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1" r:id="rId3"/>
    <p:sldId id="738" r:id="rId4"/>
    <p:sldId id="737" r:id="rId5"/>
    <p:sldId id="696" r:id="rId6"/>
    <p:sldId id="697" r:id="rId7"/>
    <p:sldId id="695" r:id="rId8"/>
    <p:sldId id="740" r:id="rId9"/>
    <p:sldId id="743" r:id="rId10"/>
    <p:sldId id="741" r:id="rId11"/>
    <p:sldId id="742" r:id="rId12"/>
    <p:sldId id="739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6" r:id="rId21"/>
    <p:sldId id="720" r:id="rId22"/>
    <p:sldId id="721" r:id="rId23"/>
    <p:sldId id="707" r:id="rId24"/>
    <p:sldId id="708" r:id="rId25"/>
    <p:sldId id="709" r:id="rId26"/>
    <p:sldId id="712" r:id="rId27"/>
    <p:sldId id="719" r:id="rId28"/>
    <p:sldId id="713" r:id="rId29"/>
    <p:sldId id="714" r:id="rId30"/>
    <p:sldId id="716" r:id="rId31"/>
    <p:sldId id="717" r:id="rId32"/>
    <p:sldId id="718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56" autoAdjust="0"/>
    <p:restoredTop sz="84733" autoAdjust="0"/>
  </p:normalViewPr>
  <p:slideViewPr>
    <p:cSldViewPr>
      <p:cViewPr varScale="1">
        <p:scale>
          <a:sx n="71" d="100"/>
          <a:sy n="71" d="100"/>
        </p:scale>
        <p:origin x="-16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6027B-FFFA-44D3-A481-6C672EAA610D}" type="slidenum">
              <a:rPr lang="en-US"/>
              <a:pPr/>
              <a:t>7</a:t>
            </a:fld>
            <a:endParaRPr lang="en-US"/>
          </a:p>
        </p:txBody>
      </p:sp>
      <p:sp>
        <p:nvSpPr>
          <p:cNvPr id="15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The previous text mining presentations “made sense” out of free text by</a:t>
            </a:r>
          </a:p>
          <a:p>
            <a:r>
              <a:rPr lang="en-US"/>
              <a:t>viewing text as a bag-of-tokens (words, n-grams).  This is the same approach as IR.</a:t>
            </a:r>
          </a:p>
          <a:p>
            <a:endParaRPr lang="en-US"/>
          </a:p>
          <a:p>
            <a:r>
              <a:rPr lang="en-US"/>
              <a:t>Under that model we can already summarize, classify, cluster, and compute co-occurrence stats over free text.</a:t>
            </a:r>
          </a:p>
          <a:p>
            <a:r>
              <a:rPr lang="en-US"/>
              <a:t>These are quite useful for mining and managing large volumes of free text.</a:t>
            </a:r>
          </a:p>
          <a:p>
            <a:endParaRPr lang="en-US"/>
          </a:p>
          <a:p>
            <a:r>
              <a:rPr lang="en-US"/>
              <a:t>However, there is a potential to do much more.  The BOT approach loses a LOT of information</a:t>
            </a:r>
          </a:p>
          <a:p>
            <a:r>
              <a:rPr lang="en-US"/>
              <a:t>contained in text, such as word order, sentence structure, and context.  These are precisely the</a:t>
            </a:r>
          </a:p>
          <a:p>
            <a:r>
              <a:rPr lang="en-US"/>
              <a:t>features that humans use to interpret text.</a:t>
            </a:r>
          </a:p>
          <a:p>
            <a:endParaRPr lang="en-US"/>
          </a:p>
          <a:p>
            <a:r>
              <a:rPr lang="en-US"/>
              <a:t>Thus the natural question is can we do better?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2AB7E-374C-412C-AEA0-DE5BE0E9FDFD}" type="slidenum">
              <a:rPr lang="en-US"/>
              <a:pPr/>
              <a:t>21</a:t>
            </a:fld>
            <a:endParaRPr lang="en-US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2AB7E-374C-412C-AEA0-DE5BE0E9FDFD}" type="slidenum">
              <a:rPr lang="en-US"/>
              <a:pPr/>
              <a:t>22</a:t>
            </a:fld>
            <a:endParaRPr lang="en-US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28A8C-EB09-4CBB-BC28-EE1B9CF2E9BE}" type="slidenum">
              <a:rPr lang="en-US"/>
              <a:pPr/>
              <a:t>23</a:t>
            </a:fld>
            <a:endParaRPr lang="en-US"/>
          </a:p>
        </p:txBody>
      </p:sp>
      <p:sp>
        <p:nvSpPr>
          <p:cNvPr id="190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2A267-4095-4C97-B4F8-F388FCCD47FA}" type="slidenum">
              <a:rPr lang="en-US"/>
              <a:pPr/>
              <a:t>24</a:t>
            </a:fld>
            <a:endParaRPr lang="en-US"/>
          </a:p>
        </p:txBody>
      </p:sp>
      <p:sp>
        <p:nvSpPr>
          <p:cNvPr id="190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347FC-B4AF-40DB-8BDA-419F86C0A749}" type="slidenum">
              <a:rPr lang="en-US"/>
              <a:pPr/>
              <a:t>25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26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27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7A57B-95A0-41B9-AFDB-5F7BDEA0720F}" type="slidenum">
              <a:rPr lang="en-US"/>
              <a:pPr/>
              <a:t>28</a:t>
            </a:fld>
            <a:endParaRPr lang="en-US"/>
          </a:p>
        </p:txBody>
      </p:sp>
      <p:sp>
        <p:nvSpPr>
          <p:cNvPr id="174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3587" cy="3430588"/>
          </a:xfrm>
          <a:ln/>
        </p:spPr>
      </p:sp>
      <p:sp>
        <p:nvSpPr>
          <p:cNvPr id="174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761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FC90F-67ED-479A-BECA-76F91DD758D5}" type="slidenum">
              <a:rPr lang="en-US"/>
              <a:pPr/>
              <a:t>29</a:t>
            </a:fld>
            <a:endParaRPr lang="en-US"/>
          </a:p>
        </p:txBody>
      </p:sp>
      <p:sp>
        <p:nvSpPr>
          <p:cNvPr id="184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30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1859C-6C4F-4C7F-B3AC-71DAE450F3F0}" type="slidenum">
              <a:rPr lang="en-US"/>
              <a:pPr/>
              <a:t>13</a:t>
            </a:fld>
            <a:endParaRPr 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NLP, or Computational Linguistics, is an entire field dedicated to the study</a:t>
            </a:r>
          </a:p>
          <a:p>
            <a:r>
              <a:rPr lang="en-US"/>
              <a:t>of automatically understanding free text.  This field has been active since the 50’s.</a:t>
            </a:r>
          </a:p>
          <a:p>
            <a:endParaRPr lang="en-US"/>
          </a:p>
          <a:p>
            <a:r>
              <a:rPr lang="en-US"/>
              <a:t>General NLP attempts to understand document completely (at the level of a human reader).</a:t>
            </a:r>
          </a:p>
          <a:p>
            <a:r>
              <a:rPr lang="en-US"/>
              <a:t>There are several steps involved in NLP.</a:t>
            </a:r>
          </a:p>
          <a:p>
            <a:endParaRPr lang="en-US"/>
          </a:p>
          <a:p>
            <a:r>
              <a:rPr lang="en-US"/>
              <a:t>…Blah…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31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32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33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34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35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36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38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39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40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B513-2F1F-4922-A2B2-45A83CE16A4F}" type="slidenum">
              <a:rPr lang="en-US"/>
              <a:pPr/>
              <a:t>14</a:t>
            </a:fld>
            <a:endParaRPr lang="en-US"/>
          </a:p>
        </p:txBody>
      </p:sp>
      <p:sp>
        <p:nvSpPr>
          <p:cNvPr id="160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General NLP has proven to be too difficult.  It is dubbed “AI-Complete”, meaning that such a</a:t>
            </a:r>
          </a:p>
          <a:p>
            <a:r>
              <a:rPr lang="en-US"/>
              <a:t>program would basically have to have near-human intelligence (i.e. solve AI).</a:t>
            </a:r>
          </a:p>
          <a:p>
            <a:endParaRPr lang="en-US"/>
          </a:p>
          <a:p>
            <a:r>
              <a:rPr lang="en-US"/>
              <a:t>The reason NLP in general is so difficult is that text is highly ambiguous.  NL is meant for</a:t>
            </a:r>
          </a:p>
          <a:p>
            <a:r>
              <a:rPr lang="en-US"/>
              <a:t>human consumption and often contains ambiguities under the assumption that humans</a:t>
            </a:r>
          </a:p>
          <a:p>
            <a:r>
              <a:rPr lang="en-US"/>
              <a:t>will be able to develop context and interpret the intended meaning.</a:t>
            </a:r>
          </a:p>
          <a:p>
            <a:endParaRPr lang="en-US"/>
          </a:p>
          <a:p>
            <a:r>
              <a:rPr lang="en-US"/>
              <a:t>For instance [rewind], in this example the sentence could mean that either the dog, or the boy, or both</a:t>
            </a:r>
          </a:p>
          <a:p>
            <a:r>
              <a:rPr lang="en-US"/>
              <a:t>are on the playground.  As a human we know that it is probably both, but that is due to our</a:t>
            </a:r>
          </a:p>
          <a:p>
            <a:r>
              <a:rPr lang="en-US"/>
              <a:t>knowledge that a dog is probably chasing close behind the boy, playgrounds are large,</a:t>
            </a:r>
          </a:p>
          <a:p>
            <a:r>
              <a:rPr lang="en-US"/>
              <a:t>they are probably playing, and a playground is a place to play.  This background knowledge</a:t>
            </a:r>
          </a:p>
          <a:p>
            <a:r>
              <a:rPr lang="en-US"/>
              <a:t>probably is not contained in a document containing this sentence.</a:t>
            </a:r>
          </a:p>
          <a:p>
            <a:endParaRPr lang="en-US"/>
          </a:p>
          <a:p>
            <a:r>
              <a:rPr lang="en-US"/>
              <a:t>Despite such obstacles, computational linguists have made great progress on several subproblems.</a:t>
            </a:r>
          </a:p>
          <a:p>
            <a:r>
              <a:rPr lang="en-US"/>
              <a:t>We will now talk about four of these subproblems.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71F20-806C-4AA0-9615-82CB61CC7136}" type="slidenum">
              <a:rPr lang="en-US"/>
              <a:pPr/>
              <a:t>15</a:t>
            </a:fld>
            <a:endParaRPr lang="en-US"/>
          </a:p>
        </p:txBody>
      </p:sp>
      <p:sp>
        <p:nvSpPr>
          <p:cNvPr id="160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Several subgoals to NLP have been addressed to derive more info than just bag-of-tokens view.</a:t>
            </a:r>
          </a:p>
          <a:p>
            <a:r>
              <a:rPr lang="en-US"/>
              <a:t>    English lexicon, POS Tagging, WSD, Parsing</a:t>
            </a:r>
          </a:p>
          <a:p>
            <a:r>
              <a:rPr lang="en-US"/>
              <a:t>Even with imperfect performance, these solutions already open the door for more intelligent text processing.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C294F-5B50-402B-8670-A64AAAA45475}" type="slidenum">
              <a:rPr lang="en-US"/>
              <a:pPr/>
              <a:t>16</a:t>
            </a:fld>
            <a:endParaRPr lang="en-US"/>
          </a:p>
        </p:txBody>
      </p:sp>
      <p:sp>
        <p:nvSpPr>
          <p:cNvPr id="160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WordNet is an extensive lexical network for the human language.</a:t>
            </a:r>
          </a:p>
          <a:p>
            <a:r>
              <a:rPr lang="en-US"/>
              <a:t>Consists of a graph of synsets for each part of speech.  Contains synonym and antonym relationships.</a:t>
            </a:r>
          </a:p>
          <a:p>
            <a:r>
              <a:rPr lang="en-US"/>
              <a:t>   (hyponym=isa/subset, maple is a tree -&gt; maple is a hyponym of tree)</a:t>
            </a:r>
          </a:p>
          <a:p>
            <a:r>
              <a:rPr lang="en-US"/>
              <a:t>   (meronym=hasa, tree has a leaf -&gt; leaf is a meronym of tree)</a:t>
            </a:r>
          </a:p>
          <a:p>
            <a:r>
              <a:rPr lang="en-US"/>
              <a:t>As will see, this is useful throughout NLP/ShallowLinguistics.</a:t>
            </a:r>
          </a:p>
          <a:p>
            <a:r>
              <a:rPr lang="en-US"/>
              <a:t>This encodes some of the lexicon that humans carry with them when interpreting text.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C72B3-2521-4019-90CA-18A4C83625ED}" type="slidenum">
              <a:rPr lang="en-US"/>
              <a:pPr/>
              <a:t>17</a:t>
            </a:fld>
            <a:endParaRPr lang="en-US"/>
          </a:p>
        </p:txBody>
      </p:sp>
      <p:sp>
        <p:nvSpPr>
          <p:cNvPr id="160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POS Tagging attempts to label each word with the appropriate part of speech.</a:t>
            </a:r>
          </a:p>
          <a:p>
            <a:r>
              <a:rPr lang="en-US"/>
              <a:t>Past approaches were rule-based (manual, then learned).  Current trend, however, is toward statistical approaches (HMM).</a:t>
            </a:r>
          </a:p>
          <a:p>
            <a:r>
              <a:rPr lang="en-US"/>
              <a:t>This shift is common throughout NLP, due to the ability of statistical approaches to robustly handle noise and/or unexpected events.</a:t>
            </a:r>
          </a:p>
          <a:p>
            <a:r>
              <a:rPr lang="en-US"/>
              <a:t>Conceptually statistical approaches are more fitting due to the fact that uncertainty is sometimes unavoidable (ambiguity).</a:t>
            </a:r>
          </a:p>
          <a:p>
            <a:r>
              <a:rPr lang="en-US"/>
              <a:t>Current algorithms (Brill’s Tagger, CLAWS taggers) report accuracy in the 97% range.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31B07-7E4E-402E-A618-50E539E31430}" type="slidenum">
              <a:rPr lang="en-US"/>
              <a:pPr/>
              <a:t>18</a:t>
            </a:fld>
            <a:endParaRPr lang="en-US"/>
          </a:p>
        </p:txBody>
      </p:sp>
      <p:sp>
        <p:nvSpPr>
          <p:cNvPr id="160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WSD attempts to resolve ambiguity by labeling each word with a precise sense, as intended in the document.</a:t>
            </a:r>
          </a:p>
          <a:p>
            <a:r>
              <a:rPr lang="en-US"/>
              <a:t>This is typically performed after POS tagging, since POS tags are quite useful for WSD.</a:t>
            </a:r>
          </a:p>
          <a:p>
            <a:r>
              <a:rPr lang="en-US"/>
              <a:t>Current approaches address this as a supervised learning problem.</a:t>
            </a:r>
          </a:p>
          <a:p>
            <a:r>
              <a:rPr lang="en-US"/>
              <a:t>Features include neighboring words w/ POS tags, stemmed form of word, high co-occurrence words (with stem).</a:t>
            </a:r>
          </a:p>
          <a:p>
            <a:r>
              <a:rPr lang="en-US"/>
              <a:t>Quite a few supervised learning algorithms have been applied (rule-lists, bayesian, NN).</a:t>
            </a:r>
          </a:p>
          <a:p>
            <a:r>
              <a:rPr lang="en-US"/>
              <a:t>Performance depends heavily upon the particular text, but from what I’ve read 90%+ accuracy is common.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A3CF0-544C-4FF5-9E4B-EE11E0BC1656}" type="slidenum">
              <a:rPr lang="en-US"/>
              <a:pPr/>
              <a:t>19</a:t>
            </a:fld>
            <a:endParaRPr lang="en-US"/>
          </a:p>
        </p:txBody>
      </p:sp>
      <p:sp>
        <p:nvSpPr>
          <p:cNvPr id="161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Parsing attempts to infer the precise grammatical relationships between different words in a given sentence.</a:t>
            </a:r>
          </a:p>
          <a:p>
            <a:r>
              <a:rPr lang="en-US"/>
              <a:t>For example, POS are grouped into phrases and phrases are combined into sentences.</a:t>
            </a:r>
          </a:p>
          <a:p>
            <a:r>
              <a:rPr lang="en-US"/>
              <a:t>Approaches include parsing with probabilistic CFG’s, “link dictionaries”, and tree adjoining techniques (super-tagging).</a:t>
            </a:r>
          </a:p>
          <a:p>
            <a:r>
              <a:rPr lang="en-US"/>
              <a:t>Current techniques can only parse at the sentence level, in some cases reporting accuracy in the 90% range.</a:t>
            </a:r>
          </a:p>
          <a:p>
            <a:r>
              <a:rPr lang="en-US"/>
              <a:t>Again, the performance heavily depends upon the grammatical correctness and the degree of ambiguity of the text.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2AB7E-374C-412C-AEA0-DE5BE0E9FDFD}" type="slidenum">
              <a:rPr lang="en-US"/>
              <a:pPr/>
              <a:t>20</a:t>
            </a:fld>
            <a:endParaRPr lang="en-US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BD41-929A-4F97-9987-B0961F0E6EDD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0FB2-2839-4BF7-BAB7-E0239AB2FAA1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FAF4C-65CC-463B-8833-81D84DB64209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60E59D8-9F4E-44D5-B07D-FEC84A7F9C03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7A35-507C-4C6F-A441-46F0B15541DA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25207-B48B-428D-A8BD-412539777AA9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80591-9C00-4A1C-9935-ACCA5CDA767F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DF842E-5CFE-4DE5-9D84-CD89F8A1987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07653-86CF-4524-BBE5-661E0F31E8BE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A05625-2EA6-4B21-8B5F-76B5102A124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CFC1C9E-5E7A-4B3F-92A7-648908A71145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89050E28-19FB-4292-99E2-0A121683F4D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9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Before clustering, a similarity/distance measure must be determined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standard distance metric between two vectors is their </a:t>
            </a:r>
            <a:r>
              <a:rPr lang="en-US" b="1" dirty="0" smtClean="0"/>
              <a:t>Euclidean distance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Given two documents d</a:t>
            </a:r>
            <a:r>
              <a:rPr lang="en-US" baseline="-25000" dirty="0" smtClean="0"/>
              <a:t>a</a:t>
            </a:r>
            <a:r>
              <a:rPr lang="en-US" dirty="0" smtClean="0"/>
              <a:t> and d</a:t>
            </a:r>
            <a:r>
              <a:rPr lang="en-US" baseline="-25000" dirty="0" smtClean="0"/>
              <a:t>b</a:t>
            </a:r>
            <a:r>
              <a:rPr lang="en-US" dirty="0" smtClean="0"/>
              <a:t> represented by their term vectors t</a:t>
            </a:r>
            <a:r>
              <a:rPr lang="en-US" baseline="-25000" dirty="0" smtClean="0"/>
              <a:t>a</a:t>
            </a:r>
            <a:r>
              <a:rPr lang="en-US" dirty="0" smtClean="0"/>
              <a:t> and t</a:t>
            </a:r>
            <a:r>
              <a:rPr lang="en-US" baseline="-25000" dirty="0" smtClean="0"/>
              <a:t>b</a:t>
            </a:r>
            <a:r>
              <a:rPr lang="en-US" dirty="0" smtClean="0"/>
              <a:t>, the Euclidean distance of the two documents is defined as: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Problem: sensitive to document length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365104"/>
            <a:ext cx="452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 smtClean="0"/>
              <a:t>Cosine similarity </a:t>
            </a:r>
            <a:r>
              <a:rPr lang="en-US" dirty="0" smtClean="0"/>
              <a:t>is one of the most popular similarity measure applied to text documents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It measures the cosine of the angle between the document vectors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An important property of the cosine similarity is its independence of document length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370010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140968"/>
            <a:ext cx="4124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Bag-Of-Tokens Representation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problem with the bag-of-token representation is that it loses all order-specific information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Severely limits context!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More advanced representations use NLP techniques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Natural Language Processing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066800"/>
            <a:ext cx="8972550" cy="5175250"/>
            <a:chOff x="96" y="880"/>
            <a:chExt cx="5652" cy="3260"/>
          </a:xfrm>
        </p:grpSpPr>
        <p:sp>
          <p:nvSpPr>
            <p:cNvPr id="1598468" name="Text Box 4"/>
            <p:cNvSpPr txBox="1">
              <a:spLocks noChangeArrowheads="1"/>
            </p:cNvSpPr>
            <p:nvPr/>
          </p:nvSpPr>
          <p:spPr bwMode="auto">
            <a:xfrm>
              <a:off x="864" y="912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A   dog   is   chasing   a   boy   on   the   playground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200"/>
              <a:ext cx="4128" cy="212"/>
              <a:chOff x="816" y="1200"/>
              <a:chExt cx="4128" cy="212"/>
            </a:xfrm>
          </p:grpSpPr>
          <p:sp>
            <p:nvSpPr>
              <p:cNvPr id="1598470" name="Line 6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1" name="Text Box 7"/>
              <p:cNvSpPr txBox="1">
                <a:spLocks noChangeArrowheads="1"/>
              </p:cNvSpPr>
              <p:nvPr/>
            </p:nvSpPr>
            <p:spPr bwMode="auto">
              <a:xfrm>
                <a:off x="816" y="1200"/>
                <a:ext cx="3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72" name="Line 8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3" name="Text Box 9"/>
              <p:cNvSpPr txBox="1">
                <a:spLocks noChangeArrowheads="1"/>
              </p:cNvSpPr>
              <p:nvPr/>
            </p:nvSpPr>
            <p:spPr bwMode="auto">
              <a:xfrm>
                <a:off x="1152" y="1200"/>
                <a:ext cx="4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  <p:sp>
            <p:nvSpPr>
              <p:cNvPr id="1598474" name="Line 10"/>
              <p:cNvSpPr>
                <a:spLocks noChangeShapeType="1"/>
              </p:cNvSpPr>
              <p:nvPr/>
            </p:nvSpPr>
            <p:spPr bwMode="auto">
              <a:xfrm>
                <a:off x="158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5" name="Text Box 11"/>
              <p:cNvSpPr txBox="1">
                <a:spLocks noChangeArrowheads="1"/>
              </p:cNvSpPr>
              <p:nvPr/>
            </p:nvSpPr>
            <p:spPr bwMode="auto">
              <a:xfrm>
                <a:off x="1536" y="1200"/>
                <a:ext cx="3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598476" name="Line 12"/>
              <p:cNvSpPr>
                <a:spLocks noChangeShapeType="1"/>
              </p:cNvSpPr>
              <p:nvPr/>
            </p:nvSpPr>
            <p:spPr bwMode="auto">
              <a:xfrm>
                <a:off x="1920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7" name="Text Box 13"/>
              <p:cNvSpPr txBox="1">
                <a:spLocks noChangeArrowheads="1"/>
              </p:cNvSpPr>
              <p:nvPr/>
            </p:nvSpPr>
            <p:spPr bwMode="auto">
              <a:xfrm>
                <a:off x="1979" y="1200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Verb</a:t>
                </a:r>
              </a:p>
            </p:txBody>
          </p:sp>
          <p:sp>
            <p:nvSpPr>
              <p:cNvPr id="1598478" name="Line 14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9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200"/>
                <a:ext cx="3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80" name="Line 16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1" name="Text Box 17"/>
              <p:cNvSpPr txBox="1">
                <a:spLocks noChangeArrowheads="1"/>
              </p:cNvSpPr>
              <p:nvPr/>
            </p:nvSpPr>
            <p:spPr bwMode="auto">
              <a:xfrm>
                <a:off x="2832" y="1200"/>
                <a:ext cx="4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  <p:sp>
            <p:nvSpPr>
              <p:cNvPr id="1598482" name="Line 18"/>
              <p:cNvSpPr>
                <a:spLocks noChangeShapeType="1"/>
              </p:cNvSpPr>
              <p:nvPr/>
            </p:nvSpPr>
            <p:spPr bwMode="auto">
              <a:xfrm>
                <a:off x="326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3" name="Text Box 19"/>
              <p:cNvSpPr txBox="1">
                <a:spLocks noChangeArrowheads="1"/>
              </p:cNvSpPr>
              <p:nvPr/>
            </p:nvSpPr>
            <p:spPr bwMode="auto">
              <a:xfrm>
                <a:off x="3221" y="1200"/>
                <a:ext cx="3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Prep</a:t>
                </a:r>
              </a:p>
            </p:txBody>
          </p:sp>
          <p:sp>
            <p:nvSpPr>
              <p:cNvPr id="1598484" name="Line 20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5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200"/>
                <a:ext cx="3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86" name="Line 22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7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200"/>
                <a:ext cx="4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Noun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768" y="1392"/>
              <a:ext cx="3903" cy="1680"/>
              <a:chOff x="768" y="1392"/>
              <a:chExt cx="3903" cy="1680"/>
            </a:xfrm>
          </p:grpSpPr>
          <p:sp>
            <p:nvSpPr>
              <p:cNvPr id="1598489" name="Line 25"/>
              <p:cNvSpPr>
                <a:spLocks noChangeShapeType="1"/>
              </p:cNvSpPr>
              <p:nvPr/>
            </p:nvSpPr>
            <p:spPr bwMode="auto">
              <a:xfrm>
                <a:off x="1008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0" name="Line 26"/>
              <p:cNvSpPr>
                <a:spLocks noChangeShapeType="1"/>
              </p:cNvSpPr>
              <p:nvPr/>
            </p:nvSpPr>
            <p:spPr bwMode="auto">
              <a:xfrm flipH="1">
                <a:off x="1152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1" name="Text Box 27"/>
              <p:cNvSpPr txBox="1">
                <a:spLocks noChangeArrowheads="1"/>
              </p:cNvSpPr>
              <p:nvPr/>
            </p:nvSpPr>
            <p:spPr bwMode="auto">
              <a:xfrm>
                <a:off x="768" y="1632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492" name="Line 28"/>
              <p:cNvSpPr>
                <a:spLocks noChangeShapeType="1"/>
              </p:cNvSpPr>
              <p:nvPr/>
            </p:nvSpPr>
            <p:spPr bwMode="auto">
              <a:xfrm>
                <a:off x="1728" y="139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3" name="Line 29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7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4" name="Line 30"/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1392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5" name="Line 31"/>
              <p:cNvSpPr>
                <a:spLocks noChangeShapeType="1"/>
              </p:cNvSpPr>
              <p:nvPr/>
            </p:nvSpPr>
            <p:spPr bwMode="auto">
              <a:xfrm>
                <a:off x="3840" y="139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6" name="Line 32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7" name="Line 33"/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8" name="Line 34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9" name="Line 35"/>
              <p:cNvSpPr>
                <a:spLocks noChangeShapeType="1"/>
              </p:cNvSpPr>
              <p:nvPr/>
            </p:nvSpPr>
            <p:spPr bwMode="auto">
              <a:xfrm flipH="1">
                <a:off x="1968" y="139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0" name="Line 36"/>
              <p:cNvSpPr>
                <a:spLocks noChangeShapeType="1"/>
              </p:cNvSpPr>
              <p:nvPr/>
            </p:nvSpPr>
            <p:spPr bwMode="auto">
              <a:xfrm flipH="1">
                <a:off x="4080" y="139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1" name="Line 37"/>
              <p:cNvSpPr>
                <a:spLocks noChangeShapeType="1"/>
              </p:cNvSpPr>
              <p:nvPr/>
            </p:nvSpPr>
            <p:spPr bwMode="auto">
              <a:xfrm flipH="1">
                <a:off x="2400" y="182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2" name="Line 38"/>
              <p:cNvSpPr>
                <a:spLocks noChangeShapeType="1"/>
              </p:cNvSpPr>
              <p:nvPr/>
            </p:nvSpPr>
            <p:spPr bwMode="auto">
              <a:xfrm flipH="1">
                <a:off x="2880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3" name="Line 39"/>
              <p:cNvSpPr>
                <a:spLocks noChangeShapeType="1"/>
              </p:cNvSpPr>
              <p:nvPr/>
            </p:nvSpPr>
            <p:spPr bwMode="auto">
              <a:xfrm flipH="1">
                <a:off x="3168" y="220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4" name="Line 40"/>
              <p:cNvSpPr>
                <a:spLocks noChangeShapeType="1"/>
              </p:cNvSpPr>
              <p:nvPr/>
            </p:nvSpPr>
            <p:spPr bwMode="auto">
              <a:xfrm flipH="1">
                <a:off x="4032" y="17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5" name="Text Box 41"/>
              <p:cNvSpPr txBox="1">
                <a:spLocks noChangeArrowheads="1"/>
              </p:cNvSpPr>
              <p:nvPr/>
            </p:nvSpPr>
            <p:spPr bwMode="auto">
              <a:xfrm>
                <a:off x="1538" y="1648"/>
                <a:ext cx="8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Complex Verb</a:t>
                </a:r>
              </a:p>
            </p:txBody>
          </p:sp>
          <p:sp>
            <p:nvSpPr>
              <p:cNvPr id="1598506" name="Text Box 42"/>
              <p:cNvSpPr txBox="1">
                <a:spLocks noChangeArrowheads="1"/>
              </p:cNvSpPr>
              <p:nvPr/>
            </p:nvSpPr>
            <p:spPr bwMode="auto">
              <a:xfrm>
                <a:off x="2544" y="1632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507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536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508" name="Text Box 44"/>
              <p:cNvSpPr txBox="1">
                <a:spLocks noChangeArrowheads="1"/>
              </p:cNvSpPr>
              <p:nvPr/>
            </p:nvSpPr>
            <p:spPr bwMode="auto">
              <a:xfrm>
                <a:off x="3759" y="1968"/>
                <a:ext cx="7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Prep Phrase</a:t>
                </a:r>
              </a:p>
            </p:txBody>
          </p:sp>
          <p:sp>
            <p:nvSpPr>
              <p:cNvPr id="1598509" name="Text Box 45"/>
              <p:cNvSpPr txBox="1">
                <a:spLocks noChangeArrowheads="1"/>
              </p:cNvSpPr>
              <p:nvPr/>
            </p:nvSpPr>
            <p:spPr bwMode="auto">
              <a:xfrm>
                <a:off x="2073" y="2112"/>
                <a:ext cx="7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Verb Phrase</a:t>
                </a:r>
              </a:p>
            </p:txBody>
          </p:sp>
          <p:sp>
            <p:nvSpPr>
              <p:cNvPr id="1598510" name="Text Box 46"/>
              <p:cNvSpPr txBox="1">
                <a:spLocks noChangeArrowheads="1"/>
              </p:cNvSpPr>
              <p:nvPr/>
            </p:nvSpPr>
            <p:spPr bwMode="auto">
              <a:xfrm>
                <a:off x="2841" y="2544"/>
                <a:ext cx="7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Verb Phrase</a:t>
                </a:r>
              </a:p>
            </p:txBody>
          </p:sp>
          <p:sp>
            <p:nvSpPr>
              <p:cNvPr id="1598511" name="Line 47"/>
              <p:cNvSpPr>
                <a:spLocks noChangeShapeType="1"/>
              </p:cNvSpPr>
              <p:nvPr/>
            </p:nvSpPr>
            <p:spPr bwMode="auto">
              <a:xfrm flipH="1">
                <a:off x="2640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12" name="Text Box 48"/>
              <p:cNvSpPr txBox="1">
                <a:spLocks noChangeArrowheads="1"/>
              </p:cNvSpPr>
              <p:nvPr/>
            </p:nvSpPr>
            <p:spPr bwMode="auto">
              <a:xfrm>
                <a:off x="2297" y="2880"/>
                <a:ext cx="53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Sentence</a:t>
                </a:r>
              </a:p>
            </p:txBody>
          </p:sp>
        </p:grpSp>
        <p:graphicFrame>
          <p:nvGraphicFramePr>
            <p:cNvPr id="1598513" name="Rectangle 49"/>
            <p:cNvGraphicFramePr>
              <a:graphicFrameLocks/>
            </p:cNvGraphicFramePr>
            <p:nvPr/>
          </p:nvGraphicFramePr>
          <p:xfrm>
            <a:off x="960" y="880"/>
            <a:ext cx="3840" cy="2560"/>
          </p:xfrm>
          <a:graphic>
            <a:graphicData uri="http://schemas.openxmlformats.org/presentationml/2006/ole">
              <p:oleObj spid="_x0000_s83970" name="Clip" r:id="rId4" imgW="0" imgH="0" progId="">
                <p:embed/>
              </p:oleObj>
            </a:graphicData>
          </a:graphic>
        </p:graphicFrame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104" y="1824"/>
              <a:ext cx="3104" cy="2208"/>
              <a:chOff x="1104" y="1824"/>
              <a:chExt cx="3104" cy="2208"/>
            </a:xfrm>
          </p:grpSpPr>
          <p:sp>
            <p:nvSpPr>
              <p:cNvPr id="1598515" name="AutoShape 5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832" cy="384"/>
              </a:xfrm>
              <a:prstGeom prst="parallelogram">
                <a:avLst>
                  <a:gd name="adj" fmla="val 184375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graphicFrame>
            <p:nvGraphicFramePr>
              <p:cNvPr id="1598516" name="Object 52"/>
              <p:cNvGraphicFramePr>
                <a:graphicFrameLocks noChangeAspect="1"/>
              </p:cNvGraphicFramePr>
              <p:nvPr/>
            </p:nvGraphicFramePr>
            <p:xfrm>
              <a:off x="1776" y="3264"/>
              <a:ext cx="624" cy="612"/>
            </p:xfrm>
            <a:graphic>
              <a:graphicData uri="http://schemas.openxmlformats.org/presentationml/2006/ole">
                <p:oleObj spid="_x0000_s83971" name="Photo Editor Photo" r:id="rId5" imgW="1457143" imgH="1428949" progId="">
                  <p:embed/>
                </p:oleObj>
              </a:graphicData>
            </a:graphic>
          </p:graphicFrame>
          <p:sp>
            <p:nvSpPr>
              <p:cNvPr id="1598517" name="Oval 53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192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18" name="Line 54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19" name="Line 55"/>
              <p:cNvSpPr>
                <a:spLocks noChangeShapeType="1"/>
              </p:cNvSpPr>
              <p:nvPr/>
            </p:nvSpPr>
            <p:spPr bwMode="auto">
              <a:xfrm flipH="1">
                <a:off x="3216" y="369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0" name="Line 56"/>
              <p:cNvSpPr>
                <a:spLocks noChangeShapeType="1"/>
              </p:cNvSpPr>
              <p:nvPr/>
            </p:nvSpPr>
            <p:spPr bwMode="auto">
              <a:xfrm>
                <a:off x="3312" y="369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1" name="Line 57"/>
              <p:cNvSpPr>
                <a:spLocks noChangeShapeType="1"/>
              </p:cNvSpPr>
              <p:nvPr/>
            </p:nvSpPr>
            <p:spPr bwMode="auto">
              <a:xfrm flipH="1">
                <a:off x="3216" y="34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2" name="Line 58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3" name="Line 59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4" name="Line 60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5" name="Freeform 61"/>
              <p:cNvSpPr>
                <a:spLocks/>
              </p:cNvSpPr>
              <p:nvPr/>
            </p:nvSpPr>
            <p:spPr bwMode="auto">
              <a:xfrm>
                <a:off x="3408" y="3352"/>
                <a:ext cx="48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48"/>
                  </a:cxn>
                  <a:cxn ang="0">
                    <a:pos x="0" y="48"/>
                  </a:cxn>
                </a:cxnLst>
                <a:rect l="0" t="0" r="r" b="b"/>
                <a:pathLst>
                  <a:path w="48" h="56">
                    <a:moveTo>
                      <a:pt x="0" y="0"/>
                    </a:moveTo>
                    <a:cubicBezTo>
                      <a:pt x="24" y="20"/>
                      <a:pt x="48" y="40"/>
                      <a:pt x="48" y="48"/>
                    </a:cubicBezTo>
                    <a:cubicBezTo>
                      <a:pt x="48" y="56"/>
                      <a:pt x="24" y="52"/>
                      <a:pt x="0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6" name="Line 62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7" name="Line 63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8" name="Freeform 64"/>
              <p:cNvSpPr>
                <a:spLocks/>
              </p:cNvSpPr>
              <p:nvPr/>
            </p:nvSpPr>
            <p:spPr bwMode="auto">
              <a:xfrm>
                <a:off x="3648" y="2208"/>
                <a:ext cx="560" cy="1488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80" y="768"/>
                  </a:cxn>
                  <a:cxn ang="0">
                    <a:pos x="0" y="1488"/>
                  </a:cxn>
                </a:cxnLst>
                <a:rect l="0" t="0" r="r" b="b"/>
                <a:pathLst>
                  <a:path w="560" h="1488">
                    <a:moveTo>
                      <a:pt x="480" y="0"/>
                    </a:moveTo>
                    <a:cubicBezTo>
                      <a:pt x="520" y="260"/>
                      <a:pt x="560" y="520"/>
                      <a:pt x="480" y="768"/>
                    </a:cubicBezTo>
                    <a:cubicBezTo>
                      <a:pt x="400" y="1016"/>
                      <a:pt x="200" y="1252"/>
                      <a:pt x="0" y="1488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9" name="Freeform 65"/>
              <p:cNvSpPr>
                <a:spLocks/>
              </p:cNvSpPr>
              <p:nvPr/>
            </p:nvSpPr>
            <p:spPr bwMode="auto">
              <a:xfrm>
                <a:off x="2976" y="1872"/>
                <a:ext cx="896" cy="13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6" y="720"/>
                  </a:cxn>
                  <a:cxn ang="0">
                    <a:pos x="480" y="1392"/>
                  </a:cxn>
                </a:cxnLst>
                <a:rect l="0" t="0" r="r" b="b"/>
                <a:pathLst>
                  <a:path w="896" h="1392">
                    <a:moveTo>
                      <a:pt x="0" y="0"/>
                    </a:moveTo>
                    <a:cubicBezTo>
                      <a:pt x="368" y="244"/>
                      <a:pt x="736" y="488"/>
                      <a:pt x="816" y="720"/>
                    </a:cubicBezTo>
                    <a:cubicBezTo>
                      <a:pt x="896" y="952"/>
                      <a:pt x="688" y="1172"/>
                      <a:pt x="480" y="1392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30" name="Freeform 66"/>
              <p:cNvSpPr>
                <a:spLocks/>
              </p:cNvSpPr>
              <p:nvPr/>
            </p:nvSpPr>
            <p:spPr bwMode="auto">
              <a:xfrm>
                <a:off x="1104" y="1824"/>
                <a:ext cx="1104" cy="13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1008"/>
                  </a:cxn>
                  <a:cxn ang="0">
                    <a:pos x="1104" y="1392"/>
                  </a:cxn>
                </a:cxnLst>
                <a:rect l="0" t="0" r="r" b="b"/>
                <a:pathLst>
                  <a:path w="1104" h="1392">
                    <a:moveTo>
                      <a:pt x="0" y="0"/>
                    </a:moveTo>
                    <a:cubicBezTo>
                      <a:pt x="364" y="388"/>
                      <a:pt x="728" y="776"/>
                      <a:pt x="912" y="1008"/>
                    </a:cubicBezTo>
                    <a:cubicBezTo>
                      <a:pt x="1096" y="1240"/>
                      <a:pt x="1100" y="1316"/>
                      <a:pt x="1104" y="1392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6" name="Group 67"/>
            <p:cNvGrpSpPr>
              <a:grpSpLocks/>
            </p:cNvGrpSpPr>
            <p:nvPr/>
          </p:nvGrpSpPr>
          <p:grpSpPr bwMode="auto">
            <a:xfrm>
              <a:off x="96" y="2064"/>
              <a:ext cx="1253" cy="872"/>
              <a:chOff x="96" y="2064"/>
              <a:chExt cx="1253" cy="872"/>
            </a:xfrm>
          </p:grpSpPr>
          <p:sp>
            <p:nvSpPr>
              <p:cNvPr id="1598532" name="Text Box 68"/>
              <p:cNvSpPr txBox="1">
                <a:spLocks noChangeArrowheads="1"/>
              </p:cNvSpPr>
              <p:nvPr/>
            </p:nvSpPr>
            <p:spPr bwMode="auto">
              <a:xfrm>
                <a:off x="192" y="2256"/>
                <a:ext cx="1157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Dog(d1).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Boy(b1).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Playground(p1).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Chasing(d1,b1,p1).</a:t>
                </a:r>
              </a:p>
            </p:txBody>
          </p:sp>
          <p:sp>
            <p:nvSpPr>
              <p:cNvPr id="1598533" name="Text Box 69"/>
              <p:cNvSpPr txBox="1">
                <a:spLocks noChangeArrowheads="1"/>
              </p:cNvSpPr>
              <p:nvPr/>
            </p:nvSpPr>
            <p:spPr bwMode="auto">
              <a:xfrm>
                <a:off x="96" y="2064"/>
                <a:ext cx="12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pitchFamily="34" charset="0"/>
                  </a:rPr>
                  <a:t>Semantic analysis</a:t>
                </a:r>
              </a:p>
            </p:txBody>
          </p:sp>
        </p:grpSp>
        <p:sp>
          <p:nvSpPr>
            <p:cNvPr id="1598534" name="Text Box 70"/>
            <p:cNvSpPr txBox="1">
              <a:spLocks noChangeArrowheads="1"/>
            </p:cNvSpPr>
            <p:nvPr/>
          </p:nvSpPr>
          <p:spPr bwMode="auto">
            <a:xfrm>
              <a:off x="4700" y="1234"/>
              <a:ext cx="10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Lexical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analysis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(part-of-speech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tagging)</a:t>
              </a:r>
            </a:p>
          </p:txBody>
        </p:sp>
        <p:sp>
          <p:nvSpPr>
            <p:cNvPr id="1598535" name="Text Box 71"/>
            <p:cNvSpPr txBox="1">
              <a:spLocks noChangeArrowheads="1"/>
            </p:cNvSpPr>
            <p:nvPr/>
          </p:nvSpPr>
          <p:spPr bwMode="auto">
            <a:xfrm>
              <a:off x="4224" y="2160"/>
              <a:ext cx="12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CC0000"/>
                  </a:solidFill>
                  <a:latin typeface="Arial" pitchFamily="34" charset="0"/>
                </a:rPr>
                <a:t>Syntactic analysis</a:t>
              </a:r>
            </a:p>
            <a:p>
              <a:pPr algn="ctr" eaLnBrk="0" hangingPunct="0"/>
              <a:r>
                <a:rPr lang="en-US" sz="1600" b="1">
                  <a:solidFill>
                    <a:srgbClr val="CC0000"/>
                  </a:solidFill>
                  <a:latin typeface="Arial" pitchFamily="34" charset="0"/>
                </a:rPr>
                <a:t>(Parsing)</a:t>
              </a:r>
            </a:p>
          </p:txBody>
        </p:sp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3838" y="3230"/>
              <a:ext cx="1846" cy="910"/>
              <a:chOff x="3838" y="3230"/>
              <a:chExt cx="1846" cy="910"/>
            </a:xfrm>
          </p:grpSpPr>
          <p:sp>
            <p:nvSpPr>
              <p:cNvPr id="1598537" name="Text Box 73"/>
              <p:cNvSpPr txBox="1">
                <a:spLocks noChangeArrowheads="1"/>
              </p:cNvSpPr>
              <p:nvPr/>
            </p:nvSpPr>
            <p:spPr bwMode="auto">
              <a:xfrm>
                <a:off x="3838" y="3230"/>
                <a:ext cx="1846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A person saying this may</a:t>
                </a:r>
              </a:p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be reminding another person to</a:t>
                </a:r>
              </a:p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get the dog back… </a:t>
                </a:r>
              </a:p>
            </p:txBody>
          </p:sp>
          <p:sp>
            <p:nvSpPr>
              <p:cNvPr id="1598538" name="Text Box 74"/>
              <p:cNvSpPr txBox="1">
                <a:spLocks noChangeArrowheads="1"/>
              </p:cNvSpPr>
              <p:nvPr/>
            </p:nvSpPr>
            <p:spPr bwMode="auto">
              <a:xfrm>
                <a:off x="3929" y="3774"/>
                <a:ext cx="127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solidFill>
                      <a:srgbClr val="CC0000"/>
                    </a:solidFill>
                    <a:latin typeface="Arial" pitchFamily="34" charset="0"/>
                  </a:rPr>
                  <a:t>Pragmatic analysis</a:t>
                </a:r>
              </a:p>
              <a:p>
                <a:pPr algn="ctr" eaLnBrk="0" hangingPunct="0"/>
                <a:r>
                  <a:rPr lang="en-US" sz="1600" b="1" dirty="0">
                    <a:solidFill>
                      <a:srgbClr val="CC0000"/>
                    </a:solidFill>
                    <a:latin typeface="Arial" pitchFamily="34" charset="0"/>
                  </a:rPr>
                  <a:t>(speech act)</a:t>
                </a:r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44" y="2880"/>
              <a:ext cx="1614" cy="1124"/>
              <a:chOff x="144" y="2880"/>
              <a:chExt cx="1614" cy="1124"/>
            </a:xfrm>
          </p:grpSpPr>
          <p:sp>
            <p:nvSpPr>
              <p:cNvPr id="1598540" name="Text Box 76"/>
              <p:cNvSpPr txBox="1">
                <a:spLocks noChangeArrowheads="1"/>
              </p:cNvSpPr>
              <p:nvPr/>
            </p:nvSpPr>
            <p:spPr bwMode="auto">
              <a:xfrm>
                <a:off x="144" y="3120"/>
                <a:ext cx="161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Scared(x) if Chasing(_,x,_).</a:t>
                </a:r>
              </a:p>
            </p:txBody>
          </p:sp>
          <p:sp>
            <p:nvSpPr>
              <p:cNvPr id="1598541" name="Text Box 77"/>
              <p:cNvSpPr txBox="1">
                <a:spLocks noChangeArrowheads="1"/>
              </p:cNvSpPr>
              <p:nvPr/>
            </p:nvSpPr>
            <p:spPr bwMode="auto">
              <a:xfrm>
                <a:off x="576" y="2880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598542" name="AutoShape 78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135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43" name="Rectangle 79"/>
              <p:cNvSpPr>
                <a:spLocks noChangeArrowheads="1"/>
              </p:cNvSpPr>
              <p:nvPr/>
            </p:nvSpPr>
            <p:spPr bwMode="auto">
              <a:xfrm>
                <a:off x="288" y="3600"/>
                <a:ext cx="7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Scared(b1)</a:t>
                </a:r>
              </a:p>
            </p:txBody>
          </p:sp>
          <p:sp>
            <p:nvSpPr>
              <p:cNvPr id="1598544" name="Text Box 80"/>
              <p:cNvSpPr txBox="1">
                <a:spLocks noChangeArrowheads="1"/>
              </p:cNvSpPr>
              <p:nvPr/>
            </p:nvSpPr>
            <p:spPr bwMode="auto">
              <a:xfrm>
                <a:off x="268" y="3792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pitchFamily="34" charset="0"/>
                  </a:rPr>
                  <a:t>Inference</a:t>
                </a:r>
              </a:p>
            </p:txBody>
          </p:sp>
        </p:grpSp>
      </p:grpSp>
      <p:sp>
        <p:nvSpPr>
          <p:cNvPr id="1598545" name="Text Box 81"/>
          <p:cNvSpPr txBox="1">
            <a:spLocks noChangeArrowheads="1"/>
          </p:cNvSpPr>
          <p:nvPr/>
        </p:nvSpPr>
        <p:spPr bwMode="auto">
          <a:xfrm>
            <a:off x="0" y="6553200"/>
            <a:ext cx="44989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(Taken from ChengXiang Zhai, CS 397cxz – Fall 2003)</a:t>
            </a:r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General NLP</a:t>
            </a:r>
            <a:r>
              <a:rPr lang="en-US">
                <a:solidFill>
                  <a:srgbClr val="170981"/>
                </a:solidFill>
                <a:cs typeface="Tahoma" pitchFamily="34" charset="0"/>
              </a:rPr>
              <a:t>—</a:t>
            </a:r>
            <a:r>
              <a:rPr lang="en-US">
                <a:solidFill>
                  <a:srgbClr val="170981"/>
                </a:solidFill>
              </a:rPr>
              <a:t>Too Difficult!</a:t>
            </a:r>
          </a:p>
        </p:txBody>
      </p:sp>
      <p:sp>
        <p:nvSpPr>
          <p:cNvPr id="1600515" name="Text Box 3"/>
          <p:cNvSpPr txBox="1">
            <a:spLocks noChangeArrowheads="1"/>
          </p:cNvSpPr>
          <p:nvPr/>
        </p:nvSpPr>
        <p:spPr bwMode="auto">
          <a:xfrm>
            <a:off x="0" y="6553200"/>
            <a:ext cx="44989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(Taken from ChengXiang Zhai, CS 397cxz – Fall 2003)</a:t>
            </a:r>
          </a:p>
        </p:txBody>
      </p:sp>
      <p:sp>
        <p:nvSpPr>
          <p:cNvPr id="1600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99648" cy="4191000"/>
          </a:xfrm>
          <a:noFill/>
          <a:ln/>
        </p:spPr>
        <p:txBody>
          <a:bodyPr/>
          <a:lstStyle/>
          <a:p>
            <a:r>
              <a:rPr lang="en-US" sz="2000" dirty="0"/>
              <a:t>Word-level ambiguity </a:t>
            </a:r>
          </a:p>
          <a:p>
            <a:pPr lvl="1"/>
            <a:r>
              <a:rPr lang="en-US" sz="2000" b="1" dirty="0"/>
              <a:t>“design” can be a noun or a verb</a:t>
            </a:r>
            <a:r>
              <a:rPr lang="en-US" sz="2000" dirty="0"/>
              <a:t> (Ambiguous POS)  </a:t>
            </a:r>
          </a:p>
          <a:p>
            <a:pPr lvl="1"/>
            <a:r>
              <a:rPr lang="en-US" sz="2000" b="1" dirty="0"/>
              <a:t>“root” has multiple meanings</a:t>
            </a:r>
            <a:r>
              <a:rPr lang="en-US" sz="2000" dirty="0"/>
              <a:t> (Ambiguous sense)</a:t>
            </a:r>
          </a:p>
          <a:p>
            <a:r>
              <a:rPr lang="en-US" sz="2000" dirty="0"/>
              <a:t>Syntactic ambiguity</a:t>
            </a:r>
          </a:p>
          <a:p>
            <a:pPr lvl="1"/>
            <a:r>
              <a:rPr lang="en-US" sz="2000" b="1" dirty="0"/>
              <a:t>“natural language processing” </a:t>
            </a:r>
            <a:r>
              <a:rPr lang="en-US" sz="2000" dirty="0"/>
              <a:t>(Modification)</a:t>
            </a:r>
          </a:p>
          <a:p>
            <a:pPr lvl="1"/>
            <a:r>
              <a:rPr lang="en-US" sz="2000" b="1" dirty="0"/>
              <a:t>“A man saw a boy </a:t>
            </a:r>
            <a:r>
              <a:rPr lang="en-US" sz="2000" b="1" i="1" u="sng" dirty="0"/>
              <a:t>with a telescope</a:t>
            </a:r>
            <a:r>
              <a:rPr lang="en-US" sz="2000" b="1" dirty="0"/>
              <a:t>.”</a:t>
            </a:r>
            <a:r>
              <a:rPr lang="en-US" sz="2000" dirty="0"/>
              <a:t> (PP Attachment)</a:t>
            </a:r>
          </a:p>
          <a:p>
            <a:r>
              <a:rPr lang="en-US" sz="2000" dirty="0"/>
              <a:t>Anaphora resolution</a:t>
            </a:r>
          </a:p>
          <a:p>
            <a:pPr lvl="1"/>
            <a:r>
              <a:rPr lang="en-US" sz="2000" b="1" dirty="0"/>
              <a:t>“John persuaded Bill to buy a TV for </a:t>
            </a:r>
            <a:r>
              <a:rPr lang="en-US" sz="2000" b="1" i="1" u="sng" dirty="0"/>
              <a:t>himself</a:t>
            </a:r>
            <a:r>
              <a:rPr lang="en-US" sz="2000" b="1" dirty="0"/>
              <a:t>.”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(</a:t>
            </a:r>
            <a:r>
              <a:rPr lang="en-US" sz="2000" i="1" u="sng" dirty="0"/>
              <a:t>himself</a:t>
            </a:r>
            <a:r>
              <a:rPr lang="en-US" sz="2000" dirty="0"/>
              <a:t> = John or Bill?)</a:t>
            </a:r>
          </a:p>
          <a:p>
            <a:r>
              <a:rPr lang="en-US" sz="2000" dirty="0"/>
              <a:t>Presupposition</a:t>
            </a:r>
          </a:p>
          <a:p>
            <a:pPr lvl="1"/>
            <a:r>
              <a:rPr lang="en-US" sz="2000" b="1" dirty="0"/>
              <a:t>“He has quit smoking.” implies that he smoked before.</a:t>
            </a:r>
          </a:p>
        </p:txBody>
      </p:sp>
      <p:sp>
        <p:nvSpPr>
          <p:cNvPr id="1600517" name="Text Box 5"/>
          <p:cNvSpPr txBox="1">
            <a:spLocks noChangeArrowheads="1"/>
          </p:cNvSpPr>
          <p:nvPr/>
        </p:nvSpPr>
        <p:spPr bwMode="auto">
          <a:xfrm>
            <a:off x="323528" y="5373216"/>
            <a:ext cx="7799388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Humans rely on </a:t>
            </a:r>
            <a:r>
              <a:rPr lang="en-US" sz="2400" b="1" u="sng" dirty="0">
                <a:solidFill>
                  <a:srgbClr val="CC0000"/>
                </a:solidFill>
                <a:latin typeface="Arial" pitchFamily="34" charset="0"/>
              </a:rPr>
              <a:t>context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 to interpret (when possible).</a:t>
            </a:r>
          </a:p>
          <a:p>
            <a:pPr algn="ctr"/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This context may extend beyond a given document!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Shallow Linguistics</a:t>
            </a:r>
          </a:p>
        </p:txBody>
      </p:sp>
      <p:sp>
        <p:nvSpPr>
          <p:cNvPr id="1602563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53400" cy="1917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Arial" pitchFamily="34" charset="0"/>
              </a:rPr>
              <a:t>Progress on </a:t>
            </a:r>
            <a:r>
              <a:rPr lang="en-US" sz="2400">
                <a:solidFill>
                  <a:srgbClr val="CC0000"/>
                </a:solidFill>
                <a:latin typeface="Arial" pitchFamily="34" charset="0"/>
              </a:rPr>
              <a:t>Useful</a:t>
            </a:r>
            <a:r>
              <a:rPr lang="en-US" sz="2400">
                <a:latin typeface="Arial" pitchFamily="34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Arial" pitchFamily="34" charset="0"/>
              </a:rPr>
              <a:t>Sub</a:t>
            </a:r>
            <a:r>
              <a:rPr lang="en-US" sz="2400">
                <a:latin typeface="Arial" pitchFamily="34" charset="0"/>
              </a:rPr>
              <a:t>-Goals: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English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Lexicon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Part-of-Speech</a:t>
            </a:r>
            <a:r>
              <a:rPr lang="en-US" sz="2400">
                <a:latin typeface="Arial" pitchFamily="34" charset="0"/>
              </a:rPr>
              <a:t> Tagging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Word Sense</a:t>
            </a:r>
            <a:r>
              <a:rPr lang="en-US" sz="2400">
                <a:latin typeface="Arial" pitchFamily="34" charset="0"/>
              </a:rPr>
              <a:t> Disambiguation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Phrase Detection /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Parsing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err="1">
                <a:solidFill>
                  <a:srgbClr val="170981"/>
                </a:solidFill>
              </a:rPr>
              <a:t>WordNet</a:t>
            </a:r>
            <a:endParaRPr lang="en-US" dirty="0">
              <a:solidFill>
                <a:srgbClr val="170981"/>
              </a:solidFill>
            </a:endParaRP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179512" y="1124744"/>
            <a:ext cx="8568952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An extensive 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lexical network</a:t>
            </a:r>
            <a:r>
              <a:rPr lang="en-US" sz="2400" b="1" dirty="0">
                <a:latin typeface="Arial" pitchFamily="34" charset="0"/>
              </a:rPr>
              <a:t> for the English language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Contains over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138,838 words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Several graphs, one for each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part-of-speech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 err="1">
                <a:solidFill>
                  <a:srgbClr val="CC0000"/>
                </a:solidFill>
                <a:latin typeface="Arial" pitchFamily="34" charset="0"/>
              </a:rPr>
              <a:t>Synsets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(synonym sets), each defining a semantic sense.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Relationship</a:t>
            </a:r>
            <a:r>
              <a:rPr lang="en-US" sz="2400" dirty="0">
                <a:latin typeface="Arial" pitchFamily="34" charset="0"/>
              </a:rPr>
              <a:t> information (antonym, hyponym, </a:t>
            </a:r>
            <a:r>
              <a:rPr lang="en-US" sz="2400" dirty="0" err="1">
                <a:latin typeface="Arial" pitchFamily="34" charset="0"/>
              </a:rPr>
              <a:t>meronym</a:t>
            </a:r>
            <a:r>
              <a:rPr lang="en-US" sz="2400" dirty="0">
                <a:latin typeface="Arial" pitchFamily="34" charset="0"/>
              </a:rPr>
              <a:t> …)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Downloadable for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free</a:t>
            </a:r>
            <a:r>
              <a:rPr lang="en-US" sz="2400" dirty="0">
                <a:latin typeface="Arial" pitchFamily="34" charset="0"/>
              </a:rPr>
              <a:t> (UNIX, Windows)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Expanding to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other languages</a:t>
            </a:r>
            <a:r>
              <a:rPr lang="en-US" sz="2400" dirty="0">
                <a:latin typeface="Arial" pitchFamily="34" charset="0"/>
              </a:rPr>
              <a:t> (Global </a:t>
            </a:r>
            <a:r>
              <a:rPr lang="en-US" sz="2400" dirty="0" err="1">
                <a:latin typeface="Arial" pitchFamily="34" charset="0"/>
              </a:rPr>
              <a:t>WordNet</a:t>
            </a:r>
            <a:r>
              <a:rPr lang="en-US" sz="2400" dirty="0">
                <a:latin typeface="Arial" pitchFamily="34" charset="0"/>
              </a:rPr>
              <a:t> Association)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Funded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&gt;$3 million</a:t>
            </a:r>
            <a:r>
              <a:rPr lang="en-US" sz="2400" dirty="0">
                <a:latin typeface="Arial" pitchFamily="34" charset="0"/>
              </a:rPr>
              <a:t>, mainly government (translation interest)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Founder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George Miller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National Medal of Science</a:t>
            </a:r>
            <a:r>
              <a:rPr lang="en-US" sz="2400" dirty="0">
                <a:latin typeface="Arial" pitchFamily="34" charset="0"/>
              </a:rPr>
              <a:t>, 1991.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5410200"/>
            <a:ext cx="565150" cy="457200"/>
            <a:chOff x="1430" y="3408"/>
            <a:chExt cx="356" cy="288"/>
          </a:xfrm>
        </p:grpSpPr>
        <p:sp>
          <p:nvSpPr>
            <p:cNvPr id="1604613" name="Text Box 5"/>
            <p:cNvSpPr txBox="1">
              <a:spLocks noChangeArrowheads="1"/>
            </p:cNvSpPr>
            <p:nvPr/>
          </p:nvSpPr>
          <p:spPr bwMode="auto">
            <a:xfrm>
              <a:off x="1430" y="3431"/>
              <a:ext cx="35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wet</a:t>
              </a:r>
            </a:p>
          </p:txBody>
        </p:sp>
        <p:sp>
          <p:nvSpPr>
            <p:cNvPr id="1604614" name="Oval 6"/>
            <p:cNvSpPr>
              <a:spLocks noChangeArrowheads="1"/>
            </p:cNvSpPr>
            <p:nvPr/>
          </p:nvSpPr>
          <p:spPr bwMode="auto">
            <a:xfrm>
              <a:off x="1440" y="3408"/>
              <a:ext cx="336" cy="28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81600" y="5410200"/>
            <a:ext cx="552450" cy="457200"/>
            <a:chOff x="3024" y="3504"/>
            <a:chExt cx="348" cy="288"/>
          </a:xfrm>
        </p:grpSpPr>
        <p:sp>
          <p:nvSpPr>
            <p:cNvPr id="1604616" name="Text Box 8"/>
            <p:cNvSpPr txBox="1">
              <a:spLocks noChangeArrowheads="1"/>
            </p:cNvSpPr>
            <p:nvPr/>
          </p:nvSpPr>
          <p:spPr bwMode="auto">
            <a:xfrm>
              <a:off x="3032" y="3504"/>
              <a:ext cx="34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dry</a:t>
              </a:r>
            </a:p>
          </p:txBody>
        </p:sp>
        <p:sp>
          <p:nvSpPr>
            <p:cNvPr id="1604617" name="Oval 9"/>
            <p:cNvSpPr>
              <a:spLocks noChangeArrowheads="1"/>
            </p:cNvSpPr>
            <p:nvPr/>
          </p:nvSpPr>
          <p:spPr bwMode="auto">
            <a:xfrm>
              <a:off x="3024" y="3504"/>
              <a:ext cx="336" cy="28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24200" y="4572000"/>
            <a:ext cx="990600" cy="381000"/>
            <a:chOff x="1344" y="2928"/>
            <a:chExt cx="624" cy="240"/>
          </a:xfrm>
        </p:grpSpPr>
        <p:sp>
          <p:nvSpPr>
            <p:cNvPr id="1604619" name="Text Box 11"/>
            <p:cNvSpPr txBox="1">
              <a:spLocks noChangeArrowheads="1"/>
            </p:cNvSpPr>
            <p:nvPr/>
          </p:nvSpPr>
          <p:spPr bwMode="auto">
            <a:xfrm>
              <a:off x="1392" y="2928"/>
              <a:ext cx="57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watery</a:t>
              </a:r>
            </a:p>
          </p:txBody>
        </p:sp>
        <p:sp>
          <p:nvSpPr>
            <p:cNvPr id="1604620" name="Oval 12"/>
            <p:cNvSpPr>
              <a:spLocks noChangeArrowheads="1"/>
            </p:cNvSpPr>
            <p:nvPr/>
          </p:nvSpPr>
          <p:spPr bwMode="auto">
            <a:xfrm>
              <a:off x="1344" y="2928"/>
              <a:ext cx="624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057400" y="5410200"/>
            <a:ext cx="838200" cy="381000"/>
            <a:chOff x="672" y="3456"/>
            <a:chExt cx="528" cy="240"/>
          </a:xfrm>
        </p:grpSpPr>
        <p:sp>
          <p:nvSpPr>
            <p:cNvPr id="1604622" name="Text Box 14"/>
            <p:cNvSpPr txBox="1">
              <a:spLocks noChangeArrowheads="1"/>
            </p:cNvSpPr>
            <p:nvPr/>
          </p:nvSpPr>
          <p:spPr bwMode="auto">
            <a:xfrm>
              <a:off x="700" y="3456"/>
              <a:ext cx="50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moist</a:t>
              </a:r>
            </a:p>
          </p:txBody>
        </p:sp>
        <p:sp>
          <p:nvSpPr>
            <p:cNvPr id="1604623" name="Oval 15"/>
            <p:cNvSpPr>
              <a:spLocks noChangeArrowheads="1"/>
            </p:cNvSpPr>
            <p:nvPr/>
          </p:nvSpPr>
          <p:spPr bwMode="auto">
            <a:xfrm>
              <a:off x="672" y="345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00400" y="6324600"/>
            <a:ext cx="838200" cy="381000"/>
            <a:chOff x="1344" y="3936"/>
            <a:chExt cx="528" cy="240"/>
          </a:xfrm>
        </p:grpSpPr>
        <p:sp>
          <p:nvSpPr>
            <p:cNvPr id="1604625" name="Text Box 17"/>
            <p:cNvSpPr txBox="1">
              <a:spLocks noChangeArrowheads="1"/>
            </p:cNvSpPr>
            <p:nvPr/>
          </p:nvSpPr>
          <p:spPr bwMode="auto">
            <a:xfrm>
              <a:off x="1368" y="3936"/>
              <a:ext cx="50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damp</a:t>
              </a:r>
            </a:p>
          </p:txBody>
        </p:sp>
        <p:sp>
          <p:nvSpPr>
            <p:cNvPr id="1604626" name="Oval 18"/>
            <p:cNvSpPr>
              <a:spLocks noChangeArrowheads="1"/>
            </p:cNvSpPr>
            <p:nvPr/>
          </p:nvSpPr>
          <p:spPr bwMode="auto">
            <a:xfrm>
              <a:off x="1344" y="393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876800" y="4572000"/>
            <a:ext cx="1143000" cy="381000"/>
            <a:chOff x="2832" y="2880"/>
            <a:chExt cx="720" cy="240"/>
          </a:xfrm>
        </p:grpSpPr>
        <p:sp>
          <p:nvSpPr>
            <p:cNvPr id="1604628" name="Text Box 20"/>
            <p:cNvSpPr txBox="1">
              <a:spLocks noChangeArrowheads="1"/>
            </p:cNvSpPr>
            <p:nvPr/>
          </p:nvSpPr>
          <p:spPr bwMode="auto">
            <a:xfrm>
              <a:off x="2864" y="2880"/>
              <a:ext cx="67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parched</a:t>
              </a:r>
            </a:p>
          </p:txBody>
        </p:sp>
        <p:sp>
          <p:nvSpPr>
            <p:cNvPr id="1604629" name="Oval 21"/>
            <p:cNvSpPr>
              <a:spLocks noChangeArrowheads="1"/>
            </p:cNvSpPr>
            <p:nvPr/>
          </p:nvSpPr>
          <p:spPr bwMode="auto">
            <a:xfrm>
              <a:off x="2832" y="2880"/>
              <a:ext cx="720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4800600" y="6324600"/>
            <a:ext cx="1352550" cy="381000"/>
            <a:chOff x="2832" y="3936"/>
            <a:chExt cx="852" cy="240"/>
          </a:xfrm>
        </p:grpSpPr>
        <p:sp>
          <p:nvSpPr>
            <p:cNvPr id="1604631" name="Text Box 23"/>
            <p:cNvSpPr txBox="1">
              <a:spLocks noChangeArrowheads="1"/>
            </p:cNvSpPr>
            <p:nvPr/>
          </p:nvSpPr>
          <p:spPr bwMode="auto">
            <a:xfrm>
              <a:off x="2832" y="3936"/>
              <a:ext cx="85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anhydrous</a:t>
              </a:r>
            </a:p>
          </p:txBody>
        </p:sp>
        <p:sp>
          <p:nvSpPr>
            <p:cNvPr id="1604632" name="Oval 24"/>
            <p:cNvSpPr>
              <a:spLocks noChangeArrowheads="1"/>
            </p:cNvSpPr>
            <p:nvPr/>
          </p:nvSpPr>
          <p:spPr bwMode="auto">
            <a:xfrm>
              <a:off x="2832" y="3936"/>
              <a:ext cx="816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172200" y="5410200"/>
            <a:ext cx="609600" cy="381000"/>
            <a:chOff x="3888" y="3456"/>
            <a:chExt cx="384" cy="240"/>
          </a:xfrm>
        </p:grpSpPr>
        <p:sp>
          <p:nvSpPr>
            <p:cNvPr id="1604634" name="Text Box 26"/>
            <p:cNvSpPr txBox="1">
              <a:spLocks noChangeArrowheads="1"/>
            </p:cNvSpPr>
            <p:nvPr/>
          </p:nvSpPr>
          <p:spPr bwMode="auto">
            <a:xfrm>
              <a:off x="3888" y="3456"/>
              <a:ext cx="38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arid</a:t>
              </a:r>
            </a:p>
          </p:txBody>
        </p:sp>
        <p:sp>
          <p:nvSpPr>
            <p:cNvPr id="1604635" name="Oval 27"/>
            <p:cNvSpPr>
              <a:spLocks noChangeArrowheads="1"/>
            </p:cNvSpPr>
            <p:nvPr/>
          </p:nvSpPr>
          <p:spPr bwMode="auto">
            <a:xfrm>
              <a:off x="3888" y="3456"/>
              <a:ext cx="384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604636" name="Line 28"/>
          <p:cNvSpPr>
            <a:spLocks noChangeShapeType="1"/>
          </p:cNvSpPr>
          <p:nvPr/>
        </p:nvSpPr>
        <p:spPr bwMode="auto">
          <a:xfrm flipV="1">
            <a:off x="36576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37" name="Line 29"/>
          <p:cNvSpPr>
            <a:spLocks noChangeShapeType="1"/>
          </p:cNvSpPr>
          <p:nvPr/>
        </p:nvSpPr>
        <p:spPr bwMode="auto">
          <a:xfrm flipV="1">
            <a:off x="3657600" y="586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38" name="Line 30"/>
          <p:cNvSpPr>
            <a:spLocks noChangeShapeType="1"/>
          </p:cNvSpPr>
          <p:nvPr/>
        </p:nvSpPr>
        <p:spPr bwMode="auto">
          <a:xfrm flipV="1">
            <a:off x="54864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39" name="Line 31"/>
          <p:cNvSpPr>
            <a:spLocks noChangeShapeType="1"/>
          </p:cNvSpPr>
          <p:nvPr/>
        </p:nvSpPr>
        <p:spPr bwMode="auto">
          <a:xfrm flipV="1">
            <a:off x="5486400" y="586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0" name="Line 32"/>
          <p:cNvSpPr>
            <a:spLocks noChangeShapeType="1"/>
          </p:cNvSpPr>
          <p:nvPr/>
        </p:nvSpPr>
        <p:spPr bwMode="auto">
          <a:xfrm rot="5400000" flipV="1">
            <a:off x="31242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1" name="Line 33"/>
          <p:cNvSpPr>
            <a:spLocks noChangeShapeType="1"/>
          </p:cNvSpPr>
          <p:nvPr/>
        </p:nvSpPr>
        <p:spPr bwMode="auto">
          <a:xfrm rot="5400000" flipV="1">
            <a:off x="59436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2" name="Line 34"/>
          <p:cNvSpPr>
            <a:spLocks noChangeShapeType="1"/>
          </p:cNvSpPr>
          <p:nvPr/>
        </p:nvSpPr>
        <p:spPr bwMode="auto">
          <a:xfrm rot="5400000" flipV="1">
            <a:off x="4533900" y="49911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3" name="AutoShape 35"/>
          <p:cNvSpPr>
            <a:spLocks noChangeArrowheads="1"/>
          </p:cNvSpPr>
          <p:nvPr/>
        </p:nvSpPr>
        <p:spPr bwMode="auto">
          <a:xfrm>
            <a:off x="381000" y="5715000"/>
            <a:ext cx="1295400" cy="381000"/>
          </a:xfrm>
          <a:prstGeom prst="wedgeRectCallout">
            <a:avLst>
              <a:gd name="adj1" fmla="val 200245"/>
              <a:gd name="adj2" fmla="val 68333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i="1">
                <a:solidFill>
                  <a:srgbClr val="009900"/>
                </a:solidFill>
                <a:latin typeface="Arial" pitchFamily="34" charset="0"/>
              </a:rPr>
              <a:t>synonym</a:t>
            </a:r>
          </a:p>
        </p:txBody>
      </p:sp>
      <p:sp>
        <p:nvSpPr>
          <p:cNvPr id="1604644" name="AutoShape 36"/>
          <p:cNvSpPr>
            <a:spLocks noChangeArrowheads="1"/>
          </p:cNvSpPr>
          <p:nvPr/>
        </p:nvSpPr>
        <p:spPr bwMode="auto">
          <a:xfrm>
            <a:off x="6804248" y="6165304"/>
            <a:ext cx="1295400" cy="381000"/>
          </a:xfrm>
          <a:prstGeom prst="wedgeRectCallout">
            <a:avLst>
              <a:gd name="adj1" fmla="val -231986"/>
              <a:gd name="adj2" fmla="val -1775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i="1" dirty="0">
                <a:solidFill>
                  <a:srgbClr val="009900"/>
                </a:solidFill>
                <a:latin typeface="Arial" pitchFamily="34" charset="0"/>
              </a:rPr>
              <a:t>antonym</a:t>
            </a:r>
          </a:p>
        </p:txBody>
      </p:sp>
      <p:sp>
        <p:nvSpPr>
          <p:cNvPr id="4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6E77-63B1-49D5-8701-0155840CF2F8}" type="datetime1">
              <a:rPr lang="en-US"/>
              <a:pPr/>
              <a:t>4/18/2016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Mining: Principles and Algorithms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3E-1116-4CC6-AAA0-B830C6D222C5}" type="slidenum">
              <a:rPr lang="en-US"/>
              <a:pPr/>
              <a:t>17</a:t>
            </a:fld>
            <a:endParaRPr 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Part-of-Speech Tagging</a:t>
            </a:r>
          </a:p>
        </p:txBody>
      </p:sp>
      <p:sp>
        <p:nvSpPr>
          <p:cNvPr id="1606659" name="Text Box 3"/>
          <p:cNvSpPr txBox="1">
            <a:spLocks noChangeArrowheads="1"/>
          </p:cNvSpPr>
          <p:nvPr/>
        </p:nvSpPr>
        <p:spPr bwMode="auto">
          <a:xfrm>
            <a:off x="914400" y="1744663"/>
            <a:ext cx="7086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i="1">
                <a:latin typeface="Times New Roman" pitchFamily="18" charset="0"/>
              </a:rPr>
              <a:t>This     sentence     serves     as     an     example     of     annotated     text…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 Det          N              V1        P     Det        N            P       </a:t>
            </a:r>
            <a:r>
              <a:rPr lang="en-US" sz="1800" i="1">
                <a:latin typeface="Times New Roman" pitchFamily="18" charset="0"/>
              </a:rPr>
              <a:t>   </a:t>
            </a:r>
            <a:r>
              <a:rPr lang="en-US" sz="1800">
                <a:latin typeface="Times New Roman" pitchFamily="18" charset="0"/>
              </a:rPr>
              <a:t>V2             N</a:t>
            </a:r>
          </a:p>
        </p:txBody>
      </p:sp>
      <p:sp>
        <p:nvSpPr>
          <p:cNvPr id="1606660" name="Text Box 4"/>
          <p:cNvSpPr txBox="1">
            <a:spLocks noChangeArrowheads="1"/>
          </p:cNvSpPr>
          <p:nvPr/>
        </p:nvSpPr>
        <p:spPr bwMode="auto">
          <a:xfrm>
            <a:off x="2438400" y="1295400"/>
            <a:ext cx="354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pitchFamily="34" charset="0"/>
              </a:rPr>
              <a:t>Training data (Annotated text)</a:t>
            </a:r>
          </a:p>
        </p:txBody>
      </p:sp>
      <p:sp>
        <p:nvSpPr>
          <p:cNvPr id="1606661" name="Rectangle 5"/>
          <p:cNvSpPr>
            <a:spLocks noChangeArrowheads="1"/>
          </p:cNvSpPr>
          <p:nvPr/>
        </p:nvSpPr>
        <p:spPr bwMode="auto">
          <a:xfrm>
            <a:off x="3582988" y="2995613"/>
            <a:ext cx="14478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POS Tagger</a:t>
            </a:r>
          </a:p>
        </p:txBody>
      </p:sp>
      <p:sp>
        <p:nvSpPr>
          <p:cNvPr id="1606662" name="Rectangle 6"/>
          <p:cNvSpPr>
            <a:spLocks noChangeArrowheads="1"/>
          </p:cNvSpPr>
          <p:nvPr/>
        </p:nvSpPr>
        <p:spPr bwMode="auto">
          <a:xfrm>
            <a:off x="457200" y="3124200"/>
            <a:ext cx="254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Times New Roman" pitchFamily="18" charset="0"/>
              </a:rPr>
              <a:t>“This is a new sentence.”</a:t>
            </a:r>
          </a:p>
        </p:txBody>
      </p:sp>
      <p:sp>
        <p:nvSpPr>
          <p:cNvPr id="1606663" name="AutoShape 7"/>
          <p:cNvSpPr>
            <a:spLocks noChangeArrowheads="1"/>
          </p:cNvSpPr>
          <p:nvPr/>
        </p:nvSpPr>
        <p:spPr bwMode="auto">
          <a:xfrm>
            <a:off x="3049588" y="3224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6664" name="Rectangle 8"/>
          <p:cNvSpPr>
            <a:spLocks noChangeArrowheads="1"/>
          </p:cNvSpPr>
          <p:nvPr/>
        </p:nvSpPr>
        <p:spPr bwMode="auto">
          <a:xfrm>
            <a:off x="5640388" y="2995613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Times New Roman" pitchFamily="18" charset="0"/>
              </a:rPr>
              <a:t>This     is     a     new     sentence.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 Det  Aux  Det   Adj          N</a:t>
            </a:r>
          </a:p>
        </p:txBody>
      </p:sp>
      <p:sp>
        <p:nvSpPr>
          <p:cNvPr id="1606665" name="AutoShape 9"/>
          <p:cNvSpPr>
            <a:spLocks noChangeArrowheads="1"/>
          </p:cNvSpPr>
          <p:nvPr/>
        </p:nvSpPr>
        <p:spPr bwMode="auto">
          <a:xfrm>
            <a:off x="5030788" y="3224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4281488"/>
            <a:ext cx="4953000" cy="2195512"/>
            <a:chOff x="1248" y="2697"/>
            <a:chExt cx="3120" cy="1383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8" y="2697"/>
              <a:ext cx="3120" cy="1383"/>
              <a:chOff x="1296" y="2505"/>
              <a:chExt cx="3120" cy="1383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296" y="2544"/>
                <a:ext cx="3120" cy="1344"/>
                <a:chOff x="768" y="2976"/>
                <a:chExt cx="3024" cy="1200"/>
              </a:xfrm>
            </p:grpSpPr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768" y="3398"/>
                  <a:ext cx="1920" cy="778"/>
                  <a:chOff x="384" y="2832"/>
                  <a:chExt cx="1920" cy="778"/>
                </a:xfrm>
              </p:grpSpPr>
              <p:graphicFrame>
                <p:nvGraphicFramePr>
                  <p:cNvPr id="1606670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384" y="2832"/>
                  <a:ext cx="1920" cy="778"/>
                </p:xfrm>
                <a:graphic>
                  <a:graphicData uri="http://schemas.openxmlformats.org/presentationml/2006/ole">
                    <p:oleObj spid="_x0000_s84995" name="Equation" r:id="rId4" imgW="2260440" imgH="939600" progId="">
                      <p:embed/>
                    </p:oleObj>
                  </a:graphicData>
                </a:graphic>
              </p:graphicFrame>
              <p:sp>
                <p:nvSpPr>
                  <p:cNvPr id="160667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024"/>
                    <a:ext cx="1920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6" name="Group 16"/>
                <p:cNvGrpSpPr>
                  <a:grpSpLocks/>
                </p:cNvGrpSpPr>
                <p:nvPr/>
              </p:nvGrpSpPr>
              <p:grpSpPr bwMode="auto">
                <a:xfrm>
                  <a:off x="1824" y="2976"/>
                  <a:ext cx="1968" cy="798"/>
                  <a:chOff x="2400" y="3360"/>
                  <a:chExt cx="1968" cy="798"/>
                </a:xfrm>
              </p:grpSpPr>
              <p:graphicFrame>
                <p:nvGraphicFramePr>
                  <p:cNvPr id="1606673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2448" y="3360"/>
                  <a:ext cx="1920" cy="798"/>
                </p:xfrm>
                <a:graphic>
                  <a:graphicData uri="http://schemas.openxmlformats.org/presentationml/2006/ole">
                    <p:oleObj spid="_x0000_s84994" name="Equation" r:id="rId5" imgW="2260440" imgH="939600" progId="">
                      <p:embed/>
                    </p:oleObj>
                  </a:graphicData>
                </a:graphic>
              </p:graphicFrame>
              <p:sp>
                <p:nvSpPr>
                  <p:cNvPr id="16066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110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sp>
            <p:nvSpPr>
              <p:cNvPr id="1606675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505"/>
                <a:ext cx="26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800" b="1">
                    <a:latin typeface="Arial" pitchFamily="34" charset="0"/>
                  </a:rPr>
                  <a:t>Pick the </a:t>
                </a:r>
                <a:r>
                  <a:rPr lang="en-US" sz="1800" b="1">
                    <a:solidFill>
                      <a:srgbClr val="CC0000"/>
                    </a:solidFill>
                    <a:latin typeface="Arial" pitchFamily="34" charset="0"/>
                  </a:rPr>
                  <a:t>most likely</a:t>
                </a:r>
                <a:r>
                  <a:rPr lang="en-US" sz="1800" b="1">
                    <a:latin typeface="Arial" pitchFamily="34" charset="0"/>
                  </a:rPr>
                  <a:t> tag sequence.</a:t>
                </a:r>
              </a:p>
            </p:txBody>
          </p:sp>
        </p:grpSp>
        <p:sp>
          <p:nvSpPr>
            <p:cNvPr id="1606676" name="Line 20"/>
            <p:cNvSpPr>
              <a:spLocks noChangeShapeType="1"/>
            </p:cNvSpPr>
            <p:nvPr/>
          </p:nvSpPr>
          <p:spPr bwMode="auto">
            <a:xfrm>
              <a:off x="2784" y="3504"/>
              <a:ext cx="91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06677" name="Line 21"/>
            <p:cNvSpPr>
              <a:spLocks noChangeShapeType="1"/>
            </p:cNvSpPr>
            <p:nvPr/>
          </p:nvSpPr>
          <p:spPr bwMode="auto">
            <a:xfrm>
              <a:off x="3120" y="3168"/>
              <a:ext cx="48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06678" name="Rectangle 22"/>
          <p:cNvSpPr>
            <a:spLocks noChangeArrowheads="1"/>
          </p:cNvSpPr>
          <p:nvPr/>
        </p:nvSpPr>
        <p:spPr bwMode="auto">
          <a:xfrm>
            <a:off x="1600200" y="4114800"/>
            <a:ext cx="5791200" cy="1828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6679" name="Line 23"/>
          <p:cNvSpPr>
            <a:spLocks noChangeShapeType="1"/>
          </p:cNvSpPr>
          <p:nvPr/>
        </p:nvSpPr>
        <p:spPr bwMode="auto">
          <a:xfrm>
            <a:off x="4343400" y="3581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6680" name="AutoShape 24"/>
          <p:cNvSpPr>
            <a:spLocks noChangeArrowheads="1"/>
          </p:cNvSpPr>
          <p:nvPr/>
        </p:nvSpPr>
        <p:spPr bwMode="auto">
          <a:xfrm>
            <a:off x="6019800" y="6096000"/>
            <a:ext cx="2362200" cy="533400"/>
          </a:xfrm>
          <a:prstGeom prst="wedgeRectCallout">
            <a:avLst>
              <a:gd name="adj1" fmla="val -89046"/>
              <a:gd name="adj2" fmla="val -138986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>
                <a:latin typeface="Arial" pitchFamily="34" charset="0"/>
              </a:rPr>
              <a:t>Partial dependency</a:t>
            </a:r>
          </a:p>
          <a:p>
            <a:pPr algn="ctr"/>
            <a:r>
              <a:rPr lang="en-US" sz="1400" b="1">
                <a:latin typeface="Arial" pitchFamily="34" charset="0"/>
              </a:rPr>
              <a:t>(HMM)</a:t>
            </a:r>
          </a:p>
        </p:txBody>
      </p:sp>
      <p:sp>
        <p:nvSpPr>
          <p:cNvPr id="1606681" name="AutoShape 25"/>
          <p:cNvSpPr>
            <a:spLocks noChangeArrowheads="1"/>
          </p:cNvSpPr>
          <p:nvPr/>
        </p:nvSpPr>
        <p:spPr bwMode="auto">
          <a:xfrm rot="5400000">
            <a:off x="4052888" y="2576512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629400" y="5181600"/>
            <a:ext cx="2362200" cy="533400"/>
            <a:chOff x="1488" y="3792"/>
            <a:chExt cx="1488" cy="336"/>
          </a:xfrm>
        </p:grpSpPr>
        <p:sp>
          <p:nvSpPr>
            <p:cNvPr id="1606683" name="Rectangle 27"/>
            <p:cNvSpPr>
              <a:spLocks noChangeArrowheads="1"/>
            </p:cNvSpPr>
            <p:nvPr/>
          </p:nvSpPr>
          <p:spPr bwMode="auto">
            <a:xfrm>
              <a:off x="1488" y="3792"/>
              <a:ext cx="1488" cy="3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06684" name="AutoShape 28"/>
            <p:cNvSpPr>
              <a:spLocks noChangeArrowheads="1"/>
            </p:cNvSpPr>
            <p:nvPr/>
          </p:nvSpPr>
          <p:spPr bwMode="auto">
            <a:xfrm>
              <a:off x="1488" y="3792"/>
              <a:ext cx="1488" cy="336"/>
            </a:xfrm>
            <a:prstGeom prst="wedgeRectCallout">
              <a:avLst>
                <a:gd name="adj1" fmla="val -100671"/>
                <a:gd name="adj2" fmla="val -67856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 b="1">
                  <a:latin typeface="Arial" pitchFamily="34" charset="0"/>
                </a:rPr>
                <a:t>Independent assignment</a:t>
              </a:r>
            </a:p>
            <a:p>
              <a:pPr algn="ctr"/>
              <a:r>
                <a:rPr lang="en-US" sz="1400" b="1">
                  <a:latin typeface="Arial" pitchFamily="34" charset="0"/>
                </a:rPr>
                <a:t>Most common tag</a:t>
              </a:r>
            </a:p>
          </p:txBody>
        </p:sp>
      </p:grpSp>
      <p:sp>
        <p:nvSpPr>
          <p:cNvPr id="1606685" name="Text Box 29"/>
          <p:cNvSpPr txBox="1">
            <a:spLocks noChangeArrowheads="1"/>
          </p:cNvSpPr>
          <p:nvPr/>
        </p:nvSpPr>
        <p:spPr bwMode="auto">
          <a:xfrm>
            <a:off x="0" y="6553200"/>
            <a:ext cx="46672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(Adapted from ChengXiang Zhai, CS 397cxz – Fall 2003)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EE0E-25B8-4BE7-ACAE-677E8488499B}" type="datetime1">
              <a:rPr lang="en-US"/>
              <a:pPr/>
              <a:t>4/18/2016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A2E-A73A-426B-9ABD-E25F159BA98D}" type="slidenum">
              <a:rPr lang="en-US"/>
              <a:pPr/>
              <a:t>18</a:t>
            </a:fld>
            <a:endParaRPr lang="en-US"/>
          </a:p>
        </p:txBody>
      </p:sp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Word Sense Disambiguation</a:t>
            </a:r>
          </a:p>
        </p:txBody>
      </p:sp>
      <p:sp>
        <p:nvSpPr>
          <p:cNvPr id="1608707" name="Text Box 3"/>
          <p:cNvSpPr txBox="1">
            <a:spLocks noChangeArrowheads="1"/>
          </p:cNvSpPr>
          <p:nvPr/>
        </p:nvSpPr>
        <p:spPr bwMode="auto">
          <a:xfrm>
            <a:off x="914400" y="2362200"/>
            <a:ext cx="7407275" cy="411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u="sng">
                <a:latin typeface="Arial" pitchFamily="34" charset="0"/>
              </a:rPr>
              <a:t>Supervised Learning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rial" pitchFamily="34" charset="0"/>
              </a:rPr>
              <a:t>  Features: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Neighboring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POS</a:t>
            </a:r>
            <a:r>
              <a:rPr lang="en-US" sz="2000">
                <a:latin typeface="Arial" pitchFamily="34" charset="0"/>
              </a:rPr>
              <a:t> tags (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Aux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V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Neighboring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words</a:t>
            </a:r>
            <a:r>
              <a:rPr lang="en-US" sz="2000">
                <a:latin typeface="Arial" pitchFamily="34" charset="0"/>
              </a:rPr>
              <a:t> (</a:t>
            </a:r>
            <a:r>
              <a:rPr lang="en-US" sz="2000">
                <a:solidFill>
                  <a:srgbClr val="CC00CC"/>
                </a:solidFill>
                <a:latin typeface="Arial" pitchFamily="34" charset="0"/>
              </a:rPr>
              <a:t>linguistics are rooted in ambiguity</a:t>
            </a:r>
            <a:r>
              <a:rPr lang="en-US" sz="2000">
                <a:latin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Stemmed</a:t>
            </a:r>
            <a:r>
              <a:rPr lang="en-US" sz="2000">
                <a:latin typeface="Arial" pitchFamily="34" charset="0"/>
              </a:rPr>
              <a:t> form (</a:t>
            </a:r>
            <a:r>
              <a:rPr lang="en-US" sz="2000">
                <a:solidFill>
                  <a:srgbClr val="009900"/>
                </a:solidFill>
                <a:latin typeface="Arial" pitchFamily="34" charset="0"/>
              </a:rPr>
              <a:t>root</a:t>
            </a:r>
            <a:r>
              <a:rPr lang="en-US" sz="2000">
                <a:latin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Dictionary</a:t>
            </a:r>
            <a:r>
              <a:rPr lang="en-US" sz="2000">
                <a:latin typeface="Arial" pitchFamily="34" charset="0"/>
              </a:rPr>
              <a:t>/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Thesaurus</a:t>
            </a:r>
            <a:r>
              <a:rPr lang="en-US" sz="2000">
                <a:latin typeface="Arial" pitchFamily="34" charset="0"/>
              </a:rPr>
              <a:t> entries of neighboring words</a:t>
            </a:r>
            <a:endParaRPr lang="en-US" sz="2400">
              <a:latin typeface="Arial" pitchFamily="34" charset="0"/>
            </a:endParaRP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High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co-occurrence</a:t>
            </a:r>
            <a:r>
              <a:rPr lang="en-US" sz="2000">
                <a:latin typeface="Arial" pitchFamily="34" charset="0"/>
              </a:rPr>
              <a:t> words (</a:t>
            </a:r>
            <a:r>
              <a:rPr lang="en-US" sz="2000">
                <a:solidFill>
                  <a:srgbClr val="993300"/>
                </a:solidFill>
                <a:latin typeface="Arial" pitchFamily="34" charset="0"/>
              </a:rPr>
              <a:t>plant</a:t>
            </a:r>
            <a:r>
              <a:rPr lang="en-US" sz="2000">
                <a:latin typeface="Arial" pitchFamily="34" charset="0"/>
              </a:rPr>
              <a:t>, </a:t>
            </a:r>
            <a:r>
              <a:rPr lang="en-US" sz="2000">
                <a:solidFill>
                  <a:srgbClr val="993300"/>
                </a:solidFill>
                <a:latin typeface="Arial" pitchFamily="34" charset="0"/>
              </a:rPr>
              <a:t>tree</a:t>
            </a:r>
            <a:r>
              <a:rPr lang="en-US" sz="2000">
                <a:latin typeface="Arial" pitchFamily="34" charset="0"/>
              </a:rPr>
              <a:t>, </a:t>
            </a:r>
            <a:r>
              <a:rPr lang="en-US" sz="2000">
                <a:solidFill>
                  <a:srgbClr val="993300"/>
                </a:solidFill>
                <a:latin typeface="Arial" pitchFamily="34" charset="0"/>
              </a:rPr>
              <a:t>origin</a:t>
            </a:r>
            <a:r>
              <a:rPr lang="en-US" sz="2000">
                <a:latin typeface="Arial" pitchFamily="34" charset="0"/>
              </a:rPr>
              <a:t>,…)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Other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senses</a:t>
            </a:r>
            <a:r>
              <a:rPr lang="en-US" sz="2000">
                <a:latin typeface="Arial" pitchFamily="34" charset="0"/>
              </a:rPr>
              <a:t> of word within discourse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rial" pitchFamily="34" charset="0"/>
              </a:rPr>
              <a:t>  Algorithms: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Rule-based</a:t>
            </a:r>
            <a:r>
              <a:rPr lang="en-US" sz="2000">
                <a:latin typeface="Arial" pitchFamily="34" charset="0"/>
              </a:rPr>
              <a:t> Learning (</a:t>
            </a:r>
            <a:r>
              <a:rPr lang="en-US" sz="2000" i="1">
                <a:latin typeface="Arial" pitchFamily="34" charset="0"/>
              </a:rPr>
              <a:t>e.g.</a:t>
            </a:r>
            <a:r>
              <a:rPr lang="en-US" sz="2000">
                <a:latin typeface="Arial" pitchFamily="34" charset="0"/>
              </a:rPr>
              <a:t> IG guided)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Statistical</a:t>
            </a:r>
            <a:r>
              <a:rPr lang="en-US" sz="2000">
                <a:latin typeface="Arial" pitchFamily="34" charset="0"/>
              </a:rPr>
              <a:t> Learning (</a:t>
            </a:r>
            <a:r>
              <a:rPr lang="en-US" sz="2000" i="1">
                <a:latin typeface="Arial" pitchFamily="34" charset="0"/>
              </a:rPr>
              <a:t>i.e.</a:t>
            </a:r>
            <a:r>
              <a:rPr lang="en-US" sz="2000">
                <a:latin typeface="Arial" pitchFamily="34" charset="0"/>
              </a:rPr>
              <a:t> Naïve Bayes)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Unsupervised</a:t>
            </a:r>
            <a:r>
              <a:rPr lang="en-US" sz="2000">
                <a:latin typeface="Arial" pitchFamily="34" charset="0"/>
              </a:rPr>
              <a:t> Learning (</a:t>
            </a:r>
            <a:r>
              <a:rPr lang="en-US" sz="2000" i="1">
                <a:latin typeface="Arial" pitchFamily="34" charset="0"/>
              </a:rPr>
              <a:t>i.e.</a:t>
            </a:r>
            <a:r>
              <a:rPr lang="en-US" sz="2000">
                <a:latin typeface="Arial" pitchFamily="34" charset="0"/>
              </a:rPr>
              <a:t> Nearest Neighbor)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219200"/>
            <a:ext cx="9144000" cy="1143000"/>
            <a:chOff x="0" y="864"/>
            <a:chExt cx="5760" cy="720"/>
          </a:xfrm>
        </p:grpSpPr>
        <p:sp>
          <p:nvSpPr>
            <p:cNvPr id="1608709" name="Text Box 5"/>
            <p:cNvSpPr txBox="1">
              <a:spLocks noChangeArrowheads="1"/>
            </p:cNvSpPr>
            <p:nvPr/>
          </p:nvSpPr>
          <p:spPr bwMode="auto">
            <a:xfrm>
              <a:off x="0" y="1056"/>
              <a:ext cx="5760" cy="4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200" i="1">
                  <a:latin typeface="Arial" pitchFamily="34" charset="0"/>
                </a:rPr>
                <a:t>“The difficulties of computational </a:t>
              </a:r>
              <a:r>
                <a:rPr lang="en-US" sz="2200" i="1">
                  <a:solidFill>
                    <a:srgbClr val="CC00CC"/>
                  </a:solidFill>
                  <a:latin typeface="Arial" pitchFamily="34" charset="0"/>
                </a:rPr>
                <a:t>linguistics are</a:t>
              </a:r>
              <a:r>
                <a:rPr lang="en-US" sz="2200" i="1">
                  <a:solidFill>
                    <a:srgbClr val="CC0000"/>
                  </a:solidFill>
                  <a:latin typeface="Arial" pitchFamily="34" charset="0"/>
                </a:rPr>
                <a:t> </a:t>
              </a:r>
              <a:r>
                <a:rPr lang="en-US" sz="2200" b="1" i="1" u="sng">
                  <a:solidFill>
                    <a:srgbClr val="009900"/>
                  </a:solidFill>
                  <a:latin typeface="Arial" pitchFamily="34" charset="0"/>
                </a:rPr>
                <a:t>rooted</a:t>
              </a:r>
              <a:r>
                <a:rPr lang="en-US" sz="2200" i="1">
                  <a:solidFill>
                    <a:srgbClr val="CC0000"/>
                  </a:solidFill>
                  <a:latin typeface="Arial" pitchFamily="34" charset="0"/>
                </a:rPr>
                <a:t> </a:t>
              </a:r>
              <a:r>
                <a:rPr lang="en-US" sz="2200" i="1">
                  <a:solidFill>
                    <a:srgbClr val="CC00CC"/>
                  </a:solidFill>
                  <a:latin typeface="Arial" pitchFamily="34" charset="0"/>
                </a:rPr>
                <a:t>in ambiguity</a:t>
              </a:r>
              <a:r>
                <a:rPr lang="en-US" sz="2200" i="1">
                  <a:latin typeface="Arial" pitchFamily="34" charset="0"/>
                </a:rPr>
                <a:t>.”</a:t>
              </a:r>
            </a:p>
            <a:p>
              <a:r>
                <a:rPr lang="en-US" sz="2200">
                  <a:latin typeface="Arial" pitchFamily="34" charset="0"/>
                </a:rPr>
                <a:t>                                                              </a:t>
              </a:r>
              <a:r>
                <a:rPr lang="en-US" sz="2200">
                  <a:solidFill>
                    <a:srgbClr val="0000FF"/>
                  </a:solidFill>
                  <a:latin typeface="Arial" pitchFamily="34" charset="0"/>
                </a:rPr>
                <a:t>N       Aux     V      P      N</a:t>
              </a:r>
            </a:p>
          </p:txBody>
        </p:sp>
        <p:sp>
          <p:nvSpPr>
            <p:cNvPr id="1608710" name="Text Box 6"/>
            <p:cNvSpPr txBox="1">
              <a:spLocks noChangeArrowheads="1"/>
            </p:cNvSpPr>
            <p:nvPr/>
          </p:nvSpPr>
          <p:spPr bwMode="auto">
            <a:xfrm>
              <a:off x="4032" y="864"/>
              <a:ext cx="253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900"/>
                  </a:solidFill>
                  <a:latin typeface="Arial" pitchFamily="34" charset="0"/>
                </a:rPr>
                <a:t>?</a:t>
              </a:r>
            </a:p>
          </p:txBody>
        </p:sp>
        <p:sp>
          <p:nvSpPr>
            <p:cNvPr id="1608711" name="Rectangle 7"/>
            <p:cNvSpPr>
              <a:spLocks noChangeArrowheads="1"/>
            </p:cNvSpPr>
            <p:nvPr/>
          </p:nvSpPr>
          <p:spPr bwMode="auto">
            <a:xfrm>
              <a:off x="144" y="864"/>
              <a:ext cx="5520" cy="7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Parsing</a:t>
            </a:r>
          </a:p>
        </p:txBody>
      </p:sp>
      <p:sp>
        <p:nvSpPr>
          <p:cNvPr id="1610755" name="Text Box 3"/>
          <p:cNvSpPr txBox="1">
            <a:spLocks noChangeArrowheads="1"/>
          </p:cNvSpPr>
          <p:nvPr/>
        </p:nvSpPr>
        <p:spPr bwMode="auto">
          <a:xfrm>
            <a:off x="0" y="6553200"/>
            <a:ext cx="46672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(Adapted from ChengXiang Zhai, CS 397cxz – Fall 2003)</a:t>
            </a:r>
          </a:p>
        </p:txBody>
      </p:sp>
      <p:sp>
        <p:nvSpPr>
          <p:cNvPr id="1610756" name="AutoShape 4"/>
          <p:cNvSpPr>
            <a:spLocks noChangeArrowheads="1"/>
          </p:cNvSpPr>
          <p:nvPr/>
        </p:nvSpPr>
        <p:spPr bwMode="auto">
          <a:xfrm rot="1116627">
            <a:off x="3429000" y="3933825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10757" name="Text Box 5"/>
          <p:cNvSpPr txBox="1">
            <a:spLocks noChangeArrowheads="1"/>
          </p:cNvSpPr>
          <p:nvPr/>
        </p:nvSpPr>
        <p:spPr bwMode="auto">
          <a:xfrm>
            <a:off x="251520" y="980728"/>
            <a:ext cx="480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latin typeface="Arial" pitchFamily="34" charset="0"/>
              </a:rPr>
              <a:t>Choose 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most likely</a:t>
            </a:r>
            <a:r>
              <a:rPr lang="en-US" sz="2400" b="1" dirty="0">
                <a:latin typeface="Arial" pitchFamily="34" charset="0"/>
              </a:rPr>
              <a:t> parse tree…</a:t>
            </a:r>
          </a:p>
        </p:txBody>
      </p:sp>
      <p:sp>
        <p:nvSpPr>
          <p:cNvPr id="1610758" name="AutoShape 6"/>
          <p:cNvSpPr>
            <a:spLocks noChangeArrowheads="1"/>
          </p:cNvSpPr>
          <p:nvPr/>
        </p:nvSpPr>
        <p:spPr bwMode="auto">
          <a:xfrm rot="20483373" flipV="1">
            <a:off x="3429000" y="3429000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0313" y="1196752"/>
            <a:ext cx="5373687" cy="5334000"/>
            <a:chOff x="2375" y="768"/>
            <a:chExt cx="3385" cy="3360"/>
          </a:xfrm>
        </p:grpSpPr>
        <p:sp>
          <p:nvSpPr>
            <p:cNvPr id="1610760" name="Text Box 8"/>
            <p:cNvSpPr txBox="1">
              <a:spLocks noChangeArrowheads="1"/>
            </p:cNvSpPr>
            <p:nvPr/>
          </p:nvSpPr>
          <p:spPr bwMode="auto">
            <a:xfrm>
              <a:off x="4656" y="2169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 i="1">
                  <a:latin typeface="Times New Roman" pitchFamily="18" charset="0"/>
                </a:rPr>
                <a:t>the playground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544" y="768"/>
              <a:ext cx="2976" cy="1469"/>
              <a:chOff x="2544" y="768"/>
              <a:chExt cx="2976" cy="1469"/>
            </a:xfrm>
          </p:grpSpPr>
          <p:sp>
            <p:nvSpPr>
              <p:cNvPr id="1610762" name="Freeform 10"/>
              <p:cNvSpPr>
                <a:spLocks/>
              </p:cNvSpPr>
              <p:nvPr/>
            </p:nvSpPr>
            <p:spPr bwMode="auto">
              <a:xfrm>
                <a:off x="3568" y="936"/>
                <a:ext cx="1808" cy="920"/>
              </a:xfrm>
              <a:custGeom>
                <a:avLst/>
                <a:gdLst/>
                <a:ahLst/>
                <a:cxnLst>
                  <a:cxn ang="0">
                    <a:pos x="272" y="32"/>
                  </a:cxn>
                  <a:cxn ang="0">
                    <a:pos x="1616" y="416"/>
                  </a:cxn>
                  <a:cxn ang="0">
                    <a:pos x="1424" y="656"/>
                  </a:cxn>
                  <a:cxn ang="0">
                    <a:pos x="512" y="320"/>
                  </a:cxn>
                  <a:cxn ang="0">
                    <a:pos x="416" y="512"/>
                  </a:cxn>
                  <a:cxn ang="0">
                    <a:pos x="992" y="752"/>
                  </a:cxn>
                  <a:cxn ang="0">
                    <a:pos x="752" y="896"/>
                  </a:cxn>
                  <a:cxn ang="0">
                    <a:pos x="80" y="608"/>
                  </a:cxn>
                  <a:cxn ang="0">
                    <a:pos x="272" y="32"/>
                  </a:cxn>
                </a:cxnLst>
                <a:rect l="0" t="0" r="r" b="b"/>
                <a:pathLst>
                  <a:path w="1808" h="920">
                    <a:moveTo>
                      <a:pt x="272" y="32"/>
                    </a:moveTo>
                    <a:cubicBezTo>
                      <a:pt x="528" y="0"/>
                      <a:pt x="1424" y="312"/>
                      <a:pt x="1616" y="416"/>
                    </a:cubicBezTo>
                    <a:cubicBezTo>
                      <a:pt x="1808" y="520"/>
                      <a:pt x="1608" y="672"/>
                      <a:pt x="1424" y="656"/>
                    </a:cubicBezTo>
                    <a:cubicBezTo>
                      <a:pt x="1240" y="640"/>
                      <a:pt x="680" y="344"/>
                      <a:pt x="512" y="320"/>
                    </a:cubicBezTo>
                    <a:cubicBezTo>
                      <a:pt x="344" y="296"/>
                      <a:pt x="336" y="440"/>
                      <a:pt x="416" y="512"/>
                    </a:cubicBezTo>
                    <a:cubicBezTo>
                      <a:pt x="496" y="584"/>
                      <a:pt x="936" y="688"/>
                      <a:pt x="992" y="752"/>
                    </a:cubicBezTo>
                    <a:cubicBezTo>
                      <a:pt x="1048" y="816"/>
                      <a:pt x="904" y="920"/>
                      <a:pt x="752" y="896"/>
                    </a:cubicBezTo>
                    <a:cubicBezTo>
                      <a:pt x="600" y="872"/>
                      <a:pt x="160" y="752"/>
                      <a:pt x="80" y="608"/>
                    </a:cubicBezTo>
                    <a:cubicBezTo>
                      <a:pt x="0" y="464"/>
                      <a:pt x="16" y="64"/>
                      <a:pt x="272" y="32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63" name="Text Box 11"/>
              <p:cNvSpPr txBox="1">
                <a:spLocks noChangeArrowheads="1"/>
              </p:cNvSpPr>
              <p:nvPr/>
            </p:nvSpPr>
            <p:spPr bwMode="auto">
              <a:xfrm>
                <a:off x="3139" y="768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10764" name="Text Box 12"/>
              <p:cNvSpPr txBox="1">
                <a:spLocks noChangeArrowheads="1"/>
              </p:cNvSpPr>
              <p:nvPr/>
            </p:nvSpPr>
            <p:spPr bwMode="auto">
              <a:xfrm>
                <a:off x="2845" y="1017"/>
                <a:ext cx="2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65" name="Text Box 13"/>
              <p:cNvSpPr txBox="1">
                <a:spLocks noChangeArrowheads="1"/>
              </p:cNvSpPr>
              <p:nvPr/>
            </p:nvSpPr>
            <p:spPr bwMode="auto">
              <a:xfrm>
                <a:off x="3792" y="1017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766" name="Line 14"/>
              <p:cNvSpPr>
                <a:spLocks noChangeShapeType="1"/>
              </p:cNvSpPr>
              <p:nvPr/>
            </p:nvSpPr>
            <p:spPr bwMode="auto">
              <a:xfrm flipH="1">
                <a:off x="3037" y="96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67" name="Line 15"/>
              <p:cNvSpPr>
                <a:spLocks noChangeShapeType="1"/>
              </p:cNvSpPr>
              <p:nvPr/>
            </p:nvSpPr>
            <p:spPr bwMode="auto">
              <a:xfrm>
                <a:off x="3277" y="969"/>
                <a:ext cx="61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68" name="Text Box 16"/>
              <p:cNvSpPr txBox="1">
                <a:spLocks noChangeArrowheads="1"/>
              </p:cNvSpPr>
              <p:nvPr/>
            </p:nvSpPr>
            <p:spPr bwMode="auto">
              <a:xfrm>
                <a:off x="2989" y="130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BNP</a:t>
                </a:r>
              </a:p>
            </p:txBody>
          </p:sp>
          <p:sp>
            <p:nvSpPr>
              <p:cNvPr id="1610769" name="Line 17"/>
              <p:cNvSpPr>
                <a:spLocks noChangeShapeType="1"/>
              </p:cNvSpPr>
              <p:nvPr/>
            </p:nvSpPr>
            <p:spPr bwMode="auto">
              <a:xfrm>
                <a:off x="2989" y="120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0" name="Text Box 18"/>
              <p:cNvSpPr txBox="1">
                <a:spLocks noChangeArrowheads="1"/>
              </p:cNvSpPr>
              <p:nvPr/>
            </p:nvSpPr>
            <p:spPr bwMode="auto">
              <a:xfrm>
                <a:off x="2941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10771" name="Line 19"/>
              <p:cNvSpPr>
                <a:spLocks noChangeShapeType="1"/>
              </p:cNvSpPr>
              <p:nvPr/>
            </p:nvSpPr>
            <p:spPr bwMode="auto">
              <a:xfrm>
                <a:off x="3133" y="149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2" name="Text Box 20"/>
              <p:cNvSpPr txBox="1">
                <a:spLocks noChangeArrowheads="1"/>
              </p:cNvSpPr>
              <p:nvPr/>
            </p:nvSpPr>
            <p:spPr bwMode="auto">
              <a:xfrm>
                <a:off x="2592" y="1248"/>
                <a:ext cx="3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610773" name="Line 21"/>
              <p:cNvSpPr>
                <a:spLocks noChangeShapeType="1"/>
              </p:cNvSpPr>
              <p:nvPr/>
            </p:nvSpPr>
            <p:spPr bwMode="auto">
              <a:xfrm flipH="1">
                <a:off x="2797" y="120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4" name="Line 22"/>
              <p:cNvSpPr>
                <a:spLocks noChangeShapeType="1"/>
              </p:cNvSpPr>
              <p:nvPr/>
            </p:nvSpPr>
            <p:spPr bwMode="auto">
              <a:xfrm>
                <a:off x="2736" y="144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5" name="Text Box 23"/>
              <p:cNvSpPr txBox="1">
                <a:spLocks noChangeArrowheads="1"/>
              </p:cNvSpPr>
              <p:nvPr/>
            </p:nvSpPr>
            <p:spPr bwMode="auto">
              <a:xfrm>
                <a:off x="2544" y="1564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10776" name="Line 24"/>
              <p:cNvSpPr>
                <a:spLocks noChangeShapeType="1"/>
              </p:cNvSpPr>
              <p:nvPr/>
            </p:nvSpPr>
            <p:spPr bwMode="auto">
              <a:xfrm>
                <a:off x="3120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7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92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dog</a:t>
                </a:r>
              </a:p>
            </p:txBody>
          </p:sp>
          <p:sp>
            <p:nvSpPr>
              <p:cNvPr id="1610778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3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779" name="Text Box 27"/>
              <p:cNvSpPr txBox="1">
                <a:spLocks noChangeArrowheads="1"/>
              </p:cNvSpPr>
              <p:nvPr/>
            </p:nvSpPr>
            <p:spPr bwMode="auto">
              <a:xfrm>
                <a:off x="4752" y="13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1610780" name="Line 28"/>
              <p:cNvSpPr>
                <a:spLocks noChangeShapeType="1"/>
              </p:cNvSpPr>
              <p:nvPr/>
            </p:nvSpPr>
            <p:spPr bwMode="auto">
              <a:xfrm flipH="1">
                <a:off x="3840" y="1209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1" name="Line 29"/>
              <p:cNvSpPr>
                <a:spLocks noChangeShapeType="1"/>
              </p:cNvSpPr>
              <p:nvPr/>
            </p:nvSpPr>
            <p:spPr bwMode="auto">
              <a:xfrm>
                <a:off x="4032" y="1113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2" name="Text Box 30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610783" name="Text Box 31"/>
              <p:cNvSpPr txBox="1">
                <a:spLocks noChangeArrowheads="1"/>
              </p:cNvSpPr>
              <p:nvPr/>
            </p:nvSpPr>
            <p:spPr bwMode="auto">
              <a:xfrm>
                <a:off x="3744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610784" name="Line 32"/>
              <p:cNvSpPr>
                <a:spLocks noChangeShapeType="1"/>
              </p:cNvSpPr>
              <p:nvPr/>
            </p:nvSpPr>
            <p:spPr bwMode="auto">
              <a:xfrm flipH="1">
                <a:off x="3600" y="1545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5" name="Line 33"/>
              <p:cNvSpPr>
                <a:spLocks noChangeShapeType="1"/>
              </p:cNvSpPr>
              <p:nvPr/>
            </p:nvSpPr>
            <p:spPr bwMode="auto">
              <a:xfrm>
                <a:off x="379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6" name="Text Box 34"/>
              <p:cNvSpPr txBox="1">
                <a:spLocks noChangeArrowheads="1"/>
              </p:cNvSpPr>
              <p:nvPr/>
            </p:nvSpPr>
            <p:spPr bwMode="auto">
              <a:xfrm>
                <a:off x="3360" y="192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1610787" name="Line 35"/>
              <p:cNvSpPr>
                <a:spLocks noChangeShapeType="1"/>
              </p:cNvSpPr>
              <p:nvPr/>
            </p:nvSpPr>
            <p:spPr bwMode="auto">
              <a:xfrm>
                <a:off x="3504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8" name="Text Box 36"/>
              <p:cNvSpPr txBox="1">
                <a:spLocks noChangeArrowheads="1"/>
              </p:cNvSpPr>
              <p:nvPr/>
            </p:nvSpPr>
            <p:spPr bwMode="auto">
              <a:xfrm>
                <a:off x="4512" y="1881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on</a:t>
                </a:r>
              </a:p>
            </p:txBody>
          </p:sp>
          <p:sp>
            <p:nvSpPr>
              <p:cNvPr id="1610789" name="Text Box 37"/>
              <p:cNvSpPr txBox="1">
                <a:spLocks noChangeArrowheads="1"/>
              </p:cNvSpPr>
              <p:nvPr/>
            </p:nvSpPr>
            <p:spPr bwMode="auto">
              <a:xfrm>
                <a:off x="4128" y="2025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 boy</a:t>
                </a:r>
              </a:p>
            </p:txBody>
          </p:sp>
          <p:sp>
            <p:nvSpPr>
              <p:cNvPr id="1610790" name="Text Box 38"/>
              <p:cNvSpPr txBox="1">
                <a:spLocks noChangeArrowheads="1"/>
              </p:cNvSpPr>
              <p:nvPr/>
            </p:nvSpPr>
            <p:spPr bwMode="auto">
              <a:xfrm>
                <a:off x="3600" y="1881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chasing</a:t>
                </a:r>
              </a:p>
            </p:txBody>
          </p:sp>
          <p:sp>
            <p:nvSpPr>
              <p:cNvPr id="1610791" name="Line 39"/>
              <p:cNvSpPr>
                <a:spLocks noChangeShapeType="1"/>
              </p:cNvSpPr>
              <p:nvPr/>
            </p:nvSpPr>
            <p:spPr bwMode="auto">
              <a:xfrm>
                <a:off x="3936" y="17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93" name="Line 41"/>
              <p:cNvSpPr>
                <a:spLocks noChangeShapeType="1"/>
              </p:cNvSpPr>
              <p:nvPr/>
            </p:nvSpPr>
            <p:spPr bwMode="auto">
              <a:xfrm>
                <a:off x="3840" y="1497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4" name="AutoShape 42"/>
              <p:cNvSpPr>
                <a:spLocks noChangeArrowheads="1"/>
              </p:cNvSpPr>
              <p:nvPr/>
            </p:nvSpPr>
            <p:spPr bwMode="auto">
              <a:xfrm>
                <a:off x="4176" y="1785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795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10796" name="Text Box 44"/>
              <p:cNvSpPr txBox="1">
                <a:spLocks noChangeArrowheads="1"/>
              </p:cNvSpPr>
              <p:nvPr/>
            </p:nvSpPr>
            <p:spPr bwMode="auto">
              <a:xfrm>
                <a:off x="5136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97" name="Line 45"/>
              <p:cNvSpPr>
                <a:spLocks noChangeShapeType="1"/>
              </p:cNvSpPr>
              <p:nvPr/>
            </p:nvSpPr>
            <p:spPr bwMode="auto">
              <a:xfrm flipH="1">
                <a:off x="4752" y="1497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8" name="Line 46"/>
              <p:cNvSpPr>
                <a:spLocks noChangeShapeType="1"/>
              </p:cNvSpPr>
              <p:nvPr/>
            </p:nvSpPr>
            <p:spPr bwMode="auto">
              <a:xfrm>
                <a:off x="4992" y="1497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9" name="Line 47"/>
              <p:cNvSpPr>
                <a:spLocks noChangeShapeType="1"/>
              </p:cNvSpPr>
              <p:nvPr/>
            </p:nvSpPr>
            <p:spPr bwMode="auto">
              <a:xfrm>
                <a:off x="4704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00" name="AutoShape 48"/>
              <p:cNvSpPr>
                <a:spLocks noChangeArrowheads="1"/>
              </p:cNvSpPr>
              <p:nvPr/>
            </p:nvSpPr>
            <p:spPr bwMode="auto">
              <a:xfrm>
                <a:off x="5088" y="1737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801" name="Text Box 49"/>
              <p:cNvSpPr txBox="1">
                <a:spLocks noChangeArrowheads="1"/>
              </p:cNvSpPr>
              <p:nvPr/>
            </p:nvSpPr>
            <p:spPr bwMode="auto">
              <a:xfrm>
                <a:off x="3606" y="768"/>
                <a:ext cx="18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rgbClr val="0000CC"/>
                    </a:solidFill>
                    <a:latin typeface="Arial" pitchFamily="34" charset="0"/>
                  </a:rPr>
                  <a:t>Probability of this tree=0.000015</a:t>
                </a:r>
              </a:p>
            </p:txBody>
          </p:sp>
        </p:grpSp>
        <p:sp>
          <p:nvSpPr>
            <p:cNvPr id="1610802" name="Line 50"/>
            <p:cNvSpPr>
              <a:spLocks noChangeShapeType="1"/>
            </p:cNvSpPr>
            <p:nvPr/>
          </p:nvSpPr>
          <p:spPr bwMode="auto">
            <a:xfrm>
              <a:off x="2640" y="2400"/>
              <a:ext cx="3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2375" y="2160"/>
              <a:ext cx="169" cy="384"/>
              <a:chOff x="4560" y="240"/>
              <a:chExt cx="169" cy="384"/>
            </a:xfrm>
          </p:grpSpPr>
          <p:sp>
            <p:nvSpPr>
              <p:cNvPr id="1610804" name="Text Box 52"/>
              <p:cNvSpPr txBox="1">
                <a:spLocks noChangeArrowheads="1"/>
              </p:cNvSpPr>
              <p:nvPr/>
            </p:nvSpPr>
            <p:spPr bwMode="auto">
              <a:xfrm>
                <a:off x="4560" y="240"/>
                <a:ext cx="169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.</a:t>
                </a:r>
              </a:p>
            </p:txBody>
          </p:sp>
          <p:sp>
            <p:nvSpPr>
              <p:cNvPr id="1610805" name="Text Box 53"/>
              <p:cNvSpPr txBox="1">
                <a:spLocks noChangeArrowheads="1"/>
              </p:cNvSpPr>
              <p:nvPr/>
            </p:nvSpPr>
            <p:spPr bwMode="auto">
              <a:xfrm>
                <a:off x="4560" y="288"/>
                <a:ext cx="169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.</a:t>
                </a:r>
              </a:p>
            </p:txBody>
          </p:sp>
          <p:sp>
            <p:nvSpPr>
              <p:cNvPr id="1610806" name="Text Box 54"/>
              <p:cNvSpPr txBox="1">
                <a:spLocks noChangeArrowheads="1"/>
              </p:cNvSpPr>
              <p:nvPr/>
            </p:nvSpPr>
            <p:spPr bwMode="auto">
              <a:xfrm>
                <a:off x="4560" y="336"/>
                <a:ext cx="169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.</a:t>
                </a:r>
              </a:p>
            </p:txBody>
          </p:sp>
        </p:grpSp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2544" y="2401"/>
              <a:ext cx="3216" cy="1727"/>
              <a:chOff x="2544" y="2401"/>
              <a:chExt cx="3216" cy="1727"/>
            </a:xfrm>
          </p:grpSpPr>
          <p:sp>
            <p:nvSpPr>
              <p:cNvPr id="1610808" name="Freeform 56"/>
              <p:cNvSpPr>
                <a:spLocks/>
              </p:cNvSpPr>
              <p:nvPr/>
            </p:nvSpPr>
            <p:spPr bwMode="auto">
              <a:xfrm>
                <a:off x="3712" y="2592"/>
                <a:ext cx="1616" cy="896"/>
              </a:xfrm>
              <a:custGeom>
                <a:avLst/>
                <a:gdLst/>
                <a:ahLst/>
                <a:cxnLst>
                  <a:cxn ang="0">
                    <a:pos x="128" y="8"/>
                  </a:cxn>
                  <a:cxn ang="0">
                    <a:pos x="704" y="152"/>
                  </a:cxn>
                  <a:cxn ang="0">
                    <a:pos x="1520" y="632"/>
                  </a:cxn>
                  <a:cxn ang="0">
                    <a:pos x="1280" y="776"/>
                  </a:cxn>
                  <a:cxn ang="0">
                    <a:pos x="944" y="584"/>
                  </a:cxn>
                  <a:cxn ang="0">
                    <a:pos x="608" y="872"/>
                  </a:cxn>
                  <a:cxn ang="0">
                    <a:pos x="512" y="728"/>
                  </a:cxn>
                  <a:cxn ang="0">
                    <a:pos x="752" y="440"/>
                  </a:cxn>
                  <a:cxn ang="0">
                    <a:pos x="320" y="248"/>
                  </a:cxn>
                  <a:cxn ang="0">
                    <a:pos x="32" y="200"/>
                  </a:cxn>
                  <a:cxn ang="0">
                    <a:pos x="128" y="8"/>
                  </a:cxn>
                </a:cxnLst>
                <a:rect l="0" t="0" r="r" b="b"/>
                <a:pathLst>
                  <a:path w="1616" h="896">
                    <a:moveTo>
                      <a:pt x="128" y="8"/>
                    </a:moveTo>
                    <a:cubicBezTo>
                      <a:pt x="240" y="0"/>
                      <a:pt x="472" y="48"/>
                      <a:pt x="704" y="152"/>
                    </a:cubicBezTo>
                    <a:cubicBezTo>
                      <a:pt x="936" y="256"/>
                      <a:pt x="1424" y="528"/>
                      <a:pt x="1520" y="632"/>
                    </a:cubicBezTo>
                    <a:cubicBezTo>
                      <a:pt x="1616" y="736"/>
                      <a:pt x="1376" y="784"/>
                      <a:pt x="1280" y="776"/>
                    </a:cubicBezTo>
                    <a:cubicBezTo>
                      <a:pt x="1184" y="768"/>
                      <a:pt x="1056" y="568"/>
                      <a:pt x="944" y="584"/>
                    </a:cubicBezTo>
                    <a:cubicBezTo>
                      <a:pt x="832" y="600"/>
                      <a:pt x="680" y="848"/>
                      <a:pt x="608" y="872"/>
                    </a:cubicBezTo>
                    <a:cubicBezTo>
                      <a:pt x="536" y="896"/>
                      <a:pt x="488" y="800"/>
                      <a:pt x="512" y="728"/>
                    </a:cubicBezTo>
                    <a:cubicBezTo>
                      <a:pt x="536" y="656"/>
                      <a:pt x="784" y="520"/>
                      <a:pt x="752" y="440"/>
                    </a:cubicBezTo>
                    <a:cubicBezTo>
                      <a:pt x="720" y="360"/>
                      <a:pt x="440" y="288"/>
                      <a:pt x="320" y="248"/>
                    </a:cubicBezTo>
                    <a:cubicBezTo>
                      <a:pt x="200" y="208"/>
                      <a:pt x="64" y="240"/>
                      <a:pt x="32" y="200"/>
                    </a:cubicBezTo>
                    <a:cubicBezTo>
                      <a:pt x="0" y="160"/>
                      <a:pt x="16" y="16"/>
                      <a:pt x="128" y="8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09" name="Text Box 57"/>
              <p:cNvSpPr txBox="1">
                <a:spLocks noChangeArrowheads="1"/>
              </p:cNvSpPr>
              <p:nvPr/>
            </p:nvSpPr>
            <p:spPr bwMode="auto">
              <a:xfrm>
                <a:off x="3139" y="2408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10810" name="Text Box 58"/>
              <p:cNvSpPr txBox="1">
                <a:spLocks noChangeArrowheads="1"/>
              </p:cNvSpPr>
              <p:nvPr/>
            </p:nvSpPr>
            <p:spPr bwMode="auto">
              <a:xfrm>
                <a:off x="2845" y="2657"/>
                <a:ext cx="2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11" name="Text Box 59"/>
              <p:cNvSpPr txBox="1">
                <a:spLocks noChangeArrowheads="1"/>
              </p:cNvSpPr>
              <p:nvPr/>
            </p:nvSpPr>
            <p:spPr bwMode="auto">
              <a:xfrm>
                <a:off x="3792" y="2657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812" name="Line 60"/>
              <p:cNvSpPr>
                <a:spLocks noChangeShapeType="1"/>
              </p:cNvSpPr>
              <p:nvPr/>
            </p:nvSpPr>
            <p:spPr bwMode="auto">
              <a:xfrm flipH="1">
                <a:off x="3037" y="260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3" name="Line 61"/>
              <p:cNvSpPr>
                <a:spLocks noChangeShapeType="1"/>
              </p:cNvSpPr>
              <p:nvPr/>
            </p:nvSpPr>
            <p:spPr bwMode="auto">
              <a:xfrm>
                <a:off x="3277" y="2609"/>
                <a:ext cx="61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4" name="Text Box 62"/>
              <p:cNvSpPr txBox="1">
                <a:spLocks noChangeArrowheads="1"/>
              </p:cNvSpPr>
              <p:nvPr/>
            </p:nvSpPr>
            <p:spPr bwMode="auto">
              <a:xfrm>
                <a:off x="2989" y="29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BNP</a:t>
                </a:r>
              </a:p>
            </p:txBody>
          </p:sp>
          <p:sp>
            <p:nvSpPr>
              <p:cNvPr id="1610815" name="Line 63"/>
              <p:cNvSpPr>
                <a:spLocks noChangeShapeType="1"/>
              </p:cNvSpPr>
              <p:nvPr/>
            </p:nvSpPr>
            <p:spPr bwMode="auto">
              <a:xfrm>
                <a:off x="2989" y="284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6" name="Text Box 64"/>
              <p:cNvSpPr txBox="1">
                <a:spLocks noChangeArrowheads="1"/>
              </p:cNvSpPr>
              <p:nvPr/>
            </p:nvSpPr>
            <p:spPr bwMode="auto">
              <a:xfrm>
                <a:off x="2941" y="323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10817" name="Line 65"/>
              <p:cNvSpPr>
                <a:spLocks noChangeShapeType="1"/>
              </p:cNvSpPr>
              <p:nvPr/>
            </p:nvSpPr>
            <p:spPr bwMode="auto">
              <a:xfrm>
                <a:off x="3133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8" name="Line 66"/>
              <p:cNvSpPr>
                <a:spLocks noChangeShapeType="1"/>
              </p:cNvSpPr>
              <p:nvPr/>
            </p:nvSpPr>
            <p:spPr bwMode="auto">
              <a:xfrm flipH="1">
                <a:off x="2797" y="284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9" name="Line 67"/>
              <p:cNvSpPr>
                <a:spLocks noChangeShapeType="1"/>
              </p:cNvSpPr>
              <p:nvPr/>
            </p:nvSpPr>
            <p:spPr bwMode="auto">
              <a:xfrm>
                <a:off x="2736" y="308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0" name="Line 68"/>
              <p:cNvSpPr>
                <a:spLocks noChangeShapeType="1"/>
              </p:cNvSpPr>
              <p:nvPr/>
            </p:nvSpPr>
            <p:spPr bwMode="auto">
              <a:xfrm>
                <a:off x="3120" y="34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1" name="Text Box 69"/>
              <p:cNvSpPr txBox="1">
                <a:spLocks noChangeArrowheads="1"/>
              </p:cNvSpPr>
              <p:nvPr/>
            </p:nvSpPr>
            <p:spPr bwMode="auto">
              <a:xfrm>
                <a:off x="2976" y="356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dog</a:t>
                </a:r>
              </a:p>
            </p:txBody>
          </p:sp>
          <p:sp>
            <p:nvSpPr>
              <p:cNvPr id="1610822" name="Text Box 70"/>
              <p:cNvSpPr txBox="1">
                <a:spLocks noChangeArrowheads="1"/>
              </p:cNvSpPr>
              <p:nvPr/>
            </p:nvSpPr>
            <p:spPr bwMode="auto">
              <a:xfrm>
                <a:off x="4800" y="3089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1610823" name="Text Box 71"/>
              <p:cNvSpPr txBox="1">
                <a:spLocks noChangeArrowheads="1"/>
              </p:cNvSpPr>
              <p:nvPr/>
            </p:nvSpPr>
            <p:spPr bwMode="auto">
              <a:xfrm>
                <a:off x="3456" y="29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610824" name="Text Box 72"/>
              <p:cNvSpPr txBox="1">
                <a:spLocks noChangeArrowheads="1"/>
              </p:cNvSpPr>
              <p:nvPr/>
            </p:nvSpPr>
            <p:spPr bwMode="auto">
              <a:xfrm>
                <a:off x="3792" y="29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610825" name="Line 73"/>
              <p:cNvSpPr>
                <a:spLocks noChangeShapeType="1"/>
              </p:cNvSpPr>
              <p:nvPr/>
            </p:nvSpPr>
            <p:spPr bwMode="auto">
              <a:xfrm flipH="1">
                <a:off x="3696" y="284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6" name="Line 74"/>
              <p:cNvSpPr>
                <a:spLocks noChangeShapeType="1"/>
              </p:cNvSpPr>
              <p:nvPr/>
            </p:nvSpPr>
            <p:spPr bwMode="auto">
              <a:xfrm>
                <a:off x="3888" y="2849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7" name="Text Box 75"/>
              <p:cNvSpPr txBox="1">
                <a:spLocks noChangeArrowheads="1"/>
              </p:cNvSpPr>
              <p:nvPr/>
            </p:nvSpPr>
            <p:spPr bwMode="auto">
              <a:xfrm>
                <a:off x="3456" y="323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1610828" name="Line 76"/>
              <p:cNvSpPr>
                <a:spLocks noChangeShapeType="1"/>
              </p:cNvSpPr>
              <p:nvPr/>
            </p:nvSpPr>
            <p:spPr bwMode="auto">
              <a:xfrm>
                <a:off x="3648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9" name="Text Box 77"/>
              <p:cNvSpPr txBox="1">
                <a:spLocks noChangeArrowheads="1"/>
              </p:cNvSpPr>
              <p:nvPr/>
            </p:nvSpPr>
            <p:spPr bwMode="auto">
              <a:xfrm>
                <a:off x="4635" y="36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on</a:t>
                </a:r>
              </a:p>
            </p:txBody>
          </p:sp>
          <p:sp>
            <p:nvSpPr>
              <p:cNvPr id="1610830" name="Text Box 78"/>
              <p:cNvSpPr txBox="1">
                <a:spLocks noChangeArrowheads="1"/>
              </p:cNvSpPr>
              <p:nvPr/>
            </p:nvSpPr>
            <p:spPr bwMode="auto">
              <a:xfrm>
                <a:off x="4224" y="3597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 boy</a:t>
                </a:r>
              </a:p>
            </p:txBody>
          </p:sp>
          <p:sp>
            <p:nvSpPr>
              <p:cNvPr id="1610831" name="Text Box 79"/>
              <p:cNvSpPr txBox="1">
                <a:spLocks noChangeArrowheads="1"/>
              </p:cNvSpPr>
              <p:nvPr/>
            </p:nvSpPr>
            <p:spPr bwMode="auto">
              <a:xfrm>
                <a:off x="3744" y="3233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chasing</a:t>
                </a:r>
              </a:p>
            </p:txBody>
          </p:sp>
          <p:sp>
            <p:nvSpPr>
              <p:cNvPr id="1610832" name="Line 80"/>
              <p:cNvSpPr>
                <a:spLocks noChangeShapeType="1"/>
              </p:cNvSpPr>
              <p:nvPr/>
            </p:nvSpPr>
            <p:spPr bwMode="auto">
              <a:xfrm>
                <a:off x="4032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33" name="Text Box 81"/>
              <p:cNvSpPr txBox="1">
                <a:spLocks noChangeArrowheads="1"/>
              </p:cNvSpPr>
              <p:nvPr/>
            </p:nvSpPr>
            <p:spPr bwMode="auto">
              <a:xfrm>
                <a:off x="4464" y="2897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34" name="Line 82"/>
              <p:cNvSpPr>
                <a:spLocks noChangeShapeType="1"/>
              </p:cNvSpPr>
              <p:nvPr/>
            </p:nvSpPr>
            <p:spPr bwMode="auto">
              <a:xfrm>
                <a:off x="4032" y="2753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35" name="AutoShape 83"/>
              <p:cNvSpPr>
                <a:spLocks noChangeArrowheads="1"/>
              </p:cNvSpPr>
              <p:nvPr/>
            </p:nvSpPr>
            <p:spPr bwMode="auto">
              <a:xfrm>
                <a:off x="4272" y="3357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836" name="Text Box 84"/>
              <p:cNvSpPr txBox="1">
                <a:spLocks noChangeArrowheads="1"/>
              </p:cNvSpPr>
              <p:nvPr/>
            </p:nvSpPr>
            <p:spPr bwMode="auto">
              <a:xfrm>
                <a:off x="4635" y="3357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10837" name="Text Box 85"/>
              <p:cNvSpPr txBox="1">
                <a:spLocks noChangeArrowheads="1"/>
              </p:cNvSpPr>
              <p:nvPr/>
            </p:nvSpPr>
            <p:spPr bwMode="auto">
              <a:xfrm>
                <a:off x="5184" y="332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38" name="Line 86"/>
              <p:cNvSpPr>
                <a:spLocks noChangeShapeType="1"/>
              </p:cNvSpPr>
              <p:nvPr/>
            </p:nvSpPr>
            <p:spPr bwMode="auto">
              <a:xfrm flipH="1">
                <a:off x="4800" y="323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39" name="Line 87"/>
              <p:cNvSpPr>
                <a:spLocks noChangeShapeType="1"/>
              </p:cNvSpPr>
              <p:nvPr/>
            </p:nvSpPr>
            <p:spPr bwMode="auto">
              <a:xfrm>
                <a:off x="5040" y="3233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0" name="Line 88"/>
              <p:cNvSpPr>
                <a:spLocks noChangeShapeType="1"/>
              </p:cNvSpPr>
              <p:nvPr/>
            </p:nvSpPr>
            <p:spPr bwMode="auto">
              <a:xfrm>
                <a:off x="4800" y="352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1" name="AutoShape 89"/>
              <p:cNvSpPr>
                <a:spLocks noChangeArrowheads="1"/>
              </p:cNvSpPr>
              <p:nvPr/>
            </p:nvSpPr>
            <p:spPr bwMode="auto">
              <a:xfrm>
                <a:off x="5136" y="3473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842" name="Text Box 90"/>
              <p:cNvSpPr txBox="1">
                <a:spLocks noChangeArrowheads="1"/>
              </p:cNvSpPr>
              <p:nvPr/>
            </p:nvSpPr>
            <p:spPr bwMode="auto">
              <a:xfrm>
                <a:off x="2592" y="2897"/>
                <a:ext cx="3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610843" name="Text Box 91"/>
              <p:cNvSpPr txBox="1">
                <a:spLocks noChangeArrowheads="1"/>
              </p:cNvSpPr>
              <p:nvPr/>
            </p:nvSpPr>
            <p:spPr bwMode="auto">
              <a:xfrm>
                <a:off x="2544" y="318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10844" name="Text Box 92"/>
              <p:cNvSpPr txBox="1">
                <a:spLocks noChangeArrowheads="1"/>
              </p:cNvSpPr>
              <p:nvPr/>
            </p:nvSpPr>
            <p:spPr bwMode="auto">
              <a:xfrm>
                <a:off x="4656" y="3916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 dirty="0">
                    <a:latin typeface="Times New Roman" pitchFamily="18" charset="0"/>
                  </a:rPr>
                  <a:t>the playground</a:t>
                </a:r>
              </a:p>
            </p:txBody>
          </p:sp>
          <p:sp>
            <p:nvSpPr>
              <p:cNvPr id="1610845" name="Line 93"/>
              <p:cNvSpPr>
                <a:spLocks noChangeShapeType="1"/>
              </p:cNvSpPr>
              <p:nvPr/>
            </p:nvSpPr>
            <p:spPr bwMode="auto">
              <a:xfrm>
                <a:off x="4704" y="304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6" name="Text Box 94"/>
              <p:cNvSpPr txBox="1">
                <a:spLocks noChangeArrowheads="1"/>
              </p:cNvSpPr>
              <p:nvPr/>
            </p:nvSpPr>
            <p:spPr bwMode="auto">
              <a:xfrm>
                <a:off x="4224" y="318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47" name="Line 95"/>
              <p:cNvSpPr>
                <a:spLocks noChangeShapeType="1"/>
              </p:cNvSpPr>
              <p:nvPr/>
            </p:nvSpPr>
            <p:spPr bwMode="auto">
              <a:xfrm flipH="1">
                <a:off x="4464" y="308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8" name="Text Box 96"/>
              <p:cNvSpPr txBox="1">
                <a:spLocks noChangeArrowheads="1"/>
              </p:cNvSpPr>
              <p:nvPr/>
            </p:nvSpPr>
            <p:spPr bwMode="auto">
              <a:xfrm>
                <a:off x="3696" y="2401"/>
                <a:ext cx="18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rgbClr val="0000CC"/>
                    </a:solidFill>
                    <a:latin typeface="Arial" pitchFamily="34" charset="0"/>
                  </a:rPr>
                  <a:t>Probability of this tree=0.000011</a:t>
                </a:r>
              </a:p>
            </p:txBody>
          </p:sp>
        </p:grp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76200" y="1600200"/>
            <a:ext cx="3276600" cy="4953000"/>
            <a:chOff x="48" y="1008"/>
            <a:chExt cx="2064" cy="3120"/>
          </a:xfrm>
        </p:grpSpPr>
        <p:sp>
          <p:nvSpPr>
            <p:cNvPr id="1610850" name="Text Box 98"/>
            <p:cNvSpPr txBox="1">
              <a:spLocks noChangeArrowheads="1"/>
            </p:cNvSpPr>
            <p:nvPr/>
          </p:nvSpPr>
          <p:spPr bwMode="auto">
            <a:xfrm>
              <a:off x="816" y="1296"/>
              <a:ext cx="1106" cy="2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i="1">
                  <a:latin typeface="Times New Roman" pitchFamily="18" charset="0"/>
                </a:rPr>
                <a:t>S</a:t>
              </a:r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 NP  VP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  Det BNP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  BNP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NP NP  PP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BNP N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V 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Aux V 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VP PP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PP  P NP</a:t>
              </a:r>
            </a:p>
            <a:p>
              <a:pPr eaLnBrk="0" hangingPunct="0"/>
              <a:endParaRPr lang="en-US" sz="1600" i="1">
                <a:latin typeface="Times New Roman" pitchFamily="18" charset="0"/>
                <a:sym typeface="Symbol" pitchFamily="18" charset="2"/>
              </a:endParaRP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  chasing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Aux is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  dog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  boy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N playground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Det the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Det a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P  on</a:t>
              </a:r>
            </a:p>
          </p:txBody>
        </p:sp>
        <p:sp>
          <p:nvSpPr>
            <p:cNvPr id="1610851" name="AutoShape 99"/>
            <p:cNvSpPr>
              <a:spLocks/>
            </p:cNvSpPr>
            <p:nvPr/>
          </p:nvSpPr>
          <p:spPr bwMode="auto">
            <a:xfrm>
              <a:off x="718" y="1372"/>
              <a:ext cx="98" cy="1296"/>
            </a:xfrm>
            <a:prstGeom prst="leftBrace">
              <a:avLst>
                <a:gd name="adj1" fmla="val 1102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0852" name="AutoShape 100"/>
            <p:cNvSpPr>
              <a:spLocks/>
            </p:cNvSpPr>
            <p:nvPr/>
          </p:nvSpPr>
          <p:spPr bwMode="auto">
            <a:xfrm>
              <a:off x="720" y="290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0853" name="Text Box 101"/>
            <p:cNvSpPr txBox="1">
              <a:spLocks noChangeArrowheads="1"/>
            </p:cNvSpPr>
            <p:nvPr/>
          </p:nvSpPr>
          <p:spPr bwMode="auto">
            <a:xfrm>
              <a:off x="48" y="1860"/>
              <a:ext cx="6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pitchFamily="34" charset="0"/>
                </a:rPr>
                <a:t>Grammar</a:t>
              </a:r>
            </a:p>
          </p:txBody>
        </p:sp>
        <p:sp>
          <p:nvSpPr>
            <p:cNvPr id="1610854" name="Text Box 102"/>
            <p:cNvSpPr txBox="1">
              <a:spLocks noChangeArrowheads="1"/>
            </p:cNvSpPr>
            <p:nvPr/>
          </p:nvSpPr>
          <p:spPr bwMode="auto">
            <a:xfrm>
              <a:off x="48" y="3320"/>
              <a:ext cx="5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pitchFamily="34" charset="0"/>
                </a:rPr>
                <a:t>Lexicon</a:t>
              </a:r>
            </a:p>
          </p:txBody>
        </p:sp>
        <p:sp>
          <p:nvSpPr>
            <p:cNvPr id="1610855" name="Text Box 103"/>
            <p:cNvSpPr txBox="1">
              <a:spLocks noChangeArrowheads="1"/>
            </p:cNvSpPr>
            <p:nvPr/>
          </p:nvSpPr>
          <p:spPr bwMode="auto">
            <a:xfrm>
              <a:off x="1776" y="1304"/>
              <a:ext cx="2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1610856" name="Text Box 104"/>
            <p:cNvSpPr txBox="1">
              <a:spLocks noChangeArrowheads="1"/>
            </p:cNvSpPr>
            <p:nvPr/>
          </p:nvSpPr>
          <p:spPr bwMode="auto">
            <a:xfrm>
              <a:off x="1776" y="1448"/>
              <a:ext cx="25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0.3</a:t>
              </a:r>
            </a:p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0.4</a:t>
              </a:r>
            </a:p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0.3</a:t>
              </a:r>
            </a:p>
          </p:txBody>
        </p:sp>
        <p:sp>
          <p:nvSpPr>
            <p:cNvPr id="1610857" name="Text Box 105"/>
            <p:cNvSpPr txBox="1">
              <a:spLocks noChangeArrowheads="1"/>
            </p:cNvSpPr>
            <p:nvPr/>
          </p:nvSpPr>
          <p:spPr bwMode="auto">
            <a:xfrm>
              <a:off x="1760" y="2552"/>
              <a:ext cx="2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1610858" name="Text Box 106"/>
            <p:cNvSpPr txBox="1">
              <a:spLocks noChangeArrowheads="1"/>
            </p:cNvSpPr>
            <p:nvPr/>
          </p:nvSpPr>
          <p:spPr bwMode="auto">
            <a:xfrm>
              <a:off x="1788" y="1976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59" name="Text Box 107"/>
            <p:cNvSpPr txBox="1">
              <a:spLocks noChangeArrowheads="1"/>
            </p:cNvSpPr>
            <p:nvPr/>
          </p:nvSpPr>
          <p:spPr bwMode="auto">
            <a:xfrm>
              <a:off x="1788" y="2312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0" name="Text Box 108"/>
            <p:cNvSpPr txBox="1">
              <a:spLocks noChangeArrowheads="1"/>
            </p:cNvSpPr>
            <p:nvPr/>
          </p:nvSpPr>
          <p:spPr bwMode="auto">
            <a:xfrm>
              <a:off x="1752" y="2888"/>
              <a:ext cx="3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0.01</a:t>
              </a:r>
            </a:p>
          </p:txBody>
        </p:sp>
        <p:sp>
          <p:nvSpPr>
            <p:cNvPr id="1610861" name="Text Box 109"/>
            <p:cNvSpPr txBox="1">
              <a:spLocks noChangeArrowheads="1"/>
            </p:cNvSpPr>
            <p:nvPr/>
          </p:nvSpPr>
          <p:spPr bwMode="auto">
            <a:xfrm>
              <a:off x="1744" y="3176"/>
              <a:ext cx="3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0.003</a:t>
              </a:r>
            </a:p>
          </p:txBody>
        </p:sp>
        <p:sp>
          <p:nvSpPr>
            <p:cNvPr id="1610862" name="Text Box 110"/>
            <p:cNvSpPr txBox="1">
              <a:spLocks noChangeArrowheads="1"/>
            </p:cNvSpPr>
            <p:nvPr/>
          </p:nvSpPr>
          <p:spPr bwMode="auto">
            <a:xfrm>
              <a:off x="1776" y="3704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3" name="Text Box 111"/>
            <p:cNvSpPr txBox="1">
              <a:spLocks noChangeArrowheads="1"/>
            </p:cNvSpPr>
            <p:nvPr/>
          </p:nvSpPr>
          <p:spPr bwMode="auto">
            <a:xfrm>
              <a:off x="1776" y="3464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4" name="Rectangle 112"/>
            <p:cNvSpPr>
              <a:spLocks noChangeArrowheads="1"/>
            </p:cNvSpPr>
            <p:nvPr/>
          </p:nvSpPr>
          <p:spPr bwMode="auto">
            <a:xfrm>
              <a:off x="48" y="1008"/>
              <a:ext cx="2064" cy="31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0865" name="Text Box 113"/>
            <p:cNvSpPr txBox="1">
              <a:spLocks noChangeArrowheads="1"/>
            </p:cNvSpPr>
            <p:nvPr/>
          </p:nvSpPr>
          <p:spPr bwMode="auto">
            <a:xfrm>
              <a:off x="48" y="1056"/>
              <a:ext cx="201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b="1" u="sng">
                  <a:latin typeface="Arial" pitchFamily="34" charset="0"/>
                </a:rPr>
                <a:t>Probabilistic CFG</a:t>
              </a:r>
            </a:p>
          </p:txBody>
        </p:sp>
      </p:grpSp>
      <p:sp>
        <p:nvSpPr>
          <p:cNvPr id="11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7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Text Mining</a:t>
            </a:r>
          </a:p>
          <a:p>
            <a:r>
              <a:rPr lang="en-US" dirty="0" smtClean="0">
                <a:cs typeface="Times New Roman" pitchFamily="18" charset="0"/>
              </a:rPr>
              <a:t>Web </a:t>
            </a:r>
            <a:r>
              <a:rPr lang="en-US" smtClean="0">
                <a:cs typeface="Times New Roman" pitchFamily="18" charset="0"/>
              </a:rPr>
              <a:t>Data Mining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352928" cy="609600"/>
          </a:xfrm>
        </p:spPr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064896" cy="4800600"/>
          </a:xfrm>
        </p:spPr>
        <p:txBody>
          <a:bodyPr/>
          <a:lstStyle/>
          <a:p>
            <a:r>
              <a:rPr lang="en-US" sz="2000" dirty="0"/>
              <a:t>Motivation</a:t>
            </a:r>
          </a:p>
          <a:p>
            <a:pPr lvl="1"/>
            <a:r>
              <a:rPr lang="en-US" sz="2000" dirty="0"/>
              <a:t>Automatic classification for the large number of on-line text documents (Web pages, e-mails, corporate intranets, etc.) </a:t>
            </a:r>
          </a:p>
          <a:p>
            <a:r>
              <a:rPr lang="en-US" sz="2000" dirty="0"/>
              <a:t>Classification Process</a:t>
            </a:r>
          </a:p>
          <a:p>
            <a:pPr lvl="1"/>
            <a:r>
              <a:rPr lang="en-US" sz="2000" dirty="0"/>
              <a:t>Data preprocessing</a:t>
            </a:r>
          </a:p>
          <a:p>
            <a:pPr lvl="1"/>
            <a:r>
              <a:rPr lang="en-US" sz="2000" dirty="0"/>
              <a:t>Definition of training set and test sets</a:t>
            </a:r>
          </a:p>
          <a:p>
            <a:pPr lvl="1"/>
            <a:r>
              <a:rPr lang="en-US" sz="2000" dirty="0"/>
              <a:t>Creation of the classification model using the selected classification algorithm</a:t>
            </a:r>
          </a:p>
          <a:p>
            <a:pPr lvl="1"/>
            <a:r>
              <a:rPr lang="en-US" sz="2000" dirty="0"/>
              <a:t>Classification model validation</a:t>
            </a:r>
          </a:p>
          <a:p>
            <a:pPr lvl="1"/>
            <a:r>
              <a:rPr lang="en-US" sz="2000" dirty="0"/>
              <a:t>Classification of new/unknown text documents</a:t>
            </a:r>
          </a:p>
          <a:p>
            <a:r>
              <a:rPr lang="en-US" sz="2000" dirty="0"/>
              <a:t>Text document classification differs from the classification of relational data</a:t>
            </a:r>
          </a:p>
          <a:p>
            <a:pPr lvl="1"/>
            <a:r>
              <a:rPr lang="en-US" sz="2000" dirty="0"/>
              <a:t>Document databases are not structured according to attribute-value pairs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352928" cy="609600"/>
          </a:xfrm>
        </p:spPr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72136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352928" cy="609600"/>
          </a:xfrm>
        </p:spPr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Classification Tasks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774508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793038" cy="609600"/>
          </a:xfrm>
        </p:spPr>
        <p:txBody>
          <a:bodyPr/>
          <a:lstStyle/>
          <a:p>
            <a:r>
              <a:rPr lang="en-US" dirty="0"/>
              <a:t>Text Classification(2)</a:t>
            </a:r>
          </a:p>
        </p:txBody>
      </p:sp>
      <p:sp>
        <p:nvSpPr>
          <p:cNvPr id="190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231832" cy="4800600"/>
          </a:xfrm>
        </p:spPr>
        <p:txBody>
          <a:bodyPr/>
          <a:lstStyle/>
          <a:p>
            <a:r>
              <a:rPr lang="en-US" dirty="0"/>
              <a:t>Classification Algorithms:</a:t>
            </a:r>
          </a:p>
          <a:p>
            <a:pPr lvl="1"/>
            <a:r>
              <a:rPr lang="en-US" dirty="0" smtClean="0"/>
              <a:t>K-Nearest </a:t>
            </a:r>
            <a:r>
              <a:rPr lang="en-US" dirty="0"/>
              <a:t>Neighbors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Support Vector Machines</a:t>
            </a:r>
            <a:endParaRPr lang="en-US" dirty="0"/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Association rule-based</a:t>
            </a:r>
          </a:p>
          <a:p>
            <a:pPr lvl="1"/>
            <a:r>
              <a:rPr lang="en-US" dirty="0"/>
              <a:t>Boosting</a:t>
            </a:r>
          </a:p>
        </p:txBody>
      </p:sp>
      <p:pic>
        <p:nvPicPr>
          <p:cNvPr id="1900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988840"/>
            <a:ext cx="45720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609600"/>
          </a:xfrm>
        </p:spPr>
        <p:txBody>
          <a:bodyPr/>
          <a:lstStyle/>
          <a:p>
            <a:r>
              <a:rPr lang="en-US"/>
              <a:t>Document Clustering</a:t>
            </a:r>
          </a:p>
        </p:txBody>
      </p:sp>
      <p:sp>
        <p:nvSpPr>
          <p:cNvPr id="190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136904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Automatically group related documents based on their contents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predetermined training sets or taxonomies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Generate a taxonomy at runtime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Clustering Process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preprocessing: remove stop words, stem, feature extraction, lexical analysis,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Hierarchical clustering: compute similarities applying clustering algorithms.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Model-Based clustering (Neural Network Approach): clusters are represented by “exemplars”. (e.g.: SOM)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Text Categorization	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7467600" cy="4873752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Pre-given categories and labeled document examples (Categories may form hierarchy)</a:t>
            </a:r>
          </a:p>
          <a:p>
            <a:r>
              <a:rPr lang="en-US" altLang="ja-JP" dirty="0">
                <a:ea typeface="MS PGothic" pitchFamily="34" charset="-128"/>
              </a:rPr>
              <a:t>Classify new documents </a:t>
            </a:r>
          </a:p>
          <a:p>
            <a:r>
              <a:rPr lang="en-US" altLang="ja-JP" dirty="0">
                <a:ea typeface="MS PGothic" pitchFamily="34" charset="-128"/>
              </a:rPr>
              <a:t>A standard classification (supervised learning ) problem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3573016"/>
            <a:ext cx="8077200" cy="2971800"/>
            <a:chOff x="288" y="2304"/>
            <a:chExt cx="5088" cy="1872"/>
          </a:xfrm>
        </p:grpSpPr>
        <p:sp>
          <p:nvSpPr>
            <p:cNvPr id="1624069" name="AutoShape 5"/>
            <p:cNvSpPr>
              <a:spLocks noChangeArrowheads="1"/>
            </p:cNvSpPr>
            <p:nvPr/>
          </p:nvSpPr>
          <p:spPr bwMode="auto">
            <a:xfrm>
              <a:off x="288" y="2400"/>
              <a:ext cx="1296" cy="105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0" name="Rectangle 6"/>
            <p:cNvSpPr>
              <a:spLocks noChangeArrowheads="1"/>
            </p:cNvSpPr>
            <p:nvPr/>
          </p:nvSpPr>
          <p:spPr bwMode="auto">
            <a:xfrm>
              <a:off x="2208" y="2544"/>
              <a:ext cx="105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ja-JP" sz="2000" b="1">
                  <a:latin typeface="Times New Roman" pitchFamily="18" charset="0"/>
                  <a:ea typeface="MS PGothic" pitchFamily="34" charset="-128"/>
                </a:rPr>
                <a:t>Categorization</a:t>
              </a:r>
            </a:p>
            <a:p>
              <a:pPr algn="ctr" eaLnBrk="0" hangingPunct="0"/>
              <a:r>
                <a:rPr lang="en-US" altLang="ja-JP" sz="2000" b="1">
                  <a:latin typeface="Times New Roman" pitchFamily="18" charset="0"/>
                  <a:ea typeface="MS PGothic" pitchFamily="34" charset="-128"/>
                </a:rPr>
                <a:t>System</a:t>
              </a:r>
            </a:p>
          </p:txBody>
        </p:sp>
        <p:sp>
          <p:nvSpPr>
            <p:cNvPr id="1624071" name="AutoShape 7"/>
            <p:cNvSpPr>
              <a:spLocks noChangeArrowheads="1"/>
            </p:cNvSpPr>
            <p:nvPr/>
          </p:nvSpPr>
          <p:spPr bwMode="auto">
            <a:xfrm>
              <a:off x="432" y="278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2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3" name="AutoShape 9"/>
            <p:cNvSpPr>
              <a:spLocks noChangeArrowheads="1"/>
            </p:cNvSpPr>
            <p:nvPr/>
          </p:nvSpPr>
          <p:spPr bwMode="auto">
            <a:xfrm>
              <a:off x="624" y="297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4" name="AutoShape 10"/>
            <p:cNvSpPr>
              <a:spLocks noChangeArrowheads="1"/>
            </p:cNvSpPr>
            <p:nvPr/>
          </p:nvSpPr>
          <p:spPr bwMode="auto">
            <a:xfrm>
              <a:off x="720" y="307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5" name="AutoShape 11"/>
            <p:cNvSpPr>
              <a:spLocks noChangeArrowheads="1"/>
            </p:cNvSpPr>
            <p:nvPr/>
          </p:nvSpPr>
          <p:spPr bwMode="auto">
            <a:xfrm>
              <a:off x="816" y="316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6" name="AutoShape 12"/>
            <p:cNvSpPr>
              <a:spLocks noChangeArrowheads="1"/>
            </p:cNvSpPr>
            <p:nvPr/>
          </p:nvSpPr>
          <p:spPr bwMode="auto">
            <a:xfrm>
              <a:off x="912" y="326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7" name="AutoShape 13"/>
            <p:cNvSpPr>
              <a:spLocks noChangeArrowheads="1"/>
            </p:cNvSpPr>
            <p:nvPr/>
          </p:nvSpPr>
          <p:spPr bwMode="auto">
            <a:xfrm>
              <a:off x="816" y="268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8" name="AutoShape 14"/>
            <p:cNvSpPr>
              <a:spLocks noChangeArrowheads="1"/>
            </p:cNvSpPr>
            <p:nvPr/>
          </p:nvSpPr>
          <p:spPr bwMode="auto">
            <a:xfrm>
              <a:off x="912" y="278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9" name="AutoShape 15"/>
            <p:cNvSpPr>
              <a:spLocks noChangeArrowheads="1"/>
            </p:cNvSpPr>
            <p:nvPr/>
          </p:nvSpPr>
          <p:spPr bwMode="auto">
            <a:xfrm>
              <a:off x="1008" y="2880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0" name="AutoShape 16"/>
            <p:cNvSpPr>
              <a:spLocks noChangeArrowheads="1"/>
            </p:cNvSpPr>
            <p:nvPr/>
          </p:nvSpPr>
          <p:spPr bwMode="auto">
            <a:xfrm>
              <a:off x="1104" y="297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1" name="AutoShape 17"/>
            <p:cNvSpPr>
              <a:spLocks noChangeArrowheads="1"/>
            </p:cNvSpPr>
            <p:nvPr/>
          </p:nvSpPr>
          <p:spPr bwMode="auto">
            <a:xfrm>
              <a:off x="1200" y="307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2" name="AutoShape 18"/>
            <p:cNvSpPr>
              <a:spLocks noChangeArrowheads="1"/>
            </p:cNvSpPr>
            <p:nvPr/>
          </p:nvSpPr>
          <p:spPr bwMode="auto">
            <a:xfrm>
              <a:off x="1296" y="316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3" name="AutoShape 19"/>
            <p:cNvSpPr>
              <a:spLocks noChangeArrowheads="1"/>
            </p:cNvSpPr>
            <p:nvPr/>
          </p:nvSpPr>
          <p:spPr bwMode="auto">
            <a:xfrm>
              <a:off x="4176" y="297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4" name="AutoShape 20"/>
            <p:cNvSpPr>
              <a:spLocks noChangeArrowheads="1"/>
            </p:cNvSpPr>
            <p:nvPr/>
          </p:nvSpPr>
          <p:spPr bwMode="auto">
            <a:xfrm>
              <a:off x="4176" y="316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5" name="AutoShape 21"/>
            <p:cNvSpPr>
              <a:spLocks noChangeArrowheads="1"/>
            </p:cNvSpPr>
            <p:nvPr/>
          </p:nvSpPr>
          <p:spPr bwMode="auto">
            <a:xfrm>
              <a:off x="4176" y="350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6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34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4128" y="32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…</a:t>
              </a:r>
            </a:p>
          </p:txBody>
        </p:sp>
        <p:sp>
          <p:nvSpPr>
            <p:cNvPr id="1624088" name="AutoShape 24"/>
            <p:cNvSpPr>
              <a:spLocks noChangeArrowheads="1"/>
            </p:cNvSpPr>
            <p:nvPr/>
          </p:nvSpPr>
          <p:spPr bwMode="auto">
            <a:xfrm>
              <a:off x="1680" y="2592"/>
              <a:ext cx="480" cy="306"/>
            </a:xfrm>
            <a:prstGeom prst="rightArrow">
              <a:avLst>
                <a:gd name="adj1" fmla="val 50000"/>
                <a:gd name="adj2" fmla="val 392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9" name="AutoShape 25"/>
            <p:cNvSpPr>
              <a:spLocks noChangeArrowheads="1"/>
            </p:cNvSpPr>
            <p:nvPr/>
          </p:nvSpPr>
          <p:spPr bwMode="auto">
            <a:xfrm>
              <a:off x="3360" y="2592"/>
              <a:ext cx="480" cy="306"/>
            </a:xfrm>
            <a:prstGeom prst="rightArrow">
              <a:avLst>
                <a:gd name="adj1" fmla="val 50000"/>
                <a:gd name="adj2" fmla="val 392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90" name="AutoShape 26"/>
            <p:cNvSpPr>
              <a:spLocks noChangeArrowheads="1"/>
            </p:cNvSpPr>
            <p:nvPr/>
          </p:nvSpPr>
          <p:spPr bwMode="auto">
            <a:xfrm>
              <a:off x="4176" y="259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91" name="AutoShape 27"/>
            <p:cNvSpPr>
              <a:spLocks noChangeArrowheads="1"/>
            </p:cNvSpPr>
            <p:nvPr/>
          </p:nvSpPr>
          <p:spPr bwMode="auto">
            <a:xfrm>
              <a:off x="4176" y="278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656" y="2408"/>
              <a:ext cx="636" cy="1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Sports</a:t>
              </a:r>
            </a:p>
            <a:p>
              <a:pPr eaLnBrk="0" hangingPunct="0"/>
              <a:endParaRPr lang="zh-CN" altLang="ja-JP" sz="1600" dirty="0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Business</a:t>
              </a:r>
            </a:p>
            <a:p>
              <a:pPr eaLnBrk="0" hangingPunct="0"/>
              <a:endParaRPr lang="en-US" altLang="ja-JP" sz="1600" dirty="0">
                <a:latin typeface="Times New Roman" pitchFamily="18" charset="0"/>
                <a:ea typeface="MS PGothic" pitchFamily="34" charset="-128"/>
              </a:endParaRPr>
            </a:p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Education</a:t>
              </a:r>
            </a:p>
            <a:p>
              <a:pPr eaLnBrk="0" hangingPunct="0"/>
              <a:endParaRPr lang="zh-CN" altLang="ja-JP" sz="1600" dirty="0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endParaRPr lang="zh-CN" altLang="ja-JP" sz="1600" dirty="0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Science</a:t>
              </a:r>
            </a:p>
            <a:p>
              <a:pPr eaLnBrk="0" hangingPunct="0"/>
              <a:endParaRPr lang="en-US" altLang="ja-JP" sz="1600" dirty="0">
                <a:latin typeface="Times New Roman" pitchFamily="18" charset="0"/>
                <a:ea typeface="MS PGothic" pitchFamily="34" charset="-128"/>
              </a:endParaRPr>
            </a:p>
            <a:p>
              <a:pPr eaLnBrk="0" hangingPunct="0"/>
              <a:endParaRPr lang="en-US" altLang="ja-JP" sz="1600" dirty="0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624093" name="Text Box 29"/>
            <p:cNvSpPr txBox="1">
              <a:spLocks noChangeArrowheads="1"/>
            </p:cNvSpPr>
            <p:nvPr/>
          </p:nvSpPr>
          <p:spPr bwMode="auto">
            <a:xfrm>
              <a:off x="4704" y="326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…</a:t>
              </a:r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4368" y="264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 flipV="1">
              <a:off x="43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 flipV="1">
              <a:off x="4368" y="259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416" y="302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68" y="355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9" name="AutoShape 35"/>
            <p:cNvSpPr>
              <a:spLocks noChangeArrowheads="1"/>
            </p:cNvSpPr>
            <p:nvPr/>
          </p:nvSpPr>
          <p:spPr bwMode="auto">
            <a:xfrm>
              <a:off x="2208" y="374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0" name="AutoShape 36"/>
            <p:cNvSpPr>
              <a:spLocks noChangeArrowheads="1"/>
            </p:cNvSpPr>
            <p:nvPr/>
          </p:nvSpPr>
          <p:spPr bwMode="auto">
            <a:xfrm>
              <a:off x="2208" y="393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1" name="AutoShape 37"/>
            <p:cNvSpPr>
              <a:spLocks noChangeArrowheads="1"/>
            </p:cNvSpPr>
            <p:nvPr/>
          </p:nvSpPr>
          <p:spPr bwMode="auto">
            <a:xfrm>
              <a:off x="2208" y="3360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2" name="AutoShape 38"/>
            <p:cNvSpPr>
              <a:spLocks noChangeArrowheads="1"/>
            </p:cNvSpPr>
            <p:nvPr/>
          </p:nvSpPr>
          <p:spPr bwMode="auto">
            <a:xfrm>
              <a:off x="2208" y="355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3" name="Line 39"/>
            <p:cNvSpPr>
              <a:spLocks noChangeShapeType="1"/>
            </p:cNvSpPr>
            <p:nvPr/>
          </p:nvSpPr>
          <p:spPr bwMode="auto">
            <a:xfrm>
              <a:off x="2400" y="3408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4" name="Line 40"/>
            <p:cNvSpPr>
              <a:spLocks noChangeShapeType="1"/>
            </p:cNvSpPr>
            <p:nvPr/>
          </p:nvSpPr>
          <p:spPr bwMode="auto">
            <a:xfrm>
              <a:off x="2400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5" name="Line 41"/>
            <p:cNvSpPr>
              <a:spLocks noChangeShapeType="1"/>
            </p:cNvSpPr>
            <p:nvPr/>
          </p:nvSpPr>
          <p:spPr bwMode="auto">
            <a:xfrm flipV="1">
              <a:off x="2400" y="36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6" name="Line 42"/>
            <p:cNvSpPr>
              <a:spLocks noChangeShapeType="1"/>
            </p:cNvSpPr>
            <p:nvPr/>
          </p:nvSpPr>
          <p:spPr bwMode="auto">
            <a:xfrm>
              <a:off x="2448" y="37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7" name="Text Box 43"/>
            <p:cNvSpPr txBox="1">
              <a:spLocks noChangeArrowheads="1"/>
            </p:cNvSpPr>
            <p:nvPr/>
          </p:nvSpPr>
          <p:spPr bwMode="auto">
            <a:xfrm>
              <a:off x="2688" y="3408"/>
              <a:ext cx="67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ja-JP" sz="1600" b="1">
                  <a:latin typeface="Times New Roman" pitchFamily="18" charset="0"/>
                  <a:ea typeface="SimSun" pitchFamily="2" charset="-122"/>
                </a:rPr>
                <a:t>Sports</a:t>
              </a:r>
            </a:p>
            <a:p>
              <a:pPr eaLnBrk="0" hangingPunct="0"/>
              <a:r>
                <a:rPr lang="zh-CN" altLang="ja-JP" sz="1600" b="1">
                  <a:latin typeface="Times New Roman" pitchFamily="18" charset="0"/>
                  <a:ea typeface="SimSun" pitchFamily="2" charset="-122"/>
                </a:rPr>
                <a:t>Business</a:t>
              </a:r>
            </a:p>
            <a:p>
              <a:pPr eaLnBrk="0" hangingPunct="0"/>
              <a:endParaRPr lang="zh-CN" altLang="ja-JP" sz="1600" b="1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r>
                <a:rPr lang="zh-CN" altLang="ja-JP" sz="1600" b="1">
                  <a:latin typeface="Times New Roman" pitchFamily="18" charset="0"/>
                  <a:ea typeface="SimSun" pitchFamily="2" charset="-122"/>
                </a:rPr>
                <a:t>Education</a:t>
              </a:r>
              <a:endParaRPr lang="en-US" altLang="ja-JP" sz="1600" b="1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624108" name="Rectangle 44"/>
            <p:cNvSpPr>
              <a:spLocks noChangeArrowheads="1"/>
            </p:cNvSpPr>
            <p:nvPr/>
          </p:nvSpPr>
          <p:spPr bwMode="auto">
            <a:xfrm>
              <a:off x="2160" y="3312"/>
              <a:ext cx="120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9" name="AutoShape 45"/>
            <p:cNvSpPr>
              <a:spLocks noChangeArrowheads="1"/>
            </p:cNvSpPr>
            <p:nvPr/>
          </p:nvSpPr>
          <p:spPr bwMode="auto">
            <a:xfrm>
              <a:off x="2592" y="3024"/>
              <a:ext cx="288" cy="279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Web Mining Tasks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altLang="ja-JP" sz="2400" dirty="0" smtClean="0">
                <a:ea typeface="MS PGothic" pitchFamily="34" charset="-128"/>
              </a:rPr>
              <a:t>Web mining – the application of data mining techniques to extract knowledge from web content, structure and page</a:t>
            </a:r>
            <a:endParaRPr lang="en-US" altLang="ja-JP" sz="2400" dirty="0"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762028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3232" cy="70609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The Web: Opportunities &amp; Challenges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616624"/>
          </a:xfrm>
        </p:spPr>
        <p:txBody>
          <a:bodyPr/>
          <a:lstStyle/>
          <a:p>
            <a:r>
              <a:rPr lang="en-US" dirty="0" smtClean="0"/>
              <a:t>Web offers an unprecedented opportunity and challenge to data mining</a:t>
            </a:r>
          </a:p>
          <a:p>
            <a:pPr lvl="1"/>
            <a:r>
              <a:rPr lang="en-US" dirty="0" smtClean="0"/>
              <a:t>The amount of information on the Web is </a:t>
            </a:r>
            <a:r>
              <a:rPr lang="en-US" u="sng" dirty="0" smtClean="0"/>
              <a:t>huge and easily accessible</a:t>
            </a:r>
          </a:p>
          <a:p>
            <a:pPr lvl="1"/>
            <a:r>
              <a:rPr lang="en-US" dirty="0" smtClean="0"/>
              <a:t>The coverage of Web information is </a:t>
            </a:r>
            <a:r>
              <a:rPr lang="en-US" u="sng" dirty="0" smtClean="0"/>
              <a:t>very wide and diverse</a:t>
            </a:r>
            <a:r>
              <a:rPr lang="en-US" dirty="0" smtClean="0"/>
              <a:t>. One can find information about almost anything.</a:t>
            </a:r>
          </a:p>
          <a:p>
            <a:pPr lvl="1"/>
            <a:r>
              <a:rPr lang="en-US" dirty="0" smtClean="0"/>
              <a:t>Information/data of almost </a:t>
            </a:r>
            <a:r>
              <a:rPr lang="en-US" u="sng" dirty="0" smtClean="0"/>
              <a:t>all types </a:t>
            </a:r>
            <a:r>
              <a:rPr lang="en-US" dirty="0" smtClean="0"/>
              <a:t>exist on the Web, e.g., structured tables, texts, multimedia data, etc.</a:t>
            </a:r>
            <a:r>
              <a:rPr lang="en-US" altLang="ja-JP" dirty="0" smtClean="0">
                <a:ea typeface="MS PGothic" pitchFamily="34" charset="-128"/>
              </a:rPr>
              <a:t> </a:t>
            </a:r>
          </a:p>
          <a:p>
            <a:r>
              <a:rPr lang="en-US" dirty="0" smtClean="0"/>
              <a:t>The Web is </a:t>
            </a:r>
            <a:r>
              <a:rPr lang="en-US" u="sng" dirty="0" smtClean="0"/>
              <a:t>noisy</a:t>
            </a:r>
            <a:r>
              <a:rPr lang="en-US" dirty="0" smtClean="0"/>
              <a:t>. A Web page typically contains a mixture of many kinds of information, e.g., main contents, advertisements, navigation panels, copyright notices, etc.</a:t>
            </a:r>
          </a:p>
          <a:p>
            <a:r>
              <a:rPr lang="en-US" dirty="0" smtClean="0"/>
              <a:t>The Web is </a:t>
            </a:r>
            <a:r>
              <a:rPr lang="en-US" u="sng" dirty="0" smtClean="0"/>
              <a:t>dynamic</a:t>
            </a:r>
            <a:r>
              <a:rPr lang="en-US" dirty="0" smtClean="0"/>
              <a:t>. Information on the Web changes constantly. Keeping up with the changes and monitoring the changes are important issues.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Search Engine </a:t>
            </a:r>
            <a:r>
              <a:rPr lang="en-US" altLang="zh-CN">
                <a:latin typeface="Arial"/>
                <a:ea typeface="SimSun" pitchFamily="2" charset="-122"/>
              </a:rPr>
              <a:t>–</a:t>
            </a:r>
            <a:r>
              <a:rPr lang="en-US" altLang="zh-CN">
                <a:ea typeface="SimSun" pitchFamily="2" charset="-122"/>
              </a:rPr>
              <a:t> Two Rank Functions</a:t>
            </a:r>
          </a:p>
        </p:txBody>
      </p:sp>
      <p:sp>
        <p:nvSpPr>
          <p:cNvPr id="1748075" name="Rectangle 107"/>
          <p:cNvSpPr>
            <a:spLocks noChangeArrowheads="1"/>
          </p:cNvSpPr>
          <p:nvPr/>
        </p:nvSpPr>
        <p:spPr bwMode="auto">
          <a:xfrm>
            <a:off x="1692275" y="1700213"/>
            <a:ext cx="5222875" cy="13065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5410200" y="914400"/>
            <a:ext cx="2381250" cy="844550"/>
            <a:chOff x="3388" y="612"/>
            <a:chExt cx="1500" cy="532"/>
          </a:xfrm>
        </p:grpSpPr>
        <p:sp>
          <p:nvSpPr>
            <p:cNvPr id="1748077" name="Line 109"/>
            <p:cNvSpPr>
              <a:spLocks noChangeShapeType="1"/>
            </p:cNvSpPr>
            <p:nvPr/>
          </p:nvSpPr>
          <p:spPr bwMode="auto">
            <a:xfrm flipV="1">
              <a:off x="3388" y="902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748078" name="Text Box 110"/>
            <p:cNvSpPr txBox="1">
              <a:spLocks noChangeArrowheads="1"/>
            </p:cNvSpPr>
            <p:nvPr/>
          </p:nvSpPr>
          <p:spPr bwMode="auto">
            <a:xfrm>
              <a:off x="3436" y="612"/>
              <a:ext cx="14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Arial" pitchFamily="34" charset="0"/>
                </a:rPr>
                <a:t>Ranking based on link structure analysis</a:t>
              </a: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193675" y="2295525"/>
            <a:ext cx="1804988" cy="825500"/>
            <a:chOff x="122" y="1446"/>
            <a:chExt cx="1137" cy="520"/>
          </a:xfrm>
        </p:grpSpPr>
        <p:sp>
          <p:nvSpPr>
            <p:cNvPr id="1748080" name="Text Box 112"/>
            <p:cNvSpPr txBox="1">
              <a:spLocks noChangeArrowheads="1"/>
            </p:cNvSpPr>
            <p:nvPr/>
          </p:nvSpPr>
          <p:spPr bwMode="auto">
            <a:xfrm>
              <a:off x="122" y="1446"/>
              <a:ext cx="96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Arial" pitchFamily="34" charset="0"/>
                </a:rPr>
                <a:t>Similarity based on content or text</a:t>
              </a:r>
            </a:p>
          </p:txBody>
        </p:sp>
        <p:sp>
          <p:nvSpPr>
            <p:cNvPr id="1748081" name="Line 113"/>
            <p:cNvSpPr>
              <a:spLocks noChangeShapeType="1"/>
            </p:cNvSpPr>
            <p:nvPr/>
          </p:nvSpPr>
          <p:spPr bwMode="auto">
            <a:xfrm flipH="1">
              <a:off x="848" y="1676"/>
              <a:ext cx="4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038225" y="976313"/>
            <a:ext cx="7543800" cy="5794375"/>
            <a:chOff x="528" y="528"/>
            <a:chExt cx="4752" cy="3650"/>
          </a:xfrm>
        </p:grpSpPr>
        <p:sp>
          <p:nvSpPr>
            <p:cNvPr id="1747972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8" y="528"/>
              <a:ext cx="4752" cy="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3" name="Freeform 5"/>
            <p:cNvSpPr>
              <a:spLocks noEditPoints="1"/>
            </p:cNvSpPr>
            <p:nvPr/>
          </p:nvSpPr>
          <p:spPr bwMode="auto">
            <a:xfrm>
              <a:off x="2430" y="3747"/>
              <a:ext cx="555" cy="380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735"/>
                </a:cxn>
                <a:cxn ang="0">
                  <a:pos x="525" y="840"/>
                </a:cxn>
                <a:cxn ang="0">
                  <a:pos x="1050" y="735"/>
                </a:cxn>
                <a:cxn ang="0">
                  <a:pos x="1050" y="735"/>
                </a:cxn>
                <a:cxn ang="0">
                  <a:pos x="1050" y="735"/>
                </a:cxn>
                <a:cxn ang="0">
                  <a:pos x="1050" y="105"/>
                </a:cxn>
                <a:cxn ang="0">
                  <a:pos x="525" y="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25" y="210"/>
                </a:cxn>
                <a:cxn ang="0">
                  <a:pos x="1050" y="105"/>
                </a:cxn>
                <a:cxn ang="0">
                  <a:pos x="1050" y="105"/>
                </a:cxn>
                <a:cxn ang="0">
                  <a:pos x="0" y="158"/>
                </a:cxn>
                <a:cxn ang="0">
                  <a:pos x="525" y="263"/>
                </a:cxn>
                <a:cxn ang="0">
                  <a:pos x="1050" y="158"/>
                </a:cxn>
                <a:cxn ang="0">
                  <a:pos x="1050" y="158"/>
                </a:cxn>
                <a:cxn ang="0">
                  <a:pos x="0" y="210"/>
                </a:cxn>
                <a:cxn ang="0">
                  <a:pos x="525" y="315"/>
                </a:cxn>
                <a:cxn ang="0">
                  <a:pos x="1050" y="210"/>
                </a:cxn>
                <a:cxn ang="0">
                  <a:pos x="1050" y="210"/>
                </a:cxn>
              </a:cxnLst>
              <a:rect l="0" t="0" r="r" b="b"/>
              <a:pathLst>
                <a:path w="1050" h="840">
                  <a:moveTo>
                    <a:pt x="0" y="105"/>
                  </a:moveTo>
                  <a:lnTo>
                    <a:pt x="0" y="735"/>
                  </a:lnTo>
                  <a:cubicBezTo>
                    <a:pt x="0" y="793"/>
                    <a:pt x="235" y="840"/>
                    <a:pt x="525" y="840"/>
                  </a:cubicBezTo>
                  <a:cubicBezTo>
                    <a:pt x="815" y="840"/>
                    <a:pt x="1050" y="793"/>
                    <a:pt x="1050" y="735"/>
                  </a:cubicBezTo>
                  <a:cubicBezTo>
                    <a:pt x="1050" y="735"/>
                    <a:pt x="1050" y="735"/>
                    <a:pt x="1050" y="735"/>
                  </a:cubicBezTo>
                  <a:lnTo>
                    <a:pt x="1050" y="735"/>
                  </a:lnTo>
                  <a:lnTo>
                    <a:pt x="1050" y="105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5"/>
                  </a:cubicBezTo>
                  <a:moveTo>
                    <a:pt x="0" y="105"/>
                  </a:moveTo>
                  <a:cubicBezTo>
                    <a:pt x="0" y="163"/>
                    <a:pt x="235" y="210"/>
                    <a:pt x="525" y="210"/>
                  </a:cubicBezTo>
                  <a:cubicBezTo>
                    <a:pt x="815" y="210"/>
                    <a:pt x="1050" y="163"/>
                    <a:pt x="1050" y="105"/>
                  </a:cubicBezTo>
                  <a:cubicBezTo>
                    <a:pt x="1050" y="105"/>
                    <a:pt x="1050" y="105"/>
                    <a:pt x="1050" y="105"/>
                  </a:cubicBezTo>
                  <a:moveTo>
                    <a:pt x="0" y="158"/>
                  </a:moveTo>
                  <a:cubicBezTo>
                    <a:pt x="0" y="216"/>
                    <a:pt x="235" y="263"/>
                    <a:pt x="525" y="263"/>
                  </a:cubicBezTo>
                  <a:cubicBezTo>
                    <a:pt x="815" y="263"/>
                    <a:pt x="1050" y="216"/>
                    <a:pt x="1050" y="158"/>
                  </a:cubicBezTo>
                  <a:cubicBezTo>
                    <a:pt x="1050" y="158"/>
                    <a:pt x="1050" y="158"/>
                    <a:pt x="1050" y="158"/>
                  </a:cubicBezTo>
                  <a:moveTo>
                    <a:pt x="0" y="210"/>
                  </a:moveTo>
                  <a:cubicBezTo>
                    <a:pt x="0" y="268"/>
                    <a:pt x="235" y="315"/>
                    <a:pt x="525" y="315"/>
                  </a:cubicBezTo>
                  <a:cubicBezTo>
                    <a:pt x="815" y="315"/>
                    <a:pt x="1050" y="268"/>
                    <a:pt x="1050" y="210"/>
                  </a:cubicBezTo>
                  <a:cubicBezTo>
                    <a:pt x="1050" y="210"/>
                    <a:pt x="1050" y="210"/>
                    <a:pt x="1050" y="21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4" name="Rectangle 6"/>
            <p:cNvSpPr>
              <a:spLocks noChangeArrowheads="1"/>
            </p:cNvSpPr>
            <p:nvPr/>
          </p:nvSpPr>
          <p:spPr bwMode="auto">
            <a:xfrm>
              <a:off x="2459" y="3958"/>
              <a:ext cx="4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Web Pages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75" name="Freeform 7"/>
            <p:cNvSpPr>
              <a:spLocks/>
            </p:cNvSpPr>
            <p:nvPr/>
          </p:nvSpPr>
          <p:spPr bwMode="auto">
            <a:xfrm>
              <a:off x="1670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6" name="Freeform 8"/>
            <p:cNvSpPr>
              <a:spLocks noEditPoints="1"/>
            </p:cNvSpPr>
            <p:nvPr/>
          </p:nvSpPr>
          <p:spPr bwMode="auto">
            <a:xfrm>
              <a:off x="1670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50" y="104"/>
                </a:cxn>
                <a:cxn ang="0">
                  <a:pos x="1050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50" y="157"/>
                </a:cxn>
                <a:cxn ang="0">
                  <a:pos x="1050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50" y="209"/>
                </a:cxn>
                <a:cxn ang="0">
                  <a:pos x="1050" y="209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5" y="209"/>
                    <a:pt x="1050" y="162"/>
                    <a:pt x="1050" y="104"/>
                  </a:cubicBezTo>
                  <a:cubicBezTo>
                    <a:pt x="1050" y="104"/>
                    <a:pt x="1050" y="104"/>
                    <a:pt x="1050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7"/>
                  </a:cubicBezTo>
                  <a:cubicBezTo>
                    <a:pt x="1050" y="157"/>
                    <a:pt x="1050" y="157"/>
                    <a:pt x="1050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5" y="314"/>
                    <a:pt x="1050" y="267"/>
                    <a:pt x="1050" y="209"/>
                  </a:cubicBezTo>
                  <a:cubicBezTo>
                    <a:pt x="1050" y="209"/>
                    <a:pt x="1050" y="209"/>
                    <a:pt x="1050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7" name="Rectangle 9"/>
            <p:cNvSpPr>
              <a:spLocks noChangeArrowheads="1"/>
            </p:cNvSpPr>
            <p:nvPr/>
          </p:nvSpPr>
          <p:spPr bwMode="auto">
            <a:xfrm>
              <a:off x="1731" y="2913"/>
              <a:ext cx="3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Meta Data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78" name="Freeform 10"/>
            <p:cNvSpPr>
              <a:spLocks/>
            </p:cNvSpPr>
            <p:nvPr/>
          </p:nvSpPr>
          <p:spPr bwMode="auto">
            <a:xfrm>
              <a:off x="2430" y="2658"/>
              <a:ext cx="555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9" name="Freeform 11"/>
            <p:cNvSpPr>
              <a:spLocks noEditPoints="1"/>
            </p:cNvSpPr>
            <p:nvPr/>
          </p:nvSpPr>
          <p:spPr bwMode="auto">
            <a:xfrm>
              <a:off x="2430" y="2658"/>
              <a:ext cx="555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50" y="104"/>
                </a:cxn>
                <a:cxn ang="0">
                  <a:pos x="1050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50" y="157"/>
                </a:cxn>
                <a:cxn ang="0">
                  <a:pos x="1050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50" y="209"/>
                </a:cxn>
                <a:cxn ang="0">
                  <a:pos x="1050" y="209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5" y="209"/>
                    <a:pt x="1050" y="162"/>
                    <a:pt x="1050" y="104"/>
                  </a:cubicBezTo>
                  <a:cubicBezTo>
                    <a:pt x="1050" y="104"/>
                    <a:pt x="1050" y="104"/>
                    <a:pt x="1050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7"/>
                  </a:cubicBezTo>
                  <a:cubicBezTo>
                    <a:pt x="1050" y="157"/>
                    <a:pt x="1050" y="157"/>
                    <a:pt x="1050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5" y="314"/>
                    <a:pt x="1050" y="267"/>
                    <a:pt x="1050" y="209"/>
                  </a:cubicBezTo>
                  <a:cubicBezTo>
                    <a:pt x="1050" y="209"/>
                    <a:pt x="1050" y="209"/>
                    <a:pt x="1050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0" name="Rectangle 12"/>
            <p:cNvSpPr>
              <a:spLocks noChangeArrowheads="1"/>
            </p:cNvSpPr>
            <p:nvPr/>
          </p:nvSpPr>
          <p:spPr bwMode="auto">
            <a:xfrm>
              <a:off x="2535" y="2863"/>
              <a:ext cx="29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Forward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1" name="Rectangle 13"/>
            <p:cNvSpPr>
              <a:spLocks noChangeArrowheads="1"/>
            </p:cNvSpPr>
            <p:nvPr/>
          </p:nvSpPr>
          <p:spPr bwMode="auto">
            <a:xfrm>
              <a:off x="2586" y="2964"/>
              <a:ext cx="19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Index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2" name="Freeform 14"/>
            <p:cNvSpPr>
              <a:spLocks/>
            </p:cNvSpPr>
            <p:nvPr/>
          </p:nvSpPr>
          <p:spPr bwMode="auto">
            <a:xfrm>
              <a:off x="1210" y="1848"/>
              <a:ext cx="556" cy="41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817"/>
                </a:cxn>
                <a:cxn ang="0">
                  <a:pos x="525" y="922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105"/>
                </a:cxn>
                <a:cxn ang="0">
                  <a:pos x="525" y="0"/>
                </a:cxn>
                <a:cxn ang="0">
                  <a:pos x="0" y="105"/>
                </a:cxn>
              </a:cxnLst>
              <a:rect l="0" t="0" r="r" b="b"/>
              <a:pathLst>
                <a:path w="1050" h="922">
                  <a:moveTo>
                    <a:pt x="0" y="105"/>
                  </a:moveTo>
                  <a:lnTo>
                    <a:pt x="0" y="817"/>
                  </a:lnTo>
                  <a:cubicBezTo>
                    <a:pt x="0" y="875"/>
                    <a:pt x="235" y="922"/>
                    <a:pt x="525" y="922"/>
                  </a:cubicBezTo>
                  <a:cubicBezTo>
                    <a:pt x="815" y="922"/>
                    <a:pt x="1050" y="875"/>
                    <a:pt x="1050" y="817"/>
                  </a:cubicBezTo>
                  <a:cubicBezTo>
                    <a:pt x="1050" y="817"/>
                    <a:pt x="1050" y="817"/>
                    <a:pt x="1050" y="817"/>
                  </a:cubicBezTo>
                  <a:lnTo>
                    <a:pt x="1050" y="817"/>
                  </a:lnTo>
                  <a:lnTo>
                    <a:pt x="1050" y="105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3" name="Freeform 15"/>
            <p:cNvSpPr>
              <a:spLocks noEditPoints="1"/>
            </p:cNvSpPr>
            <p:nvPr/>
          </p:nvSpPr>
          <p:spPr bwMode="auto">
            <a:xfrm>
              <a:off x="1210" y="1848"/>
              <a:ext cx="556" cy="41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817"/>
                </a:cxn>
                <a:cxn ang="0">
                  <a:pos x="525" y="922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105"/>
                </a:cxn>
                <a:cxn ang="0">
                  <a:pos x="525" y="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25" y="210"/>
                </a:cxn>
                <a:cxn ang="0">
                  <a:pos x="1050" y="105"/>
                </a:cxn>
                <a:cxn ang="0">
                  <a:pos x="1050" y="105"/>
                </a:cxn>
                <a:cxn ang="0">
                  <a:pos x="0" y="158"/>
                </a:cxn>
                <a:cxn ang="0">
                  <a:pos x="525" y="262"/>
                </a:cxn>
                <a:cxn ang="0">
                  <a:pos x="1050" y="158"/>
                </a:cxn>
                <a:cxn ang="0">
                  <a:pos x="1050" y="158"/>
                </a:cxn>
                <a:cxn ang="0">
                  <a:pos x="0" y="210"/>
                </a:cxn>
                <a:cxn ang="0">
                  <a:pos x="525" y="315"/>
                </a:cxn>
                <a:cxn ang="0">
                  <a:pos x="1050" y="210"/>
                </a:cxn>
                <a:cxn ang="0">
                  <a:pos x="1050" y="210"/>
                </a:cxn>
              </a:cxnLst>
              <a:rect l="0" t="0" r="r" b="b"/>
              <a:pathLst>
                <a:path w="1050" h="922">
                  <a:moveTo>
                    <a:pt x="0" y="105"/>
                  </a:moveTo>
                  <a:lnTo>
                    <a:pt x="0" y="817"/>
                  </a:lnTo>
                  <a:cubicBezTo>
                    <a:pt x="0" y="875"/>
                    <a:pt x="235" y="922"/>
                    <a:pt x="525" y="922"/>
                  </a:cubicBezTo>
                  <a:cubicBezTo>
                    <a:pt x="815" y="922"/>
                    <a:pt x="1050" y="875"/>
                    <a:pt x="1050" y="817"/>
                  </a:cubicBezTo>
                  <a:cubicBezTo>
                    <a:pt x="1050" y="817"/>
                    <a:pt x="1050" y="817"/>
                    <a:pt x="1050" y="817"/>
                  </a:cubicBezTo>
                  <a:lnTo>
                    <a:pt x="1050" y="817"/>
                  </a:lnTo>
                  <a:lnTo>
                    <a:pt x="1050" y="105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5"/>
                  </a:cubicBezTo>
                  <a:moveTo>
                    <a:pt x="0" y="105"/>
                  </a:moveTo>
                  <a:cubicBezTo>
                    <a:pt x="0" y="163"/>
                    <a:pt x="235" y="210"/>
                    <a:pt x="525" y="210"/>
                  </a:cubicBezTo>
                  <a:cubicBezTo>
                    <a:pt x="815" y="210"/>
                    <a:pt x="1050" y="163"/>
                    <a:pt x="1050" y="105"/>
                  </a:cubicBezTo>
                  <a:cubicBezTo>
                    <a:pt x="1050" y="105"/>
                    <a:pt x="1050" y="105"/>
                    <a:pt x="1050" y="105"/>
                  </a:cubicBezTo>
                  <a:moveTo>
                    <a:pt x="0" y="158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8"/>
                  </a:cubicBezTo>
                  <a:cubicBezTo>
                    <a:pt x="1050" y="158"/>
                    <a:pt x="1050" y="158"/>
                    <a:pt x="1050" y="158"/>
                  </a:cubicBezTo>
                  <a:moveTo>
                    <a:pt x="0" y="210"/>
                  </a:moveTo>
                  <a:cubicBezTo>
                    <a:pt x="0" y="268"/>
                    <a:pt x="235" y="315"/>
                    <a:pt x="525" y="315"/>
                  </a:cubicBezTo>
                  <a:cubicBezTo>
                    <a:pt x="815" y="315"/>
                    <a:pt x="1050" y="268"/>
                    <a:pt x="1050" y="210"/>
                  </a:cubicBezTo>
                  <a:cubicBezTo>
                    <a:pt x="1050" y="210"/>
                    <a:pt x="1050" y="210"/>
                    <a:pt x="1050" y="21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4" name="Rectangle 16"/>
            <p:cNvSpPr>
              <a:spLocks noChangeArrowheads="1"/>
            </p:cNvSpPr>
            <p:nvPr/>
          </p:nvSpPr>
          <p:spPr bwMode="auto">
            <a:xfrm>
              <a:off x="1316" y="2029"/>
              <a:ext cx="28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Inverted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5" name="Rectangle 17"/>
            <p:cNvSpPr>
              <a:spLocks noChangeArrowheads="1"/>
            </p:cNvSpPr>
            <p:nvPr/>
          </p:nvSpPr>
          <p:spPr bwMode="auto">
            <a:xfrm>
              <a:off x="1367" y="2130"/>
              <a:ext cx="19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Index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6" name="Freeform 18"/>
            <p:cNvSpPr>
              <a:spLocks/>
            </p:cNvSpPr>
            <p:nvPr/>
          </p:nvSpPr>
          <p:spPr bwMode="auto">
            <a:xfrm>
              <a:off x="3283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49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4" y="1024"/>
                    <a:pt x="1049" y="977"/>
                    <a:pt x="1049" y="919"/>
                  </a:cubicBezTo>
                  <a:cubicBezTo>
                    <a:pt x="1049" y="919"/>
                    <a:pt x="1049" y="919"/>
                    <a:pt x="1049" y="919"/>
                  </a:cubicBezTo>
                  <a:lnTo>
                    <a:pt x="1049" y="919"/>
                  </a:lnTo>
                  <a:lnTo>
                    <a:pt x="1049" y="104"/>
                  </a:lnTo>
                  <a:cubicBezTo>
                    <a:pt x="1049" y="47"/>
                    <a:pt x="814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7" name="Freeform 19"/>
            <p:cNvSpPr>
              <a:spLocks noEditPoints="1"/>
            </p:cNvSpPr>
            <p:nvPr/>
          </p:nvSpPr>
          <p:spPr bwMode="auto">
            <a:xfrm>
              <a:off x="3283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49" y="104"/>
                </a:cxn>
                <a:cxn ang="0">
                  <a:pos x="1049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49" y="157"/>
                </a:cxn>
                <a:cxn ang="0">
                  <a:pos x="1049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49" y="209"/>
                </a:cxn>
                <a:cxn ang="0">
                  <a:pos x="1049" y="209"/>
                </a:cxn>
              </a:cxnLst>
              <a:rect l="0" t="0" r="r" b="b"/>
              <a:pathLst>
                <a:path w="1049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4" y="1024"/>
                    <a:pt x="1049" y="977"/>
                    <a:pt x="1049" y="919"/>
                  </a:cubicBezTo>
                  <a:cubicBezTo>
                    <a:pt x="1049" y="919"/>
                    <a:pt x="1049" y="919"/>
                    <a:pt x="1049" y="919"/>
                  </a:cubicBezTo>
                  <a:lnTo>
                    <a:pt x="1049" y="919"/>
                  </a:lnTo>
                  <a:lnTo>
                    <a:pt x="1049" y="104"/>
                  </a:lnTo>
                  <a:cubicBezTo>
                    <a:pt x="1049" y="47"/>
                    <a:pt x="814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4" y="209"/>
                    <a:pt x="1049" y="162"/>
                    <a:pt x="1049" y="104"/>
                  </a:cubicBezTo>
                  <a:cubicBezTo>
                    <a:pt x="1049" y="104"/>
                    <a:pt x="1049" y="104"/>
                    <a:pt x="1049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4" y="262"/>
                    <a:pt x="1049" y="215"/>
                    <a:pt x="1049" y="157"/>
                  </a:cubicBezTo>
                  <a:cubicBezTo>
                    <a:pt x="1049" y="157"/>
                    <a:pt x="1049" y="157"/>
                    <a:pt x="1049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4" y="314"/>
                    <a:pt x="1049" y="267"/>
                    <a:pt x="1049" y="209"/>
                  </a:cubicBezTo>
                  <a:cubicBezTo>
                    <a:pt x="1049" y="209"/>
                    <a:pt x="1049" y="209"/>
                    <a:pt x="1049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8" name="Rectangle 20"/>
            <p:cNvSpPr>
              <a:spLocks noChangeArrowheads="1"/>
            </p:cNvSpPr>
            <p:nvPr/>
          </p:nvSpPr>
          <p:spPr bwMode="auto">
            <a:xfrm>
              <a:off x="3382" y="2863"/>
              <a:ext cx="29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Forward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9" name="Rectangle 21"/>
            <p:cNvSpPr>
              <a:spLocks noChangeArrowheads="1"/>
            </p:cNvSpPr>
            <p:nvPr/>
          </p:nvSpPr>
          <p:spPr bwMode="auto">
            <a:xfrm>
              <a:off x="3476" y="2964"/>
              <a:ext cx="1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0" name="Freeform 22"/>
            <p:cNvSpPr>
              <a:spLocks/>
            </p:cNvSpPr>
            <p:nvPr/>
          </p:nvSpPr>
          <p:spPr bwMode="auto">
            <a:xfrm>
              <a:off x="3385" y="1568"/>
              <a:ext cx="732" cy="487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937"/>
                </a:cxn>
                <a:cxn ang="0">
                  <a:pos x="691" y="1075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138"/>
                </a:cxn>
                <a:cxn ang="0">
                  <a:pos x="691" y="0"/>
                </a:cxn>
                <a:cxn ang="0">
                  <a:pos x="0" y="138"/>
                </a:cxn>
              </a:cxnLst>
              <a:rect l="0" t="0" r="r" b="b"/>
              <a:pathLst>
                <a:path w="1382" h="1075">
                  <a:moveTo>
                    <a:pt x="0" y="138"/>
                  </a:moveTo>
                  <a:lnTo>
                    <a:pt x="0" y="937"/>
                  </a:lnTo>
                  <a:cubicBezTo>
                    <a:pt x="0" y="1013"/>
                    <a:pt x="309" y="1075"/>
                    <a:pt x="691" y="1075"/>
                  </a:cubicBezTo>
                  <a:cubicBezTo>
                    <a:pt x="1073" y="1075"/>
                    <a:pt x="1382" y="1013"/>
                    <a:pt x="1382" y="937"/>
                  </a:cubicBezTo>
                  <a:cubicBezTo>
                    <a:pt x="1382" y="937"/>
                    <a:pt x="1382" y="937"/>
                    <a:pt x="1382" y="937"/>
                  </a:cubicBezTo>
                  <a:lnTo>
                    <a:pt x="1382" y="937"/>
                  </a:lnTo>
                  <a:lnTo>
                    <a:pt x="1382" y="138"/>
                  </a:lnTo>
                  <a:cubicBezTo>
                    <a:pt x="1382" y="61"/>
                    <a:pt x="1073" y="0"/>
                    <a:pt x="691" y="0"/>
                  </a:cubicBezTo>
                  <a:cubicBezTo>
                    <a:pt x="309" y="0"/>
                    <a:pt x="0" y="61"/>
                    <a:pt x="0" y="13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1" name="Freeform 23"/>
            <p:cNvSpPr>
              <a:spLocks noEditPoints="1"/>
            </p:cNvSpPr>
            <p:nvPr/>
          </p:nvSpPr>
          <p:spPr bwMode="auto">
            <a:xfrm>
              <a:off x="3385" y="1568"/>
              <a:ext cx="732" cy="487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937"/>
                </a:cxn>
                <a:cxn ang="0">
                  <a:pos x="691" y="1075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138"/>
                </a:cxn>
                <a:cxn ang="0">
                  <a:pos x="691" y="0"/>
                </a:cxn>
                <a:cxn ang="0">
                  <a:pos x="0" y="138"/>
                </a:cxn>
                <a:cxn ang="0">
                  <a:pos x="0" y="138"/>
                </a:cxn>
                <a:cxn ang="0">
                  <a:pos x="691" y="276"/>
                </a:cxn>
                <a:cxn ang="0">
                  <a:pos x="1382" y="138"/>
                </a:cxn>
                <a:cxn ang="0">
                  <a:pos x="1382" y="138"/>
                </a:cxn>
                <a:cxn ang="0">
                  <a:pos x="0" y="207"/>
                </a:cxn>
                <a:cxn ang="0">
                  <a:pos x="691" y="345"/>
                </a:cxn>
                <a:cxn ang="0">
                  <a:pos x="1382" y="207"/>
                </a:cxn>
                <a:cxn ang="0">
                  <a:pos x="1382" y="207"/>
                </a:cxn>
                <a:cxn ang="0">
                  <a:pos x="0" y="276"/>
                </a:cxn>
                <a:cxn ang="0">
                  <a:pos x="691" y="414"/>
                </a:cxn>
                <a:cxn ang="0">
                  <a:pos x="1382" y="276"/>
                </a:cxn>
                <a:cxn ang="0">
                  <a:pos x="1382" y="276"/>
                </a:cxn>
              </a:cxnLst>
              <a:rect l="0" t="0" r="r" b="b"/>
              <a:pathLst>
                <a:path w="1382" h="1075">
                  <a:moveTo>
                    <a:pt x="0" y="138"/>
                  </a:moveTo>
                  <a:lnTo>
                    <a:pt x="0" y="937"/>
                  </a:lnTo>
                  <a:cubicBezTo>
                    <a:pt x="0" y="1013"/>
                    <a:pt x="309" y="1075"/>
                    <a:pt x="691" y="1075"/>
                  </a:cubicBezTo>
                  <a:cubicBezTo>
                    <a:pt x="1073" y="1075"/>
                    <a:pt x="1382" y="1013"/>
                    <a:pt x="1382" y="937"/>
                  </a:cubicBezTo>
                  <a:cubicBezTo>
                    <a:pt x="1382" y="937"/>
                    <a:pt x="1382" y="937"/>
                    <a:pt x="1382" y="937"/>
                  </a:cubicBezTo>
                  <a:lnTo>
                    <a:pt x="1382" y="937"/>
                  </a:lnTo>
                  <a:lnTo>
                    <a:pt x="1382" y="138"/>
                  </a:lnTo>
                  <a:cubicBezTo>
                    <a:pt x="1382" y="61"/>
                    <a:pt x="1073" y="0"/>
                    <a:pt x="691" y="0"/>
                  </a:cubicBezTo>
                  <a:cubicBezTo>
                    <a:pt x="309" y="0"/>
                    <a:pt x="0" y="61"/>
                    <a:pt x="0" y="138"/>
                  </a:cubicBezTo>
                  <a:moveTo>
                    <a:pt x="0" y="138"/>
                  </a:moveTo>
                  <a:cubicBezTo>
                    <a:pt x="0" y="214"/>
                    <a:pt x="309" y="276"/>
                    <a:pt x="691" y="276"/>
                  </a:cubicBezTo>
                  <a:cubicBezTo>
                    <a:pt x="1073" y="276"/>
                    <a:pt x="1382" y="214"/>
                    <a:pt x="1382" y="138"/>
                  </a:cubicBezTo>
                  <a:cubicBezTo>
                    <a:pt x="1382" y="138"/>
                    <a:pt x="1382" y="138"/>
                    <a:pt x="1382" y="138"/>
                  </a:cubicBezTo>
                  <a:moveTo>
                    <a:pt x="0" y="207"/>
                  </a:moveTo>
                  <a:cubicBezTo>
                    <a:pt x="0" y="283"/>
                    <a:pt x="309" y="345"/>
                    <a:pt x="691" y="345"/>
                  </a:cubicBezTo>
                  <a:cubicBezTo>
                    <a:pt x="1073" y="345"/>
                    <a:pt x="1382" y="283"/>
                    <a:pt x="1382" y="207"/>
                  </a:cubicBezTo>
                  <a:cubicBezTo>
                    <a:pt x="1382" y="207"/>
                    <a:pt x="1382" y="207"/>
                    <a:pt x="1382" y="207"/>
                  </a:cubicBezTo>
                  <a:moveTo>
                    <a:pt x="0" y="276"/>
                  </a:moveTo>
                  <a:cubicBezTo>
                    <a:pt x="0" y="352"/>
                    <a:pt x="309" y="414"/>
                    <a:pt x="691" y="414"/>
                  </a:cubicBezTo>
                  <a:cubicBezTo>
                    <a:pt x="1073" y="414"/>
                    <a:pt x="1382" y="352"/>
                    <a:pt x="1382" y="276"/>
                  </a:cubicBezTo>
                  <a:cubicBezTo>
                    <a:pt x="1382" y="276"/>
                    <a:pt x="1382" y="276"/>
                    <a:pt x="1382" y="276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2" name="Rectangle 24"/>
            <p:cNvSpPr>
              <a:spLocks noChangeArrowheads="1"/>
            </p:cNvSpPr>
            <p:nvPr/>
          </p:nvSpPr>
          <p:spPr bwMode="auto">
            <a:xfrm>
              <a:off x="3442" y="1804"/>
              <a:ext cx="5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Backward Link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3" name="Rectangle 25"/>
            <p:cNvSpPr>
              <a:spLocks noChangeArrowheads="1"/>
            </p:cNvSpPr>
            <p:nvPr/>
          </p:nvSpPr>
          <p:spPr bwMode="auto">
            <a:xfrm>
              <a:off x="3459" y="1905"/>
              <a:ext cx="48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(Anchor Text)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4" name="Freeform 26"/>
            <p:cNvSpPr>
              <a:spLocks/>
            </p:cNvSpPr>
            <p:nvPr/>
          </p:nvSpPr>
          <p:spPr bwMode="auto">
            <a:xfrm>
              <a:off x="4330" y="1575"/>
              <a:ext cx="708" cy="47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911"/>
                </a:cxn>
                <a:cxn ang="0">
                  <a:pos x="669" y="1044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134"/>
                </a:cxn>
                <a:cxn ang="0">
                  <a:pos x="669" y="0"/>
                </a:cxn>
                <a:cxn ang="0">
                  <a:pos x="0" y="134"/>
                </a:cxn>
              </a:cxnLst>
              <a:rect l="0" t="0" r="r" b="b"/>
              <a:pathLst>
                <a:path w="1338" h="1044">
                  <a:moveTo>
                    <a:pt x="0" y="134"/>
                  </a:moveTo>
                  <a:lnTo>
                    <a:pt x="0" y="911"/>
                  </a:lnTo>
                  <a:cubicBezTo>
                    <a:pt x="0" y="985"/>
                    <a:pt x="300" y="1044"/>
                    <a:pt x="669" y="1044"/>
                  </a:cubicBezTo>
                  <a:cubicBezTo>
                    <a:pt x="1039" y="1044"/>
                    <a:pt x="1338" y="985"/>
                    <a:pt x="1338" y="911"/>
                  </a:cubicBezTo>
                  <a:cubicBezTo>
                    <a:pt x="1338" y="911"/>
                    <a:pt x="1338" y="911"/>
                    <a:pt x="1338" y="911"/>
                  </a:cubicBezTo>
                  <a:lnTo>
                    <a:pt x="1338" y="911"/>
                  </a:lnTo>
                  <a:lnTo>
                    <a:pt x="1338" y="134"/>
                  </a:lnTo>
                  <a:cubicBezTo>
                    <a:pt x="1338" y="60"/>
                    <a:pt x="1039" y="0"/>
                    <a:pt x="669" y="0"/>
                  </a:cubicBezTo>
                  <a:cubicBezTo>
                    <a:pt x="300" y="0"/>
                    <a:pt x="0" y="60"/>
                    <a:pt x="0" y="1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5" name="Freeform 27"/>
            <p:cNvSpPr>
              <a:spLocks noEditPoints="1"/>
            </p:cNvSpPr>
            <p:nvPr/>
          </p:nvSpPr>
          <p:spPr bwMode="auto">
            <a:xfrm>
              <a:off x="4330" y="1575"/>
              <a:ext cx="708" cy="47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911"/>
                </a:cxn>
                <a:cxn ang="0">
                  <a:pos x="669" y="1044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134"/>
                </a:cxn>
                <a:cxn ang="0">
                  <a:pos x="669" y="0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669" y="267"/>
                </a:cxn>
                <a:cxn ang="0">
                  <a:pos x="1338" y="134"/>
                </a:cxn>
                <a:cxn ang="0">
                  <a:pos x="1338" y="134"/>
                </a:cxn>
                <a:cxn ang="0">
                  <a:pos x="0" y="201"/>
                </a:cxn>
                <a:cxn ang="0">
                  <a:pos x="669" y="334"/>
                </a:cxn>
                <a:cxn ang="0">
                  <a:pos x="1338" y="201"/>
                </a:cxn>
                <a:cxn ang="0">
                  <a:pos x="1338" y="201"/>
                </a:cxn>
                <a:cxn ang="0">
                  <a:pos x="0" y="267"/>
                </a:cxn>
                <a:cxn ang="0">
                  <a:pos x="669" y="401"/>
                </a:cxn>
                <a:cxn ang="0">
                  <a:pos x="1338" y="267"/>
                </a:cxn>
                <a:cxn ang="0">
                  <a:pos x="1338" y="267"/>
                </a:cxn>
              </a:cxnLst>
              <a:rect l="0" t="0" r="r" b="b"/>
              <a:pathLst>
                <a:path w="1338" h="1044">
                  <a:moveTo>
                    <a:pt x="0" y="134"/>
                  </a:moveTo>
                  <a:lnTo>
                    <a:pt x="0" y="911"/>
                  </a:lnTo>
                  <a:cubicBezTo>
                    <a:pt x="0" y="985"/>
                    <a:pt x="300" y="1044"/>
                    <a:pt x="669" y="1044"/>
                  </a:cubicBezTo>
                  <a:cubicBezTo>
                    <a:pt x="1039" y="1044"/>
                    <a:pt x="1338" y="985"/>
                    <a:pt x="1338" y="911"/>
                  </a:cubicBezTo>
                  <a:cubicBezTo>
                    <a:pt x="1338" y="911"/>
                    <a:pt x="1338" y="911"/>
                    <a:pt x="1338" y="911"/>
                  </a:cubicBezTo>
                  <a:lnTo>
                    <a:pt x="1338" y="911"/>
                  </a:lnTo>
                  <a:lnTo>
                    <a:pt x="1338" y="134"/>
                  </a:lnTo>
                  <a:cubicBezTo>
                    <a:pt x="1338" y="60"/>
                    <a:pt x="1039" y="0"/>
                    <a:pt x="669" y="0"/>
                  </a:cubicBezTo>
                  <a:cubicBezTo>
                    <a:pt x="300" y="0"/>
                    <a:pt x="0" y="60"/>
                    <a:pt x="0" y="134"/>
                  </a:cubicBezTo>
                  <a:moveTo>
                    <a:pt x="0" y="134"/>
                  </a:moveTo>
                  <a:cubicBezTo>
                    <a:pt x="0" y="208"/>
                    <a:pt x="300" y="267"/>
                    <a:pt x="669" y="267"/>
                  </a:cubicBezTo>
                  <a:cubicBezTo>
                    <a:pt x="1039" y="267"/>
                    <a:pt x="1338" y="208"/>
                    <a:pt x="1338" y="134"/>
                  </a:cubicBezTo>
                  <a:cubicBezTo>
                    <a:pt x="1338" y="134"/>
                    <a:pt x="1338" y="134"/>
                    <a:pt x="1338" y="134"/>
                  </a:cubicBezTo>
                  <a:moveTo>
                    <a:pt x="0" y="201"/>
                  </a:moveTo>
                  <a:cubicBezTo>
                    <a:pt x="0" y="274"/>
                    <a:pt x="300" y="334"/>
                    <a:pt x="669" y="334"/>
                  </a:cubicBezTo>
                  <a:cubicBezTo>
                    <a:pt x="1039" y="334"/>
                    <a:pt x="1338" y="274"/>
                    <a:pt x="1338" y="201"/>
                  </a:cubicBezTo>
                  <a:cubicBezTo>
                    <a:pt x="1338" y="201"/>
                    <a:pt x="1338" y="201"/>
                    <a:pt x="1338" y="201"/>
                  </a:cubicBezTo>
                  <a:moveTo>
                    <a:pt x="0" y="267"/>
                  </a:moveTo>
                  <a:cubicBezTo>
                    <a:pt x="0" y="341"/>
                    <a:pt x="300" y="401"/>
                    <a:pt x="669" y="401"/>
                  </a:cubicBezTo>
                  <a:cubicBezTo>
                    <a:pt x="1039" y="401"/>
                    <a:pt x="1338" y="341"/>
                    <a:pt x="1338" y="267"/>
                  </a:cubicBezTo>
                  <a:cubicBezTo>
                    <a:pt x="1338" y="267"/>
                    <a:pt x="1338" y="267"/>
                    <a:pt x="1338" y="267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6" name="Rectangle 28"/>
            <p:cNvSpPr>
              <a:spLocks noChangeArrowheads="1"/>
            </p:cNvSpPr>
            <p:nvPr/>
          </p:nvSpPr>
          <p:spPr bwMode="auto">
            <a:xfrm>
              <a:off x="4373" y="1804"/>
              <a:ext cx="51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Web Topology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7" name="Rectangle 29"/>
            <p:cNvSpPr>
              <a:spLocks noChangeArrowheads="1"/>
            </p:cNvSpPr>
            <p:nvPr/>
          </p:nvSpPr>
          <p:spPr bwMode="auto">
            <a:xfrm>
              <a:off x="4551" y="1905"/>
              <a:ext cx="22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Graph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8" name="Freeform 30"/>
            <p:cNvSpPr>
              <a:spLocks/>
            </p:cNvSpPr>
            <p:nvPr/>
          </p:nvSpPr>
          <p:spPr bwMode="auto">
            <a:xfrm>
              <a:off x="2132" y="3320"/>
              <a:ext cx="1151" cy="232"/>
            </a:xfrm>
            <a:custGeom>
              <a:avLst/>
              <a:gdLst/>
              <a:ahLst/>
              <a:cxnLst>
                <a:cxn ang="0">
                  <a:pos x="1920" y="512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1920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920" y="512"/>
                </a:cxn>
              </a:cxnLst>
              <a:rect l="0" t="0" r="r" b="b"/>
              <a:pathLst>
                <a:path w="2176" h="512">
                  <a:moveTo>
                    <a:pt x="1920" y="512"/>
                  </a:moveTo>
                  <a:cubicBezTo>
                    <a:pt x="2061" y="512"/>
                    <a:pt x="2176" y="398"/>
                    <a:pt x="2176" y="256"/>
                  </a:cubicBezTo>
                  <a:lnTo>
                    <a:pt x="2176" y="256"/>
                  </a:lnTo>
                  <a:lnTo>
                    <a:pt x="2176" y="256"/>
                  </a:lnTo>
                  <a:cubicBezTo>
                    <a:pt x="2176" y="115"/>
                    <a:pt x="2061" y="0"/>
                    <a:pt x="1920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1920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9" name="Freeform 31"/>
            <p:cNvSpPr>
              <a:spLocks/>
            </p:cNvSpPr>
            <p:nvPr/>
          </p:nvSpPr>
          <p:spPr bwMode="auto">
            <a:xfrm>
              <a:off x="2132" y="3320"/>
              <a:ext cx="1151" cy="232"/>
            </a:xfrm>
            <a:custGeom>
              <a:avLst/>
              <a:gdLst/>
              <a:ahLst/>
              <a:cxnLst>
                <a:cxn ang="0">
                  <a:pos x="1920" y="512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1920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920" y="512"/>
                </a:cxn>
              </a:cxnLst>
              <a:rect l="0" t="0" r="r" b="b"/>
              <a:pathLst>
                <a:path w="2176" h="512">
                  <a:moveTo>
                    <a:pt x="1920" y="512"/>
                  </a:moveTo>
                  <a:cubicBezTo>
                    <a:pt x="2061" y="512"/>
                    <a:pt x="2176" y="398"/>
                    <a:pt x="2176" y="256"/>
                  </a:cubicBezTo>
                  <a:lnTo>
                    <a:pt x="2176" y="256"/>
                  </a:lnTo>
                  <a:lnTo>
                    <a:pt x="2176" y="256"/>
                  </a:lnTo>
                  <a:cubicBezTo>
                    <a:pt x="2176" y="115"/>
                    <a:pt x="2061" y="0"/>
                    <a:pt x="1920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1920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0" name="Rectangle 32"/>
            <p:cNvSpPr>
              <a:spLocks noChangeArrowheads="1"/>
            </p:cNvSpPr>
            <p:nvPr/>
          </p:nvSpPr>
          <p:spPr bwMode="auto">
            <a:xfrm>
              <a:off x="2256" y="3371"/>
              <a:ext cx="8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Web Page Parser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01" name="Freeform 33"/>
            <p:cNvSpPr>
              <a:spLocks/>
            </p:cNvSpPr>
            <p:nvPr/>
          </p:nvSpPr>
          <p:spPr bwMode="auto">
            <a:xfrm>
              <a:off x="2517" y="3552"/>
              <a:ext cx="380" cy="19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88"/>
                </a:cxn>
                <a:cxn ang="0">
                  <a:pos x="126" y="88"/>
                </a:cxn>
                <a:cxn ang="0">
                  <a:pos x="126" y="195"/>
                </a:cxn>
                <a:cxn ang="0">
                  <a:pos x="255" y="195"/>
                </a:cxn>
                <a:cxn ang="0">
                  <a:pos x="255" y="88"/>
                </a:cxn>
                <a:cxn ang="0">
                  <a:pos x="380" y="88"/>
                </a:cxn>
                <a:cxn ang="0">
                  <a:pos x="190" y="0"/>
                </a:cxn>
              </a:cxnLst>
              <a:rect l="0" t="0" r="r" b="b"/>
              <a:pathLst>
                <a:path w="380" h="195">
                  <a:moveTo>
                    <a:pt x="190" y="0"/>
                  </a:moveTo>
                  <a:lnTo>
                    <a:pt x="0" y="88"/>
                  </a:lnTo>
                  <a:lnTo>
                    <a:pt x="126" y="88"/>
                  </a:lnTo>
                  <a:lnTo>
                    <a:pt x="126" y="195"/>
                  </a:lnTo>
                  <a:lnTo>
                    <a:pt x="255" y="195"/>
                  </a:lnTo>
                  <a:lnTo>
                    <a:pt x="255" y="88"/>
                  </a:lnTo>
                  <a:lnTo>
                    <a:pt x="380" y="8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2" name="Freeform 34"/>
            <p:cNvSpPr>
              <a:spLocks/>
            </p:cNvSpPr>
            <p:nvPr/>
          </p:nvSpPr>
          <p:spPr bwMode="auto">
            <a:xfrm>
              <a:off x="2517" y="3552"/>
              <a:ext cx="380" cy="19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88"/>
                </a:cxn>
                <a:cxn ang="0">
                  <a:pos x="126" y="88"/>
                </a:cxn>
                <a:cxn ang="0">
                  <a:pos x="126" y="195"/>
                </a:cxn>
                <a:cxn ang="0">
                  <a:pos x="255" y="195"/>
                </a:cxn>
                <a:cxn ang="0">
                  <a:pos x="255" y="88"/>
                </a:cxn>
                <a:cxn ang="0">
                  <a:pos x="380" y="88"/>
                </a:cxn>
                <a:cxn ang="0">
                  <a:pos x="190" y="0"/>
                </a:cxn>
              </a:cxnLst>
              <a:rect l="0" t="0" r="r" b="b"/>
              <a:pathLst>
                <a:path w="380" h="195">
                  <a:moveTo>
                    <a:pt x="190" y="0"/>
                  </a:moveTo>
                  <a:lnTo>
                    <a:pt x="0" y="88"/>
                  </a:lnTo>
                  <a:lnTo>
                    <a:pt x="126" y="88"/>
                  </a:lnTo>
                  <a:lnTo>
                    <a:pt x="126" y="195"/>
                  </a:lnTo>
                  <a:lnTo>
                    <a:pt x="255" y="195"/>
                  </a:lnTo>
                  <a:lnTo>
                    <a:pt x="255" y="88"/>
                  </a:lnTo>
                  <a:lnTo>
                    <a:pt x="380" y="88"/>
                  </a:lnTo>
                  <a:lnTo>
                    <a:pt x="190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3" name="Freeform 35"/>
            <p:cNvSpPr>
              <a:spLocks/>
            </p:cNvSpPr>
            <p:nvPr/>
          </p:nvSpPr>
          <p:spPr bwMode="auto">
            <a:xfrm>
              <a:off x="1037" y="3094"/>
              <a:ext cx="1100" cy="3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3" y="84"/>
                </a:cxn>
                <a:cxn ang="0">
                  <a:pos x="44" y="56"/>
                </a:cxn>
                <a:cxn ang="0">
                  <a:pos x="1089" y="356"/>
                </a:cxn>
                <a:cxn ang="0">
                  <a:pos x="1100" y="327"/>
                </a:cxn>
                <a:cxn ang="0">
                  <a:pos x="55" y="28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100" h="356">
                  <a:moveTo>
                    <a:pt x="0" y="28"/>
                  </a:moveTo>
                  <a:lnTo>
                    <a:pt x="33" y="84"/>
                  </a:lnTo>
                  <a:lnTo>
                    <a:pt x="44" y="56"/>
                  </a:lnTo>
                  <a:lnTo>
                    <a:pt x="1089" y="356"/>
                  </a:lnTo>
                  <a:lnTo>
                    <a:pt x="1100" y="327"/>
                  </a:lnTo>
                  <a:lnTo>
                    <a:pt x="55" y="28"/>
                  </a:lnTo>
                  <a:lnTo>
                    <a:pt x="6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4" name="Freeform 36"/>
            <p:cNvSpPr>
              <a:spLocks/>
            </p:cNvSpPr>
            <p:nvPr/>
          </p:nvSpPr>
          <p:spPr bwMode="auto">
            <a:xfrm>
              <a:off x="1037" y="3094"/>
              <a:ext cx="1100" cy="3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3" y="84"/>
                </a:cxn>
                <a:cxn ang="0">
                  <a:pos x="44" y="56"/>
                </a:cxn>
                <a:cxn ang="0">
                  <a:pos x="1089" y="356"/>
                </a:cxn>
                <a:cxn ang="0">
                  <a:pos x="1100" y="327"/>
                </a:cxn>
                <a:cxn ang="0">
                  <a:pos x="55" y="28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100" h="356">
                  <a:moveTo>
                    <a:pt x="0" y="28"/>
                  </a:moveTo>
                  <a:lnTo>
                    <a:pt x="33" y="84"/>
                  </a:lnTo>
                  <a:lnTo>
                    <a:pt x="44" y="56"/>
                  </a:lnTo>
                  <a:lnTo>
                    <a:pt x="1089" y="356"/>
                  </a:lnTo>
                  <a:lnTo>
                    <a:pt x="1100" y="327"/>
                  </a:lnTo>
                  <a:lnTo>
                    <a:pt x="55" y="28"/>
                  </a:lnTo>
                  <a:lnTo>
                    <a:pt x="66" y="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5" name="Freeform 37"/>
            <p:cNvSpPr>
              <a:spLocks/>
            </p:cNvSpPr>
            <p:nvPr/>
          </p:nvSpPr>
          <p:spPr bwMode="auto">
            <a:xfrm>
              <a:off x="1948" y="3101"/>
              <a:ext cx="496" cy="23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80"/>
                </a:cxn>
                <a:cxn ang="0">
                  <a:pos x="40" y="54"/>
                </a:cxn>
                <a:cxn ang="0">
                  <a:pos x="481" y="232"/>
                </a:cxn>
                <a:cxn ang="0">
                  <a:pos x="496" y="205"/>
                </a:cxn>
                <a:cxn ang="0">
                  <a:pos x="55" y="26"/>
                </a:cxn>
                <a:cxn ang="0">
                  <a:pos x="70" y="0"/>
                </a:cxn>
                <a:cxn ang="0">
                  <a:pos x="0" y="21"/>
                </a:cxn>
              </a:cxnLst>
              <a:rect l="0" t="0" r="r" b="b"/>
              <a:pathLst>
                <a:path w="496" h="232">
                  <a:moveTo>
                    <a:pt x="0" y="21"/>
                  </a:moveTo>
                  <a:lnTo>
                    <a:pt x="25" y="80"/>
                  </a:lnTo>
                  <a:lnTo>
                    <a:pt x="40" y="54"/>
                  </a:lnTo>
                  <a:lnTo>
                    <a:pt x="481" y="232"/>
                  </a:lnTo>
                  <a:lnTo>
                    <a:pt x="496" y="205"/>
                  </a:lnTo>
                  <a:lnTo>
                    <a:pt x="55" y="26"/>
                  </a:lnTo>
                  <a:lnTo>
                    <a:pt x="7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6" name="Freeform 38"/>
            <p:cNvSpPr>
              <a:spLocks/>
            </p:cNvSpPr>
            <p:nvPr/>
          </p:nvSpPr>
          <p:spPr bwMode="auto">
            <a:xfrm>
              <a:off x="1948" y="3101"/>
              <a:ext cx="496" cy="23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80"/>
                </a:cxn>
                <a:cxn ang="0">
                  <a:pos x="40" y="54"/>
                </a:cxn>
                <a:cxn ang="0">
                  <a:pos x="481" y="232"/>
                </a:cxn>
                <a:cxn ang="0">
                  <a:pos x="496" y="205"/>
                </a:cxn>
                <a:cxn ang="0">
                  <a:pos x="55" y="26"/>
                </a:cxn>
                <a:cxn ang="0">
                  <a:pos x="70" y="0"/>
                </a:cxn>
                <a:cxn ang="0">
                  <a:pos x="0" y="21"/>
                </a:cxn>
              </a:cxnLst>
              <a:rect l="0" t="0" r="r" b="b"/>
              <a:pathLst>
                <a:path w="496" h="232">
                  <a:moveTo>
                    <a:pt x="0" y="21"/>
                  </a:moveTo>
                  <a:lnTo>
                    <a:pt x="25" y="80"/>
                  </a:lnTo>
                  <a:lnTo>
                    <a:pt x="40" y="54"/>
                  </a:lnTo>
                  <a:lnTo>
                    <a:pt x="481" y="232"/>
                  </a:lnTo>
                  <a:lnTo>
                    <a:pt x="496" y="205"/>
                  </a:lnTo>
                  <a:lnTo>
                    <a:pt x="55" y="26"/>
                  </a:lnTo>
                  <a:lnTo>
                    <a:pt x="70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7" name="Freeform 39"/>
            <p:cNvSpPr>
              <a:spLocks/>
            </p:cNvSpPr>
            <p:nvPr/>
          </p:nvSpPr>
          <p:spPr bwMode="auto">
            <a:xfrm>
              <a:off x="2655" y="3122"/>
              <a:ext cx="104" cy="19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4" y="44"/>
                </a:cxn>
                <a:cxn ang="0">
                  <a:pos x="34" y="198"/>
                </a:cxn>
                <a:cxn ang="0">
                  <a:pos x="70" y="198"/>
                </a:cxn>
                <a:cxn ang="0">
                  <a:pos x="70" y="44"/>
                </a:cxn>
                <a:cxn ang="0">
                  <a:pos x="104" y="44"/>
                </a:cxn>
                <a:cxn ang="0">
                  <a:pos x="52" y="0"/>
                </a:cxn>
              </a:cxnLst>
              <a:rect l="0" t="0" r="r" b="b"/>
              <a:pathLst>
                <a:path w="104" h="198">
                  <a:moveTo>
                    <a:pt x="52" y="0"/>
                  </a:moveTo>
                  <a:lnTo>
                    <a:pt x="0" y="44"/>
                  </a:lnTo>
                  <a:lnTo>
                    <a:pt x="34" y="44"/>
                  </a:lnTo>
                  <a:lnTo>
                    <a:pt x="34" y="198"/>
                  </a:lnTo>
                  <a:lnTo>
                    <a:pt x="70" y="198"/>
                  </a:lnTo>
                  <a:lnTo>
                    <a:pt x="70" y="44"/>
                  </a:lnTo>
                  <a:lnTo>
                    <a:pt x="10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8" name="Freeform 40"/>
            <p:cNvSpPr>
              <a:spLocks/>
            </p:cNvSpPr>
            <p:nvPr/>
          </p:nvSpPr>
          <p:spPr bwMode="auto">
            <a:xfrm>
              <a:off x="2655" y="3122"/>
              <a:ext cx="104" cy="19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4" y="44"/>
                </a:cxn>
                <a:cxn ang="0">
                  <a:pos x="34" y="198"/>
                </a:cxn>
                <a:cxn ang="0">
                  <a:pos x="70" y="198"/>
                </a:cxn>
                <a:cxn ang="0">
                  <a:pos x="70" y="44"/>
                </a:cxn>
                <a:cxn ang="0">
                  <a:pos x="104" y="44"/>
                </a:cxn>
                <a:cxn ang="0">
                  <a:pos x="52" y="0"/>
                </a:cxn>
              </a:cxnLst>
              <a:rect l="0" t="0" r="r" b="b"/>
              <a:pathLst>
                <a:path w="104" h="198">
                  <a:moveTo>
                    <a:pt x="52" y="0"/>
                  </a:moveTo>
                  <a:lnTo>
                    <a:pt x="0" y="44"/>
                  </a:lnTo>
                  <a:lnTo>
                    <a:pt x="34" y="44"/>
                  </a:lnTo>
                  <a:lnTo>
                    <a:pt x="34" y="198"/>
                  </a:lnTo>
                  <a:lnTo>
                    <a:pt x="70" y="198"/>
                  </a:lnTo>
                  <a:lnTo>
                    <a:pt x="70" y="44"/>
                  </a:lnTo>
                  <a:lnTo>
                    <a:pt x="104" y="44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9" name="Freeform 41"/>
            <p:cNvSpPr>
              <a:spLocks/>
            </p:cNvSpPr>
            <p:nvPr/>
          </p:nvSpPr>
          <p:spPr bwMode="auto">
            <a:xfrm>
              <a:off x="2972" y="3097"/>
              <a:ext cx="589" cy="237"/>
            </a:xfrm>
            <a:custGeom>
              <a:avLst/>
              <a:gdLst/>
              <a:ahLst/>
              <a:cxnLst>
                <a:cxn ang="0">
                  <a:pos x="589" y="25"/>
                </a:cxn>
                <a:cxn ang="0">
                  <a:pos x="522" y="0"/>
                </a:cxn>
                <a:cxn ang="0">
                  <a:pos x="534" y="27"/>
                </a:cxn>
                <a:cxn ang="0">
                  <a:pos x="0" y="209"/>
                </a:cxn>
                <a:cxn ang="0">
                  <a:pos x="13" y="237"/>
                </a:cxn>
                <a:cxn ang="0">
                  <a:pos x="548" y="55"/>
                </a:cxn>
                <a:cxn ang="0">
                  <a:pos x="560" y="83"/>
                </a:cxn>
                <a:cxn ang="0">
                  <a:pos x="589" y="25"/>
                </a:cxn>
              </a:cxnLst>
              <a:rect l="0" t="0" r="r" b="b"/>
              <a:pathLst>
                <a:path w="589" h="237">
                  <a:moveTo>
                    <a:pt x="589" y="25"/>
                  </a:moveTo>
                  <a:lnTo>
                    <a:pt x="522" y="0"/>
                  </a:lnTo>
                  <a:lnTo>
                    <a:pt x="534" y="27"/>
                  </a:lnTo>
                  <a:lnTo>
                    <a:pt x="0" y="209"/>
                  </a:lnTo>
                  <a:lnTo>
                    <a:pt x="13" y="237"/>
                  </a:lnTo>
                  <a:lnTo>
                    <a:pt x="548" y="55"/>
                  </a:lnTo>
                  <a:lnTo>
                    <a:pt x="560" y="83"/>
                  </a:lnTo>
                  <a:lnTo>
                    <a:pt x="589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0" name="Freeform 42"/>
            <p:cNvSpPr>
              <a:spLocks/>
            </p:cNvSpPr>
            <p:nvPr/>
          </p:nvSpPr>
          <p:spPr bwMode="auto">
            <a:xfrm>
              <a:off x="2972" y="3097"/>
              <a:ext cx="589" cy="237"/>
            </a:xfrm>
            <a:custGeom>
              <a:avLst/>
              <a:gdLst/>
              <a:ahLst/>
              <a:cxnLst>
                <a:cxn ang="0">
                  <a:pos x="589" y="25"/>
                </a:cxn>
                <a:cxn ang="0">
                  <a:pos x="522" y="0"/>
                </a:cxn>
                <a:cxn ang="0">
                  <a:pos x="534" y="27"/>
                </a:cxn>
                <a:cxn ang="0">
                  <a:pos x="0" y="209"/>
                </a:cxn>
                <a:cxn ang="0">
                  <a:pos x="13" y="237"/>
                </a:cxn>
                <a:cxn ang="0">
                  <a:pos x="548" y="55"/>
                </a:cxn>
                <a:cxn ang="0">
                  <a:pos x="560" y="83"/>
                </a:cxn>
                <a:cxn ang="0">
                  <a:pos x="589" y="25"/>
                </a:cxn>
              </a:cxnLst>
              <a:rect l="0" t="0" r="r" b="b"/>
              <a:pathLst>
                <a:path w="589" h="237">
                  <a:moveTo>
                    <a:pt x="589" y="25"/>
                  </a:moveTo>
                  <a:lnTo>
                    <a:pt x="522" y="0"/>
                  </a:lnTo>
                  <a:lnTo>
                    <a:pt x="534" y="27"/>
                  </a:lnTo>
                  <a:lnTo>
                    <a:pt x="0" y="209"/>
                  </a:lnTo>
                  <a:lnTo>
                    <a:pt x="13" y="237"/>
                  </a:lnTo>
                  <a:lnTo>
                    <a:pt x="548" y="55"/>
                  </a:lnTo>
                  <a:lnTo>
                    <a:pt x="560" y="83"/>
                  </a:lnTo>
                  <a:lnTo>
                    <a:pt x="589" y="2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1" name="Freeform 43"/>
            <p:cNvSpPr>
              <a:spLocks/>
            </p:cNvSpPr>
            <p:nvPr/>
          </p:nvSpPr>
          <p:spPr bwMode="auto">
            <a:xfrm>
              <a:off x="3278" y="3092"/>
              <a:ext cx="1211" cy="358"/>
            </a:xfrm>
            <a:custGeom>
              <a:avLst/>
              <a:gdLst/>
              <a:ahLst/>
              <a:cxnLst>
                <a:cxn ang="0">
                  <a:pos x="1211" y="30"/>
                </a:cxn>
                <a:cxn ang="0">
                  <a:pos x="1146" y="0"/>
                </a:cxn>
                <a:cxn ang="0">
                  <a:pos x="1156" y="28"/>
                </a:cxn>
                <a:cxn ang="0">
                  <a:pos x="0" y="329"/>
                </a:cxn>
                <a:cxn ang="0">
                  <a:pos x="11" y="358"/>
                </a:cxn>
                <a:cxn ang="0">
                  <a:pos x="1167" y="57"/>
                </a:cxn>
                <a:cxn ang="0">
                  <a:pos x="1177" y="85"/>
                </a:cxn>
                <a:cxn ang="0">
                  <a:pos x="1211" y="30"/>
                </a:cxn>
              </a:cxnLst>
              <a:rect l="0" t="0" r="r" b="b"/>
              <a:pathLst>
                <a:path w="1211" h="358">
                  <a:moveTo>
                    <a:pt x="1211" y="30"/>
                  </a:moveTo>
                  <a:lnTo>
                    <a:pt x="1146" y="0"/>
                  </a:lnTo>
                  <a:lnTo>
                    <a:pt x="1156" y="28"/>
                  </a:lnTo>
                  <a:lnTo>
                    <a:pt x="0" y="329"/>
                  </a:lnTo>
                  <a:lnTo>
                    <a:pt x="11" y="358"/>
                  </a:lnTo>
                  <a:lnTo>
                    <a:pt x="1167" y="57"/>
                  </a:lnTo>
                  <a:lnTo>
                    <a:pt x="1177" y="85"/>
                  </a:lnTo>
                  <a:lnTo>
                    <a:pt x="1211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2" name="Freeform 44"/>
            <p:cNvSpPr>
              <a:spLocks/>
            </p:cNvSpPr>
            <p:nvPr/>
          </p:nvSpPr>
          <p:spPr bwMode="auto">
            <a:xfrm>
              <a:off x="3278" y="3092"/>
              <a:ext cx="1211" cy="358"/>
            </a:xfrm>
            <a:custGeom>
              <a:avLst/>
              <a:gdLst/>
              <a:ahLst/>
              <a:cxnLst>
                <a:cxn ang="0">
                  <a:pos x="1211" y="30"/>
                </a:cxn>
                <a:cxn ang="0">
                  <a:pos x="1146" y="0"/>
                </a:cxn>
                <a:cxn ang="0">
                  <a:pos x="1156" y="28"/>
                </a:cxn>
                <a:cxn ang="0">
                  <a:pos x="0" y="329"/>
                </a:cxn>
                <a:cxn ang="0">
                  <a:pos x="11" y="358"/>
                </a:cxn>
                <a:cxn ang="0">
                  <a:pos x="1167" y="57"/>
                </a:cxn>
                <a:cxn ang="0">
                  <a:pos x="1177" y="85"/>
                </a:cxn>
                <a:cxn ang="0">
                  <a:pos x="1211" y="30"/>
                </a:cxn>
              </a:cxnLst>
              <a:rect l="0" t="0" r="r" b="b"/>
              <a:pathLst>
                <a:path w="1211" h="358">
                  <a:moveTo>
                    <a:pt x="1211" y="30"/>
                  </a:moveTo>
                  <a:lnTo>
                    <a:pt x="1146" y="0"/>
                  </a:lnTo>
                  <a:lnTo>
                    <a:pt x="1156" y="28"/>
                  </a:lnTo>
                  <a:lnTo>
                    <a:pt x="0" y="329"/>
                  </a:lnTo>
                  <a:lnTo>
                    <a:pt x="11" y="358"/>
                  </a:lnTo>
                  <a:lnTo>
                    <a:pt x="1167" y="57"/>
                  </a:lnTo>
                  <a:lnTo>
                    <a:pt x="1177" y="85"/>
                  </a:lnTo>
                  <a:lnTo>
                    <a:pt x="1211" y="3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3" name="Freeform 45"/>
            <p:cNvSpPr>
              <a:spLocks/>
            </p:cNvSpPr>
            <p:nvPr/>
          </p:nvSpPr>
          <p:spPr bwMode="auto">
            <a:xfrm>
              <a:off x="3046" y="1800"/>
              <a:ext cx="350" cy="262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73" y="262"/>
                </a:cxn>
                <a:cxn ang="0">
                  <a:pos x="51" y="240"/>
                </a:cxn>
                <a:cxn ang="0">
                  <a:pos x="350" y="23"/>
                </a:cxn>
                <a:cxn ang="0">
                  <a:pos x="327" y="0"/>
                </a:cxn>
                <a:cxn ang="0">
                  <a:pos x="28" y="217"/>
                </a:cxn>
                <a:cxn ang="0">
                  <a:pos x="6" y="194"/>
                </a:cxn>
                <a:cxn ang="0">
                  <a:pos x="0" y="257"/>
                </a:cxn>
              </a:cxnLst>
              <a:rect l="0" t="0" r="r" b="b"/>
              <a:pathLst>
                <a:path w="350" h="262">
                  <a:moveTo>
                    <a:pt x="0" y="257"/>
                  </a:moveTo>
                  <a:lnTo>
                    <a:pt x="73" y="262"/>
                  </a:lnTo>
                  <a:lnTo>
                    <a:pt x="51" y="240"/>
                  </a:lnTo>
                  <a:lnTo>
                    <a:pt x="350" y="23"/>
                  </a:lnTo>
                  <a:lnTo>
                    <a:pt x="327" y="0"/>
                  </a:lnTo>
                  <a:lnTo>
                    <a:pt x="28" y="217"/>
                  </a:lnTo>
                  <a:lnTo>
                    <a:pt x="6" y="194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4" name="Freeform 46"/>
            <p:cNvSpPr>
              <a:spLocks/>
            </p:cNvSpPr>
            <p:nvPr/>
          </p:nvSpPr>
          <p:spPr bwMode="auto">
            <a:xfrm>
              <a:off x="3046" y="1800"/>
              <a:ext cx="350" cy="262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73" y="262"/>
                </a:cxn>
                <a:cxn ang="0">
                  <a:pos x="51" y="240"/>
                </a:cxn>
                <a:cxn ang="0">
                  <a:pos x="350" y="23"/>
                </a:cxn>
                <a:cxn ang="0">
                  <a:pos x="327" y="0"/>
                </a:cxn>
                <a:cxn ang="0">
                  <a:pos x="28" y="217"/>
                </a:cxn>
                <a:cxn ang="0">
                  <a:pos x="6" y="194"/>
                </a:cxn>
                <a:cxn ang="0">
                  <a:pos x="0" y="257"/>
                </a:cxn>
              </a:cxnLst>
              <a:rect l="0" t="0" r="r" b="b"/>
              <a:pathLst>
                <a:path w="350" h="262">
                  <a:moveTo>
                    <a:pt x="0" y="257"/>
                  </a:moveTo>
                  <a:lnTo>
                    <a:pt x="73" y="262"/>
                  </a:lnTo>
                  <a:lnTo>
                    <a:pt x="51" y="240"/>
                  </a:lnTo>
                  <a:lnTo>
                    <a:pt x="350" y="23"/>
                  </a:lnTo>
                  <a:lnTo>
                    <a:pt x="327" y="0"/>
                  </a:lnTo>
                  <a:lnTo>
                    <a:pt x="28" y="217"/>
                  </a:lnTo>
                  <a:lnTo>
                    <a:pt x="6" y="194"/>
                  </a:lnTo>
                  <a:lnTo>
                    <a:pt x="0" y="257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5" name="Freeform 47"/>
            <p:cNvSpPr>
              <a:spLocks/>
            </p:cNvSpPr>
            <p:nvPr/>
          </p:nvSpPr>
          <p:spPr bwMode="auto">
            <a:xfrm>
              <a:off x="1766" y="2013"/>
              <a:ext cx="603" cy="8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2" y="89"/>
                </a:cxn>
                <a:cxn ang="0">
                  <a:pos x="52" y="59"/>
                </a:cxn>
                <a:cxn ang="0">
                  <a:pos x="603" y="59"/>
                </a:cxn>
                <a:cxn ang="0">
                  <a:pos x="603" y="29"/>
                </a:cxn>
                <a:cxn ang="0">
                  <a:pos x="52" y="29"/>
                </a:cxn>
                <a:cxn ang="0">
                  <a:pos x="52" y="0"/>
                </a:cxn>
                <a:cxn ang="0">
                  <a:pos x="0" y="44"/>
                </a:cxn>
              </a:cxnLst>
              <a:rect l="0" t="0" r="r" b="b"/>
              <a:pathLst>
                <a:path w="603" h="89">
                  <a:moveTo>
                    <a:pt x="0" y="44"/>
                  </a:moveTo>
                  <a:lnTo>
                    <a:pt x="52" y="89"/>
                  </a:lnTo>
                  <a:lnTo>
                    <a:pt x="52" y="59"/>
                  </a:lnTo>
                  <a:lnTo>
                    <a:pt x="603" y="59"/>
                  </a:lnTo>
                  <a:lnTo>
                    <a:pt x="603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6" name="Freeform 48"/>
            <p:cNvSpPr>
              <a:spLocks/>
            </p:cNvSpPr>
            <p:nvPr/>
          </p:nvSpPr>
          <p:spPr bwMode="auto">
            <a:xfrm>
              <a:off x="1766" y="2013"/>
              <a:ext cx="603" cy="8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2" y="89"/>
                </a:cxn>
                <a:cxn ang="0">
                  <a:pos x="52" y="59"/>
                </a:cxn>
                <a:cxn ang="0">
                  <a:pos x="603" y="59"/>
                </a:cxn>
                <a:cxn ang="0">
                  <a:pos x="603" y="29"/>
                </a:cxn>
                <a:cxn ang="0">
                  <a:pos x="52" y="29"/>
                </a:cxn>
                <a:cxn ang="0">
                  <a:pos x="52" y="0"/>
                </a:cxn>
                <a:cxn ang="0">
                  <a:pos x="0" y="44"/>
                </a:cxn>
              </a:cxnLst>
              <a:rect l="0" t="0" r="r" b="b"/>
              <a:pathLst>
                <a:path w="603" h="89">
                  <a:moveTo>
                    <a:pt x="0" y="44"/>
                  </a:moveTo>
                  <a:lnTo>
                    <a:pt x="52" y="89"/>
                  </a:lnTo>
                  <a:lnTo>
                    <a:pt x="52" y="59"/>
                  </a:lnTo>
                  <a:lnTo>
                    <a:pt x="603" y="59"/>
                  </a:lnTo>
                  <a:lnTo>
                    <a:pt x="603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0" y="44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7" name="Freeform 49"/>
            <p:cNvSpPr>
              <a:spLocks/>
            </p:cNvSpPr>
            <p:nvPr/>
          </p:nvSpPr>
          <p:spPr bwMode="auto">
            <a:xfrm>
              <a:off x="2369" y="1941"/>
              <a:ext cx="677" cy="232"/>
            </a:xfrm>
            <a:custGeom>
              <a:avLst/>
              <a:gdLst/>
              <a:ahLst/>
              <a:cxnLst>
                <a:cxn ang="0">
                  <a:pos x="1024" y="512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02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024" y="512"/>
                </a:cxn>
              </a:cxnLst>
              <a:rect l="0" t="0" r="r" b="b"/>
              <a:pathLst>
                <a:path w="1280" h="512">
                  <a:moveTo>
                    <a:pt x="1024" y="512"/>
                  </a:moveTo>
                  <a:cubicBezTo>
                    <a:pt x="1165" y="512"/>
                    <a:pt x="1280" y="397"/>
                    <a:pt x="1280" y="256"/>
                  </a:cubicBezTo>
                  <a:lnTo>
                    <a:pt x="1280" y="256"/>
                  </a:lnTo>
                  <a:lnTo>
                    <a:pt x="1280" y="256"/>
                  </a:lnTo>
                  <a:cubicBezTo>
                    <a:pt x="1280" y="114"/>
                    <a:pt x="1165" y="0"/>
                    <a:pt x="1024" y="0"/>
                  </a:cubicBezTo>
                  <a:lnTo>
                    <a:pt x="256" y="0"/>
                  </a:lnTo>
                  <a:cubicBezTo>
                    <a:pt x="114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4" y="512"/>
                    <a:pt x="256" y="512"/>
                  </a:cubicBezTo>
                  <a:lnTo>
                    <a:pt x="1024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8" name="Freeform 50"/>
            <p:cNvSpPr>
              <a:spLocks/>
            </p:cNvSpPr>
            <p:nvPr/>
          </p:nvSpPr>
          <p:spPr bwMode="auto">
            <a:xfrm>
              <a:off x="2369" y="1941"/>
              <a:ext cx="677" cy="232"/>
            </a:xfrm>
            <a:custGeom>
              <a:avLst/>
              <a:gdLst/>
              <a:ahLst/>
              <a:cxnLst>
                <a:cxn ang="0">
                  <a:pos x="1024" y="512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02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024" y="512"/>
                </a:cxn>
              </a:cxnLst>
              <a:rect l="0" t="0" r="r" b="b"/>
              <a:pathLst>
                <a:path w="1280" h="512">
                  <a:moveTo>
                    <a:pt x="1024" y="512"/>
                  </a:moveTo>
                  <a:cubicBezTo>
                    <a:pt x="1165" y="512"/>
                    <a:pt x="1280" y="397"/>
                    <a:pt x="1280" y="256"/>
                  </a:cubicBezTo>
                  <a:lnTo>
                    <a:pt x="1280" y="256"/>
                  </a:lnTo>
                  <a:lnTo>
                    <a:pt x="1280" y="256"/>
                  </a:lnTo>
                  <a:cubicBezTo>
                    <a:pt x="1280" y="114"/>
                    <a:pt x="1165" y="0"/>
                    <a:pt x="1024" y="0"/>
                  </a:cubicBezTo>
                  <a:lnTo>
                    <a:pt x="256" y="0"/>
                  </a:lnTo>
                  <a:cubicBezTo>
                    <a:pt x="114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4" y="512"/>
                    <a:pt x="256" y="512"/>
                  </a:cubicBezTo>
                  <a:lnTo>
                    <a:pt x="1024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9" name="Rectangle 51"/>
            <p:cNvSpPr>
              <a:spLocks noChangeArrowheads="1"/>
            </p:cNvSpPr>
            <p:nvPr/>
          </p:nvSpPr>
          <p:spPr bwMode="auto">
            <a:xfrm>
              <a:off x="2485" y="1992"/>
              <a:ext cx="40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Indexer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20" name="Freeform 52"/>
            <p:cNvSpPr>
              <a:spLocks/>
            </p:cNvSpPr>
            <p:nvPr/>
          </p:nvSpPr>
          <p:spPr bwMode="auto">
            <a:xfrm>
              <a:off x="2655" y="2173"/>
              <a:ext cx="104" cy="48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485"/>
                </a:cxn>
                <a:cxn ang="0">
                  <a:pos x="70" y="485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485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485"/>
                  </a:lnTo>
                  <a:lnTo>
                    <a:pt x="70" y="485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1" name="Freeform 53"/>
            <p:cNvSpPr>
              <a:spLocks/>
            </p:cNvSpPr>
            <p:nvPr/>
          </p:nvSpPr>
          <p:spPr bwMode="auto">
            <a:xfrm>
              <a:off x="2655" y="2173"/>
              <a:ext cx="104" cy="48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485"/>
                </a:cxn>
                <a:cxn ang="0">
                  <a:pos x="70" y="485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485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485"/>
                  </a:lnTo>
                  <a:lnTo>
                    <a:pt x="70" y="485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2" name="Freeform 54"/>
            <p:cNvSpPr>
              <a:spLocks/>
            </p:cNvSpPr>
            <p:nvPr/>
          </p:nvSpPr>
          <p:spPr bwMode="auto">
            <a:xfrm>
              <a:off x="3550" y="2047"/>
              <a:ext cx="201" cy="148"/>
            </a:xfrm>
            <a:custGeom>
              <a:avLst/>
              <a:gdLst/>
              <a:ahLst/>
              <a:cxnLst>
                <a:cxn ang="0">
                  <a:pos x="201" y="8"/>
                </a:cxn>
                <a:cxn ang="0">
                  <a:pos x="128" y="0"/>
                </a:cxn>
                <a:cxn ang="0">
                  <a:pos x="149" y="23"/>
                </a:cxn>
                <a:cxn ang="0">
                  <a:pos x="0" y="124"/>
                </a:cxn>
                <a:cxn ang="0">
                  <a:pos x="22" y="148"/>
                </a:cxn>
                <a:cxn ang="0">
                  <a:pos x="171" y="47"/>
                </a:cxn>
                <a:cxn ang="0">
                  <a:pos x="192" y="71"/>
                </a:cxn>
                <a:cxn ang="0">
                  <a:pos x="201" y="8"/>
                </a:cxn>
              </a:cxnLst>
              <a:rect l="0" t="0" r="r" b="b"/>
              <a:pathLst>
                <a:path w="201" h="148">
                  <a:moveTo>
                    <a:pt x="201" y="8"/>
                  </a:moveTo>
                  <a:lnTo>
                    <a:pt x="128" y="0"/>
                  </a:lnTo>
                  <a:lnTo>
                    <a:pt x="149" y="23"/>
                  </a:lnTo>
                  <a:lnTo>
                    <a:pt x="0" y="124"/>
                  </a:lnTo>
                  <a:lnTo>
                    <a:pt x="22" y="148"/>
                  </a:lnTo>
                  <a:lnTo>
                    <a:pt x="171" y="47"/>
                  </a:lnTo>
                  <a:lnTo>
                    <a:pt x="192" y="71"/>
                  </a:lnTo>
                  <a:lnTo>
                    <a:pt x="20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3" name="Freeform 55"/>
            <p:cNvSpPr>
              <a:spLocks/>
            </p:cNvSpPr>
            <p:nvPr/>
          </p:nvSpPr>
          <p:spPr bwMode="auto">
            <a:xfrm>
              <a:off x="3550" y="2047"/>
              <a:ext cx="201" cy="148"/>
            </a:xfrm>
            <a:custGeom>
              <a:avLst/>
              <a:gdLst/>
              <a:ahLst/>
              <a:cxnLst>
                <a:cxn ang="0">
                  <a:pos x="201" y="8"/>
                </a:cxn>
                <a:cxn ang="0">
                  <a:pos x="128" y="0"/>
                </a:cxn>
                <a:cxn ang="0">
                  <a:pos x="149" y="23"/>
                </a:cxn>
                <a:cxn ang="0">
                  <a:pos x="0" y="124"/>
                </a:cxn>
                <a:cxn ang="0">
                  <a:pos x="22" y="148"/>
                </a:cxn>
                <a:cxn ang="0">
                  <a:pos x="171" y="47"/>
                </a:cxn>
                <a:cxn ang="0">
                  <a:pos x="192" y="71"/>
                </a:cxn>
                <a:cxn ang="0">
                  <a:pos x="201" y="8"/>
                </a:cxn>
              </a:cxnLst>
              <a:rect l="0" t="0" r="r" b="b"/>
              <a:pathLst>
                <a:path w="201" h="148">
                  <a:moveTo>
                    <a:pt x="201" y="8"/>
                  </a:moveTo>
                  <a:lnTo>
                    <a:pt x="128" y="0"/>
                  </a:lnTo>
                  <a:lnTo>
                    <a:pt x="149" y="23"/>
                  </a:lnTo>
                  <a:lnTo>
                    <a:pt x="0" y="124"/>
                  </a:lnTo>
                  <a:lnTo>
                    <a:pt x="22" y="148"/>
                  </a:lnTo>
                  <a:lnTo>
                    <a:pt x="171" y="47"/>
                  </a:lnTo>
                  <a:lnTo>
                    <a:pt x="192" y="71"/>
                  </a:lnTo>
                  <a:lnTo>
                    <a:pt x="201" y="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4" name="Freeform 56"/>
            <p:cNvSpPr>
              <a:spLocks/>
            </p:cNvSpPr>
            <p:nvPr/>
          </p:nvSpPr>
          <p:spPr bwMode="auto">
            <a:xfrm>
              <a:off x="3087" y="2182"/>
              <a:ext cx="949" cy="279"/>
            </a:xfrm>
            <a:custGeom>
              <a:avLst/>
              <a:gdLst/>
              <a:ahLst/>
              <a:cxnLst>
                <a:cxn ang="0">
                  <a:pos x="1536" y="615"/>
                </a:cxn>
                <a:cxn ang="0">
                  <a:pos x="1792" y="359"/>
                </a:cxn>
                <a:cxn ang="0">
                  <a:pos x="1792" y="359"/>
                </a:cxn>
                <a:cxn ang="0">
                  <a:pos x="1792" y="256"/>
                </a:cxn>
                <a:cxn ang="0">
                  <a:pos x="1536" y="0"/>
                </a:cxn>
                <a:cxn ang="0">
                  <a:pos x="1536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36" y="615"/>
                </a:cxn>
              </a:cxnLst>
              <a:rect l="0" t="0" r="r" b="b"/>
              <a:pathLst>
                <a:path w="1792" h="615">
                  <a:moveTo>
                    <a:pt x="1536" y="615"/>
                  </a:moveTo>
                  <a:cubicBezTo>
                    <a:pt x="1677" y="615"/>
                    <a:pt x="1792" y="500"/>
                    <a:pt x="1792" y="359"/>
                  </a:cubicBezTo>
                  <a:lnTo>
                    <a:pt x="1792" y="359"/>
                  </a:lnTo>
                  <a:lnTo>
                    <a:pt x="1792" y="256"/>
                  </a:lnTo>
                  <a:cubicBezTo>
                    <a:pt x="1792" y="115"/>
                    <a:pt x="1677" y="0"/>
                    <a:pt x="1536" y="0"/>
                  </a:cubicBezTo>
                  <a:lnTo>
                    <a:pt x="1536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4" y="615"/>
                    <a:pt x="256" y="615"/>
                  </a:cubicBezTo>
                  <a:lnTo>
                    <a:pt x="256" y="615"/>
                  </a:lnTo>
                  <a:lnTo>
                    <a:pt x="1536" y="615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5" name="Freeform 57"/>
            <p:cNvSpPr>
              <a:spLocks/>
            </p:cNvSpPr>
            <p:nvPr/>
          </p:nvSpPr>
          <p:spPr bwMode="auto">
            <a:xfrm>
              <a:off x="3087" y="2182"/>
              <a:ext cx="949" cy="279"/>
            </a:xfrm>
            <a:custGeom>
              <a:avLst/>
              <a:gdLst/>
              <a:ahLst/>
              <a:cxnLst>
                <a:cxn ang="0">
                  <a:pos x="1536" y="615"/>
                </a:cxn>
                <a:cxn ang="0">
                  <a:pos x="1792" y="359"/>
                </a:cxn>
                <a:cxn ang="0">
                  <a:pos x="1792" y="359"/>
                </a:cxn>
                <a:cxn ang="0">
                  <a:pos x="1792" y="256"/>
                </a:cxn>
                <a:cxn ang="0">
                  <a:pos x="1536" y="0"/>
                </a:cxn>
                <a:cxn ang="0">
                  <a:pos x="1536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36" y="615"/>
                </a:cxn>
              </a:cxnLst>
              <a:rect l="0" t="0" r="r" b="b"/>
              <a:pathLst>
                <a:path w="1792" h="615">
                  <a:moveTo>
                    <a:pt x="1536" y="615"/>
                  </a:moveTo>
                  <a:cubicBezTo>
                    <a:pt x="1677" y="615"/>
                    <a:pt x="1792" y="500"/>
                    <a:pt x="1792" y="359"/>
                  </a:cubicBezTo>
                  <a:lnTo>
                    <a:pt x="1792" y="359"/>
                  </a:lnTo>
                  <a:lnTo>
                    <a:pt x="1792" y="256"/>
                  </a:lnTo>
                  <a:cubicBezTo>
                    <a:pt x="1792" y="115"/>
                    <a:pt x="1677" y="0"/>
                    <a:pt x="1536" y="0"/>
                  </a:cubicBezTo>
                  <a:lnTo>
                    <a:pt x="1536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4" y="615"/>
                    <a:pt x="256" y="615"/>
                  </a:cubicBezTo>
                  <a:lnTo>
                    <a:pt x="256" y="615"/>
                  </a:lnTo>
                  <a:lnTo>
                    <a:pt x="1536" y="61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6" name="Rectangle 58"/>
            <p:cNvSpPr>
              <a:spLocks noChangeArrowheads="1"/>
            </p:cNvSpPr>
            <p:nvPr/>
          </p:nvSpPr>
          <p:spPr bwMode="auto">
            <a:xfrm>
              <a:off x="3255" y="2196"/>
              <a:ext cx="56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Anchor Text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27" name="Rectangle 59"/>
            <p:cNvSpPr>
              <a:spLocks noChangeArrowheads="1"/>
            </p:cNvSpPr>
            <p:nvPr/>
          </p:nvSpPr>
          <p:spPr bwMode="auto">
            <a:xfrm>
              <a:off x="3306" y="2320"/>
              <a:ext cx="47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Generator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28" name="Freeform 60"/>
            <p:cNvSpPr>
              <a:spLocks/>
            </p:cNvSpPr>
            <p:nvPr/>
          </p:nvSpPr>
          <p:spPr bwMode="auto">
            <a:xfrm>
              <a:off x="3509" y="2461"/>
              <a:ext cx="104" cy="19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197"/>
                </a:cxn>
                <a:cxn ang="0">
                  <a:pos x="70" y="19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97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197"/>
                  </a:lnTo>
                  <a:lnTo>
                    <a:pt x="70" y="19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9" name="Freeform 61"/>
            <p:cNvSpPr>
              <a:spLocks/>
            </p:cNvSpPr>
            <p:nvPr/>
          </p:nvSpPr>
          <p:spPr bwMode="auto">
            <a:xfrm>
              <a:off x="3509" y="2461"/>
              <a:ext cx="104" cy="19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197"/>
                </a:cxn>
                <a:cxn ang="0">
                  <a:pos x="70" y="19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97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197"/>
                  </a:lnTo>
                  <a:lnTo>
                    <a:pt x="70" y="19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0" name="Freeform 62"/>
            <p:cNvSpPr>
              <a:spLocks/>
            </p:cNvSpPr>
            <p:nvPr/>
          </p:nvSpPr>
          <p:spPr bwMode="auto">
            <a:xfrm>
              <a:off x="4211" y="2182"/>
              <a:ext cx="936" cy="279"/>
            </a:xfrm>
            <a:custGeom>
              <a:avLst/>
              <a:gdLst/>
              <a:ahLst/>
              <a:cxnLst>
                <a:cxn ang="0">
                  <a:pos x="1511" y="615"/>
                </a:cxn>
                <a:cxn ang="0">
                  <a:pos x="1767" y="359"/>
                </a:cxn>
                <a:cxn ang="0">
                  <a:pos x="1767" y="359"/>
                </a:cxn>
                <a:cxn ang="0">
                  <a:pos x="1767" y="256"/>
                </a:cxn>
                <a:cxn ang="0">
                  <a:pos x="1511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11" y="615"/>
                </a:cxn>
              </a:cxnLst>
              <a:rect l="0" t="0" r="r" b="b"/>
              <a:pathLst>
                <a:path w="1767" h="615">
                  <a:moveTo>
                    <a:pt x="1511" y="615"/>
                  </a:moveTo>
                  <a:cubicBezTo>
                    <a:pt x="1652" y="615"/>
                    <a:pt x="1767" y="500"/>
                    <a:pt x="1767" y="359"/>
                  </a:cubicBezTo>
                  <a:lnTo>
                    <a:pt x="1767" y="359"/>
                  </a:lnTo>
                  <a:lnTo>
                    <a:pt x="1767" y="256"/>
                  </a:lnTo>
                  <a:cubicBezTo>
                    <a:pt x="1767" y="115"/>
                    <a:pt x="1652" y="0"/>
                    <a:pt x="1511" y="0"/>
                  </a:cubicBezTo>
                  <a:lnTo>
                    <a:pt x="256" y="0"/>
                  </a:lnTo>
                  <a:cubicBezTo>
                    <a:pt x="115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5" y="615"/>
                    <a:pt x="256" y="615"/>
                  </a:cubicBezTo>
                  <a:lnTo>
                    <a:pt x="256" y="615"/>
                  </a:lnTo>
                  <a:lnTo>
                    <a:pt x="1511" y="615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1" name="Freeform 63"/>
            <p:cNvSpPr>
              <a:spLocks/>
            </p:cNvSpPr>
            <p:nvPr/>
          </p:nvSpPr>
          <p:spPr bwMode="auto">
            <a:xfrm>
              <a:off x="4211" y="2182"/>
              <a:ext cx="936" cy="279"/>
            </a:xfrm>
            <a:custGeom>
              <a:avLst/>
              <a:gdLst/>
              <a:ahLst/>
              <a:cxnLst>
                <a:cxn ang="0">
                  <a:pos x="1511" y="615"/>
                </a:cxn>
                <a:cxn ang="0">
                  <a:pos x="1767" y="359"/>
                </a:cxn>
                <a:cxn ang="0">
                  <a:pos x="1767" y="359"/>
                </a:cxn>
                <a:cxn ang="0">
                  <a:pos x="1767" y="256"/>
                </a:cxn>
                <a:cxn ang="0">
                  <a:pos x="1511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11" y="615"/>
                </a:cxn>
              </a:cxnLst>
              <a:rect l="0" t="0" r="r" b="b"/>
              <a:pathLst>
                <a:path w="1767" h="615">
                  <a:moveTo>
                    <a:pt x="1511" y="615"/>
                  </a:moveTo>
                  <a:cubicBezTo>
                    <a:pt x="1652" y="615"/>
                    <a:pt x="1767" y="500"/>
                    <a:pt x="1767" y="359"/>
                  </a:cubicBezTo>
                  <a:lnTo>
                    <a:pt x="1767" y="359"/>
                  </a:lnTo>
                  <a:lnTo>
                    <a:pt x="1767" y="256"/>
                  </a:lnTo>
                  <a:cubicBezTo>
                    <a:pt x="1767" y="115"/>
                    <a:pt x="1652" y="0"/>
                    <a:pt x="1511" y="0"/>
                  </a:cubicBezTo>
                  <a:lnTo>
                    <a:pt x="256" y="0"/>
                  </a:lnTo>
                  <a:cubicBezTo>
                    <a:pt x="115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5" y="615"/>
                    <a:pt x="256" y="615"/>
                  </a:cubicBezTo>
                  <a:lnTo>
                    <a:pt x="256" y="615"/>
                  </a:lnTo>
                  <a:lnTo>
                    <a:pt x="1511" y="61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2" name="Rectangle 64"/>
            <p:cNvSpPr>
              <a:spLocks noChangeArrowheads="1"/>
            </p:cNvSpPr>
            <p:nvPr/>
          </p:nvSpPr>
          <p:spPr bwMode="auto">
            <a:xfrm>
              <a:off x="4382" y="2196"/>
              <a:ext cx="53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Web Graph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33" name="Rectangle 65"/>
            <p:cNvSpPr>
              <a:spLocks noChangeArrowheads="1"/>
            </p:cNvSpPr>
            <p:nvPr/>
          </p:nvSpPr>
          <p:spPr bwMode="auto">
            <a:xfrm>
              <a:off x="4382" y="2320"/>
              <a:ext cx="53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</a:rPr>
                <a:t>Constructor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748034" name="Freeform 66"/>
            <p:cNvSpPr>
              <a:spLocks/>
            </p:cNvSpPr>
            <p:nvPr/>
          </p:nvSpPr>
          <p:spPr bwMode="auto">
            <a:xfrm>
              <a:off x="3723" y="2429"/>
              <a:ext cx="956" cy="253"/>
            </a:xfrm>
            <a:custGeom>
              <a:avLst/>
              <a:gdLst/>
              <a:ahLst/>
              <a:cxnLst>
                <a:cxn ang="0">
                  <a:pos x="956" y="32"/>
                </a:cxn>
                <a:cxn ang="0">
                  <a:pos x="893" y="0"/>
                </a:cxn>
                <a:cxn ang="0">
                  <a:pos x="901" y="28"/>
                </a:cxn>
                <a:cxn ang="0">
                  <a:pos x="0" y="223"/>
                </a:cxn>
                <a:cxn ang="0">
                  <a:pos x="9" y="253"/>
                </a:cxn>
                <a:cxn ang="0">
                  <a:pos x="910" y="58"/>
                </a:cxn>
                <a:cxn ang="0">
                  <a:pos x="918" y="86"/>
                </a:cxn>
                <a:cxn ang="0">
                  <a:pos x="956" y="32"/>
                </a:cxn>
              </a:cxnLst>
              <a:rect l="0" t="0" r="r" b="b"/>
              <a:pathLst>
                <a:path w="956" h="253">
                  <a:moveTo>
                    <a:pt x="956" y="32"/>
                  </a:moveTo>
                  <a:lnTo>
                    <a:pt x="893" y="0"/>
                  </a:lnTo>
                  <a:lnTo>
                    <a:pt x="901" y="28"/>
                  </a:lnTo>
                  <a:lnTo>
                    <a:pt x="0" y="223"/>
                  </a:lnTo>
                  <a:lnTo>
                    <a:pt x="9" y="253"/>
                  </a:lnTo>
                  <a:lnTo>
                    <a:pt x="910" y="58"/>
                  </a:lnTo>
                  <a:lnTo>
                    <a:pt x="918" y="86"/>
                  </a:lnTo>
                  <a:lnTo>
                    <a:pt x="956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5" name="Freeform 67"/>
            <p:cNvSpPr>
              <a:spLocks/>
            </p:cNvSpPr>
            <p:nvPr/>
          </p:nvSpPr>
          <p:spPr bwMode="auto">
            <a:xfrm>
              <a:off x="3723" y="2429"/>
              <a:ext cx="956" cy="253"/>
            </a:xfrm>
            <a:custGeom>
              <a:avLst/>
              <a:gdLst/>
              <a:ahLst/>
              <a:cxnLst>
                <a:cxn ang="0">
                  <a:pos x="956" y="32"/>
                </a:cxn>
                <a:cxn ang="0">
                  <a:pos x="893" y="0"/>
                </a:cxn>
                <a:cxn ang="0">
                  <a:pos x="901" y="28"/>
                </a:cxn>
                <a:cxn ang="0">
                  <a:pos x="0" y="223"/>
                </a:cxn>
                <a:cxn ang="0">
                  <a:pos x="9" y="253"/>
                </a:cxn>
                <a:cxn ang="0">
                  <a:pos x="910" y="58"/>
                </a:cxn>
                <a:cxn ang="0">
                  <a:pos x="918" y="86"/>
                </a:cxn>
                <a:cxn ang="0">
                  <a:pos x="956" y="32"/>
                </a:cxn>
              </a:cxnLst>
              <a:rect l="0" t="0" r="r" b="b"/>
              <a:pathLst>
                <a:path w="956" h="253">
                  <a:moveTo>
                    <a:pt x="956" y="32"/>
                  </a:moveTo>
                  <a:lnTo>
                    <a:pt x="893" y="0"/>
                  </a:lnTo>
                  <a:lnTo>
                    <a:pt x="901" y="28"/>
                  </a:lnTo>
                  <a:lnTo>
                    <a:pt x="0" y="223"/>
                  </a:lnTo>
                  <a:lnTo>
                    <a:pt x="9" y="253"/>
                  </a:lnTo>
                  <a:lnTo>
                    <a:pt x="910" y="58"/>
                  </a:lnTo>
                  <a:lnTo>
                    <a:pt x="918" y="86"/>
                  </a:lnTo>
                  <a:lnTo>
                    <a:pt x="956" y="3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6" name="Freeform 68"/>
            <p:cNvSpPr>
              <a:spLocks/>
            </p:cNvSpPr>
            <p:nvPr/>
          </p:nvSpPr>
          <p:spPr bwMode="auto">
            <a:xfrm>
              <a:off x="4631" y="2048"/>
              <a:ext cx="104" cy="13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3"/>
                </a:cxn>
                <a:cxn ang="0">
                  <a:pos x="34" y="44"/>
                </a:cxn>
                <a:cxn ang="0">
                  <a:pos x="30" y="134"/>
                </a:cxn>
                <a:cxn ang="0">
                  <a:pos x="66" y="135"/>
                </a:cxn>
                <a:cxn ang="0">
                  <a:pos x="69" y="45"/>
                </a:cxn>
                <a:cxn ang="0">
                  <a:pos x="104" y="46"/>
                </a:cxn>
                <a:cxn ang="0">
                  <a:pos x="53" y="0"/>
                </a:cxn>
              </a:cxnLst>
              <a:rect l="0" t="0" r="r" b="b"/>
              <a:pathLst>
                <a:path w="104" h="135">
                  <a:moveTo>
                    <a:pt x="53" y="0"/>
                  </a:moveTo>
                  <a:lnTo>
                    <a:pt x="0" y="43"/>
                  </a:lnTo>
                  <a:lnTo>
                    <a:pt x="34" y="44"/>
                  </a:lnTo>
                  <a:lnTo>
                    <a:pt x="30" y="134"/>
                  </a:lnTo>
                  <a:lnTo>
                    <a:pt x="66" y="135"/>
                  </a:lnTo>
                  <a:lnTo>
                    <a:pt x="69" y="45"/>
                  </a:lnTo>
                  <a:lnTo>
                    <a:pt x="104" y="4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7" name="Freeform 69"/>
            <p:cNvSpPr>
              <a:spLocks/>
            </p:cNvSpPr>
            <p:nvPr/>
          </p:nvSpPr>
          <p:spPr bwMode="auto">
            <a:xfrm>
              <a:off x="4631" y="2048"/>
              <a:ext cx="104" cy="13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3"/>
                </a:cxn>
                <a:cxn ang="0">
                  <a:pos x="34" y="44"/>
                </a:cxn>
                <a:cxn ang="0">
                  <a:pos x="30" y="134"/>
                </a:cxn>
                <a:cxn ang="0">
                  <a:pos x="66" y="135"/>
                </a:cxn>
                <a:cxn ang="0">
                  <a:pos x="69" y="45"/>
                </a:cxn>
                <a:cxn ang="0">
                  <a:pos x="104" y="46"/>
                </a:cxn>
                <a:cxn ang="0">
                  <a:pos x="53" y="0"/>
                </a:cxn>
              </a:cxnLst>
              <a:rect l="0" t="0" r="r" b="b"/>
              <a:pathLst>
                <a:path w="104" h="135">
                  <a:moveTo>
                    <a:pt x="53" y="0"/>
                  </a:moveTo>
                  <a:lnTo>
                    <a:pt x="0" y="43"/>
                  </a:lnTo>
                  <a:lnTo>
                    <a:pt x="34" y="44"/>
                  </a:lnTo>
                  <a:lnTo>
                    <a:pt x="30" y="134"/>
                  </a:lnTo>
                  <a:lnTo>
                    <a:pt x="66" y="135"/>
                  </a:lnTo>
                  <a:lnTo>
                    <a:pt x="69" y="45"/>
                  </a:lnTo>
                  <a:lnTo>
                    <a:pt x="104" y="46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8" name="Freeform 70"/>
            <p:cNvSpPr>
              <a:spLocks/>
            </p:cNvSpPr>
            <p:nvPr/>
          </p:nvSpPr>
          <p:spPr bwMode="auto">
            <a:xfrm>
              <a:off x="2707" y="1059"/>
              <a:ext cx="1220" cy="325"/>
            </a:xfrm>
            <a:custGeom>
              <a:avLst/>
              <a:gdLst/>
              <a:ahLst/>
              <a:cxnLst>
                <a:cxn ang="0">
                  <a:pos x="2048" y="717"/>
                </a:cxn>
                <a:cxn ang="0">
                  <a:pos x="2304" y="461"/>
                </a:cxn>
                <a:cxn ang="0">
                  <a:pos x="2304" y="461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461"/>
                </a:cxn>
                <a:cxn ang="0">
                  <a:pos x="256" y="717"/>
                </a:cxn>
                <a:cxn ang="0">
                  <a:pos x="256" y="717"/>
                </a:cxn>
                <a:cxn ang="0">
                  <a:pos x="2048" y="717"/>
                </a:cxn>
              </a:cxnLst>
              <a:rect l="0" t="0" r="r" b="b"/>
              <a:pathLst>
                <a:path w="2304" h="717">
                  <a:moveTo>
                    <a:pt x="2048" y="717"/>
                  </a:moveTo>
                  <a:cubicBezTo>
                    <a:pt x="2189" y="717"/>
                    <a:pt x="2304" y="602"/>
                    <a:pt x="2304" y="461"/>
                  </a:cubicBezTo>
                  <a:lnTo>
                    <a:pt x="2304" y="461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461"/>
                  </a:lnTo>
                  <a:cubicBezTo>
                    <a:pt x="0" y="602"/>
                    <a:pt x="114" y="717"/>
                    <a:pt x="256" y="717"/>
                  </a:cubicBezTo>
                  <a:lnTo>
                    <a:pt x="256" y="717"/>
                  </a:lnTo>
                  <a:lnTo>
                    <a:pt x="2048" y="717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9" name="Freeform 71"/>
            <p:cNvSpPr>
              <a:spLocks/>
            </p:cNvSpPr>
            <p:nvPr/>
          </p:nvSpPr>
          <p:spPr bwMode="auto">
            <a:xfrm>
              <a:off x="2707" y="1059"/>
              <a:ext cx="1220" cy="325"/>
            </a:xfrm>
            <a:custGeom>
              <a:avLst/>
              <a:gdLst/>
              <a:ahLst/>
              <a:cxnLst>
                <a:cxn ang="0">
                  <a:pos x="2048" y="717"/>
                </a:cxn>
                <a:cxn ang="0">
                  <a:pos x="2304" y="461"/>
                </a:cxn>
                <a:cxn ang="0">
                  <a:pos x="2304" y="461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461"/>
                </a:cxn>
                <a:cxn ang="0">
                  <a:pos x="256" y="717"/>
                </a:cxn>
                <a:cxn ang="0">
                  <a:pos x="256" y="717"/>
                </a:cxn>
                <a:cxn ang="0">
                  <a:pos x="2048" y="717"/>
                </a:cxn>
              </a:cxnLst>
              <a:rect l="0" t="0" r="r" b="b"/>
              <a:pathLst>
                <a:path w="2304" h="717">
                  <a:moveTo>
                    <a:pt x="2048" y="717"/>
                  </a:moveTo>
                  <a:cubicBezTo>
                    <a:pt x="2189" y="717"/>
                    <a:pt x="2304" y="602"/>
                    <a:pt x="2304" y="461"/>
                  </a:cubicBezTo>
                  <a:lnTo>
                    <a:pt x="2304" y="461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461"/>
                  </a:lnTo>
                  <a:cubicBezTo>
                    <a:pt x="0" y="602"/>
                    <a:pt x="114" y="717"/>
                    <a:pt x="256" y="717"/>
                  </a:cubicBezTo>
                  <a:lnTo>
                    <a:pt x="256" y="717"/>
                  </a:lnTo>
                  <a:lnTo>
                    <a:pt x="2048" y="717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0" name="Rectangle 72"/>
            <p:cNvSpPr>
              <a:spLocks noChangeArrowheads="1"/>
            </p:cNvSpPr>
            <p:nvPr/>
          </p:nvSpPr>
          <p:spPr bwMode="auto">
            <a:xfrm>
              <a:off x="2806" y="1101"/>
              <a:ext cx="93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Importance Ranking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41" name="Rectangle 73"/>
            <p:cNvSpPr>
              <a:spLocks noChangeArrowheads="1"/>
            </p:cNvSpPr>
            <p:nvPr/>
          </p:nvSpPr>
          <p:spPr bwMode="auto">
            <a:xfrm>
              <a:off x="2942" y="1217"/>
              <a:ext cx="6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(Link Analysis)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42" name="Freeform 74"/>
            <p:cNvSpPr>
              <a:spLocks/>
            </p:cNvSpPr>
            <p:nvPr/>
          </p:nvSpPr>
          <p:spPr bwMode="auto">
            <a:xfrm>
              <a:off x="1145" y="1106"/>
              <a:ext cx="1064" cy="232"/>
            </a:xfrm>
            <a:custGeom>
              <a:avLst/>
              <a:gdLst/>
              <a:ahLst/>
              <a:cxnLst>
                <a:cxn ang="0">
                  <a:pos x="1754" y="512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175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54" y="512"/>
                </a:cxn>
              </a:cxnLst>
              <a:rect l="0" t="0" r="r" b="b"/>
              <a:pathLst>
                <a:path w="2010" h="512">
                  <a:moveTo>
                    <a:pt x="1754" y="512"/>
                  </a:moveTo>
                  <a:cubicBezTo>
                    <a:pt x="1895" y="512"/>
                    <a:pt x="2010" y="397"/>
                    <a:pt x="2010" y="256"/>
                  </a:cubicBezTo>
                  <a:lnTo>
                    <a:pt x="2010" y="256"/>
                  </a:lnTo>
                  <a:lnTo>
                    <a:pt x="2010" y="256"/>
                  </a:lnTo>
                  <a:cubicBezTo>
                    <a:pt x="2010" y="114"/>
                    <a:pt x="1895" y="0"/>
                    <a:pt x="1754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54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3" name="Freeform 75"/>
            <p:cNvSpPr>
              <a:spLocks/>
            </p:cNvSpPr>
            <p:nvPr/>
          </p:nvSpPr>
          <p:spPr bwMode="auto">
            <a:xfrm>
              <a:off x="1145" y="1106"/>
              <a:ext cx="1064" cy="232"/>
            </a:xfrm>
            <a:custGeom>
              <a:avLst/>
              <a:gdLst/>
              <a:ahLst/>
              <a:cxnLst>
                <a:cxn ang="0">
                  <a:pos x="1754" y="512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175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54" y="512"/>
                </a:cxn>
              </a:cxnLst>
              <a:rect l="0" t="0" r="r" b="b"/>
              <a:pathLst>
                <a:path w="2010" h="512">
                  <a:moveTo>
                    <a:pt x="1754" y="512"/>
                  </a:moveTo>
                  <a:cubicBezTo>
                    <a:pt x="1895" y="512"/>
                    <a:pt x="2010" y="397"/>
                    <a:pt x="2010" y="256"/>
                  </a:cubicBezTo>
                  <a:lnTo>
                    <a:pt x="2010" y="256"/>
                  </a:lnTo>
                  <a:lnTo>
                    <a:pt x="2010" y="256"/>
                  </a:lnTo>
                  <a:cubicBezTo>
                    <a:pt x="2010" y="114"/>
                    <a:pt x="1895" y="0"/>
                    <a:pt x="1754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54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4" name="Rectangle 76"/>
            <p:cNvSpPr>
              <a:spLocks noChangeArrowheads="1"/>
            </p:cNvSpPr>
            <p:nvPr/>
          </p:nvSpPr>
          <p:spPr bwMode="auto">
            <a:xfrm>
              <a:off x="1214" y="1151"/>
              <a:ext cx="8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Rank Functions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45" name="Freeform 77"/>
            <p:cNvSpPr>
              <a:spLocks/>
            </p:cNvSpPr>
            <p:nvPr/>
          </p:nvSpPr>
          <p:spPr bwMode="auto">
            <a:xfrm>
              <a:off x="1435" y="1709"/>
              <a:ext cx="105" cy="139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3" y="0"/>
                </a:cxn>
              </a:cxnLst>
              <a:rect l="0" t="0" r="r" b="b"/>
              <a:pathLst>
                <a:path w="105" h="139">
                  <a:moveTo>
                    <a:pt x="53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6" name="Freeform 78"/>
            <p:cNvSpPr>
              <a:spLocks/>
            </p:cNvSpPr>
            <p:nvPr/>
          </p:nvSpPr>
          <p:spPr bwMode="auto">
            <a:xfrm>
              <a:off x="1435" y="1709"/>
              <a:ext cx="105" cy="139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3" y="0"/>
                </a:cxn>
              </a:cxnLst>
              <a:rect l="0" t="0" r="r" b="b"/>
              <a:pathLst>
                <a:path w="105" h="139">
                  <a:moveTo>
                    <a:pt x="53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7" name="Freeform 79"/>
            <p:cNvSpPr>
              <a:spLocks/>
            </p:cNvSpPr>
            <p:nvPr/>
          </p:nvSpPr>
          <p:spPr bwMode="auto">
            <a:xfrm>
              <a:off x="3927" y="1204"/>
              <a:ext cx="766" cy="38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78"/>
                </a:cxn>
                <a:cxn ang="0">
                  <a:pos x="37" y="52"/>
                </a:cxn>
                <a:cxn ang="0">
                  <a:pos x="749" y="384"/>
                </a:cxn>
                <a:cxn ang="0">
                  <a:pos x="766" y="357"/>
                </a:cxn>
                <a:cxn ang="0">
                  <a:pos x="54" y="26"/>
                </a:cxn>
                <a:cxn ang="0">
                  <a:pos x="71" y="0"/>
                </a:cxn>
                <a:cxn ang="0">
                  <a:pos x="0" y="18"/>
                </a:cxn>
              </a:cxnLst>
              <a:rect l="0" t="0" r="r" b="b"/>
              <a:pathLst>
                <a:path w="766" h="384">
                  <a:moveTo>
                    <a:pt x="0" y="18"/>
                  </a:moveTo>
                  <a:lnTo>
                    <a:pt x="21" y="78"/>
                  </a:lnTo>
                  <a:lnTo>
                    <a:pt x="37" y="52"/>
                  </a:lnTo>
                  <a:lnTo>
                    <a:pt x="749" y="384"/>
                  </a:lnTo>
                  <a:lnTo>
                    <a:pt x="766" y="357"/>
                  </a:lnTo>
                  <a:lnTo>
                    <a:pt x="54" y="26"/>
                  </a:lnTo>
                  <a:lnTo>
                    <a:pt x="71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8" name="Freeform 80"/>
            <p:cNvSpPr>
              <a:spLocks/>
            </p:cNvSpPr>
            <p:nvPr/>
          </p:nvSpPr>
          <p:spPr bwMode="auto">
            <a:xfrm>
              <a:off x="3927" y="1204"/>
              <a:ext cx="766" cy="38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78"/>
                </a:cxn>
                <a:cxn ang="0">
                  <a:pos x="37" y="52"/>
                </a:cxn>
                <a:cxn ang="0">
                  <a:pos x="749" y="384"/>
                </a:cxn>
                <a:cxn ang="0">
                  <a:pos x="766" y="357"/>
                </a:cxn>
                <a:cxn ang="0">
                  <a:pos x="54" y="26"/>
                </a:cxn>
                <a:cxn ang="0">
                  <a:pos x="71" y="0"/>
                </a:cxn>
                <a:cxn ang="0">
                  <a:pos x="0" y="18"/>
                </a:cxn>
              </a:cxnLst>
              <a:rect l="0" t="0" r="r" b="b"/>
              <a:pathLst>
                <a:path w="766" h="384">
                  <a:moveTo>
                    <a:pt x="0" y="18"/>
                  </a:moveTo>
                  <a:lnTo>
                    <a:pt x="21" y="78"/>
                  </a:lnTo>
                  <a:lnTo>
                    <a:pt x="37" y="52"/>
                  </a:lnTo>
                  <a:lnTo>
                    <a:pt x="749" y="384"/>
                  </a:lnTo>
                  <a:lnTo>
                    <a:pt x="766" y="357"/>
                  </a:lnTo>
                  <a:lnTo>
                    <a:pt x="54" y="26"/>
                  </a:lnTo>
                  <a:lnTo>
                    <a:pt x="71" y="0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9" name="Freeform 81"/>
            <p:cNvSpPr>
              <a:spLocks/>
            </p:cNvSpPr>
            <p:nvPr/>
          </p:nvSpPr>
          <p:spPr bwMode="auto">
            <a:xfrm>
              <a:off x="2209" y="1177"/>
              <a:ext cx="498" cy="8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2" y="89"/>
                </a:cxn>
                <a:cxn ang="0">
                  <a:pos x="52" y="60"/>
                </a:cxn>
                <a:cxn ang="0">
                  <a:pos x="498" y="60"/>
                </a:cxn>
                <a:cxn ang="0">
                  <a:pos x="498" y="30"/>
                </a:cxn>
                <a:cxn ang="0">
                  <a:pos x="52" y="30"/>
                </a:cxn>
                <a:cxn ang="0">
                  <a:pos x="52" y="0"/>
                </a:cxn>
                <a:cxn ang="0">
                  <a:pos x="0" y="45"/>
                </a:cxn>
              </a:cxnLst>
              <a:rect l="0" t="0" r="r" b="b"/>
              <a:pathLst>
                <a:path w="498" h="89">
                  <a:moveTo>
                    <a:pt x="0" y="45"/>
                  </a:moveTo>
                  <a:lnTo>
                    <a:pt x="52" y="89"/>
                  </a:lnTo>
                  <a:lnTo>
                    <a:pt x="52" y="60"/>
                  </a:lnTo>
                  <a:lnTo>
                    <a:pt x="498" y="60"/>
                  </a:lnTo>
                  <a:lnTo>
                    <a:pt x="498" y="30"/>
                  </a:lnTo>
                  <a:lnTo>
                    <a:pt x="52" y="30"/>
                  </a:lnTo>
                  <a:lnTo>
                    <a:pt x="52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0" name="Freeform 82"/>
            <p:cNvSpPr>
              <a:spLocks/>
            </p:cNvSpPr>
            <p:nvPr/>
          </p:nvSpPr>
          <p:spPr bwMode="auto">
            <a:xfrm>
              <a:off x="2209" y="1177"/>
              <a:ext cx="498" cy="8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2" y="89"/>
                </a:cxn>
                <a:cxn ang="0">
                  <a:pos x="52" y="60"/>
                </a:cxn>
                <a:cxn ang="0">
                  <a:pos x="498" y="60"/>
                </a:cxn>
                <a:cxn ang="0">
                  <a:pos x="498" y="30"/>
                </a:cxn>
                <a:cxn ang="0">
                  <a:pos x="52" y="30"/>
                </a:cxn>
                <a:cxn ang="0">
                  <a:pos x="52" y="0"/>
                </a:cxn>
                <a:cxn ang="0">
                  <a:pos x="0" y="45"/>
                </a:cxn>
              </a:cxnLst>
              <a:rect l="0" t="0" r="r" b="b"/>
              <a:pathLst>
                <a:path w="498" h="89">
                  <a:moveTo>
                    <a:pt x="0" y="45"/>
                  </a:moveTo>
                  <a:lnTo>
                    <a:pt x="52" y="89"/>
                  </a:lnTo>
                  <a:lnTo>
                    <a:pt x="52" y="60"/>
                  </a:lnTo>
                  <a:lnTo>
                    <a:pt x="498" y="60"/>
                  </a:lnTo>
                  <a:lnTo>
                    <a:pt x="498" y="30"/>
                  </a:lnTo>
                  <a:lnTo>
                    <a:pt x="52" y="30"/>
                  </a:lnTo>
                  <a:lnTo>
                    <a:pt x="52" y="0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1" name="Freeform 83"/>
            <p:cNvSpPr>
              <a:spLocks/>
            </p:cNvSpPr>
            <p:nvPr/>
          </p:nvSpPr>
          <p:spPr bwMode="auto">
            <a:xfrm>
              <a:off x="975" y="850"/>
              <a:ext cx="104" cy="180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44" y="1808"/>
                </a:cxn>
                <a:cxn ang="0">
                  <a:pos x="80" y="180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808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44" y="1808"/>
                  </a:lnTo>
                  <a:lnTo>
                    <a:pt x="80" y="180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2" name="Freeform 84"/>
            <p:cNvSpPr>
              <a:spLocks/>
            </p:cNvSpPr>
            <p:nvPr/>
          </p:nvSpPr>
          <p:spPr bwMode="auto">
            <a:xfrm>
              <a:off x="975" y="850"/>
              <a:ext cx="104" cy="180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44" y="1808"/>
                </a:cxn>
                <a:cxn ang="0">
                  <a:pos x="80" y="180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808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44" y="1808"/>
                  </a:lnTo>
                  <a:lnTo>
                    <a:pt x="80" y="180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3" name="Freeform 85"/>
            <p:cNvSpPr>
              <a:spLocks/>
            </p:cNvSpPr>
            <p:nvPr/>
          </p:nvSpPr>
          <p:spPr bwMode="auto">
            <a:xfrm>
              <a:off x="4211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4" name="Freeform 86"/>
            <p:cNvSpPr>
              <a:spLocks noEditPoints="1"/>
            </p:cNvSpPr>
            <p:nvPr/>
          </p:nvSpPr>
          <p:spPr bwMode="auto">
            <a:xfrm>
              <a:off x="4211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50" y="104"/>
                </a:cxn>
                <a:cxn ang="0">
                  <a:pos x="1050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50" y="157"/>
                </a:cxn>
                <a:cxn ang="0">
                  <a:pos x="1050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50" y="209"/>
                </a:cxn>
                <a:cxn ang="0">
                  <a:pos x="1050" y="209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5" y="209"/>
                    <a:pt x="1050" y="162"/>
                    <a:pt x="1050" y="104"/>
                  </a:cubicBezTo>
                  <a:cubicBezTo>
                    <a:pt x="1050" y="104"/>
                    <a:pt x="1050" y="104"/>
                    <a:pt x="1050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7"/>
                  </a:cubicBezTo>
                  <a:cubicBezTo>
                    <a:pt x="1050" y="157"/>
                    <a:pt x="1050" y="157"/>
                    <a:pt x="1050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5" y="314"/>
                    <a:pt x="1050" y="267"/>
                    <a:pt x="1050" y="209"/>
                  </a:cubicBezTo>
                  <a:cubicBezTo>
                    <a:pt x="1050" y="209"/>
                    <a:pt x="1050" y="209"/>
                    <a:pt x="1050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5" name="Rectangle 87"/>
            <p:cNvSpPr>
              <a:spLocks noChangeArrowheads="1"/>
            </p:cNvSpPr>
            <p:nvPr/>
          </p:nvSpPr>
          <p:spPr bwMode="auto">
            <a:xfrm>
              <a:off x="4390" y="2863"/>
              <a:ext cx="16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URL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56" name="Rectangle 88"/>
            <p:cNvSpPr>
              <a:spLocks noChangeArrowheads="1"/>
            </p:cNvSpPr>
            <p:nvPr/>
          </p:nvSpPr>
          <p:spPr bwMode="auto">
            <a:xfrm>
              <a:off x="4280" y="2964"/>
              <a:ext cx="3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Dictioanry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57" name="Freeform 89"/>
            <p:cNvSpPr>
              <a:spLocks/>
            </p:cNvSpPr>
            <p:nvPr/>
          </p:nvSpPr>
          <p:spPr bwMode="auto">
            <a:xfrm>
              <a:off x="675" y="2658"/>
              <a:ext cx="724" cy="46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887"/>
                </a:cxn>
                <a:cxn ang="0">
                  <a:pos x="685" y="1024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136"/>
                </a:cxn>
                <a:cxn ang="0">
                  <a:pos x="685" y="0"/>
                </a:cxn>
                <a:cxn ang="0">
                  <a:pos x="0" y="136"/>
                </a:cxn>
              </a:cxnLst>
              <a:rect l="0" t="0" r="r" b="b"/>
              <a:pathLst>
                <a:path w="1369" h="1024">
                  <a:moveTo>
                    <a:pt x="0" y="136"/>
                  </a:moveTo>
                  <a:lnTo>
                    <a:pt x="0" y="887"/>
                  </a:lnTo>
                  <a:cubicBezTo>
                    <a:pt x="0" y="962"/>
                    <a:pt x="306" y="1024"/>
                    <a:pt x="685" y="1024"/>
                  </a:cubicBezTo>
                  <a:cubicBezTo>
                    <a:pt x="1063" y="1024"/>
                    <a:pt x="1369" y="962"/>
                    <a:pt x="1369" y="887"/>
                  </a:cubicBezTo>
                  <a:cubicBezTo>
                    <a:pt x="1369" y="887"/>
                    <a:pt x="1369" y="887"/>
                    <a:pt x="1369" y="887"/>
                  </a:cubicBezTo>
                  <a:lnTo>
                    <a:pt x="1369" y="887"/>
                  </a:lnTo>
                  <a:lnTo>
                    <a:pt x="1369" y="136"/>
                  </a:lnTo>
                  <a:cubicBezTo>
                    <a:pt x="1369" y="61"/>
                    <a:pt x="1063" y="0"/>
                    <a:pt x="685" y="0"/>
                  </a:cubicBezTo>
                  <a:cubicBezTo>
                    <a:pt x="306" y="0"/>
                    <a:pt x="0" y="61"/>
                    <a:pt x="0" y="13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8" name="Freeform 90"/>
            <p:cNvSpPr>
              <a:spLocks noEditPoints="1"/>
            </p:cNvSpPr>
            <p:nvPr/>
          </p:nvSpPr>
          <p:spPr bwMode="auto">
            <a:xfrm>
              <a:off x="675" y="2658"/>
              <a:ext cx="724" cy="46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887"/>
                </a:cxn>
                <a:cxn ang="0">
                  <a:pos x="685" y="1024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136"/>
                </a:cxn>
                <a:cxn ang="0">
                  <a:pos x="685" y="0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685" y="273"/>
                </a:cxn>
                <a:cxn ang="0">
                  <a:pos x="1369" y="136"/>
                </a:cxn>
                <a:cxn ang="0">
                  <a:pos x="1369" y="136"/>
                </a:cxn>
                <a:cxn ang="0">
                  <a:pos x="0" y="205"/>
                </a:cxn>
                <a:cxn ang="0">
                  <a:pos x="685" y="342"/>
                </a:cxn>
                <a:cxn ang="0">
                  <a:pos x="1369" y="205"/>
                </a:cxn>
                <a:cxn ang="0">
                  <a:pos x="1369" y="205"/>
                </a:cxn>
                <a:cxn ang="0">
                  <a:pos x="0" y="273"/>
                </a:cxn>
                <a:cxn ang="0">
                  <a:pos x="685" y="410"/>
                </a:cxn>
                <a:cxn ang="0">
                  <a:pos x="1369" y="273"/>
                </a:cxn>
                <a:cxn ang="0">
                  <a:pos x="1369" y="273"/>
                </a:cxn>
              </a:cxnLst>
              <a:rect l="0" t="0" r="r" b="b"/>
              <a:pathLst>
                <a:path w="1369" h="1024">
                  <a:moveTo>
                    <a:pt x="0" y="136"/>
                  </a:moveTo>
                  <a:lnTo>
                    <a:pt x="0" y="887"/>
                  </a:lnTo>
                  <a:cubicBezTo>
                    <a:pt x="0" y="962"/>
                    <a:pt x="306" y="1024"/>
                    <a:pt x="685" y="1024"/>
                  </a:cubicBezTo>
                  <a:cubicBezTo>
                    <a:pt x="1063" y="1024"/>
                    <a:pt x="1369" y="962"/>
                    <a:pt x="1369" y="887"/>
                  </a:cubicBezTo>
                  <a:cubicBezTo>
                    <a:pt x="1369" y="887"/>
                    <a:pt x="1369" y="887"/>
                    <a:pt x="1369" y="887"/>
                  </a:cubicBezTo>
                  <a:lnTo>
                    <a:pt x="1369" y="887"/>
                  </a:lnTo>
                  <a:lnTo>
                    <a:pt x="1369" y="136"/>
                  </a:lnTo>
                  <a:cubicBezTo>
                    <a:pt x="1369" y="61"/>
                    <a:pt x="1063" y="0"/>
                    <a:pt x="685" y="0"/>
                  </a:cubicBezTo>
                  <a:cubicBezTo>
                    <a:pt x="306" y="0"/>
                    <a:pt x="0" y="61"/>
                    <a:pt x="0" y="136"/>
                  </a:cubicBezTo>
                  <a:moveTo>
                    <a:pt x="0" y="136"/>
                  </a:moveTo>
                  <a:cubicBezTo>
                    <a:pt x="0" y="212"/>
                    <a:pt x="306" y="273"/>
                    <a:pt x="685" y="273"/>
                  </a:cubicBezTo>
                  <a:cubicBezTo>
                    <a:pt x="1063" y="273"/>
                    <a:pt x="1369" y="212"/>
                    <a:pt x="1369" y="136"/>
                  </a:cubicBezTo>
                  <a:cubicBezTo>
                    <a:pt x="1369" y="136"/>
                    <a:pt x="1369" y="136"/>
                    <a:pt x="1369" y="136"/>
                  </a:cubicBezTo>
                  <a:moveTo>
                    <a:pt x="0" y="205"/>
                  </a:moveTo>
                  <a:cubicBezTo>
                    <a:pt x="0" y="281"/>
                    <a:pt x="306" y="342"/>
                    <a:pt x="685" y="342"/>
                  </a:cubicBezTo>
                  <a:cubicBezTo>
                    <a:pt x="1063" y="342"/>
                    <a:pt x="1369" y="281"/>
                    <a:pt x="1369" y="205"/>
                  </a:cubicBezTo>
                  <a:cubicBezTo>
                    <a:pt x="1369" y="205"/>
                    <a:pt x="1369" y="205"/>
                    <a:pt x="1369" y="205"/>
                  </a:cubicBezTo>
                  <a:moveTo>
                    <a:pt x="0" y="273"/>
                  </a:moveTo>
                  <a:cubicBezTo>
                    <a:pt x="0" y="349"/>
                    <a:pt x="306" y="410"/>
                    <a:pt x="685" y="410"/>
                  </a:cubicBezTo>
                  <a:cubicBezTo>
                    <a:pt x="1063" y="410"/>
                    <a:pt x="1369" y="349"/>
                    <a:pt x="1369" y="273"/>
                  </a:cubicBezTo>
                  <a:cubicBezTo>
                    <a:pt x="1369" y="273"/>
                    <a:pt x="1369" y="273"/>
                    <a:pt x="1369" y="27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9" name="Rectangle 91"/>
            <p:cNvSpPr>
              <a:spLocks noChangeArrowheads="1"/>
            </p:cNvSpPr>
            <p:nvPr/>
          </p:nvSpPr>
          <p:spPr bwMode="auto">
            <a:xfrm>
              <a:off x="697" y="2884"/>
              <a:ext cx="56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Term Dictionary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60" name="Rectangle 92"/>
            <p:cNvSpPr>
              <a:spLocks noChangeArrowheads="1"/>
            </p:cNvSpPr>
            <p:nvPr/>
          </p:nvSpPr>
          <p:spPr bwMode="auto">
            <a:xfrm>
              <a:off x="841" y="2986"/>
              <a:ext cx="32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(Lexicon)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61" name="Freeform 93"/>
            <p:cNvSpPr>
              <a:spLocks/>
            </p:cNvSpPr>
            <p:nvPr/>
          </p:nvSpPr>
          <p:spPr bwMode="auto">
            <a:xfrm>
              <a:off x="3839" y="2845"/>
              <a:ext cx="372" cy="89"/>
            </a:xfrm>
            <a:custGeom>
              <a:avLst/>
              <a:gdLst/>
              <a:ahLst/>
              <a:cxnLst>
                <a:cxn ang="0">
                  <a:pos x="372" y="45"/>
                </a:cxn>
                <a:cxn ang="0">
                  <a:pos x="321" y="0"/>
                </a:cxn>
                <a:cxn ang="0">
                  <a:pos x="321" y="30"/>
                </a:cxn>
                <a:cxn ang="0">
                  <a:pos x="0" y="30"/>
                </a:cxn>
                <a:cxn ang="0">
                  <a:pos x="0" y="60"/>
                </a:cxn>
                <a:cxn ang="0">
                  <a:pos x="321" y="60"/>
                </a:cxn>
                <a:cxn ang="0">
                  <a:pos x="321" y="89"/>
                </a:cxn>
                <a:cxn ang="0">
                  <a:pos x="372" y="45"/>
                </a:cxn>
              </a:cxnLst>
              <a:rect l="0" t="0" r="r" b="b"/>
              <a:pathLst>
                <a:path w="372" h="89">
                  <a:moveTo>
                    <a:pt x="372" y="45"/>
                  </a:moveTo>
                  <a:lnTo>
                    <a:pt x="321" y="0"/>
                  </a:lnTo>
                  <a:lnTo>
                    <a:pt x="321" y="30"/>
                  </a:lnTo>
                  <a:lnTo>
                    <a:pt x="0" y="30"/>
                  </a:lnTo>
                  <a:lnTo>
                    <a:pt x="0" y="60"/>
                  </a:lnTo>
                  <a:lnTo>
                    <a:pt x="321" y="60"/>
                  </a:lnTo>
                  <a:lnTo>
                    <a:pt x="321" y="89"/>
                  </a:lnTo>
                  <a:lnTo>
                    <a:pt x="37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2" name="Freeform 94"/>
            <p:cNvSpPr>
              <a:spLocks/>
            </p:cNvSpPr>
            <p:nvPr/>
          </p:nvSpPr>
          <p:spPr bwMode="auto">
            <a:xfrm>
              <a:off x="3839" y="2845"/>
              <a:ext cx="372" cy="89"/>
            </a:xfrm>
            <a:custGeom>
              <a:avLst/>
              <a:gdLst/>
              <a:ahLst/>
              <a:cxnLst>
                <a:cxn ang="0">
                  <a:pos x="372" y="45"/>
                </a:cxn>
                <a:cxn ang="0">
                  <a:pos x="321" y="0"/>
                </a:cxn>
                <a:cxn ang="0">
                  <a:pos x="321" y="30"/>
                </a:cxn>
                <a:cxn ang="0">
                  <a:pos x="0" y="30"/>
                </a:cxn>
                <a:cxn ang="0">
                  <a:pos x="0" y="60"/>
                </a:cxn>
                <a:cxn ang="0">
                  <a:pos x="321" y="60"/>
                </a:cxn>
                <a:cxn ang="0">
                  <a:pos x="321" y="89"/>
                </a:cxn>
                <a:cxn ang="0">
                  <a:pos x="372" y="45"/>
                </a:cxn>
              </a:cxnLst>
              <a:rect l="0" t="0" r="r" b="b"/>
              <a:pathLst>
                <a:path w="372" h="89">
                  <a:moveTo>
                    <a:pt x="372" y="45"/>
                  </a:moveTo>
                  <a:lnTo>
                    <a:pt x="321" y="0"/>
                  </a:lnTo>
                  <a:lnTo>
                    <a:pt x="321" y="30"/>
                  </a:lnTo>
                  <a:lnTo>
                    <a:pt x="0" y="30"/>
                  </a:lnTo>
                  <a:lnTo>
                    <a:pt x="0" y="60"/>
                  </a:lnTo>
                  <a:lnTo>
                    <a:pt x="321" y="60"/>
                  </a:lnTo>
                  <a:lnTo>
                    <a:pt x="321" y="89"/>
                  </a:lnTo>
                  <a:lnTo>
                    <a:pt x="372" y="4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3" name="Freeform 95"/>
            <p:cNvSpPr>
              <a:spLocks/>
            </p:cNvSpPr>
            <p:nvPr/>
          </p:nvSpPr>
          <p:spPr bwMode="auto">
            <a:xfrm>
              <a:off x="1896" y="1709"/>
              <a:ext cx="105" cy="94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949"/>
                </a:cxn>
                <a:cxn ang="0">
                  <a:pos x="70" y="94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949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949"/>
                  </a:lnTo>
                  <a:lnTo>
                    <a:pt x="70" y="94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4" name="Freeform 96"/>
            <p:cNvSpPr>
              <a:spLocks/>
            </p:cNvSpPr>
            <p:nvPr/>
          </p:nvSpPr>
          <p:spPr bwMode="auto">
            <a:xfrm>
              <a:off x="1896" y="1709"/>
              <a:ext cx="105" cy="94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949"/>
                </a:cxn>
                <a:cxn ang="0">
                  <a:pos x="70" y="94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949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949"/>
                  </a:lnTo>
                  <a:lnTo>
                    <a:pt x="70" y="94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5" name="Freeform 97"/>
            <p:cNvSpPr>
              <a:spLocks/>
            </p:cNvSpPr>
            <p:nvPr/>
          </p:nvSpPr>
          <p:spPr bwMode="auto">
            <a:xfrm>
              <a:off x="783" y="618"/>
              <a:ext cx="1220" cy="232"/>
            </a:xfrm>
            <a:custGeom>
              <a:avLst/>
              <a:gdLst/>
              <a:ahLst/>
              <a:cxnLst>
                <a:cxn ang="0">
                  <a:pos x="2048" y="512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048" y="512"/>
                </a:cxn>
              </a:cxnLst>
              <a:rect l="0" t="0" r="r" b="b"/>
              <a:pathLst>
                <a:path w="2304" h="512">
                  <a:moveTo>
                    <a:pt x="2048" y="512"/>
                  </a:moveTo>
                  <a:cubicBezTo>
                    <a:pt x="2189" y="512"/>
                    <a:pt x="2304" y="398"/>
                    <a:pt x="2304" y="256"/>
                  </a:cubicBezTo>
                  <a:lnTo>
                    <a:pt x="2304" y="256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048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256" y="512"/>
                  </a:lnTo>
                  <a:lnTo>
                    <a:pt x="2048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6" name="Freeform 98"/>
            <p:cNvSpPr>
              <a:spLocks/>
            </p:cNvSpPr>
            <p:nvPr/>
          </p:nvSpPr>
          <p:spPr bwMode="auto">
            <a:xfrm>
              <a:off x="783" y="618"/>
              <a:ext cx="1220" cy="232"/>
            </a:xfrm>
            <a:custGeom>
              <a:avLst/>
              <a:gdLst/>
              <a:ahLst/>
              <a:cxnLst>
                <a:cxn ang="0">
                  <a:pos x="2048" y="512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048" y="512"/>
                </a:cxn>
              </a:cxnLst>
              <a:rect l="0" t="0" r="r" b="b"/>
              <a:pathLst>
                <a:path w="2304" h="512">
                  <a:moveTo>
                    <a:pt x="2048" y="512"/>
                  </a:moveTo>
                  <a:cubicBezTo>
                    <a:pt x="2189" y="512"/>
                    <a:pt x="2304" y="398"/>
                    <a:pt x="2304" y="256"/>
                  </a:cubicBezTo>
                  <a:lnTo>
                    <a:pt x="2304" y="256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048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256" y="512"/>
                  </a:lnTo>
                  <a:lnTo>
                    <a:pt x="2048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7" name="Rectangle 99"/>
            <p:cNvSpPr>
              <a:spLocks noChangeArrowheads="1"/>
            </p:cNvSpPr>
            <p:nvPr/>
          </p:nvSpPr>
          <p:spPr bwMode="auto">
            <a:xfrm>
              <a:off x="1214" y="673"/>
              <a:ext cx="33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Search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68" name="Freeform 100"/>
            <p:cNvSpPr>
              <a:spLocks/>
            </p:cNvSpPr>
            <p:nvPr/>
          </p:nvSpPr>
          <p:spPr bwMode="auto">
            <a:xfrm>
              <a:off x="1625" y="850"/>
              <a:ext cx="105" cy="25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256"/>
                </a:cxn>
                <a:cxn ang="0">
                  <a:pos x="70" y="256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256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256"/>
                  </a:lnTo>
                  <a:lnTo>
                    <a:pt x="70" y="256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9" name="Freeform 101"/>
            <p:cNvSpPr>
              <a:spLocks/>
            </p:cNvSpPr>
            <p:nvPr/>
          </p:nvSpPr>
          <p:spPr bwMode="auto">
            <a:xfrm>
              <a:off x="1625" y="850"/>
              <a:ext cx="105" cy="25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256"/>
                </a:cxn>
                <a:cxn ang="0">
                  <a:pos x="70" y="256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256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256"/>
                  </a:lnTo>
                  <a:lnTo>
                    <a:pt x="70" y="256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0" name="Freeform 102"/>
            <p:cNvSpPr>
              <a:spLocks/>
            </p:cNvSpPr>
            <p:nvPr/>
          </p:nvSpPr>
          <p:spPr bwMode="auto">
            <a:xfrm>
              <a:off x="1135" y="1477"/>
              <a:ext cx="1084" cy="232"/>
            </a:xfrm>
            <a:custGeom>
              <a:avLst/>
              <a:gdLst/>
              <a:ahLst/>
              <a:cxnLst>
                <a:cxn ang="0">
                  <a:pos x="1792" y="512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1792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92" y="512"/>
                </a:cxn>
              </a:cxnLst>
              <a:rect l="0" t="0" r="r" b="b"/>
              <a:pathLst>
                <a:path w="2048" h="512">
                  <a:moveTo>
                    <a:pt x="1792" y="512"/>
                  </a:moveTo>
                  <a:cubicBezTo>
                    <a:pt x="1934" y="512"/>
                    <a:pt x="2048" y="397"/>
                    <a:pt x="2048" y="256"/>
                  </a:cubicBezTo>
                  <a:lnTo>
                    <a:pt x="2048" y="256"/>
                  </a:lnTo>
                  <a:lnTo>
                    <a:pt x="2048" y="256"/>
                  </a:lnTo>
                  <a:cubicBezTo>
                    <a:pt x="2048" y="114"/>
                    <a:pt x="1934" y="0"/>
                    <a:pt x="1792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92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1" name="Freeform 103"/>
            <p:cNvSpPr>
              <a:spLocks/>
            </p:cNvSpPr>
            <p:nvPr/>
          </p:nvSpPr>
          <p:spPr bwMode="auto">
            <a:xfrm>
              <a:off x="1135" y="1477"/>
              <a:ext cx="1084" cy="232"/>
            </a:xfrm>
            <a:custGeom>
              <a:avLst/>
              <a:gdLst/>
              <a:ahLst/>
              <a:cxnLst>
                <a:cxn ang="0">
                  <a:pos x="1792" y="512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1792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92" y="512"/>
                </a:cxn>
              </a:cxnLst>
              <a:rect l="0" t="0" r="r" b="b"/>
              <a:pathLst>
                <a:path w="2048" h="512">
                  <a:moveTo>
                    <a:pt x="1792" y="512"/>
                  </a:moveTo>
                  <a:cubicBezTo>
                    <a:pt x="1934" y="512"/>
                    <a:pt x="2048" y="397"/>
                    <a:pt x="2048" y="256"/>
                  </a:cubicBezTo>
                  <a:lnTo>
                    <a:pt x="2048" y="256"/>
                  </a:lnTo>
                  <a:lnTo>
                    <a:pt x="2048" y="256"/>
                  </a:lnTo>
                  <a:cubicBezTo>
                    <a:pt x="2048" y="114"/>
                    <a:pt x="1934" y="0"/>
                    <a:pt x="1792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92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2" name="Rectangle 104"/>
            <p:cNvSpPr>
              <a:spLocks noChangeArrowheads="1"/>
            </p:cNvSpPr>
            <p:nvPr/>
          </p:nvSpPr>
          <p:spPr bwMode="auto">
            <a:xfrm>
              <a:off x="1180" y="1529"/>
              <a:ext cx="90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Relevance Ranking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73" name="Freeform 105"/>
            <p:cNvSpPr>
              <a:spLocks/>
            </p:cNvSpPr>
            <p:nvPr/>
          </p:nvSpPr>
          <p:spPr bwMode="auto">
            <a:xfrm>
              <a:off x="1625" y="1338"/>
              <a:ext cx="105" cy="1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5" y="44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4"/>
                </a:cxn>
                <a:cxn ang="0">
                  <a:pos x="105" y="44"/>
                </a:cxn>
                <a:cxn ang="0">
                  <a:pos x="52" y="0"/>
                </a:cxn>
              </a:cxnLst>
              <a:rect l="0" t="0" r="r" b="b"/>
              <a:pathLst>
                <a:path w="105" h="139">
                  <a:moveTo>
                    <a:pt x="52" y="0"/>
                  </a:moveTo>
                  <a:lnTo>
                    <a:pt x="0" y="44"/>
                  </a:lnTo>
                  <a:lnTo>
                    <a:pt x="35" y="44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4"/>
                  </a:lnTo>
                  <a:lnTo>
                    <a:pt x="105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4" name="Freeform 106"/>
            <p:cNvSpPr>
              <a:spLocks/>
            </p:cNvSpPr>
            <p:nvPr/>
          </p:nvSpPr>
          <p:spPr bwMode="auto">
            <a:xfrm>
              <a:off x="1625" y="1338"/>
              <a:ext cx="105" cy="1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5" y="44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4"/>
                </a:cxn>
                <a:cxn ang="0">
                  <a:pos x="105" y="44"/>
                </a:cxn>
                <a:cxn ang="0">
                  <a:pos x="52" y="0"/>
                </a:cxn>
              </a:cxnLst>
              <a:rect l="0" t="0" r="r" b="b"/>
              <a:pathLst>
                <a:path w="105" h="139">
                  <a:moveTo>
                    <a:pt x="52" y="0"/>
                  </a:moveTo>
                  <a:lnTo>
                    <a:pt x="0" y="44"/>
                  </a:lnTo>
                  <a:lnTo>
                    <a:pt x="35" y="44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4"/>
                  </a:lnTo>
                  <a:lnTo>
                    <a:pt x="105" y="44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ChangeArrowheads="1"/>
          </p:cNvSpPr>
          <p:nvPr/>
        </p:nvSpPr>
        <p:spPr bwMode="auto">
          <a:xfrm>
            <a:off x="457200" y="1295400"/>
            <a:ext cx="79248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buClr>
                <a:srgbClr val="FF0033"/>
              </a:buClr>
              <a:buFontTx/>
              <a:buChar char="•"/>
            </a:pP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2400" b="1"/>
              <a:t>Inverted index</a:t>
            </a:r>
          </a:p>
          <a:p>
            <a:pPr eaLnBrk="0" hangingPunct="0">
              <a:buClr>
                <a:srgbClr val="FF0033"/>
              </a:buClr>
            </a:pPr>
            <a:r>
              <a:rPr lang="en-US" sz="2400" b="1"/>
              <a:t>     - A data structure for supporting text queries</a:t>
            </a:r>
          </a:p>
          <a:p>
            <a:pPr eaLnBrk="0" hangingPunct="0">
              <a:buClr>
                <a:srgbClr val="FF0033"/>
              </a:buClr>
            </a:pPr>
            <a:r>
              <a:rPr lang="en-US" sz="2400" b="1"/>
              <a:t>     - like index in a book</a:t>
            </a:r>
            <a:endParaRPr lang="en-US" sz="2400" b="1" i="1"/>
          </a:p>
        </p:txBody>
      </p:sp>
      <p:sp>
        <p:nvSpPr>
          <p:cNvPr id="1750019" name="Rectangle 3"/>
          <p:cNvSpPr>
            <a:spLocks noChangeArrowheads="1"/>
          </p:cNvSpPr>
          <p:nvPr/>
        </p:nvSpPr>
        <p:spPr bwMode="auto">
          <a:xfrm>
            <a:off x="228600" y="349250"/>
            <a:ext cx="861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3600" b="1">
                <a:solidFill>
                  <a:schemeClr val="tx2"/>
                </a:solidFill>
              </a:rPr>
              <a:t>Relevance Ranking</a:t>
            </a:r>
            <a:endParaRPr lang="en-US" sz="3600" b="1" i="1">
              <a:solidFill>
                <a:schemeClr val="tx2"/>
              </a:solidFill>
            </a:endParaRPr>
          </a:p>
        </p:txBody>
      </p:sp>
      <p:sp>
        <p:nvSpPr>
          <p:cNvPr id="1750020" name="Text Box 4"/>
          <p:cNvSpPr txBox="1">
            <a:spLocks noChangeArrowheads="1"/>
          </p:cNvSpPr>
          <p:nvPr/>
        </p:nvSpPr>
        <p:spPr bwMode="auto">
          <a:xfrm>
            <a:off x="5638800" y="6240463"/>
            <a:ext cx="2393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/>
              <a:t>inverted index</a:t>
            </a:r>
          </a:p>
        </p:txBody>
      </p:sp>
      <p:sp>
        <p:nvSpPr>
          <p:cNvPr id="1750021" name="Rectangle 5"/>
          <p:cNvSpPr>
            <a:spLocks noChangeArrowheads="1"/>
          </p:cNvSpPr>
          <p:nvPr/>
        </p:nvSpPr>
        <p:spPr bwMode="auto">
          <a:xfrm>
            <a:off x="4933950" y="2743200"/>
            <a:ext cx="3657600" cy="3505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2" name="Text Box 6"/>
          <p:cNvSpPr txBox="1">
            <a:spLocks noChangeArrowheads="1"/>
          </p:cNvSpPr>
          <p:nvPr/>
        </p:nvSpPr>
        <p:spPr bwMode="auto">
          <a:xfrm>
            <a:off x="4933950" y="2819400"/>
            <a:ext cx="3676650" cy="333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aalborg        3452,  11437,  …..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4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4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                4,  19,  29,  98,  143,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armada          145,  457,  789,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armadillo       678,  2134,  3970,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armani           90,  256,  372,  511,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zz                     602,  1189,  3209,  ...</a:t>
            </a:r>
          </a:p>
        </p:txBody>
      </p:sp>
      <p:sp>
        <p:nvSpPr>
          <p:cNvPr id="1750023" name="AutoShape 7"/>
          <p:cNvSpPr>
            <a:spLocks noChangeArrowheads="1"/>
          </p:cNvSpPr>
          <p:nvPr/>
        </p:nvSpPr>
        <p:spPr bwMode="auto">
          <a:xfrm>
            <a:off x="2343150" y="3336925"/>
            <a:ext cx="685800" cy="609600"/>
          </a:xfrm>
          <a:prstGeom prst="flowChartMagneticDisk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4" name="AutoShape 8"/>
          <p:cNvSpPr>
            <a:spLocks noChangeArrowheads="1"/>
          </p:cNvSpPr>
          <p:nvPr/>
        </p:nvSpPr>
        <p:spPr bwMode="auto">
          <a:xfrm>
            <a:off x="2343150" y="4860925"/>
            <a:ext cx="685800" cy="609600"/>
          </a:xfrm>
          <a:prstGeom prst="flowChartMagneticDisk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5" name="AutoShape 9"/>
          <p:cNvSpPr>
            <a:spLocks noChangeArrowheads="1"/>
          </p:cNvSpPr>
          <p:nvPr/>
        </p:nvSpPr>
        <p:spPr bwMode="auto">
          <a:xfrm>
            <a:off x="2343150" y="4098925"/>
            <a:ext cx="685800" cy="609600"/>
          </a:xfrm>
          <a:prstGeom prst="flowChartMagneticDisk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6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1587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/>
              <a:t>disks with </a:t>
            </a:r>
          </a:p>
          <a:p>
            <a:pPr eaLnBrk="0" hangingPunct="0"/>
            <a:r>
              <a:rPr lang="en-US" sz="2000" b="1" i="1"/>
              <a:t>documents</a:t>
            </a:r>
          </a:p>
        </p:txBody>
      </p:sp>
      <p:sp>
        <p:nvSpPr>
          <p:cNvPr id="1750027" name="AutoShape 11"/>
          <p:cNvSpPr>
            <a:spLocks noChangeArrowheads="1"/>
          </p:cNvSpPr>
          <p:nvPr/>
        </p:nvSpPr>
        <p:spPr bwMode="auto">
          <a:xfrm>
            <a:off x="3486150" y="4022725"/>
            <a:ext cx="1143000" cy="1066800"/>
          </a:xfrm>
          <a:prstGeom prst="rightArrow">
            <a:avLst>
              <a:gd name="adj1" fmla="val 71130"/>
              <a:gd name="adj2" fmla="val 43750"/>
            </a:avLst>
          </a:prstGeom>
          <a:solidFill>
            <a:srgbClr val="FF00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8" name="Text Box 12"/>
          <p:cNvSpPr txBox="1">
            <a:spLocks noChangeArrowheads="1"/>
          </p:cNvSpPr>
          <p:nvPr/>
        </p:nvSpPr>
        <p:spPr bwMode="auto">
          <a:xfrm>
            <a:off x="3362325" y="3481388"/>
            <a:ext cx="128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indexing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2C8DE-1EE7-4C7A-842F-B2EAA5FCC689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smtClean="0"/>
              <a:t>Applications </a:t>
            </a:r>
            <a:r>
              <a:rPr lang="en-US" dirty="0" smtClean="0"/>
              <a:t>of Text Mining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r>
              <a:rPr lang="en-US" dirty="0" smtClean="0"/>
              <a:t>Classification of email documents to filter spam or to automatically sort messages into mail folders</a:t>
            </a:r>
          </a:p>
          <a:p>
            <a:r>
              <a:rPr lang="en-US" altLang="zh-CN" dirty="0" smtClean="0">
                <a:ea typeface="SimSun" pitchFamily="2" charset="-122"/>
              </a:rPr>
              <a:t>News article classification</a:t>
            </a:r>
          </a:p>
          <a:p>
            <a:r>
              <a:rPr lang="en-US" altLang="zh-CN" dirty="0" smtClean="0">
                <a:ea typeface="SimSun" pitchFamily="2" charset="-122"/>
              </a:rPr>
              <a:t>Webpage classification</a:t>
            </a:r>
          </a:p>
          <a:p>
            <a:r>
              <a:rPr lang="en-US" altLang="zh-CN" dirty="0" smtClean="0">
                <a:ea typeface="SimSun" pitchFamily="2" charset="-122"/>
              </a:rPr>
              <a:t>Word sense disambiguation</a:t>
            </a:r>
            <a:endParaRPr lang="en-US" dirty="0" smtClean="0"/>
          </a:p>
          <a:p>
            <a:r>
              <a:rPr lang="en-US" dirty="0" smtClean="0"/>
              <a:t>Automatic text summarization</a:t>
            </a:r>
          </a:p>
          <a:p>
            <a:r>
              <a:rPr lang="en-US" dirty="0" smtClean="0"/>
              <a:t>And many more…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PageRank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 is a link analysis algorithm, named after Larry Page and used by the Google web search engine</a:t>
            </a:r>
          </a:p>
          <a:p>
            <a:r>
              <a:rPr lang="en-US" altLang="ja-JP" dirty="0" smtClean="0">
                <a:ea typeface="MS PGothic" pitchFamily="34" charset="-128"/>
              </a:rPr>
              <a:t>The algorithm assigns a numerical weighting to each element of a hyperlinked set of documents with the purpose of "measuring" its relative importance within the set. </a:t>
            </a:r>
          </a:p>
          <a:p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The numerical weight that it assigns to any given element </a:t>
            </a:r>
            <a:r>
              <a:rPr lang="en-US" altLang="ja-JP" i="1" dirty="0" smtClean="0">
                <a:solidFill>
                  <a:prstClr val="black"/>
                </a:solidFill>
                <a:ea typeface="MS PGothic" pitchFamily="34" charset="-128"/>
              </a:rPr>
              <a:t>E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 is referred to as the </a:t>
            </a:r>
            <a:r>
              <a:rPr lang="en-US" altLang="ja-JP" dirty="0" err="1" smtClean="0">
                <a:solidFill>
                  <a:prstClr val="black"/>
                </a:solidFill>
                <a:ea typeface="MS PGothic" pitchFamily="34" charset="-128"/>
              </a:rPr>
              <a:t>PageRank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 of E and denoted by </a:t>
            </a:r>
            <a:r>
              <a:rPr lang="en-US" altLang="ja-JP" i="1" dirty="0" smtClean="0">
                <a:solidFill>
                  <a:prstClr val="black"/>
                </a:solidFill>
                <a:ea typeface="MS PGothic" pitchFamily="34" charset="-128"/>
              </a:rPr>
              <a:t>PR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(</a:t>
            </a:r>
            <a:r>
              <a:rPr lang="en-US" altLang="ja-JP" i="1" dirty="0" smtClean="0">
                <a:solidFill>
                  <a:prstClr val="black"/>
                </a:solidFill>
                <a:ea typeface="MS PGothic" pitchFamily="34" charset="-128"/>
              </a:rPr>
              <a:t>E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)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PageRank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altLang="ja-JP" dirty="0" smtClean="0">
                <a:ea typeface="MS PGothic" pitchFamily="34" charset="-128"/>
              </a:rPr>
              <a:t>A hyperlink to a page counts as a vote of support. </a:t>
            </a:r>
          </a:p>
          <a:p>
            <a:r>
              <a:rPr lang="en-US" altLang="ja-JP" dirty="0" smtClean="0">
                <a:ea typeface="MS PGothic" pitchFamily="34" charset="-128"/>
              </a:rPr>
              <a:t>The </a:t>
            </a:r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 of a page is defined recursively and depends on the number and </a:t>
            </a:r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 metric of all pages that link to it ("incoming links"). </a:t>
            </a:r>
          </a:p>
          <a:p>
            <a:r>
              <a:rPr lang="en-US" altLang="ja-JP" dirty="0" smtClean="0">
                <a:ea typeface="MS PGothic" pitchFamily="34" charset="-128"/>
              </a:rPr>
              <a:t>A page that is linked to by many pages with high </a:t>
            </a:r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 receives a high rank itself. </a:t>
            </a:r>
          </a:p>
          <a:p>
            <a:r>
              <a:rPr lang="en-US" altLang="ja-JP" dirty="0" smtClean="0">
                <a:ea typeface="MS PGothic" pitchFamily="34" charset="-128"/>
              </a:rPr>
              <a:t>If there are no links to a web page, then there is no support for that page.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PageRank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92162" name="Picture 2" descr="File:PageRanks-Exampl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5904656" cy="47618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is a probability distribution used to represent the likelihood that a person randomly clicking on links will arrive at any particular page.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computations require several passes, called "iterations", through the collection of documents to adjust approximate </a:t>
            </a:r>
            <a:r>
              <a:rPr lang="en-US" dirty="0" err="1" smtClean="0"/>
              <a:t>PageRank</a:t>
            </a:r>
            <a:r>
              <a:rPr lang="en-US" dirty="0" smtClean="0"/>
              <a:t> values to more closely reflect the theoretical true value.</a:t>
            </a:r>
          </a:p>
          <a:p>
            <a:r>
              <a:rPr lang="en-US" dirty="0" smtClean="0"/>
              <a:t>A probability is expressed as a numeric value between 0 and 1. </a:t>
            </a:r>
          </a:p>
          <a:p>
            <a:r>
              <a:rPr lang="en-US" dirty="0" smtClean="0"/>
              <a:t>A 0.5 probability is commonly expressed as a "50% chance" of something happening. Hence, a </a:t>
            </a:r>
            <a:r>
              <a:rPr lang="en-US" dirty="0" err="1" smtClean="0"/>
              <a:t>PageRank</a:t>
            </a:r>
            <a:r>
              <a:rPr lang="en-US" dirty="0" smtClean="0"/>
              <a:t> of 0.5 means there is a 50% chance that a person clicking on a random link will be directed to the document with the 0.5 </a:t>
            </a:r>
            <a:r>
              <a:rPr lang="en-US" dirty="0" err="1" smtClean="0"/>
              <a:t>PageRank</a:t>
            </a:r>
            <a:r>
              <a:rPr lang="en-US" dirty="0" smtClean="0"/>
              <a:t>.</a:t>
            </a:r>
          </a:p>
          <a:p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is a probability distribution used to represent the likelihood that a person randomly clicking on links will arrive at any particular page.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computations require several passes, called "iterations", through the collection of documents to adjust approximate </a:t>
            </a:r>
            <a:r>
              <a:rPr lang="en-US" dirty="0" err="1" smtClean="0"/>
              <a:t>PageRank</a:t>
            </a:r>
            <a:r>
              <a:rPr lang="en-US" dirty="0" smtClean="0"/>
              <a:t> values to more closely reflect the theoretical true value.</a:t>
            </a:r>
          </a:p>
          <a:p>
            <a:r>
              <a:rPr lang="en-US" dirty="0" smtClean="0"/>
              <a:t>A probability is expressed as a numeric value between 0 and 1. </a:t>
            </a:r>
          </a:p>
          <a:p>
            <a:r>
              <a:rPr lang="en-US" dirty="0" smtClean="0"/>
              <a:t>A 0.5 probability is commonly expressed as a "50% chance" of something happening. Hence, a </a:t>
            </a:r>
            <a:r>
              <a:rPr lang="en-US" dirty="0" err="1" smtClean="0"/>
              <a:t>PageRank</a:t>
            </a:r>
            <a:r>
              <a:rPr lang="en-US" dirty="0" smtClean="0"/>
              <a:t> of 0.5 means there is a 50% chance that a person clicking on a random link will be directed to the document with the 0.5 </a:t>
            </a:r>
            <a:r>
              <a:rPr lang="en-US" dirty="0" err="1" smtClean="0"/>
              <a:t>PageRank</a:t>
            </a:r>
            <a:r>
              <a:rPr lang="en-US" dirty="0" smtClean="0"/>
              <a:t>.</a:t>
            </a:r>
          </a:p>
          <a:p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Simplified 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Assume a small universe of four web pages: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dirty="0" smtClean="0"/>
              <a:t> and </a:t>
            </a:r>
            <a:r>
              <a:rPr lang="en-US" b="1" dirty="0" smtClean="0"/>
              <a:t>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Links from a page to itself, or multiple outbound links from one single page to another single page, are ignored.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is initialized to the same value for all pages. Hence the initial value for each page is 0.25.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transferred from a given page to the targets of its outbound links upon the next iteration is divided equally among all outbound links.</a:t>
            </a:r>
          </a:p>
          <a:p>
            <a:r>
              <a:rPr lang="en-US" dirty="0" smtClean="0"/>
              <a:t>If the only links in the system were from pages </a:t>
            </a:r>
            <a:r>
              <a:rPr lang="en-US" b="1" dirty="0" smtClean="0"/>
              <a:t>B</a:t>
            </a:r>
            <a:r>
              <a:rPr lang="en-US" dirty="0" smtClean="0"/>
              <a:t>, </a:t>
            </a:r>
            <a:r>
              <a:rPr lang="en-US" b="1" dirty="0" smtClean="0"/>
              <a:t>C</a:t>
            </a:r>
            <a:r>
              <a:rPr lang="en-US" dirty="0" smtClean="0"/>
              <a:t>, and </a:t>
            </a:r>
            <a:r>
              <a:rPr lang="en-US" b="1" dirty="0" smtClean="0"/>
              <a:t>D</a:t>
            </a:r>
            <a:r>
              <a:rPr lang="en-US" dirty="0" smtClean="0"/>
              <a:t> to </a:t>
            </a:r>
            <a:r>
              <a:rPr lang="en-US" b="1" dirty="0" smtClean="0"/>
              <a:t>A</a:t>
            </a:r>
            <a:r>
              <a:rPr lang="en-US" dirty="0" smtClean="0"/>
              <a:t>, each link would transfer 0.25 </a:t>
            </a:r>
            <a:r>
              <a:rPr lang="en-US" dirty="0" err="1" smtClean="0"/>
              <a:t>PageRank</a:t>
            </a:r>
            <a:r>
              <a:rPr lang="en-US" dirty="0" smtClean="0"/>
              <a:t> to </a:t>
            </a:r>
            <a:r>
              <a:rPr lang="en-US" b="1" dirty="0" smtClean="0"/>
              <a:t>A</a:t>
            </a:r>
            <a:r>
              <a:rPr lang="en-US" dirty="0" smtClean="0"/>
              <a:t> upon the next iteration, for a total of 0.75.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6021288"/>
            <a:ext cx="5400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Simplified 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Suppose instead that page </a:t>
            </a:r>
            <a:r>
              <a:rPr lang="en-US" b="1" dirty="0" smtClean="0"/>
              <a:t>B</a:t>
            </a:r>
            <a:r>
              <a:rPr lang="en-US" dirty="0" smtClean="0"/>
              <a:t> had a link to pages </a:t>
            </a:r>
            <a:r>
              <a:rPr lang="en-US" b="1" dirty="0" smtClean="0"/>
              <a:t>C</a:t>
            </a:r>
            <a:r>
              <a:rPr lang="en-US" dirty="0" smtClean="0"/>
              <a:t> and </a:t>
            </a:r>
            <a:r>
              <a:rPr lang="en-US" b="1" dirty="0" smtClean="0"/>
              <a:t>A</a:t>
            </a:r>
            <a:r>
              <a:rPr lang="en-US" dirty="0" smtClean="0"/>
              <a:t>, while page </a:t>
            </a:r>
            <a:r>
              <a:rPr lang="en-US" b="1" dirty="0" smtClean="0"/>
              <a:t>D</a:t>
            </a:r>
            <a:r>
              <a:rPr lang="en-US" dirty="0" smtClean="0"/>
              <a:t> had links to all three pages. </a:t>
            </a:r>
          </a:p>
          <a:p>
            <a:r>
              <a:rPr lang="en-US" dirty="0" smtClean="0"/>
              <a:t>Thus, upon the next iteration, page </a:t>
            </a:r>
            <a:r>
              <a:rPr lang="en-US" b="1" dirty="0" smtClean="0"/>
              <a:t>B</a:t>
            </a:r>
            <a:r>
              <a:rPr lang="en-US" dirty="0" smtClean="0"/>
              <a:t> would transfer half of its existing value, or 0.125, to page </a:t>
            </a:r>
            <a:r>
              <a:rPr lang="en-US" b="1" dirty="0" smtClean="0"/>
              <a:t>A</a:t>
            </a:r>
            <a:r>
              <a:rPr lang="en-US" dirty="0" smtClean="0"/>
              <a:t> and the other half, or 0.125, to page </a:t>
            </a:r>
            <a:r>
              <a:rPr lang="en-US" b="1" dirty="0" smtClean="0"/>
              <a:t>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Since </a:t>
            </a:r>
            <a:r>
              <a:rPr lang="en-US" b="1" dirty="0" smtClean="0"/>
              <a:t>D</a:t>
            </a:r>
            <a:r>
              <a:rPr lang="en-US" dirty="0" smtClean="0"/>
              <a:t> had three outbound links, it would transfer one third of its existing value, or approximately 0.083, to A.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581128"/>
            <a:ext cx="5553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Simplified 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In the general case, the </a:t>
            </a:r>
            <a:r>
              <a:rPr lang="en-US" dirty="0" err="1" smtClean="0"/>
              <a:t>PageRank</a:t>
            </a:r>
            <a:r>
              <a:rPr lang="en-US" dirty="0" smtClean="0"/>
              <a:t> value for any page </a:t>
            </a:r>
            <a:r>
              <a:rPr lang="en-US" b="1" dirty="0" smtClean="0"/>
              <a:t>u</a:t>
            </a:r>
            <a:r>
              <a:rPr lang="en-US" dirty="0" smtClean="0"/>
              <a:t> can be expressed as: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dirty="0" smtClean="0"/>
          </a:p>
          <a:p>
            <a:r>
              <a:rPr lang="en-US" dirty="0" smtClean="0"/>
              <a:t>i.e. the </a:t>
            </a:r>
            <a:r>
              <a:rPr lang="en-US" dirty="0" err="1" smtClean="0"/>
              <a:t>PageRank</a:t>
            </a:r>
            <a:r>
              <a:rPr lang="en-US" dirty="0" smtClean="0"/>
              <a:t> value for a page </a:t>
            </a:r>
            <a:r>
              <a:rPr lang="en-US" b="1" dirty="0" smtClean="0"/>
              <a:t>u</a:t>
            </a:r>
            <a:r>
              <a:rPr lang="en-US" dirty="0" smtClean="0"/>
              <a:t> is dependent on the </a:t>
            </a:r>
            <a:r>
              <a:rPr lang="en-US" dirty="0" err="1" smtClean="0"/>
              <a:t>PageRank</a:t>
            </a:r>
            <a:r>
              <a:rPr lang="en-US" dirty="0" smtClean="0"/>
              <a:t> values for each page </a:t>
            </a:r>
            <a:r>
              <a:rPr lang="en-US" b="1" dirty="0" smtClean="0"/>
              <a:t>v</a:t>
            </a:r>
            <a:r>
              <a:rPr lang="en-US" dirty="0" smtClean="0"/>
              <a:t> contained in the set </a:t>
            </a:r>
            <a:r>
              <a:rPr lang="en-US" b="1" dirty="0" smtClean="0"/>
              <a:t>B</a:t>
            </a:r>
            <a:r>
              <a:rPr lang="en-US" b="1" baseline="-25000" dirty="0" smtClean="0"/>
              <a:t>u</a:t>
            </a:r>
            <a:r>
              <a:rPr lang="en-US" dirty="0" smtClean="0"/>
              <a:t> (the set containing all pages linking to page </a:t>
            </a:r>
            <a:r>
              <a:rPr lang="en-US" b="1" dirty="0" smtClean="0"/>
              <a:t>u</a:t>
            </a:r>
            <a:r>
              <a:rPr lang="en-US" dirty="0" smtClean="0"/>
              <a:t>), divided by the number 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of links from page </a:t>
            </a:r>
            <a:r>
              <a:rPr lang="en-US" b="1" dirty="0" smtClean="0"/>
              <a:t>v</a:t>
            </a:r>
            <a:r>
              <a:rPr lang="en-US" dirty="0" smtClean="0"/>
              <a:t>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88840"/>
            <a:ext cx="3162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Damping Factor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theory holds that an imaginary surfer who is randomly clicking on links will eventually stop clicking. </a:t>
            </a:r>
          </a:p>
          <a:p>
            <a:r>
              <a:rPr lang="en-US" dirty="0" smtClean="0"/>
              <a:t>The probability, at any step, that the person will continue is a damping factor </a:t>
            </a:r>
            <a:r>
              <a:rPr lang="en-US" i="1" dirty="0" smtClean="0"/>
              <a:t>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Various studies have tested different damping factors, but it is generally assumed that the damping factor will be set around 0.85.</a:t>
            </a:r>
          </a:p>
          <a:p>
            <a:r>
              <a:rPr lang="en-US" dirty="0" smtClean="0"/>
              <a:t>The damping factor is subtracted from 1 and the result is divided by the number of documents (</a:t>
            </a:r>
            <a:r>
              <a:rPr lang="en-US" i="1" dirty="0" smtClean="0"/>
              <a:t>N</a:t>
            </a:r>
            <a:r>
              <a:rPr lang="en-US" dirty="0" smtClean="0"/>
              <a:t>) in the collection and this term is then added to the product of the damping factor and the sum of the incoming </a:t>
            </a:r>
            <a:r>
              <a:rPr lang="en-US" dirty="0" err="1" smtClean="0"/>
              <a:t>PageRank</a:t>
            </a:r>
            <a:r>
              <a:rPr lang="en-US" dirty="0" smtClean="0"/>
              <a:t> scores.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Damping Factor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84105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068960"/>
            <a:ext cx="55054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2564904"/>
            <a:ext cx="842493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or more generally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120680" cy="4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08912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APP: Automatic Text Summarization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Computation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can be computed either iteratively or algebraically</a:t>
            </a:r>
          </a:p>
          <a:p>
            <a:r>
              <a:rPr lang="en-US" altLang="zh-CN" dirty="0" smtClean="0">
                <a:ea typeface="SimSun" pitchFamily="2" charset="-122"/>
              </a:rPr>
              <a:t>Iterative – at t = 0, </a:t>
            </a:r>
            <a:r>
              <a:rPr lang="en-US" dirty="0" smtClean="0"/>
              <a:t>an initial probability distribution is assumed, usually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dirty="0" smtClean="0"/>
              <a:t>At each time step, the computation, as detailed above, yields</a:t>
            </a:r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Computation ends when the difference between the page ranks in two consecutive iterations is less than epsilon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708920"/>
            <a:ext cx="2286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293096"/>
            <a:ext cx="6429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Unique In Text Mining?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Feature Extraction</a:t>
            </a:r>
          </a:p>
          <a:p>
            <a:pPr lvl="1">
              <a:lnSpc>
                <a:spcPct val="110000"/>
              </a:lnSpc>
            </a:pPr>
            <a:r>
              <a:rPr lang="en-US" sz="2100" dirty="0" smtClean="0"/>
              <a:t>Very large number of features that represent each of the documents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need for background knowledge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Even patterns supported by small number of documents may be significant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Huge number of patterns, hence need for visualization, interactive exploration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Text Representations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Characters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Words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n-grams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Linguistic Phrases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Keyphrases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Frames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Parse Trees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Graphs</a:t>
            </a:r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Bag-of-Tokens </a:t>
            </a:r>
            <a:r>
              <a:rPr lang="en-US" dirty="0">
                <a:solidFill>
                  <a:srgbClr val="170981"/>
                </a:solidFill>
              </a:rPr>
              <a:t>Approaches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752600"/>
            <a:ext cx="3657600" cy="3352800"/>
            <a:chOff x="624" y="864"/>
            <a:chExt cx="2304" cy="2112"/>
          </a:xfrm>
        </p:grpSpPr>
        <p:sp>
          <p:nvSpPr>
            <p:cNvPr id="1596420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1" name="Rectangle 5"/>
            <p:cNvSpPr>
              <a:spLocks noChangeArrowheads="1"/>
            </p:cNvSpPr>
            <p:nvPr/>
          </p:nvSpPr>
          <p:spPr bwMode="auto">
            <a:xfrm>
              <a:off x="768" y="912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2" name="Rectangle 6"/>
            <p:cNvSpPr>
              <a:spLocks noChangeArrowheads="1"/>
            </p:cNvSpPr>
            <p:nvPr/>
          </p:nvSpPr>
          <p:spPr bwMode="auto">
            <a:xfrm>
              <a:off x="720" y="960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3" name="Rectangle 7"/>
            <p:cNvSpPr>
              <a:spLocks noChangeArrowheads="1"/>
            </p:cNvSpPr>
            <p:nvPr/>
          </p:nvSpPr>
          <p:spPr bwMode="auto">
            <a:xfrm>
              <a:off x="672" y="1008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4" name="Rectangle 8"/>
            <p:cNvSpPr>
              <a:spLocks noChangeArrowheads="1"/>
            </p:cNvSpPr>
            <p:nvPr/>
          </p:nvSpPr>
          <p:spPr bwMode="auto">
            <a:xfrm>
              <a:off x="624" y="1056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5" name="Text Box 9"/>
            <p:cNvSpPr txBox="1">
              <a:spLocks noChangeArrowheads="1"/>
            </p:cNvSpPr>
            <p:nvPr/>
          </p:nvSpPr>
          <p:spPr bwMode="auto">
            <a:xfrm>
              <a:off x="672" y="1104"/>
              <a:ext cx="2016" cy="17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</a:rPr>
                <a:t>   Four score and seven years ago our fathers brought forth on this continent, </a:t>
              </a:r>
              <a:r>
                <a:rPr lang="en-US" sz="1800">
                  <a:solidFill>
                    <a:srgbClr val="009900"/>
                  </a:solidFill>
                  <a:latin typeface="Arial" pitchFamily="34" charset="0"/>
                </a:rPr>
                <a:t>a new nation</a:t>
              </a:r>
              <a:r>
                <a:rPr lang="en-US" sz="1800">
                  <a:latin typeface="Arial" pitchFamily="34" charset="0"/>
                </a:rPr>
                <a:t>, conceived in Liberty, and dedicated to the proposition that all men are created equal.</a:t>
              </a:r>
            </a:p>
            <a:p>
              <a:r>
                <a:rPr lang="en-US" sz="1800">
                  <a:latin typeface="Arial" pitchFamily="34" charset="0"/>
                </a:rPr>
                <a:t>   Now we are engaged in a great civil war, testing whether </a:t>
              </a:r>
              <a:r>
                <a:rPr lang="en-US" sz="1800">
                  <a:solidFill>
                    <a:srgbClr val="009900"/>
                  </a:solidFill>
                  <a:latin typeface="Arial" pitchFamily="34" charset="0"/>
                </a:rPr>
                <a:t>that nation</a:t>
              </a:r>
              <a:r>
                <a:rPr lang="en-US" sz="1800">
                  <a:latin typeface="Arial" pitchFamily="34" charset="0"/>
                </a:rPr>
                <a:t>, or …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172200" y="1752600"/>
            <a:ext cx="1905000" cy="3352800"/>
            <a:chOff x="3936" y="1776"/>
            <a:chExt cx="1200" cy="2112"/>
          </a:xfrm>
        </p:grpSpPr>
        <p:sp>
          <p:nvSpPr>
            <p:cNvPr id="1596427" name="Rectangle 11"/>
            <p:cNvSpPr>
              <a:spLocks noChangeArrowheads="1"/>
            </p:cNvSpPr>
            <p:nvPr/>
          </p:nvSpPr>
          <p:spPr bwMode="auto">
            <a:xfrm>
              <a:off x="4128" y="1776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8" name="Rectangle 12"/>
            <p:cNvSpPr>
              <a:spLocks noChangeArrowheads="1"/>
            </p:cNvSpPr>
            <p:nvPr/>
          </p:nvSpPr>
          <p:spPr bwMode="auto">
            <a:xfrm>
              <a:off x="4080" y="1824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9" name="Rectangle 13"/>
            <p:cNvSpPr>
              <a:spLocks noChangeArrowheads="1"/>
            </p:cNvSpPr>
            <p:nvPr/>
          </p:nvSpPr>
          <p:spPr bwMode="auto">
            <a:xfrm>
              <a:off x="4032" y="1872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30" name="Rectangle 14"/>
            <p:cNvSpPr>
              <a:spLocks noChangeArrowheads="1"/>
            </p:cNvSpPr>
            <p:nvPr/>
          </p:nvSpPr>
          <p:spPr bwMode="auto">
            <a:xfrm>
              <a:off x="3984" y="1920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31" name="Rectangle 15"/>
            <p:cNvSpPr>
              <a:spLocks noChangeArrowheads="1"/>
            </p:cNvSpPr>
            <p:nvPr/>
          </p:nvSpPr>
          <p:spPr bwMode="auto">
            <a:xfrm>
              <a:off x="3936" y="1968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32" name="Text Box 16"/>
            <p:cNvSpPr txBox="1">
              <a:spLocks noChangeArrowheads="1"/>
            </p:cNvSpPr>
            <p:nvPr/>
          </p:nvSpPr>
          <p:spPr bwMode="auto">
            <a:xfrm>
              <a:off x="3984" y="2064"/>
              <a:ext cx="912" cy="16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</a:rPr>
                <a:t>nation – 5</a:t>
              </a:r>
            </a:p>
            <a:p>
              <a:r>
                <a:rPr lang="en-US" sz="1800">
                  <a:latin typeface="Arial" pitchFamily="34" charset="0"/>
                </a:rPr>
                <a:t>civil - 1</a:t>
              </a:r>
            </a:p>
            <a:p>
              <a:r>
                <a:rPr lang="en-US" sz="1800">
                  <a:latin typeface="Arial" pitchFamily="34" charset="0"/>
                </a:rPr>
                <a:t>war – 2</a:t>
              </a:r>
            </a:p>
            <a:p>
              <a:r>
                <a:rPr lang="en-US" sz="1800">
                  <a:latin typeface="Arial" pitchFamily="34" charset="0"/>
                </a:rPr>
                <a:t>men – 2</a:t>
              </a:r>
            </a:p>
            <a:p>
              <a:r>
                <a:rPr lang="en-US" sz="1800">
                  <a:latin typeface="Arial" pitchFamily="34" charset="0"/>
                </a:rPr>
                <a:t>died – 4</a:t>
              </a:r>
            </a:p>
            <a:p>
              <a:r>
                <a:rPr lang="en-US" sz="1800">
                  <a:latin typeface="Arial" pitchFamily="34" charset="0"/>
                </a:rPr>
                <a:t>people – 5</a:t>
              </a:r>
            </a:p>
            <a:p>
              <a:r>
                <a:rPr lang="en-US" sz="1800">
                  <a:latin typeface="Arial" pitchFamily="34" charset="0"/>
                </a:rPr>
                <a:t>Liberty – 1</a:t>
              </a:r>
            </a:p>
            <a:p>
              <a:r>
                <a:rPr lang="en-US" sz="1800">
                  <a:latin typeface="Arial" pitchFamily="34" charset="0"/>
                </a:rPr>
                <a:t>God – 1</a:t>
              </a:r>
            </a:p>
            <a:p>
              <a:r>
                <a:rPr lang="en-US" sz="1800">
                  <a:latin typeface="Arial" pitchFamily="34" charset="0"/>
                </a:rPr>
                <a:t>…</a:t>
              </a:r>
            </a:p>
          </p:txBody>
        </p:sp>
      </p:grpSp>
      <p:sp>
        <p:nvSpPr>
          <p:cNvPr id="1596433" name="AutoShape 17"/>
          <p:cNvSpPr>
            <a:spLocks noChangeArrowheads="1"/>
          </p:cNvSpPr>
          <p:nvPr/>
        </p:nvSpPr>
        <p:spPr bwMode="auto">
          <a:xfrm>
            <a:off x="4648200" y="2438400"/>
            <a:ext cx="1219200" cy="1828800"/>
          </a:xfrm>
          <a:prstGeom prst="rightArrow">
            <a:avLst>
              <a:gd name="adj1" fmla="val 45481"/>
              <a:gd name="adj2" fmla="val 2375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Feature</a:t>
            </a:r>
          </a:p>
          <a:p>
            <a:pPr algn="ctr"/>
            <a:r>
              <a:rPr lang="en-US" sz="1800">
                <a:latin typeface="Arial" pitchFamily="34" charset="0"/>
              </a:rPr>
              <a:t>Extraction</a:t>
            </a:r>
          </a:p>
        </p:txBody>
      </p:sp>
      <p:sp>
        <p:nvSpPr>
          <p:cNvPr id="1596435" name="Text Box 19"/>
          <p:cNvSpPr txBox="1">
            <a:spLocks noChangeArrowheads="1"/>
          </p:cNvSpPr>
          <p:nvPr/>
        </p:nvSpPr>
        <p:spPr bwMode="auto">
          <a:xfrm>
            <a:off x="1828800" y="1295400"/>
            <a:ext cx="1289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Documents</a:t>
            </a:r>
          </a:p>
        </p:txBody>
      </p:sp>
      <p:sp>
        <p:nvSpPr>
          <p:cNvPr id="1596436" name="Text Box 20"/>
          <p:cNvSpPr txBox="1">
            <a:spLocks noChangeArrowheads="1"/>
          </p:cNvSpPr>
          <p:nvPr/>
        </p:nvSpPr>
        <p:spPr bwMode="auto">
          <a:xfrm>
            <a:off x="6619875" y="1371600"/>
            <a:ext cx="12668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Token </a:t>
            </a:r>
            <a:r>
              <a:rPr lang="en-US" sz="1600" b="1">
                <a:solidFill>
                  <a:srgbClr val="CC0000"/>
                </a:solidFill>
                <a:latin typeface="Arial" pitchFamily="34" charset="0"/>
              </a:rPr>
              <a:t>Sets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Bag-Of-Tokens Representation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Each word corresponds to a dimension in the resulting data space and each document then becomes a vector consisting of non-negative values on each dimension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Let </a:t>
            </a:r>
            <a:r>
              <a:rPr lang="en-US" dirty="0" err="1" smtClean="0"/>
              <a:t>tf</a:t>
            </a:r>
            <a:r>
              <a:rPr lang="en-US" dirty="0" smtClean="0"/>
              <a:t>(d, t) denote the frequency of term t ∈ T in document d ∈ 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Then the vector representation of a document d is </a:t>
            </a:r>
          </a:p>
          <a:p>
            <a:pPr marL="273050" lvl="1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sz="2400" dirty="0" smtClean="0"/>
              <a:t>	t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 = (</a:t>
            </a:r>
            <a:r>
              <a:rPr lang="en-US" sz="2400" dirty="0" err="1" smtClean="0"/>
              <a:t>tf</a:t>
            </a:r>
            <a:r>
              <a:rPr lang="en-US" sz="2400" dirty="0" smtClean="0"/>
              <a:t>(d,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. . . , </a:t>
            </a:r>
            <a:r>
              <a:rPr lang="en-US" sz="2400" dirty="0" err="1" smtClean="0"/>
              <a:t>tf</a:t>
            </a:r>
            <a:r>
              <a:rPr lang="en-US" sz="2400" dirty="0" smtClean="0"/>
              <a:t>(d, t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))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Problem: the most frequent terms are not necessarily the most informative ones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/>
              <a:t>	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Bag-Of-Tokens Representation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Solution: transform the basic term frequencies </a:t>
            </a:r>
            <a:r>
              <a:rPr lang="en-US" dirty="0" err="1" smtClean="0"/>
              <a:t>tf</a:t>
            </a:r>
            <a:r>
              <a:rPr lang="en-US" dirty="0" smtClean="0"/>
              <a:t>(d, t) into the </a:t>
            </a:r>
            <a:r>
              <a:rPr lang="en-US" dirty="0" err="1" smtClean="0"/>
              <a:t>tfidf</a:t>
            </a:r>
            <a:r>
              <a:rPr lang="en-US" dirty="0" smtClean="0"/>
              <a:t> (term frequency and inversed document frequency) weighting scheme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err="1" smtClean="0"/>
              <a:t>idf</a:t>
            </a:r>
            <a:r>
              <a:rPr lang="en-US" dirty="0" smtClean="0"/>
              <a:t> weighs the frequency of a term t in a document d with a factor that discounts its importance with its appearances in the whole document collection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df</a:t>
            </a:r>
            <a:r>
              <a:rPr lang="en-US" dirty="0" smtClean="0"/>
              <a:t>(t) is the number of documents in which t appears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/>
              <a:t>	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437112"/>
            <a:ext cx="396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2707</Words>
  <Application>Microsoft Office PowerPoint</Application>
  <PresentationFormat>On-screen Show (4:3)</PresentationFormat>
  <Paragraphs>581</Paragraphs>
  <Slides>40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Oriel</vt:lpstr>
      <vt:lpstr>Clip</vt:lpstr>
      <vt:lpstr>Photo Editor Photo</vt:lpstr>
      <vt:lpstr>Equation</vt:lpstr>
      <vt:lpstr>Data Mining – Meeting 9</vt:lpstr>
      <vt:lpstr>Agenda</vt:lpstr>
      <vt:lpstr>Applications of Text Mining</vt:lpstr>
      <vt:lpstr>Example APP: Automatic Text Summarization</vt:lpstr>
      <vt:lpstr>What Is Unique In Text Mining?</vt:lpstr>
      <vt:lpstr>Text Representations</vt:lpstr>
      <vt:lpstr>Bag-of-Tokens Approaches</vt:lpstr>
      <vt:lpstr>Bag-Of-Tokens Representation</vt:lpstr>
      <vt:lpstr>Bag-Of-Tokens Representation</vt:lpstr>
      <vt:lpstr>Similarity Measures</vt:lpstr>
      <vt:lpstr>Similarity Measures</vt:lpstr>
      <vt:lpstr>Bag-Of-Tokens Representation</vt:lpstr>
      <vt:lpstr>Natural Language Processing</vt:lpstr>
      <vt:lpstr>General NLP—Too Difficult!</vt:lpstr>
      <vt:lpstr>Shallow Linguistics</vt:lpstr>
      <vt:lpstr>WordNet</vt:lpstr>
      <vt:lpstr>Part-of-Speech Tagging</vt:lpstr>
      <vt:lpstr>Word Sense Disambiguation</vt:lpstr>
      <vt:lpstr>Parsing</vt:lpstr>
      <vt:lpstr>Text Classification</vt:lpstr>
      <vt:lpstr>Text Classification</vt:lpstr>
      <vt:lpstr>Text Classification Tasks</vt:lpstr>
      <vt:lpstr>Text Classification(2)</vt:lpstr>
      <vt:lpstr>Document Clustering</vt:lpstr>
      <vt:lpstr>Text Categorization </vt:lpstr>
      <vt:lpstr>Web Mining Tasks</vt:lpstr>
      <vt:lpstr>The Web: Opportunities &amp; Challenges</vt:lpstr>
      <vt:lpstr>Search Engine – Two Rank Functions</vt:lpstr>
      <vt:lpstr>Slide 29</vt:lpstr>
      <vt:lpstr>PageRank</vt:lpstr>
      <vt:lpstr>PageRank</vt:lpstr>
      <vt:lpstr>PageRank</vt:lpstr>
      <vt:lpstr>Algorithm</vt:lpstr>
      <vt:lpstr>Algorithm</vt:lpstr>
      <vt:lpstr>Simplified Algorithm</vt:lpstr>
      <vt:lpstr>Simplified Algorithm</vt:lpstr>
      <vt:lpstr>Simplified Algorithm</vt:lpstr>
      <vt:lpstr>Damping Factor</vt:lpstr>
      <vt:lpstr>Damping Factor</vt:lpstr>
      <vt:lpstr>Computation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2016-04-18T02:33:31Z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