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60" r:id="rId1"/>
  </p:sldMasterIdLst>
  <p:notesMasterIdLst>
    <p:notesMasterId r:id="rId64"/>
  </p:notesMasterIdLst>
  <p:handoutMasterIdLst>
    <p:handoutMasterId r:id="rId65"/>
  </p:handoutMasterIdLst>
  <p:sldIdLst>
    <p:sldId id="256" r:id="rId2"/>
    <p:sldId id="271" r:id="rId3"/>
    <p:sldId id="260" r:id="rId4"/>
    <p:sldId id="303" r:id="rId5"/>
    <p:sldId id="348" r:id="rId6"/>
    <p:sldId id="382" r:id="rId7"/>
    <p:sldId id="349" r:id="rId8"/>
    <p:sldId id="350" r:id="rId9"/>
    <p:sldId id="302" r:id="rId10"/>
    <p:sldId id="304" r:id="rId11"/>
    <p:sldId id="261" r:id="rId12"/>
    <p:sldId id="380" r:id="rId13"/>
    <p:sldId id="381" r:id="rId14"/>
    <p:sldId id="351" r:id="rId15"/>
    <p:sldId id="352" r:id="rId16"/>
    <p:sldId id="353" r:id="rId17"/>
    <p:sldId id="354" r:id="rId18"/>
    <p:sldId id="355" r:id="rId19"/>
    <p:sldId id="356" r:id="rId20"/>
    <p:sldId id="357" r:id="rId21"/>
    <p:sldId id="358" r:id="rId22"/>
    <p:sldId id="264" r:id="rId23"/>
    <p:sldId id="263" r:id="rId24"/>
    <p:sldId id="265" r:id="rId25"/>
    <p:sldId id="266" r:id="rId26"/>
    <p:sldId id="267" r:id="rId27"/>
    <p:sldId id="305" r:id="rId28"/>
    <p:sldId id="268" r:id="rId29"/>
    <p:sldId id="359" r:id="rId30"/>
    <p:sldId id="269" r:id="rId31"/>
    <p:sldId id="360" r:id="rId32"/>
    <p:sldId id="270" r:id="rId33"/>
    <p:sldId id="308" r:id="rId34"/>
    <p:sldId id="309" r:id="rId35"/>
    <p:sldId id="361" r:id="rId36"/>
    <p:sldId id="307" r:id="rId37"/>
    <p:sldId id="341" r:id="rId38"/>
    <p:sldId id="342" r:id="rId39"/>
    <p:sldId id="343" r:id="rId40"/>
    <p:sldId id="383" r:id="rId41"/>
    <p:sldId id="344" r:id="rId42"/>
    <p:sldId id="345" r:id="rId43"/>
    <p:sldId id="346" r:id="rId44"/>
    <p:sldId id="347" r:id="rId45"/>
    <p:sldId id="362" r:id="rId46"/>
    <p:sldId id="363" r:id="rId47"/>
    <p:sldId id="364" r:id="rId48"/>
    <p:sldId id="366" r:id="rId49"/>
    <p:sldId id="384" r:id="rId50"/>
    <p:sldId id="370" r:id="rId51"/>
    <p:sldId id="371" r:id="rId52"/>
    <p:sldId id="372" r:id="rId53"/>
    <p:sldId id="373" r:id="rId54"/>
    <p:sldId id="374" r:id="rId55"/>
    <p:sldId id="375" r:id="rId56"/>
    <p:sldId id="376" r:id="rId57"/>
    <p:sldId id="377" r:id="rId58"/>
    <p:sldId id="378" r:id="rId59"/>
    <p:sldId id="379" r:id="rId60"/>
    <p:sldId id="340" r:id="rId61"/>
    <p:sldId id="385" r:id="rId62"/>
    <p:sldId id="339" r:id="rId63"/>
  </p:sldIdLst>
  <p:sldSz cx="9144000" cy="6858000" type="screen4x3"/>
  <p:notesSz cx="6858000" cy="9144000"/>
  <p:defaultTextStyle>
    <a:defPPr>
      <a:defRPr lang="he-IL"/>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r" defTabSz="914400" rtl="1" eaLnBrk="1" latinLnBrk="0" hangingPunct="1">
      <a:defRPr kern="1200">
        <a:solidFill>
          <a:schemeClr val="tx1"/>
        </a:solidFill>
        <a:latin typeface="Times New Roman" pitchFamily="18" charset="0"/>
        <a:ea typeface="+mn-ea"/>
        <a:cs typeface="Arial" pitchFamily="34" charset="0"/>
      </a:defRPr>
    </a:lvl6pPr>
    <a:lvl7pPr marL="2743200" algn="r" defTabSz="914400" rtl="1" eaLnBrk="1" latinLnBrk="0" hangingPunct="1">
      <a:defRPr kern="1200">
        <a:solidFill>
          <a:schemeClr val="tx1"/>
        </a:solidFill>
        <a:latin typeface="Times New Roman" pitchFamily="18" charset="0"/>
        <a:ea typeface="+mn-ea"/>
        <a:cs typeface="Arial" pitchFamily="34" charset="0"/>
      </a:defRPr>
    </a:lvl7pPr>
    <a:lvl8pPr marL="3200400" algn="r" defTabSz="914400" rtl="1" eaLnBrk="1" latinLnBrk="0" hangingPunct="1">
      <a:defRPr kern="1200">
        <a:solidFill>
          <a:schemeClr val="tx1"/>
        </a:solidFill>
        <a:latin typeface="Times New Roman" pitchFamily="18" charset="0"/>
        <a:ea typeface="+mn-ea"/>
        <a:cs typeface="Arial" pitchFamily="34" charset="0"/>
      </a:defRPr>
    </a:lvl8pPr>
    <a:lvl9pPr marL="3657600" algn="r" defTabSz="914400" rtl="1" eaLnBrk="1" latinLnBrk="0" hangingPunct="1">
      <a:defRPr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78" autoAdjust="0"/>
    <p:restoredTop sz="84733" autoAdjust="0"/>
  </p:normalViewPr>
  <p:slideViewPr>
    <p:cSldViewPr>
      <p:cViewPr>
        <p:scale>
          <a:sx n="84" d="100"/>
          <a:sy n="84" d="100"/>
        </p:scale>
        <p:origin x="-1402" y="331"/>
      </p:cViewPr>
      <p:guideLst>
        <p:guide orient="horz" pos="2160"/>
        <p:guide pos="2880"/>
      </p:guideLst>
    </p:cSldViewPr>
  </p:slideViewPr>
  <p:outlineViewPr>
    <p:cViewPr>
      <p:scale>
        <a:sx n="33" d="100"/>
        <a:sy n="33" d="100"/>
      </p:scale>
      <p:origin x="0" y="27130"/>
    </p:cViewPr>
    <p:sldLst>
      <p:sld r:id="rId1" collapse="1"/>
      <p:sld r:id="rId2" collapse="1"/>
      <p:sld r:id="rId3"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5.xml"/><Relationship Id="rId1"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cs typeface="Arial" charset="0"/>
              </a:defRPr>
            </a:lvl1pPr>
          </a:lstStyle>
          <a:p>
            <a:pPr>
              <a:defRPr/>
            </a:pPr>
            <a:endParaRPr lang="en-US"/>
          </a:p>
        </p:txBody>
      </p:sp>
      <p:sp>
        <p:nvSpPr>
          <p:cNvPr id="7171" name="Rectangle 3"/>
          <p:cNvSpPr>
            <a:spLocks noGrp="1" noChangeArrowheads="1"/>
          </p:cNvSpPr>
          <p:nvPr>
            <p:ph type="dt" sz="quarter"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defRPr sz="1200">
                <a:cs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cs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1">
              <a:defRPr sz="1200">
                <a:cs typeface="Arial" charset="0"/>
              </a:defRPr>
            </a:lvl1pPr>
          </a:lstStyle>
          <a:p>
            <a:pPr>
              <a:defRPr/>
            </a:pPr>
            <a:fld id="{9AAEDFA5-5917-41A0-99BD-EA9BCED02E99}" type="slidenum">
              <a:rPr lang="he-IL"/>
              <a:pPr>
                <a:defRPr/>
              </a:pPr>
              <a:t>‹#›</a:t>
            </a:fld>
            <a:endParaRPr lang="en-US"/>
          </a:p>
        </p:txBody>
      </p:sp>
    </p:spTree>
    <p:extLst>
      <p:ext uri="{BB962C8B-B14F-4D97-AF65-F5344CB8AC3E}">
        <p14:creationId xmlns:p14="http://schemas.microsoft.com/office/powerpoint/2010/main" xmlns="" val="3274813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200">
                <a:cs typeface="Arial" charset="0"/>
              </a:defRPr>
            </a:lvl1pPr>
          </a:lstStyle>
          <a:p>
            <a:pPr>
              <a:defRPr/>
            </a:pPr>
            <a:endParaRPr lang="en-US"/>
          </a:p>
        </p:txBody>
      </p:sp>
      <p:sp>
        <p:nvSpPr>
          <p:cNvPr id="6147"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1">
              <a:defRPr sz="1200">
                <a:cs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noProof="0" smtClean="0"/>
              <a:t>לחץ כדי לערוך סגנונות טקסט של תבנית בסיס</a:t>
            </a:r>
          </a:p>
          <a:p>
            <a:pPr lvl="1"/>
            <a:r>
              <a:rPr lang="he-IL" noProof="0" smtClean="0"/>
              <a:t>רמה שנייה</a:t>
            </a:r>
          </a:p>
          <a:p>
            <a:pPr lvl="2"/>
            <a:r>
              <a:rPr lang="he-IL" noProof="0" smtClean="0"/>
              <a:t>רמה שלישית</a:t>
            </a:r>
          </a:p>
          <a:p>
            <a:pPr lvl="3"/>
            <a:r>
              <a:rPr lang="he-IL" noProof="0" smtClean="0"/>
              <a:t>רמה רביעית</a:t>
            </a:r>
          </a:p>
          <a:p>
            <a:pPr lvl="4"/>
            <a:r>
              <a:rPr lang="he-IL" noProof="0" smtClean="0"/>
              <a:t>רמה חמישית</a:t>
            </a:r>
          </a:p>
        </p:txBody>
      </p:sp>
      <p:sp>
        <p:nvSpPr>
          <p:cNvPr id="6150"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1">
              <a:defRPr sz="1200">
                <a:cs typeface="Arial" charset="0"/>
              </a:defRPr>
            </a:lvl1pPr>
          </a:lstStyle>
          <a:p>
            <a:pPr>
              <a:defRPr/>
            </a:pPr>
            <a:fld id="{1B0CF8E1-BC5B-40C8-95B6-D86D4A9E0C9D}" type="slidenum">
              <a:rPr lang="he-IL"/>
              <a:pPr>
                <a:defRPr/>
              </a:pPr>
              <a:t>‹#›</a:t>
            </a:fld>
            <a:endParaRPr lang="en-US"/>
          </a:p>
        </p:txBody>
      </p:sp>
    </p:spTree>
    <p:extLst>
      <p:ext uri="{BB962C8B-B14F-4D97-AF65-F5344CB8AC3E}">
        <p14:creationId xmlns:p14="http://schemas.microsoft.com/office/powerpoint/2010/main" xmlns="" val="695773924"/>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B0A62A1-3D76-4AC8-9078-81FA9AA1DA9E}" type="slidenum">
              <a:rPr lang="en-US" smtClean="0">
                <a:cs typeface="Arial" pitchFamily="34" charset="0"/>
              </a:rPr>
              <a:pPr/>
              <a:t>3</a:t>
            </a:fld>
            <a:endParaRPr lang="en-US" smtClean="0">
              <a:cs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9C9A0-57DB-4FC3-9C8B-0F16D60D0CE2}" type="slidenum">
              <a:rPr lang="en-US"/>
              <a:pPr/>
              <a:t>14</a:t>
            </a:fld>
            <a:endParaRPr lang="en-US"/>
          </a:p>
        </p:txBody>
      </p:sp>
      <p:sp>
        <p:nvSpPr>
          <p:cNvPr id="1038338" name="Rectangle 2"/>
          <p:cNvSpPr>
            <a:spLocks noGrp="1" noRot="1" noChangeAspect="1" noChangeArrowheads="1" noTextEdit="1"/>
          </p:cNvSpPr>
          <p:nvPr>
            <p:ph type="sldImg"/>
          </p:nvPr>
        </p:nvSpPr>
        <p:spPr>
          <a:xfrm>
            <a:off x="1108075" y="666750"/>
            <a:ext cx="4643438" cy="3482975"/>
          </a:xfrm>
          <a:ln/>
        </p:spPr>
      </p:sp>
      <p:sp>
        <p:nvSpPr>
          <p:cNvPr id="1038339" name="Rectangle 3"/>
          <p:cNvSpPr>
            <a:spLocks noGrp="1" noChangeArrowheads="1"/>
          </p:cNvSpPr>
          <p:nvPr>
            <p:ph type="body" idx="1"/>
          </p:nvPr>
        </p:nvSpPr>
        <p:spPr>
          <a:xfrm>
            <a:off x="905393" y="4373693"/>
            <a:ext cx="5047215" cy="4077012"/>
          </a:xfrm>
        </p:spPr>
        <p:txBody>
          <a:bodyPr lIns="89555" tIns="44778" rIns="89555" bIns="44778"/>
          <a:lstStyle/>
          <a:p>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C5296-E693-4F47-9808-62378FF67FB5}" type="slidenum">
              <a:rPr lang="en-US"/>
              <a:pPr/>
              <a:t>15</a:t>
            </a:fld>
            <a:endParaRPr lang="en-US"/>
          </a:p>
        </p:txBody>
      </p:sp>
      <p:sp>
        <p:nvSpPr>
          <p:cNvPr id="1040386" name="Rectangle 2"/>
          <p:cNvSpPr>
            <a:spLocks noGrp="1" noRot="1" noChangeAspect="1" noChangeArrowheads="1" noTextEdit="1"/>
          </p:cNvSpPr>
          <p:nvPr>
            <p:ph type="sldImg"/>
          </p:nvPr>
        </p:nvSpPr>
        <p:spPr>
          <a:xfrm>
            <a:off x="1108075" y="666750"/>
            <a:ext cx="4643438" cy="3482975"/>
          </a:xfrm>
          <a:ln/>
        </p:spPr>
      </p:sp>
      <p:sp>
        <p:nvSpPr>
          <p:cNvPr id="1040387" name="Rectangle 3"/>
          <p:cNvSpPr>
            <a:spLocks noGrp="1" noChangeArrowheads="1"/>
          </p:cNvSpPr>
          <p:nvPr>
            <p:ph type="body" idx="1"/>
          </p:nvPr>
        </p:nvSpPr>
        <p:spPr>
          <a:xfrm>
            <a:off x="905393" y="4373693"/>
            <a:ext cx="5047215" cy="4077012"/>
          </a:xfrm>
        </p:spPr>
        <p:txBody>
          <a:bodyPr lIns="89555" tIns="44778" rIns="89555" bIns="44778"/>
          <a:lstStyle/>
          <a:p>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62031-59D9-4FDA-B961-737FEC271121}" type="slidenum">
              <a:rPr lang="en-US"/>
              <a:pPr/>
              <a:t>17</a:t>
            </a:fld>
            <a:endParaRPr lang="en-US"/>
          </a:p>
        </p:txBody>
      </p:sp>
      <p:sp>
        <p:nvSpPr>
          <p:cNvPr id="1042434" name="Rectangle 2"/>
          <p:cNvSpPr>
            <a:spLocks noGrp="1" noRot="1" noChangeAspect="1" noChangeArrowheads="1" noTextEdit="1"/>
          </p:cNvSpPr>
          <p:nvPr>
            <p:ph type="sldImg"/>
          </p:nvPr>
        </p:nvSpPr>
        <p:spPr>
          <a:xfrm>
            <a:off x="1108075" y="666750"/>
            <a:ext cx="4643438" cy="3482975"/>
          </a:xfrm>
          <a:ln/>
        </p:spPr>
      </p:sp>
      <p:sp>
        <p:nvSpPr>
          <p:cNvPr id="1042435" name="Rectangle 3"/>
          <p:cNvSpPr>
            <a:spLocks noGrp="1" noChangeArrowheads="1"/>
          </p:cNvSpPr>
          <p:nvPr>
            <p:ph type="body" idx="1"/>
          </p:nvPr>
        </p:nvSpPr>
        <p:spPr>
          <a:xfrm>
            <a:off x="905393" y="4373693"/>
            <a:ext cx="5047215" cy="4077012"/>
          </a:xfrm>
        </p:spPr>
        <p:txBody>
          <a:bodyPr lIns="89555" tIns="44778" rIns="89555" bIns="44778"/>
          <a:lstStyle/>
          <a:p>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marL="0" lvl="1" algn="l" rtl="0"/>
            <a:r>
              <a:rPr lang="en-US" smtClean="0">
                <a:cs typeface="Arial" pitchFamily="34" charset="0"/>
              </a:rPr>
              <a:t>redundancies caused by data integration  - same values in different formats, different columns with similar values, etc. </a:t>
            </a:r>
          </a:p>
        </p:txBody>
      </p:sp>
      <p:sp>
        <p:nvSpPr>
          <p:cNvPr id="52228" name="Slide Number Placeholder 3"/>
          <p:cNvSpPr>
            <a:spLocks noGrp="1"/>
          </p:cNvSpPr>
          <p:nvPr>
            <p:ph type="sldNum" sz="quarter" idx="5"/>
          </p:nvPr>
        </p:nvSpPr>
        <p:spPr>
          <a:noFill/>
        </p:spPr>
        <p:txBody>
          <a:bodyPr/>
          <a:lstStyle/>
          <a:p>
            <a:fld id="{E65D5C74-595C-42AC-9305-2A0801B58BD3}" type="slidenum">
              <a:rPr lang="he-IL" smtClean="0">
                <a:cs typeface="Arial" pitchFamily="34" charset="0"/>
              </a:rPr>
              <a:pPr/>
              <a:t>28</a:t>
            </a:fld>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177C73F-2905-4B58-9EDC-6598FACF26EE}" type="slidenum">
              <a:rPr lang="en-US"/>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6"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7"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0"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3"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4"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5" name="Straight Connector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7" name="Oval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8" name="Oval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9" name="Oval 29"/>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0" name="Oval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1" name="Oval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F78F3EDE-26B1-4842-BF09-9654C438D48C}" type="datetime1">
              <a:rPr lang="en-US" smtClean="0"/>
              <a:pPr>
                <a:defRPr/>
              </a:pPr>
              <a:t>3/9/2014</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r>
              <a:rPr lang="en-US" smtClean="0"/>
              <a:t>Data Mining: Concepts and Techniques</a:t>
            </a: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59C4CE7F-FF67-4A53-A474-D3A97AF4EF28}" type="slidenum">
              <a:rPr lang="he-IL"/>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52D5EB3-DBED-4C43-A097-781F8197015B}" type="datetime1">
              <a:rPr lang="en-US" smtClean="0"/>
              <a:pPr>
                <a:defRPr/>
              </a:pPr>
              <a:t>3/9/2014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Data Mining: Concepts and Techniques</a:t>
            </a:r>
            <a:endParaRPr lang="en-US"/>
          </a:p>
        </p:txBody>
      </p:sp>
      <p:sp>
        <p:nvSpPr>
          <p:cNvPr id="6" name="Slide Number Placeholder 22"/>
          <p:cNvSpPr>
            <a:spLocks noGrp="1"/>
          </p:cNvSpPr>
          <p:nvPr>
            <p:ph type="sldNum" sz="quarter" idx="12"/>
          </p:nvPr>
        </p:nvSpPr>
        <p:spPr/>
        <p:txBody>
          <a:bodyPr/>
          <a:lstStyle>
            <a:lvl1pPr>
              <a:defRPr/>
            </a:lvl1pPr>
          </a:lstStyle>
          <a:p>
            <a:pPr>
              <a:defRPr/>
            </a:pPr>
            <a:fld id="{0C78B48E-4532-4FD3-8930-0E016C3565F8}"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33E76FA-B9EA-40F2-9BB3-E6CEB2F2963D}" type="datetime1">
              <a:rPr lang="en-US" smtClean="0"/>
              <a:pPr>
                <a:defRPr/>
              </a:pPr>
              <a:t>3/9/2014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Data Mining: Concepts and Techniques</a:t>
            </a:r>
            <a:endParaRPr lang="en-US"/>
          </a:p>
        </p:txBody>
      </p:sp>
      <p:sp>
        <p:nvSpPr>
          <p:cNvPr id="6" name="Slide Number Placeholder 22"/>
          <p:cNvSpPr>
            <a:spLocks noGrp="1"/>
          </p:cNvSpPr>
          <p:nvPr>
            <p:ph type="sldNum" sz="quarter" idx="12"/>
          </p:nvPr>
        </p:nvSpPr>
        <p:spPr/>
        <p:txBody>
          <a:bodyPr/>
          <a:lstStyle>
            <a:lvl1pPr>
              <a:defRPr/>
            </a:lvl1pPr>
          </a:lstStyle>
          <a:p>
            <a:pPr>
              <a:defRPr/>
            </a:pPr>
            <a:fld id="{30882271-7691-4D81-83BB-599181AEBA01}" type="slidenum">
              <a:rPr lang="he-IL"/>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Date Placeholder 5"/>
          <p:cNvSpPr>
            <a:spLocks noGrp="1"/>
          </p:cNvSpPr>
          <p:nvPr>
            <p:ph type="dt" sz="half" idx="10"/>
          </p:nvPr>
        </p:nvSpPr>
        <p:spPr>
          <a:xfrm>
            <a:off x="152400" y="6477000"/>
            <a:ext cx="1905000" cy="381000"/>
          </a:xfrm>
        </p:spPr>
        <p:txBody>
          <a:bodyPr/>
          <a:lstStyle>
            <a:lvl1pPr>
              <a:defRPr/>
            </a:lvl1pPr>
          </a:lstStyle>
          <a:p>
            <a:fld id="{2CADDBCE-5BC4-46DA-911B-B123F9A46C7D}" type="datetime1">
              <a:rPr lang="en-US" smtClean="0"/>
              <a:pPr/>
              <a:t>3/9/2014</a:t>
            </a:fld>
            <a:endParaRPr lang="en-US"/>
          </a:p>
        </p:txBody>
      </p:sp>
      <p:sp>
        <p:nvSpPr>
          <p:cNvPr id="7" name="Footer Placeholder 6"/>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8" name="Slide Number Placeholder 7"/>
          <p:cNvSpPr>
            <a:spLocks noGrp="1"/>
          </p:cNvSpPr>
          <p:nvPr>
            <p:ph type="sldNum" sz="quarter" idx="12"/>
          </p:nvPr>
        </p:nvSpPr>
        <p:spPr>
          <a:xfrm>
            <a:off x="7239000" y="6477000"/>
            <a:ext cx="1905000" cy="381000"/>
          </a:xfrm>
        </p:spPr>
        <p:txBody>
          <a:bodyPr/>
          <a:lstStyle>
            <a:lvl1pPr>
              <a:defRPr/>
            </a:lvl1pPr>
          </a:lstStyle>
          <a:p>
            <a:fld id="{8EFB7815-878C-4FA7-B081-DEA48364CC42}" type="slidenum">
              <a:rPr lang="en-US"/>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5720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a:xfrm>
            <a:off x="152400" y="6477000"/>
            <a:ext cx="1905000" cy="381000"/>
          </a:xfrm>
        </p:spPr>
        <p:txBody>
          <a:bodyPr/>
          <a:lstStyle>
            <a:lvl1pPr>
              <a:defRPr/>
            </a:lvl1pPr>
          </a:lstStyle>
          <a:p>
            <a:fld id="{1C82A162-378B-4669-87A4-AE3488581F37}" type="datetime1">
              <a:rPr lang="en-US" smtClean="0"/>
              <a:pPr/>
              <a:t>3/9/2014</a:t>
            </a:fld>
            <a:endParaRPr lang="en-US"/>
          </a:p>
        </p:txBody>
      </p:sp>
      <p:sp>
        <p:nvSpPr>
          <p:cNvPr id="6" name="Footer Placeholder 5"/>
          <p:cNvSpPr>
            <a:spLocks noGrp="1"/>
          </p:cNvSpPr>
          <p:nvPr>
            <p:ph type="ftr" sz="quarter" idx="11"/>
          </p:nvPr>
        </p:nvSpPr>
        <p:spPr>
          <a:xfrm>
            <a:off x="3124200" y="6477000"/>
            <a:ext cx="2895600" cy="381000"/>
          </a:xfrm>
        </p:spPr>
        <p:txBody>
          <a:bodyPr/>
          <a:lstStyle>
            <a:lvl1pPr>
              <a:defRPr/>
            </a:lvl1pPr>
          </a:lstStyle>
          <a:p>
            <a:r>
              <a:rPr lang="en-US"/>
              <a:t>Data Mining: Concepts and Techniques</a:t>
            </a:r>
          </a:p>
        </p:txBody>
      </p:sp>
      <p:sp>
        <p:nvSpPr>
          <p:cNvPr id="7" name="Slide Number Placeholder 6"/>
          <p:cNvSpPr>
            <a:spLocks noGrp="1"/>
          </p:cNvSpPr>
          <p:nvPr>
            <p:ph type="sldNum" sz="quarter" idx="12"/>
          </p:nvPr>
        </p:nvSpPr>
        <p:spPr>
          <a:xfrm>
            <a:off x="7239000" y="6477000"/>
            <a:ext cx="1905000" cy="381000"/>
          </a:xfrm>
        </p:spPr>
        <p:txBody>
          <a:bodyPr/>
          <a:lstStyle>
            <a:lvl1pPr>
              <a:defRPr/>
            </a:lvl1pPr>
          </a:lstStyle>
          <a:p>
            <a:fld id="{0DC59124-A9C0-4FB1-BEF2-ECEBA38B89D9}"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17B97313-6810-4DC0-900B-17B087B935E5}" type="datetime1">
              <a:rPr lang="en-US" smtClean="0"/>
              <a:pPr>
                <a:defRPr/>
              </a:pPr>
              <a:t>3/9/2014</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3CF525EA-D8B0-401B-99F1-2B9B36BAEC20}" type="slidenum">
              <a:rPr lang="he-IL"/>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r>
              <a:rPr lang="en-US" smtClean="0"/>
              <a:t>Data Mining: Concepts and Techniques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6"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7"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8"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9"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13" name="Rectangle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4" name="Oval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5" name="Oval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6" name="Oval 2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7" name="Oval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8" name="Oval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19" name="Straight Connector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15B6C9DF-E80C-49D5-A44F-7ED0D62BDA07}" type="datetime1">
              <a:rPr lang="en-US" smtClean="0"/>
              <a:pPr>
                <a:defRPr/>
              </a:pPr>
              <a:t>3/9/2014</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r>
              <a:rPr lang="en-US" smtClean="0"/>
              <a:t>Data Mining: Concepts and Techniques</a:t>
            </a: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7E57F3BD-0CCE-48A9-98C6-048A1E78A578}" type="slidenum">
              <a:rPr lang="he-IL"/>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F1D37FE-BB1F-44F0-8A86-773A3D4CDDFD}" type="datetime1">
              <a:rPr lang="en-US" smtClean="0"/>
              <a:pPr>
                <a:defRPr/>
              </a:pPr>
              <a:t>3/9/2014</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Data Mining: Concepts and Techniques</a:t>
            </a:r>
            <a:endParaRPr lang="en-US"/>
          </a:p>
        </p:txBody>
      </p:sp>
      <p:sp>
        <p:nvSpPr>
          <p:cNvPr id="7" name="Slide Number Placeholder 22"/>
          <p:cNvSpPr>
            <a:spLocks noGrp="1"/>
          </p:cNvSpPr>
          <p:nvPr>
            <p:ph type="sldNum" sz="quarter" idx="12"/>
          </p:nvPr>
        </p:nvSpPr>
        <p:spPr/>
        <p:txBody>
          <a:bodyPr/>
          <a:lstStyle>
            <a:lvl1pPr>
              <a:defRPr/>
            </a:lvl1pPr>
          </a:lstStyle>
          <a:p>
            <a:pPr>
              <a:defRPr/>
            </a:pPr>
            <a:fld id="{DA48A872-4BC4-410D-819A-98FED5AF914A}"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22D8E36E-759C-42D9-B7D6-21BE068B9047}" type="datetime1">
              <a:rPr lang="en-US" smtClean="0"/>
              <a:pPr>
                <a:defRPr/>
              </a:pPr>
              <a:t>3/9/2014</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Data Mining: Concepts and Techniques</a:t>
            </a:r>
            <a:endParaRPr lang="en-US"/>
          </a:p>
        </p:txBody>
      </p:sp>
      <p:sp>
        <p:nvSpPr>
          <p:cNvPr id="9" name="Slide Number Placeholder 22"/>
          <p:cNvSpPr>
            <a:spLocks noGrp="1"/>
          </p:cNvSpPr>
          <p:nvPr>
            <p:ph type="sldNum" sz="quarter" idx="12"/>
          </p:nvPr>
        </p:nvSpPr>
        <p:spPr/>
        <p:txBody>
          <a:bodyPr/>
          <a:lstStyle>
            <a:lvl1pPr>
              <a:defRPr/>
            </a:lvl1pPr>
          </a:lstStyle>
          <a:p>
            <a:pPr>
              <a:defRPr/>
            </a:pPr>
            <a:fld id="{96352B19-DB80-40F1-9BE8-AAAA5C99187F}"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B56A984B-BC37-48FA-8E5C-19FED5481E9E}" type="datetime1">
              <a:rPr lang="en-US" smtClean="0"/>
              <a:pPr>
                <a:defRPr/>
              </a:pPr>
              <a:t>3/9/2014</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D4189CF5-EC01-4668-B767-89BB00BC91F3}" type="slidenum">
              <a:rPr lang="he-IL"/>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r>
              <a:rPr lang="en-US" smtClean="0"/>
              <a:t>Data Mining: Concepts and Techniques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DD1EA38-783F-4CA4-B3BE-BF16C8F74E70}" type="datetime1">
              <a:rPr lang="en-US" smtClean="0"/>
              <a:pPr>
                <a:defRPr/>
              </a:pPr>
              <a:t>3/9/2014</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Data Mining: Concepts and Techniques</a:t>
            </a:r>
            <a:endParaRPr lang="en-US"/>
          </a:p>
        </p:txBody>
      </p:sp>
      <p:sp>
        <p:nvSpPr>
          <p:cNvPr id="4" name="Slide Number Placeholder 22"/>
          <p:cNvSpPr>
            <a:spLocks noGrp="1"/>
          </p:cNvSpPr>
          <p:nvPr>
            <p:ph type="sldNum" sz="quarter" idx="12"/>
          </p:nvPr>
        </p:nvSpPr>
        <p:spPr/>
        <p:txBody>
          <a:bodyPr/>
          <a:lstStyle>
            <a:lvl1pPr>
              <a:defRPr/>
            </a:lvl1pPr>
          </a:lstStyle>
          <a:p>
            <a:pPr>
              <a:defRPr/>
            </a:pPr>
            <a:fld id="{15C2C8DE-1EE7-4C7A-842F-B2EAA5FCC68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6" name="Straight Connector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7" name="Straight Connector 1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8" name="Straight Connector 1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9" name="Rectangle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0" name="Straight Connector 1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1" name="Oval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FE0C6156-47B3-493A-B7FF-C9506D62E816}" type="datetime1">
              <a:rPr lang="en-US" smtClean="0"/>
              <a:pPr>
                <a:defRPr/>
              </a:pPr>
              <a:t>3/9/2014</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1D36236C-6892-43C0-88B0-EBE03F74FA31}" type="slidenum">
              <a:rPr lang="he-IL"/>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r>
              <a:rPr lang="en-US" smtClean="0"/>
              <a:t>Data Mining: Concepts and Techniques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6" name="Oval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7" name="Straight Connector 1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lgn="r" rtl="1">
              <a:defRPr/>
            </a:pPr>
            <a:endParaRPr lang="en-US">
              <a:cs typeface="Arial" charset="0"/>
            </a:endParaRPr>
          </a:p>
        </p:txBody>
      </p:sp>
      <p:sp>
        <p:nvSpPr>
          <p:cNvPr id="8" name="Rectangle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9" name="Straight Connector 1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Straight Connector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11" name="Straight Connector 2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FB2C631A-ABCA-47F4-B430-F7C661D653D4}" type="datetime1">
              <a:rPr lang="en-US" smtClean="0"/>
              <a:pPr>
                <a:defRPr/>
              </a:pPr>
              <a:t>3/9/2014</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69B94524-123C-4A2E-8C08-71AC1FC6FF26}" type="slidenum">
              <a:rPr lang="he-IL"/>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r>
              <a:rPr lang="en-US" smtClean="0"/>
              <a:t>Data Mining: Concepts and Techniques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a:defRPr/>
            </a:pPr>
            <a:endParaRPr lang="en-US" dirty="0">
              <a:cs typeface="Arial"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2052"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rtl="1" eaLnBrk="1" latinLnBrk="0" hangingPunct="1">
              <a:defRPr kumimoji="0" sz="1200">
                <a:solidFill>
                  <a:schemeClr val="tx2"/>
                </a:solidFill>
                <a:cs typeface="Arial" charset="0"/>
              </a:defRPr>
            </a:lvl1pPr>
          </a:lstStyle>
          <a:p>
            <a:pPr>
              <a:defRPr/>
            </a:pPr>
            <a:fld id="{F96DCD00-E62D-4BED-BFDE-6555EEFCCCCF}" type="datetime1">
              <a:rPr lang="en-US" smtClean="0"/>
              <a:pPr>
                <a:defRPr/>
              </a:pPr>
              <a:t>3/9/2014</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rtl="1" eaLnBrk="1" latinLnBrk="0" hangingPunct="1">
              <a:defRPr kumimoji="0" sz="1200">
                <a:solidFill>
                  <a:schemeClr val="tx2"/>
                </a:solidFill>
                <a:cs typeface="Arial" charset="0"/>
              </a:defRPr>
            </a:lvl1pPr>
          </a:lstStyle>
          <a:p>
            <a:pPr>
              <a:defRPr/>
            </a:pPr>
            <a:r>
              <a:rPr lang="en-US" smtClean="0"/>
              <a:t>Data Mining: Concepts and Techniques</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a:defRPr/>
            </a:pPr>
            <a:endParaRPr lang="en-US">
              <a:cs typeface="Arial"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lgn="r" rtl="1">
              <a:defRPr/>
            </a:pPr>
            <a:endParaRPr lang="en-US">
              <a:cs typeface="Arial"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rtl="1" eaLnBrk="1" latinLnBrk="0" hangingPunct="1">
              <a:defRPr kumimoji="0" sz="1400" b="1">
                <a:solidFill>
                  <a:srgbClr val="FFFFFF"/>
                </a:solidFill>
                <a:cs typeface="Arial" charset="0"/>
              </a:defRPr>
            </a:lvl1pPr>
          </a:lstStyle>
          <a:p>
            <a:pPr>
              <a:defRPr/>
            </a:pPr>
            <a:fld id="{BA3FD463-35E8-4F4D-9F09-BD818B06B60A}"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22" r:id="rId4"/>
    <p:sldLayoutId id="2147483823" r:id="rId5"/>
    <p:sldLayoutId id="2147483830" r:id="rId6"/>
    <p:sldLayoutId id="2147483824" r:id="rId7"/>
    <p:sldLayoutId id="2147483831" r:id="rId8"/>
    <p:sldLayoutId id="2147483832" r:id="rId9"/>
    <p:sldLayoutId id="2147483825" r:id="rId10"/>
    <p:sldLayoutId id="2147483826" r:id="rId11"/>
    <p:sldLayoutId id="2147483834" r:id="rId12"/>
    <p:sldLayoutId id="2147483835" r:id="rId13"/>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12.x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0" y="3124200"/>
            <a:ext cx="6172200" cy="1893888"/>
          </a:xfrm>
        </p:spPr>
        <p:txBody>
          <a:bodyPr/>
          <a:lstStyle/>
          <a:p>
            <a:pPr eaLnBrk="1" fontAlgn="auto" hangingPunct="1">
              <a:spcAft>
                <a:spcPts val="0"/>
              </a:spcAft>
              <a:defRPr/>
            </a:pPr>
            <a:r>
              <a:rPr lang="en-US" dirty="0" smtClean="0"/>
              <a:t>Data Mining – Meeting 2</a:t>
            </a:r>
            <a:endParaRPr lang="en-US" dirty="0"/>
          </a:p>
        </p:txBody>
      </p:sp>
      <p:sp>
        <p:nvSpPr>
          <p:cNvPr id="9219" name="Rectangle 3"/>
          <p:cNvSpPr>
            <a:spLocks noGrp="1" noChangeArrowheads="1"/>
          </p:cNvSpPr>
          <p:nvPr>
            <p:ph type="subTitle" idx="1"/>
          </p:nvPr>
        </p:nvSpPr>
        <p:spPr>
          <a:xfrm>
            <a:off x="2286000" y="5003800"/>
            <a:ext cx="6172200" cy="1371600"/>
          </a:xfrm>
        </p:spPr>
        <p:txBody>
          <a:bodyPr/>
          <a:lstStyle/>
          <a:p>
            <a:pPr eaLnBrk="1" hangingPunct="1"/>
            <a:r>
              <a:rPr lang="en-US" dirty="0" err="1" smtClean="0">
                <a:cs typeface="Times New Roman" pitchFamily="18" charset="0"/>
              </a:rPr>
              <a:t>Roi</a:t>
            </a:r>
            <a:r>
              <a:rPr lang="en-US" dirty="0" smtClean="0">
                <a:cs typeface="Times New Roman" pitchFamily="18" charset="0"/>
              </a:rPr>
              <a:t> </a:t>
            </a:r>
            <a:r>
              <a:rPr lang="en-US" dirty="0" err="1" smtClean="0">
                <a:cs typeface="Times New Roman" pitchFamily="18" charset="0"/>
              </a:rPr>
              <a:t>Yehoshua</a:t>
            </a:r>
            <a:endParaRPr lang="en-US" dirty="0" smtClean="0">
              <a:cs typeface="Times New Roman" pitchFamily="18" charset="0"/>
            </a:endParaRPr>
          </a:p>
          <a:p>
            <a:pPr eaLnBrk="1" hangingPunct="1"/>
            <a:r>
              <a:rPr lang="en-US" dirty="0" smtClean="0">
                <a:cs typeface="Times New Roman" pitchFamily="18" charset="0"/>
              </a:rPr>
              <a:t>Partially based on slides of Noam Koenigstein</a:t>
            </a:r>
          </a:p>
          <a:p>
            <a:pPr eaLnBrk="1" hangingPunct="1"/>
            <a:r>
              <a:rPr lang="en-US" smtClean="0">
                <a:cs typeface="Times New Roman" pitchFamily="18" charset="0"/>
              </a:rPr>
              <a:t>The Open </a:t>
            </a:r>
            <a:r>
              <a:rPr lang="en-US" dirty="0" smtClean="0">
                <a:cs typeface="Times New Roman" pitchFamily="18" charset="0"/>
              </a:rPr>
              <a:t>University</a:t>
            </a:r>
          </a:p>
          <a:p>
            <a:pPr eaLnBrk="1" hangingPunct="1"/>
            <a:endParaRPr lang="en-US" dirty="0" smtClean="0">
              <a:cs typeface="Times New Roman" pitchFamily="18" charset="0"/>
            </a:endParaRPr>
          </a:p>
        </p:txBody>
      </p:sp>
      <p:pic>
        <p:nvPicPr>
          <p:cNvPr id="10" name="Picture 2" descr="http://mineria-de-datos.it4biotech.com/wp-content/uploads/2010/12/emeza_Mascot.png"/>
          <p:cNvPicPr>
            <a:picLocks noChangeAspect="1" noChangeArrowheads="1"/>
          </p:cNvPicPr>
          <p:nvPr/>
        </p:nvPicPr>
        <p:blipFill>
          <a:blip r:embed="rId2" cstate="print"/>
          <a:srcRect/>
          <a:stretch>
            <a:fillRect/>
          </a:stretch>
        </p:blipFill>
        <p:spPr bwMode="auto">
          <a:xfrm>
            <a:off x="2627784" y="692696"/>
            <a:ext cx="4320480" cy="3380776"/>
          </a:xfrm>
          <a:prstGeom prst="rect">
            <a:avLst/>
          </a:prstGeom>
          <a:noFill/>
        </p:spPr>
      </p:pic>
      <p:sp>
        <p:nvSpPr>
          <p:cNvPr id="11" name="Slide Number Placeholder 10"/>
          <p:cNvSpPr>
            <a:spLocks noGrp="1"/>
          </p:cNvSpPr>
          <p:nvPr>
            <p:ph type="sldNum" sz="quarter" idx="12"/>
          </p:nvPr>
        </p:nvSpPr>
        <p:spPr/>
        <p:txBody>
          <a:bodyPr/>
          <a:lstStyle/>
          <a:p>
            <a:pPr>
              <a:defRPr/>
            </a:pPr>
            <a:fld id="{59C4CE7F-FF67-4A53-A474-D3A97AF4EF28}" type="slidenum">
              <a:rPr lang="he-IL"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Types Of Attributes</a:t>
            </a:r>
            <a:endParaRPr lang="en-US" dirty="0"/>
          </a:p>
        </p:txBody>
      </p:sp>
      <p:sp>
        <p:nvSpPr>
          <p:cNvPr id="14339" name="Content Placeholder 2"/>
          <p:cNvSpPr>
            <a:spLocks noGrp="1"/>
          </p:cNvSpPr>
          <p:nvPr>
            <p:ph sz="quarter" idx="1"/>
          </p:nvPr>
        </p:nvSpPr>
        <p:spPr>
          <a:xfrm>
            <a:off x="457200" y="1600200"/>
            <a:ext cx="7467600" cy="4873625"/>
          </a:xfrm>
        </p:spPr>
        <p:txBody>
          <a:bodyPr/>
          <a:lstStyle/>
          <a:p>
            <a:pPr>
              <a:lnSpc>
                <a:spcPct val="140000"/>
              </a:lnSpc>
            </a:pPr>
            <a:r>
              <a:rPr lang="en-US" sz="2000" dirty="0" smtClean="0"/>
              <a:t>Three major types of attributes:</a:t>
            </a:r>
          </a:p>
          <a:p>
            <a:pPr lvl="1">
              <a:lnSpc>
                <a:spcPct val="140000"/>
              </a:lnSpc>
            </a:pPr>
            <a:r>
              <a:rPr lang="en-US" sz="2000" dirty="0" smtClean="0"/>
              <a:t>Nominal (</a:t>
            </a:r>
            <a:r>
              <a:rPr lang="en-US" sz="2000" dirty="0" err="1" smtClean="0"/>
              <a:t>a.k.a</a:t>
            </a:r>
            <a:r>
              <a:rPr lang="en-US" sz="2000" dirty="0" smtClean="0"/>
              <a:t> categorical) — values from an unordered set, e.g., color, profession. The values of a nominal attribute are symbols or names of things. </a:t>
            </a:r>
          </a:p>
          <a:p>
            <a:pPr lvl="1">
              <a:lnSpc>
                <a:spcPct val="140000"/>
              </a:lnSpc>
            </a:pPr>
            <a:r>
              <a:rPr lang="en-US" sz="2000" dirty="0" smtClean="0"/>
              <a:t>Ordinal — values from an ordered set, e.g., military or academic rank. Ordinal attributes may also be obtained from the </a:t>
            </a:r>
            <a:r>
              <a:rPr lang="en-US" sz="2000" dirty="0" err="1" smtClean="0"/>
              <a:t>discretization</a:t>
            </a:r>
            <a:r>
              <a:rPr lang="en-US" sz="2000" dirty="0" smtClean="0"/>
              <a:t> of numeric quantities.</a:t>
            </a:r>
          </a:p>
          <a:p>
            <a:pPr lvl="1">
              <a:lnSpc>
                <a:spcPct val="140000"/>
              </a:lnSpc>
            </a:pPr>
            <a:r>
              <a:rPr lang="en-US" sz="2000" dirty="0" smtClean="0"/>
              <a:t>Numeric attributes</a:t>
            </a:r>
          </a:p>
          <a:p>
            <a:pPr lvl="2">
              <a:lnSpc>
                <a:spcPct val="140000"/>
              </a:lnSpc>
            </a:pPr>
            <a:r>
              <a:rPr lang="en-US" sz="1700" dirty="0" smtClean="0"/>
              <a:t>Discrete – has a finite or countable infinite set of values, e.g., age, </a:t>
            </a:r>
            <a:r>
              <a:rPr lang="en-US" sz="1700" dirty="0" err="1" smtClean="0"/>
              <a:t>drink_size</a:t>
            </a:r>
            <a:r>
              <a:rPr lang="en-US" sz="1700" dirty="0" smtClean="0"/>
              <a:t>, </a:t>
            </a:r>
            <a:r>
              <a:rPr lang="en-US" sz="1700" dirty="0" err="1" smtClean="0"/>
              <a:t>customer_ID</a:t>
            </a:r>
            <a:endParaRPr lang="en-US" sz="1700" dirty="0" smtClean="0"/>
          </a:p>
          <a:p>
            <a:pPr lvl="2">
              <a:lnSpc>
                <a:spcPct val="140000"/>
              </a:lnSpc>
            </a:pPr>
            <a:r>
              <a:rPr lang="en-US" sz="1700" dirty="0" smtClean="0"/>
              <a:t>Continuous — real numbers, e.g., weight</a:t>
            </a:r>
            <a:r>
              <a:rPr lang="en-US" dirty="0" smtClean="0">
                <a:cs typeface="Times New Roman" pitchFamily="18" charset="0"/>
              </a:rPr>
              <a:t/>
            </a:r>
            <a:br>
              <a:rPr lang="en-US" dirty="0" smtClean="0">
                <a:cs typeface="Times New Roman" pitchFamily="18" charset="0"/>
              </a:rPr>
            </a:br>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txBox="1">
            <a:spLocks/>
          </p:cNvSpPr>
          <p:nvPr/>
        </p:nvSpPr>
        <p:spPr>
          <a:xfrm>
            <a:off x="467544" y="188640"/>
            <a:ext cx="7467600" cy="1143000"/>
          </a:xfrm>
          <a:prstGeom prst="rect">
            <a:avLst/>
          </a:prstGeo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Data Types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64" name="Rounded Rectangle 63"/>
          <p:cNvSpPr/>
          <p:nvPr/>
        </p:nvSpPr>
        <p:spPr>
          <a:xfrm>
            <a:off x="2411413" y="2636838"/>
            <a:ext cx="1512887"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Discrete</a:t>
            </a:r>
          </a:p>
        </p:txBody>
      </p:sp>
      <p:sp>
        <p:nvSpPr>
          <p:cNvPr id="65" name="Rounded Rectangle 64"/>
          <p:cNvSpPr/>
          <p:nvPr/>
        </p:nvSpPr>
        <p:spPr>
          <a:xfrm>
            <a:off x="5508625" y="1557338"/>
            <a:ext cx="1511300"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Categorical</a:t>
            </a:r>
          </a:p>
        </p:txBody>
      </p:sp>
      <p:sp>
        <p:nvSpPr>
          <p:cNvPr id="66" name="Rounded Rectangle 65"/>
          <p:cNvSpPr/>
          <p:nvPr/>
        </p:nvSpPr>
        <p:spPr>
          <a:xfrm>
            <a:off x="468313" y="2636838"/>
            <a:ext cx="1511300"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Continuous</a:t>
            </a:r>
          </a:p>
        </p:txBody>
      </p:sp>
      <p:sp>
        <p:nvSpPr>
          <p:cNvPr id="67" name="Rounded Rectangle 66"/>
          <p:cNvSpPr/>
          <p:nvPr/>
        </p:nvSpPr>
        <p:spPr>
          <a:xfrm>
            <a:off x="1771650" y="1709738"/>
            <a:ext cx="1512888"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Numerical</a:t>
            </a:r>
          </a:p>
        </p:txBody>
      </p:sp>
      <p:sp>
        <p:nvSpPr>
          <p:cNvPr id="68" name="Rounded Rectangle 67"/>
          <p:cNvSpPr/>
          <p:nvPr/>
        </p:nvSpPr>
        <p:spPr>
          <a:xfrm>
            <a:off x="150128" y="4297680"/>
            <a:ext cx="1224136" cy="50405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Interval</a:t>
            </a:r>
          </a:p>
        </p:txBody>
      </p:sp>
      <p:sp>
        <p:nvSpPr>
          <p:cNvPr id="69" name="Rounded Rectangle 68"/>
          <p:cNvSpPr/>
          <p:nvPr/>
        </p:nvSpPr>
        <p:spPr>
          <a:xfrm>
            <a:off x="1498104" y="4328160"/>
            <a:ext cx="1224136" cy="50405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Ratio</a:t>
            </a:r>
          </a:p>
        </p:txBody>
      </p:sp>
      <p:sp>
        <p:nvSpPr>
          <p:cNvPr id="70" name="Rounded Rectangle 69"/>
          <p:cNvSpPr/>
          <p:nvPr/>
        </p:nvSpPr>
        <p:spPr>
          <a:xfrm>
            <a:off x="2123728" y="5085184"/>
            <a:ext cx="1224136" cy="50405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Ordinal</a:t>
            </a:r>
          </a:p>
        </p:txBody>
      </p:sp>
      <p:sp>
        <p:nvSpPr>
          <p:cNvPr id="71" name="Rounded Rectangle 70"/>
          <p:cNvSpPr/>
          <p:nvPr/>
        </p:nvSpPr>
        <p:spPr>
          <a:xfrm>
            <a:off x="3491880" y="5085184"/>
            <a:ext cx="1224136" cy="50405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Periodic</a:t>
            </a:r>
          </a:p>
        </p:txBody>
      </p:sp>
      <p:sp>
        <p:nvSpPr>
          <p:cNvPr id="72" name="Rounded Rectangle 71"/>
          <p:cNvSpPr/>
          <p:nvPr/>
        </p:nvSpPr>
        <p:spPr>
          <a:xfrm>
            <a:off x="6588224" y="5085184"/>
            <a:ext cx="1224136" cy="50405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Nominal</a:t>
            </a:r>
          </a:p>
        </p:txBody>
      </p:sp>
      <p:sp>
        <p:nvSpPr>
          <p:cNvPr id="73" name="Rounded Rectangle 72"/>
          <p:cNvSpPr/>
          <p:nvPr/>
        </p:nvSpPr>
        <p:spPr>
          <a:xfrm>
            <a:off x="5076056" y="5085184"/>
            <a:ext cx="1224136" cy="50405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t>Coding</a:t>
            </a:r>
          </a:p>
        </p:txBody>
      </p:sp>
      <p:sp>
        <p:nvSpPr>
          <p:cNvPr id="74" name="Rounded Rectangle 73"/>
          <p:cNvSpPr/>
          <p:nvPr/>
        </p:nvSpPr>
        <p:spPr>
          <a:xfrm>
            <a:off x="5186968" y="6084952"/>
            <a:ext cx="1008112" cy="50405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t>Binary</a:t>
            </a:r>
          </a:p>
        </p:txBody>
      </p:sp>
      <p:cxnSp>
        <p:nvCxnSpPr>
          <p:cNvPr id="75" name="Straight Arrow Connector 74"/>
          <p:cNvCxnSpPr>
            <a:stCxn id="67" idx="2"/>
            <a:endCxn id="66" idx="0"/>
          </p:cNvCxnSpPr>
          <p:nvPr/>
        </p:nvCxnSpPr>
        <p:spPr>
          <a:xfrm rot="5400000">
            <a:off x="1664494" y="1772444"/>
            <a:ext cx="423863" cy="13049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6" name="Straight Arrow Connector 75"/>
          <p:cNvCxnSpPr>
            <a:stCxn id="67" idx="2"/>
          </p:cNvCxnSpPr>
          <p:nvPr/>
        </p:nvCxnSpPr>
        <p:spPr>
          <a:xfrm rot="16200000" flipH="1">
            <a:off x="2655094" y="2086769"/>
            <a:ext cx="495300" cy="7477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7" name="Straight Arrow Connector 76"/>
          <p:cNvCxnSpPr>
            <a:stCxn id="66" idx="2"/>
          </p:cNvCxnSpPr>
          <p:nvPr/>
        </p:nvCxnSpPr>
        <p:spPr>
          <a:xfrm rot="5400000">
            <a:off x="415132" y="3488531"/>
            <a:ext cx="1155700" cy="4619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8" name="Straight Arrow Connector 77"/>
          <p:cNvCxnSpPr>
            <a:stCxn id="66" idx="2"/>
          </p:cNvCxnSpPr>
          <p:nvPr/>
        </p:nvCxnSpPr>
        <p:spPr>
          <a:xfrm rot="16200000" flipH="1">
            <a:off x="1073945" y="3291681"/>
            <a:ext cx="1185862" cy="8858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9" name="Straight Arrow Connector 78"/>
          <p:cNvCxnSpPr>
            <a:stCxn id="64" idx="2"/>
          </p:cNvCxnSpPr>
          <p:nvPr/>
        </p:nvCxnSpPr>
        <p:spPr>
          <a:xfrm rot="5400000">
            <a:off x="1979613" y="3897313"/>
            <a:ext cx="1943100" cy="431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0" name="Straight Arrow Connector 79"/>
          <p:cNvCxnSpPr>
            <a:stCxn id="64" idx="2"/>
          </p:cNvCxnSpPr>
          <p:nvPr/>
        </p:nvCxnSpPr>
        <p:spPr>
          <a:xfrm rot="16200000" flipH="1">
            <a:off x="2663826" y="3644900"/>
            <a:ext cx="1943100" cy="9366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64" idx="2"/>
          </p:cNvCxnSpPr>
          <p:nvPr/>
        </p:nvCxnSpPr>
        <p:spPr>
          <a:xfrm rot="16200000" flipH="1">
            <a:off x="3455988" y="2852738"/>
            <a:ext cx="1943100" cy="25209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a:stCxn id="65" idx="2"/>
          </p:cNvCxnSpPr>
          <p:nvPr/>
        </p:nvCxnSpPr>
        <p:spPr>
          <a:xfrm rot="5400000">
            <a:off x="4464050" y="3284538"/>
            <a:ext cx="3024188" cy="5762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a:stCxn id="65" idx="2"/>
          </p:cNvCxnSpPr>
          <p:nvPr/>
        </p:nvCxnSpPr>
        <p:spPr>
          <a:xfrm rot="16200000" flipH="1">
            <a:off x="5220494" y="3104356"/>
            <a:ext cx="3024188" cy="9366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4" name="Straight Arrow Connector 83"/>
          <p:cNvCxnSpPr/>
          <p:nvPr/>
        </p:nvCxnSpPr>
        <p:spPr>
          <a:xfrm rot="16200000" flipH="1">
            <a:off x="5441157" y="5836444"/>
            <a:ext cx="4953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5" name="Slide Number Placeholder 3"/>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a:xfrm>
            <a:off x="381000" y="1600200"/>
            <a:ext cx="8295456" cy="4648200"/>
          </a:xfrm>
        </p:spPr>
        <p:txBody>
          <a:bodyPr/>
          <a:lstStyle/>
          <a:p>
            <a:pPr>
              <a:lnSpc>
                <a:spcPct val="90000"/>
              </a:lnSpc>
              <a:buFontTx/>
              <a:buNone/>
            </a:pPr>
            <a:r>
              <a:rPr lang="en-US" sz="1800" dirty="0" smtClean="0">
                <a:cs typeface="Times New Roman" pitchFamily="18" charset="0"/>
              </a:rPr>
              <a:t>@relation heart-disease-simplified</a:t>
            </a:r>
          </a:p>
          <a:p>
            <a:pPr>
              <a:lnSpc>
                <a:spcPct val="90000"/>
              </a:lnSpc>
              <a:buFontTx/>
              <a:buNone/>
            </a:pPr>
            <a:endParaRPr lang="en-US" sz="1800" dirty="0" smtClean="0">
              <a:cs typeface="Times New Roman" pitchFamily="18" charset="0"/>
            </a:endParaRPr>
          </a:p>
          <a:p>
            <a:pPr>
              <a:lnSpc>
                <a:spcPct val="90000"/>
              </a:lnSpc>
              <a:buFontTx/>
              <a:buNone/>
            </a:pPr>
            <a:r>
              <a:rPr lang="en-US" sz="1800" dirty="0" smtClean="0">
                <a:cs typeface="Times New Roman" pitchFamily="18" charset="0"/>
              </a:rPr>
              <a:t>@attribute age numeric</a:t>
            </a:r>
          </a:p>
          <a:p>
            <a:pPr>
              <a:lnSpc>
                <a:spcPct val="90000"/>
              </a:lnSpc>
              <a:buFontTx/>
              <a:buNone/>
            </a:pPr>
            <a:r>
              <a:rPr lang="en-US" sz="1800" dirty="0" smtClean="0">
                <a:cs typeface="Times New Roman" pitchFamily="18" charset="0"/>
              </a:rPr>
              <a:t>@attribute sex { female, male}</a:t>
            </a:r>
          </a:p>
          <a:p>
            <a:pPr>
              <a:lnSpc>
                <a:spcPct val="90000"/>
              </a:lnSpc>
              <a:buFontTx/>
              <a:buNone/>
            </a:pPr>
            <a:r>
              <a:rPr lang="en-US" sz="1800" dirty="0" smtClean="0">
                <a:cs typeface="Times New Roman" pitchFamily="18" charset="0"/>
              </a:rPr>
              <a:t>@attribute </a:t>
            </a:r>
            <a:r>
              <a:rPr lang="en-US" sz="1800" dirty="0" err="1" smtClean="0">
                <a:cs typeface="Times New Roman" pitchFamily="18" charset="0"/>
              </a:rPr>
              <a:t>chest_pain_type</a:t>
            </a:r>
            <a:r>
              <a:rPr lang="en-US" sz="1800" dirty="0" smtClean="0">
                <a:cs typeface="Times New Roman" pitchFamily="18" charset="0"/>
              </a:rPr>
              <a:t> { </a:t>
            </a:r>
            <a:r>
              <a:rPr lang="en-US" sz="1800" dirty="0" err="1" smtClean="0">
                <a:cs typeface="Times New Roman" pitchFamily="18" charset="0"/>
              </a:rPr>
              <a:t>typ_angina</a:t>
            </a:r>
            <a:r>
              <a:rPr lang="en-US" sz="1800" dirty="0" smtClean="0">
                <a:cs typeface="Times New Roman" pitchFamily="18" charset="0"/>
              </a:rPr>
              <a:t>, </a:t>
            </a:r>
            <a:r>
              <a:rPr lang="en-US" sz="1800" dirty="0" err="1" smtClean="0">
                <a:cs typeface="Times New Roman" pitchFamily="18" charset="0"/>
              </a:rPr>
              <a:t>asympt</a:t>
            </a:r>
            <a:r>
              <a:rPr lang="en-US" sz="1800" dirty="0" smtClean="0">
                <a:cs typeface="Times New Roman" pitchFamily="18" charset="0"/>
              </a:rPr>
              <a:t>, </a:t>
            </a:r>
            <a:r>
              <a:rPr lang="en-US" sz="1800" dirty="0" err="1" smtClean="0">
                <a:cs typeface="Times New Roman" pitchFamily="18" charset="0"/>
              </a:rPr>
              <a:t>non_anginal</a:t>
            </a:r>
            <a:r>
              <a:rPr lang="en-US" sz="1800" dirty="0" smtClean="0">
                <a:cs typeface="Times New Roman" pitchFamily="18" charset="0"/>
              </a:rPr>
              <a:t>, </a:t>
            </a:r>
            <a:r>
              <a:rPr lang="en-US" sz="1800" dirty="0" err="1" smtClean="0">
                <a:cs typeface="Times New Roman" pitchFamily="18" charset="0"/>
              </a:rPr>
              <a:t>atyp_angina</a:t>
            </a:r>
            <a:r>
              <a:rPr lang="en-US" sz="1800" dirty="0" smtClean="0">
                <a:cs typeface="Times New Roman" pitchFamily="18" charset="0"/>
              </a:rPr>
              <a:t>}</a:t>
            </a:r>
          </a:p>
          <a:p>
            <a:pPr>
              <a:lnSpc>
                <a:spcPct val="90000"/>
              </a:lnSpc>
              <a:buFontTx/>
              <a:buNone/>
            </a:pPr>
            <a:r>
              <a:rPr lang="en-US" sz="1800" dirty="0" smtClean="0">
                <a:cs typeface="Times New Roman" pitchFamily="18" charset="0"/>
              </a:rPr>
              <a:t>@attribute cholesterol numeric</a:t>
            </a:r>
          </a:p>
          <a:p>
            <a:pPr>
              <a:lnSpc>
                <a:spcPct val="90000"/>
              </a:lnSpc>
              <a:buFontTx/>
              <a:buNone/>
            </a:pPr>
            <a:r>
              <a:rPr lang="en-US" sz="1800" dirty="0" smtClean="0">
                <a:cs typeface="Times New Roman" pitchFamily="18" charset="0"/>
              </a:rPr>
              <a:t>@attribute </a:t>
            </a:r>
            <a:r>
              <a:rPr lang="en-US" sz="1800" dirty="0" err="1" smtClean="0">
                <a:cs typeface="Times New Roman" pitchFamily="18" charset="0"/>
              </a:rPr>
              <a:t>exercise_induced_angina</a:t>
            </a:r>
            <a:r>
              <a:rPr lang="en-US" sz="1800" dirty="0" smtClean="0">
                <a:cs typeface="Times New Roman" pitchFamily="18" charset="0"/>
              </a:rPr>
              <a:t> { no, yes}</a:t>
            </a:r>
          </a:p>
          <a:p>
            <a:pPr>
              <a:lnSpc>
                <a:spcPct val="90000"/>
              </a:lnSpc>
              <a:buFontTx/>
              <a:buNone/>
            </a:pPr>
            <a:r>
              <a:rPr lang="en-US" sz="1800" dirty="0" smtClean="0">
                <a:cs typeface="Times New Roman" pitchFamily="18" charset="0"/>
              </a:rPr>
              <a:t>@attribute class { present, </a:t>
            </a:r>
            <a:r>
              <a:rPr lang="en-US" sz="1800" dirty="0" err="1" smtClean="0">
                <a:cs typeface="Times New Roman" pitchFamily="18" charset="0"/>
              </a:rPr>
              <a:t>not_present</a:t>
            </a:r>
            <a:r>
              <a:rPr lang="en-US" sz="1800" dirty="0" smtClean="0">
                <a:cs typeface="Times New Roman" pitchFamily="18" charset="0"/>
              </a:rPr>
              <a:t>}</a:t>
            </a:r>
          </a:p>
          <a:p>
            <a:pPr>
              <a:lnSpc>
                <a:spcPct val="90000"/>
              </a:lnSpc>
              <a:buFontTx/>
              <a:buNone/>
            </a:pPr>
            <a:endParaRPr lang="en-US" sz="1800" dirty="0" smtClean="0">
              <a:cs typeface="Times New Roman" pitchFamily="18" charset="0"/>
            </a:endParaRPr>
          </a:p>
          <a:p>
            <a:pPr>
              <a:lnSpc>
                <a:spcPct val="90000"/>
              </a:lnSpc>
              <a:buFontTx/>
              <a:buNone/>
            </a:pPr>
            <a:r>
              <a:rPr lang="en-US" sz="1800" dirty="0" smtClean="0">
                <a:cs typeface="Times New Roman" pitchFamily="18" charset="0"/>
              </a:rPr>
              <a:t>@data</a:t>
            </a:r>
          </a:p>
          <a:p>
            <a:pPr>
              <a:lnSpc>
                <a:spcPct val="90000"/>
              </a:lnSpc>
              <a:buFontTx/>
              <a:buNone/>
            </a:pPr>
            <a:r>
              <a:rPr lang="en-US" sz="1800" dirty="0" smtClean="0">
                <a:cs typeface="Times New Roman" pitchFamily="18" charset="0"/>
              </a:rPr>
              <a:t>63,male,typ_angina,233,no,not_present</a:t>
            </a:r>
          </a:p>
          <a:p>
            <a:pPr>
              <a:lnSpc>
                <a:spcPct val="90000"/>
              </a:lnSpc>
              <a:buFontTx/>
              <a:buNone/>
            </a:pPr>
            <a:r>
              <a:rPr lang="en-US" sz="1800" dirty="0" smtClean="0">
                <a:cs typeface="Times New Roman" pitchFamily="18" charset="0"/>
              </a:rPr>
              <a:t>67,male,asympt,286,yes,present</a:t>
            </a:r>
          </a:p>
          <a:p>
            <a:pPr>
              <a:lnSpc>
                <a:spcPct val="90000"/>
              </a:lnSpc>
              <a:buFontTx/>
              <a:buNone/>
            </a:pPr>
            <a:r>
              <a:rPr lang="en-US" sz="1800" dirty="0" smtClean="0">
                <a:cs typeface="Times New Roman" pitchFamily="18" charset="0"/>
              </a:rPr>
              <a:t>67,male,asympt,229,yes,present</a:t>
            </a:r>
          </a:p>
          <a:p>
            <a:pPr>
              <a:lnSpc>
                <a:spcPct val="90000"/>
              </a:lnSpc>
              <a:buFontTx/>
              <a:buNone/>
            </a:pPr>
            <a:r>
              <a:rPr lang="en-US" sz="1800" dirty="0" smtClean="0">
                <a:cs typeface="Times New Roman" pitchFamily="18" charset="0"/>
              </a:rPr>
              <a:t>38,female,non_anginal,?,no,not_present</a:t>
            </a:r>
          </a:p>
          <a:p>
            <a:pPr>
              <a:lnSpc>
                <a:spcPct val="90000"/>
              </a:lnSpc>
              <a:buFontTx/>
              <a:buNone/>
            </a:pPr>
            <a:r>
              <a:rPr lang="en-US" sz="1800" dirty="0" smtClean="0">
                <a:cs typeface="Times New Roman" pitchFamily="18" charset="0"/>
              </a:rPr>
              <a:t>...</a:t>
            </a:r>
            <a:endParaRPr lang="en-US" dirty="0" smtClean="0">
              <a:cs typeface="Times New Roman" pitchFamily="18" charset="0"/>
            </a:endParaRPr>
          </a:p>
        </p:txBody>
      </p:sp>
      <p:sp>
        <p:nvSpPr>
          <p:cNvPr id="319490" name="Rectangle 2"/>
          <p:cNvSpPr>
            <a:spLocks noGrp="1" noChangeArrowheads="1"/>
          </p:cNvSpPr>
          <p:nvPr>
            <p:ph type="title"/>
          </p:nvPr>
        </p:nvSpPr>
        <p:spPr/>
        <p:txBody>
          <a:bodyPr/>
          <a:lstStyle/>
          <a:p>
            <a:pPr>
              <a:defRPr/>
            </a:pPr>
            <a:r>
              <a:rPr lang="en-US" dirty="0" smtClean="0"/>
              <a:t>Data Types In </a:t>
            </a:r>
            <a:r>
              <a:rPr lang="en-US" dirty="0" err="1" smtClean="0"/>
              <a:t>Weka</a:t>
            </a:r>
            <a:r>
              <a:rPr lang="en-US" dirty="0" smtClean="0"/>
              <a:t> files</a:t>
            </a:r>
            <a:endParaRPr lang="en-US" dirty="0"/>
          </a:p>
        </p:txBody>
      </p:sp>
      <p:sp>
        <p:nvSpPr>
          <p:cNvPr id="48135" name="Line 5"/>
          <p:cNvSpPr>
            <a:spLocks noChangeShapeType="1"/>
          </p:cNvSpPr>
          <p:nvPr/>
        </p:nvSpPr>
        <p:spPr bwMode="auto">
          <a:xfrm flipH="1" flipV="1">
            <a:off x="5105400" y="4267200"/>
            <a:ext cx="762000" cy="241300"/>
          </a:xfrm>
          <a:prstGeom prst="line">
            <a:avLst/>
          </a:prstGeom>
          <a:noFill/>
          <a:ln w="76200">
            <a:solidFill>
              <a:srgbClr val="FF0000"/>
            </a:solidFill>
            <a:round/>
            <a:headEnd/>
            <a:tailEnd type="triangle" w="med" len="med"/>
          </a:ln>
        </p:spPr>
        <p:txBody>
          <a:bodyPr wrap="none" lIns="92075" tIns="46038" rIns="92075" bIns="46038" anchor="ctr"/>
          <a:lstStyle/>
          <a:p>
            <a:endParaRPr lang="he-IL"/>
          </a:p>
        </p:txBody>
      </p:sp>
      <p:sp>
        <p:nvSpPr>
          <p:cNvPr id="48136" name="WordArt 7"/>
          <p:cNvSpPr>
            <a:spLocks noChangeArrowheads="1" noChangeShapeType="1" noTextEdit="1"/>
          </p:cNvSpPr>
          <p:nvPr/>
        </p:nvSpPr>
        <p:spPr bwMode="auto">
          <a:xfrm>
            <a:off x="5867400" y="3933825"/>
            <a:ext cx="2670175" cy="1154113"/>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Flat file in</a:t>
            </a:r>
          </a:p>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ARFF format</a:t>
            </a:r>
            <a:endParaRPr lang="he-IL" sz="3600" kern="10">
              <a:ln w="9525">
                <a:noFill/>
                <a:round/>
                <a:headEnd/>
                <a:tailEnd/>
              </a:ln>
              <a:solidFill>
                <a:srgbClr val="336699"/>
              </a:solidFill>
              <a:effectLst>
                <a:outerShdw dist="45791" dir="2021404" algn="ctr" rotWithShape="0">
                  <a:srgbClr val="C0C0C0"/>
                </a:outerShdw>
              </a:effectLst>
              <a:latin typeface="Times New Roman"/>
              <a:cs typeface="Times New Roman"/>
            </a:endParaRPr>
          </a:p>
        </p:txBody>
      </p:sp>
      <p:sp>
        <p:nvSpPr>
          <p:cNvPr id="7"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12</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body" idx="1"/>
          </p:nvPr>
        </p:nvSpPr>
        <p:spPr>
          <a:xfrm>
            <a:off x="381000" y="1600200"/>
            <a:ext cx="8458200" cy="4648200"/>
          </a:xfrm>
        </p:spPr>
        <p:txBody>
          <a:bodyPr/>
          <a:lstStyle/>
          <a:p>
            <a:pPr>
              <a:lnSpc>
                <a:spcPct val="90000"/>
              </a:lnSpc>
              <a:buFontTx/>
              <a:buNone/>
            </a:pPr>
            <a:r>
              <a:rPr lang="en-US" sz="1800" dirty="0" smtClean="0">
                <a:cs typeface="Times New Roman" pitchFamily="18" charset="0"/>
              </a:rPr>
              <a:t>@relation heart-disease-simplified</a:t>
            </a:r>
          </a:p>
          <a:p>
            <a:pPr>
              <a:lnSpc>
                <a:spcPct val="90000"/>
              </a:lnSpc>
              <a:buFontTx/>
              <a:buNone/>
            </a:pPr>
            <a:endParaRPr lang="en-US" sz="1800" dirty="0" smtClean="0">
              <a:cs typeface="Times New Roman" pitchFamily="18" charset="0"/>
            </a:endParaRPr>
          </a:p>
          <a:p>
            <a:pPr>
              <a:lnSpc>
                <a:spcPct val="90000"/>
              </a:lnSpc>
              <a:buFontTx/>
              <a:buNone/>
            </a:pPr>
            <a:r>
              <a:rPr lang="en-US" sz="1800" dirty="0" smtClean="0">
                <a:cs typeface="Times New Roman" pitchFamily="18" charset="0"/>
              </a:rPr>
              <a:t>@attribute age numeric</a:t>
            </a:r>
          </a:p>
          <a:p>
            <a:pPr>
              <a:lnSpc>
                <a:spcPct val="90000"/>
              </a:lnSpc>
              <a:buFontTx/>
              <a:buNone/>
            </a:pPr>
            <a:r>
              <a:rPr lang="en-US" sz="1800" dirty="0" smtClean="0">
                <a:cs typeface="Times New Roman" pitchFamily="18" charset="0"/>
              </a:rPr>
              <a:t>@attribute sex { female, male}</a:t>
            </a:r>
          </a:p>
          <a:p>
            <a:pPr>
              <a:lnSpc>
                <a:spcPct val="90000"/>
              </a:lnSpc>
              <a:buFontTx/>
              <a:buNone/>
            </a:pPr>
            <a:r>
              <a:rPr lang="en-US" sz="1800" dirty="0" smtClean="0">
                <a:cs typeface="Times New Roman" pitchFamily="18" charset="0"/>
              </a:rPr>
              <a:t>@attribute </a:t>
            </a:r>
            <a:r>
              <a:rPr lang="en-US" sz="1800" dirty="0" err="1" smtClean="0">
                <a:cs typeface="Times New Roman" pitchFamily="18" charset="0"/>
              </a:rPr>
              <a:t>chest_pain_type</a:t>
            </a:r>
            <a:r>
              <a:rPr lang="en-US" sz="1800" dirty="0" smtClean="0">
                <a:cs typeface="Times New Roman" pitchFamily="18" charset="0"/>
              </a:rPr>
              <a:t> { </a:t>
            </a:r>
            <a:r>
              <a:rPr lang="en-US" sz="1800" dirty="0" err="1" smtClean="0">
                <a:cs typeface="Times New Roman" pitchFamily="18" charset="0"/>
              </a:rPr>
              <a:t>typ_angina</a:t>
            </a:r>
            <a:r>
              <a:rPr lang="en-US" sz="1800" dirty="0" smtClean="0">
                <a:cs typeface="Times New Roman" pitchFamily="18" charset="0"/>
              </a:rPr>
              <a:t>, </a:t>
            </a:r>
            <a:r>
              <a:rPr lang="en-US" sz="1800" dirty="0" err="1" smtClean="0">
                <a:cs typeface="Times New Roman" pitchFamily="18" charset="0"/>
              </a:rPr>
              <a:t>asympt</a:t>
            </a:r>
            <a:r>
              <a:rPr lang="en-US" sz="1800" dirty="0" smtClean="0">
                <a:cs typeface="Times New Roman" pitchFamily="18" charset="0"/>
              </a:rPr>
              <a:t>, </a:t>
            </a:r>
            <a:r>
              <a:rPr lang="en-US" sz="1800" dirty="0" err="1" smtClean="0">
                <a:cs typeface="Times New Roman" pitchFamily="18" charset="0"/>
              </a:rPr>
              <a:t>non_anginal</a:t>
            </a:r>
            <a:r>
              <a:rPr lang="en-US" sz="1800" dirty="0" smtClean="0">
                <a:cs typeface="Times New Roman" pitchFamily="18" charset="0"/>
              </a:rPr>
              <a:t>, </a:t>
            </a:r>
            <a:r>
              <a:rPr lang="en-US" sz="1800" dirty="0" err="1" smtClean="0">
                <a:cs typeface="Times New Roman" pitchFamily="18" charset="0"/>
              </a:rPr>
              <a:t>atyp_angina</a:t>
            </a:r>
            <a:r>
              <a:rPr lang="en-US" sz="1800" dirty="0" smtClean="0">
                <a:cs typeface="Times New Roman" pitchFamily="18" charset="0"/>
              </a:rPr>
              <a:t>}</a:t>
            </a:r>
          </a:p>
          <a:p>
            <a:pPr>
              <a:lnSpc>
                <a:spcPct val="90000"/>
              </a:lnSpc>
              <a:buFontTx/>
              <a:buNone/>
            </a:pPr>
            <a:r>
              <a:rPr lang="en-US" sz="1800" dirty="0" smtClean="0">
                <a:cs typeface="Times New Roman" pitchFamily="18" charset="0"/>
              </a:rPr>
              <a:t>@attribute cholesterol numeric</a:t>
            </a:r>
          </a:p>
          <a:p>
            <a:pPr>
              <a:lnSpc>
                <a:spcPct val="90000"/>
              </a:lnSpc>
              <a:buFontTx/>
              <a:buNone/>
            </a:pPr>
            <a:r>
              <a:rPr lang="en-US" sz="1800" dirty="0" smtClean="0">
                <a:cs typeface="Times New Roman" pitchFamily="18" charset="0"/>
              </a:rPr>
              <a:t>@attribute </a:t>
            </a:r>
            <a:r>
              <a:rPr lang="en-US" sz="1800" dirty="0" err="1" smtClean="0">
                <a:cs typeface="Times New Roman" pitchFamily="18" charset="0"/>
              </a:rPr>
              <a:t>exercise_induced_angina</a:t>
            </a:r>
            <a:r>
              <a:rPr lang="en-US" sz="1800" dirty="0" smtClean="0">
                <a:cs typeface="Times New Roman" pitchFamily="18" charset="0"/>
              </a:rPr>
              <a:t> { no, yes}</a:t>
            </a:r>
          </a:p>
          <a:p>
            <a:pPr>
              <a:lnSpc>
                <a:spcPct val="90000"/>
              </a:lnSpc>
              <a:buFontTx/>
              <a:buNone/>
            </a:pPr>
            <a:r>
              <a:rPr lang="en-US" sz="1800" dirty="0" smtClean="0">
                <a:cs typeface="Times New Roman" pitchFamily="18" charset="0"/>
              </a:rPr>
              <a:t>@attribute class { present, </a:t>
            </a:r>
            <a:r>
              <a:rPr lang="en-US" sz="1800" dirty="0" err="1" smtClean="0">
                <a:cs typeface="Times New Roman" pitchFamily="18" charset="0"/>
              </a:rPr>
              <a:t>not_present</a:t>
            </a:r>
            <a:r>
              <a:rPr lang="en-US" sz="1800" dirty="0" smtClean="0">
                <a:cs typeface="Times New Roman" pitchFamily="18" charset="0"/>
              </a:rPr>
              <a:t>}</a:t>
            </a:r>
          </a:p>
          <a:p>
            <a:pPr>
              <a:lnSpc>
                <a:spcPct val="90000"/>
              </a:lnSpc>
              <a:buFontTx/>
              <a:buNone/>
            </a:pPr>
            <a:endParaRPr lang="en-US" sz="1800" dirty="0" smtClean="0">
              <a:cs typeface="Times New Roman" pitchFamily="18" charset="0"/>
            </a:endParaRPr>
          </a:p>
          <a:p>
            <a:pPr>
              <a:lnSpc>
                <a:spcPct val="90000"/>
              </a:lnSpc>
              <a:buFontTx/>
              <a:buNone/>
            </a:pPr>
            <a:r>
              <a:rPr lang="en-US" sz="1800" dirty="0" smtClean="0">
                <a:cs typeface="Times New Roman" pitchFamily="18" charset="0"/>
              </a:rPr>
              <a:t>@data</a:t>
            </a:r>
          </a:p>
          <a:p>
            <a:pPr>
              <a:lnSpc>
                <a:spcPct val="90000"/>
              </a:lnSpc>
              <a:buFontTx/>
              <a:buNone/>
            </a:pPr>
            <a:r>
              <a:rPr lang="en-US" sz="1800" dirty="0" smtClean="0">
                <a:cs typeface="Times New Roman" pitchFamily="18" charset="0"/>
              </a:rPr>
              <a:t>63,male,typ_angina,233,no,not_present</a:t>
            </a:r>
          </a:p>
          <a:p>
            <a:pPr>
              <a:lnSpc>
                <a:spcPct val="90000"/>
              </a:lnSpc>
              <a:buFontTx/>
              <a:buNone/>
            </a:pPr>
            <a:r>
              <a:rPr lang="en-US" sz="1800" dirty="0" smtClean="0">
                <a:cs typeface="Times New Roman" pitchFamily="18" charset="0"/>
              </a:rPr>
              <a:t>67,male,asympt,286,yes,present</a:t>
            </a:r>
          </a:p>
          <a:p>
            <a:pPr>
              <a:lnSpc>
                <a:spcPct val="90000"/>
              </a:lnSpc>
              <a:buFontTx/>
              <a:buNone/>
            </a:pPr>
            <a:r>
              <a:rPr lang="en-US" sz="1800" dirty="0" smtClean="0">
                <a:cs typeface="Times New Roman" pitchFamily="18" charset="0"/>
              </a:rPr>
              <a:t>67,male,asympt,229,yes,present</a:t>
            </a:r>
          </a:p>
          <a:p>
            <a:pPr>
              <a:lnSpc>
                <a:spcPct val="90000"/>
              </a:lnSpc>
              <a:buFontTx/>
              <a:buNone/>
            </a:pPr>
            <a:r>
              <a:rPr lang="en-US" sz="1800" dirty="0" smtClean="0">
                <a:cs typeface="Times New Roman" pitchFamily="18" charset="0"/>
              </a:rPr>
              <a:t>38,female,non_anginal,?,no,not_present</a:t>
            </a:r>
          </a:p>
          <a:p>
            <a:pPr>
              <a:lnSpc>
                <a:spcPct val="90000"/>
              </a:lnSpc>
              <a:buFontTx/>
              <a:buNone/>
            </a:pPr>
            <a:r>
              <a:rPr lang="en-US" sz="1800" dirty="0" smtClean="0">
                <a:cs typeface="Times New Roman" pitchFamily="18" charset="0"/>
              </a:rPr>
              <a:t>...</a:t>
            </a:r>
            <a:endParaRPr lang="en-US" dirty="0" smtClean="0">
              <a:cs typeface="Times New Roman" pitchFamily="18" charset="0"/>
            </a:endParaRPr>
          </a:p>
        </p:txBody>
      </p:sp>
      <p:sp>
        <p:nvSpPr>
          <p:cNvPr id="394243" name="Rectangle 3"/>
          <p:cNvSpPr>
            <a:spLocks noGrp="1" noChangeArrowheads="1"/>
          </p:cNvSpPr>
          <p:nvPr>
            <p:ph type="title"/>
          </p:nvPr>
        </p:nvSpPr>
        <p:spPr/>
        <p:txBody>
          <a:bodyPr/>
          <a:lstStyle/>
          <a:p>
            <a:pPr>
              <a:defRPr/>
            </a:pPr>
            <a:r>
              <a:rPr lang="en-US"/>
              <a:t>WEKA only deals with “flat” files</a:t>
            </a:r>
          </a:p>
        </p:txBody>
      </p:sp>
      <p:sp>
        <p:nvSpPr>
          <p:cNvPr id="49159" name="WordArt 4"/>
          <p:cNvSpPr>
            <a:spLocks noChangeArrowheads="1" noChangeShapeType="1" noTextEdit="1"/>
          </p:cNvSpPr>
          <p:nvPr/>
        </p:nvSpPr>
        <p:spPr bwMode="auto">
          <a:xfrm>
            <a:off x="4572000" y="1676400"/>
            <a:ext cx="3276600" cy="4572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numeric attribute</a:t>
            </a:r>
            <a:endParaRPr lang="he-IL" sz="3600" kern="10">
              <a:ln w="9525">
                <a:noFill/>
                <a:round/>
                <a:headEnd/>
                <a:tailEnd/>
              </a:ln>
              <a:solidFill>
                <a:srgbClr val="336699"/>
              </a:solidFill>
              <a:effectLst>
                <a:outerShdw dist="45791" dir="2021404" algn="ctr" rotWithShape="0">
                  <a:srgbClr val="C0C0C0"/>
                </a:outerShdw>
              </a:effectLst>
              <a:latin typeface="Times New Roman"/>
              <a:cs typeface="Times New Roman"/>
            </a:endParaRPr>
          </a:p>
        </p:txBody>
      </p:sp>
      <p:sp>
        <p:nvSpPr>
          <p:cNvPr id="49160" name="Line 6"/>
          <p:cNvSpPr>
            <a:spLocks noChangeShapeType="1"/>
          </p:cNvSpPr>
          <p:nvPr/>
        </p:nvSpPr>
        <p:spPr bwMode="auto">
          <a:xfrm flipH="1">
            <a:off x="2971800" y="1981200"/>
            <a:ext cx="1447800" cy="381000"/>
          </a:xfrm>
          <a:prstGeom prst="line">
            <a:avLst/>
          </a:prstGeom>
          <a:noFill/>
          <a:ln w="76200">
            <a:solidFill>
              <a:srgbClr val="FF0000"/>
            </a:solidFill>
            <a:round/>
            <a:headEnd/>
            <a:tailEnd type="triangle" w="med" len="med"/>
          </a:ln>
        </p:spPr>
        <p:txBody>
          <a:bodyPr wrap="none" lIns="92075" tIns="46038" rIns="92075" bIns="46038" anchor="ctr"/>
          <a:lstStyle/>
          <a:p>
            <a:endParaRPr lang="he-IL"/>
          </a:p>
        </p:txBody>
      </p:sp>
      <p:sp>
        <p:nvSpPr>
          <p:cNvPr id="49161" name="WordArt 8"/>
          <p:cNvSpPr>
            <a:spLocks noChangeArrowheads="1" noChangeShapeType="1" noTextEdit="1"/>
          </p:cNvSpPr>
          <p:nvPr/>
        </p:nvSpPr>
        <p:spPr bwMode="auto">
          <a:xfrm>
            <a:off x="4648200" y="2286000"/>
            <a:ext cx="3276600" cy="4572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336699"/>
                </a:solidFill>
                <a:effectLst>
                  <a:outerShdw dist="45791" dir="2021404" algn="ctr" rotWithShape="0">
                    <a:srgbClr val="C0C0C0"/>
                  </a:outerShdw>
                </a:effectLst>
                <a:latin typeface="Times New Roman"/>
                <a:cs typeface="Times New Roman"/>
              </a:rPr>
              <a:t>nominal attribute</a:t>
            </a:r>
            <a:endParaRPr lang="he-IL" sz="3600" kern="10">
              <a:ln w="9525">
                <a:noFill/>
                <a:round/>
                <a:headEnd/>
                <a:tailEnd/>
              </a:ln>
              <a:solidFill>
                <a:srgbClr val="336699"/>
              </a:solidFill>
              <a:effectLst>
                <a:outerShdw dist="45791" dir="2021404" algn="ctr" rotWithShape="0">
                  <a:srgbClr val="C0C0C0"/>
                </a:outerShdw>
              </a:effectLst>
              <a:latin typeface="Times New Roman"/>
              <a:cs typeface="Times New Roman"/>
            </a:endParaRPr>
          </a:p>
        </p:txBody>
      </p:sp>
      <p:sp>
        <p:nvSpPr>
          <p:cNvPr id="49162" name="Line 9"/>
          <p:cNvSpPr>
            <a:spLocks noChangeShapeType="1"/>
          </p:cNvSpPr>
          <p:nvPr/>
        </p:nvSpPr>
        <p:spPr bwMode="auto">
          <a:xfrm flipH="1">
            <a:off x="3657600" y="2590800"/>
            <a:ext cx="914400" cy="76200"/>
          </a:xfrm>
          <a:prstGeom prst="line">
            <a:avLst/>
          </a:prstGeom>
          <a:noFill/>
          <a:ln w="76200">
            <a:solidFill>
              <a:srgbClr val="FF0000"/>
            </a:solidFill>
            <a:round/>
            <a:headEnd/>
            <a:tailEnd type="triangle" w="med" len="med"/>
          </a:ln>
        </p:spPr>
        <p:txBody>
          <a:bodyPr wrap="none" lIns="92075" tIns="46038" rIns="92075" bIns="46038" anchor="ctr"/>
          <a:lstStyle/>
          <a:p>
            <a:endParaRPr lang="he-IL"/>
          </a:p>
        </p:txBody>
      </p:sp>
      <p:sp>
        <p:nvSpPr>
          <p:cNvPr id="9"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13</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a:xfrm>
            <a:off x="467544" y="476672"/>
            <a:ext cx="8136904" cy="685800"/>
          </a:xfrm>
        </p:spPr>
        <p:txBody>
          <a:bodyPr>
            <a:normAutofit fontScale="90000"/>
          </a:bodyPr>
          <a:lstStyle/>
          <a:p>
            <a:r>
              <a:rPr lang="en-US" sz="3200" dirty="0"/>
              <a:t>Mining Data Descriptive</a:t>
            </a:r>
            <a:r>
              <a:rPr lang="en-US" sz="3200" dirty="0">
                <a:solidFill>
                  <a:schemeClr val="hlink"/>
                </a:solidFill>
              </a:rPr>
              <a:t> </a:t>
            </a:r>
            <a:r>
              <a:rPr lang="en-US" sz="3200" dirty="0"/>
              <a:t>Characteristics</a:t>
            </a:r>
          </a:p>
        </p:txBody>
      </p:sp>
      <p:sp>
        <p:nvSpPr>
          <p:cNvPr id="1037315" name="Rectangle 3"/>
          <p:cNvSpPr>
            <a:spLocks noGrp="1" noChangeArrowheads="1"/>
          </p:cNvSpPr>
          <p:nvPr>
            <p:ph type="body" idx="1"/>
          </p:nvPr>
        </p:nvSpPr>
        <p:spPr>
          <a:xfrm>
            <a:off x="457200" y="1371600"/>
            <a:ext cx="7924800" cy="5181600"/>
          </a:xfrm>
        </p:spPr>
        <p:txBody>
          <a:bodyPr/>
          <a:lstStyle/>
          <a:p>
            <a:pPr>
              <a:lnSpc>
                <a:spcPct val="120000"/>
              </a:lnSpc>
              <a:buSzPct val="80000"/>
            </a:pPr>
            <a:r>
              <a:rPr lang="en-US" sz="2000" u="sng"/>
              <a:t>Motivation</a:t>
            </a:r>
          </a:p>
          <a:p>
            <a:pPr lvl="1">
              <a:lnSpc>
                <a:spcPct val="120000"/>
              </a:lnSpc>
              <a:buSzPct val="80000"/>
            </a:pPr>
            <a:r>
              <a:rPr lang="en-US" sz="2000"/>
              <a:t>To better understand the data: central tendency, variation and spread</a:t>
            </a:r>
          </a:p>
          <a:p>
            <a:pPr>
              <a:lnSpc>
                <a:spcPct val="120000"/>
              </a:lnSpc>
              <a:buSzPct val="80000"/>
            </a:pPr>
            <a:r>
              <a:rPr lang="en-US" sz="2000" u="sng"/>
              <a:t>Data dispersion characteristics</a:t>
            </a:r>
            <a:r>
              <a:rPr lang="en-US" sz="2000"/>
              <a:t> </a:t>
            </a:r>
          </a:p>
          <a:p>
            <a:pPr lvl="1">
              <a:lnSpc>
                <a:spcPct val="120000"/>
              </a:lnSpc>
              <a:buSzPct val="80000"/>
            </a:pPr>
            <a:r>
              <a:rPr lang="en-US" sz="2000"/>
              <a:t>median, max, min, quantiles, outliers, variance, etc.</a:t>
            </a:r>
          </a:p>
          <a:p>
            <a:pPr>
              <a:lnSpc>
                <a:spcPct val="120000"/>
              </a:lnSpc>
              <a:buSzPct val="80000"/>
            </a:pPr>
            <a:r>
              <a:rPr lang="en-US" sz="2000" u="sng"/>
              <a:t>Numerical dimensions</a:t>
            </a:r>
            <a:r>
              <a:rPr lang="en-US" sz="2000"/>
              <a:t> correspond to sorted intervals</a:t>
            </a:r>
          </a:p>
          <a:p>
            <a:pPr lvl="1">
              <a:lnSpc>
                <a:spcPct val="120000"/>
              </a:lnSpc>
              <a:buSzPct val="80000"/>
            </a:pPr>
            <a:r>
              <a:rPr lang="en-US" sz="2000"/>
              <a:t>Data dispersion: analyzed with multiple granularities of precision</a:t>
            </a:r>
          </a:p>
          <a:p>
            <a:pPr lvl="1">
              <a:lnSpc>
                <a:spcPct val="120000"/>
              </a:lnSpc>
              <a:buSzPct val="80000"/>
            </a:pPr>
            <a:r>
              <a:rPr lang="en-US" sz="2000"/>
              <a:t>Boxplot or quantile analysis on sorted intervals</a:t>
            </a:r>
          </a:p>
          <a:p>
            <a:pPr>
              <a:lnSpc>
                <a:spcPct val="120000"/>
              </a:lnSpc>
              <a:buSzPct val="80000"/>
            </a:pPr>
            <a:r>
              <a:rPr lang="en-US" sz="2000" u="sng"/>
              <a:t>Dispersion analysis on computed measures</a:t>
            </a:r>
            <a:endParaRPr lang="en-US" sz="2000"/>
          </a:p>
          <a:p>
            <a:pPr lvl="1">
              <a:lnSpc>
                <a:spcPct val="120000"/>
              </a:lnSpc>
              <a:buSzPct val="80000"/>
            </a:pPr>
            <a:r>
              <a:rPr lang="en-US" sz="2000"/>
              <a:t>Folding measures into numerical dimensions</a:t>
            </a:r>
          </a:p>
          <a:p>
            <a:pPr lvl="1">
              <a:lnSpc>
                <a:spcPct val="120000"/>
              </a:lnSpc>
              <a:buSzPct val="80000"/>
            </a:pPr>
            <a:r>
              <a:rPr lang="en-US" sz="2000"/>
              <a:t>Boxplot or quantile analysis on the transformed cube</a:t>
            </a:r>
          </a:p>
        </p:txBody>
      </p:sp>
      <p:sp>
        <p:nvSpPr>
          <p:cNvPr id="7" name="Slide Number Placeholder 3"/>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AE64A7FD-D8D7-4720-99DD-5ED8D2774F8F}" type="slidenum">
              <a:rPr lang="en-US"/>
              <a:pPr/>
              <a:t>15</a:t>
            </a:fld>
            <a:endParaRPr lang="en-US"/>
          </a:p>
        </p:txBody>
      </p:sp>
      <p:sp>
        <p:nvSpPr>
          <p:cNvPr id="1039362" name="Rectangle 2"/>
          <p:cNvSpPr>
            <a:spLocks noGrp="1" noChangeArrowheads="1"/>
          </p:cNvSpPr>
          <p:nvPr>
            <p:ph type="title"/>
          </p:nvPr>
        </p:nvSpPr>
        <p:spPr/>
        <p:txBody>
          <a:bodyPr/>
          <a:lstStyle/>
          <a:p>
            <a:r>
              <a:rPr lang="en-US" sz="3200"/>
              <a:t>Measuring the Central Tendency</a:t>
            </a:r>
            <a:endParaRPr lang="en-US"/>
          </a:p>
        </p:txBody>
      </p:sp>
      <p:sp>
        <p:nvSpPr>
          <p:cNvPr id="1039363" name="Rectangle 3"/>
          <p:cNvSpPr>
            <a:spLocks noGrp="1" noChangeArrowheads="1"/>
          </p:cNvSpPr>
          <p:nvPr>
            <p:ph type="body" sz="half" idx="1"/>
          </p:nvPr>
        </p:nvSpPr>
        <p:spPr>
          <a:xfrm>
            <a:off x="228600" y="1371600"/>
            <a:ext cx="8534400" cy="5029200"/>
          </a:xfrm>
        </p:spPr>
        <p:txBody>
          <a:bodyPr/>
          <a:lstStyle/>
          <a:p>
            <a:pPr>
              <a:lnSpc>
                <a:spcPct val="130000"/>
              </a:lnSpc>
              <a:buSzPct val="80000"/>
            </a:pPr>
            <a:r>
              <a:rPr lang="en-US" sz="2000" u="sng" dirty="0"/>
              <a:t>Mean (algebraic measure) (sample vs. population):</a:t>
            </a:r>
          </a:p>
          <a:p>
            <a:pPr lvl="1">
              <a:lnSpc>
                <a:spcPct val="130000"/>
              </a:lnSpc>
              <a:buSzPct val="80000"/>
            </a:pPr>
            <a:r>
              <a:rPr lang="en-US" sz="2000" dirty="0"/>
              <a:t>Weighted arithmetic mean:</a:t>
            </a:r>
          </a:p>
          <a:p>
            <a:pPr lvl="1">
              <a:lnSpc>
                <a:spcPct val="130000"/>
              </a:lnSpc>
              <a:buSzPct val="80000"/>
            </a:pPr>
            <a:r>
              <a:rPr lang="en-US" sz="2000" dirty="0"/>
              <a:t>Trimmed mean: chopping extreme values</a:t>
            </a:r>
          </a:p>
          <a:p>
            <a:pPr>
              <a:lnSpc>
                <a:spcPct val="130000"/>
              </a:lnSpc>
              <a:buSzPct val="80000"/>
            </a:pPr>
            <a:r>
              <a:rPr lang="en-US" sz="2000" u="sng" dirty="0"/>
              <a:t>Median</a:t>
            </a:r>
            <a:r>
              <a:rPr lang="en-US" sz="2000" dirty="0"/>
              <a:t>: A holistic measure</a:t>
            </a:r>
          </a:p>
          <a:p>
            <a:pPr lvl="1">
              <a:lnSpc>
                <a:spcPct val="130000"/>
              </a:lnSpc>
              <a:buSzPct val="80000"/>
            </a:pPr>
            <a:r>
              <a:rPr lang="en-US" sz="2000" dirty="0"/>
              <a:t>Middle value if odd number of values, or average of the middle two values otherwise</a:t>
            </a:r>
          </a:p>
          <a:p>
            <a:pPr>
              <a:lnSpc>
                <a:spcPct val="130000"/>
              </a:lnSpc>
              <a:buSzPct val="80000"/>
            </a:pPr>
            <a:r>
              <a:rPr lang="en-US" sz="2000" u="sng" dirty="0" smtClean="0"/>
              <a:t>Mode</a:t>
            </a:r>
            <a:endParaRPr lang="en-US" sz="2000" u="sng" dirty="0"/>
          </a:p>
          <a:p>
            <a:pPr lvl="1">
              <a:lnSpc>
                <a:spcPct val="130000"/>
              </a:lnSpc>
              <a:buSzPct val="80000"/>
            </a:pPr>
            <a:r>
              <a:rPr lang="en-US" sz="2000" dirty="0"/>
              <a:t>Value that occurs most frequently in the data</a:t>
            </a:r>
          </a:p>
          <a:p>
            <a:pPr lvl="1">
              <a:lnSpc>
                <a:spcPct val="130000"/>
              </a:lnSpc>
              <a:buSzPct val="80000"/>
            </a:pPr>
            <a:r>
              <a:rPr lang="en-US" sz="2000" dirty="0" err="1"/>
              <a:t>Unimodal</a:t>
            </a:r>
            <a:r>
              <a:rPr lang="en-US" sz="2000" dirty="0"/>
              <a:t>, bimodal, </a:t>
            </a:r>
            <a:r>
              <a:rPr lang="en-US" sz="2000" dirty="0" err="1"/>
              <a:t>trimodal</a:t>
            </a:r>
            <a:endParaRPr lang="en-US" sz="2000" dirty="0"/>
          </a:p>
          <a:p>
            <a:pPr lvl="1">
              <a:lnSpc>
                <a:spcPct val="130000"/>
              </a:lnSpc>
              <a:buSzPct val="80000"/>
            </a:pPr>
            <a:r>
              <a:rPr lang="en-US" sz="2000" dirty="0"/>
              <a:t>Empirical formula:</a:t>
            </a:r>
          </a:p>
          <a:p>
            <a:pPr>
              <a:lnSpc>
                <a:spcPct val="130000"/>
              </a:lnSpc>
              <a:buSzPct val="80000"/>
            </a:pPr>
            <a:endParaRPr lang="en-US" sz="2000" dirty="0"/>
          </a:p>
        </p:txBody>
      </p:sp>
      <p:graphicFrame>
        <p:nvGraphicFramePr>
          <p:cNvPr id="1039364" name="Object 4"/>
          <p:cNvGraphicFramePr>
            <a:graphicFrameLocks noChangeAspect="1"/>
          </p:cNvGraphicFramePr>
          <p:nvPr/>
        </p:nvGraphicFramePr>
        <p:xfrm>
          <a:off x="6553200" y="1295400"/>
          <a:ext cx="1371600" cy="661988"/>
        </p:xfrm>
        <a:graphic>
          <a:graphicData uri="http://schemas.openxmlformats.org/presentationml/2006/ole">
            <p:oleObj spid="_x0000_s86071" name="Equation" r:id="rId4" imgW="710891" imgH="431613" progId="Equation.3">
              <p:embed/>
            </p:oleObj>
          </a:graphicData>
        </a:graphic>
      </p:graphicFrame>
      <p:graphicFrame>
        <p:nvGraphicFramePr>
          <p:cNvPr id="1039365" name="Object 5"/>
          <p:cNvGraphicFramePr>
            <a:graphicFrameLocks noChangeAspect="1"/>
          </p:cNvGraphicFramePr>
          <p:nvPr/>
        </p:nvGraphicFramePr>
        <p:xfrm>
          <a:off x="6019800" y="1928813"/>
          <a:ext cx="1219200" cy="1119187"/>
        </p:xfrm>
        <a:graphic>
          <a:graphicData uri="http://schemas.openxmlformats.org/presentationml/2006/ole">
            <p:oleObj spid="_x0000_s86072" name="Equation" r:id="rId5" imgW="749300" imgH="838200" progId="Equation.3">
              <p:embed/>
            </p:oleObj>
          </a:graphicData>
        </a:graphic>
      </p:graphicFrame>
      <p:graphicFrame>
        <p:nvGraphicFramePr>
          <p:cNvPr id="1039367" name="Object 7"/>
          <p:cNvGraphicFramePr>
            <a:graphicFrameLocks noChangeAspect="1"/>
          </p:cNvGraphicFramePr>
          <p:nvPr>
            <p:extLst>
              <p:ext uri="{D42A27DB-BD31-4B8C-83A1-F6EECF244321}">
                <p14:modId xmlns:p14="http://schemas.microsoft.com/office/powerpoint/2010/main" xmlns="" val="1600900483"/>
              </p:ext>
            </p:extLst>
          </p:nvPr>
        </p:nvGraphicFramePr>
        <p:xfrm>
          <a:off x="3563888" y="5558184"/>
          <a:ext cx="4449763" cy="420688"/>
        </p:xfrm>
        <a:graphic>
          <a:graphicData uri="http://schemas.openxmlformats.org/presentationml/2006/ole">
            <p:oleObj spid="_x0000_s86073" name="Equation" r:id="rId6" imgW="2197100" imgH="203200" progId="Equation.3">
              <p:embed/>
            </p:oleObj>
          </a:graphicData>
        </a:graphic>
      </p:graphicFrame>
      <p:graphicFrame>
        <p:nvGraphicFramePr>
          <p:cNvPr id="1039368" name="Object 8"/>
          <p:cNvGraphicFramePr>
            <a:graphicFrameLocks noGrp="1" noChangeAspect="1"/>
          </p:cNvGraphicFramePr>
          <p:nvPr>
            <p:ph sz="half" idx="2"/>
          </p:nvPr>
        </p:nvGraphicFramePr>
        <p:xfrm>
          <a:off x="7956376" y="1340768"/>
          <a:ext cx="838200" cy="606425"/>
        </p:xfrm>
        <a:graphic>
          <a:graphicData uri="http://schemas.openxmlformats.org/presentationml/2006/ole">
            <p:oleObj spid="_x0000_s86074" name="Equation" r:id="rId7" imgW="596900" imgH="431800" progId="Equation.3">
              <p:embed/>
            </p:oleObj>
          </a:graphicData>
        </a:graphic>
      </p:graphicFrame>
      <p:sp>
        <p:nvSpPr>
          <p:cNvPr id="12" name="Slide Number Placeholder 3"/>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15</a:t>
            </a:fld>
            <a:endParaRPr kumimoji="0" lang="en-US" sz="14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108B5973-2DE1-4D0F-9A20-0EE1A58F2443}" type="slidenum">
              <a:rPr lang="en-US"/>
              <a:pPr/>
              <a:t>16</a:t>
            </a:fld>
            <a:endParaRPr lang="en-US"/>
          </a:p>
        </p:txBody>
      </p:sp>
      <p:sp>
        <p:nvSpPr>
          <p:cNvPr id="1065986" name="Rectangle 2"/>
          <p:cNvSpPr>
            <a:spLocks noGrp="1" noChangeArrowheads="1"/>
          </p:cNvSpPr>
          <p:nvPr>
            <p:ph type="title"/>
          </p:nvPr>
        </p:nvSpPr>
        <p:spPr>
          <a:xfrm>
            <a:off x="251520" y="764704"/>
            <a:ext cx="5184576" cy="609600"/>
          </a:xfrm>
        </p:spPr>
        <p:txBody>
          <a:bodyPr>
            <a:normAutofit fontScale="90000"/>
          </a:bodyPr>
          <a:lstStyle/>
          <a:p>
            <a:r>
              <a:rPr lang="en-US" sz="3200" dirty="0"/>
              <a:t> Symmetric vs. Skewed Data</a:t>
            </a:r>
          </a:p>
        </p:txBody>
      </p:sp>
      <p:sp>
        <p:nvSpPr>
          <p:cNvPr id="1065987" name="Rectangle 3"/>
          <p:cNvSpPr>
            <a:spLocks noGrp="1" noChangeArrowheads="1"/>
          </p:cNvSpPr>
          <p:nvPr>
            <p:ph type="body" sz="half" idx="1"/>
          </p:nvPr>
        </p:nvSpPr>
        <p:spPr>
          <a:xfrm>
            <a:off x="304800" y="1447800"/>
            <a:ext cx="5334000" cy="1219200"/>
          </a:xfrm>
        </p:spPr>
        <p:txBody>
          <a:bodyPr/>
          <a:lstStyle/>
          <a:p>
            <a:pPr>
              <a:lnSpc>
                <a:spcPct val="120000"/>
              </a:lnSpc>
            </a:pPr>
            <a:r>
              <a:rPr lang="en-US" sz="2400">
                <a:solidFill>
                  <a:schemeClr val="tx2"/>
                </a:solidFill>
              </a:rPr>
              <a:t>Median, mean and mode of symmetric, positively and negatively skewed data</a:t>
            </a:r>
          </a:p>
        </p:txBody>
      </p:sp>
      <p:pic>
        <p:nvPicPr>
          <p:cNvPr id="1065990" name="Picture 6" descr="rightskewed"/>
          <p:cNvPicPr>
            <a:picLocks noGrp="1" noChangeAspect="1" noChangeArrowheads="1"/>
          </p:cNvPicPr>
          <p:nvPr>
            <p:ph sz="quarter" idx="2"/>
          </p:nvPr>
        </p:nvPicPr>
        <p:blipFill>
          <a:blip r:embed="rId2" cstate="print"/>
          <a:srcRect/>
          <a:stretch>
            <a:fillRect/>
          </a:stretch>
        </p:blipFill>
        <p:spPr>
          <a:xfrm>
            <a:off x="4343400" y="2819400"/>
            <a:ext cx="4800600" cy="4048125"/>
          </a:xfrm>
          <a:noFill/>
          <a:ln/>
        </p:spPr>
      </p:pic>
      <p:pic>
        <p:nvPicPr>
          <p:cNvPr id="1065992" name="Picture 8" descr="leftskewed"/>
          <p:cNvPicPr>
            <a:picLocks noGrp="1" noChangeAspect="1" noChangeArrowheads="1"/>
          </p:cNvPicPr>
          <p:nvPr>
            <p:ph sz="quarter" idx="3"/>
          </p:nvPr>
        </p:nvPicPr>
        <p:blipFill>
          <a:blip r:embed="rId3" cstate="print"/>
          <a:srcRect/>
          <a:stretch>
            <a:fillRect/>
          </a:stretch>
        </p:blipFill>
        <p:spPr>
          <a:xfrm>
            <a:off x="0" y="3086100"/>
            <a:ext cx="4876800" cy="3771900"/>
          </a:xfrm>
          <a:noFill/>
          <a:ln/>
        </p:spPr>
      </p:pic>
      <p:pic>
        <p:nvPicPr>
          <p:cNvPr id="1065994" name="Picture 10" descr="ha02skew1"/>
          <p:cNvPicPr>
            <a:picLocks noChangeAspect="1" noChangeArrowheads="1"/>
          </p:cNvPicPr>
          <p:nvPr/>
        </p:nvPicPr>
        <p:blipFill>
          <a:blip r:embed="rId4" cstate="print"/>
          <a:srcRect/>
          <a:stretch>
            <a:fillRect/>
          </a:stretch>
        </p:blipFill>
        <p:spPr bwMode="auto">
          <a:xfrm>
            <a:off x="5334000" y="0"/>
            <a:ext cx="3810000" cy="3095625"/>
          </a:xfrm>
          <a:prstGeom prst="rect">
            <a:avLst/>
          </a:prstGeom>
          <a:noFill/>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CCCA1E01-B7F4-4A9E-BB36-A2600436B1D2}" type="slidenum">
              <a:rPr lang="en-US"/>
              <a:pPr/>
              <a:t>17</a:t>
            </a:fld>
            <a:endParaRPr lang="en-US"/>
          </a:p>
        </p:txBody>
      </p:sp>
      <p:sp>
        <p:nvSpPr>
          <p:cNvPr id="1041410" name="Rectangle 2"/>
          <p:cNvSpPr>
            <a:spLocks noGrp="1" noChangeArrowheads="1"/>
          </p:cNvSpPr>
          <p:nvPr>
            <p:ph type="title"/>
          </p:nvPr>
        </p:nvSpPr>
        <p:spPr/>
        <p:txBody>
          <a:bodyPr/>
          <a:lstStyle/>
          <a:p>
            <a:r>
              <a:rPr lang="en-US" sz="3200"/>
              <a:t>Measuring the Dispersion of Data</a:t>
            </a:r>
          </a:p>
        </p:txBody>
      </p:sp>
      <p:sp>
        <p:nvSpPr>
          <p:cNvPr id="1041411" name="Rectangle 3"/>
          <p:cNvSpPr>
            <a:spLocks noGrp="1" noChangeArrowheads="1"/>
          </p:cNvSpPr>
          <p:nvPr>
            <p:ph type="body" sz="half" idx="1"/>
          </p:nvPr>
        </p:nvSpPr>
        <p:spPr>
          <a:xfrm>
            <a:off x="304800" y="1295400"/>
            <a:ext cx="8610600" cy="5029200"/>
          </a:xfrm>
        </p:spPr>
        <p:txBody>
          <a:bodyPr/>
          <a:lstStyle/>
          <a:p>
            <a:pPr>
              <a:lnSpc>
                <a:spcPct val="130000"/>
              </a:lnSpc>
              <a:buSzPct val="80000"/>
            </a:pPr>
            <a:r>
              <a:rPr lang="en-US" sz="1800"/>
              <a:t>Quartiles, outliers and boxplots</a:t>
            </a:r>
          </a:p>
          <a:p>
            <a:pPr lvl="1">
              <a:lnSpc>
                <a:spcPct val="130000"/>
              </a:lnSpc>
              <a:buSzPct val="80000"/>
            </a:pPr>
            <a:r>
              <a:rPr lang="en-US" sz="1800">
                <a:solidFill>
                  <a:schemeClr val="hlink"/>
                </a:solidFill>
              </a:rPr>
              <a:t>Quartiles</a:t>
            </a:r>
            <a:r>
              <a:rPr lang="en-US" sz="1800"/>
              <a:t>: Q</a:t>
            </a:r>
            <a:r>
              <a:rPr lang="en-US" sz="1800" baseline="-25000"/>
              <a:t>1</a:t>
            </a:r>
            <a:r>
              <a:rPr lang="en-US" sz="1800"/>
              <a:t> (25</a:t>
            </a:r>
            <a:r>
              <a:rPr lang="en-US" sz="1800" baseline="30000"/>
              <a:t>th</a:t>
            </a:r>
            <a:r>
              <a:rPr lang="en-US" sz="1800"/>
              <a:t> percentile), Q</a:t>
            </a:r>
            <a:r>
              <a:rPr lang="en-US" sz="1800" baseline="-25000"/>
              <a:t>3</a:t>
            </a:r>
            <a:r>
              <a:rPr lang="en-US" sz="1800"/>
              <a:t> (75</a:t>
            </a:r>
            <a:r>
              <a:rPr lang="en-US" sz="1800" baseline="30000"/>
              <a:t>th</a:t>
            </a:r>
            <a:r>
              <a:rPr lang="en-US" sz="1800"/>
              <a:t> percentile)</a:t>
            </a:r>
          </a:p>
          <a:p>
            <a:pPr lvl="1">
              <a:lnSpc>
                <a:spcPct val="130000"/>
              </a:lnSpc>
              <a:buSzPct val="80000"/>
            </a:pPr>
            <a:r>
              <a:rPr lang="en-US" sz="1800">
                <a:solidFill>
                  <a:schemeClr val="hlink"/>
                </a:solidFill>
              </a:rPr>
              <a:t>Inter-quartile range</a:t>
            </a:r>
            <a:r>
              <a:rPr lang="en-US" sz="1800"/>
              <a:t>: IQR = Q</a:t>
            </a:r>
            <a:r>
              <a:rPr lang="en-US" sz="1800" baseline="-25000"/>
              <a:t>3 </a:t>
            </a:r>
            <a:r>
              <a:rPr lang="en-US" sz="1800"/>
              <a:t>–</a:t>
            </a:r>
            <a:r>
              <a:rPr lang="en-US" sz="1800" baseline="-25000"/>
              <a:t> </a:t>
            </a:r>
            <a:r>
              <a:rPr lang="en-US" sz="1800"/>
              <a:t>Q</a:t>
            </a:r>
            <a:r>
              <a:rPr lang="en-US" sz="1800" baseline="-25000"/>
              <a:t>1 </a:t>
            </a:r>
          </a:p>
          <a:p>
            <a:pPr lvl="1">
              <a:lnSpc>
                <a:spcPct val="130000"/>
              </a:lnSpc>
              <a:buSzPct val="80000"/>
            </a:pPr>
            <a:r>
              <a:rPr lang="en-US" sz="1800">
                <a:solidFill>
                  <a:schemeClr val="hlink"/>
                </a:solidFill>
              </a:rPr>
              <a:t>Five number summary</a:t>
            </a:r>
            <a:r>
              <a:rPr lang="en-US" sz="1800"/>
              <a:t>: min, Q</a:t>
            </a:r>
            <a:r>
              <a:rPr lang="en-US" sz="1800" baseline="-25000"/>
              <a:t>1</a:t>
            </a:r>
            <a:r>
              <a:rPr lang="en-US" sz="1800"/>
              <a:t>, M,</a:t>
            </a:r>
            <a:r>
              <a:rPr lang="en-US" sz="1800" baseline="-25000"/>
              <a:t> </a:t>
            </a:r>
            <a:r>
              <a:rPr lang="en-US" sz="1800"/>
              <a:t>Q</a:t>
            </a:r>
            <a:r>
              <a:rPr lang="en-US" sz="1800" baseline="-25000"/>
              <a:t>3</a:t>
            </a:r>
            <a:r>
              <a:rPr lang="en-US" sz="1800"/>
              <a:t>, max</a:t>
            </a:r>
          </a:p>
          <a:p>
            <a:pPr lvl="1">
              <a:lnSpc>
                <a:spcPct val="130000"/>
              </a:lnSpc>
              <a:buSzPct val="80000"/>
            </a:pPr>
            <a:r>
              <a:rPr lang="en-US" sz="1800">
                <a:solidFill>
                  <a:schemeClr val="hlink"/>
                </a:solidFill>
              </a:rPr>
              <a:t>Boxplot</a:t>
            </a:r>
            <a:r>
              <a:rPr lang="en-US" sz="1800"/>
              <a:t>: ends of the box are the quartiles, median is marked, whiskers, and plot outlier individually</a:t>
            </a:r>
          </a:p>
          <a:p>
            <a:pPr lvl="1">
              <a:lnSpc>
                <a:spcPct val="130000"/>
              </a:lnSpc>
              <a:buSzPct val="80000"/>
            </a:pPr>
            <a:r>
              <a:rPr lang="en-US" sz="1800">
                <a:solidFill>
                  <a:schemeClr val="hlink"/>
                </a:solidFill>
              </a:rPr>
              <a:t>Outlier</a:t>
            </a:r>
            <a:r>
              <a:rPr lang="en-US" sz="1800"/>
              <a:t>: usually, a value higher/lower than 1.5 x IQR</a:t>
            </a:r>
          </a:p>
          <a:p>
            <a:pPr>
              <a:lnSpc>
                <a:spcPct val="130000"/>
              </a:lnSpc>
              <a:buSzPct val="80000"/>
            </a:pPr>
            <a:r>
              <a:rPr lang="en-US" sz="1800"/>
              <a:t>Variance and standard deviation (</a:t>
            </a:r>
            <a:r>
              <a:rPr lang="en-US" sz="1800" i="1"/>
              <a:t>sample:</a:t>
            </a:r>
            <a:r>
              <a:rPr lang="en-US" sz="1800"/>
              <a:t> </a:t>
            </a:r>
            <a:r>
              <a:rPr lang="en-US" sz="1800" i="1"/>
              <a:t>s, population: </a:t>
            </a:r>
            <a:r>
              <a:rPr lang="el-GR" sz="1800" i="1"/>
              <a:t>σ</a:t>
            </a:r>
            <a:r>
              <a:rPr lang="en-US" sz="1800" i="1"/>
              <a:t>)</a:t>
            </a:r>
            <a:endParaRPr lang="en-US" sz="1800"/>
          </a:p>
          <a:p>
            <a:pPr lvl="1">
              <a:lnSpc>
                <a:spcPct val="130000"/>
              </a:lnSpc>
              <a:buSzPct val="80000"/>
            </a:pPr>
            <a:r>
              <a:rPr lang="en-US" sz="1800">
                <a:solidFill>
                  <a:schemeClr val="hlink"/>
                </a:solidFill>
              </a:rPr>
              <a:t>Variance</a:t>
            </a:r>
            <a:r>
              <a:rPr lang="en-US" sz="1800"/>
              <a:t>: (algebraic, scalable computation)</a:t>
            </a:r>
          </a:p>
          <a:p>
            <a:pPr lvl="1">
              <a:lnSpc>
                <a:spcPct val="130000"/>
              </a:lnSpc>
              <a:buSzPct val="80000"/>
            </a:pPr>
            <a:endParaRPr lang="en-US" sz="1800"/>
          </a:p>
          <a:p>
            <a:pPr lvl="1">
              <a:lnSpc>
                <a:spcPct val="130000"/>
              </a:lnSpc>
              <a:buSzPct val="80000"/>
            </a:pPr>
            <a:endParaRPr lang="en-US" sz="1800">
              <a:solidFill>
                <a:schemeClr val="hlink"/>
              </a:solidFill>
            </a:endParaRPr>
          </a:p>
          <a:p>
            <a:pPr lvl="1">
              <a:lnSpc>
                <a:spcPct val="130000"/>
              </a:lnSpc>
              <a:buSzPct val="80000"/>
            </a:pPr>
            <a:r>
              <a:rPr lang="en-US" sz="1800">
                <a:solidFill>
                  <a:schemeClr val="hlink"/>
                </a:solidFill>
              </a:rPr>
              <a:t>Standard deviation</a:t>
            </a:r>
            <a:r>
              <a:rPr lang="en-US" sz="1800" i="1"/>
              <a:t> s (or </a:t>
            </a:r>
            <a:r>
              <a:rPr lang="el-GR" sz="1800" i="1"/>
              <a:t>σ</a:t>
            </a:r>
            <a:r>
              <a:rPr lang="en-US" sz="1800" i="1"/>
              <a:t>) </a:t>
            </a:r>
            <a:r>
              <a:rPr lang="en-US" sz="1800"/>
              <a:t>is the square root of variance </a:t>
            </a:r>
            <a:r>
              <a:rPr lang="en-US" sz="1800" i="1"/>
              <a:t>s</a:t>
            </a:r>
            <a:r>
              <a:rPr lang="en-US" sz="1800" i="1" baseline="30000"/>
              <a:t>2 (</a:t>
            </a:r>
            <a:r>
              <a:rPr lang="en-US" sz="1800" i="1"/>
              <a:t>or</a:t>
            </a:r>
            <a:r>
              <a:rPr lang="en-US" sz="1800" i="1" baseline="30000"/>
              <a:t> </a:t>
            </a:r>
            <a:r>
              <a:rPr lang="el-GR" sz="1800" i="1"/>
              <a:t>σ</a:t>
            </a:r>
            <a:r>
              <a:rPr lang="en-US" sz="1800" i="1" baseline="30000"/>
              <a:t>2)</a:t>
            </a:r>
          </a:p>
        </p:txBody>
      </p:sp>
      <p:graphicFrame>
        <p:nvGraphicFramePr>
          <p:cNvPr id="1087488" name="Object 1024"/>
          <p:cNvGraphicFramePr>
            <a:graphicFrameLocks noChangeAspect="1"/>
          </p:cNvGraphicFramePr>
          <p:nvPr/>
        </p:nvGraphicFramePr>
        <p:xfrm>
          <a:off x="381000" y="5018088"/>
          <a:ext cx="4267200" cy="696912"/>
        </p:xfrm>
        <a:graphic>
          <a:graphicData uri="http://schemas.openxmlformats.org/presentationml/2006/ole">
            <p:oleObj spid="_x0000_s87066" name="Equation" r:id="rId4" imgW="2959100" imgH="431800" progId="Equation.3">
              <p:embed/>
            </p:oleObj>
          </a:graphicData>
        </a:graphic>
      </p:graphicFrame>
      <p:graphicFrame>
        <p:nvGraphicFramePr>
          <p:cNvPr id="1087489" name="Object 1025"/>
          <p:cNvGraphicFramePr>
            <a:graphicFrameLocks noGrp="1" noChangeAspect="1"/>
          </p:cNvGraphicFramePr>
          <p:nvPr>
            <p:ph sz="half" idx="2"/>
          </p:nvPr>
        </p:nvGraphicFramePr>
        <p:xfrm>
          <a:off x="5105400" y="5054600"/>
          <a:ext cx="3663950" cy="660400"/>
        </p:xfrm>
        <a:graphic>
          <a:graphicData uri="http://schemas.openxmlformats.org/presentationml/2006/ole">
            <p:oleObj spid="_x0000_s87067" name="Equation" r:id="rId5" imgW="2235200" imgH="431800" progId="Equation.3">
              <p:embed/>
            </p:oleObj>
          </a:graphicData>
        </a:graphic>
      </p:graphicFrame>
      <p:sp>
        <p:nvSpPr>
          <p:cNvPr id="9"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17</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E81FB432-01D6-4A8E-A126-7C5730082DAB}" type="slidenum">
              <a:rPr lang="en-US"/>
              <a:pPr/>
              <a:t>18</a:t>
            </a:fld>
            <a:endParaRPr lang="en-US"/>
          </a:p>
        </p:txBody>
      </p:sp>
      <p:sp>
        <p:nvSpPr>
          <p:cNvPr id="1045506" name="Rectangle 2"/>
          <p:cNvSpPr>
            <a:spLocks noGrp="1" noChangeArrowheads="1"/>
          </p:cNvSpPr>
          <p:nvPr>
            <p:ph type="title"/>
          </p:nvPr>
        </p:nvSpPr>
        <p:spPr>
          <a:xfrm>
            <a:off x="467544" y="620688"/>
            <a:ext cx="8153400" cy="609600"/>
          </a:xfrm>
        </p:spPr>
        <p:txBody>
          <a:bodyPr>
            <a:normAutofit fontScale="90000"/>
          </a:bodyPr>
          <a:lstStyle/>
          <a:p>
            <a:r>
              <a:rPr lang="en-US" dirty="0"/>
              <a:t>Properties of Normal Distribution Curve</a:t>
            </a:r>
          </a:p>
        </p:txBody>
      </p:sp>
      <p:sp>
        <p:nvSpPr>
          <p:cNvPr id="1045507" name="Rectangle 3"/>
          <p:cNvSpPr>
            <a:spLocks noGrp="1" noChangeArrowheads="1"/>
          </p:cNvSpPr>
          <p:nvPr>
            <p:ph type="body" sz="half" idx="1"/>
          </p:nvPr>
        </p:nvSpPr>
        <p:spPr>
          <a:xfrm>
            <a:off x="304800" y="1447800"/>
            <a:ext cx="8686800" cy="2514600"/>
          </a:xfrm>
        </p:spPr>
        <p:txBody>
          <a:bodyPr/>
          <a:lstStyle/>
          <a:p>
            <a:r>
              <a:rPr lang="en-US" sz="2400">
                <a:solidFill>
                  <a:schemeClr val="tx2"/>
                </a:solidFill>
              </a:rPr>
              <a:t>The normal (distribution) curve</a:t>
            </a:r>
          </a:p>
          <a:p>
            <a:pPr lvl="1"/>
            <a:r>
              <a:rPr lang="en-US" sz="2400">
                <a:solidFill>
                  <a:schemeClr val="tx2"/>
                </a:solidFill>
              </a:rPr>
              <a:t>From </a:t>
            </a:r>
            <a:r>
              <a:rPr lang="el-GR" sz="2400">
                <a:solidFill>
                  <a:schemeClr val="tx2"/>
                </a:solidFill>
              </a:rPr>
              <a:t>μ</a:t>
            </a:r>
            <a:r>
              <a:rPr lang="en-US" sz="2400">
                <a:solidFill>
                  <a:schemeClr val="tx2"/>
                </a:solidFill>
              </a:rPr>
              <a:t>–</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a:t>
            </a:r>
            <a:r>
              <a:rPr lang="el-GR" sz="2400">
                <a:solidFill>
                  <a:schemeClr val="tx2"/>
                </a:solidFill>
              </a:rPr>
              <a:t>σ</a:t>
            </a:r>
            <a:r>
              <a:rPr lang="en-US" sz="2400">
                <a:solidFill>
                  <a:schemeClr val="tx2"/>
                </a:solidFill>
              </a:rPr>
              <a:t>: contains about 68% of the measurements  (</a:t>
            </a:r>
            <a:r>
              <a:rPr lang="el-GR" sz="2400">
                <a:solidFill>
                  <a:schemeClr val="tx2"/>
                </a:solidFill>
              </a:rPr>
              <a:t>μ</a:t>
            </a:r>
            <a:r>
              <a:rPr lang="en-US" sz="2400">
                <a:solidFill>
                  <a:schemeClr val="tx2"/>
                </a:solidFill>
              </a:rPr>
              <a:t>: mean, </a:t>
            </a:r>
            <a:r>
              <a:rPr lang="el-GR" sz="2400">
                <a:solidFill>
                  <a:schemeClr val="tx2"/>
                </a:solidFill>
              </a:rPr>
              <a:t>σ</a:t>
            </a:r>
            <a:r>
              <a:rPr lang="en-US" sz="2400">
                <a:solidFill>
                  <a:schemeClr val="tx2"/>
                </a:solidFill>
              </a:rPr>
              <a:t>: standard deviation)</a:t>
            </a:r>
          </a:p>
          <a:p>
            <a:pPr lvl="1"/>
            <a:r>
              <a:rPr lang="en-US" sz="2400">
                <a:solidFill>
                  <a:schemeClr val="tx2"/>
                </a:solidFill>
              </a:rPr>
              <a:t> From </a:t>
            </a:r>
            <a:r>
              <a:rPr lang="el-GR" sz="2400">
                <a:solidFill>
                  <a:schemeClr val="tx2"/>
                </a:solidFill>
              </a:rPr>
              <a:t>μ</a:t>
            </a:r>
            <a:r>
              <a:rPr lang="en-US" sz="2400">
                <a:solidFill>
                  <a:schemeClr val="tx2"/>
                </a:solidFill>
              </a:rPr>
              <a:t>–2</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+2</a:t>
            </a:r>
            <a:r>
              <a:rPr lang="el-GR" sz="2400">
                <a:solidFill>
                  <a:schemeClr val="tx2"/>
                </a:solidFill>
              </a:rPr>
              <a:t>σ</a:t>
            </a:r>
            <a:r>
              <a:rPr lang="en-US" sz="2400">
                <a:solidFill>
                  <a:schemeClr val="tx2"/>
                </a:solidFill>
              </a:rPr>
              <a:t>: contains about 95% of it</a:t>
            </a:r>
          </a:p>
          <a:p>
            <a:pPr lvl="1"/>
            <a:r>
              <a:rPr lang="en-US" sz="2400">
                <a:solidFill>
                  <a:schemeClr val="tx2"/>
                </a:solidFill>
              </a:rPr>
              <a:t>From </a:t>
            </a:r>
            <a:r>
              <a:rPr lang="el-GR" sz="2400">
                <a:solidFill>
                  <a:schemeClr val="tx2"/>
                </a:solidFill>
              </a:rPr>
              <a:t>μ</a:t>
            </a:r>
            <a:r>
              <a:rPr lang="en-US" sz="2400">
                <a:solidFill>
                  <a:schemeClr val="tx2"/>
                </a:solidFill>
              </a:rPr>
              <a:t>–3</a:t>
            </a:r>
            <a:r>
              <a:rPr lang="el-GR" sz="2400">
                <a:solidFill>
                  <a:schemeClr val="tx2"/>
                </a:solidFill>
              </a:rPr>
              <a:t>σ</a:t>
            </a:r>
            <a:r>
              <a:rPr lang="en-US" sz="2400">
                <a:solidFill>
                  <a:schemeClr val="tx2"/>
                </a:solidFill>
              </a:rPr>
              <a:t> to </a:t>
            </a:r>
            <a:r>
              <a:rPr lang="el-GR" sz="2400">
                <a:solidFill>
                  <a:schemeClr val="tx2"/>
                </a:solidFill>
              </a:rPr>
              <a:t>μ</a:t>
            </a:r>
            <a:r>
              <a:rPr lang="en-US" sz="2400">
                <a:solidFill>
                  <a:schemeClr val="tx2"/>
                </a:solidFill>
              </a:rPr>
              <a:t>+3</a:t>
            </a:r>
            <a:r>
              <a:rPr lang="el-GR" sz="2400">
                <a:solidFill>
                  <a:schemeClr val="tx2"/>
                </a:solidFill>
              </a:rPr>
              <a:t>σ</a:t>
            </a:r>
            <a:r>
              <a:rPr lang="en-US" sz="2400">
                <a:solidFill>
                  <a:schemeClr val="tx2"/>
                </a:solidFill>
              </a:rPr>
              <a:t>: contains about 99.7% of it</a:t>
            </a:r>
          </a:p>
          <a:p>
            <a:pPr lvl="1"/>
            <a:endParaRPr lang="en-US" sz="2400">
              <a:solidFill>
                <a:schemeClr val="tx2"/>
              </a:solidFill>
            </a:endParaRPr>
          </a:p>
          <a:p>
            <a:pPr>
              <a:buFont typeface="Wingdings" pitchFamily="2" charset="2"/>
              <a:buNone/>
            </a:pPr>
            <a:endParaRPr lang="en-US" sz="2000">
              <a:solidFill>
                <a:schemeClr val="hlink"/>
              </a:solidFill>
            </a:endParaRPr>
          </a:p>
          <a:p>
            <a:pPr>
              <a:buFont typeface="Wingdings" pitchFamily="2" charset="2"/>
              <a:buNone/>
            </a:pPr>
            <a:endParaRPr lang="en-US" sz="2000"/>
          </a:p>
        </p:txBody>
      </p:sp>
      <p:pic>
        <p:nvPicPr>
          <p:cNvPr id="1045509" name="Picture 5" descr="normal1-95"/>
          <p:cNvPicPr>
            <a:picLocks noGrp="1" noChangeAspect="1" noChangeArrowheads="1"/>
          </p:cNvPicPr>
          <p:nvPr>
            <p:ph sz="quarter" idx="2"/>
          </p:nvPr>
        </p:nvPicPr>
        <p:blipFill>
          <a:blip r:embed="rId2" cstate="print"/>
          <a:srcRect/>
          <a:stretch>
            <a:fillRect/>
          </a:stretch>
        </p:blipFill>
        <p:spPr>
          <a:xfrm>
            <a:off x="3124200" y="3810000"/>
            <a:ext cx="2895600" cy="2514600"/>
          </a:xfrm>
          <a:noFill/>
          <a:ln/>
        </p:spPr>
      </p:pic>
      <p:pic>
        <p:nvPicPr>
          <p:cNvPr id="1045511" name="Picture 7" descr="normal1-68"/>
          <p:cNvPicPr>
            <a:picLocks noGrp="1" noChangeAspect="1" noChangeArrowheads="1"/>
          </p:cNvPicPr>
          <p:nvPr>
            <p:ph sz="quarter" idx="3"/>
          </p:nvPr>
        </p:nvPicPr>
        <p:blipFill>
          <a:blip r:embed="rId3" cstate="print"/>
          <a:srcRect/>
          <a:stretch>
            <a:fillRect/>
          </a:stretch>
        </p:blipFill>
        <p:spPr>
          <a:xfrm>
            <a:off x="0" y="3886200"/>
            <a:ext cx="2986088" cy="2438400"/>
          </a:xfrm>
          <a:noFill/>
          <a:ln/>
        </p:spPr>
      </p:pic>
      <p:pic>
        <p:nvPicPr>
          <p:cNvPr id="1045513" name="Picture 9" descr="normal1-99"/>
          <p:cNvPicPr>
            <a:picLocks noChangeAspect="1" noChangeArrowheads="1"/>
          </p:cNvPicPr>
          <p:nvPr/>
        </p:nvPicPr>
        <p:blipFill>
          <a:blip r:embed="rId4" cstate="print"/>
          <a:srcRect/>
          <a:stretch>
            <a:fillRect/>
          </a:stretch>
        </p:blipFill>
        <p:spPr bwMode="auto">
          <a:xfrm>
            <a:off x="6157913" y="3810000"/>
            <a:ext cx="2986087" cy="2514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A148598-2E66-49C2-810C-FB998B32ED9B}" type="slidenum">
              <a:rPr lang="en-US"/>
              <a:pPr/>
              <a:t>19</a:t>
            </a:fld>
            <a:endParaRPr lang="en-US"/>
          </a:p>
        </p:txBody>
      </p:sp>
      <p:sp>
        <p:nvSpPr>
          <p:cNvPr id="1043458" name="Rectangle 2"/>
          <p:cNvSpPr>
            <a:spLocks noGrp="1" noChangeArrowheads="1"/>
          </p:cNvSpPr>
          <p:nvPr>
            <p:ph type="title"/>
          </p:nvPr>
        </p:nvSpPr>
        <p:spPr/>
        <p:txBody>
          <a:bodyPr/>
          <a:lstStyle/>
          <a:p>
            <a:r>
              <a:rPr lang="en-US" sz="3200"/>
              <a:t> </a:t>
            </a:r>
            <a:r>
              <a:rPr lang="en-US"/>
              <a:t>Boxplot Analysis</a:t>
            </a:r>
          </a:p>
        </p:txBody>
      </p:sp>
      <p:sp>
        <p:nvSpPr>
          <p:cNvPr id="1043459" name="Rectangle 3"/>
          <p:cNvSpPr>
            <a:spLocks noGrp="1" noChangeArrowheads="1"/>
          </p:cNvSpPr>
          <p:nvPr>
            <p:ph type="body" sz="half" idx="1"/>
          </p:nvPr>
        </p:nvSpPr>
        <p:spPr>
          <a:xfrm>
            <a:off x="395536" y="1268760"/>
            <a:ext cx="7620000" cy="4737100"/>
          </a:xfrm>
        </p:spPr>
        <p:txBody>
          <a:bodyPr/>
          <a:lstStyle/>
          <a:p>
            <a:pPr>
              <a:lnSpc>
                <a:spcPct val="120000"/>
              </a:lnSpc>
            </a:pPr>
            <a:r>
              <a:rPr lang="en-US" sz="2400" dirty="0">
                <a:solidFill>
                  <a:schemeClr val="hlink"/>
                </a:solidFill>
              </a:rPr>
              <a:t>Five-number summary</a:t>
            </a:r>
            <a:r>
              <a:rPr lang="en-US" sz="2400" dirty="0"/>
              <a:t> of a distribution:</a:t>
            </a:r>
          </a:p>
          <a:p>
            <a:pPr lvl="1" algn="ctr">
              <a:lnSpc>
                <a:spcPct val="120000"/>
              </a:lnSpc>
              <a:buFont typeface="Wingdings" pitchFamily="2" charset="2"/>
              <a:buNone/>
            </a:pPr>
            <a:r>
              <a:rPr lang="en-US" sz="2400" dirty="0"/>
              <a:t>Minimum, Q1, M, Q3, Maximum</a:t>
            </a:r>
          </a:p>
          <a:p>
            <a:pPr>
              <a:lnSpc>
                <a:spcPct val="120000"/>
              </a:lnSpc>
            </a:pPr>
            <a:r>
              <a:rPr lang="en-US" sz="2400" dirty="0" err="1">
                <a:solidFill>
                  <a:schemeClr val="hlink"/>
                </a:solidFill>
              </a:rPr>
              <a:t>Boxplot</a:t>
            </a:r>
            <a:endParaRPr lang="en-US" sz="2400" dirty="0">
              <a:solidFill>
                <a:schemeClr val="hlink"/>
              </a:solidFill>
            </a:endParaRPr>
          </a:p>
          <a:p>
            <a:pPr lvl="1">
              <a:lnSpc>
                <a:spcPct val="120000"/>
              </a:lnSpc>
            </a:pPr>
            <a:r>
              <a:rPr lang="en-US" sz="2000" dirty="0"/>
              <a:t>Data is represented with a box</a:t>
            </a:r>
          </a:p>
          <a:p>
            <a:pPr lvl="1">
              <a:lnSpc>
                <a:spcPct val="120000"/>
              </a:lnSpc>
            </a:pPr>
            <a:r>
              <a:rPr lang="en-US" sz="2000" dirty="0"/>
              <a:t>The ends of the box are at the first and third quartiles, i.e., the height of the box is IRQ</a:t>
            </a:r>
          </a:p>
          <a:p>
            <a:pPr lvl="1">
              <a:lnSpc>
                <a:spcPct val="120000"/>
              </a:lnSpc>
            </a:pPr>
            <a:r>
              <a:rPr lang="en-US" sz="2000" dirty="0"/>
              <a:t>The median is marked by a line within the box</a:t>
            </a:r>
          </a:p>
          <a:p>
            <a:pPr lvl="1">
              <a:lnSpc>
                <a:spcPct val="120000"/>
              </a:lnSpc>
            </a:pPr>
            <a:r>
              <a:rPr lang="en-US" sz="2000" dirty="0"/>
              <a:t>Whiskers: two lines outside the box extend to Minimum and </a:t>
            </a:r>
            <a:r>
              <a:rPr lang="en-US" sz="2000" dirty="0" smtClean="0"/>
              <a:t>Maximum, only if these values are less than 1.5 x IQR beyond the quartiles</a:t>
            </a:r>
          </a:p>
          <a:p>
            <a:pPr lvl="1"/>
            <a:r>
              <a:rPr lang="en-US" sz="2000" dirty="0" smtClean="0"/>
              <a:t>Otherwise, the whiskers terminate at the most extreme observations</a:t>
            </a:r>
          </a:p>
          <a:p>
            <a:pPr lvl="1">
              <a:lnSpc>
                <a:spcPct val="120000"/>
              </a:lnSpc>
            </a:pPr>
            <a:endParaRPr lang="en-US" sz="2400" dirty="0"/>
          </a:p>
        </p:txBody>
      </p:sp>
      <p:pic>
        <p:nvPicPr>
          <p:cNvPr id="1043460" name="Picture 4"/>
          <p:cNvPicPr>
            <a:picLocks noGrp="1" noChangeAspect="1" noChangeArrowheads="1"/>
          </p:cNvPicPr>
          <p:nvPr>
            <p:ph sz="half" idx="2"/>
          </p:nvPr>
        </p:nvPicPr>
        <p:blipFill>
          <a:blip r:embed="rId2" cstate="print"/>
          <a:srcRect/>
          <a:stretch>
            <a:fillRect/>
          </a:stretch>
        </p:blipFill>
        <p:spPr>
          <a:xfrm>
            <a:off x="7239000" y="457200"/>
            <a:ext cx="1357313" cy="2514600"/>
          </a:xfrm>
          <a:noFill/>
          <a:ln/>
        </p:spPr>
      </p:pic>
      <p:sp>
        <p:nvSpPr>
          <p:cNvPr id="8"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19</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Agenda</a:t>
            </a:r>
            <a:endParaRPr lang="en-US" dirty="0"/>
          </a:p>
        </p:txBody>
      </p:sp>
      <p:sp>
        <p:nvSpPr>
          <p:cNvPr id="10243" name="Content Placeholder 2"/>
          <p:cNvSpPr>
            <a:spLocks noGrp="1"/>
          </p:cNvSpPr>
          <p:nvPr>
            <p:ph sz="quarter" idx="1"/>
          </p:nvPr>
        </p:nvSpPr>
        <p:spPr>
          <a:xfrm>
            <a:off x="457200" y="1600200"/>
            <a:ext cx="7467600" cy="4873625"/>
          </a:xfrm>
        </p:spPr>
        <p:txBody>
          <a:bodyPr/>
          <a:lstStyle/>
          <a:p>
            <a:r>
              <a:rPr lang="en-US" dirty="0" smtClean="0">
                <a:cs typeface="Times New Roman" pitchFamily="18" charset="0"/>
              </a:rPr>
              <a:t>Data Preprocessing</a:t>
            </a:r>
          </a:p>
          <a:p>
            <a:r>
              <a:rPr lang="en-US" dirty="0" smtClean="0">
                <a:cs typeface="Times New Roman" pitchFamily="18" charset="0"/>
              </a:rPr>
              <a:t>Data Types</a:t>
            </a:r>
          </a:p>
          <a:p>
            <a:r>
              <a:rPr lang="en-US" dirty="0" smtClean="0">
                <a:cs typeface="Times New Roman" pitchFamily="18" charset="0"/>
              </a:rPr>
              <a:t>Data Quality Problems</a:t>
            </a:r>
          </a:p>
          <a:p>
            <a:r>
              <a:rPr lang="en-US" dirty="0" smtClean="0">
                <a:cs typeface="Times New Roman" pitchFamily="18" charset="0"/>
              </a:rPr>
              <a:t>Graph Representation of Data</a:t>
            </a:r>
          </a:p>
          <a:p>
            <a:r>
              <a:rPr lang="en-US" dirty="0" smtClean="0">
                <a:cs typeface="Times New Roman" pitchFamily="18" charset="0"/>
              </a:rPr>
              <a:t>Data Cleaning</a:t>
            </a:r>
          </a:p>
          <a:p>
            <a:r>
              <a:rPr lang="en-US" dirty="0" smtClean="0">
                <a:cs typeface="Times New Roman" pitchFamily="18" charset="0"/>
              </a:rPr>
              <a:t>Data Integration and Transformation</a:t>
            </a:r>
          </a:p>
          <a:p>
            <a:r>
              <a:rPr lang="en-US" dirty="0" smtClean="0">
                <a:cs typeface="Times New Roman" pitchFamily="18" charset="0"/>
              </a:rPr>
              <a:t>Data Reduction</a:t>
            </a:r>
          </a:p>
          <a:p>
            <a:r>
              <a:rPr lang="en-US" dirty="0" smtClean="0">
                <a:cs typeface="Times New Roman" pitchFamily="18" charset="0"/>
              </a:rPr>
              <a:t>Preprocessing with </a:t>
            </a:r>
            <a:r>
              <a:rPr lang="en-US" dirty="0" err="1" smtClean="0">
                <a:cs typeface="Times New Roman" pitchFamily="18" charset="0"/>
              </a:rPr>
              <a:t>Weka</a:t>
            </a:r>
            <a:endParaRPr lang="en-US" dirty="0" smtClean="0">
              <a:cs typeface="Times New Roman" pitchFamily="18" charset="0"/>
            </a:endParaRP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Box Plot Analysis</a:t>
            </a:r>
            <a:endParaRPr lang="en-US" dirty="0"/>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20</a:t>
            </a:fld>
            <a:endParaRPr lang="en-US"/>
          </a:p>
        </p:txBody>
      </p:sp>
      <p:sp>
        <p:nvSpPr>
          <p:cNvPr id="6" name="TextBox 3"/>
          <p:cNvSpPr txBox="1">
            <a:spLocks noChangeArrowheads="1"/>
          </p:cNvSpPr>
          <p:nvPr/>
        </p:nvSpPr>
        <p:spPr bwMode="auto">
          <a:xfrm>
            <a:off x="468313" y="6381750"/>
            <a:ext cx="7272337" cy="276225"/>
          </a:xfrm>
          <a:prstGeom prst="rect">
            <a:avLst/>
          </a:prstGeom>
          <a:noFill/>
          <a:ln w="9525">
            <a:noFill/>
            <a:miter lim="800000"/>
            <a:headEnd/>
            <a:tailEnd/>
          </a:ln>
        </p:spPr>
        <p:txBody>
          <a:bodyPr>
            <a:spAutoFit/>
          </a:bodyPr>
          <a:lstStyle/>
          <a:p>
            <a:r>
              <a:rPr lang="en-US" sz="1200" dirty="0"/>
              <a:t>Taken </a:t>
            </a:r>
            <a:r>
              <a:rPr lang="en-US" sz="1200" dirty="0" smtClean="0"/>
              <a:t>from Han &amp; </a:t>
            </a:r>
            <a:r>
              <a:rPr lang="en-US" sz="1200" dirty="0" err="1" smtClean="0"/>
              <a:t>Kamper</a:t>
            </a:r>
            <a:r>
              <a:rPr lang="en-US" sz="1200" dirty="0" smtClean="0"/>
              <a:t> Data Mining Book</a:t>
            </a:r>
            <a:endParaRPr lang="en-US" sz="1200" dirty="0"/>
          </a:p>
        </p:txBody>
      </p:sp>
      <p:pic>
        <p:nvPicPr>
          <p:cNvPr id="72707" name="Picture 3"/>
          <p:cNvPicPr>
            <a:picLocks noChangeAspect="1" noChangeArrowheads="1"/>
          </p:cNvPicPr>
          <p:nvPr/>
        </p:nvPicPr>
        <p:blipFill>
          <a:blip r:embed="rId2" cstate="print"/>
          <a:srcRect/>
          <a:stretch>
            <a:fillRect/>
          </a:stretch>
        </p:blipFill>
        <p:spPr bwMode="auto">
          <a:xfrm>
            <a:off x="1835696" y="1628800"/>
            <a:ext cx="5455890" cy="44624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467544" y="836712"/>
            <a:ext cx="7884368" cy="533400"/>
          </a:xfrm>
        </p:spPr>
        <p:txBody>
          <a:bodyPr>
            <a:normAutofit fontScale="90000"/>
          </a:bodyPr>
          <a:lstStyle/>
          <a:p>
            <a:r>
              <a:rPr lang="en-US" sz="3200" dirty="0"/>
              <a:t>Visualization of Data Dispersion: </a:t>
            </a:r>
            <a:r>
              <a:rPr lang="en-US" sz="3200" dirty="0" err="1"/>
              <a:t>Boxplot</a:t>
            </a:r>
            <a:r>
              <a:rPr lang="en-US" sz="3200" dirty="0"/>
              <a:t> Analysis</a:t>
            </a:r>
            <a:endParaRPr lang="en-US" dirty="0"/>
          </a:p>
        </p:txBody>
      </p:sp>
      <p:pic>
        <p:nvPicPr>
          <p:cNvPr id="1044483" name="Picture 3" descr="1"/>
          <p:cNvPicPr>
            <a:picLocks noChangeAspect="1" noChangeArrowheads="1"/>
          </p:cNvPicPr>
          <p:nvPr/>
        </p:nvPicPr>
        <p:blipFill>
          <a:blip r:embed="rId2" cstate="print"/>
          <a:srcRect/>
          <a:stretch>
            <a:fillRect/>
          </a:stretch>
        </p:blipFill>
        <p:spPr bwMode="auto">
          <a:xfrm>
            <a:off x="467544" y="1844824"/>
            <a:ext cx="6795864" cy="4204221"/>
          </a:xfrm>
          <a:prstGeom prst="rect">
            <a:avLst/>
          </a:prstGeom>
          <a:noFill/>
        </p:spPr>
      </p:pic>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7467600" cy="1143000"/>
          </a:xfrm>
        </p:spPr>
        <p:txBody>
          <a:bodyPr/>
          <a:lstStyle/>
          <a:p>
            <a:pPr>
              <a:defRPr/>
            </a:pPr>
            <a:r>
              <a:rPr lang="en-US" dirty="0" smtClean="0"/>
              <a:t>Histograms</a:t>
            </a:r>
            <a:endParaRPr lang="en-US" dirty="0"/>
          </a:p>
        </p:txBody>
      </p:sp>
      <p:pic>
        <p:nvPicPr>
          <p:cNvPr id="13315" name="Picture 3"/>
          <p:cNvPicPr>
            <a:picLocks noChangeAspect="1" noChangeArrowheads="1"/>
          </p:cNvPicPr>
          <p:nvPr/>
        </p:nvPicPr>
        <p:blipFill>
          <a:blip r:embed="rId2" cstate="print"/>
          <a:srcRect/>
          <a:stretch>
            <a:fillRect/>
          </a:stretch>
        </p:blipFill>
        <p:spPr bwMode="auto">
          <a:xfrm>
            <a:off x="1331913" y="1125538"/>
            <a:ext cx="6335712" cy="3776662"/>
          </a:xfrm>
          <a:prstGeom prst="rect">
            <a:avLst/>
          </a:prstGeom>
          <a:noFill/>
          <a:ln w="9525">
            <a:noFill/>
            <a:miter lim="800000"/>
            <a:headEnd/>
            <a:tailEnd/>
          </a:ln>
        </p:spPr>
      </p:pic>
      <p:pic>
        <p:nvPicPr>
          <p:cNvPr id="13316" name="Picture 2"/>
          <p:cNvPicPr>
            <a:picLocks noChangeAspect="1" noChangeArrowheads="1"/>
          </p:cNvPicPr>
          <p:nvPr/>
        </p:nvPicPr>
        <p:blipFill>
          <a:blip r:embed="rId3" cstate="print"/>
          <a:srcRect/>
          <a:stretch>
            <a:fillRect/>
          </a:stretch>
        </p:blipFill>
        <p:spPr bwMode="auto">
          <a:xfrm>
            <a:off x="1692275" y="4941888"/>
            <a:ext cx="5616575" cy="1736725"/>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Histograms</a:t>
            </a:r>
            <a:endParaRPr lang="en-US" dirty="0"/>
          </a:p>
        </p:txBody>
      </p:sp>
      <p:sp>
        <p:nvSpPr>
          <p:cNvPr id="14339" name="Content Placeholder 2"/>
          <p:cNvSpPr>
            <a:spLocks noGrp="1"/>
          </p:cNvSpPr>
          <p:nvPr>
            <p:ph sz="quarter" idx="1"/>
          </p:nvPr>
        </p:nvSpPr>
        <p:spPr>
          <a:xfrm>
            <a:off x="457200" y="1600200"/>
            <a:ext cx="7467600" cy="4873625"/>
          </a:xfrm>
        </p:spPr>
        <p:txBody>
          <a:bodyPr/>
          <a:lstStyle/>
          <a:p>
            <a:r>
              <a:rPr lang="en-US" smtClean="0">
                <a:cs typeface="Times New Roman" pitchFamily="18" charset="0"/>
              </a:rPr>
              <a:t>The goal: A visualization of data distribution</a:t>
            </a:r>
            <a:br>
              <a:rPr lang="en-US" smtClean="0">
                <a:cs typeface="Times New Roman" pitchFamily="18" charset="0"/>
              </a:rPr>
            </a:br>
            <a:endParaRPr lang="en-US" smtClean="0">
              <a:cs typeface="Times New Roman" pitchFamily="18" charset="0"/>
            </a:endParaRPr>
          </a:p>
          <a:p>
            <a:r>
              <a:rPr lang="en-US" smtClean="0">
                <a:cs typeface="Times New Roman" pitchFamily="18" charset="0"/>
              </a:rPr>
              <a:t>Building Histograms:</a:t>
            </a:r>
          </a:p>
          <a:p>
            <a:pPr lvl="1"/>
            <a:r>
              <a:rPr lang="en-US" smtClean="0">
                <a:cs typeface="Times New Roman" pitchFamily="18" charset="0"/>
              </a:rPr>
              <a:t>Sort data values in increasing order</a:t>
            </a:r>
          </a:p>
          <a:p>
            <a:pPr lvl="1"/>
            <a:r>
              <a:rPr lang="en-US" smtClean="0">
                <a:cs typeface="Times New Roman" pitchFamily="18" charset="0"/>
              </a:rPr>
              <a:t>Determine discrete intervals (bins)</a:t>
            </a:r>
          </a:p>
          <a:p>
            <a:pPr lvl="2"/>
            <a:r>
              <a:rPr lang="en-US" b="1" i="1" smtClean="0">
                <a:cs typeface="Times New Roman" pitchFamily="18" charset="0"/>
              </a:rPr>
              <a:t>k</a:t>
            </a:r>
            <a:r>
              <a:rPr lang="en-US" i="1" smtClean="0">
                <a:cs typeface="Times New Roman" pitchFamily="18" charset="0"/>
              </a:rPr>
              <a:t> </a:t>
            </a:r>
            <a:r>
              <a:rPr lang="en-US" smtClean="0">
                <a:cs typeface="Times New Roman" pitchFamily="18" charset="0"/>
              </a:rPr>
              <a:t>– number of bins</a:t>
            </a:r>
            <a:br>
              <a:rPr lang="en-US" smtClean="0">
                <a:cs typeface="Times New Roman" pitchFamily="18" charset="0"/>
              </a:rPr>
            </a:br>
            <a:r>
              <a:rPr lang="en-US" b="1" i="1" smtClean="0">
                <a:cs typeface="Times New Roman" pitchFamily="18" charset="0"/>
              </a:rPr>
              <a:t>h</a:t>
            </a:r>
            <a:r>
              <a:rPr lang="en-US" i="1" smtClean="0">
                <a:cs typeface="Times New Roman" pitchFamily="18" charset="0"/>
              </a:rPr>
              <a:t> </a:t>
            </a:r>
            <a:r>
              <a:rPr lang="en-US" smtClean="0">
                <a:cs typeface="Times New Roman" pitchFamily="18" charset="0"/>
              </a:rPr>
              <a:t>– bins width</a:t>
            </a:r>
          </a:p>
          <a:p>
            <a:pPr lvl="2"/>
            <a:r>
              <a:rPr lang="en-US" smtClean="0">
                <a:cs typeface="Times New Roman" pitchFamily="18" charset="0"/>
              </a:rPr>
              <a:t>If bins are too wide, we loose on resolution, but if bins are too narrow the histogram is not smooth</a:t>
            </a:r>
          </a:p>
          <a:p>
            <a:pPr lvl="2"/>
            <a:r>
              <a:rPr lang="en-US" smtClean="0">
                <a:cs typeface="Times New Roman" pitchFamily="18" charset="0"/>
              </a:rPr>
              <a:t>Different methods</a:t>
            </a:r>
          </a:p>
          <a:p>
            <a:pPr lvl="1"/>
            <a:r>
              <a:rPr lang="en-US" smtClean="0">
                <a:cs typeface="Times New Roman" pitchFamily="18" charset="0"/>
              </a:rPr>
              <a:t>Calculate the frequency of each bin (count/width)</a:t>
            </a:r>
          </a:p>
          <a:p>
            <a:pPr lvl="1"/>
            <a:r>
              <a:rPr lang="en-US" smtClean="0">
                <a:cs typeface="Times New Roman" pitchFamily="18" charset="0"/>
              </a:rPr>
              <a:t>Plot </a:t>
            </a: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Number of Bins and Width</a:t>
            </a:r>
            <a:endParaRPr lang="en-US" dirty="0"/>
          </a:p>
        </p:txBody>
      </p:sp>
      <p:sp>
        <p:nvSpPr>
          <p:cNvPr id="3" name="Content Placeholder 2"/>
          <p:cNvSpPr>
            <a:spLocks noGrp="1"/>
          </p:cNvSpPr>
          <p:nvPr>
            <p:ph sz="quarter" idx="1"/>
          </p:nvPr>
        </p:nvSpPr>
        <p:spPr>
          <a:xfrm>
            <a:off x="457200" y="1600200"/>
            <a:ext cx="7467600" cy="4873625"/>
          </a:xfrm>
        </p:spPr>
        <p:txBody>
          <a:bodyPr/>
          <a:lstStyle/>
          <a:p>
            <a:r>
              <a:rPr lang="en-US" smtClean="0">
                <a:cs typeface="Times New Roman" pitchFamily="18" charset="0"/>
              </a:rPr>
              <a:t>Fixed width:</a:t>
            </a:r>
            <a:br>
              <a:rPr lang="en-US" smtClean="0">
                <a:cs typeface="Times New Roman" pitchFamily="18" charset="0"/>
              </a:rPr>
            </a:br>
            <a:endParaRPr lang="en-US" smtClean="0">
              <a:cs typeface="Times New Roman" pitchFamily="18" charset="0"/>
            </a:endParaRPr>
          </a:p>
          <a:p>
            <a:r>
              <a:rPr lang="en-US" smtClean="0">
                <a:cs typeface="Times New Roman" pitchFamily="18" charset="0"/>
              </a:rPr>
              <a:t>Square Root choice:</a:t>
            </a:r>
          </a:p>
          <a:p>
            <a:pPr lvl="1"/>
            <a:r>
              <a:rPr lang="en-US" smtClean="0">
                <a:cs typeface="Times New Roman" pitchFamily="18" charset="0"/>
              </a:rPr>
              <a:t>Take the square root of the number of data points</a:t>
            </a:r>
            <a:br>
              <a:rPr lang="en-US" smtClean="0">
                <a:cs typeface="Times New Roman" pitchFamily="18" charset="0"/>
              </a:rPr>
            </a:br>
            <a:endParaRPr lang="en-US" smtClean="0">
              <a:cs typeface="Times New Roman" pitchFamily="18" charset="0"/>
            </a:endParaRPr>
          </a:p>
          <a:p>
            <a:r>
              <a:rPr lang="en-US" smtClean="0">
                <a:cs typeface="Times New Roman" pitchFamily="18" charset="0"/>
              </a:rPr>
              <a:t>Sturge’s formula:</a:t>
            </a:r>
          </a:p>
          <a:p>
            <a:pPr lvl="1"/>
            <a:r>
              <a:rPr lang="en-US" smtClean="0">
                <a:cs typeface="Times New Roman" pitchFamily="18" charset="0"/>
              </a:rPr>
              <a:t>Implicitly based on the range of data points</a:t>
            </a:r>
          </a:p>
          <a:p>
            <a:endParaRPr lang="en-US" smtClean="0">
              <a:cs typeface="Times New Roman" pitchFamily="18" charset="0"/>
            </a:endParaRPr>
          </a:p>
          <a:p>
            <a:r>
              <a:rPr lang="en-US" smtClean="0">
                <a:cs typeface="Times New Roman" pitchFamily="18" charset="0"/>
              </a:rPr>
              <a:t>Scott’s choice: </a:t>
            </a:r>
          </a:p>
          <a:p>
            <a:pPr lvl="1"/>
            <a:r>
              <a:rPr lang="en-US" smtClean="0">
                <a:cs typeface="Times New Roman" pitchFamily="18" charset="0"/>
              </a:rPr>
              <a:t>Based on the standard deviation of the data</a:t>
            </a:r>
          </a:p>
          <a:p>
            <a:pPr>
              <a:buFont typeface="Wingdings" pitchFamily="2" charset="2"/>
              <a:buNone/>
            </a:pPr>
            <a:endParaRPr lang="en-US" smtClean="0">
              <a:cs typeface="Times New Roman" pitchFamily="18" charset="0"/>
            </a:endParaRPr>
          </a:p>
        </p:txBody>
      </p:sp>
      <p:pic>
        <p:nvPicPr>
          <p:cNvPr id="98306" name="Picture 2"/>
          <p:cNvPicPr>
            <a:picLocks noChangeAspect="1" noChangeArrowheads="1"/>
          </p:cNvPicPr>
          <p:nvPr/>
        </p:nvPicPr>
        <p:blipFill>
          <a:blip r:embed="rId2" cstate="print"/>
          <a:srcRect/>
          <a:stretch>
            <a:fillRect/>
          </a:stretch>
        </p:blipFill>
        <p:spPr bwMode="auto">
          <a:xfrm>
            <a:off x="2700338" y="1557338"/>
            <a:ext cx="1809750" cy="561975"/>
          </a:xfrm>
          <a:prstGeom prst="rect">
            <a:avLst/>
          </a:prstGeom>
          <a:noFill/>
          <a:ln w="9525">
            <a:noFill/>
            <a:miter lim="800000"/>
            <a:headEnd/>
            <a:tailEnd/>
          </a:ln>
        </p:spPr>
      </p:pic>
      <p:pic>
        <p:nvPicPr>
          <p:cNvPr id="98308" name="Picture 4"/>
          <p:cNvPicPr>
            <a:picLocks noChangeAspect="1" noChangeArrowheads="1"/>
          </p:cNvPicPr>
          <p:nvPr/>
        </p:nvPicPr>
        <p:blipFill>
          <a:blip r:embed="rId3" cstate="print"/>
          <a:srcRect/>
          <a:stretch>
            <a:fillRect/>
          </a:stretch>
        </p:blipFill>
        <p:spPr bwMode="auto">
          <a:xfrm>
            <a:off x="3708400" y="2492375"/>
            <a:ext cx="742950" cy="342900"/>
          </a:xfrm>
          <a:prstGeom prst="rect">
            <a:avLst/>
          </a:prstGeom>
          <a:noFill/>
          <a:ln w="9525">
            <a:noFill/>
            <a:miter lim="800000"/>
            <a:headEnd/>
            <a:tailEnd/>
          </a:ln>
        </p:spPr>
      </p:pic>
      <p:pic>
        <p:nvPicPr>
          <p:cNvPr id="98309" name="Picture 5"/>
          <p:cNvPicPr>
            <a:picLocks noChangeAspect="1" noChangeArrowheads="1"/>
          </p:cNvPicPr>
          <p:nvPr/>
        </p:nvPicPr>
        <p:blipFill>
          <a:blip r:embed="rId4" cstate="print"/>
          <a:srcRect/>
          <a:stretch>
            <a:fillRect/>
          </a:stretch>
        </p:blipFill>
        <p:spPr bwMode="auto">
          <a:xfrm>
            <a:off x="3348038" y="3644900"/>
            <a:ext cx="1400175" cy="295275"/>
          </a:xfrm>
          <a:prstGeom prst="rect">
            <a:avLst/>
          </a:prstGeom>
          <a:noFill/>
          <a:ln w="9525">
            <a:noFill/>
            <a:miter lim="800000"/>
            <a:headEnd/>
            <a:tailEnd/>
          </a:ln>
        </p:spPr>
      </p:pic>
      <p:pic>
        <p:nvPicPr>
          <p:cNvPr id="98311" name="Picture 7"/>
          <p:cNvPicPr>
            <a:picLocks noChangeAspect="1" noChangeArrowheads="1"/>
          </p:cNvPicPr>
          <p:nvPr/>
        </p:nvPicPr>
        <p:blipFill>
          <a:blip r:embed="rId5" cstate="print"/>
          <a:srcRect/>
          <a:stretch>
            <a:fillRect/>
          </a:stretch>
        </p:blipFill>
        <p:spPr bwMode="auto">
          <a:xfrm>
            <a:off x="3059113" y="4797425"/>
            <a:ext cx="771525" cy="514350"/>
          </a:xfrm>
          <a:prstGeom prst="rect">
            <a:avLst/>
          </a:prstGeom>
          <a:noFill/>
          <a:ln w="9525">
            <a:noFill/>
            <a:miter lim="800000"/>
            <a:headEnd/>
            <a:tailEnd/>
          </a:ln>
        </p:spPr>
      </p:pic>
      <p:sp>
        <p:nvSpPr>
          <p:cNvPr id="8" name="Slide Number Placeholder 7"/>
          <p:cNvSpPr>
            <a:spLocks noGrp="1"/>
          </p:cNvSpPr>
          <p:nvPr>
            <p:ph type="sldNum" sz="quarter" idx="11"/>
          </p:nvPr>
        </p:nvSpPr>
        <p:spPr/>
        <p:txBody>
          <a:bodyPr/>
          <a:lstStyle/>
          <a:p>
            <a:pPr>
              <a:defRPr/>
            </a:pPr>
            <a:fld id="{3CF525EA-D8B0-401B-99F1-2B9B36BAEC20}" type="slidenum">
              <a:rPr lang="he-IL"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6" presetClass="entr" presetSubtype="0" fill="hold" nodeType="afterEffect">
                                  <p:stCondLst>
                                    <p:cond delay="0"/>
                                  </p:stCondLst>
                                  <p:childTnLst>
                                    <p:set>
                                      <p:cBhvr>
                                        <p:cTn id="9" dur="1" fill="hold">
                                          <p:stCondLst>
                                            <p:cond delay="0"/>
                                          </p:stCondLst>
                                        </p:cTn>
                                        <p:tgtEl>
                                          <p:spTgt spid="98306"/>
                                        </p:tgtEl>
                                        <p:attrNameLst>
                                          <p:attrName>style.visibility</p:attrName>
                                        </p:attrNameLst>
                                      </p:cBhvr>
                                      <p:to>
                                        <p:strVal val="visible"/>
                                      </p:to>
                                    </p:set>
                                    <p:animEffect transition="in" filter="wipe(down)">
                                      <p:cBhvr>
                                        <p:cTn id="10" dur="580">
                                          <p:stCondLst>
                                            <p:cond delay="0"/>
                                          </p:stCondLst>
                                        </p:cTn>
                                        <p:tgtEl>
                                          <p:spTgt spid="98306"/>
                                        </p:tgtEl>
                                      </p:cBhvr>
                                    </p:animEffect>
                                    <p:anim calcmode="lin" valueType="num">
                                      <p:cBhvr>
                                        <p:cTn id="11" dur="1822" tmFilter="0,0; 0.14,0.36; 0.43,0.73; 0.71,0.91; 1.0,1.0">
                                          <p:stCondLst>
                                            <p:cond delay="0"/>
                                          </p:stCondLst>
                                        </p:cTn>
                                        <p:tgtEl>
                                          <p:spTgt spid="98306"/>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98306"/>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98306"/>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98306"/>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98306"/>
                                        </p:tgtEl>
                                        <p:attrNameLst>
                                          <p:attrName>ppt_y</p:attrName>
                                        </p:attrNameLst>
                                      </p:cBhvr>
                                      <p:tavLst>
                                        <p:tav tm="0" fmla="#ppt_y-sin(pi*$)/81">
                                          <p:val>
                                            <p:fltVal val="0"/>
                                          </p:val>
                                        </p:tav>
                                        <p:tav tm="100000">
                                          <p:val>
                                            <p:fltVal val="1"/>
                                          </p:val>
                                        </p:tav>
                                      </p:tavLst>
                                    </p:anim>
                                    <p:animScale>
                                      <p:cBhvr>
                                        <p:cTn id="16" dur="26">
                                          <p:stCondLst>
                                            <p:cond delay="650"/>
                                          </p:stCondLst>
                                        </p:cTn>
                                        <p:tgtEl>
                                          <p:spTgt spid="98306"/>
                                        </p:tgtEl>
                                      </p:cBhvr>
                                      <p:to x="100000" y="60000"/>
                                    </p:animScale>
                                    <p:animScale>
                                      <p:cBhvr>
                                        <p:cTn id="17" dur="166" decel="50000">
                                          <p:stCondLst>
                                            <p:cond delay="676"/>
                                          </p:stCondLst>
                                        </p:cTn>
                                        <p:tgtEl>
                                          <p:spTgt spid="98306"/>
                                        </p:tgtEl>
                                      </p:cBhvr>
                                      <p:to x="100000" y="100000"/>
                                    </p:animScale>
                                    <p:animScale>
                                      <p:cBhvr>
                                        <p:cTn id="18" dur="26">
                                          <p:stCondLst>
                                            <p:cond delay="1312"/>
                                          </p:stCondLst>
                                        </p:cTn>
                                        <p:tgtEl>
                                          <p:spTgt spid="98306"/>
                                        </p:tgtEl>
                                      </p:cBhvr>
                                      <p:to x="100000" y="80000"/>
                                    </p:animScale>
                                    <p:animScale>
                                      <p:cBhvr>
                                        <p:cTn id="19" dur="166" decel="50000">
                                          <p:stCondLst>
                                            <p:cond delay="1338"/>
                                          </p:stCondLst>
                                        </p:cTn>
                                        <p:tgtEl>
                                          <p:spTgt spid="98306"/>
                                        </p:tgtEl>
                                      </p:cBhvr>
                                      <p:to x="100000" y="100000"/>
                                    </p:animScale>
                                    <p:animScale>
                                      <p:cBhvr>
                                        <p:cTn id="20" dur="26">
                                          <p:stCondLst>
                                            <p:cond delay="1642"/>
                                          </p:stCondLst>
                                        </p:cTn>
                                        <p:tgtEl>
                                          <p:spTgt spid="98306"/>
                                        </p:tgtEl>
                                      </p:cBhvr>
                                      <p:to x="100000" y="90000"/>
                                    </p:animScale>
                                    <p:animScale>
                                      <p:cBhvr>
                                        <p:cTn id="21" dur="166" decel="50000">
                                          <p:stCondLst>
                                            <p:cond delay="1668"/>
                                          </p:stCondLst>
                                        </p:cTn>
                                        <p:tgtEl>
                                          <p:spTgt spid="98306"/>
                                        </p:tgtEl>
                                      </p:cBhvr>
                                      <p:to x="100000" y="100000"/>
                                    </p:animScale>
                                    <p:animScale>
                                      <p:cBhvr>
                                        <p:cTn id="22" dur="26">
                                          <p:stCondLst>
                                            <p:cond delay="1808"/>
                                          </p:stCondLst>
                                        </p:cTn>
                                        <p:tgtEl>
                                          <p:spTgt spid="98306"/>
                                        </p:tgtEl>
                                      </p:cBhvr>
                                      <p:to x="100000" y="95000"/>
                                    </p:animScale>
                                    <p:animScale>
                                      <p:cBhvr>
                                        <p:cTn id="23" dur="166" decel="50000">
                                          <p:stCondLst>
                                            <p:cond delay="1834"/>
                                          </p:stCondLst>
                                        </p:cTn>
                                        <p:tgtEl>
                                          <p:spTgt spid="98306"/>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childTnLst>
                                </p:cTn>
                              </p:par>
                            </p:childTnLst>
                          </p:cTn>
                        </p:par>
                        <p:par>
                          <p:cTn id="28" fill="hold">
                            <p:stCondLst>
                              <p:cond delay="0"/>
                            </p:stCondLst>
                            <p:childTnLst>
                              <p:par>
                                <p:cTn id="29" presetID="26" presetClass="entr" presetSubtype="0" fill="hold" nodeType="afterEffect">
                                  <p:stCondLst>
                                    <p:cond delay="0"/>
                                  </p:stCondLst>
                                  <p:childTnLst>
                                    <p:set>
                                      <p:cBhvr>
                                        <p:cTn id="30" dur="1" fill="hold">
                                          <p:stCondLst>
                                            <p:cond delay="0"/>
                                          </p:stCondLst>
                                        </p:cTn>
                                        <p:tgtEl>
                                          <p:spTgt spid="98308"/>
                                        </p:tgtEl>
                                        <p:attrNameLst>
                                          <p:attrName>style.visibility</p:attrName>
                                        </p:attrNameLst>
                                      </p:cBhvr>
                                      <p:to>
                                        <p:strVal val="visible"/>
                                      </p:to>
                                    </p:set>
                                    <p:animEffect transition="in" filter="wipe(down)">
                                      <p:cBhvr>
                                        <p:cTn id="31" dur="580">
                                          <p:stCondLst>
                                            <p:cond delay="0"/>
                                          </p:stCondLst>
                                        </p:cTn>
                                        <p:tgtEl>
                                          <p:spTgt spid="98308"/>
                                        </p:tgtEl>
                                      </p:cBhvr>
                                    </p:animEffect>
                                    <p:anim calcmode="lin" valueType="num">
                                      <p:cBhvr>
                                        <p:cTn id="32" dur="1822" tmFilter="0,0; 0.14,0.36; 0.43,0.73; 0.71,0.91; 1.0,1.0">
                                          <p:stCondLst>
                                            <p:cond delay="0"/>
                                          </p:stCondLst>
                                        </p:cTn>
                                        <p:tgtEl>
                                          <p:spTgt spid="9830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830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830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830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8308"/>
                                        </p:tgtEl>
                                        <p:attrNameLst>
                                          <p:attrName>ppt_y</p:attrName>
                                        </p:attrNameLst>
                                      </p:cBhvr>
                                      <p:tavLst>
                                        <p:tav tm="0" fmla="#ppt_y-sin(pi*$)/81">
                                          <p:val>
                                            <p:fltVal val="0"/>
                                          </p:val>
                                        </p:tav>
                                        <p:tav tm="100000">
                                          <p:val>
                                            <p:fltVal val="1"/>
                                          </p:val>
                                        </p:tav>
                                      </p:tavLst>
                                    </p:anim>
                                    <p:animScale>
                                      <p:cBhvr>
                                        <p:cTn id="37" dur="26">
                                          <p:stCondLst>
                                            <p:cond delay="650"/>
                                          </p:stCondLst>
                                        </p:cTn>
                                        <p:tgtEl>
                                          <p:spTgt spid="98308"/>
                                        </p:tgtEl>
                                      </p:cBhvr>
                                      <p:to x="100000" y="60000"/>
                                    </p:animScale>
                                    <p:animScale>
                                      <p:cBhvr>
                                        <p:cTn id="38" dur="166" decel="50000">
                                          <p:stCondLst>
                                            <p:cond delay="676"/>
                                          </p:stCondLst>
                                        </p:cTn>
                                        <p:tgtEl>
                                          <p:spTgt spid="98308"/>
                                        </p:tgtEl>
                                      </p:cBhvr>
                                      <p:to x="100000" y="100000"/>
                                    </p:animScale>
                                    <p:animScale>
                                      <p:cBhvr>
                                        <p:cTn id="39" dur="26">
                                          <p:stCondLst>
                                            <p:cond delay="1312"/>
                                          </p:stCondLst>
                                        </p:cTn>
                                        <p:tgtEl>
                                          <p:spTgt spid="98308"/>
                                        </p:tgtEl>
                                      </p:cBhvr>
                                      <p:to x="100000" y="80000"/>
                                    </p:animScale>
                                    <p:animScale>
                                      <p:cBhvr>
                                        <p:cTn id="40" dur="166" decel="50000">
                                          <p:stCondLst>
                                            <p:cond delay="1338"/>
                                          </p:stCondLst>
                                        </p:cTn>
                                        <p:tgtEl>
                                          <p:spTgt spid="98308"/>
                                        </p:tgtEl>
                                      </p:cBhvr>
                                      <p:to x="100000" y="100000"/>
                                    </p:animScale>
                                    <p:animScale>
                                      <p:cBhvr>
                                        <p:cTn id="41" dur="26">
                                          <p:stCondLst>
                                            <p:cond delay="1642"/>
                                          </p:stCondLst>
                                        </p:cTn>
                                        <p:tgtEl>
                                          <p:spTgt spid="98308"/>
                                        </p:tgtEl>
                                      </p:cBhvr>
                                      <p:to x="100000" y="90000"/>
                                    </p:animScale>
                                    <p:animScale>
                                      <p:cBhvr>
                                        <p:cTn id="42" dur="166" decel="50000">
                                          <p:stCondLst>
                                            <p:cond delay="1668"/>
                                          </p:stCondLst>
                                        </p:cTn>
                                        <p:tgtEl>
                                          <p:spTgt spid="98308"/>
                                        </p:tgtEl>
                                      </p:cBhvr>
                                      <p:to x="100000" y="100000"/>
                                    </p:animScale>
                                    <p:animScale>
                                      <p:cBhvr>
                                        <p:cTn id="43" dur="26">
                                          <p:stCondLst>
                                            <p:cond delay="1808"/>
                                          </p:stCondLst>
                                        </p:cTn>
                                        <p:tgtEl>
                                          <p:spTgt spid="98308"/>
                                        </p:tgtEl>
                                      </p:cBhvr>
                                      <p:to x="100000" y="95000"/>
                                    </p:animScale>
                                    <p:animScale>
                                      <p:cBhvr>
                                        <p:cTn id="44" dur="166" decel="50000">
                                          <p:stCondLst>
                                            <p:cond delay="1834"/>
                                          </p:stCondLst>
                                        </p:cTn>
                                        <p:tgtEl>
                                          <p:spTgt spid="9830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par>
                          <p:cTn id="53" fill="hold">
                            <p:stCondLst>
                              <p:cond delay="0"/>
                            </p:stCondLst>
                            <p:childTnLst>
                              <p:par>
                                <p:cTn id="54" presetID="26" presetClass="entr" presetSubtype="0" fill="hold" nodeType="afterEffect">
                                  <p:stCondLst>
                                    <p:cond delay="0"/>
                                  </p:stCondLst>
                                  <p:childTnLst>
                                    <p:set>
                                      <p:cBhvr>
                                        <p:cTn id="55" dur="1" fill="hold">
                                          <p:stCondLst>
                                            <p:cond delay="0"/>
                                          </p:stCondLst>
                                        </p:cTn>
                                        <p:tgtEl>
                                          <p:spTgt spid="98309"/>
                                        </p:tgtEl>
                                        <p:attrNameLst>
                                          <p:attrName>style.visibility</p:attrName>
                                        </p:attrNameLst>
                                      </p:cBhvr>
                                      <p:to>
                                        <p:strVal val="visible"/>
                                      </p:to>
                                    </p:set>
                                    <p:animEffect transition="in" filter="wipe(down)">
                                      <p:cBhvr>
                                        <p:cTn id="56" dur="580">
                                          <p:stCondLst>
                                            <p:cond delay="0"/>
                                          </p:stCondLst>
                                        </p:cTn>
                                        <p:tgtEl>
                                          <p:spTgt spid="98309"/>
                                        </p:tgtEl>
                                      </p:cBhvr>
                                    </p:animEffect>
                                    <p:anim calcmode="lin" valueType="num">
                                      <p:cBhvr>
                                        <p:cTn id="57" dur="1822" tmFilter="0,0; 0.14,0.36; 0.43,0.73; 0.71,0.91; 1.0,1.0">
                                          <p:stCondLst>
                                            <p:cond delay="0"/>
                                          </p:stCondLst>
                                        </p:cTn>
                                        <p:tgtEl>
                                          <p:spTgt spid="98309"/>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98309"/>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98309"/>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98309"/>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98309"/>
                                        </p:tgtEl>
                                        <p:attrNameLst>
                                          <p:attrName>ppt_y</p:attrName>
                                        </p:attrNameLst>
                                      </p:cBhvr>
                                      <p:tavLst>
                                        <p:tav tm="0" fmla="#ppt_y-sin(pi*$)/81">
                                          <p:val>
                                            <p:fltVal val="0"/>
                                          </p:val>
                                        </p:tav>
                                        <p:tav tm="100000">
                                          <p:val>
                                            <p:fltVal val="1"/>
                                          </p:val>
                                        </p:tav>
                                      </p:tavLst>
                                    </p:anim>
                                    <p:animScale>
                                      <p:cBhvr>
                                        <p:cTn id="62" dur="26">
                                          <p:stCondLst>
                                            <p:cond delay="650"/>
                                          </p:stCondLst>
                                        </p:cTn>
                                        <p:tgtEl>
                                          <p:spTgt spid="98309"/>
                                        </p:tgtEl>
                                      </p:cBhvr>
                                      <p:to x="100000" y="60000"/>
                                    </p:animScale>
                                    <p:animScale>
                                      <p:cBhvr>
                                        <p:cTn id="63" dur="166" decel="50000">
                                          <p:stCondLst>
                                            <p:cond delay="676"/>
                                          </p:stCondLst>
                                        </p:cTn>
                                        <p:tgtEl>
                                          <p:spTgt spid="98309"/>
                                        </p:tgtEl>
                                      </p:cBhvr>
                                      <p:to x="100000" y="100000"/>
                                    </p:animScale>
                                    <p:animScale>
                                      <p:cBhvr>
                                        <p:cTn id="64" dur="26">
                                          <p:stCondLst>
                                            <p:cond delay="1312"/>
                                          </p:stCondLst>
                                        </p:cTn>
                                        <p:tgtEl>
                                          <p:spTgt spid="98309"/>
                                        </p:tgtEl>
                                      </p:cBhvr>
                                      <p:to x="100000" y="80000"/>
                                    </p:animScale>
                                    <p:animScale>
                                      <p:cBhvr>
                                        <p:cTn id="65" dur="166" decel="50000">
                                          <p:stCondLst>
                                            <p:cond delay="1338"/>
                                          </p:stCondLst>
                                        </p:cTn>
                                        <p:tgtEl>
                                          <p:spTgt spid="98309"/>
                                        </p:tgtEl>
                                      </p:cBhvr>
                                      <p:to x="100000" y="100000"/>
                                    </p:animScale>
                                    <p:animScale>
                                      <p:cBhvr>
                                        <p:cTn id="66" dur="26">
                                          <p:stCondLst>
                                            <p:cond delay="1642"/>
                                          </p:stCondLst>
                                        </p:cTn>
                                        <p:tgtEl>
                                          <p:spTgt spid="98309"/>
                                        </p:tgtEl>
                                      </p:cBhvr>
                                      <p:to x="100000" y="90000"/>
                                    </p:animScale>
                                    <p:animScale>
                                      <p:cBhvr>
                                        <p:cTn id="67" dur="166" decel="50000">
                                          <p:stCondLst>
                                            <p:cond delay="1668"/>
                                          </p:stCondLst>
                                        </p:cTn>
                                        <p:tgtEl>
                                          <p:spTgt spid="98309"/>
                                        </p:tgtEl>
                                      </p:cBhvr>
                                      <p:to x="100000" y="100000"/>
                                    </p:animScale>
                                    <p:animScale>
                                      <p:cBhvr>
                                        <p:cTn id="68" dur="26">
                                          <p:stCondLst>
                                            <p:cond delay="1808"/>
                                          </p:stCondLst>
                                        </p:cTn>
                                        <p:tgtEl>
                                          <p:spTgt spid="98309"/>
                                        </p:tgtEl>
                                      </p:cBhvr>
                                      <p:to x="100000" y="95000"/>
                                    </p:animScale>
                                    <p:animScale>
                                      <p:cBhvr>
                                        <p:cTn id="69" dur="166" decel="50000">
                                          <p:stCondLst>
                                            <p:cond delay="1834"/>
                                          </p:stCondLst>
                                        </p:cTn>
                                        <p:tgtEl>
                                          <p:spTgt spid="98309"/>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par>
                          <p:cTn id="78" fill="hold">
                            <p:stCondLst>
                              <p:cond delay="0"/>
                            </p:stCondLst>
                            <p:childTnLst>
                              <p:par>
                                <p:cTn id="79" presetID="26" presetClass="entr" presetSubtype="0" fill="hold" nodeType="afterEffect">
                                  <p:stCondLst>
                                    <p:cond delay="0"/>
                                  </p:stCondLst>
                                  <p:childTnLst>
                                    <p:set>
                                      <p:cBhvr>
                                        <p:cTn id="80" dur="1" fill="hold">
                                          <p:stCondLst>
                                            <p:cond delay="0"/>
                                          </p:stCondLst>
                                        </p:cTn>
                                        <p:tgtEl>
                                          <p:spTgt spid="98311"/>
                                        </p:tgtEl>
                                        <p:attrNameLst>
                                          <p:attrName>style.visibility</p:attrName>
                                        </p:attrNameLst>
                                      </p:cBhvr>
                                      <p:to>
                                        <p:strVal val="visible"/>
                                      </p:to>
                                    </p:set>
                                    <p:animEffect transition="in" filter="wipe(down)">
                                      <p:cBhvr>
                                        <p:cTn id="81" dur="580">
                                          <p:stCondLst>
                                            <p:cond delay="0"/>
                                          </p:stCondLst>
                                        </p:cTn>
                                        <p:tgtEl>
                                          <p:spTgt spid="98311"/>
                                        </p:tgtEl>
                                      </p:cBhvr>
                                    </p:animEffect>
                                    <p:anim calcmode="lin" valueType="num">
                                      <p:cBhvr>
                                        <p:cTn id="82" dur="1822" tmFilter="0,0; 0.14,0.36; 0.43,0.73; 0.71,0.91; 1.0,1.0">
                                          <p:stCondLst>
                                            <p:cond delay="0"/>
                                          </p:stCondLst>
                                        </p:cTn>
                                        <p:tgtEl>
                                          <p:spTgt spid="983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983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983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983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98311"/>
                                        </p:tgtEl>
                                        <p:attrNameLst>
                                          <p:attrName>ppt_y</p:attrName>
                                        </p:attrNameLst>
                                      </p:cBhvr>
                                      <p:tavLst>
                                        <p:tav tm="0" fmla="#ppt_y-sin(pi*$)/81">
                                          <p:val>
                                            <p:fltVal val="0"/>
                                          </p:val>
                                        </p:tav>
                                        <p:tav tm="100000">
                                          <p:val>
                                            <p:fltVal val="1"/>
                                          </p:val>
                                        </p:tav>
                                      </p:tavLst>
                                    </p:anim>
                                    <p:animScale>
                                      <p:cBhvr>
                                        <p:cTn id="87" dur="26">
                                          <p:stCondLst>
                                            <p:cond delay="650"/>
                                          </p:stCondLst>
                                        </p:cTn>
                                        <p:tgtEl>
                                          <p:spTgt spid="98311"/>
                                        </p:tgtEl>
                                      </p:cBhvr>
                                      <p:to x="100000" y="60000"/>
                                    </p:animScale>
                                    <p:animScale>
                                      <p:cBhvr>
                                        <p:cTn id="88" dur="166" decel="50000">
                                          <p:stCondLst>
                                            <p:cond delay="676"/>
                                          </p:stCondLst>
                                        </p:cTn>
                                        <p:tgtEl>
                                          <p:spTgt spid="98311"/>
                                        </p:tgtEl>
                                      </p:cBhvr>
                                      <p:to x="100000" y="100000"/>
                                    </p:animScale>
                                    <p:animScale>
                                      <p:cBhvr>
                                        <p:cTn id="89" dur="26">
                                          <p:stCondLst>
                                            <p:cond delay="1312"/>
                                          </p:stCondLst>
                                        </p:cTn>
                                        <p:tgtEl>
                                          <p:spTgt spid="98311"/>
                                        </p:tgtEl>
                                      </p:cBhvr>
                                      <p:to x="100000" y="80000"/>
                                    </p:animScale>
                                    <p:animScale>
                                      <p:cBhvr>
                                        <p:cTn id="90" dur="166" decel="50000">
                                          <p:stCondLst>
                                            <p:cond delay="1338"/>
                                          </p:stCondLst>
                                        </p:cTn>
                                        <p:tgtEl>
                                          <p:spTgt spid="98311"/>
                                        </p:tgtEl>
                                      </p:cBhvr>
                                      <p:to x="100000" y="100000"/>
                                    </p:animScale>
                                    <p:animScale>
                                      <p:cBhvr>
                                        <p:cTn id="91" dur="26">
                                          <p:stCondLst>
                                            <p:cond delay="1642"/>
                                          </p:stCondLst>
                                        </p:cTn>
                                        <p:tgtEl>
                                          <p:spTgt spid="98311"/>
                                        </p:tgtEl>
                                      </p:cBhvr>
                                      <p:to x="100000" y="90000"/>
                                    </p:animScale>
                                    <p:animScale>
                                      <p:cBhvr>
                                        <p:cTn id="92" dur="166" decel="50000">
                                          <p:stCondLst>
                                            <p:cond delay="1668"/>
                                          </p:stCondLst>
                                        </p:cTn>
                                        <p:tgtEl>
                                          <p:spTgt spid="98311"/>
                                        </p:tgtEl>
                                      </p:cBhvr>
                                      <p:to x="100000" y="100000"/>
                                    </p:animScale>
                                    <p:animScale>
                                      <p:cBhvr>
                                        <p:cTn id="93" dur="26">
                                          <p:stCondLst>
                                            <p:cond delay="1808"/>
                                          </p:stCondLst>
                                        </p:cTn>
                                        <p:tgtEl>
                                          <p:spTgt spid="98311"/>
                                        </p:tgtEl>
                                      </p:cBhvr>
                                      <p:to x="100000" y="95000"/>
                                    </p:animScale>
                                    <p:animScale>
                                      <p:cBhvr>
                                        <p:cTn id="94" dur="166" decel="50000">
                                          <p:stCondLst>
                                            <p:cond delay="1834"/>
                                          </p:stCondLst>
                                        </p:cTn>
                                        <p:tgtEl>
                                          <p:spTgt spid="98311"/>
                                        </p:tgtEl>
                                      </p:cBhvr>
                                      <p:to x="100000" y="100000"/>
                                    </p:animScale>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Scatter Plots</a:t>
            </a:r>
            <a:endParaRPr lang="en-US" dirty="0"/>
          </a:p>
        </p:txBody>
      </p:sp>
      <p:sp>
        <p:nvSpPr>
          <p:cNvPr id="16387" name="Content Placeholder 2"/>
          <p:cNvSpPr>
            <a:spLocks noGrp="1"/>
          </p:cNvSpPr>
          <p:nvPr>
            <p:ph sz="quarter" idx="1"/>
          </p:nvPr>
        </p:nvSpPr>
        <p:spPr>
          <a:xfrm>
            <a:off x="457200" y="1600200"/>
            <a:ext cx="7467600" cy="4873625"/>
          </a:xfrm>
        </p:spPr>
        <p:txBody>
          <a:bodyPr/>
          <a:lstStyle/>
          <a:p>
            <a:r>
              <a:rPr lang="en-US" dirty="0" smtClean="0">
                <a:cs typeface="Times New Roman" pitchFamily="18" charset="0"/>
              </a:rPr>
              <a:t>A </a:t>
            </a:r>
            <a:r>
              <a:rPr lang="en-US" b="1" dirty="0" smtClean="0">
                <a:cs typeface="Times New Roman" pitchFamily="18" charset="0"/>
              </a:rPr>
              <a:t>scatter plot </a:t>
            </a:r>
            <a:r>
              <a:rPr lang="en-US" dirty="0" smtClean="0">
                <a:cs typeface="Times New Roman" pitchFamily="18" charset="0"/>
              </a:rPr>
              <a:t>or </a:t>
            </a:r>
            <a:r>
              <a:rPr lang="en-US" b="1" dirty="0" err="1" smtClean="0">
                <a:cs typeface="Times New Roman" pitchFamily="18" charset="0"/>
              </a:rPr>
              <a:t>scattergraph</a:t>
            </a:r>
            <a:r>
              <a:rPr lang="en-US" dirty="0" smtClean="0">
                <a:cs typeface="Times New Roman" pitchFamily="18" charset="0"/>
              </a:rPr>
              <a:t> is a type of mathematical diagram using Cartesian coordinates to display values for two variables for a set of data </a:t>
            </a:r>
          </a:p>
          <a:p>
            <a:r>
              <a:rPr lang="en-US" dirty="0" smtClean="0"/>
              <a:t>Provides a first look at </a:t>
            </a:r>
            <a:r>
              <a:rPr lang="en-US" dirty="0" err="1" smtClean="0"/>
              <a:t>bivariate</a:t>
            </a:r>
            <a:r>
              <a:rPr lang="en-US" dirty="0" smtClean="0"/>
              <a:t> data to see clusters of points, outliers, etc</a:t>
            </a:r>
          </a:p>
          <a:p>
            <a:r>
              <a:rPr lang="en-US" dirty="0" smtClean="0"/>
              <a:t>Each pair of values is treated as a pair of coordinates and plotted as points in the plane</a:t>
            </a:r>
          </a:p>
          <a:p>
            <a:endParaRPr lang="en-US" dirty="0" smtClean="0">
              <a:cs typeface="Times New Roman" pitchFamily="18" charset="0"/>
            </a:endParaRP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468313" y="6381750"/>
            <a:ext cx="7272337" cy="276225"/>
          </a:xfrm>
          <a:prstGeom prst="rect">
            <a:avLst/>
          </a:prstGeom>
          <a:noFill/>
          <a:ln w="9525">
            <a:noFill/>
            <a:miter lim="800000"/>
            <a:headEnd/>
            <a:tailEnd/>
          </a:ln>
        </p:spPr>
        <p:txBody>
          <a:bodyPr>
            <a:spAutoFit/>
          </a:bodyPr>
          <a:lstStyle/>
          <a:p>
            <a:r>
              <a:rPr lang="en-US" sz="1200"/>
              <a:t>Taken from Wikipedia</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26</a:t>
            </a:fld>
            <a:endParaRPr lang="en-US"/>
          </a:p>
        </p:txBody>
      </p:sp>
      <p:pic>
        <p:nvPicPr>
          <p:cNvPr id="28674" name="Picture 2" descr="http://onlinestatbook.com/2/describing_bivariate_data/graphics/age_scatterplot.jpg"/>
          <p:cNvPicPr>
            <a:picLocks noChangeAspect="1" noChangeArrowheads="1"/>
          </p:cNvPicPr>
          <p:nvPr/>
        </p:nvPicPr>
        <p:blipFill>
          <a:blip r:embed="rId2" cstate="print"/>
          <a:srcRect/>
          <a:stretch>
            <a:fillRect/>
          </a:stretch>
        </p:blipFill>
        <p:spPr bwMode="auto">
          <a:xfrm>
            <a:off x="1115616" y="1628800"/>
            <a:ext cx="6083777" cy="4392488"/>
          </a:xfrm>
          <a:prstGeom prst="rect">
            <a:avLst/>
          </a:prstGeom>
          <a:noFill/>
        </p:spPr>
      </p:pic>
      <p:sp>
        <p:nvSpPr>
          <p:cNvPr id="8" name="Title 1"/>
          <p:cNvSpPr>
            <a:spLocks noGrp="1"/>
          </p:cNvSpPr>
          <p:nvPr>
            <p:ph type="title"/>
          </p:nvPr>
        </p:nvSpPr>
        <p:spPr>
          <a:xfrm>
            <a:off x="457200" y="274638"/>
            <a:ext cx="7467600" cy="1143000"/>
          </a:xfrm>
        </p:spPr>
        <p:txBody>
          <a:bodyPr/>
          <a:lstStyle/>
          <a:p>
            <a:pPr>
              <a:defRPr/>
            </a:pPr>
            <a:r>
              <a:rPr lang="en-US" dirty="0" smtClean="0"/>
              <a:t>Scatter Plots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Correlated And Uncorrelated Data</a:t>
            </a:r>
            <a:endParaRPr lang="en-US" dirty="0"/>
          </a:p>
        </p:txBody>
      </p:sp>
      <p:sp>
        <p:nvSpPr>
          <p:cNvPr id="16388" name="TextBox 3"/>
          <p:cNvSpPr txBox="1">
            <a:spLocks noChangeArrowheads="1"/>
          </p:cNvSpPr>
          <p:nvPr/>
        </p:nvSpPr>
        <p:spPr bwMode="auto">
          <a:xfrm>
            <a:off x="468313" y="6381750"/>
            <a:ext cx="7272337" cy="276225"/>
          </a:xfrm>
          <a:prstGeom prst="rect">
            <a:avLst/>
          </a:prstGeom>
          <a:noFill/>
          <a:ln w="9525">
            <a:noFill/>
            <a:miter lim="800000"/>
            <a:headEnd/>
            <a:tailEnd/>
          </a:ln>
        </p:spPr>
        <p:txBody>
          <a:bodyPr>
            <a:spAutoFit/>
          </a:bodyPr>
          <a:lstStyle/>
          <a:p>
            <a:r>
              <a:rPr lang="en-US" sz="1200" dirty="0"/>
              <a:t>Taken from </a:t>
            </a:r>
            <a:r>
              <a:rPr lang="en-US" sz="1200" dirty="0" smtClean="0"/>
              <a:t>Prof. Mark Last Lecture</a:t>
            </a:r>
            <a:endParaRPr lang="en-US" sz="1200" dirty="0"/>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27</a:t>
            </a:fld>
            <a:endParaRPr lang="en-US"/>
          </a:p>
        </p:txBody>
      </p:sp>
      <p:pic>
        <p:nvPicPr>
          <p:cNvPr id="53250" name="Picture 2"/>
          <p:cNvPicPr>
            <a:picLocks noChangeAspect="1" noChangeArrowheads="1"/>
          </p:cNvPicPr>
          <p:nvPr/>
        </p:nvPicPr>
        <p:blipFill>
          <a:blip r:embed="rId2" cstate="print"/>
          <a:srcRect/>
          <a:stretch>
            <a:fillRect/>
          </a:stretch>
        </p:blipFill>
        <p:spPr bwMode="auto">
          <a:xfrm>
            <a:off x="755576" y="1412776"/>
            <a:ext cx="727075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Cleaning</a:t>
            </a:r>
            <a:endParaRPr lang="en-US" dirty="0"/>
          </a:p>
        </p:txBody>
      </p:sp>
      <p:sp>
        <p:nvSpPr>
          <p:cNvPr id="3" name="Content Placeholder 2"/>
          <p:cNvSpPr>
            <a:spLocks noGrp="1"/>
          </p:cNvSpPr>
          <p:nvPr>
            <p:ph sz="quarter" idx="1"/>
          </p:nvPr>
        </p:nvSpPr>
        <p:spPr>
          <a:xfrm>
            <a:off x="457200" y="1412875"/>
            <a:ext cx="5266928" cy="5060950"/>
          </a:xfrm>
        </p:spPr>
        <p:txBody>
          <a:bodyPr/>
          <a:lstStyle/>
          <a:p>
            <a:pPr marL="273050" lvl="1">
              <a:spcBef>
                <a:spcPts val="600"/>
              </a:spcBef>
              <a:buSzPct val="70000"/>
              <a:buFont typeface="Wingdings" pitchFamily="2" charset="2"/>
              <a:buChar char=""/>
            </a:pPr>
            <a:r>
              <a:rPr lang="en-US" sz="2400" dirty="0" smtClean="0"/>
              <a:t>“Data cleaning is one of the three biggest problems in data warehousing”—Ralph Kimball</a:t>
            </a:r>
          </a:p>
          <a:p>
            <a:pPr>
              <a:buNone/>
            </a:pPr>
            <a:endParaRPr lang="en-US" dirty="0" smtClean="0">
              <a:cs typeface="Times New Roman" pitchFamily="18" charset="0"/>
            </a:endParaRPr>
          </a:p>
          <a:p>
            <a:r>
              <a:rPr lang="en-US" dirty="0" smtClean="0">
                <a:cs typeface="Times New Roman" pitchFamily="18" charset="0"/>
              </a:rPr>
              <a:t>Data Cleaning Tasks:</a:t>
            </a:r>
          </a:p>
          <a:p>
            <a:pPr lvl="1"/>
            <a:r>
              <a:rPr lang="en-US" dirty="0" smtClean="0">
                <a:cs typeface="Times New Roman" pitchFamily="18" charset="0"/>
              </a:rPr>
              <a:t>Fill in missing values</a:t>
            </a:r>
          </a:p>
          <a:p>
            <a:pPr lvl="1"/>
            <a:r>
              <a:rPr lang="en-US" dirty="0" smtClean="0">
                <a:cs typeface="Times New Roman" pitchFamily="18" charset="0"/>
              </a:rPr>
              <a:t>Identify Outliers</a:t>
            </a:r>
          </a:p>
          <a:p>
            <a:pPr lvl="1"/>
            <a:r>
              <a:rPr lang="en-US" dirty="0" smtClean="0">
                <a:cs typeface="Times New Roman" pitchFamily="18" charset="0"/>
              </a:rPr>
              <a:t>Smooth out noisy data</a:t>
            </a:r>
          </a:p>
          <a:p>
            <a:pPr lvl="1"/>
            <a:r>
              <a:rPr lang="en-US" dirty="0" smtClean="0">
                <a:cs typeface="Times New Roman" pitchFamily="18" charset="0"/>
              </a:rPr>
              <a:t>Correct Inconsistent Data</a:t>
            </a:r>
          </a:p>
          <a:p>
            <a:pPr lvl="1"/>
            <a:r>
              <a:rPr lang="en-US" dirty="0" smtClean="0">
                <a:cs typeface="Times New Roman" pitchFamily="18" charset="0"/>
              </a:rPr>
              <a:t>Resolve redundancies caused by data integration </a:t>
            </a:r>
          </a:p>
        </p:txBody>
      </p:sp>
      <p:pic>
        <p:nvPicPr>
          <p:cNvPr id="19460" name="Picture 2" descr="http://2.bp.blogspot.com/_Z2pvpfssa5w/TJN-BxwVM1I/AAAAAAAAN6c/Yb9BJqk12gc/s1600/cleaning_lady_1-full.jpg"/>
          <p:cNvPicPr>
            <a:picLocks noChangeAspect="1" noChangeArrowheads="1"/>
          </p:cNvPicPr>
          <p:nvPr/>
        </p:nvPicPr>
        <p:blipFill>
          <a:blip r:embed="rId3" cstate="print"/>
          <a:srcRect/>
          <a:stretch>
            <a:fillRect/>
          </a:stretch>
        </p:blipFill>
        <p:spPr bwMode="auto">
          <a:xfrm>
            <a:off x="5508104" y="980729"/>
            <a:ext cx="2872377" cy="4752528"/>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611560" y="404664"/>
            <a:ext cx="6858000" cy="685800"/>
          </a:xfrm>
        </p:spPr>
        <p:txBody>
          <a:bodyPr/>
          <a:lstStyle/>
          <a:p>
            <a:r>
              <a:rPr lang="en-US" dirty="0"/>
              <a:t>Missing Data</a:t>
            </a:r>
          </a:p>
        </p:txBody>
      </p:sp>
      <p:sp>
        <p:nvSpPr>
          <p:cNvPr id="955395" name="Rectangle 3"/>
          <p:cNvSpPr>
            <a:spLocks noGrp="1" noChangeArrowheads="1"/>
          </p:cNvSpPr>
          <p:nvPr>
            <p:ph type="body" idx="1"/>
          </p:nvPr>
        </p:nvSpPr>
        <p:spPr>
          <a:xfrm>
            <a:off x="467544" y="1340768"/>
            <a:ext cx="7630616" cy="5105400"/>
          </a:xfrm>
        </p:spPr>
        <p:txBody>
          <a:bodyPr/>
          <a:lstStyle/>
          <a:p>
            <a:pPr>
              <a:lnSpc>
                <a:spcPct val="120000"/>
              </a:lnSpc>
            </a:pPr>
            <a:r>
              <a:rPr lang="en-US" sz="2000" dirty="0"/>
              <a:t>Data is not always available</a:t>
            </a:r>
          </a:p>
          <a:p>
            <a:pPr lvl="1">
              <a:lnSpc>
                <a:spcPct val="120000"/>
              </a:lnSpc>
            </a:pPr>
            <a:r>
              <a:rPr lang="en-US" sz="2000" dirty="0"/>
              <a:t>E.g., many </a:t>
            </a:r>
            <a:r>
              <a:rPr lang="en-US" sz="2000" dirty="0" err="1"/>
              <a:t>tuples</a:t>
            </a:r>
            <a:r>
              <a:rPr lang="en-US" sz="2000" dirty="0"/>
              <a:t> have no recorded value for several attributes, such as customer income in sales data</a:t>
            </a:r>
          </a:p>
          <a:p>
            <a:pPr>
              <a:lnSpc>
                <a:spcPct val="120000"/>
              </a:lnSpc>
            </a:pPr>
            <a:r>
              <a:rPr lang="en-US" sz="2000" dirty="0"/>
              <a:t>Missing data may be due to </a:t>
            </a:r>
          </a:p>
          <a:p>
            <a:pPr lvl="1">
              <a:lnSpc>
                <a:spcPct val="120000"/>
              </a:lnSpc>
            </a:pPr>
            <a:r>
              <a:rPr lang="en-US" sz="2000" dirty="0"/>
              <a:t>equipment malfunction</a:t>
            </a:r>
          </a:p>
          <a:p>
            <a:pPr lvl="1">
              <a:lnSpc>
                <a:spcPct val="120000"/>
              </a:lnSpc>
            </a:pPr>
            <a:r>
              <a:rPr lang="en-US" sz="2000" dirty="0"/>
              <a:t>inconsistent with other recorded data and thus deleted</a:t>
            </a:r>
          </a:p>
          <a:p>
            <a:pPr lvl="1">
              <a:lnSpc>
                <a:spcPct val="120000"/>
              </a:lnSpc>
            </a:pPr>
            <a:r>
              <a:rPr lang="en-US" sz="2000" dirty="0"/>
              <a:t>data not entered due to misunderstanding</a:t>
            </a:r>
          </a:p>
          <a:p>
            <a:pPr lvl="1">
              <a:lnSpc>
                <a:spcPct val="120000"/>
              </a:lnSpc>
            </a:pPr>
            <a:r>
              <a:rPr lang="en-US" sz="2000" dirty="0"/>
              <a:t>certain data may not be considered important at the time of entry</a:t>
            </a:r>
          </a:p>
          <a:p>
            <a:pPr lvl="1">
              <a:lnSpc>
                <a:spcPct val="120000"/>
              </a:lnSpc>
            </a:pPr>
            <a:r>
              <a:rPr lang="en-US" sz="2000" dirty="0"/>
              <a:t>not register history or changes of the data</a:t>
            </a:r>
          </a:p>
          <a:p>
            <a:pPr>
              <a:lnSpc>
                <a:spcPct val="120000"/>
              </a:lnSpc>
            </a:pPr>
            <a:r>
              <a:rPr lang="en-US" sz="2000" dirty="0"/>
              <a:t>Missing data may need to be inferred.</a:t>
            </a:r>
          </a:p>
        </p:txBody>
      </p:sp>
      <p:pic>
        <p:nvPicPr>
          <p:cNvPr id="7" name="Picture 2" descr="http://solitaryrider.files.wordpress.com/2010/06/missing-piece.jpg"/>
          <p:cNvPicPr>
            <a:picLocks noChangeAspect="1" noChangeArrowheads="1"/>
          </p:cNvPicPr>
          <p:nvPr/>
        </p:nvPicPr>
        <p:blipFill>
          <a:blip r:embed="rId2" cstate="print"/>
          <a:srcRect/>
          <a:stretch>
            <a:fillRect/>
          </a:stretch>
        </p:blipFill>
        <p:spPr bwMode="auto">
          <a:xfrm rot="743211">
            <a:off x="6635750" y="390525"/>
            <a:ext cx="2054225" cy="1539875"/>
          </a:xfrm>
          <a:prstGeom prst="rect">
            <a:avLst/>
          </a:prstGeom>
          <a:noFill/>
          <a:ln w="9525">
            <a:noFill/>
            <a:miter lim="800000"/>
            <a:headEnd/>
            <a:tailEnd/>
          </a:ln>
        </p:spPr>
      </p:pic>
      <p:sp>
        <p:nvSpPr>
          <p:cNvPr id="8" name="Slide Number Placeholder 7"/>
          <p:cNvSpPr>
            <a:spLocks noGrp="1"/>
          </p:cNvSpPr>
          <p:nvPr>
            <p:ph type="sldNum" sz="quarter" idx="11"/>
          </p:nvPr>
        </p:nvSpPr>
        <p:spPr/>
        <p:txBody>
          <a:bodyPr/>
          <a:lstStyle/>
          <a:p>
            <a:pPr>
              <a:defRPr/>
            </a:pPr>
            <a:fld id="{3CF525EA-D8B0-401B-99F1-2B9B36BAEC20}" type="slidenum">
              <a:rPr lang="he-IL" smtClean="0"/>
              <a:pPr>
                <a:defRPr/>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Grp="1" noChangeAspect="1" noChangeArrowheads="1"/>
          </p:cNvPicPr>
          <p:nvPr>
            <p:ph type="body" idx="1"/>
          </p:nvPr>
        </p:nvPicPr>
        <p:blipFill>
          <a:blip r:embed="rId3" cstate="print"/>
          <a:srcRect l="5333" b="2116"/>
          <a:stretch>
            <a:fillRect/>
          </a:stretch>
        </p:blipFill>
        <p:spPr>
          <a:xfrm>
            <a:off x="323850" y="1785938"/>
            <a:ext cx="7777163" cy="4367212"/>
          </a:xfrm>
        </p:spPr>
      </p:pic>
      <p:sp>
        <p:nvSpPr>
          <p:cNvPr id="32770" name="Rectangle 2"/>
          <p:cNvSpPr>
            <a:spLocks noGrp="1" noChangeArrowheads="1"/>
          </p:cNvSpPr>
          <p:nvPr>
            <p:ph type="title"/>
          </p:nvPr>
        </p:nvSpPr>
        <p:spPr/>
        <p:txBody>
          <a:bodyPr/>
          <a:lstStyle/>
          <a:p>
            <a:pPr eaLnBrk="1" fontAlgn="auto" hangingPunct="1">
              <a:spcAft>
                <a:spcPts val="0"/>
              </a:spcAft>
              <a:defRPr/>
            </a:pPr>
            <a:r>
              <a:rPr lang="en-US" dirty="0" smtClean="0"/>
              <a:t>Chapter 3</a:t>
            </a:r>
            <a:endParaRPr lang="en-US" dirty="0"/>
          </a:p>
        </p:txBody>
      </p:sp>
      <p:sp>
        <p:nvSpPr>
          <p:cNvPr id="6" name="Down Arrow 5"/>
          <p:cNvSpPr/>
          <p:nvPr/>
        </p:nvSpPr>
        <p:spPr>
          <a:xfrm>
            <a:off x="684213" y="2708275"/>
            <a:ext cx="215900" cy="1584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Down Arrow 6"/>
          <p:cNvSpPr/>
          <p:nvPr/>
        </p:nvSpPr>
        <p:spPr>
          <a:xfrm>
            <a:off x="1619250" y="2133600"/>
            <a:ext cx="215900" cy="1582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Down Arrow 7"/>
          <p:cNvSpPr/>
          <p:nvPr/>
        </p:nvSpPr>
        <p:spPr>
          <a:xfrm>
            <a:off x="2843213" y="1484313"/>
            <a:ext cx="215900" cy="1584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8"/>
          <p:cNvSpPr>
            <a:spLocks noGrp="1"/>
          </p:cNvSpPr>
          <p:nvPr>
            <p:ph type="sldNum" sz="quarter" idx="11"/>
          </p:nvPr>
        </p:nvSpPr>
        <p:spPr/>
        <p:txBody>
          <a:bodyPr/>
          <a:lstStyle/>
          <a:p>
            <a:pPr>
              <a:defRPr/>
            </a:pPr>
            <a:fld id="{3CF525EA-D8B0-401B-99F1-2B9B36BAEC20}" type="slidenum">
              <a:rPr lang="he-IL"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0"/>
            <a:ext cx="7467600" cy="1143000"/>
          </a:xfrm>
        </p:spPr>
        <p:txBody>
          <a:bodyPr/>
          <a:lstStyle/>
          <a:p>
            <a:pPr>
              <a:defRPr/>
            </a:pPr>
            <a:r>
              <a:rPr lang="en-US" dirty="0" smtClean="0"/>
              <a:t>How to Handle Missing Data ?</a:t>
            </a:r>
            <a:endParaRPr lang="en-US" dirty="0"/>
          </a:p>
        </p:txBody>
      </p:sp>
      <p:sp>
        <p:nvSpPr>
          <p:cNvPr id="3" name="Content Placeholder 2"/>
          <p:cNvSpPr>
            <a:spLocks noGrp="1"/>
          </p:cNvSpPr>
          <p:nvPr>
            <p:ph sz="quarter" idx="1"/>
          </p:nvPr>
        </p:nvSpPr>
        <p:spPr>
          <a:xfrm>
            <a:off x="250825" y="1268413"/>
            <a:ext cx="7467600" cy="4873625"/>
          </a:xfrm>
        </p:spPr>
        <p:txBody>
          <a:bodyPr/>
          <a:lstStyle/>
          <a:p>
            <a:r>
              <a:rPr lang="en-US" sz="2000" dirty="0" smtClean="0">
                <a:cs typeface="Times New Roman" pitchFamily="18" charset="0"/>
              </a:rPr>
              <a:t>Ignore the </a:t>
            </a:r>
            <a:r>
              <a:rPr lang="en-US" sz="2000" dirty="0" err="1" smtClean="0">
                <a:cs typeface="Times New Roman" pitchFamily="18" charset="0"/>
              </a:rPr>
              <a:t>tuple</a:t>
            </a:r>
            <a:r>
              <a:rPr lang="en-US" sz="2000" dirty="0" smtClean="0">
                <a:cs typeface="Times New Roman" pitchFamily="18" charset="0"/>
              </a:rPr>
              <a:t>: </a:t>
            </a:r>
          </a:p>
          <a:p>
            <a:pPr lvl="1"/>
            <a:r>
              <a:rPr lang="en-US" sz="2000" dirty="0" smtClean="0">
                <a:cs typeface="Times New Roman" pitchFamily="18" charset="0"/>
              </a:rPr>
              <a:t>usually done when class label is missing </a:t>
            </a:r>
            <a:br>
              <a:rPr lang="en-US" sz="2000" dirty="0" smtClean="0">
                <a:cs typeface="Times New Roman" pitchFamily="18" charset="0"/>
              </a:rPr>
            </a:br>
            <a:r>
              <a:rPr lang="en-US" sz="2000" dirty="0" smtClean="0">
                <a:cs typeface="Times New Roman" pitchFamily="18" charset="0"/>
              </a:rPr>
              <a:t>(assuming the task is classification—not effective when the percentage of missing values per attribute varies considerably)</a:t>
            </a:r>
          </a:p>
          <a:p>
            <a:r>
              <a:rPr lang="en-US" sz="2000" dirty="0" smtClean="0">
                <a:cs typeface="Times New Roman" pitchFamily="18" charset="0"/>
              </a:rPr>
              <a:t>Fill in the missing value manually:</a:t>
            </a:r>
          </a:p>
          <a:p>
            <a:pPr lvl="1"/>
            <a:r>
              <a:rPr lang="en-US" sz="2000" dirty="0" smtClean="0">
                <a:cs typeface="Times New Roman" pitchFamily="18" charset="0"/>
              </a:rPr>
              <a:t>tedious + infeasible ?</a:t>
            </a:r>
          </a:p>
          <a:p>
            <a:r>
              <a:rPr lang="en-US" sz="2000" dirty="0" smtClean="0">
                <a:cs typeface="Times New Roman" pitchFamily="18" charset="0"/>
              </a:rPr>
              <a:t>Fill in it automatically with:</a:t>
            </a:r>
          </a:p>
          <a:p>
            <a:pPr lvl="1"/>
            <a:r>
              <a:rPr lang="en-US" sz="2000" dirty="0" smtClean="0">
                <a:cs typeface="Times New Roman" pitchFamily="18" charset="0"/>
              </a:rPr>
              <a:t>a global constant : e.g., ―unknown‖, a new class?!</a:t>
            </a:r>
          </a:p>
          <a:p>
            <a:pPr lvl="1"/>
            <a:r>
              <a:rPr lang="en-US" sz="2000" dirty="0" smtClean="0">
                <a:cs typeface="Times New Roman" pitchFamily="18" charset="0"/>
              </a:rPr>
              <a:t>the attribute mean</a:t>
            </a:r>
          </a:p>
          <a:p>
            <a:pPr lvl="1"/>
            <a:r>
              <a:rPr lang="en-US" sz="2000" dirty="0" smtClean="0">
                <a:cs typeface="Times New Roman" pitchFamily="18" charset="0"/>
              </a:rPr>
              <a:t>the attribute mean for all samples belonging to the same class: smarter</a:t>
            </a:r>
          </a:p>
          <a:p>
            <a:pPr lvl="1"/>
            <a:r>
              <a:rPr lang="en-US" sz="2000" dirty="0" smtClean="0">
                <a:cs typeface="Times New Roman" pitchFamily="18" charset="0"/>
              </a:rPr>
              <a:t>the most probable value: inference-based such as regression, Bayesian formula or decision tree</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467544" y="476672"/>
            <a:ext cx="5638800" cy="762000"/>
          </a:xfrm>
        </p:spPr>
        <p:txBody>
          <a:bodyPr/>
          <a:lstStyle/>
          <a:p>
            <a:r>
              <a:rPr lang="en-US" dirty="0"/>
              <a:t>Noisy Data</a:t>
            </a:r>
          </a:p>
        </p:txBody>
      </p:sp>
      <p:sp>
        <p:nvSpPr>
          <p:cNvPr id="957443" name="Rectangle 3"/>
          <p:cNvSpPr>
            <a:spLocks noGrp="1" noChangeArrowheads="1"/>
          </p:cNvSpPr>
          <p:nvPr>
            <p:ph type="body" idx="1"/>
          </p:nvPr>
        </p:nvSpPr>
        <p:spPr>
          <a:xfrm>
            <a:off x="323528" y="1628800"/>
            <a:ext cx="6480720" cy="4520952"/>
          </a:xfrm>
        </p:spPr>
        <p:txBody>
          <a:bodyPr/>
          <a:lstStyle/>
          <a:p>
            <a:r>
              <a:rPr lang="en-US" sz="2400" dirty="0"/>
              <a:t>Noise: random error or variance in a measured variable</a:t>
            </a:r>
          </a:p>
          <a:p>
            <a:r>
              <a:rPr lang="en-US" sz="2400" dirty="0"/>
              <a:t>Incorrect attribute values may due to</a:t>
            </a:r>
          </a:p>
          <a:p>
            <a:pPr lvl="1"/>
            <a:r>
              <a:rPr lang="en-US" sz="2400" dirty="0"/>
              <a:t>faulty data collection instruments</a:t>
            </a:r>
          </a:p>
          <a:p>
            <a:pPr lvl="1"/>
            <a:r>
              <a:rPr lang="en-US" sz="2400" dirty="0"/>
              <a:t>data entry problems</a:t>
            </a:r>
          </a:p>
          <a:p>
            <a:pPr lvl="1"/>
            <a:r>
              <a:rPr lang="en-US" sz="2400" dirty="0"/>
              <a:t>data transmission problems</a:t>
            </a:r>
          </a:p>
          <a:p>
            <a:pPr lvl="1"/>
            <a:r>
              <a:rPr lang="en-US" sz="2400" dirty="0"/>
              <a:t>technology limitation</a:t>
            </a:r>
          </a:p>
          <a:p>
            <a:pPr lvl="1"/>
            <a:r>
              <a:rPr lang="en-US" sz="2400" dirty="0"/>
              <a:t>inconsistency in naming convention </a:t>
            </a:r>
          </a:p>
          <a:p>
            <a:endParaRPr lang="en-US" sz="2400" dirty="0"/>
          </a:p>
        </p:txBody>
      </p:sp>
      <p:pic>
        <p:nvPicPr>
          <p:cNvPr id="7" name="Picture 2" descr="http://1.bp.blogspot.com/_bylIvQjLKTk/SRdeZvctNeI/AAAAAAAAA1c/oR2ujc0h4Bs/s400/Mr_Noisy.jpg"/>
          <p:cNvPicPr>
            <a:picLocks noChangeAspect="1" noChangeArrowheads="1"/>
          </p:cNvPicPr>
          <p:nvPr/>
        </p:nvPicPr>
        <p:blipFill>
          <a:blip r:embed="rId2" cstate="print"/>
          <a:srcRect/>
          <a:stretch>
            <a:fillRect/>
          </a:stretch>
        </p:blipFill>
        <p:spPr bwMode="auto">
          <a:xfrm>
            <a:off x="6372200" y="188640"/>
            <a:ext cx="2305050" cy="2136775"/>
          </a:xfrm>
          <a:prstGeom prst="rect">
            <a:avLst/>
          </a:prstGeom>
          <a:noFill/>
          <a:ln w="9525">
            <a:noFill/>
            <a:miter lim="800000"/>
            <a:headEnd/>
            <a:tailEnd/>
          </a:ln>
        </p:spPr>
      </p:pic>
      <p:sp>
        <p:nvSpPr>
          <p:cNvPr id="8" name="Slide Number Placeholder 7"/>
          <p:cNvSpPr>
            <a:spLocks noGrp="1"/>
          </p:cNvSpPr>
          <p:nvPr>
            <p:ph type="sldNum" sz="quarter" idx="11"/>
          </p:nvPr>
        </p:nvSpPr>
        <p:spPr/>
        <p:txBody>
          <a:bodyPr/>
          <a:lstStyle/>
          <a:p>
            <a:pPr>
              <a:defRPr/>
            </a:pPr>
            <a:fld id="{3CF525EA-D8B0-401B-99F1-2B9B36BAEC20}" type="slidenum">
              <a:rPr lang="he-IL" smtClean="0"/>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to Handle Noisy Data ?</a:t>
            </a:r>
            <a:endParaRPr lang="en-US" dirty="0"/>
          </a:p>
        </p:txBody>
      </p:sp>
      <p:sp>
        <p:nvSpPr>
          <p:cNvPr id="3" name="Content Placeholder 2"/>
          <p:cNvSpPr>
            <a:spLocks noGrp="1"/>
          </p:cNvSpPr>
          <p:nvPr>
            <p:ph sz="quarter" idx="1"/>
          </p:nvPr>
        </p:nvSpPr>
        <p:spPr>
          <a:xfrm>
            <a:off x="457200" y="1600200"/>
            <a:ext cx="6923088" cy="5068888"/>
          </a:xfrm>
        </p:spPr>
        <p:txBody>
          <a:bodyPr/>
          <a:lstStyle/>
          <a:p>
            <a:r>
              <a:rPr lang="en-US" b="1" dirty="0" smtClean="0">
                <a:cs typeface="Times New Roman" pitchFamily="18" charset="0"/>
              </a:rPr>
              <a:t>Binning</a:t>
            </a:r>
          </a:p>
          <a:p>
            <a:pPr lvl="1"/>
            <a:r>
              <a:rPr lang="en-US" sz="1900" dirty="0" smtClean="0">
                <a:cs typeface="Times New Roman" pitchFamily="18" charset="0"/>
              </a:rPr>
              <a:t>First sort data and partition into (equal-frequency) bins</a:t>
            </a:r>
          </a:p>
          <a:p>
            <a:pPr lvl="1"/>
            <a:r>
              <a:rPr lang="en-US" sz="1900" dirty="0" smtClean="0">
                <a:cs typeface="Times New Roman" pitchFamily="18" charset="0"/>
              </a:rPr>
              <a:t>Then one can smooth by bin</a:t>
            </a:r>
            <a:r>
              <a:rPr lang="en-US" sz="1900" b="1" dirty="0" smtClean="0">
                <a:cs typeface="Times New Roman" pitchFamily="18" charset="0"/>
              </a:rPr>
              <a:t> means</a:t>
            </a:r>
            <a:r>
              <a:rPr lang="en-US" sz="1900" dirty="0" smtClean="0">
                <a:cs typeface="Times New Roman" pitchFamily="18" charset="0"/>
              </a:rPr>
              <a:t>, smooth by bin </a:t>
            </a:r>
            <a:r>
              <a:rPr lang="en-US" sz="1900" b="1" dirty="0" smtClean="0">
                <a:cs typeface="Times New Roman" pitchFamily="18" charset="0"/>
              </a:rPr>
              <a:t>median</a:t>
            </a:r>
            <a:r>
              <a:rPr lang="en-US" sz="1900" dirty="0" smtClean="0">
                <a:cs typeface="Times New Roman" pitchFamily="18" charset="0"/>
              </a:rPr>
              <a:t>, smooth by bin </a:t>
            </a:r>
            <a:r>
              <a:rPr lang="en-US" sz="1900" b="1" dirty="0" smtClean="0">
                <a:cs typeface="Times New Roman" pitchFamily="18" charset="0"/>
              </a:rPr>
              <a:t>boundaries</a:t>
            </a:r>
            <a:r>
              <a:rPr lang="en-US" sz="1900" dirty="0" smtClean="0">
                <a:cs typeface="Times New Roman" pitchFamily="18" charset="0"/>
              </a:rPr>
              <a:t>, etc.</a:t>
            </a:r>
            <a:br>
              <a:rPr lang="en-US" sz="1900" dirty="0" smtClean="0">
                <a:cs typeface="Times New Roman" pitchFamily="18" charset="0"/>
              </a:rPr>
            </a:br>
            <a:r>
              <a:rPr lang="en-US" sz="1900" dirty="0" smtClean="0">
                <a:cs typeface="Times New Roman" pitchFamily="18" charset="0"/>
              </a:rPr>
              <a:t>When should I use each one?</a:t>
            </a:r>
          </a:p>
          <a:p>
            <a:r>
              <a:rPr lang="en-US" b="1" dirty="0" smtClean="0">
                <a:cs typeface="Times New Roman" pitchFamily="18" charset="0"/>
              </a:rPr>
              <a:t>Regression</a:t>
            </a:r>
          </a:p>
          <a:p>
            <a:pPr lvl="1"/>
            <a:r>
              <a:rPr lang="en-US" sz="1900" dirty="0" smtClean="0">
                <a:cs typeface="Times New Roman" pitchFamily="18" charset="0"/>
              </a:rPr>
              <a:t>Smooth by fitting the data into regression functions</a:t>
            </a:r>
          </a:p>
          <a:p>
            <a:r>
              <a:rPr lang="en-US" b="1" dirty="0" smtClean="0">
                <a:cs typeface="Times New Roman" pitchFamily="18" charset="0"/>
              </a:rPr>
              <a:t>Clustering</a:t>
            </a:r>
          </a:p>
          <a:p>
            <a:pPr lvl="1"/>
            <a:r>
              <a:rPr lang="en-US" sz="1900" dirty="0" smtClean="0">
                <a:cs typeface="Times New Roman" pitchFamily="18" charset="0"/>
              </a:rPr>
              <a:t>Detect and remove outliers</a:t>
            </a:r>
          </a:p>
          <a:p>
            <a:r>
              <a:rPr lang="en-US" b="1" dirty="0" smtClean="0">
                <a:cs typeface="Times New Roman" pitchFamily="18" charset="0"/>
              </a:rPr>
              <a:t>Combined computer and human inspection</a:t>
            </a:r>
          </a:p>
          <a:p>
            <a:pPr lvl="1"/>
            <a:r>
              <a:rPr lang="en-US" sz="1900" dirty="0" smtClean="0">
                <a:cs typeface="Times New Roman" pitchFamily="18" charset="0"/>
              </a:rPr>
              <a:t>Detect suspicious values and check by human (e.g., deal with possible outliers)</a:t>
            </a: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defRPr/>
            </a:pPr>
            <a:r>
              <a:rPr lang="en-US" dirty="0" smtClean="0"/>
              <a:t>Binning</a:t>
            </a:r>
            <a:endParaRPr lang="en-US" dirty="0"/>
          </a:p>
        </p:txBody>
      </p:sp>
      <p:sp>
        <p:nvSpPr>
          <p:cNvPr id="3" name="Content Placeholder 2"/>
          <p:cNvSpPr>
            <a:spLocks noGrp="1"/>
          </p:cNvSpPr>
          <p:nvPr>
            <p:ph sz="quarter" idx="1"/>
          </p:nvPr>
        </p:nvSpPr>
        <p:spPr>
          <a:xfrm>
            <a:off x="457200" y="1340768"/>
            <a:ext cx="7499176" cy="5328320"/>
          </a:xfrm>
        </p:spPr>
        <p:txBody>
          <a:bodyPr/>
          <a:lstStyle/>
          <a:p>
            <a:r>
              <a:rPr lang="en-US" sz="2000" b="1" dirty="0" smtClean="0"/>
              <a:t>Equal-width</a:t>
            </a:r>
            <a:r>
              <a:rPr lang="en-US" sz="2000" dirty="0" smtClean="0"/>
              <a:t> (distance) partitioning </a:t>
            </a:r>
          </a:p>
          <a:p>
            <a:pPr lvl="1"/>
            <a:r>
              <a:rPr lang="en-US" sz="2000" dirty="0" smtClean="0"/>
              <a:t>Divides the range into N intervals of equal size: uniform grid </a:t>
            </a:r>
          </a:p>
          <a:p>
            <a:pPr lvl="1"/>
            <a:r>
              <a:rPr lang="en-US" sz="2000" dirty="0" smtClean="0"/>
              <a:t>if A and B are the lowest and highest values of the attribute, the width of intervals will be: W = (B –A)/N</a:t>
            </a:r>
          </a:p>
          <a:p>
            <a:pPr lvl="1"/>
            <a:r>
              <a:rPr lang="en-US" sz="2000" dirty="0" smtClean="0"/>
              <a:t>The most straightforward, but outliers may dominate presentation</a:t>
            </a:r>
          </a:p>
          <a:p>
            <a:pPr lvl="1"/>
            <a:r>
              <a:rPr lang="en-US" sz="2000" dirty="0" smtClean="0"/>
              <a:t>Skewed data is not handled well</a:t>
            </a:r>
          </a:p>
          <a:p>
            <a:r>
              <a:rPr lang="en-US" sz="2000" b="1" dirty="0" smtClean="0"/>
              <a:t>Equal-depth</a:t>
            </a:r>
            <a:r>
              <a:rPr lang="en-US" sz="2000" dirty="0" smtClean="0"/>
              <a:t> (frequency) partitioning</a:t>
            </a:r>
          </a:p>
          <a:p>
            <a:pPr lvl="1"/>
            <a:r>
              <a:rPr lang="en-US" sz="2000" dirty="0" smtClean="0"/>
              <a:t>Divides the range into N intervals, each containing approximately same number of samples</a:t>
            </a:r>
          </a:p>
          <a:p>
            <a:pPr lvl="1"/>
            <a:r>
              <a:rPr lang="en-US" sz="2000" dirty="0" smtClean="0"/>
              <a:t>Good data scaling</a:t>
            </a:r>
          </a:p>
          <a:p>
            <a:pPr lvl="1"/>
            <a:r>
              <a:rPr lang="en-US" sz="2000" dirty="0" smtClean="0"/>
              <a:t>Unequal intervals may be hard to use</a:t>
            </a:r>
          </a:p>
          <a:p>
            <a:pPr lvl="1"/>
            <a:r>
              <a:rPr lang="en-US" sz="2000" dirty="0" smtClean="0"/>
              <a:t>Managing categorical attributes can be tricky</a:t>
            </a:r>
          </a:p>
          <a:p>
            <a:pPr lvl="1"/>
            <a:endParaRPr lang="en-US" sz="2000" dirty="0" smtClean="0">
              <a:cs typeface="Times New Roman" pitchFamily="18" charset="0"/>
            </a:endParaRP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931224" cy="936104"/>
          </a:xfrm>
        </p:spPr>
        <p:txBody>
          <a:bodyPr/>
          <a:lstStyle/>
          <a:p>
            <a:pPr>
              <a:defRPr/>
            </a:pPr>
            <a:r>
              <a:rPr lang="en-US" dirty="0" smtClean="0"/>
              <a:t>Binning Methods For Data Smoothing</a:t>
            </a:r>
            <a:endParaRPr lang="en-US" dirty="0"/>
          </a:p>
        </p:txBody>
      </p:sp>
      <p:sp>
        <p:nvSpPr>
          <p:cNvPr id="3" name="Content Placeholder 2"/>
          <p:cNvSpPr>
            <a:spLocks noGrp="1"/>
          </p:cNvSpPr>
          <p:nvPr>
            <p:ph sz="quarter" idx="1"/>
          </p:nvPr>
        </p:nvSpPr>
        <p:spPr>
          <a:xfrm>
            <a:off x="467544" y="1268760"/>
            <a:ext cx="7128792" cy="5400600"/>
          </a:xfrm>
        </p:spPr>
        <p:txBody>
          <a:bodyPr/>
          <a:lstStyle/>
          <a:p>
            <a:r>
              <a:rPr lang="en-US" sz="2000" dirty="0" smtClean="0"/>
              <a:t>Sorted data for price (in dollars): 4, 8, 9, 15, 21, 21, 24, 25, 26, 28, 29, 34</a:t>
            </a:r>
          </a:p>
          <a:p>
            <a:r>
              <a:rPr lang="en-US" sz="2000" dirty="0" smtClean="0"/>
              <a:t>Partition into three equal-frequency (</a:t>
            </a:r>
            <a:r>
              <a:rPr lang="en-US" sz="2000" dirty="0" err="1" smtClean="0"/>
              <a:t>equi</a:t>
            </a:r>
            <a:r>
              <a:rPr lang="en-US" sz="2000" dirty="0" smtClean="0"/>
              <a:t>-depth) bins (the number of intervals may be chosen manually or automatically):</a:t>
            </a:r>
          </a:p>
          <a:p>
            <a:pPr lvl="1"/>
            <a:r>
              <a:rPr lang="de-DE" sz="1800" dirty="0" smtClean="0"/>
              <a:t>Bin 1: 4, 8, 9, 15</a:t>
            </a:r>
          </a:p>
          <a:p>
            <a:pPr lvl="1"/>
            <a:r>
              <a:rPr lang="de-DE" sz="1800" dirty="0" smtClean="0"/>
              <a:t>Bin 2: 21, 21, 24, 25</a:t>
            </a:r>
          </a:p>
          <a:p>
            <a:pPr lvl="1"/>
            <a:r>
              <a:rPr lang="de-DE" sz="1800" dirty="0" smtClean="0"/>
              <a:t>Bin 3: 26, 28, 29, 34</a:t>
            </a:r>
          </a:p>
          <a:p>
            <a:r>
              <a:rPr lang="en-US" sz="2000" dirty="0" smtClean="0"/>
              <a:t>Smoothing by bin means:</a:t>
            </a:r>
          </a:p>
          <a:p>
            <a:pPr lvl="1"/>
            <a:r>
              <a:rPr lang="de-DE" sz="1800" dirty="0" smtClean="0"/>
              <a:t>Bin 1: 9, 9, 9, 9</a:t>
            </a:r>
          </a:p>
          <a:p>
            <a:pPr lvl="1"/>
            <a:r>
              <a:rPr lang="de-DE" sz="1800" dirty="0" smtClean="0"/>
              <a:t>Bin 2: 23, 23, 23, 23</a:t>
            </a:r>
          </a:p>
          <a:p>
            <a:pPr lvl="1"/>
            <a:r>
              <a:rPr lang="de-DE" sz="1800" dirty="0" smtClean="0"/>
              <a:t>Bin 3: 29, 29, 29, 29</a:t>
            </a:r>
          </a:p>
          <a:p>
            <a:r>
              <a:rPr lang="en-US" sz="2000" dirty="0" smtClean="0"/>
              <a:t>Smoothing by bin boundaries:</a:t>
            </a:r>
          </a:p>
          <a:p>
            <a:pPr lvl="1"/>
            <a:r>
              <a:rPr lang="de-DE" sz="1800" dirty="0" smtClean="0"/>
              <a:t>Bin 1: 4, 4, 4, 15</a:t>
            </a:r>
          </a:p>
          <a:p>
            <a:pPr lvl="1"/>
            <a:r>
              <a:rPr lang="de-DE" sz="1800" dirty="0" smtClean="0"/>
              <a:t>Bin 2: 21, 21, 25, 25</a:t>
            </a:r>
          </a:p>
          <a:p>
            <a:pPr lvl="1"/>
            <a:r>
              <a:rPr lang="de-DE" sz="1800" dirty="0" smtClean="0"/>
              <a:t>Bin 3: 26, 26, 26, 34</a:t>
            </a:r>
            <a:endParaRPr lang="en-US" sz="1700" dirty="0" smtClean="0">
              <a:cs typeface="Times New Roman" pitchFamily="18" charset="0"/>
            </a:endParaRPr>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914400" y="381000"/>
            <a:ext cx="6400800" cy="609600"/>
          </a:xfrm>
        </p:spPr>
        <p:txBody>
          <a:bodyPr/>
          <a:lstStyle/>
          <a:p>
            <a:r>
              <a:rPr lang="en-US"/>
              <a:t>Regression</a:t>
            </a:r>
          </a:p>
        </p:txBody>
      </p:sp>
      <p:sp>
        <p:nvSpPr>
          <p:cNvPr id="961539"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p:spPr>
        <p:txBody>
          <a:bodyPr/>
          <a:lstStyle/>
          <a:p>
            <a:endParaRPr lang="he-IL"/>
          </a:p>
        </p:txBody>
      </p:sp>
      <p:sp>
        <p:nvSpPr>
          <p:cNvPr id="961540"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p:spPr>
        <p:txBody>
          <a:bodyPr/>
          <a:lstStyle/>
          <a:p>
            <a:endParaRPr lang="he-IL"/>
          </a:p>
        </p:txBody>
      </p:sp>
      <p:sp>
        <p:nvSpPr>
          <p:cNvPr id="961541"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2"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3"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4"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5"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6"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7"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8"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49"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50"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51"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52"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53"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61554"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p:spPr>
        <p:txBody>
          <a:bodyPr/>
          <a:lstStyle/>
          <a:p>
            <a:endParaRPr lang="he-IL"/>
          </a:p>
        </p:txBody>
      </p:sp>
      <p:sp>
        <p:nvSpPr>
          <p:cNvPr id="961555" name="Text Box 19"/>
          <p:cNvSpPr txBox="1">
            <a:spLocks noChangeArrowheads="1"/>
          </p:cNvSpPr>
          <p:nvPr/>
        </p:nvSpPr>
        <p:spPr bwMode="auto">
          <a:xfrm>
            <a:off x="8104188" y="4379913"/>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a:t>
            </a:r>
          </a:p>
        </p:txBody>
      </p:sp>
      <p:sp>
        <p:nvSpPr>
          <p:cNvPr id="961556" name="Text Box 20"/>
          <p:cNvSpPr txBox="1">
            <a:spLocks noChangeArrowheads="1"/>
          </p:cNvSpPr>
          <p:nvPr/>
        </p:nvSpPr>
        <p:spPr bwMode="auto">
          <a:xfrm>
            <a:off x="4757738" y="1455738"/>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a:t>
            </a:r>
          </a:p>
        </p:txBody>
      </p:sp>
      <p:sp>
        <p:nvSpPr>
          <p:cNvPr id="961557" name="Text Box 21"/>
          <p:cNvSpPr txBox="1">
            <a:spLocks noChangeArrowheads="1"/>
          </p:cNvSpPr>
          <p:nvPr/>
        </p:nvSpPr>
        <p:spPr bwMode="auto">
          <a:xfrm>
            <a:off x="6324600" y="3219450"/>
            <a:ext cx="12890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 = x + 1</a:t>
            </a:r>
          </a:p>
        </p:txBody>
      </p:sp>
      <p:sp>
        <p:nvSpPr>
          <p:cNvPr id="961558"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p:spPr>
        <p:txBody>
          <a:bodyPr/>
          <a:lstStyle/>
          <a:p>
            <a:endParaRPr lang="he-IL"/>
          </a:p>
        </p:txBody>
      </p:sp>
      <p:sp>
        <p:nvSpPr>
          <p:cNvPr id="961559"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p:spPr>
        <p:txBody>
          <a:bodyPr/>
          <a:lstStyle/>
          <a:p>
            <a:endParaRPr lang="he-IL"/>
          </a:p>
        </p:txBody>
      </p:sp>
      <p:sp>
        <p:nvSpPr>
          <p:cNvPr id="961560"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p:spPr>
        <p:txBody>
          <a:bodyPr/>
          <a:lstStyle/>
          <a:p>
            <a:endParaRPr lang="he-IL"/>
          </a:p>
        </p:txBody>
      </p:sp>
      <p:sp>
        <p:nvSpPr>
          <p:cNvPr id="961561" name="Text Box 25"/>
          <p:cNvSpPr txBox="1">
            <a:spLocks noChangeArrowheads="1"/>
          </p:cNvSpPr>
          <p:nvPr/>
        </p:nvSpPr>
        <p:spPr bwMode="auto">
          <a:xfrm>
            <a:off x="5295900" y="441166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X1</a:t>
            </a:r>
          </a:p>
        </p:txBody>
      </p:sp>
      <p:sp>
        <p:nvSpPr>
          <p:cNvPr id="961562" name="Text Box 26"/>
          <p:cNvSpPr txBox="1">
            <a:spLocks noChangeArrowheads="1"/>
          </p:cNvSpPr>
          <p:nvPr/>
        </p:nvSpPr>
        <p:spPr bwMode="auto">
          <a:xfrm>
            <a:off x="4071938" y="232251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
        <p:nvSpPr>
          <p:cNvPr id="961563" name="Text Box 27"/>
          <p:cNvSpPr txBox="1">
            <a:spLocks noChangeArrowheads="1"/>
          </p:cNvSpPr>
          <p:nvPr/>
        </p:nvSpPr>
        <p:spPr bwMode="auto">
          <a:xfrm>
            <a:off x="4071938" y="3268663"/>
            <a:ext cx="579437"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
        <p:nvSpPr>
          <p:cNvPr id="31" name="Slide Number Placeholder 4"/>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Cluster Analysis – Detect Outliers</a:t>
            </a:r>
            <a:endParaRPr lang="en-US" dirty="0"/>
          </a:p>
        </p:txBody>
      </p:sp>
      <p:sp>
        <p:nvSpPr>
          <p:cNvPr id="5" name="Slide Number Placeholder 4"/>
          <p:cNvSpPr>
            <a:spLocks noGrp="1"/>
          </p:cNvSpPr>
          <p:nvPr>
            <p:ph type="sldNum" sz="quarter" idx="11"/>
          </p:nvPr>
        </p:nvSpPr>
        <p:spPr/>
        <p:txBody>
          <a:bodyPr/>
          <a:lstStyle/>
          <a:p>
            <a:pPr>
              <a:defRPr/>
            </a:pPr>
            <a:fld id="{3CF525EA-D8B0-401B-99F1-2B9B36BAEC20}" type="slidenum">
              <a:rPr lang="he-IL" smtClean="0"/>
              <a:pPr>
                <a:defRPr/>
              </a:pPr>
              <a:t>36</a:t>
            </a:fld>
            <a:endParaRPr lang="en-US"/>
          </a:p>
        </p:txBody>
      </p:sp>
      <p:pic>
        <p:nvPicPr>
          <p:cNvPr id="54275" name="Picture 3"/>
          <p:cNvPicPr>
            <a:picLocks noChangeAspect="1" noChangeArrowheads="1"/>
          </p:cNvPicPr>
          <p:nvPr/>
        </p:nvPicPr>
        <p:blipFill>
          <a:blip r:embed="rId2" cstate="print"/>
          <a:srcRect/>
          <a:stretch>
            <a:fillRect/>
          </a:stretch>
        </p:blipFill>
        <p:spPr bwMode="auto">
          <a:xfrm>
            <a:off x="1043608" y="1628800"/>
            <a:ext cx="6610350" cy="3994150"/>
          </a:xfrm>
          <a:prstGeom prst="rect">
            <a:avLst/>
          </a:prstGeom>
          <a:noFill/>
          <a:ln w="9525">
            <a:noFill/>
            <a:miter lim="800000"/>
            <a:headEnd/>
            <a:tailEnd/>
          </a:ln>
        </p:spPr>
      </p:pic>
      <p:sp>
        <p:nvSpPr>
          <p:cNvPr id="9" name="TextBox 3"/>
          <p:cNvSpPr txBox="1">
            <a:spLocks noChangeArrowheads="1"/>
          </p:cNvSpPr>
          <p:nvPr/>
        </p:nvSpPr>
        <p:spPr bwMode="auto">
          <a:xfrm>
            <a:off x="468313" y="6381750"/>
            <a:ext cx="7272337" cy="276225"/>
          </a:xfrm>
          <a:prstGeom prst="rect">
            <a:avLst/>
          </a:prstGeom>
          <a:noFill/>
          <a:ln w="9525">
            <a:noFill/>
            <a:miter lim="800000"/>
            <a:headEnd/>
            <a:tailEnd/>
          </a:ln>
        </p:spPr>
        <p:txBody>
          <a:bodyPr>
            <a:spAutoFit/>
          </a:bodyPr>
          <a:lstStyle/>
          <a:p>
            <a:r>
              <a:rPr lang="en-US" sz="1200" dirty="0"/>
              <a:t>Taken from </a:t>
            </a:r>
            <a:r>
              <a:rPr lang="en-US" sz="1200" dirty="0" smtClean="0"/>
              <a:t>Prof. Mark Last Lecture</a:t>
            </a:r>
            <a:endParaRPr lang="en-US"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395536" y="476672"/>
            <a:ext cx="5943600" cy="609600"/>
          </a:xfrm>
        </p:spPr>
        <p:txBody>
          <a:bodyPr/>
          <a:lstStyle/>
          <a:p>
            <a:r>
              <a:rPr lang="en-US" dirty="0"/>
              <a:t>Data Integration</a:t>
            </a:r>
          </a:p>
        </p:txBody>
      </p:sp>
      <p:sp>
        <p:nvSpPr>
          <p:cNvPr id="963587" name="Rectangle 3"/>
          <p:cNvSpPr>
            <a:spLocks noGrp="1" noChangeArrowheads="1"/>
          </p:cNvSpPr>
          <p:nvPr>
            <p:ph type="body" idx="1"/>
          </p:nvPr>
        </p:nvSpPr>
        <p:spPr>
          <a:xfrm>
            <a:off x="304800" y="1295400"/>
            <a:ext cx="8534400" cy="4953000"/>
          </a:xfrm>
        </p:spPr>
        <p:txBody>
          <a:bodyPr/>
          <a:lstStyle/>
          <a:p>
            <a:pPr>
              <a:lnSpc>
                <a:spcPct val="90000"/>
              </a:lnSpc>
            </a:pPr>
            <a:r>
              <a:rPr lang="en-US" sz="2400" dirty="0"/>
              <a:t>Data integration: </a:t>
            </a:r>
          </a:p>
          <a:p>
            <a:pPr lvl="1">
              <a:lnSpc>
                <a:spcPct val="90000"/>
              </a:lnSpc>
            </a:pPr>
            <a:r>
              <a:rPr lang="en-US" sz="2400" dirty="0"/>
              <a:t>Combines data from multiple sources into a coherent store</a:t>
            </a:r>
          </a:p>
          <a:p>
            <a:pPr>
              <a:lnSpc>
                <a:spcPct val="90000"/>
              </a:lnSpc>
            </a:pPr>
            <a:r>
              <a:rPr lang="en-US" sz="2400" dirty="0"/>
              <a:t>Schema integration: e.g., </a:t>
            </a:r>
            <a:r>
              <a:rPr lang="en-US" sz="2400" dirty="0" err="1"/>
              <a:t>A.cust</a:t>
            </a:r>
            <a:r>
              <a:rPr lang="en-US" sz="2400" dirty="0"/>
              <a:t>-id </a:t>
            </a:r>
            <a:r>
              <a:rPr lang="en-US" sz="2400" dirty="0">
                <a:sym typeface="Symbol" pitchFamily="18" charset="2"/>
              </a:rPr>
              <a:t> </a:t>
            </a:r>
            <a:r>
              <a:rPr lang="en-US" sz="2400" dirty="0" err="1">
                <a:sym typeface="Symbol" pitchFamily="18" charset="2"/>
              </a:rPr>
              <a:t>B.</a:t>
            </a:r>
            <a:r>
              <a:rPr lang="en-US" sz="2400" dirty="0" err="1"/>
              <a:t>cust</a:t>
            </a:r>
            <a:r>
              <a:rPr lang="en-US" sz="2400" dirty="0"/>
              <a:t>-#</a:t>
            </a:r>
          </a:p>
          <a:p>
            <a:pPr lvl="1">
              <a:lnSpc>
                <a:spcPct val="90000"/>
              </a:lnSpc>
            </a:pPr>
            <a:r>
              <a:rPr lang="en-US" sz="2400" dirty="0"/>
              <a:t>Integrate metadata from different sources</a:t>
            </a:r>
          </a:p>
          <a:p>
            <a:pPr>
              <a:lnSpc>
                <a:spcPct val="90000"/>
              </a:lnSpc>
            </a:pPr>
            <a:r>
              <a:rPr lang="en-US" sz="2400" dirty="0">
                <a:solidFill>
                  <a:schemeClr val="hlink"/>
                </a:solidFill>
              </a:rPr>
              <a:t>Entity identification problem</a:t>
            </a:r>
            <a:r>
              <a:rPr lang="en-US" sz="2400" dirty="0"/>
              <a:t>: </a:t>
            </a:r>
          </a:p>
          <a:p>
            <a:pPr lvl="1">
              <a:lnSpc>
                <a:spcPct val="90000"/>
              </a:lnSpc>
            </a:pPr>
            <a:r>
              <a:rPr lang="en-US" sz="2400" dirty="0"/>
              <a:t>Identify real world entities from multiple data sources, e.g., Bill Clinton = William Clinton</a:t>
            </a:r>
          </a:p>
          <a:p>
            <a:pPr>
              <a:lnSpc>
                <a:spcPct val="90000"/>
              </a:lnSpc>
            </a:pPr>
            <a:r>
              <a:rPr lang="en-US" sz="2400" dirty="0"/>
              <a:t>Detecting and resolving data value conflicts</a:t>
            </a:r>
          </a:p>
          <a:p>
            <a:pPr lvl="1">
              <a:lnSpc>
                <a:spcPct val="90000"/>
              </a:lnSpc>
            </a:pPr>
            <a:r>
              <a:rPr lang="en-US" sz="2400" dirty="0"/>
              <a:t>For the same real world entity, attribute values from different sources are different</a:t>
            </a:r>
          </a:p>
          <a:p>
            <a:pPr lvl="1">
              <a:lnSpc>
                <a:spcPct val="90000"/>
              </a:lnSpc>
            </a:pPr>
            <a:r>
              <a:rPr lang="en-US" sz="2400" dirty="0"/>
              <a:t>Possible reasons: different representations, different scales, e.g., metric vs. British units</a:t>
            </a: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395536" y="476672"/>
            <a:ext cx="8153400" cy="762000"/>
          </a:xfrm>
        </p:spPr>
        <p:txBody>
          <a:bodyPr>
            <a:normAutofit fontScale="90000"/>
          </a:bodyPr>
          <a:lstStyle/>
          <a:p>
            <a:r>
              <a:rPr lang="en-US" sz="3200" dirty="0"/>
              <a:t>Handling Redundancy in Data Integration</a:t>
            </a:r>
          </a:p>
        </p:txBody>
      </p:sp>
      <p:sp>
        <p:nvSpPr>
          <p:cNvPr id="964611" name="Rectangle 3"/>
          <p:cNvSpPr>
            <a:spLocks noGrp="1" noChangeArrowheads="1"/>
          </p:cNvSpPr>
          <p:nvPr>
            <p:ph type="body" idx="1"/>
          </p:nvPr>
        </p:nvSpPr>
        <p:spPr>
          <a:xfrm>
            <a:off x="381000" y="1295400"/>
            <a:ext cx="8305800" cy="5181600"/>
          </a:xfrm>
        </p:spPr>
        <p:txBody>
          <a:bodyPr/>
          <a:lstStyle/>
          <a:p>
            <a:pPr>
              <a:lnSpc>
                <a:spcPct val="110000"/>
              </a:lnSpc>
            </a:pPr>
            <a:r>
              <a:rPr lang="en-US" sz="2400" dirty="0"/>
              <a:t>Redundant data occur often when integration of multiple databases</a:t>
            </a:r>
          </a:p>
          <a:p>
            <a:pPr lvl="1">
              <a:lnSpc>
                <a:spcPct val="110000"/>
              </a:lnSpc>
            </a:pPr>
            <a:r>
              <a:rPr lang="en-US" sz="2400" i="1" dirty="0"/>
              <a:t>Object identification</a:t>
            </a:r>
            <a:r>
              <a:rPr lang="en-US" sz="2400" dirty="0"/>
              <a:t>:  The same attribute or object may have different names in different databases</a:t>
            </a:r>
          </a:p>
          <a:p>
            <a:pPr lvl="1">
              <a:lnSpc>
                <a:spcPct val="110000"/>
              </a:lnSpc>
            </a:pPr>
            <a:r>
              <a:rPr lang="en-US" sz="2400" i="1" dirty="0"/>
              <a:t>Derivable data:</a:t>
            </a:r>
            <a:r>
              <a:rPr lang="en-US" sz="2400" dirty="0"/>
              <a:t> One attribute may be a “derived” attribute in another table, e.g., annual revenue</a:t>
            </a:r>
          </a:p>
          <a:p>
            <a:pPr>
              <a:lnSpc>
                <a:spcPct val="110000"/>
              </a:lnSpc>
            </a:pPr>
            <a:r>
              <a:rPr lang="en-US" sz="2400" dirty="0">
                <a:solidFill>
                  <a:schemeClr val="folHlink"/>
                </a:solidFill>
              </a:rPr>
              <a:t>Redundant attributes may be able to be detected by </a:t>
            </a:r>
            <a:r>
              <a:rPr lang="en-US" sz="2400" i="1" dirty="0">
                <a:solidFill>
                  <a:schemeClr val="folHlink"/>
                </a:solidFill>
              </a:rPr>
              <a:t>correlation analysis</a:t>
            </a:r>
            <a:endParaRPr lang="en-US" sz="2400" dirty="0"/>
          </a:p>
          <a:p>
            <a:pPr>
              <a:lnSpc>
                <a:spcPct val="110000"/>
              </a:lnSpc>
            </a:pPr>
            <a:r>
              <a:rPr lang="en-US" sz="2400" dirty="0"/>
              <a:t>Careful integration of the data from multiple sources may help reduce/avoid redundancies and inconsistencies and improve mining speed and quality</a:t>
            </a: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4936DDCD-99BE-4153-8B10-4CE9790AD8A7}" type="slidenum">
              <a:rPr lang="en-US"/>
              <a:pPr/>
              <a:t>39</a:t>
            </a:fld>
            <a:endParaRPr lang="en-US"/>
          </a:p>
        </p:txBody>
      </p:sp>
      <p:sp>
        <p:nvSpPr>
          <p:cNvPr id="1068034" name="Rectangle 2"/>
          <p:cNvSpPr>
            <a:spLocks noGrp="1" noChangeArrowheads="1"/>
          </p:cNvSpPr>
          <p:nvPr>
            <p:ph type="title"/>
          </p:nvPr>
        </p:nvSpPr>
        <p:spPr>
          <a:xfrm>
            <a:off x="611560" y="476672"/>
            <a:ext cx="7793038" cy="609600"/>
          </a:xfrm>
        </p:spPr>
        <p:txBody>
          <a:bodyPr>
            <a:normAutofit fontScale="90000"/>
          </a:bodyPr>
          <a:lstStyle/>
          <a:p>
            <a:r>
              <a:rPr lang="en-US" sz="3200" dirty="0"/>
              <a:t>Correlation Analysis (Numerical Data)</a:t>
            </a:r>
          </a:p>
        </p:txBody>
      </p:sp>
      <p:sp>
        <p:nvSpPr>
          <p:cNvPr id="1068035" name="Rectangle 3"/>
          <p:cNvSpPr>
            <a:spLocks noGrp="1" noChangeArrowheads="1"/>
          </p:cNvSpPr>
          <p:nvPr>
            <p:ph type="body" sz="half" idx="1"/>
          </p:nvPr>
        </p:nvSpPr>
        <p:spPr>
          <a:xfrm>
            <a:off x="304800" y="1447800"/>
            <a:ext cx="8534400" cy="5029200"/>
          </a:xfrm>
        </p:spPr>
        <p:txBody>
          <a:bodyPr/>
          <a:lstStyle/>
          <a:p>
            <a:pPr>
              <a:lnSpc>
                <a:spcPct val="110000"/>
              </a:lnSpc>
            </a:pPr>
            <a:r>
              <a:rPr lang="en-US" sz="2400" dirty="0"/>
              <a:t>Correlation coefficient (also called </a:t>
            </a:r>
            <a:r>
              <a:rPr lang="en-US" sz="2400" dirty="0">
                <a:solidFill>
                  <a:schemeClr val="folHlink"/>
                </a:solidFill>
              </a:rPr>
              <a:t>Pearson’s product moment coefficient</a:t>
            </a:r>
            <a:r>
              <a:rPr lang="en-US" sz="2400" dirty="0"/>
              <a:t>)</a:t>
            </a:r>
          </a:p>
          <a:p>
            <a:pPr>
              <a:lnSpc>
                <a:spcPct val="110000"/>
              </a:lnSpc>
            </a:pPr>
            <a:endParaRPr lang="en-US" sz="2400" dirty="0"/>
          </a:p>
          <a:p>
            <a:pPr>
              <a:lnSpc>
                <a:spcPct val="110000"/>
              </a:lnSpc>
            </a:pPr>
            <a:endParaRPr lang="en-US" sz="2400" dirty="0"/>
          </a:p>
          <a:p>
            <a:pPr>
              <a:lnSpc>
                <a:spcPct val="110000"/>
              </a:lnSpc>
            </a:pPr>
            <a:endParaRPr lang="en-US" sz="2400" dirty="0"/>
          </a:p>
          <a:p>
            <a:pPr lvl="1">
              <a:lnSpc>
                <a:spcPct val="110000"/>
              </a:lnSpc>
              <a:buFont typeface="Wingdings" pitchFamily="2" charset="2"/>
              <a:buNone/>
            </a:pPr>
            <a:r>
              <a:rPr lang="en-US" sz="2000" dirty="0"/>
              <a:t>where n is the number of </a:t>
            </a:r>
            <a:r>
              <a:rPr lang="en-US" sz="2000" dirty="0" err="1"/>
              <a:t>tuples</a:t>
            </a:r>
            <a:r>
              <a:rPr lang="en-US" sz="2000" dirty="0"/>
              <a:t>,       and      are the respective means of A and B, </a:t>
            </a:r>
            <a:r>
              <a:rPr lang="el-GR" sz="2000" dirty="0"/>
              <a:t>σ</a:t>
            </a:r>
            <a:r>
              <a:rPr lang="en-US" sz="2000" baseline="-25000" dirty="0"/>
              <a:t>A </a:t>
            </a:r>
            <a:r>
              <a:rPr lang="en-US" sz="2000" dirty="0"/>
              <a:t>and </a:t>
            </a:r>
            <a:r>
              <a:rPr lang="el-GR" sz="2000" dirty="0"/>
              <a:t>σ</a:t>
            </a:r>
            <a:r>
              <a:rPr lang="en-US" sz="2000" baseline="-25000" dirty="0"/>
              <a:t>B </a:t>
            </a:r>
            <a:r>
              <a:rPr lang="en-US" sz="2000" dirty="0"/>
              <a:t>are the respective standard deviation of A and B, and </a:t>
            </a:r>
            <a:r>
              <a:rPr lang="el-GR" sz="2000" dirty="0"/>
              <a:t>Σ</a:t>
            </a:r>
            <a:r>
              <a:rPr lang="en-US" sz="2000" dirty="0"/>
              <a:t>(AB) is the sum of the AB cross-product.</a:t>
            </a:r>
          </a:p>
          <a:p>
            <a:pPr>
              <a:lnSpc>
                <a:spcPct val="110000"/>
              </a:lnSpc>
            </a:pPr>
            <a:r>
              <a:rPr lang="en-US" sz="2400" dirty="0"/>
              <a:t>If </a:t>
            </a:r>
            <a:r>
              <a:rPr lang="en-US" sz="2400" dirty="0" err="1"/>
              <a:t>r</a:t>
            </a:r>
            <a:r>
              <a:rPr lang="en-US" sz="2400" baseline="-25000" dirty="0" err="1"/>
              <a:t>A,B</a:t>
            </a:r>
            <a:r>
              <a:rPr lang="en-US" sz="2400" dirty="0"/>
              <a:t> &gt; 0, A and B are positively correlated (A’s values increase as B’s).  The higher, the stronger correlation.</a:t>
            </a:r>
          </a:p>
          <a:p>
            <a:pPr>
              <a:lnSpc>
                <a:spcPct val="110000"/>
              </a:lnSpc>
            </a:pPr>
            <a:r>
              <a:rPr lang="en-US" sz="2400" dirty="0" err="1"/>
              <a:t>r</a:t>
            </a:r>
            <a:r>
              <a:rPr lang="en-US" sz="2400" baseline="-25000" dirty="0" err="1"/>
              <a:t>A,B</a:t>
            </a:r>
            <a:r>
              <a:rPr lang="en-US" sz="2400" dirty="0"/>
              <a:t> = 0: independent;  </a:t>
            </a:r>
            <a:r>
              <a:rPr lang="en-US" sz="2400" dirty="0" err="1"/>
              <a:t>r</a:t>
            </a:r>
            <a:r>
              <a:rPr lang="en-US" sz="2400" baseline="-25000" dirty="0" err="1"/>
              <a:t>A,B</a:t>
            </a:r>
            <a:r>
              <a:rPr lang="en-US" sz="2400" dirty="0"/>
              <a:t> &lt; 0: negatively correlated</a:t>
            </a:r>
          </a:p>
        </p:txBody>
      </p:sp>
      <p:graphicFrame>
        <p:nvGraphicFramePr>
          <p:cNvPr id="1068036" name="Object 4"/>
          <p:cNvGraphicFramePr>
            <a:graphicFrameLocks noGrp="1" noChangeAspect="1"/>
          </p:cNvGraphicFramePr>
          <p:nvPr>
            <p:ph sz="quarter" idx="2"/>
          </p:nvPr>
        </p:nvGraphicFramePr>
        <p:xfrm>
          <a:off x="1295400" y="2438400"/>
          <a:ext cx="6324600" cy="981075"/>
        </p:xfrm>
        <a:graphic>
          <a:graphicData uri="http://schemas.openxmlformats.org/presentationml/2006/ole">
            <p:oleObj spid="_x0000_s81958" name="Equation" r:id="rId3" imgW="2590800" imgH="469900" progId="Equation.3">
              <p:embed/>
            </p:oleObj>
          </a:graphicData>
        </a:graphic>
      </p:graphicFrame>
      <p:graphicFrame>
        <p:nvGraphicFramePr>
          <p:cNvPr id="1068038" name="Object 6"/>
          <p:cNvGraphicFramePr>
            <a:graphicFrameLocks noGrp="1" noChangeAspect="1"/>
          </p:cNvGraphicFramePr>
          <p:nvPr>
            <p:ph sz="quarter" idx="3"/>
          </p:nvPr>
        </p:nvGraphicFramePr>
        <p:xfrm>
          <a:off x="4633913" y="3733800"/>
          <a:ext cx="319087" cy="393700"/>
        </p:xfrm>
        <a:graphic>
          <a:graphicData uri="http://schemas.openxmlformats.org/presentationml/2006/ole">
            <p:oleObj spid="_x0000_s81959" name="Equation" r:id="rId4" imgW="152268" imgH="203024" progId="Equation.3">
              <p:embed/>
            </p:oleObj>
          </a:graphicData>
        </a:graphic>
      </p:graphicFrame>
      <p:graphicFrame>
        <p:nvGraphicFramePr>
          <p:cNvPr id="1068040" name="Object 8"/>
          <p:cNvGraphicFramePr>
            <a:graphicFrameLocks noChangeAspect="1"/>
          </p:cNvGraphicFramePr>
          <p:nvPr/>
        </p:nvGraphicFramePr>
        <p:xfrm>
          <a:off x="5562600" y="3721100"/>
          <a:ext cx="295275" cy="393700"/>
        </p:xfrm>
        <a:graphic>
          <a:graphicData uri="http://schemas.openxmlformats.org/presentationml/2006/ole">
            <p:oleObj spid="_x0000_s81960" name="Equation" r:id="rId5" imgW="152268" imgH="203024" progId="Equation.3">
              <p:embed/>
            </p:oleObj>
          </a:graphicData>
        </a:graphic>
      </p:graphicFrame>
      <p:sp>
        <p:nvSpPr>
          <p:cNvPr id="10"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39</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In Reality</a:t>
            </a:r>
            <a:endParaRPr lang="en-US" dirty="0"/>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4</a:t>
            </a:fld>
            <a:endParaRPr lang="en-US"/>
          </a:p>
        </p:txBody>
      </p:sp>
      <p:graphicFrame>
        <p:nvGraphicFramePr>
          <p:cNvPr id="5" name="Table 4"/>
          <p:cNvGraphicFramePr>
            <a:graphicFrameLocks noGrp="1"/>
          </p:cNvGraphicFramePr>
          <p:nvPr/>
        </p:nvGraphicFramePr>
        <p:xfrm>
          <a:off x="683568" y="1772816"/>
          <a:ext cx="7488832" cy="3235960"/>
        </p:xfrm>
        <a:graphic>
          <a:graphicData uri="http://schemas.openxmlformats.org/drawingml/2006/table">
            <a:tbl>
              <a:tblPr rtl="1" firstRow="1" bandRow="1">
                <a:tableStyleId>{5C22544A-7EE6-4342-B048-85BDC9FD1C3A}</a:tableStyleId>
              </a:tblPr>
              <a:tblGrid>
                <a:gridCol w="3744416"/>
                <a:gridCol w="3744416"/>
              </a:tblGrid>
              <a:tr h="370840">
                <a:tc>
                  <a:txBody>
                    <a:bodyPr/>
                    <a:lstStyle/>
                    <a:p>
                      <a:pPr rtl="1"/>
                      <a:r>
                        <a:rPr lang="en-US" dirty="0" smtClean="0"/>
                        <a:t>What</a:t>
                      </a:r>
                      <a:r>
                        <a:rPr lang="en-US" baseline="0" dirty="0" smtClean="0"/>
                        <a:t> we have?</a:t>
                      </a:r>
                      <a:endParaRPr lang="he-IL" dirty="0"/>
                    </a:p>
                  </a:txBody>
                  <a:tcPr/>
                </a:tc>
                <a:tc>
                  <a:txBody>
                    <a:bodyPr/>
                    <a:lstStyle/>
                    <a:p>
                      <a:pPr rtl="1"/>
                      <a:r>
                        <a:rPr lang="en-US" dirty="0" smtClean="0"/>
                        <a:t>What DM Tools Need?</a:t>
                      </a:r>
                      <a:endParaRPr lang="he-IL" dirty="0"/>
                    </a:p>
                  </a:txBody>
                  <a:tcPr/>
                </a:tc>
              </a:tr>
              <a:tr h="370840">
                <a:tc>
                  <a:txBody>
                    <a:bodyPr/>
                    <a:lstStyle/>
                    <a:p>
                      <a:pPr rtl="1"/>
                      <a:r>
                        <a:rPr lang="en-US" dirty="0" smtClean="0"/>
                        <a:t>Several tables / databases</a:t>
                      </a:r>
                      <a:endParaRPr lang="he-IL" dirty="0"/>
                    </a:p>
                  </a:txBody>
                  <a:tcPr/>
                </a:tc>
                <a:tc>
                  <a:txBody>
                    <a:bodyPr/>
                    <a:lstStyle/>
                    <a:p>
                      <a:pPr rtl="1"/>
                      <a:r>
                        <a:rPr lang="en-US" dirty="0" smtClean="0"/>
                        <a:t>One table of data</a:t>
                      </a:r>
                      <a:endParaRPr lang="he-IL" dirty="0"/>
                    </a:p>
                  </a:txBody>
                  <a:tcPr/>
                </a:tc>
              </a:tr>
              <a:tr h="370840">
                <a:tc>
                  <a:txBody>
                    <a:bodyPr/>
                    <a:lstStyle/>
                    <a:p>
                      <a:pPr rtl="1"/>
                      <a:r>
                        <a:rPr lang="en-US" dirty="0" smtClean="0"/>
                        <a:t>Missing metadata</a:t>
                      </a:r>
                      <a:endParaRPr lang="he-IL" dirty="0"/>
                    </a:p>
                  </a:txBody>
                  <a:tcPr/>
                </a:tc>
                <a:tc>
                  <a:txBody>
                    <a:bodyPr/>
                    <a:lstStyle/>
                    <a:p>
                      <a:pPr rtl="1"/>
                      <a:r>
                        <a:rPr lang="en-US" dirty="0" smtClean="0"/>
                        <a:t>Clear meaning of each attribute</a:t>
                      </a:r>
                      <a:endParaRPr lang="he-IL" dirty="0"/>
                    </a:p>
                  </a:txBody>
                  <a:tcPr/>
                </a:tc>
              </a:tr>
              <a:tr h="370840">
                <a:tc>
                  <a:txBody>
                    <a:bodyPr/>
                    <a:lstStyle/>
                    <a:p>
                      <a:pPr rtl="1"/>
                      <a:r>
                        <a:rPr lang="en-US" dirty="0" smtClean="0"/>
                        <a:t>Out-of-range values</a:t>
                      </a:r>
                      <a:endParaRPr lang="he-IL" dirty="0"/>
                    </a:p>
                  </a:txBody>
                  <a:tcPr/>
                </a:tc>
                <a:tc>
                  <a:txBody>
                    <a:bodyPr/>
                    <a:lstStyle/>
                    <a:p>
                      <a:pPr rtl="1"/>
                      <a:r>
                        <a:rPr lang="en-US" dirty="0" smtClean="0"/>
                        <a:t>Well-defined domain of each attribute</a:t>
                      </a:r>
                      <a:endParaRPr lang="he-IL" dirty="0"/>
                    </a:p>
                  </a:txBody>
                  <a:tcPr/>
                </a:tc>
              </a:tr>
              <a:tr h="370840">
                <a:tc>
                  <a:txBody>
                    <a:bodyPr/>
                    <a:lstStyle/>
                    <a:p>
                      <a:pPr rtl="1"/>
                      <a:r>
                        <a:rPr lang="en-US" dirty="0" smtClean="0"/>
                        <a:t>Missing values</a:t>
                      </a:r>
                      <a:endParaRPr lang="he-IL" dirty="0"/>
                    </a:p>
                  </a:txBody>
                  <a:tcPr/>
                </a:tc>
                <a:tc>
                  <a:txBody>
                    <a:bodyPr/>
                    <a:lstStyle/>
                    <a:p>
                      <a:pPr rtl="1"/>
                      <a:r>
                        <a:rPr lang="en-US" dirty="0" smtClean="0"/>
                        <a:t>Values of all attributes</a:t>
                      </a:r>
                      <a:endParaRPr lang="he-IL" dirty="0"/>
                    </a:p>
                  </a:txBody>
                  <a:tcPr/>
                </a:tc>
              </a:tr>
              <a:tr h="370840">
                <a:tc>
                  <a:txBody>
                    <a:bodyPr/>
                    <a:lstStyle/>
                    <a:p>
                      <a:pPr rtl="1"/>
                      <a:r>
                        <a:rPr lang="en-US" dirty="0" smtClean="0"/>
                        <a:t>Noisy values</a:t>
                      </a:r>
                      <a:endParaRPr lang="he-IL" dirty="0"/>
                    </a:p>
                  </a:txBody>
                  <a:tcPr/>
                </a:tc>
                <a:tc>
                  <a:txBody>
                    <a:bodyPr/>
                    <a:lstStyle/>
                    <a:p>
                      <a:pPr rtl="1"/>
                      <a:r>
                        <a:rPr lang="en-US" dirty="0" smtClean="0"/>
                        <a:t>Data reliability</a:t>
                      </a:r>
                      <a:endParaRPr lang="he-IL" dirty="0"/>
                    </a:p>
                  </a:txBody>
                  <a:tcPr/>
                </a:tc>
              </a:tr>
              <a:tr h="370840">
                <a:tc>
                  <a:txBody>
                    <a:bodyPr/>
                    <a:lstStyle/>
                    <a:p>
                      <a:pPr rtl="1"/>
                      <a:r>
                        <a:rPr lang="en-US" dirty="0" smtClean="0"/>
                        <a:t>Redundant information</a:t>
                      </a:r>
                      <a:endParaRPr lang="he-IL" dirty="0"/>
                    </a:p>
                  </a:txBody>
                  <a:tcPr/>
                </a:tc>
                <a:tc>
                  <a:txBody>
                    <a:bodyPr/>
                    <a:lstStyle/>
                    <a:p>
                      <a:pPr rtl="1"/>
                      <a:r>
                        <a:rPr lang="en-US" dirty="0" smtClean="0"/>
                        <a:t>No duplicate information</a:t>
                      </a:r>
                      <a:endParaRPr lang="he-IL" dirty="0"/>
                    </a:p>
                  </a:txBody>
                  <a:tcPr/>
                </a:tc>
              </a:tr>
              <a:tr h="370840">
                <a:tc>
                  <a:txBody>
                    <a:bodyPr/>
                    <a:lstStyle/>
                    <a:p>
                      <a:pPr rtl="1"/>
                      <a:r>
                        <a:rPr lang="en-US" dirty="0" err="1" smtClean="0"/>
                        <a:t>Incosistent</a:t>
                      </a:r>
                      <a:r>
                        <a:rPr lang="en-US" dirty="0" smtClean="0"/>
                        <a:t> data</a:t>
                      </a:r>
                      <a:endParaRPr lang="he-IL" dirty="0"/>
                    </a:p>
                  </a:txBody>
                  <a:tcPr/>
                </a:tc>
                <a:tc>
                  <a:txBody>
                    <a:bodyPr/>
                    <a:lstStyle/>
                    <a:p>
                      <a:pPr rtl="1"/>
                      <a:r>
                        <a:rPr lang="en-US" dirty="0" smtClean="0"/>
                        <a:t>Data consistency</a:t>
                      </a:r>
                      <a:endParaRPr lang="he-IL"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4936DDCD-99BE-4153-8B10-4CE9790AD8A7}" type="slidenum">
              <a:rPr lang="en-US"/>
              <a:pPr/>
              <a:t>40</a:t>
            </a:fld>
            <a:endParaRPr lang="en-US"/>
          </a:p>
        </p:txBody>
      </p:sp>
      <p:sp>
        <p:nvSpPr>
          <p:cNvPr id="1068034" name="Rectangle 2"/>
          <p:cNvSpPr>
            <a:spLocks noGrp="1" noChangeArrowheads="1"/>
          </p:cNvSpPr>
          <p:nvPr>
            <p:ph type="title"/>
          </p:nvPr>
        </p:nvSpPr>
        <p:spPr>
          <a:xfrm>
            <a:off x="611560" y="476672"/>
            <a:ext cx="7793038" cy="609600"/>
          </a:xfrm>
        </p:spPr>
        <p:txBody>
          <a:bodyPr>
            <a:normAutofit fontScale="90000"/>
          </a:bodyPr>
          <a:lstStyle/>
          <a:p>
            <a:r>
              <a:rPr lang="en-US" sz="3200" dirty="0"/>
              <a:t>Correlation Analysis (Numerical Data)</a:t>
            </a:r>
          </a:p>
        </p:txBody>
      </p:sp>
      <p:sp>
        <p:nvSpPr>
          <p:cNvPr id="10"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40</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pic>
        <p:nvPicPr>
          <p:cNvPr id="89090" name="Picture 2" descr="http://upload.wikimedia.org/wikipedia/commons/thumb/8/86/Correlation_coefficient.gif/600px-Correlation_coefficient.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7210" y="1628800"/>
            <a:ext cx="6656933" cy="36724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2757901"/>
      </p:ext>
    </p:extLst>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DC13A697-91DF-4BA1-AFC4-BE70D036061D}" type="slidenum">
              <a:rPr lang="en-US"/>
              <a:pPr/>
              <a:t>41</a:t>
            </a:fld>
            <a:endParaRPr lang="en-US"/>
          </a:p>
        </p:txBody>
      </p:sp>
      <p:sp>
        <p:nvSpPr>
          <p:cNvPr id="1071106" name="Rectangle 2"/>
          <p:cNvSpPr>
            <a:spLocks noGrp="1" noChangeArrowheads="1"/>
          </p:cNvSpPr>
          <p:nvPr>
            <p:ph type="title"/>
          </p:nvPr>
        </p:nvSpPr>
        <p:spPr>
          <a:xfrm>
            <a:off x="611560" y="764704"/>
            <a:ext cx="7793038" cy="609600"/>
          </a:xfrm>
        </p:spPr>
        <p:txBody>
          <a:bodyPr>
            <a:normAutofit fontScale="90000"/>
          </a:bodyPr>
          <a:lstStyle/>
          <a:p>
            <a:r>
              <a:rPr lang="en-US" sz="3200" dirty="0"/>
              <a:t>Correlation Analysis (Categorical Data)</a:t>
            </a:r>
          </a:p>
        </p:txBody>
      </p:sp>
      <p:sp>
        <p:nvSpPr>
          <p:cNvPr id="1071107" name="Rectangle 3"/>
          <p:cNvSpPr>
            <a:spLocks noGrp="1" noChangeArrowheads="1"/>
          </p:cNvSpPr>
          <p:nvPr>
            <p:ph type="body" sz="half" idx="1"/>
          </p:nvPr>
        </p:nvSpPr>
        <p:spPr>
          <a:xfrm>
            <a:off x="304800" y="1447800"/>
            <a:ext cx="8382000" cy="5029200"/>
          </a:xfrm>
        </p:spPr>
        <p:txBody>
          <a:bodyPr/>
          <a:lstStyle/>
          <a:p>
            <a:pPr>
              <a:lnSpc>
                <a:spcPct val="110000"/>
              </a:lnSpc>
            </a:pPr>
            <a:r>
              <a:rPr lang="el-GR" sz="2400" dirty="0"/>
              <a:t>Χ</a:t>
            </a:r>
            <a:r>
              <a:rPr lang="en-US" sz="2400" baseline="30000" dirty="0"/>
              <a:t>2</a:t>
            </a:r>
            <a:r>
              <a:rPr lang="en-US" sz="2400" dirty="0"/>
              <a:t> (chi-square) test</a:t>
            </a:r>
            <a:endParaRPr lang="el-GR" sz="2400" dirty="0"/>
          </a:p>
          <a:p>
            <a:pPr>
              <a:lnSpc>
                <a:spcPct val="110000"/>
              </a:lnSpc>
            </a:pPr>
            <a:endParaRPr lang="en-US" sz="2400" dirty="0"/>
          </a:p>
          <a:p>
            <a:pPr>
              <a:lnSpc>
                <a:spcPct val="110000"/>
              </a:lnSpc>
            </a:pPr>
            <a:endParaRPr lang="en-US" sz="2400" dirty="0"/>
          </a:p>
          <a:p>
            <a:pPr>
              <a:lnSpc>
                <a:spcPct val="110000"/>
              </a:lnSpc>
            </a:pPr>
            <a:r>
              <a:rPr lang="en-US" sz="2400" dirty="0"/>
              <a:t>The larger the </a:t>
            </a:r>
            <a:r>
              <a:rPr lang="el-GR" sz="2400" dirty="0"/>
              <a:t>Χ</a:t>
            </a:r>
            <a:r>
              <a:rPr lang="en-US" sz="2400" baseline="30000" dirty="0"/>
              <a:t>2</a:t>
            </a:r>
            <a:r>
              <a:rPr lang="en-US" sz="2400" dirty="0"/>
              <a:t> value, the more likely the variables are related</a:t>
            </a:r>
          </a:p>
          <a:p>
            <a:pPr>
              <a:lnSpc>
                <a:spcPct val="110000"/>
              </a:lnSpc>
            </a:pPr>
            <a:r>
              <a:rPr lang="en-US" sz="2400" dirty="0"/>
              <a:t>The cells that contribute the most to the </a:t>
            </a:r>
            <a:r>
              <a:rPr lang="el-GR" sz="2400" dirty="0"/>
              <a:t>Χ</a:t>
            </a:r>
            <a:r>
              <a:rPr lang="en-US" sz="2400" baseline="30000" dirty="0"/>
              <a:t>2</a:t>
            </a:r>
            <a:r>
              <a:rPr lang="en-US" sz="2400" dirty="0"/>
              <a:t> value are those whose actual count is very different from the expected count</a:t>
            </a:r>
          </a:p>
          <a:p>
            <a:pPr>
              <a:lnSpc>
                <a:spcPct val="110000"/>
              </a:lnSpc>
            </a:pPr>
            <a:r>
              <a:rPr lang="en-US" sz="2400" dirty="0"/>
              <a:t>Correlation does not imply causality</a:t>
            </a:r>
          </a:p>
          <a:p>
            <a:pPr lvl="1">
              <a:lnSpc>
                <a:spcPct val="110000"/>
              </a:lnSpc>
            </a:pPr>
            <a:r>
              <a:rPr lang="en-US" sz="2000" dirty="0"/>
              <a:t># of hospitals and # of car-theft in a city are correlated</a:t>
            </a:r>
          </a:p>
          <a:p>
            <a:pPr lvl="1">
              <a:lnSpc>
                <a:spcPct val="110000"/>
              </a:lnSpc>
            </a:pPr>
            <a:r>
              <a:rPr lang="en-US" sz="2000" dirty="0"/>
              <a:t>Both are causally linked to the third variable: population</a:t>
            </a:r>
          </a:p>
        </p:txBody>
      </p:sp>
      <p:graphicFrame>
        <p:nvGraphicFramePr>
          <p:cNvPr id="1071108" name="Object 4"/>
          <p:cNvGraphicFramePr>
            <a:graphicFrameLocks noGrp="1" noChangeAspect="1"/>
          </p:cNvGraphicFramePr>
          <p:nvPr>
            <p:ph sz="quarter" idx="2"/>
          </p:nvPr>
        </p:nvGraphicFramePr>
        <p:xfrm>
          <a:off x="2187575" y="1981200"/>
          <a:ext cx="4540250" cy="981075"/>
        </p:xfrm>
        <a:graphic>
          <a:graphicData uri="http://schemas.openxmlformats.org/presentationml/2006/ole">
            <p:oleObj spid="_x0000_s82958" name="Equation" r:id="rId3" imgW="2057400" imgH="444500" progId="Equation.3">
              <p:embed/>
            </p:oleObj>
          </a:graphicData>
        </a:graphic>
      </p:graphicFrame>
      <p:sp>
        <p:nvSpPr>
          <p:cNvPr id="8" name="Slide Number Placeholder 3"/>
          <p:cNvSpPr txBox="1">
            <a:spLocks/>
          </p:cNvSpPr>
          <p:nvPr/>
        </p:nvSpPr>
        <p:spPr>
          <a:xfrm>
            <a:off x="8129588" y="5734050"/>
            <a:ext cx="609600" cy="520700"/>
          </a:xfrm>
          <a:prstGeom prst="rect">
            <a:avLst/>
          </a:prstGeom>
        </p:spPr>
        <p:txBody>
          <a:bodyPr vert="horz" rtlCol="0" anchor="ctr"/>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41</a:t>
            </a:fld>
            <a:endParaRPr kumimoji="0" lang="en-US" sz="1400" b="1" i="0" u="none" strike="noStrike" kern="1200" cap="none" spc="0" normalizeH="0" baseline="0" noProof="0" dirty="0">
              <a:ln>
                <a:noFill/>
              </a:ln>
              <a:solidFill>
                <a:srgbClr val="FFFFFF"/>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7"/>
          <p:cNvSpPr>
            <a:spLocks noGrp="1"/>
          </p:cNvSpPr>
          <p:nvPr>
            <p:ph type="sldNum" sz="quarter" idx="12"/>
          </p:nvPr>
        </p:nvSpPr>
        <p:spPr/>
        <p:txBody>
          <a:bodyPr/>
          <a:lstStyle/>
          <a:p>
            <a:fld id="{D9CC0DB4-F8BF-484F-82E4-72B3C05208A7}" type="slidenum">
              <a:rPr lang="en-US"/>
              <a:pPr/>
              <a:t>42</a:t>
            </a:fld>
            <a:endParaRPr lang="en-US"/>
          </a:p>
        </p:txBody>
      </p:sp>
      <p:sp>
        <p:nvSpPr>
          <p:cNvPr id="1072130" name="Rectangle 2"/>
          <p:cNvSpPr>
            <a:spLocks noGrp="1" noChangeArrowheads="1"/>
          </p:cNvSpPr>
          <p:nvPr>
            <p:ph type="title"/>
          </p:nvPr>
        </p:nvSpPr>
        <p:spPr>
          <a:xfrm>
            <a:off x="685800" y="304800"/>
            <a:ext cx="7793038" cy="609600"/>
          </a:xfrm>
        </p:spPr>
        <p:txBody>
          <a:bodyPr>
            <a:normAutofit fontScale="90000"/>
          </a:bodyPr>
          <a:lstStyle/>
          <a:p>
            <a:r>
              <a:rPr lang="en-US" sz="3200" dirty="0"/>
              <a:t>Chi-Square Calculation: An Example</a:t>
            </a:r>
          </a:p>
        </p:txBody>
      </p:sp>
      <p:sp>
        <p:nvSpPr>
          <p:cNvPr id="1072131" name="Rectangle 3"/>
          <p:cNvSpPr>
            <a:spLocks noGrp="1" noChangeArrowheads="1"/>
          </p:cNvSpPr>
          <p:nvPr>
            <p:ph type="body" sz="half" idx="1"/>
          </p:nvPr>
        </p:nvSpPr>
        <p:spPr>
          <a:xfrm>
            <a:off x="304800" y="1447800"/>
            <a:ext cx="8534400" cy="5029200"/>
          </a:xfrm>
        </p:spPr>
        <p:txBody>
          <a:bodyPr/>
          <a:lstStyle/>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endParaRPr lang="en-US" sz="2400" dirty="0"/>
          </a:p>
          <a:p>
            <a:pPr>
              <a:lnSpc>
                <a:spcPct val="110000"/>
              </a:lnSpc>
            </a:pPr>
            <a:r>
              <a:rPr lang="el-GR" sz="2400" dirty="0"/>
              <a:t>Χ</a:t>
            </a:r>
            <a:r>
              <a:rPr lang="en-US" sz="2400" baseline="30000" dirty="0"/>
              <a:t>2</a:t>
            </a:r>
            <a:r>
              <a:rPr lang="en-US" sz="2400" dirty="0"/>
              <a:t> (chi-square) calculation (numbers in parenthesis are expected counts calculated based on the data distribution in the two categories)</a:t>
            </a:r>
            <a:endParaRPr lang="el-GR" sz="2400" dirty="0"/>
          </a:p>
          <a:p>
            <a:pPr>
              <a:lnSpc>
                <a:spcPct val="110000"/>
              </a:lnSpc>
            </a:pPr>
            <a:endParaRPr lang="en-US" sz="2400" dirty="0"/>
          </a:p>
          <a:p>
            <a:pPr>
              <a:lnSpc>
                <a:spcPct val="110000"/>
              </a:lnSpc>
            </a:pPr>
            <a:endParaRPr lang="en-US" sz="2400" dirty="0"/>
          </a:p>
          <a:p>
            <a:pPr>
              <a:lnSpc>
                <a:spcPct val="110000"/>
              </a:lnSpc>
            </a:pPr>
            <a:r>
              <a:rPr lang="en-US" sz="2400" dirty="0"/>
              <a:t>It shows that </a:t>
            </a:r>
            <a:r>
              <a:rPr lang="en-US" sz="2400" dirty="0" err="1"/>
              <a:t>like_science_fiction</a:t>
            </a:r>
            <a:r>
              <a:rPr lang="en-US" sz="2400" dirty="0"/>
              <a:t> and </a:t>
            </a:r>
            <a:r>
              <a:rPr lang="en-US" sz="2400" dirty="0" err="1"/>
              <a:t>play_chess</a:t>
            </a:r>
            <a:r>
              <a:rPr lang="en-US" sz="2400" dirty="0"/>
              <a:t> are correlated in the group</a:t>
            </a:r>
          </a:p>
        </p:txBody>
      </p:sp>
      <p:graphicFrame>
        <p:nvGraphicFramePr>
          <p:cNvPr id="1072132" name="Object 4"/>
          <p:cNvGraphicFramePr>
            <a:graphicFrameLocks noGrp="1" noChangeAspect="1"/>
          </p:cNvGraphicFramePr>
          <p:nvPr>
            <p:ph sz="quarter" idx="2"/>
          </p:nvPr>
        </p:nvGraphicFramePr>
        <p:xfrm>
          <a:off x="762000" y="4800600"/>
          <a:ext cx="7772400" cy="722313"/>
        </p:xfrm>
        <a:graphic>
          <a:graphicData uri="http://schemas.openxmlformats.org/presentationml/2006/ole">
            <p:oleObj spid="_x0000_s83982" name="Equation" r:id="rId3" imgW="4381500" imgH="419100" progId="Equation.3">
              <p:embed/>
            </p:oleObj>
          </a:graphicData>
        </a:graphic>
      </p:graphicFrame>
      <p:graphicFrame>
        <p:nvGraphicFramePr>
          <p:cNvPr id="1072175" name="Group 47"/>
          <p:cNvGraphicFramePr>
            <a:graphicFrameLocks noGrp="1"/>
          </p:cNvGraphicFramePr>
          <p:nvPr/>
        </p:nvGraphicFramePr>
        <p:xfrm>
          <a:off x="1371600" y="1447800"/>
          <a:ext cx="6096000" cy="1595439"/>
        </p:xfrm>
        <a:graphic>
          <a:graphicData uri="http://schemas.openxmlformats.org/drawingml/2006/table">
            <a:tbl>
              <a:tblPr/>
              <a:tblGrid>
                <a:gridCol w="2219325"/>
                <a:gridCol w="1136650"/>
                <a:gridCol w="1571625"/>
                <a:gridCol w="1168400"/>
              </a:tblGrid>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he-IL"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 name="Slide Number Placeholder 6"/>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42</a:t>
            </a:fld>
            <a:endParaRPr kumimoji="0" lang="en-US" sz="14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14400" y="381000"/>
            <a:ext cx="7162800" cy="609600"/>
          </a:xfrm>
        </p:spPr>
        <p:txBody>
          <a:bodyPr/>
          <a:lstStyle/>
          <a:p>
            <a:r>
              <a:rPr lang="en-US" dirty="0"/>
              <a:t>Data Transformation</a:t>
            </a:r>
          </a:p>
        </p:txBody>
      </p:sp>
      <p:sp>
        <p:nvSpPr>
          <p:cNvPr id="965635" name="Rectangle 3"/>
          <p:cNvSpPr>
            <a:spLocks noGrp="1" noChangeArrowheads="1"/>
          </p:cNvSpPr>
          <p:nvPr>
            <p:ph type="body" idx="1"/>
          </p:nvPr>
        </p:nvSpPr>
        <p:spPr>
          <a:xfrm>
            <a:off x="457200" y="1524000"/>
            <a:ext cx="8003232" cy="4800600"/>
          </a:xfrm>
        </p:spPr>
        <p:txBody>
          <a:bodyPr/>
          <a:lstStyle/>
          <a:p>
            <a:pPr>
              <a:lnSpc>
                <a:spcPct val="110000"/>
              </a:lnSpc>
            </a:pPr>
            <a:r>
              <a:rPr lang="en-US" sz="2400"/>
              <a:t>Smoothing: remove noise from data</a:t>
            </a:r>
          </a:p>
          <a:p>
            <a:pPr>
              <a:lnSpc>
                <a:spcPct val="110000"/>
              </a:lnSpc>
            </a:pPr>
            <a:r>
              <a:rPr lang="en-US" sz="2400"/>
              <a:t>Aggregation: summarization, data cube construction</a:t>
            </a:r>
          </a:p>
          <a:p>
            <a:pPr>
              <a:lnSpc>
                <a:spcPct val="110000"/>
              </a:lnSpc>
            </a:pPr>
            <a:r>
              <a:rPr lang="en-US" sz="2400"/>
              <a:t>Generalization: concept hierarchy climbing</a:t>
            </a:r>
          </a:p>
          <a:p>
            <a:pPr>
              <a:lnSpc>
                <a:spcPct val="110000"/>
              </a:lnSpc>
            </a:pPr>
            <a:r>
              <a:rPr lang="en-US" sz="2400"/>
              <a:t>Normalization: scaled to fall within a small, specified range</a:t>
            </a:r>
          </a:p>
          <a:p>
            <a:pPr lvl="1">
              <a:lnSpc>
                <a:spcPct val="110000"/>
              </a:lnSpc>
            </a:pPr>
            <a:r>
              <a:rPr lang="en-US" sz="2400"/>
              <a:t>min-max normalization</a:t>
            </a:r>
          </a:p>
          <a:p>
            <a:pPr lvl="1">
              <a:lnSpc>
                <a:spcPct val="110000"/>
              </a:lnSpc>
            </a:pPr>
            <a:r>
              <a:rPr lang="en-US" sz="2400"/>
              <a:t>z-score normalization</a:t>
            </a:r>
          </a:p>
          <a:p>
            <a:pPr lvl="1">
              <a:lnSpc>
                <a:spcPct val="110000"/>
              </a:lnSpc>
            </a:pPr>
            <a:r>
              <a:rPr lang="en-US" sz="2400"/>
              <a:t>normalization by decimal scaling</a:t>
            </a:r>
          </a:p>
          <a:p>
            <a:pPr>
              <a:lnSpc>
                <a:spcPct val="110000"/>
              </a:lnSpc>
            </a:pPr>
            <a:r>
              <a:rPr lang="en-US" sz="2400"/>
              <a:t>Attribute/feature construction</a:t>
            </a:r>
          </a:p>
          <a:p>
            <a:pPr lvl="1">
              <a:lnSpc>
                <a:spcPct val="110000"/>
              </a:lnSpc>
            </a:pPr>
            <a:r>
              <a:rPr lang="en-US" sz="2400"/>
              <a:t>New attributes constructed from the given ones</a:t>
            </a: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7"/>
          <p:cNvSpPr>
            <a:spLocks noGrp="1"/>
          </p:cNvSpPr>
          <p:nvPr>
            <p:ph type="sldNum" sz="quarter" idx="12"/>
          </p:nvPr>
        </p:nvSpPr>
        <p:spPr/>
        <p:txBody>
          <a:bodyPr/>
          <a:lstStyle/>
          <a:p>
            <a:fld id="{EC24A3B1-12FD-41F4-9EA5-044398A84AFA}" type="slidenum">
              <a:rPr lang="en-US"/>
              <a:pPr/>
              <a:t>44</a:t>
            </a:fld>
            <a:endParaRPr lang="en-US"/>
          </a:p>
        </p:txBody>
      </p:sp>
      <p:sp>
        <p:nvSpPr>
          <p:cNvPr id="966658" name="Rectangle 2"/>
          <p:cNvSpPr>
            <a:spLocks noGrp="1" noChangeArrowheads="1"/>
          </p:cNvSpPr>
          <p:nvPr>
            <p:ph type="title"/>
          </p:nvPr>
        </p:nvSpPr>
        <p:spPr/>
        <p:txBody>
          <a:bodyPr/>
          <a:lstStyle/>
          <a:p>
            <a:r>
              <a:rPr lang="en-US"/>
              <a:t>Data Transformation: Normalization</a:t>
            </a:r>
          </a:p>
        </p:txBody>
      </p:sp>
      <p:sp>
        <p:nvSpPr>
          <p:cNvPr id="966659" name="Rectangle 3"/>
          <p:cNvSpPr>
            <a:spLocks noGrp="1" noChangeArrowheads="1"/>
          </p:cNvSpPr>
          <p:nvPr>
            <p:ph type="body" sz="half" idx="1"/>
          </p:nvPr>
        </p:nvSpPr>
        <p:spPr>
          <a:xfrm>
            <a:off x="304800" y="1295400"/>
            <a:ext cx="8305800" cy="5029200"/>
          </a:xfrm>
        </p:spPr>
        <p:txBody>
          <a:bodyPr/>
          <a:lstStyle/>
          <a:p>
            <a:pPr>
              <a:lnSpc>
                <a:spcPct val="120000"/>
              </a:lnSpc>
            </a:pPr>
            <a:r>
              <a:rPr lang="en-US" sz="2000" dirty="0"/>
              <a:t>Min-max normalization: to [</a:t>
            </a:r>
            <a:r>
              <a:rPr lang="en-US" sz="2000" dirty="0" err="1"/>
              <a:t>new_min</a:t>
            </a:r>
            <a:r>
              <a:rPr lang="en-US" sz="2000" baseline="-25000" dirty="0" err="1"/>
              <a:t>A</a:t>
            </a:r>
            <a:r>
              <a:rPr lang="en-US" sz="2000" dirty="0"/>
              <a:t>, </a:t>
            </a:r>
            <a:r>
              <a:rPr lang="en-US" sz="2000" dirty="0" err="1"/>
              <a:t>new_max</a:t>
            </a:r>
            <a:r>
              <a:rPr lang="en-US" sz="2000" baseline="-25000" dirty="0" err="1"/>
              <a:t>A</a:t>
            </a:r>
            <a:r>
              <a:rPr lang="en-US" sz="2000" dirty="0"/>
              <a:t>]</a:t>
            </a:r>
          </a:p>
          <a:p>
            <a:pPr lvl="1">
              <a:lnSpc>
                <a:spcPct val="120000"/>
              </a:lnSpc>
            </a:pPr>
            <a:endParaRPr lang="en-US" sz="2000" dirty="0"/>
          </a:p>
          <a:p>
            <a:pPr lvl="1">
              <a:lnSpc>
                <a:spcPct val="120000"/>
              </a:lnSpc>
            </a:pPr>
            <a:endParaRPr lang="en-US" sz="2000" dirty="0"/>
          </a:p>
          <a:p>
            <a:pPr lvl="1">
              <a:lnSpc>
                <a:spcPct val="120000"/>
              </a:lnSpc>
            </a:pPr>
            <a:r>
              <a:rPr lang="en-US" sz="2000" dirty="0"/>
              <a:t>Ex.  Let income range $12,000 to $98,000 normalized to [0.0, 1.0].  Then $73,000 is mapped to  </a:t>
            </a:r>
          </a:p>
          <a:p>
            <a:pPr>
              <a:lnSpc>
                <a:spcPct val="120000"/>
              </a:lnSpc>
            </a:pPr>
            <a:r>
              <a:rPr lang="en-US" sz="2000" dirty="0"/>
              <a:t>Z-score normalization (</a:t>
            </a:r>
            <a:r>
              <a:rPr lang="el-GR" sz="2000" dirty="0"/>
              <a:t>μ</a:t>
            </a:r>
            <a:r>
              <a:rPr lang="en-US" sz="2000" dirty="0"/>
              <a:t>: mean, </a:t>
            </a:r>
            <a:r>
              <a:rPr lang="el-GR" sz="2000" dirty="0"/>
              <a:t>σ</a:t>
            </a:r>
            <a:r>
              <a:rPr lang="en-US" sz="2000" dirty="0"/>
              <a:t>: standard deviation):</a:t>
            </a:r>
          </a:p>
          <a:p>
            <a:pPr>
              <a:lnSpc>
                <a:spcPct val="120000"/>
              </a:lnSpc>
            </a:pPr>
            <a:endParaRPr lang="en-US" sz="2000" dirty="0"/>
          </a:p>
          <a:p>
            <a:pPr lvl="1">
              <a:lnSpc>
                <a:spcPct val="120000"/>
              </a:lnSpc>
            </a:pPr>
            <a:endParaRPr lang="en-US" sz="2000" dirty="0"/>
          </a:p>
          <a:p>
            <a:pPr lvl="1">
              <a:lnSpc>
                <a:spcPct val="120000"/>
              </a:lnSpc>
            </a:pPr>
            <a:r>
              <a:rPr lang="en-US" sz="2000" dirty="0"/>
              <a:t>Ex. Let </a:t>
            </a:r>
            <a:r>
              <a:rPr lang="el-GR" sz="2000" dirty="0"/>
              <a:t>μ</a:t>
            </a:r>
            <a:r>
              <a:rPr lang="en-US" sz="2000" dirty="0"/>
              <a:t> = 54,000, </a:t>
            </a:r>
            <a:r>
              <a:rPr lang="el-GR" sz="2000" dirty="0"/>
              <a:t>σ</a:t>
            </a:r>
            <a:r>
              <a:rPr lang="en-US" sz="2000" dirty="0"/>
              <a:t> = 16,000.  </a:t>
            </a:r>
            <a:r>
              <a:rPr lang="en-US" sz="2000" dirty="0" smtClean="0"/>
              <a:t>Then</a:t>
            </a:r>
            <a:endParaRPr lang="el-GR" sz="2000" dirty="0"/>
          </a:p>
        </p:txBody>
      </p:sp>
      <p:graphicFrame>
        <p:nvGraphicFramePr>
          <p:cNvPr id="1088512" name="Object 1024"/>
          <p:cNvGraphicFramePr>
            <a:graphicFrameLocks noGrp="1" noChangeAspect="1"/>
          </p:cNvGraphicFramePr>
          <p:nvPr>
            <p:ph sz="quarter" idx="2"/>
          </p:nvPr>
        </p:nvGraphicFramePr>
        <p:xfrm>
          <a:off x="5105400" y="2971800"/>
          <a:ext cx="2514600" cy="474663"/>
        </p:xfrm>
        <a:graphic>
          <a:graphicData uri="http://schemas.openxmlformats.org/presentationml/2006/ole">
            <p:oleObj spid="_x0000_s85060" name="Equation" r:id="rId3" imgW="2222500" imgH="419100" progId="Equation.3">
              <p:embed/>
            </p:oleObj>
          </a:graphicData>
        </a:graphic>
      </p:graphicFrame>
      <p:graphicFrame>
        <p:nvGraphicFramePr>
          <p:cNvPr id="1088513" name="Object 1025"/>
          <p:cNvGraphicFramePr>
            <a:graphicFrameLocks noChangeAspect="1"/>
          </p:cNvGraphicFramePr>
          <p:nvPr/>
        </p:nvGraphicFramePr>
        <p:xfrm>
          <a:off x="1905000" y="1828800"/>
          <a:ext cx="5943600" cy="709613"/>
        </p:xfrm>
        <a:graphic>
          <a:graphicData uri="http://schemas.openxmlformats.org/presentationml/2006/ole">
            <p:oleObj spid="_x0000_s85061" name="Equation" r:id="rId4" imgW="3340100" imgH="393700" progId="Equation.3">
              <p:embed/>
            </p:oleObj>
          </a:graphicData>
        </a:graphic>
      </p:graphicFrame>
      <p:graphicFrame>
        <p:nvGraphicFramePr>
          <p:cNvPr id="1088514" name="Object 1026"/>
          <p:cNvGraphicFramePr>
            <a:graphicFrameLocks noChangeAspect="1"/>
          </p:cNvGraphicFramePr>
          <p:nvPr/>
        </p:nvGraphicFramePr>
        <p:xfrm>
          <a:off x="1981200" y="3886200"/>
          <a:ext cx="1447800" cy="679450"/>
        </p:xfrm>
        <a:graphic>
          <a:graphicData uri="http://schemas.openxmlformats.org/presentationml/2006/ole">
            <p:oleObj spid="_x0000_s85062" name="Equation" r:id="rId5" imgW="634725" imgH="393529" progId="Equation.3">
              <p:embed/>
            </p:oleObj>
          </a:graphicData>
        </a:graphic>
      </p:graphicFrame>
      <p:graphicFrame>
        <p:nvGraphicFramePr>
          <p:cNvPr id="1088516" name="Object 1028"/>
          <p:cNvGraphicFramePr>
            <a:graphicFrameLocks noChangeAspect="1"/>
          </p:cNvGraphicFramePr>
          <p:nvPr/>
        </p:nvGraphicFramePr>
        <p:xfrm>
          <a:off x="4514850" y="3321050"/>
          <a:ext cx="112713" cy="214313"/>
        </p:xfrm>
        <a:graphic>
          <a:graphicData uri="http://schemas.openxmlformats.org/presentationml/2006/ole">
            <p:oleObj spid="_x0000_s85063" name="Equation" r:id="rId6" imgW="114151" imgH="215619" progId="Equation.3">
              <p:embed/>
            </p:oleObj>
          </a:graphicData>
        </a:graphic>
      </p:graphicFrame>
      <p:graphicFrame>
        <p:nvGraphicFramePr>
          <p:cNvPr id="1088517" name="Object 1029"/>
          <p:cNvGraphicFramePr>
            <a:graphicFrameLocks noGrp="1" noChangeAspect="1"/>
          </p:cNvGraphicFramePr>
          <p:nvPr>
            <p:ph sz="quarter" idx="3"/>
          </p:nvPr>
        </p:nvGraphicFramePr>
        <p:xfrm>
          <a:off x="5562600" y="4648200"/>
          <a:ext cx="1952625" cy="546100"/>
        </p:xfrm>
        <a:graphic>
          <a:graphicData uri="http://schemas.openxmlformats.org/presentationml/2006/ole">
            <p:oleObj spid="_x0000_s85064" name="Equation" r:id="rId7" imgW="1498600" imgH="419100" progId="Equation.3">
              <p:embed/>
            </p:oleObj>
          </a:graphicData>
        </a:graphic>
      </p:graphicFrame>
      <p:sp>
        <p:nvSpPr>
          <p:cNvPr id="18" name="Slide Number Placeholder 6"/>
          <p:cNvSpPr txBox="1">
            <a:spLocks/>
          </p:cNvSpPr>
          <p:nvPr/>
        </p:nvSpPr>
        <p:spPr>
          <a:xfrm>
            <a:off x="8129588" y="5734050"/>
            <a:ext cx="609600" cy="520700"/>
          </a:xfrm>
          <a:prstGeom prst="rect">
            <a:avLst/>
          </a:prstGeom>
        </p:spPr>
        <p:txBody>
          <a:bodyPr vert="horz" anchor="ctr" anchorCtr="0"/>
          <a:lstStyle/>
          <a:p>
            <a:pPr marL="0" marR="0" lvl="0" indent="0" algn="ctr" defTabSz="914400" rtl="1" eaLnBrk="1" fontAlgn="base" latinLnBrk="0" hangingPunct="1">
              <a:lnSpc>
                <a:spcPct val="100000"/>
              </a:lnSpc>
              <a:spcBef>
                <a:spcPct val="0"/>
              </a:spcBef>
              <a:spcAft>
                <a:spcPct val="0"/>
              </a:spcAft>
              <a:buClrTx/>
              <a:buSzTx/>
              <a:buFontTx/>
              <a:buNone/>
              <a:tabLst/>
              <a:defRPr/>
            </a:pPr>
            <a:fld id="{3CF525EA-D8B0-401B-99F1-2B9B36BAEC20}" type="slidenum">
              <a:rPr kumimoji="0" lang="he-IL" sz="1400" b="1" i="0" u="none" strike="noStrike" kern="1200" cap="none" spc="0" normalizeH="0" baseline="0" noProof="0" smtClean="0">
                <a:ln>
                  <a:noFill/>
                </a:ln>
                <a:solidFill>
                  <a:schemeClr val="bg1"/>
                </a:solidFill>
                <a:effectLst/>
                <a:uLnTx/>
                <a:uFillTx/>
                <a:latin typeface="Times New Roman" pitchFamily="18" charset="0"/>
                <a:ea typeface="+mn-ea"/>
                <a:cs typeface="Arial" charset="0"/>
              </a:rPr>
              <a:pPr marL="0" marR="0" lvl="0" indent="0" algn="ctr" defTabSz="914400" rtl="1" eaLnBrk="1" fontAlgn="base" latinLnBrk="0" hangingPunct="1">
                <a:lnSpc>
                  <a:spcPct val="100000"/>
                </a:lnSpc>
                <a:spcBef>
                  <a:spcPct val="0"/>
                </a:spcBef>
                <a:spcAft>
                  <a:spcPct val="0"/>
                </a:spcAft>
                <a:buClrTx/>
                <a:buSzTx/>
                <a:buFontTx/>
                <a:buNone/>
                <a:tabLst/>
                <a:defRPr/>
              </a:pPr>
              <a:t>44</a:t>
            </a:fld>
            <a:endParaRPr kumimoji="0" lang="en-US" sz="1400" b="1" i="0" u="none" strike="noStrike" kern="1200" cap="none" spc="0" normalizeH="0" baseline="0" noProof="0" dirty="0">
              <a:ln>
                <a:noFill/>
              </a:ln>
              <a:solidFill>
                <a:schemeClr val="bg1"/>
              </a:solidFill>
              <a:effectLst/>
              <a:uLnTx/>
              <a:uFillTx/>
              <a:latin typeface="Times New Roman" pitchFamily="18" charset="0"/>
              <a:ea typeface="+mn-ea"/>
              <a:cs typeface="Arial" charset="0"/>
            </a:endParaRP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1026"/>
          <p:cNvSpPr>
            <a:spLocks noGrp="1" noChangeArrowheads="1"/>
          </p:cNvSpPr>
          <p:nvPr>
            <p:ph type="title"/>
          </p:nvPr>
        </p:nvSpPr>
        <p:spPr>
          <a:xfrm>
            <a:off x="1295400" y="228600"/>
            <a:ext cx="6248400" cy="685800"/>
          </a:xfrm>
        </p:spPr>
        <p:txBody>
          <a:bodyPr/>
          <a:lstStyle/>
          <a:p>
            <a:r>
              <a:rPr lang="en-US" sz="3200"/>
              <a:t>Data Reduction Strategies</a:t>
            </a:r>
            <a:endParaRPr lang="en-US"/>
          </a:p>
        </p:txBody>
      </p:sp>
      <p:sp>
        <p:nvSpPr>
          <p:cNvPr id="1011715" name="Rectangle 1027"/>
          <p:cNvSpPr>
            <a:spLocks noGrp="1" noChangeArrowheads="1"/>
          </p:cNvSpPr>
          <p:nvPr>
            <p:ph type="body" idx="1"/>
          </p:nvPr>
        </p:nvSpPr>
        <p:spPr>
          <a:xfrm>
            <a:off x="304800" y="1124744"/>
            <a:ext cx="8229600" cy="5504656"/>
          </a:xfrm>
        </p:spPr>
        <p:txBody>
          <a:bodyPr/>
          <a:lstStyle/>
          <a:p>
            <a:r>
              <a:rPr lang="en-US" sz="2000" dirty="0"/>
              <a:t>Why data reduction?</a:t>
            </a:r>
          </a:p>
          <a:p>
            <a:pPr lvl="1"/>
            <a:r>
              <a:rPr lang="en-US" sz="2000" dirty="0"/>
              <a:t>A database/data warehouse may store terabytes of data</a:t>
            </a:r>
          </a:p>
          <a:p>
            <a:pPr lvl="1"/>
            <a:r>
              <a:rPr lang="en-US" sz="2000" dirty="0"/>
              <a:t>Complex data analysis/mining may take a very long time to run on the complete data set</a:t>
            </a:r>
          </a:p>
          <a:p>
            <a:r>
              <a:rPr lang="en-US" sz="2000" dirty="0"/>
              <a:t>Data reduction </a:t>
            </a:r>
          </a:p>
          <a:p>
            <a:pPr lvl="1"/>
            <a:r>
              <a:rPr lang="en-US" sz="2000" dirty="0"/>
              <a:t>Obtain a reduced representation of the data set that is much smaller in volume but yet produce the same (or almost the same) analytical results</a:t>
            </a:r>
          </a:p>
          <a:p>
            <a:r>
              <a:rPr lang="en-US" sz="2000" dirty="0">
                <a:solidFill>
                  <a:schemeClr val="hlink"/>
                </a:solidFill>
              </a:rPr>
              <a:t>Data reduction strategies</a:t>
            </a:r>
          </a:p>
          <a:p>
            <a:pPr lvl="1"/>
            <a:r>
              <a:rPr lang="en-US" sz="2000" dirty="0">
                <a:solidFill>
                  <a:schemeClr val="folHlink"/>
                </a:solidFill>
              </a:rPr>
              <a:t>Data cube aggregation:</a:t>
            </a:r>
          </a:p>
          <a:p>
            <a:pPr lvl="1"/>
            <a:r>
              <a:rPr lang="en-US" sz="2000" dirty="0">
                <a:solidFill>
                  <a:schemeClr val="folHlink"/>
                </a:solidFill>
              </a:rPr>
              <a:t>Dimensionality reduction — </a:t>
            </a:r>
            <a:r>
              <a:rPr lang="en-US" sz="2000" dirty="0"/>
              <a:t>e.g.,</a:t>
            </a:r>
            <a:r>
              <a:rPr lang="en-US" sz="2000" dirty="0">
                <a:solidFill>
                  <a:schemeClr val="folHlink"/>
                </a:solidFill>
              </a:rPr>
              <a:t> </a:t>
            </a:r>
            <a:r>
              <a:rPr lang="en-US" sz="2000" dirty="0"/>
              <a:t>remove unimportant attributes</a:t>
            </a:r>
            <a:endParaRPr lang="en-US" sz="2000" dirty="0">
              <a:solidFill>
                <a:schemeClr val="folHlink"/>
              </a:solidFill>
            </a:endParaRPr>
          </a:p>
          <a:p>
            <a:pPr lvl="1"/>
            <a:r>
              <a:rPr lang="en-US" sz="2000" dirty="0">
                <a:solidFill>
                  <a:schemeClr val="folHlink"/>
                </a:solidFill>
              </a:rPr>
              <a:t>Data Compression</a:t>
            </a:r>
          </a:p>
          <a:p>
            <a:pPr lvl="1"/>
            <a:r>
              <a:rPr lang="en-US" sz="2000" dirty="0" err="1">
                <a:solidFill>
                  <a:schemeClr val="folHlink"/>
                </a:solidFill>
              </a:rPr>
              <a:t>Numerosity</a:t>
            </a:r>
            <a:r>
              <a:rPr lang="en-US" sz="2000" dirty="0">
                <a:solidFill>
                  <a:schemeClr val="folHlink"/>
                </a:solidFill>
              </a:rPr>
              <a:t> reduction — </a:t>
            </a:r>
            <a:r>
              <a:rPr lang="en-US" sz="2000" dirty="0"/>
              <a:t>e.g.,</a:t>
            </a:r>
            <a:r>
              <a:rPr lang="en-US" sz="2000" dirty="0">
                <a:solidFill>
                  <a:schemeClr val="folHlink"/>
                </a:solidFill>
              </a:rPr>
              <a:t> </a:t>
            </a:r>
            <a:r>
              <a:rPr lang="en-US" sz="2000" dirty="0"/>
              <a:t>fit data into models</a:t>
            </a:r>
            <a:endParaRPr lang="en-US" sz="2000" dirty="0">
              <a:solidFill>
                <a:schemeClr val="folHlink"/>
              </a:solidFill>
            </a:endParaRPr>
          </a:p>
          <a:p>
            <a:pPr lvl="1"/>
            <a:r>
              <a:rPr lang="en-US" sz="2000" dirty="0" err="1">
                <a:solidFill>
                  <a:schemeClr val="folHlink"/>
                </a:solidFill>
              </a:rPr>
              <a:t>Discretization</a:t>
            </a:r>
            <a:r>
              <a:rPr lang="en-US" sz="2000" dirty="0">
                <a:solidFill>
                  <a:schemeClr val="folHlink"/>
                </a:solidFill>
              </a:rPr>
              <a:t> and concept hierarchy generation</a:t>
            </a: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838200" y="228600"/>
            <a:ext cx="7162800" cy="685800"/>
          </a:xfrm>
        </p:spPr>
        <p:txBody>
          <a:bodyPr/>
          <a:lstStyle/>
          <a:p>
            <a:r>
              <a:rPr lang="en-US"/>
              <a:t>Data Cube Aggregation</a:t>
            </a:r>
          </a:p>
        </p:txBody>
      </p:sp>
      <p:sp>
        <p:nvSpPr>
          <p:cNvPr id="970755" name="Rectangle 3"/>
          <p:cNvSpPr>
            <a:spLocks noGrp="1" noChangeArrowheads="1"/>
          </p:cNvSpPr>
          <p:nvPr>
            <p:ph type="body" idx="1"/>
          </p:nvPr>
        </p:nvSpPr>
        <p:spPr>
          <a:xfrm>
            <a:off x="304800" y="1268760"/>
            <a:ext cx="8458200" cy="5341590"/>
          </a:xfrm>
        </p:spPr>
        <p:txBody>
          <a:bodyPr/>
          <a:lstStyle/>
          <a:p>
            <a:pPr>
              <a:lnSpc>
                <a:spcPct val="120000"/>
              </a:lnSpc>
            </a:pPr>
            <a:r>
              <a:rPr lang="en-US" sz="2400" dirty="0"/>
              <a:t>The lowest level of a data cube (base </a:t>
            </a:r>
            <a:r>
              <a:rPr lang="en-US" sz="2400" dirty="0" err="1"/>
              <a:t>cuboid</a:t>
            </a:r>
            <a:r>
              <a:rPr lang="en-US" sz="2400" dirty="0"/>
              <a:t>)</a:t>
            </a:r>
          </a:p>
          <a:p>
            <a:pPr lvl="1">
              <a:lnSpc>
                <a:spcPct val="120000"/>
              </a:lnSpc>
            </a:pPr>
            <a:r>
              <a:rPr lang="en-US" sz="2400" dirty="0"/>
              <a:t>The aggregated data for an </a:t>
            </a:r>
            <a:r>
              <a:rPr lang="en-US" sz="2400" dirty="0">
                <a:solidFill>
                  <a:schemeClr val="hlink"/>
                </a:solidFill>
              </a:rPr>
              <a:t>individual entity of interest</a:t>
            </a:r>
          </a:p>
          <a:p>
            <a:pPr lvl="1">
              <a:lnSpc>
                <a:spcPct val="120000"/>
              </a:lnSpc>
            </a:pPr>
            <a:r>
              <a:rPr lang="en-US" sz="2400" dirty="0"/>
              <a:t>E.g., a customer in a phone calling data warehouse</a:t>
            </a:r>
          </a:p>
          <a:p>
            <a:pPr>
              <a:lnSpc>
                <a:spcPct val="120000"/>
              </a:lnSpc>
            </a:pPr>
            <a:r>
              <a:rPr lang="en-US" sz="2400" dirty="0"/>
              <a:t>Multiple levels of aggregation in data cubes</a:t>
            </a:r>
          </a:p>
          <a:p>
            <a:pPr lvl="1">
              <a:lnSpc>
                <a:spcPct val="120000"/>
              </a:lnSpc>
            </a:pPr>
            <a:r>
              <a:rPr lang="en-US" sz="2400" dirty="0"/>
              <a:t>Further reduce the size of data to deal with</a:t>
            </a:r>
          </a:p>
          <a:p>
            <a:pPr>
              <a:lnSpc>
                <a:spcPct val="120000"/>
              </a:lnSpc>
            </a:pPr>
            <a:r>
              <a:rPr lang="en-US" sz="2400" dirty="0"/>
              <a:t>Reference appropriate levels</a:t>
            </a:r>
          </a:p>
          <a:p>
            <a:pPr lvl="1">
              <a:lnSpc>
                <a:spcPct val="120000"/>
              </a:lnSpc>
            </a:pPr>
            <a:r>
              <a:rPr lang="en-US" sz="2400" dirty="0"/>
              <a:t>Use the smallest representation which is enough to solve the task</a:t>
            </a:r>
          </a:p>
          <a:p>
            <a:pPr>
              <a:lnSpc>
                <a:spcPct val="120000"/>
              </a:lnSpc>
            </a:pPr>
            <a:r>
              <a:rPr lang="en-US" sz="2400" dirty="0"/>
              <a:t>Queries regarding aggregated information should be answered using data cube, when possible</a:t>
            </a: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09600" y="228600"/>
            <a:ext cx="7772400" cy="685800"/>
          </a:xfrm>
        </p:spPr>
        <p:txBody>
          <a:bodyPr/>
          <a:lstStyle/>
          <a:p>
            <a:r>
              <a:rPr lang="en-US"/>
              <a:t>Attribute Subset Selection</a:t>
            </a:r>
          </a:p>
        </p:txBody>
      </p:sp>
      <p:sp>
        <p:nvSpPr>
          <p:cNvPr id="971779" name="Rectangle 3"/>
          <p:cNvSpPr>
            <a:spLocks noGrp="1" noChangeArrowheads="1"/>
          </p:cNvSpPr>
          <p:nvPr>
            <p:ph type="body" idx="1"/>
          </p:nvPr>
        </p:nvSpPr>
        <p:spPr>
          <a:xfrm>
            <a:off x="304800" y="1124744"/>
            <a:ext cx="7939608" cy="5333206"/>
          </a:xfrm>
        </p:spPr>
        <p:txBody>
          <a:bodyPr/>
          <a:lstStyle/>
          <a:p>
            <a:r>
              <a:rPr lang="en-US" sz="2400" dirty="0"/>
              <a:t>Feature selection (i.e., attribute subset selection):</a:t>
            </a:r>
          </a:p>
          <a:p>
            <a:pPr lvl="1"/>
            <a:r>
              <a:rPr lang="en-US" sz="2400" dirty="0"/>
              <a:t>Select a minimum set of features </a:t>
            </a:r>
            <a:r>
              <a:rPr lang="en-US" sz="2400" dirty="0">
                <a:sym typeface="Symbol" pitchFamily="18" charset="2"/>
              </a:rPr>
              <a:t>such that the probability distribution of different classes given the values for those features is as close as possible to the original distribution given the values of all </a:t>
            </a:r>
            <a:r>
              <a:rPr lang="en-US" sz="2400" dirty="0" smtClean="0">
                <a:sym typeface="Symbol" pitchFamily="18" charset="2"/>
              </a:rPr>
              <a:t>features</a:t>
            </a:r>
            <a:endParaRPr lang="en-US" sz="2400" dirty="0">
              <a:sym typeface="Symbol" pitchFamily="18" charset="2"/>
            </a:endParaRP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A58742-1CFF-4C62-B9CD-CC6F0D7D118F}" type="slidenum">
              <a:rPr lang="en-US"/>
              <a:pPr/>
              <a:t>48</a:t>
            </a:fld>
            <a:endParaRPr lang="en-US"/>
          </a:p>
        </p:txBody>
      </p:sp>
      <p:sp>
        <p:nvSpPr>
          <p:cNvPr id="973826" name="Rectangle 2"/>
          <p:cNvSpPr>
            <a:spLocks noGrp="1" noChangeArrowheads="1"/>
          </p:cNvSpPr>
          <p:nvPr>
            <p:ph type="title"/>
          </p:nvPr>
        </p:nvSpPr>
        <p:spPr>
          <a:xfrm>
            <a:off x="685800" y="228600"/>
            <a:ext cx="7696200" cy="762000"/>
          </a:xfrm>
        </p:spPr>
        <p:txBody>
          <a:bodyPr/>
          <a:lstStyle/>
          <a:p>
            <a:r>
              <a:rPr lang="en-US"/>
              <a:t>Heuristic Feature Selection Methods</a:t>
            </a:r>
          </a:p>
        </p:txBody>
      </p:sp>
      <p:sp>
        <p:nvSpPr>
          <p:cNvPr id="973827" name="Rectangle 3"/>
          <p:cNvSpPr>
            <a:spLocks noGrp="1" noChangeArrowheads="1"/>
          </p:cNvSpPr>
          <p:nvPr>
            <p:ph type="body" idx="1"/>
          </p:nvPr>
        </p:nvSpPr>
        <p:spPr>
          <a:xfrm>
            <a:off x="381000" y="1447800"/>
            <a:ext cx="8382000" cy="5162550"/>
          </a:xfrm>
        </p:spPr>
        <p:txBody>
          <a:bodyPr/>
          <a:lstStyle/>
          <a:p>
            <a:pPr>
              <a:lnSpc>
                <a:spcPct val="90000"/>
              </a:lnSpc>
            </a:pPr>
            <a:r>
              <a:rPr lang="en-US" sz="2400" dirty="0"/>
              <a:t>There are </a:t>
            </a:r>
            <a:r>
              <a:rPr lang="en-US" sz="2400" i="1" dirty="0"/>
              <a:t>2</a:t>
            </a:r>
            <a:r>
              <a:rPr lang="en-US" sz="2400" i="1" baseline="30000" dirty="0"/>
              <a:t>d</a:t>
            </a:r>
            <a:r>
              <a:rPr lang="en-US" sz="2400" baseline="30000" dirty="0"/>
              <a:t> </a:t>
            </a:r>
            <a:r>
              <a:rPr lang="en-US" sz="2400" dirty="0"/>
              <a:t>possible sub-features of </a:t>
            </a:r>
            <a:r>
              <a:rPr lang="en-US" sz="2400" i="1" dirty="0"/>
              <a:t>d</a:t>
            </a:r>
            <a:r>
              <a:rPr lang="en-US" sz="2400" dirty="0"/>
              <a:t> features</a:t>
            </a:r>
          </a:p>
          <a:p>
            <a:pPr>
              <a:lnSpc>
                <a:spcPct val="90000"/>
              </a:lnSpc>
            </a:pPr>
            <a:r>
              <a:rPr lang="en-US" sz="2400" dirty="0"/>
              <a:t>Several heuristic feature selection methods:</a:t>
            </a:r>
          </a:p>
          <a:p>
            <a:pPr lvl="1">
              <a:lnSpc>
                <a:spcPct val="90000"/>
              </a:lnSpc>
            </a:pPr>
            <a:r>
              <a:rPr lang="en-US" sz="2400" dirty="0"/>
              <a:t>Best single features under the feature independence assumption: choose by significance tests</a:t>
            </a:r>
          </a:p>
          <a:p>
            <a:pPr lvl="1">
              <a:lnSpc>
                <a:spcPct val="90000"/>
              </a:lnSpc>
            </a:pPr>
            <a:r>
              <a:rPr lang="en-US" sz="2400" dirty="0"/>
              <a:t>Best step-wise feature selection: </a:t>
            </a:r>
          </a:p>
          <a:p>
            <a:pPr lvl="2">
              <a:lnSpc>
                <a:spcPct val="90000"/>
              </a:lnSpc>
            </a:pPr>
            <a:r>
              <a:rPr lang="en-US" dirty="0"/>
              <a:t>The best single-feature is picked first</a:t>
            </a:r>
          </a:p>
          <a:p>
            <a:pPr lvl="2">
              <a:lnSpc>
                <a:spcPct val="90000"/>
              </a:lnSpc>
            </a:pPr>
            <a:r>
              <a:rPr lang="en-US" dirty="0"/>
              <a:t>Then next best feature condition to the first, ...</a:t>
            </a:r>
          </a:p>
          <a:p>
            <a:pPr lvl="1">
              <a:lnSpc>
                <a:spcPct val="90000"/>
              </a:lnSpc>
            </a:pPr>
            <a:r>
              <a:rPr lang="en-US" sz="2400" dirty="0"/>
              <a:t>Step-wise feature elimination:</a:t>
            </a:r>
          </a:p>
          <a:p>
            <a:pPr lvl="2">
              <a:lnSpc>
                <a:spcPct val="90000"/>
              </a:lnSpc>
            </a:pPr>
            <a:r>
              <a:rPr lang="en-US" dirty="0"/>
              <a:t>Repeatedly eliminate the worst feature</a:t>
            </a:r>
          </a:p>
          <a:p>
            <a:pPr lvl="1">
              <a:lnSpc>
                <a:spcPct val="90000"/>
              </a:lnSpc>
            </a:pPr>
            <a:r>
              <a:rPr lang="en-US" sz="2400" dirty="0"/>
              <a:t>Best combined feature selection and elimination</a:t>
            </a:r>
          </a:p>
          <a:p>
            <a:pPr lvl="1">
              <a:lnSpc>
                <a:spcPct val="90000"/>
              </a:lnSpc>
            </a:pPr>
            <a:r>
              <a:rPr lang="en-US" sz="2400" dirty="0"/>
              <a:t>Optimal branch and bound:</a:t>
            </a:r>
          </a:p>
          <a:p>
            <a:pPr lvl="2">
              <a:lnSpc>
                <a:spcPct val="90000"/>
              </a:lnSpc>
            </a:pPr>
            <a:r>
              <a:rPr lang="en-US" dirty="0">
                <a:sym typeface="Symbol" pitchFamily="18" charset="2"/>
              </a:rPr>
              <a:t>Use feature elimination and </a:t>
            </a:r>
            <a:r>
              <a:rPr lang="en-US" dirty="0" smtClean="0">
                <a:sym typeface="Symbol" pitchFamily="18" charset="2"/>
              </a:rPr>
              <a:t>backtracking</a:t>
            </a:r>
          </a:p>
          <a:p>
            <a:pPr lvl="1">
              <a:lnSpc>
                <a:spcPct val="90000"/>
              </a:lnSpc>
            </a:pPr>
            <a:r>
              <a:rPr lang="en-US" sz="2400" dirty="0">
                <a:sym typeface="Symbol" pitchFamily="18" charset="2"/>
              </a:rPr>
              <a:t>Decision-tree induction</a:t>
            </a:r>
          </a:p>
          <a:p>
            <a:pPr lvl="1">
              <a:lnSpc>
                <a:spcPct val="90000"/>
              </a:lnSpc>
            </a:pPr>
            <a:endParaRPr lang="en-US" dirty="0">
              <a:sym typeface="Symbol" pitchFamily="18" charset="2"/>
            </a:endParaRPr>
          </a:p>
        </p:txBody>
      </p:sp>
      <p:sp>
        <p:nvSpPr>
          <p:cNvPr id="5"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Text Box 2"/>
          <p:cNvSpPr txBox="1">
            <a:spLocks noChangeArrowheads="1"/>
          </p:cNvSpPr>
          <p:nvPr/>
        </p:nvSpPr>
        <p:spPr bwMode="auto">
          <a:xfrm>
            <a:off x="762000" y="304800"/>
            <a:ext cx="7696200" cy="641350"/>
          </a:xfrm>
          <a:prstGeom prst="rect">
            <a:avLst/>
          </a:prstGeom>
          <a:noFill/>
          <a:ln w="9525">
            <a:noFill/>
            <a:miter lim="800000"/>
            <a:headEnd/>
            <a:tailEnd/>
          </a:ln>
          <a:effectLst/>
        </p:spPr>
        <p:txBody>
          <a:bodyPr>
            <a:spAutoFit/>
          </a:bodyPr>
          <a:lstStyle/>
          <a:p>
            <a:pPr algn="ctr" eaLnBrk="0" hangingPunct="0"/>
            <a:r>
              <a:rPr lang="en-US" sz="3600" dirty="0">
                <a:solidFill>
                  <a:schemeClr val="tx2"/>
                </a:solidFill>
              </a:rPr>
              <a:t>Example of Decision Tree Induction</a:t>
            </a:r>
          </a:p>
        </p:txBody>
      </p:sp>
      <p:sp>
        <p:nvSpPr>
          <p:cNvPr id="972803" name="Text Box 3"/>
          <p:cNvSpPr txBox="1">
            <a:spLocks noChangeArrowheads="1"/>
          </p:cNvSpPr>
          <p:nvPr/>
        </p:nvSpPr>
        <p:spPr bwMode="auto">
          <a:xfrm>
            <a:off x="1219200" y="1447800"/>
            <a:ext cx="3476625" cy="822325"/>
          </a:xfrm>
          <a:prstGeom prst="rect">
            <a:avLst/>
          </a:prstGeom>
          <a:noFill/>
          <a:ln w="9525">
            <a:noFill/>
            <a:miter lim="800000"/>
            <a:headEnd/>
            <a:tailEnd/>
          </a:ln>
          <a:effectLst/>
        </p:spPr>
        <p:txBody>
          <a:bodyPr wrap="none">
            <a:spAutoFit/>
          </a:bodyPr>
          <a:lstStyle/>
          <a:p>
            <a:pPr eaLnBrk="0" hangingPunct="0"/>
            <a:r>
              <a:rPr lang="en-US" dirty="0">
                <a:latin typeface="Times New Roman" pitchFamily="18" charset="0"/>
              </a:rPr>
              <a:t>Initial attribute set:</a:t>
            </a:r>
          </a:p>
          <a:p>
            <a:pPr eaLnBrk="0" hangingPunct="0"/>
            <a:r>
              <a:rPr lang="en-US" dirty="0">
                <a:latin typeface="Times New Roman" pitchFamily="18" charset="0"/>
              </a:rPr>
              <a:t>{A1, A2, A3, A4, A5, A6}</a:t>
            </a:r>
          </a:p>
        </p:txBody>
      </p:sp>
      <p:sp>
        <p:nvSpPr>
          <p:cNvPr id="972804"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a:effectLst/>
        </p:spPr>
        <p:txBody>
          <a:bodyPr wrap="none" anchor="ctr"/>
          <a:lstStyle/>
          <a:p>
            <a:endParaRPr lang="he-IL"/>
          </a:p>
        </p:txBody>
      </p:sp>
      <p:sp>
        <p:nvSpPr>
          <p:cNvPr id="972805" name="Text Box 5"/>
          <p:cNvSpPr txBox="1">
            <a:spLocks noChangeArrowheads="1"/>
          </p:cNvSpPr>
          <p:nvPr/>
        </p:nvSpPr>
        <p:spPr bwMode="auto">
          <a:xfrm>
            <a:off x="3963988" y="2619375"/>
            <a:ext cx="882650" cy="457200"/>
          </a:xfrm>
          <a:prstGeom prst="rect">
            <a:avLst/>
          </a:prstGeom>
          <a:noFill/>
          <a:ln w="9525">
            <a:noFill/>
            <a:miter lim="800000"/>
            <a:headEnd/>
            <a:tailEnd/>
          </a:ln>
          <a:effectLst/>
        </p:spPr>
        <p:txBody>
          <a:bodyPr>
            <a:spAutoFit/>
          </a:bodyPr>
          <a:lstStyle/>
          <a:p>
            <a:pPr eaLnBrk="0" hangingPunct="0"/>
            <a:r>
              <a:rPr lang="en-US">
                <a:latin typeface="Times New Roman" pitchFamily="18" charset="0"/>
              </a:rPr>
              <a:t>A4 ?</a:t>
            </a:r>
          </a:p>
        </p:txBody>
      </p:sp>
      <p:sp>
        <p:nvSpPr>
          <p:cNvPr id="972806"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a:effectLst/>
        </p:spPr>
        <p:txBody>
          <a:bodyPr wrap="none" anchor="ctr"/>
          <a:lstStyle/>
          <a:p>
            <a:endParaRPr lang="he-IL"/>
          </a:p>
        </p:txBody>
      </p:sp>
      <p:sp>
        <p:nvSpPr>
          <p:cNvPr id="972807"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a:effectLst/>
        </p:spPr>
        <p:txBody>
          <a:bodyPr wrap="none" anchor="ctr"/>
          <a:lstStyle/>
          <a:p>
            <a:endParaRPr lang="he-IL"/>
          </a:p>
        </p:txBody>
      </p:sp>
      <p:sp>
        <p:nvSpPr>
          <p:cNvPr id="972808" name="Text Box 8"/>
          <p:cNvSpPr txBox="1">
            <a:spLocks noChangeArrowheads="1"/>
          </p:cNvSpPr>
          <p:nvPr/>
        </p:nvSpPr>
        <p:spPr bwMode="auto">
          <a:xfrm>
            <a:off x="2460625" y="3643313"/>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A1?</a:t>
            </a:r>
          </a:p>
        </p:txBody>
      </p:sp>
      <p:sp>
        <p:nvSpPr>
          <p:cNvPr id="972809" name="Text Box 9"/>
          <p:cNvSpPr txBox="1">
            <a:spLocks noChangeArrowheads="1"/>
          </p:cNvSpPr>
          <p:nvPr/>
        </p:nvSpPr>
        <p:spPr bwMode="auto">
          <a:xfrm>
            <a:off x="5305425" y="3614738"/>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A6?</a:t>
            </a:r>
          </a:p>
        </p:txBody>
      </p:sp>
      <p:sp>
        <p:nvSpPr>
          <p:cNvPr id="972810" name="Oval 10"/>
          <p:cNvSpPr>
            <a:spLocks noChangeArrowheads="1"/>
          </p:cNvSpPr>
          <p:nvPr/>
        </p:nvSpPr>
        <p:spPr bwMode="auto">
          <a:xfrm>
            <a:off x="1443038" y="4935538"/>
            <a:ext cx="1139825" cy="606425"/>
          </a:xfrm>
          <a:prstGeom prst="ellipse">
            <a:avLst/>
          </a:prstGeom>
          <a:noFill/>
          <a:ln w="9525">
            <a:solidFill>
              <a:schemeClr val="accent1"/>
            </a:solidFill>
            <a:round/>
            <a:headEnd/>
            <a:tailEnd/>
          </a:ln>
          <a:effectLst/>
        </p:spPr>
        <p:txBody>
          <a:bodyPr wrap="none" anchor="ctr"/>
          <a:lstStyle/>
          <a:p>
            <a:endParaRPr lang="he-IL"/>
          </a:p>
        </p:txBody>
      </p:sp>
      <p:sp>
        <p:nvSpPr>
          <p:cNvPr id="972811" name="Text Box 11"/>
          <p:cNvSpPr txBox="1">
            <a:spLocks noChangeArrowheads="1"/>
          </p:cNvSpPr>
          <p:nvPr/>
        </p:nvSpPr>
        <p:spPr bwMode="auto">
          <a:xfrm>
            <a:off x="1509713" y="50307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2" name="Rectangle 12"/>
          <p:cNvSpPr>
            <a:spLocks noChangeArrowheads="1"/>
          </p:cNvSpPr>
          <p:nvPr/>
        </p:nvSpPr>
        <p:spPr bwMode="auto">
          <a:xfrm>
            <a:off x="3127375" y="4983163"/>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3" name="Rectangle 13"/>
          <p:cNvSpPr>
            <a:spLocks noChangeArrowheads="1"/>
          </p:cNvSpPr>
          <p:nvPr/>
        </p:nvSpPr>
        <p:spPr bwMode="auto">
          <a:xfrm>
            <a:off x="4654550" y="502443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4" name="Rectangle 14"/>
          <p:cNvSpPr>
            <a:spLocks noChangeArrowheads="1"/>
          </p:cNvSpPr>
          <p:nvPr/>
        </p:nvSpPr>
        <p:spPr bwMode="auto">
          <a:xfrm>
            <a:off x="6056313" y="49545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5" name="Oval 15"/>
          <p:cNvSpPr>
            <a:spLocks noChangeArrowheads="1"/>
          </p:cNvSpPr>
          <p:nvPr/>
        </p:nvSpPr>
        <p:spPr bwMode="auto">
          <a:xfrm>
            <a:off x="3052763" y="4929188"/>
            <a:ext cx="1139825" cy="606425"/>
          </a:xfrm>
          <a:prstGeom prst="ellipse">
            <a:avLst/>
          </a:prstGeom>
          <a:noFill/>
          <a:ln w="9525">
            <a:solidFill>
              <a:schemeClr val="tx2"/>
            </a:solidFill>
            <a:round/>
            <a:headEnd/>
            <a:tailEnd/>
          </a:ln>
          <a:effectLst/>
        </p:spPr>
        <p:txBody>
          <a:bodyPr wrap="none" anchor="ctr"/>
          <a:lstStyle/>
          <a:p>
            <a:endParaRPr lang="he-IL"/>
          </a:p>
        </p:txBody>
      </p:sp>
      <p:sp>
        <p:nvSpPr>
          <p:cNvPr id="972816" name="Oval 16"/>
          <p:cNvSpPr>
            <a:spLocks noChangeArrowheads="1"/>
          </p:cNvSpPr>
          <p:nvPr/>
        </p:nvSpPr>
        <p:spPr bwMode="auto">
          <a:xfrm>
            <a:off x="4625975" y="4943475"/>
            <a:ext cx="1139825" cy="606425"/>
          </a:xfrm>
          <a:prstGeom prst="ellipse">
            <a:avLst/>
          </a:prstGeom>
          <a:noFill/>
          <a:ln w="9525">
            <a:solidFill>
              <a:schemeClr val="accent1"/>
            </a:solidFill>
            <a:round/>
            <a:headEnd/>
            <a:tailEnd/>
          </a:ln>
          <a:effectLst/>
        </p:spPr>
        <p:txBody>
          <a:bodyPr wrap="none" anchor="ctr"/>
          <a:lstStyle/>
          <a:p>
            <a:endParaRPr lang="he-IL"/>
          </a:p>
        </p:txBody>
      </p:sp>
      <p:sp>
        <p:nvSpPr>
          <p:cNvPr id="972817" name="Oval 17"/>
          <p:cNvSpPr>
            <a:spLocks noChangeArrowheads="1"/>
          </p:cNvSpPr>
          <p:nvPr/>
        </p:nvSpPr>
        <p:spPr bwMode="auto">
          <a:xfrm>
            <a:off x="5953125" y="4899025"/>
            <a:ext cx="1139825" cy="606425"/>
          </a:xfrm>
          <a:prstGeom prst="ellipse">
            <a:avLst/>
          </a:prstGeom>
          <a:noFill/>
          <a:ln w="9525">
            <a:solidFill>
              <a:schemeClr val="tx2"/>
            </a:solidFill>
            <a:round/>
            <a:headEnd/>
            <a:tailEnd/>
          </a:ln>
          <a:effectLst/>
        </p:spPr>
        <p:txBody>
          <a:bodyPr wrap="none" anchor="ctr"/>
          <a:lstStyle/>
          <a:p>
            <a:endParaRPr lang="he-IL"/>
          </a:p>
        </p:txBody>
      </p:sp>
      <p:sp>
        <p:nvSpPr>
          <p:cNvPr id="972818" name="Line 18"/>
          <p:cNvSpPr>
            <a:spLocks noChangeShapeType="1"/>
          </p:cNvSpPr>
          <p:nvPr/>
        </p:nvSpPr>
        <p:spPr bwMode="auto">
          <a:xfrm flipH="1">
            <a:off x="2843213" y="3132138"/>
            <a:ext cx="1414462" cy="476250"/>
          </a:xfrm>
          <a:prstGeom prst="line">
            <a:avLst/>
          </a:prstGeom>
          <a:noFill/>
          <a:ln w="9525">
            <a:solidFill>
              <a:schemeClr val="tx1"/>
            </a:solidFill>
            <a:round/>
            <a:headEnd/>
            <a:tailEnd/>
          </a:ln>
          <a:effectLst/>
        </p:spPr>
        <p:txBody>
          <a:bodyPr wrap="none" anchor="ctr"/>
          <a:lstStyle/>
          <a:p>
            <a:endParaRPr lang="he-IL"/>
          </a:p>
        </p:txBody>
      </p:sp>
      <p:sp>
        <p:nvSpPr>
          <p:cNvPr id="972819" name="Line 19"/>
          <p:cNvSpPr>
            <a:spLocks noChangeShapeType="1"/>
          </p:cNvSpPr>
          <p:nvPr/>
        </p:nvSpPr>
        <p:spPr bwMode="auto">
          <a:xfrm>
            <a:off x="4271963" y="3132138"/>
            <a:ext cx="1355725" cy="403225"/>
          </a:xfrm>
          <a:prstGeom prst="line">
            <a:avLst/>
          </a:prstGeom>
          <a:noFill/>
          <a:ln w="9525">
            <a:solidFill>
              <a:schemeClr val="tx1"/>
            </a:solidFill>
            <a:round/>
            <a:headEnd/>
            <a:tailEnd/>
          </a:ln>
          <a:effectLst/>
        </p:spPr>
        <p:txBody>
          <a:bodyPr wrap="none" anchor="ctr"/>
          <a:lstStyle/>
          <a:p>
            <a:endParaRPr lang="he-IL"/>
          </a:p>
        </p:txBody>
      </p:sp>
      <p:sp>
        <p:nvSpPr>
          <p:cNvPr id="972820" name="Line 20"/>
          <p:cNvSpPr>
            <a:spLocks noChangeShapeType="1"/>
          </p:cNvSpPr>
          <p:nvPr/>
        </p:nvSpPr>
        <p:spPr bwMode="auto">
          <a:xfrm flipH="1">
            <a:off x="2020888" y="4141788"/>
            <a:ext cx="808037" cy="779462"/>
          </a:xfrm>
          <a:prstGeom prst="line">
            <a:avLst/>
          </a:prstGeom>
          <a:noFill/>
          <a:ln w="9525">
            <a:solidFill>
              <a:schemeClr val="tx1"/>
            </a:solidFill>
            <a:round/>
            <a:headEnd/>
            <a:tailEnd/>
          </a:ln>
          <a:effectLst/>
        </p:spPr>
        <p:txBody>
          <a:bodyPr wrap="none" anchor="ctr"/>
          <a:lstStyle/>
          <a:p>
            <a:endParaRPr lang="he-IL"/>
          </a:p>
        </p:txBody>
      </p:sp>
      <p:sp>
        <p:nvSpPr>
          <p:cNvPr id="972821" name="Line 21"/>
          <p:cNvSpPr>
            <a:spLocks noChangeShapeType="1"/>
          </p:cNvSpPr>
          <p:nvPr/>
        </p:nvSpPr>
        <p:spPr bwMode="auto">
          <a:xfrm>
            <a:off x="2828925" y="4141788"/>
            <a:ext cx="763588" cy="793750"/>
          </a:xfrm>
          <a:prstGeom prst="line">
            <a:avLst/>
          </a:prstGeom>
          <a:noFill/>
          <a:ln w="9525">
            <a:solidFill>
              <a:schemeClr val="tx1"/>
            </a:solidFill>
            <a:round/>
            <a:headEnd/>
            <a:tailEnd/>
          </a:ln>
          <a:effectLst/>
        </p:spPr>
        <p:txBody>
          <a:bodyPr wrap="none" anchor="ctr"/>
          <a:lstStyle/>
          <a:p>
            <a:endParaRPr lang="he-IL"/>
          </a:p>
        </p:txBody>
      </p:sp>
      <p:sp>
        <p:nvSpPr>
          <p:cNvPr id="972822" name="Line 22"/>
          <p:cNvSpPr>
            <a:spLocks noChangeShapeType="1"/>
          </p:cNvSpPr>
          <p:nvPr/>
        </p:nvSpPr>
        <p:spPr bwMode="auto">
          <a:xfrm flipH="1">
            <a:off x="5180013" y="4113213"/>
            <a:ext cx="504825" cy="836612"/>
          </a:xfrm>
          <a:prstGeom prst="line">
            <a:avLst/>
          </a:prstGeom>
          <a:noFill/>
          <a:ln w="9525">
            <a:solidFill>
              <a:schemeClr val="tx1"/>
            </a:solidFill>
            <a:round/>
            <a:headEnd/>
            <a:tailEnd/>
          </a:ln>
          <a:effectLst/>
        </p:spPr>
        <p:txBody>
          <a:bodyPr wrap="none" anchor="ctr"/>
          <a:lstStyle/>
          <a:p>
            <a:endParaRPr lang="he-IL"/>
          </a:p>
        </p:txBody>
      </p:sp>
      <p:sp>
        <p:nvSpPr>
          <p:cNvPr id="972823" name="Line 23"/>
          <p:cNvSpPr>
            <a:spLocks noChangeShapeType="1"/>
          </p:cNvSpPr>
          <p:nvPr/>
        </p:nvSpPr>
        <p:spPr bwMode="auto">
          <a:xfrm>
            <a:off x="5715000" y="4098925"/>
            <a:ext cx="808038" cy="793750"/>
          </a:xfrm>
          <a:prstGeom prst="line">
            <a:avLst/>
          </a:prstGeom>
          <a:noFill/>
          <a:ln w="9525">
            <a:solidFill>
              <a:schemeClr val="tx1"/>
            </a:solidFill>
            <a:round/>
            <a:headEnd/>
            <a:tailEnd/>
          </a:ln>
          <a:effectLst/>
        </p:spPr>
        <p:txBody>
          <a:bodyPr wrap="none" anchor="ctr"/>
          <a:lstStyle/>
          <a:p>
            <a:endParaRPr lang="he-IL"/>
          </a:p>
        </p:txBody>
      </p:sp>
      <p:sp>
        <p:nvSpPr>
          <p:cNvPr id="972824" name="Text Box 24"/>
          <p:cNvSpPr txBox="1">
            <a:spLocks noChangeArrowheads="1"/>
          </p:cNvSpPr>
          <p:nvPr/>
        </p:nvSpPr>
        <p:spPr bwMode="auto">
          <a:xfrm>
            <a:off x="715963" y="5678488"/>
            <a:ext cx="184150" cy="457200"/>
          </a:xfrm>
          <a:prstGeom prst="rect">
            <a:avLst/>
          </a:prstGeom>
          <a:noFill/>
          <a:ln w="9525">
            <a:noFill/>
            <a:miter lim="800000"/>
            <a:headEnd/>
            <a:tailEnd/>
          </a:ln>
          <a:effectLst/>
        </p:spPr>
        <p:txBody>
          <a:bodyPr wrap="none">
            <a:spAutoFit/>
          </a:bodyPr>
          <a:lstStyle/>
          <a:p>
            <a:pPr eaLnBrk="0" hangingPunct="0"/>
            <a:endParaRPr lang="he-IL">
              <a:latin typeface="Times New Roman" pitchFamily="18" charset="0"/>
            </a:endParaRPr>
          </a:p>
        </p:txBody>
      </p:sp>
      <p:grpSp>
        <p:nvGrpSpPr>
          <p:cNvPr id="2" name="Group 25"/>
          <p:cNvGrpSpPr>
            <a:grpSpLocks/>
          </p:cNvGrpSpPr>
          <p:nvPr/>
        </p:nvGrpSpPr>
        <p:grpSpPr bwMode="auto">
          <a:xfrm>
            <a:off x="779463" y="5810250"/>
            <a:ext cx="652462" cy="366713"/>
            <a:chOff x="491" y="3660"/>
            <a:chExt cx="411" cy="231"/>
          </a:xfrm>
        </p:grpSpPr>
        <p:sp>
          <p:nvSpPr>
            <p:cNvPr id="972826"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p:spPr>
          <p:txBody>
            <a:bodyPr wrap="none" anchor="ctr"/>
            <a:lstStyle/>
            <a:p>
              <a:endParaRPr lang="he-IL"/>
            </a:p>
          </p:txBody>
        </p:sp>
        <p:sp>
          <p:nvSpPr>
            <p:cNvPr id="972827" name="Text Box 27"/>
            <p:cNvSpPr txBox="1">
              <a:spLocks noChangeArrowheads="1"/>
            </p:cNvSpPr>
            <p:nvPr/>
          </p:nvSpPr>
          <p:spPr bwMode="auto">
            <a:xfrm>
              <a:off x="705" y="3660"/>
              <a:ext cx="197" cy="231"/>
            </a:xfrm>
            <a:prstGeom prst="rect">
              <a:avLst/>
            </a:prstGeom>
            <a:noFill/>
            <a:ln w="9525">
              <a:noFill/>
              <a:miter lim="800000"/>
              <a:headEnd/>
              <a:tailEnd/>
            </a:ln>
            <a:effectLst/>
          </p:spPr>
          <p:txBody>
            <a:bodyPr wrap="none">
              <a:spAutoFit/>
            </a:bodyPr>
            <a:lstStyle/>
            <a:p>
              <a:pPr eaLnBrk="0" hangingPunct="0"/>
              <a:r>
                <a:rPr lang="en-US" sz="1800">
                  <a:latin typeface="Times New Roman" pitchFamily="18" charset="0"/>
                </a:rPr>
                <a:t>&gt;</a:t>
              </a:r>
              <a:endParaRPr lang="en-US">
                <a:latin typeface="Times New Roman" pitchFamily="18" charset="0"/>
              </a:endParaRPr>
            </a:p>
          </p:txBody>
        </p:sp>
      </p:grpSp>
      <p:sp>
        <p:nvSpPr>
          <p:cNvPr id="972828" name="Text Box 28"/>
          <p:cNvSpPr txBox="1">
            <a:spLocks noChangeArrowheads="1"/>
          </p:cNvSpPr>
          <p:nvPr/>
        </p:nvSpPr>
        <p:spPr bwMode="auto">
          <a:xfrm>
            <a:off x="1422400" y="5737225"/>
            <a:ext cx="47053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Reduced attribute set:  {A1, A4, A6}</a:t>
            </a:r>
          </a:p>
        </p:txBody>
      </p:sp>
      <p:sp>
        <p:nvSpPr>
          <p:cNvPr id="32" name="Slide Number Placeholder 6"/>
          <p:cNvSpPr>
            <a:spLocks noGrp="1"/>
          </p:cNvSpPr>
          <p:nvPr>
            <p:ph type="sldNum" sz="quarter" idx="11"/>
          </p:nvPr>
        </p:nvSpPr>
        <p:spPr>
          <a:xfrm>
            <a:off x="8129588" y="5734050"/>
            <a:ext cx="609600" cy="520700"/>
          </a:xfrm>
        </p:spPr>
        <p:txBody>
          <a:bodyPr/>
          <a:lstStyle/>
          <a:p>
            <a:pPr algn="ctr">
              <a:defRPr/>
            </a:pPr>
            <a:fld id="{3CF525EA-D8B0-401B-99F1-2B9B36BAEC20}" type="slidenum">
              <a:rPr lang="he-IL" sz="1400" b="1" smtClean="0">
                <a:solidFill>
                  <a:schemeClr val="bg1"/>
                </a:solidFill>
              </a:rPr>
              <a:pPr algn="ctr">
                <a:defRPr/>
              </a:pPr>
              <a:t>49</a:t>
            </a:fld>
            <a:endParaRPr lang="en-US" sz="1400" b="1">
              <a:solidFill>
                <a:schemeClr val="bg1"/>
              </a:solidFill>
            </a:endParaRPr>
          </a:p>
        </p:txBody>
      </p:sp>
    </p:spTree>
    <p:extLst>
      <p:ext uri="{BB962C8B-B14F-4D97-AF65-F5344CB8AC3E}">
        <p14:creationId xmlns:p14="http://schemas.microsoft.com/office/powerpoint/2010/main" xmlns="" val="7712533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a:xfrm>
            <a:off x="304800" y="304800"/>
            <a:ext cx="8458200" cy="762000"/>
          </a:xfrm>
        </p:spPr>
        <p:txBody>
          <a:bodyPr/>
          <a:lstStyle/>
          <a:p>
            <a:r>
              <a:rPr lang="en-US" dirty="0"/>
              <a:t>Why </a:t>
            </a:r>
            <a:r>
              <a:rPr lang="en-US" dirty="0" smtClean="0"/>
              <a:t>Is Data Dirty?</a:t>
            </a:r>
            <a:endParaRPr lang="en-US" dirty="0"/>
          </a:p>
        </p:txBody>
      </p:sp>
      <p:sp>
        <p:nvSpPr>
          <p:cNvPr id="1025027" name="Rectangle 3"/>
          <p:cNvSpPr>
            <a:spLocks noGrp="1" noChangeArrowheads="1"/>
          </p:cNvSpPr>
          <p:nvPr>
            <p:ph type="body" idx="1"/>
          </p:nvPr>
        </p:nvSpPr>
        <p:spPr>
          <a:xfrm>
            <a:off x="395536" y="1196752"/>
            <a:ext cx="7931224" cy="5181600"/>
          </a:xfrm>
        </p:spPr>
        <p:txBody>
          <a:bodyPr/>
          <a:lstStyle/>
          <a:p>
            <a:pPr>
              <a:lnSpc>
                <a:spcPct val="90000"/>
              </a:lnSpc>
            </a:pPr>
            <a:r>
              <a:rPr lang="en-US" dirty="0" smtClean="0"/>
              <a:t>Incomplete data may come from</a:t>
            </a:r>
            <a:endParaRPr lang="en-US" dirty="0"/>
          </a:p>
          <a:p>
            <a:pPr lvl="1">
              <a:lnSpc>
                <a:spcPct val="90000"/>
              </a:lnSpc>
            </a:pPr>
            <a:r>
              <a:rPr lang="en-US" dirty="0" smtClean="0"/>
              <a:t>Not applicable data value when collected</a:t>
            </a:r>
          </a:p>
          <a:p>
            <a:pPr lvl="2">
              <a:lnSpc>
                <a:spcPct val="90000"/>
              </a:lnSpc>
            </a:pPr>
            <a:r>
              <a:rPr lang="en-US" dirty="0" smtClean="0"/>
              <a:t>e.g</a:t>
            </a:r>
            <a:r>
              <a:rPr lang="en-US" dirty="0"/>
              <a:t>., </a:t>
            </a:r>
            <a:r>
              <a:rPr lang="en-US" dirty="0" smtClean="0"/>
              <a:t>final grade of student who has not completed his studies</a:t>
            </a:r>
          </a:p>
          <a:p>
            <a:pPr lvl="1">
              <a:lnSpc>
                <a:spcPct val="90000"/>
              </a:lnSpc>
            </a:pPr>
            <a:r>
              <a:rPr lang="en-US" dirty="0" smtClean="0"/>
              <a:t>Considered unimportant at the time of data collection</a:t>
            </a:r>
          </a:p>
          <a:p>
            <a:pPr lvl="1">
              <a:lnSpc>
                <a:spcPct val="90000"/>
              </a:lnSpc>
            </a:pPr>
            <a:r>
              <a:rPr lang="en-US" dirty="0" smtClean="0"/>
              <a:t>Human/hardware/software problems</a:t>
            </a:r>
            <a:endParaRPr lang="en-US" dirty="0"/>
          </a:p>
          <a:p>
            <a:pPr>
              <a:lnSpc>
                <a:spcPct val="90000"/>
              </a:lnSpc>
            </a:pPr>
            <a:r>
              <a:rPr lang="en-US" dirty="0" smtClean="0"/>
              <a:t>Noisy data may come from</a:t>
            </a:r>
            <a:endParaRPr lang="en-US" dirty="0"/>
          </a:p>
          <a:p>
            <a:pPr lvl="1"/>
            <a:r>
              <a:rPr lang="en-US" sz="1600" dirty="0" smtClean="0">
                <a:cs typeface="Times New Roman" pitchFamily="18" charset="0"/>
              </a:rPr>
              <a:t>Systematic Noise-</a:t>
            </a:r>
          </a:p>
          <a:p>
            <a:pPr lvl="2"/>
            <a:r>
              <a:rPr lang="en-US" sz="1600" dirty="0" smtClean="0">
                <a:cs typeface="Times New Roman" pitchFamily="18" charset="0"/>
              </a:rPr>
              <a:t>In the final grade, the final project got 50% instead of 20%</a:t>
            </a:r>
          </a:p>
          <a:p>
            <a:pPr lvl="2"/>
            <a:r>
              <a:rPr lang="en-US" sz="1600" dirty="0" smtClean="0">
                <a:cs typeface="Times New Roman" pitchFamily="18" charset="0"/>
              </a:rPr>
              <a:t>In images- some burned sensors cause the same pixels to be black in all images</a:t>
            </a:r>
          </a:p>
          <a:p>
            <a:pPr lvl="1"/>
            <a:r>
              <a:rPr lang="en-US" sz="1600" dirty="0" smtClean="0">
                <a:cs typeface="Times New Roman" pitchFamily="18" charset="0"/>
              </a:rPr>
              <a:t>Random Noise-</a:t>
            </a:r>
          </a:p>
          <a:p>
            <a:pPr lvl="2"/>
            <a:r>
              <a:rPr lang="en-US" sz="1600" dirty="0" smtClean="0">
                <a:cs typeface="Times New Roman" pitchFamily="18" charset="0"/>
              </a:rPr>
              <a:t>Inaccuracy in measurements (e.g., of length or weight)</a:t>
            </a:r>
          </a:p>
          <a:p>
            <a:pPr lvl="2"/>
            <a:r>
              <a:rPr lang="en-US" sz="1600" dirty="0" smtClean="0">
                <a:cs typeface="Times New Roman" pitchFamily="18" charset="0"/>
              </a:rPr>
              <a:t>Random typos when inserting students grades</a:t>
            </a:r>
          </a:p>
          <a:p>
            <a:pPr lvl="2"/>
            <a:r>
              <a:rPr lang="en-US" sz="1600" dirty="0" smtClean="0">
                <a:cs typeface="Times New Roman" pitchFamily="18" charset="0"/>
              </a:rPr>
              <a:t>External factors – In rating data, the user may have a bad/good mood which effects his ratings scale</a:t>
            </a:r>
          </a:p>
        </p:txBody>
      </p:sp>
      <p:sp>
        <p:nvSpPr>
          <p:cNvPr id="7" name="Slide Number Placeholder 8"/>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00983C-7A86-433D-A9F2-2D093AE0E142}" type="slidenum">
              <a:rPr lang="en-US"/>
              <a:pPr/>
              <a:t>50</a:t>
            </a:fld>
            <a:endParaRPr lang="en-US"/>
          </a:p>
        </p:txBody>
      </p:sp>
      <p:sp>
        <p:nvSpPr>
          <p:cNvPr id="977922" name="Rectangle 2"/>
          <p:cNvSpPr>
            <a:spLocks noGrp="1" noChangeArrowheads="1"/>
          </p:cNvSpPr>
          <p:nvPr>
            <p:ph type="body" idx="1"/>
          </p:nvPr>
        </p:nvSpPr>
        <p:spPr>
          <a:xfrm>
            <a:off x="304800" y="1371600"/>
            <a:ext cx="8534400" cy="5257800"/>
          </a:xfrm>
        </p:spPr>
        <p:txBody>
          <a:bodyPr/>
          <a:lstStyle/>
          <a:p>
            <a:r>
              <a:rPr lang="en-US" sz="2000"/>
              <a:t>Given </a:t>
            </a:r>
            <a:r>
              <a:rPr lang="en-US" sz="2000" i="1"/>
              <a:t>N</a:t>
            </a:r>
            <a:r>
              <a:rPr lang="en-US" sz="2000"/>
              <a:t> data vectors from </a:t>
            </a:r>
            <a:r>
              <a:rPr lang="en-US" sz="2000" i="1"/>
              <a:t>n</a:t>
            </a:r>
            <a:r>
              <a:rPr lang="en-US" sz="2000"/>
              <a:t>-dimensions, find </a:t>
            </a:r>
            <a:r>
              <a:rPr lang="en-US" sz="2000" i="1"/>
              <a:t>k</a:t>
            </a:r>
            <a:r>
              <a:rPr lang="en-US" sz="2000"/>
              <a:t> ≤ </a:t>
            </a:r>
            <a:r>
              <a:rPr lang="en-US" sz="2000" i="1"/>
              <a:t>n </a:t>
            </a:r>
            <a:r>
              <a:rPr lang="en-US" sz="2000"/>
              <a:t> orthogonal vectors (</a:t>
            </a:r>
            <a:r>
              <a:rPr lang="en-US" sz="2000" i="1"/>
              <a:t>principal components</a:t>
            </a:r>
            <a:r>
              <a:rPr lang="en-US" sz="2000"/>
              <a:t>) that can be best used to represent data </a:t>
            </a:r>
          </a:p>
          <a:p>
            <a:r>
              <a:rPr lang="en-US" sz="2000"/>
              <a:t>Steps</a:t>
            </a:r>
          </a:p>
          <a:p>
            <a:pPr lvl="1"/>
            <a:r>
              <a:rPr lang="en-US" sz="2000"/>
              <a:t>Normalize input data: Each attribute falls within the same range</a:t>
            </a:r>
          </a:p>
          <a:p>
            <a:pPr lvl="1"/>
            <a:r>
              <a:rPr lang="en-US" sz="2000"/>
              <a:t>Compute </a:t>
            </a:r>
            <a:r>
              <a:rPr lang="en-US" sz="2000" i="1"/>
              <a:t>k</a:t>
            </a:r>
            <a:r>
              <a:rPr lang="en-US" sz="2000"/>
              <a:t> orthonormal (unit) vectors, i.e., </a:t>
            </a:r>
            <a:r>
              <a:rPr lang="en-US" sz="2000" i="1"/>
              <a:t>principal components</a:t>
            </a:r>
            <a:endParaRPr lang="en-US" sz="2000"/>
          </a:p>
          <a:p>
            <a:pPr lvl="1"/>
            <a:r>
              <a:rPr lang="en-US" sz="2000"/>
              <a:t>Each input data (vector) is a linear combination of the </a:t>
            </a:r>
            <a:r>
              <a:rPr lang="en-US" sz="2000" i="1"/>
              <a:t>k</a:t>
            </a:r>
            <a:r>
              <a:rPr lang="en-US" sz="2000"/>
              <a:t> principal component vectors</a:t>
            </a:r>
          </a:p>
          <a:p>
            <a:pPr lvl="1"/>
            <a:r>
              <a:rPr lang="en-US" sz="2000">
                <a:sym typeface="Symbol" pitchFamily="18" charset="2"/>
              </a:rPr>
              <a:t>The principal components are sorted in order of decreasing “significance” or strength</a:t>
            </a:r>
          </a:p>
          <a:p>
            <a:pPr lvl="1"/>
            <a:r>
              <a:rPr lang="en-US" sz="2000">
                <a:sym typeface="Symbol"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r>
              <a:rPr lang="en-US" sz="2000"/>
              <a:t>Works for numeric data only</a:t>
            </a:r>
          </a:p>
          <a:p>
            <a:r>
              <a:rPr lang="en-US" sz="2000"/>
              <a:t>Used when the number of dimensions is large</a:t>
            </a:r>
          </a:p>
        </p:txBody>
      </p:sp>
      <p:sp>
        <p:nvSpPr>
          <p:cNvPr id="977923" name="Rectangle 3"/>
          <p:cNvSpPr>
            <a:spLocks noGrp="1" noChangeArrowheads="1"/>
          </p:cNvSpPr>
          <p:nvPr>
            <p:ph type="title"/>
          </p:nvPr>
        </p:nvSpPr>
        <p:spPr>
          <a:xfrm>
            <a:off x="457200" y="152400"/>
            <a:ext cx="8229600" cy="990600"/>
          </a:xfrm>
          <a:noFill/>
          <a:ln/>
        </p:spPr>
        <p:txBody>
          <a:bodyPr anchor="ctr">
            <a:normAutofit fontScale="90000"/>
          </a:bodyPr>
          <a:lstStyle/>
          <a:p>
            <a:r>
              <a:rPr lang="en-US"/>
              <a:t>Dimensionality Reduction: Principal Component Analysis (PCA)</a:t>
            </a: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50</a:t>
            </a:fld>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EA6B66FC-957D-44E6-B2CE-D86D9EF256FD}" type="slidenum">
              <a:rPr lang="en-US"/>
              <a:pPr/>
              <a:t>51</a:t>
            </a:fld>
            <a:endParaRPr lang="en-US"/>
          </a:p>
        </p:txBody>
      </p:sp>
      <p:sp>
        <p:nvSpPr>
          <p:cNvPr id="978946"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ffectLst/>
        </p:spPr>
        <p:txBody>
          <a:bodyPr wrap="none" anchor="ctr"/>
          <a:lstStyle/>
          <a:p>
            <a:endParaRPr lang="he-IL"/>
          </a:p>
        </p:txBody>
      </p:sp>
      <p:sp>
        <p:nvSpPr>
          <p:cNvPr id="978947"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ffectLst/>
        </p:spPr>
        <p:txBody>
          <a:bodyPr wrap="none" anchor="ctr"/>
          <a:lstStyle/>
          <a:p>
            <a:endParaRPr lang="he-IL"/>
          </a:p>
        </p:txBody>
      </p:sp>
      <p:sp>
        <p:nvSpPr>
          <p:cNvPr id="978948"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a:effectLst/>
        </p:spPr>
        <p:txBody>
          <a:bodyPr wrap="none" anchor="ctr"/>
          <a:lstStyle/>
          <a:p>
            <a:endParaRPr lang="he-IL"/>
          </a:p>
        </p:txBody>
      </p:sp>
      <p:sp>
        <p:nvSpPr>
          <p:cNvPr id="978949" name="Line 5"/>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a:effectLst/>
        </p:spPr>
        <p:txBody>
          <a:bodyPr wrap="none" anchor="ctr"/>
          <a:lstStyle/>
          <a:p>
            <a:endParaRPr lang="he-IL"/>
          </a:p>
        </p:txBody>
      </p:sp>
      <p:sp>
        <p:nvSpPr>
          <p:cNvPr id="978950"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ffectLst/>
        </p:spPr>
        <p:txBody>
          <a:bodyPr wrap="none" anchor="ctr"/>
          <a:lstStyle/>
          <a:p>
            <a:endParaRPr lang="he-IL"/>
          </a:p>
        </p:txBody>
      </p:sp>
      <p:sp>
        <p:nvSpPr>
          <p:cNvPr id="978951" name="Text Box 7"/>
          <p:cNvSpPr txBox="1">
            <a:spLocks noChangeArrowheads="1"/>
          </p:cNvSpPr>
          <p:nvPr/>
        </p:nvSpPr>
        <p:spPr bwMode="auto">
          <a:xfrm>
            <a:off x="8080375" y="44037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X1</a:t>
            </a:r>
          </a:p>
        </p:txBody>
      </p:sp>
      <p:sp>
        <p:nvSpPr>
          <p:cNvPr id="978952" name="Text Box 8"/>
          <p:cNvSpPr txBox="1">
            <a:spLocks noChangeArrowheads="1"/>
          </p:cNvSpPr>
          <p:nvPr/>
        </p:nvSpPr>
        <p:spPr bwMode="auto">
          <a:xfrm>
            <a:off x="4308475" y="14319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X2</a:t>
            </a:r>
          </a:p>
        </p:txBody>
      </p:sp>
      <p:sp>
        <p:nvSpPr>
          <p:cNvPr id="978953" name="Text Box 9"/>
          <p:cNvSpPr txBox="1">
            <a:spLocks noChangeArrowheads="1"/>
          </p:cNvSpPr>
          <p:nvPr/>
        </p:nvSpPr>
        <p:spPr bwMode="auto">
          <a:xfrm>
            <a:off x="7489825" y="2117725"/>
            <a:ext cx="557213" cy="457200"/>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Times New Roman" pitchFamily="18" charset="0"/>
              </a:rPr>
              <a:t>Y1</a:t>
            </a:r>
          </a:p>
        </p:txBody>
      </p:sp>
      <p:sp>
        <p:nvSpPr>
          <p:cNvPr id="978954" name="Text Box 10"/>
          <p:cNvSpPr txBox="1">
            <a:spLocks noChangeArrowheads="1"/>
          </p:cNvSpPr>
          <p:nvPr/>
        </p:nvSpPr>
        <p:spPr bwMode="auto">
          <a:xfrm>
            <a:off x="2022475" y="2574925"/>
            <a:ext cx="557213" cy="457200"/>
          </a:xfrm>
          <a:prstGeom prst="rect">
            <a:avLst/>
          </a:prstGeom>
          <a:noFill/>
          <a:ln w="9525">
            <a:noFill/>
            <a:miter lim="800000"/>
            <a:headEnd/>
            <a:tailEnd/>
          </a:ln>
          <a:effectLst/>
        </p:spPr>
        <p:txBody>
          <a:bodyPr>
            <a:spAutoFit/>
          </a:bodyPr>
          <a:lstStyle/>
          <a:p>
            <a:pPr eaLnBrk="0" hangingPunct="0"/>
            <a:r>
              <a:rPr lang="en-US">
                <a:solidFill>
                  <a:schemeClr val="tx2"/>
                </a:solidFill>
                <a:latin typeface="Times New Roman" pitchFamily="18" charset="0"/>
              </a:rPr>
              <a:t>Y2</a:t>
            </a:r>
          </a:p>
        </p:txBody>
      </p:sp>
      <p:sp>
        <p:nvSpPr>
          <p:cNvPr id="978955" name="Text Box 11"/>
          <p:cNvSpPr txBox="1">
            <a:spLocks noChangeArrowheads="1"/>
          </p:cNvSpPr>
          <p:nvPr/>
        </p:nvSpPr>
        <p:spPr bwMode="auto">
          <a:xfrm>
            <a:off x="1371600" y="330200"/>
            <a:ext cx="6705600" cy="579438"/>
          </a:xfrm>
          <a:prstGeom prst="rect">
            <a:avLst/>
          </a:prstGeom>
          <a:noFill/>
          <a:ln w="9525">
            <a:noFill/>
            <a:miter lim="800000"/>
            <a:headEnd/>
            <a:tailEnd/>
          </a:ln>
          <a:effectLst/>
        </p:spPr>
        <p:txBody>
          <a:bodyPr>
            <a:spAutoFit/>
          </a:bodyPr>
          <a:lstStyle/>
          <a:p>
            <a:pPr algn="ctr" eaLnBrk="0" hangingPunct="0"/>
            <a:r>
              <a:rPr lang="en-US" sz="3200" b="1">
                <a:solidFill>
                  <a:schemeClr val="tx2"/>
                </a:solidFill>
              </a:rPr>
              <a:t>Principal Component Analysis</a:t>
            </a:r>
            <a:endParaRPr lang="en-US" sz="3200">
              <a:solidFill>
                <a:schemeClr val="tx2"/>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9B6816-49E1-45F6-8A0C-46F8960810C0}" type="slidenum">
              <a:rPr lang="en-US"/>
              <a:pPr/>
              <a:t>52</a:t>
            </a:fld>
            <a:endParaRPr lang="en-US"/>
          </a:p>
        </p:txBody>
      </p:sp>
      <p:sp>
        <p:nvSpPr>
          <p:cNvPr id="979970" name="Rectangle 2"/>
          <p:cNvSpPr>
            <a:spLocks noGrp="1" noChangeArrowheads="1"/>
          </p:cNvSpPr>
          <p:nvPr>
            <p:ph type="title"/>
          </p:nvPr>
        </p:nvSpPr>
        <p:spPr>
          <a:xfrm>
            <a:off x="1600200" y="381000"/>
            <a:ext cx="5334000" cy="685800"/>
          </a:xfrm>
        </p:spPr>
        <p:txBody>
          <a:bodyPr/>
          <a:lstStyle/>
          <a:p>
            <a:r>
              <a:rPr lang="en-US"/>
              <a:t>Numerosity Reduction</a:t>
            </a:r>
          </a:p>
        </p:txBody>
      </p:sp>
      <p:sp>
        <p:nvSpPr>
          <p:cNvPr id="979971" name="Rectangle 3"/>
          <p:cNvSpPr>
            <a:spLocks noGrp="1" noChangeArrowheads="1"/>
          </p:cNvSpPr>
          <p:nvPr>
            <p:ph type="body" idx="1"/>
          </p:nvPr>
        </p:nvSpPr>
        <p:spPr>
          <a:xfrm>
            <a:off x="304800" y="1447800"/>
            <a:ext cx="8229600" cy="5029200"/>
          </a:xfrm>
        </p:spPr>
        <p:txBody>
          <a:bodyPr/>
          <a:lstStyle/>
          <a:p>
            <a:r>
              <a:rPr lang="en-US" sz="2400"/>
              <a:t>Reduce data volume by choosing alternative, smaller forms of data representation</a:t>
            </a:r>
          </a:p>
          <a:p>
            <a:r>
              <a:rPr lang="en-US" sz="2400"/>
              <a:t>Parametric methods</a:t>
            </a:r>
          </a:p>
          <a:p>
            <a:pPr lvl="1"/>
            <a:r>
              <a:rPr lang="en-US" sz="2400"/>
              <a:t>Assume the data fits some model, estimate model parameters, store only the parameters, and discard the data (except possible outliers)</a:t>
            </a:r>
            <a:endParaRPr lang="en-US" sz="2400">
              <a:sym typeface="Symbol" pitchFamily="18" charset="2"/>
            </a:endParaRPr>
          </a:p>
          <a:p>
            <a:pPr lvl="1"/>
            <a:r>
              <a:rPr lang="en-US" sz="2400"/>
              <a:t>Example: Log-linear models—obtain value at a point in m-D space as the product on appropriate marginal subspaces </a:t>
            </a:r>
          </a:p>
          <a:p>
            <a:r>
              <a:rPr lang="en-US" sz="2400"/>
              <a:t>Non-parametric methods</a:t>
            </a:r>
            <a:r>
              <a:rPr lang="en-US" sz="2400">
                <a:sym typeface="Symbol" pitchFamily="18" charset="2"/>
              </a:rPr>
              <a:t> </a:t>
            </a:r>
          </a:p>
          <a:p>
            <a:pPr lvl="1"/>
            <a:r>
              <a:rPr lang="en-US" sz="2400">
                <a:sym typeface="Symbol" pitchFamily="18" charset="2"/>
              </a:rPr>
              <a:t>Do not assume models</a:t>
            </a:r>
          </a:p>
          <a:p>
            <a:pPr lvl="1"/>
            <a:r>
              <a:rPr lang="en-US" sz="2400">
                <a:sym typeface="Symbol" pitchFamily="18" charset="2"/>
              </a:rPr>
              <a:t>Major families: histograms, clustering, sampling </a:t>
            </a: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1026"/>
          <p:cNvSpPr>
            <a:spLocks noGrp="1" noChangeArrowheads="1"/>
          </p:cNvSpPr>
          <p:nvPr>
            <p:ph type="title"/>
          </p:nvPr>
        </p:nvSpPr>
        <p:spPr>
          <a:xfrm>
            <a:off x="609600" y="152400"/>
            <a:ext cx="7772400" cy="1066800"/>
          </a:xfrm>
        </p:spPr>
        <p:txBody>
          <a:bodyPr/>
          <a:lstStyle/>
          <a:p>
            <a:r>
              <a:rPr lang="en-US"/>
              <a:t>Data Reduction Method (1): Regression and Log-Linear Models</a:t>
            </a:r>
          </a:p>
        </p:txBody>
      </p:sp>
      <p:sp>
        <p:nvSpPr>
          <p:cNvPr id="1012739" name="Rectangle 1027"/>
          <p:cNvSpPr>
            <a:spLocks noGrp="1" noChangeArrowheads="1"/>
          </p:cNvSpPr>
          <p:nvPr>
            <p:ph type="body" idx="1"/>
          </p:nvPr>
        </p:nvSpPr>
        <p:spPr>
          <a:xfrm>
            <a:off x="457200" y="1524000"/>
            <a:ext cx="8075240" cy="4933950"/>
          </a:xfrm>
        </p:spPr>
        <p:txBody>
          <a:bodyPr/>
          <a:lstStyle/>
          <a:p>
            <a:pPr>
              <a:lnSpc>
                <a:spcPct val="160000"/>
              </a:lnSpc>
            </a:pPr>
            <a:r>
              <a:rPr lang="en-US" sz="2400" dirty="0"/>
              <a:t>Linear regression: Data are modeled to fit a straight line</a:t>
            </a:r>
          </a:p>
          <a:p>
            <a:pPr lvl="1">
              <a:lnSpc>
                <a:spcPct val="160000"/>
              </a:lnSpc>
            </a:pPr>
            <a:r>
              <a:rPr lang="en-US" sz="2400" dirty="0"/>
              <a:t>Often uses the least-square method to fit the line</a:t>
            </a:r>
          </a:p>
          <a:p>
            <a:pPr>
              <a:lnSpc>
                <a:spcPct val="160000"/>
              </a:lnSpc>
            </a:pPr>
            <a:r>
              <a:rPr lang="en-US" sz="2400" dirty="0">
                <a:sym typeface="Symbol" pitchFamily="18" charset="2"/>
              </a:rPr>
              <a:t>Multiple regression: allows a response variable Y to be modeled as a linear function of multidimensional feature vector</a:t>
            </a:r>
          </a:p>
          <a:p>
            <a:pPr>
              <a:lnSpc>
                <a:spcPct val="160000"/>
              </a:lnSpc>
            </a:pPr>
            <a:r>
              <a:rPr lang="en-US" sz="2400" dirty="0">
                <a:sym typeface="Symbol" pitchFamily="18" charset="2"/>
              </a:rPr>
              <a:t>Log-linear model: approximates discrete multidimensional probability distributions</a:t>
            </a: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1026"/>
          <p:cNvSpPr>
            <a:spLocks noGrp="1" noChangeArrowheads="1"/>
          </p:cNvSpPr>
          <p:nvPr>
            <p:ph type="body" idx="1"/>
          </p:nvPr>
        </p:nvSpPr>
        <p:spPr>
          <a:xfrm>
            <a:off x="381000" y="1524000"/>
            <a:ext cx="8382000" cy="5029200"/>
          </a:xfrm>
          <a:noFill/>
          <a:ln/>
        </p:spPr>
        <p:txBody>
          <a:bodyPr lIns="92075" tIns="46038" rIns="92075" bIns="46038"/>
          <a:lstStyle/>
          <a:p>
            <a:pPr>
              <a:lnSpc>
                <a:spcPct val="90000"/>
              </a:lnSpc>
            </a:pPr>
            <a:r>
              <a:rPr lang="en-US" sz="2400" u="sng"/>
              <a:t>Linear regression</a:t>
            </a:r>
            <a:r>
              <a:rPr lang="en-US" sz="2000"/>
              <a:t>: </a:t>
            </a:r>
            <a:r>
              <a:rPr lang="en-US" sz="2000" i="1"/>
              <a:t>Y = </a:t>
            </a:r>
            <a:r>
              <a:rPr lang="en-US" sz="2000" i="1">
                <a:sym typeface="Symbol" pitchFamily="18" charset="2"/>
              </a:rPr>
              <a:t>w X + b</a:t>
            </a:r>
            <a:endParaRPr lang="en-US" sz="2000" i="1"/>
          </a:p>
          <a:p>
            <a:pPr lvl="1">
              <a:lnSpc>
                <a:spcPct val="90000"/>
              </a:lnSpc>
            </a:pPr>
            <a:r>
              <a:rPr lang="en-US" sz="2400"/>
              <a:t>Two regression coefficients, </a:t>
            </a:r>
            <a:r>
              <a:rPr lang="en-US" sz="2400" i="1">
                <a:sym typeface="Symbol" pitchFamily="18" charset="2"/>
              </a:rPr>
              <a:t>w</a:t>
            </a:r>
            <a:r>
              <a:rPr lang="en-US" sz="2400">
                <a:sym typeface="Symbol" pitchFamily="18" charset="2"/>
              </a:rPr>
              <a:t> and </a:t>
            </a:r>
            <a:r>
              <a:rPr lang="en-US" sz="2400" i="1">
                <a:sym typeface="Symbol" pitchFamily="18" charset="2"/>
              </a:rPr>
              <a:t>b,</a:t>
            </a:r>
            <a:r>
              <a:rPr lang="en-US" sz="2400"/>
              <a:t> specify the line and are to be estimated by using the data at hand</a:t>
            </a:r>
          </a:p>
          <a:p>
            <a:pPr lvl="1">
              <a:lnSpc>
                <a:spcPct val="90000"/>
              </a:lnSpc>
            </a:pPr>
            <a:r>
              <a:rPr lang="en-US" sz="2400"/>
              <a:t>Using the least squares criterion to the known values of </a:t>
            </a:r>
            <a:r>
              <a:rPr lang="en-US" sz="2400" i="1"/>
              <a:t>Y</a:t>
            </a:r>
            <a:r>
              <a:rPr lang="en-US" sz="1800" i="1"/>
              <a:t>1</a:t>
            </a:r>
            <a:r>
              <a:rPr lang="en-US" sz="2400" i="1"/>
              <a:t>, Y</a:t>
            </a:r>
            <a:r>
              <a:rPr lang="en-US" sz="1800" i="1"/>
              <a:t>2</a:t>
            </a:r>
            <a:r>
              <a:rPr lang="en-US" sz="2400" i="1"/>
              <a:t>, …, X</a:t>
            </a:r>
            <a:r>
              <a:rPr lang="en-US" sz="1800" i="1"/>
              <a:t>1</a:t>
            </a:r>
            <a:r>
              <a:rPr lang="en-US" sz="2400" i="1"/>
              <a:t>, X</a:t>
            </a:r>
            <a:r>
              <a:rPr lang="en-US" sz="2000" i="1"/>
              <a:t>2</a:t>
            </a:r>
            <a:r>
              <a:rPr lang="en-US" sz="2400" i="1"/>
              <a:t>, ….</a:t>
            </a:r>
          </a:p>
          <a:p>
            <a:pPr>
              <a:lnSpc>
                <a:spcPct val="90000"/>
              </a:lnSpc>
            </a:pPr>
            <a:r>
              <a:rPr lang="en-US" sz="2400" u="sng"/>
              <a:t>Multiple regression</a:t>
            </a:r>
            <a:r>
              <a:rPr lang="en-US" sz="2000"/>
              <a:t>: </a:t>
            </a:r>
            <a:r>
              <a:rPr lang="en-US" sz="2000" i="1"/>
              <a:t>Y = b0 + b1 X1 + b2 X2.</a:t>
            </a:r>
            <a:endParaRPr lang="en-US" sz="2400" i="1"/>
          </a:p>
          <a:p>
            <a:pPr lvl="1">
              <a:lnSpc>
                <a:spcPct val="90000"/>
              </a:lnSpc>
            </a:pPr>
            <a:r>
              <a:rPr lang="en-US" sz="2400"/>
              <a:t>Many nonlinear functions can be transformed into the above</a:t>
            </a:r>
          </a:p>
          <a:p>
            <a:pPr>
              <a:lnSpc>
                <a:spcPct val="90000"/>
              </a:lnSpc>
            </a:pPr>
            <a:r>
              <a:rPr lang="en-US" sz="2400" u="sng"/>
              <a:t>Log-linear models</a:t>
            </a:r>
            <a:r>
              <a:rPr lang="en-US" sz="2000"/>
              <a:t>:</a:t>
            </a:r>
          </a:p>
          <a:p>
            <a:pPr lvl="1">
              <a:lnSpc>
                <a:spcPct val="90000"/>
              </a:lnSpc>
            </a:pPr>
            <a:r>
              <a:rPr lang="en-US" sz="2400"/>
              <a:t>The multi-way table of joint probabilities is approximated by a product of lower-order tables</a:t>
            </a:r>
          </a:p>
          <a:p>
            <a:pPr lvl="1">
              <a:lnSpc>
                <a:spcPct val="90000"/>
              </a:lnSpc>
            </a:pPr>
            <a:r>
              <a:rPr lang="en-US" sz="2400"/>
              <a:t>Probability:  </a:t>
            </a:r>
            <a:r>
              <a:rPr lang="en-US" sz="2400" i="1"/>
              <a:t>p(a, b, c, d) = </a:t>
            </a:r>
            <a:r>
              <a:rPr lang="en-US" i="1">
                <a:sym typeface="Symbol" pitchFamily="18" charset="2"/>
              </a:rPr>
              <a:t></a:t>
            </a:r>
            <a:r>
              <a:rPr lang="en-US" sz="2000" i="1">
                <a:sym typeface="Symbol" pitchFamily="18" charset="2"/>
              </a:rPr>
              <a:t>ab </a:t>
            </a:r>
            <a:r>
              <a:rPr lang="en-US" i="1">
                <a:sym typeface="Symbol" pitchFamily="18" charset="2"/>
              </a:rPr>
              <a:t></a:t>
            </a:r>
            <a:r>
              <a:rPr lang="en-US" sz="2000" i="1">
                <a:sym typeface="Symbol" pitchFamily="18" charset="2"/>
              </a:rPr>
              <a:t>ac</a:t>
            </a:r>
            <a:r>
              <a:rPr lang="en-US" i="1">
                <a:sym typeface="Symbol" pitchFamily="18" charset="2"/>
              </a:rPr>
              <a:t></a:t>
            </a:r>
            <a:r>
              <a:rPr lang="en-US" sz="2000" i="1">
                <a:sym typeface="Symbol" pitchFamily="18" charset="2"/>
              </a:rPr>
              <a:t>ad</a:t>
            </a:r>
            <a:r>
              <a:rPr lang="en-US" i="1">
                <a:sym typeface="Symbol" pitchFamily="18" charset="2"/>
              </a:rPr>
              <a:t> </a:t>
            </a:r>
            <a:r>
              <a:rPr lang="en-US" sz="2000" i="1">
                <a:sym typeface="Symbol" pitchFamily="18" charset="2"/>
              </a:rPr>
              <a:t>bcd</a:t>
            </a:r>
            <a:endParaRPr lang="en-US" sz="2000" i="1"/>
          </a:p>
        </p:txBody>
      </p:sp>
      <p:sp>
        <p:nvSpPr>
          <p:cNvPr id="1013763" name="Rectangle 1027"/>
          <p:cNvSpPr>
            <a:spLocks noGrp="1" noChangeArrowheads="1"/>
          </p:cNvSpPr>
          <p:nvPr>
            <p:ph type="title"/>
          </p:nvPr>
        </p:nvSpPr>
        <p:spPr>
          <a:xfrm>
            <a:off x="381000" y="228600"/>
            <a:ext cx="8458200" cy="838200"/>
          </a:xfrm>
          <a:noFill/>
          <a:ln/>
        </p:spPr>
        <p:txBody>
          <a:bodyPr lIns="92075" tIns="46038" rIns="92075" bIns="46038" anchor="ctr"/>
          <a:lstStyle/>
          <a:p>
            <a:r>
              <a:rPr lang="en-US"/>
              <a:t>Regress Analysis and Log-Linear Models</a:t>
            </a:r>
            <a:endParaRPr lang="en-US" sz="2400"/>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1026"/>
          <p:cNvSpPr>
            <a:spLocks noGrp="1" noChangeArrowheads="1"/>
          </p:cNvSpPr>
          <p:nvPr>
            <p:ph type="title"/>
          </p:nvPr>
        </p:nvSpPr>
        <p:spPr>
          <a:xfrm>
            <a:off x="533400" y="228600"/>
            <a:ext cx="7924800" cy="838200"/>
          </a:xfrm>
        </p:spPr>
        <p:txBody>
          <a:bodyPr>
            <a:normAutofit fontScale="90000"/>
          </a:bodyPr>
          <a:lstStyle/>
          <a:p>
            <a:r>
              <a:rPr lang="en-US" sz="3200"/>
              <a:t>Data Reduction Method (2): Histograms</a:t>
            </a:r>
          </a:p>
        </p:txBody>
      </p:sp>
      <p:sp>
        <p:nvSpPr>
          <p:cNvPr id="1019907" name="Rectangle 1027"/>
          <p:cNvSpPr>
            <a:spLocks noGrp="1" noChangeArrowheads="1"/>
          </p:cNvSpPr>
          <p:nvPr>
            <p:ph type="body" idx="1"/>
          </p:nvPr>
        </p:nvSpPr>
        <p:spPr>
          <a:xfrm>
            <a:off x="76200" y="1447800"/>
            <a:ext cx="4648200" cy="5334000"/>
          </a:xfrm>
        </p:spPr>
        <p:txBody>
          <a:bodyPr/>
          <a:lstStyle/>
          <a:p>
            <a:pPr>
              <a:lnSpc>
                <a:spcPct val="120000"/>
              </a:lnSpc>
            </a:pPr>
            <a:r>
              <a:rPr lang="en-US" sz="2000" dirty="0"/>
              <a:t>Divide data into buckets and store average (sum) for each bucket</a:t>
            </a:r>
          </a:p>
          <a:p>
            <a:pPr>
              <a:lnSpc>
                <a:spcPct val="120000"/>
              </a:lnSpc>
            </a:pPr>
            <a:r>
              <a:rPr lang="en-US" sz="2000" dirty="0"/>
              <a:t>Partitioning rules:</a:t>
            </a:r>
          </a:p>
          <a:p>
            <a:pPr lvl="1">
              <a:lnSpc>
                <a:spcPct val="120000"/>
              </a:lnSpc>
            </a:pPr>
            <a:r>
              <a:rPr lang="en-US" sz="2000" dirty="0"/>
              <a:t>Equal-width: equal bucket range</a:t>
            </a:r>
          </a:p>
          <a:p>
            <a:pPr lvl="1">
              <a:lnSpc>
                <a:spcPct val="120000"/>
              </a:lnSpc>
            </a:pPr>
            <a:r>
              <a:rPr lang="en-US" sz="2000" dirty="0"/>
              <a:t>Equal-frequency (or equal-depth)</a:t>
            </a:r>
          </a:p>
          <a:p>
            <a:pPr lvl="1">
              <a:lnSpc>
                <a:spcPct val="120000"/>
              </a:lnSpc>
            </a:pPr>
            <a:r>
              <a:rPr lang="en-US" sz="2000" dirty="0"/>
              <a:t>V-optimal: with the least </a:t>
            </a:r>
            <a:r>
              <a:rPr lang="en-US" sz="2000" i="1" dirty="0"/>
              <a:t>histogram variance</a:t>
            </a:r>
            <a:r>
              <a:rPr lang="en-US" sz="2000" dirty="0"/>
              <a:t> (weighted sum of the original values that each bucket represents</a:t>
            </a:r>
            <a:r>
              <a:rPr lang="en-US" sz="2000" dirty="0" smtClean="0"/>
              <a:t>)</a:t>
            </a:r>
            <a:endParaRPr lang="en-US" sz="2000" dirty="0"/>
          </a:p>
        </p:txBody>
      </p:sp>
      <p:graphicFrame>
        <p:nvGraphicFramePr>
          <p:cNvPr id="1089536" name="Object 1024"/>
          <p:cNvGraphicFramePr>
            <a:graphicFrameLocks/>
          </p:cNvGraphicFramePr>
          <p:nvPr/>
        </p:nvGraphicFramePr>
        <p:xfrm>
          <a:off x="3962400" y="1295400"/>
          <a:ext cx="5434136" cy="5410200"/>
        </p:xfrm>
        <a:graphic>
          <a:graphicData uri="http://schemas.openxmlformats.org/presentationml/2006/ole">
            <p:oleObj spid="_x0000_s88078" name="Chart" r:id="rId3" imgW="7917272" imgH="3848040" progId="MSGraph.Chart.8">
              <p:embed followColorScheme="full"/>
            </p:oleObj>
          </a:graphicData>
        </a:graphic>
      </p:graphicFrame>
      <p:sp>
        <p:nvSpPr>
          <p:cNvPr id="8"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457200" y="381000"/>
            <a:ext cx="8229600" cy="685800"/>
          </a:xfrm>
        </p:spPr>
        <p:txBody>
          <a:bodyPr/>
          <a:lstStyle/>
          <a:p>
            <a:r>
              <a:rPr lang="en-US"/>
              <a:t>Data Reduction Method (3): Clustering</a:t>
            </a:r>
          </a:p>
        </p:txBody>
      </p:sp>
      <p:sp>
        <p:nvSpPr>
          <p:cNvPr id="980995" name="Rectangle 3"/>
          <p:cNvSpPr>
            <a:spLocks noGrp="1" noChangeArrowheads="1"/>
          </p:cNvSpPr>
          <p:nvPr>
            <p:ph type="body" idx="1"/>
          </p:nvPr>
        </p:nvSpPr>
        <p:spPr>
          <a:xfrm>
            <a:off x="381000" y="1600200"/>
            <a:ext cx="8229600" cy="4876800"/>
          </a:xfrm>
        </p:spPr>
        <p:txBody>
          <a:bodyPr/>
          <a:lstStyle/>
          <a:p>
            <a:pPr>
              <a:lnSpc>
                <a:spcPct val="140000"/>
              </a:lnSpc>
            </a:pPr>
            <a:r>
              <a:rPr lang="en-US" sz="2000"/>
              <a:t>Partition data set into clusters based on similarity, and store cluster representation (e.g., centroid and diameter) only</a:t>
            </a:r>
          </a:p>
          <a:p>
            <a:pPr>
              <a:lnSpc>
                <a:spcPct val="140000"/>
              </a:lnSpc>
            </a:pPr>
            <a:r>
              <a:rPr lang="en-US" sz="2000"/>
              <a:t>Can be very effective if data is clustered but not if data is “smeared”</a:t>
            </a:r>
          </a:p>
          <a:p>
            <a:pPr>
              <a:lnSpc>
                <a:spcPct val="140000"/>
              </a:lnSpc>
            </a:pPr>
            <a:r>
              <a:rPr lang="en-US" sz="2000"/>
              <a:t>Can have hierarchical clustering and be stored in multi-dimensional index tree structures</a:t>
            </a:r>
          </a:p>
          <a:p>
            <a:pPr>
              <a:lnSpc>
                <a:spcPct val="140000"/>
              </a:lnSpc>
            </a:pPr>
            <a:r>
              <a:rPr lang="en-US" sz="2000"/>
              <a:t>There are many choices of clustering definitions and clustering algorithms</a:t>
            </a:r>
          </a:p>
          <a:p>
            <a:pPr>
              <a:lnSpc>
                <a:spcPct val="140000"/>
              </a:lnSpc>
            </a:pPr>
            <a:r>
              <a:rPr lang="en-US" sz="2000"/>
              <a:t>Cluster analysis will be studied in depth in Chapter 7</a:t>
            </a:r>
            <a:endParaRPr lang="en-US" sz="2000">
              <a:sym typeface="Symbol" pitchFamily="18" charset="2"/>
            </a:endParaRP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8EDA32-9B83-4163-B617-EBA896C754CD}" type="slidenum">
              <a:rPr lang="en-US"/>
              <a:pPr/>
              <a:t>57</a:t>
            </a:fld>
            <a:endParaRPr lang="en-US"/>
          </a:p>
        </p:txBody>
      </p:sp>
      <p:sp>
        <p:nvSpPr>
          <p:cNvPr id="982018" name="Rectangle 2"/>
          <p:cNvSpPr>
            <a:spLocks noGrp="1" noChangeArrowheads="1"/>
          </p:cNvSpPr>
          <p:nvPr>
            <p:ph type="title"/>
          </p:nvPr>
        </p:nvSpPr>
        <p:spPr>
          <a:xfrm>
            <a:off x="685800" y="228600"/>
            <a:ext cx="7467600" cy="838200"/>
          </a:xfrm>
        </p:spPr>
        <p:txBody>
          <a:bodyPr>
            <a:normAutofit fontScale="90000"/>
          </a:bodyPr>
          <a:lstStyle/>
          <a:p>
            <a:r>
              <a:rPr lang="en-US" sz="3200"/>
              <a:t>Data Reduction Method (4): Sampling</a:t>
            </a:r>
          </a:p>
        </p:txBody>
      </p:sp>
      <p:sp>
        <p:nvSpPr>
          <p:cNvPr id="982019" name="Rectangle 3"/>
          <p:cNvSpPr>
            <a:spLocks noGrp="1" noChangeArrowheads="1"/>
          </p:cNvSpPr>
          <p:nvPr>
            <p:ph type="body" idx="1"/>
          </p:nvPr>
        </p:nvSpPr>
        <p:spPr>
          <a:xfrm>
            <a:off x="457200" y="1371600"/>
            <a:ext cx="8382000" cy="5181600"/>
          </a:xfrm>
        </p:spPr>
        <p:txBody>
          <a:bodyPr/>
          <a:lstStyle/>
          <a:p>
            <a:pPr>
              <a:lnSpc>
                <a:spcPct val="90000"/>
              </a:lnSpc>
            </a:pPr>
            <a:r>
              <a:rPr lang="en-US" sz="2400"/>
              <a:t>Sampling: obtaining a small sample </a:t>
            </a:r>
            <a:r>
              <a:rPr lang="en-US" sz="2400" i="1"/>
              <a:t>s</a:t>
            </a:r>
            <a:r>
              <a:rPr lang="en-US" sz="2400"/>
              <a:t> to represent the whole data set </a:t>
            </a:r>
            <a:r>
              <a:rPr lang="en-US" sz="2400" i="1"/>
              <a:t>N</a:t>
            </a:r>
          </a:p>
          <a:p>
            <a:pPr>
              <a:lnSpc>
                <a:spcPct val="90000"/>
              </a:lnSpc>
            </a:pPr>
            <a:r>
              <a:rPr lang="en-US" sz="2400"/>
              <a:t>Allow a mining algorithm to run in complexity that is potentially sub-linear to the size of the data</a:t>
            </a:r>
          </a:p>
          <a:p>
            <a:pPr>
              <a:lnSpc>
                <a:spcPct val="90000"/>
              </a:lnSpc>
            </a:pPr>
            <a:r>
              <a:rPr lang="en-US" sz="2400"/>
              <a:t>Choose a </a:t>
            </a:r>
            <a:r>
              <a:rPr lang="en-US" sz="2400">
                <a:solidFill>
                  <a:schemeClr val="hlink"/>
                </a:solidFill>
              </a:rPr>
              <a:t>representative</a:t>
            </a:r>
            <a:r>
              <a:rPr lang="en-US" sz="2400"/>
              <a:t> subset of the data</a:t>
            </a:r>
          </a:p>
          <a:p>
            <a:pPr lvl="1">
              <a:lnSpc>
                <a:spcPct val="90000"/>
              </a:lnSpc>
            </a:pPr>
            <a:r>
              <a:rPr lang="en-US" sz="2400"/>
              <a:t>Simple random sampling may have very poor performance in the presence of skew</a:t>
            </a:r>
          </a:p>
          <a:p>
            <a:pPr>
              <a:lnSpc>
                <a:spcPct val="90000"/>
              </a:lnSpc>
            </a:pPr>
            <a:r>
              <a:rPr lang="en-US" sz="2400"/>
              <a:t>Develop adaptive sampling methods</a:t>
            </a:r>
          </a:p>
          <a:p>
            <a:pPr lvl="1">
              <a:lnSpc>
                <a:spcPct val="90000"/>
              </a:lnSpc>
            </a:pPr>
            <a:r>
              <a:rPr lang="en-US" sz="2400"/>
              <a:t>Stratified sampling: </a:t>
            </a:r>
          </a:p>
          <a:p>
            <a:pPr lvl="2">
              <a:lnSpc>
                <a:spcPct val="90000"/>
              </a:lnSpc>
            </a:pPr>
            <a:r>
              <a:rPr lang="en-US"/>
              <a:t>Approximate the percentage of each class (or subpopulation of interest) in the overall database </a:t>
            </a:r>
          </a:p>
          <a:p>
            <a:pPr lvl="2">
              <a:lnSpc>
                <a:spcPct val="90000"/>
              </a:lnSpc>
            </a:pPr>
            <a:r>
              <a:rPr lang="en-US"/>
              <a:t>Used in conjunction with skewed data</a:t>
            </a:r>
          </a:p>
          <a:p>
            <a:pPr>
              <a:lnSpc>
                <a:spcPct val="90000"/>
              </a:lnSpc>
            </a:pPr>
            <a:r>
              <a:rPr lang="en-US" sz="2400"/>
              <a:t>Note: Sampling may not reduce database I/Os (page at a time)</a:t>
            </a:r>
          </a:p>
        </p:txBody>
      </p:sp>
      <p:sp>
        <p:nvSpPr>
          <p:cNvPr id="7"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57</a:t>
            </a:fld>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fld id="{D32E85FB-CFE0-4742-A7E4-BBF898A9B0B0}" type="slidenum">
              <a:rPr lang="en-US"/>
              <a:pPr/>
              <a:t>58</a:t>
            </a:fld>
            <a:endParaRPr lang="en-US" dirty="0"/>
          </a:p>
        </p:txBody>
      </p:sp>
      <p:sp>
        <p:nvSpPr>
          <p:cNvPr id="983042" name="Text Box 2"/>
          <p:cNvSpPr txBox="1">
            <a:spLocks noChangeArrowheads="1"/>
          </p:cNvSpPr>
          <p:nvPr/>
        </p:nvSpPr>
        <p:spPr bwMode="auto">
          <a:xfrm>
            <a:off x="152400" y="381000"/>
            <a:ext cx="8610600" cy="641350"/>
          </a:xfrm>
          <a:prstGeom prst="rect">
            <a:avLst/>
          </a:prstGeom>
          <a:noFill/>
          <a:ln w="9525">
            <a:noFill/>
            <a:miter lim="800000"/>
            <a:headEnd/>
            <a:tailEnd/>
          </a:ln>
          <a:effectLst/>
        </p:spPr>
        <p:txBody>
          <a:bodyPr>
            <a:spAutoFit/>
          </a:bodyPr>
          <a:lstStyle/>
          <a:p>
            <a:pPr algn="ctr" eaLnBrk="0" hangingPunct="0"/>
            <a:r>
              <a:rPr lang="en-US" sz="3600">
                <a:solidFill>
                  <a:schemeClr val="tx2"/>
                </a:solidFill>
              </a:rPr>
              <a:t>Sampling: with or without Replacement</a:t>
            </a:r>
          </a:p>
        </p:txBody>
      </p:sp>
      <p:sp>
        <p:nvSpPr>
          <p:cNvPr id="983043" name="Text Box 3"/>
          <p:cNvSpPr txBox="1">
            <a:spLocks noChangeArrowheads="1"/>
          </p:cNvSpPr>
          <p:nvPr/>
        </p:nvSpPr>
        <p:spPr bwMode="auto">
          <a:xfrm rot="-1013563">
            <a:off x="3733800" y="2819400"/>
            <a:ext cx="2205038" cy="155257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SRSWOR</a:t>
            </a:r>
          </a:p>
          <a:p>
            <a:pPr eaLnBrk="0" hangingPunct="0"/>
            <a:r>
              <a:rPr lang="en-US">
                <a:latin typeface="Times New Roman" pitchFamily="18" charset="0"/>
              </a:rPr>
              <a:t>(simple random</a:t>
            </a:r>
          </a:p>
          <a:p>
            <a:pPr eaLnBrk="0" hangingPunct="0"/>
            <a:r>
              <a:rPr lang="en-US">
                <a:latin typeface="Times New Roman" pitchFamily="18" charset="0"/>
              </a:rPr>
              <a:t> sample without </a:t>
            </a:r>
          </a:p>
          <a:p>
            <a:pPr eaLnBrk="0" hangingPunct="0"/>
            <a:r>
              <a:rPr lang="en-US">
                <a:latin typeface="Times New Roman" pitchFamily="18" charset="0"/>
              </a:rPr>
              <a:t>replacement)</a:t>
            </a:r>
          </a:p>
        </p:txBody>
      </p:sp>
      <p:grpSp>
        <p:nvGrpSpPr>
          <p:cNvPr id="2" name="Group 4"/>
          <p:cNvGrpSpPr>
            <a:grpSpLocks/>
          </p:cNvGrpSpPr>
          <p:nvPr/>
        </p:nvGrpSpPr>
        <p:grpSpPr bwMode="auto">
          <a:xfrm>
            <a:off x="5695950" y="1771650"/>
            <a:ext cx="2438400" cy="1676400"/>
            <a:chOff x="3588" y="1116"/>
            <a:chExt cx="1536" cy="1056"/>
          </a:xfrm>
        </p:grpSpPr>
        <p:sp>
          <p:nvSpPr>
            <p:cNvPr id="983045"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p:spPr>
          <p:txBody>
            <a:bodyPr wrap="none" anchor="ctr"/>
            <a:lstStyle/>
            <a:p>
              <a:endParaRPr lang="he-IL"/>
            </a:p>
          </p:txBody>
        </p:sp>
        <p:sp>
          <p:nvSpPr>
            <p:cNvPr id="983046"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p:spPr>
          <p:txBody>
            <a:bodyPr wrap="none" anchor="ctr"/>
            <a:lstStyle/>
            <a:p>
              <a:endParaRPr lang="he-IL"/>
            </a:p>
          </p:txBody>
        </p:sp>
        <p:sp>
          <p:nvSpPr>
            <p:cNvPr id="983047"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83048"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p:spPr>
          <p:txBody>
            <a:bodyPr wrap="none" anchor="ctr"/>
            <a:lstStyle/>
            <a:p>
              <a:endParaRPr lang="he-IL"/>
            </a:p>
          </p:txBody>
        </p:sp>
      </p:grpSp>
      <p:sp>
        <p:nvSpPr>
          <p:cNvPr id="983049" name="Text Box 9"/>
          <p:cNvSpPr txBox="1">
            <a:spLocks noChangeArrowheads="1"/>
          </p:cNvSpPr>
          <p:nvPr/>
        </p:nvSpPr>
        <p:spPr bwMode="auto">
          <a:xfrm rot="848056">
            <a:off x="3962400" y="5105400"/>
            <a:ext cx="12176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SRSWR</a:t>
            </a:r>
          </a:p>
        </p:txBody>
      </p:sp>
      <p:grpSp>
        <p:nvGrpSpPr>
          <p:cNvPr id="3" name="Group 10"/>
          <p:cNvGrpSpPr>
            <a:grpSpLocks/>
          </p:cNvGrpSpPr>
          <p:nvPr/>
        </p:nvGrpSpPr>
        <p:grpSpPr bwMode="auto">
          <a:xfrm>
            <a:off x="5772150" y="4457700"/>
            <a:ext cx="2438400" cy="1676400"/>
            <a:chOff x="3636" y="2808"/>
            <a:chExt cx="1536" cy="1056"/>
          </a:xfrm>
        </p:grpSpPr>
        <p:sp>
          <p:nvSpPr>
            <p:cNvPr id="983051"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p:spPr>
          <p:txBody>
            <a:bodyPr wrap="none" anchor="ctr"/>
            <a:lstStyle/>
            <a:p>
              <a:endParaRPr lang="he-IL"/>
            </a:p>
          </p:txBody>
        </p:sp>
        <p:sp>
          <p:nvSpPr>
            <p:cNvPr id="983052"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p:spPr>
          <p:txBody>
            <a:bodyPr wrap="none" anchor="ctr"/>
            <a:lstStyle/>
            <a:p>
              <a:endParaRPr lang="he-IL"/>
            </a:p>
          </p:txBody>
        </p:sp>
        <p:sp>
          <p:nvSpPr>
            <p:cNvPr id="983053"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p:spPr>
          <p:txBody>
            <a:bodyPr wrap="none" anchor="ctr"/>
            <a:lstStyle/>
            <a:p>
              <a:endParaRPr lang="he-IL"/>
            </a:p>
          </p:txBody>
        </p:sp>
        <p:sp>
          <p:nvSpPr>
            <p:cNvPr id="983054"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p:spPr>
          <p:txBody>
            <a:bodyPr wrap="none" anchor="ctr"/>
            <a:lstStyle/>
            <a:p>
              <a:endParaRPr lang="he-IL"/>
            </a:p>
          </p:txBody>
        </p:sp>
      </p:grpSp>
      <p:grpSp>
        <p:nvGrpSpPr>
          <p:cNvPr id="4" name="Group 15"/>
          <p:cNvGrpSpPr>
            <a:grpSpLocks/>
          </p:cNvGrpSpPr>
          <p:nvPr/>
        </p:nvGrpSpPr>
        <p:grpSpPr bwMode="auto">
          <a:xfrm>
            <a:off x="876300" y="1905000"/>
            <a:ext cx="2724150" cy="4556125"/>
            <a:chOff x="564" y="1284"/>
            <a:chExt cx="1716" cy="2870"/>
          </a:xfrm>
        </p:grpSpPr>
        <p:sp>
          <p:nvSpPr>
            <p:cNvPr id="983056"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p:spPr>
          <p:txBody>
            <a:bodyPr wrap="none" anchor="ctr"/>
            <a:lstStyle/>
            <a:p>
              <a:endParaRPr lang="he-IL"/>
            </a:p>
          </p:txBody>
        </p:sp>
        <p:sp>
          <p:nvSpPr>
            <p:cNvPr id="983057"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p:spPr>
          <p:txBody>
            <a:bodyPr wrap="none" anchor="ctr"/>
            <a:lstStyle/>
            <a:p>
              <a:endParaRPr lang="he-IL"/>
            </a:p>
          </p:txBody>
        </p:sp>
        <p:sp>
          <p:nvSpPr>
            <p:cNvPr id="983058"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p:spPr>
          <p:txBody>
            <a:bodyPr wrap="none" anchor="ctr"/>
            <a:lstStyle/>
            <a:p>
              <a:endParaRPr lang="he-IL"/>
            </a:p>
          </p:txBody>
        </p:sp>
        <p:sp>
          <p:nvSpPr>
            <p:cNvPr id="983059"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p:spPr>
          <p:txBody>
            <a:bodyPr wrap="none" anchor="ctr"/>
            <a:lstStyle/>
            <a:p>
              <a:endParaRPr lang="he-IL"/>
            </a:p>
          </p:txBody>
        </p:sp>
        <p:sp>
          <p:nvSpPr>
            <p:cNvPr id="983060"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p:spPr>
          <p:txBody>
            <a:bodyPr wrap="none" anchor="ctr"/>
            <a:lstStyle/>
            <a:p>
              <a:endParaRPr lang="he-IL"/>
            </a:p>
          </p:txBody>
        </p:sp>
        <p:sp>
          <p:nvSpPr>
            <p:cNvPr id="983061"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p:spPr>
          <p:txBody>
            <a:bodyPr wrap="none" anchor="ctr"/>
            <a:lstStyle/>
            <a:p>
              <a:endParaRPr lang="he-IL"/>
            </a:p>
          </p:txBody>
        </p:sp>
        <p:sp>
          <p:nvSpPr>
            <p:cNvPr id="983062"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p:spPr>
          <p:txBody>
            <a:bodyPr wrap="none" anchor="ctr"/>
            <a:lstStyle/>
            <a:p>
              <a:endParaRPr lang="he-IL"/>
            </a:p>
          </p:txBody>
        </p:sp>
        <p:sp>
          <p:nvSpPr>
            <p:cNvPr id="983063"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p:spPr>
          <p:txBody>
            <a:bodyPr wrap="none" anchor="ctr"/>
            <a:lstStyle/>
            <a:p>
              <a:endParaRPr lang="he-IL"/>
            </a:p>
          </p:txBody>
        </p:sp>
        <p:sp>
          <p:nvSpPr>
            <p:cNvPr id="983064"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p:spPr>
          <p:txBody>
            <a:bodyPr wrap="none" anchor="ctr"/>
            <a:lstStyle/>
            <a:p>
              <a:endParaRPr lang="he-IL"/>
            </a:p>
          </p:txBody>
        </p:sp>
        <p:sp>
          <p:nvSpPr>
            <p:cNvPr id="983065"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p:spPr>
          <p:txBody>
            <a:bodyPr wrap="none" anchor="ctr"/>
            <a:lstStyle/>
            <a:p>
              <a:endParaRPr lang="he-IL"/>
            </a:p>
          </p:txBody>
        </p:sp>
        <p:sp>
          <p:nvSpPr>
            <p:cNvPr id="983066" name="Text Box 26"/>
            <p:cNvSpPr txBox="1">
              <a:spLocks noChangeArrowheads="1"/>
            </p:cNvSpPr>
            <p:nvPr/>
          </p:nvSpPr>
          <p:spPr bwMode="auto">
            <a:xfrm>
              <a:off x="974" y="3866"/>
              <a:ext cx="878" cy="288"/>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a:t>
              </a:r>
            </a:p>
          </p:txBody>
        </p:sp>
      </p:grpSp>
      <p:sp>
        <p:nvSpPr>
          <p:cNvPr id="983067"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ffectLst/>
        </p:spPr>
        <p:txBody>
          <a:bodyPr wrap="none" anchor="ctr"/>
          <a:lstStyle/>
          <a:p>
            <a:endParaRPr lang="he-IL"/>
          </a:p>
        </p:txBody>
      </p:sp>
      <p:sp>
        <p:nvSpPr>
          <p:cNvPr id="983068"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ffectLst/>
        </p:spPr>
        <p:txBody>
          <a:bodyPr wrap="none" anchor="ctr"/>
          <a:lstStyle/>
          <a:p>
            <a:endParaRPr lang="he-IL"/>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2AA2675A-E682-48AB-B84F-F7BAD3CFA1B0}" type="slidenum">
              <a:rPr lang="en-US"/>
              <a:pPr/>
              <a:t>59</a:t>
            </a:fld>
            <a:endParaRPr lang="en-US"/>
          </a:p>
        </p:txBody>
      </p:sp>
      <p:sp>
        <p:nvSpPr>
          <p:cNvPr id="984066" name="Rectangle 2"/>
          <p:cNvSpPr>
            <a:spLocks noGrp="1" noChangeArrowheads="1"/>
          </p:cNvSpPr>
          <p:nvPr>
            <p:ph type="title"/>
          </p:nvPr>
        </p:nvSpPr>
        <p:spPr>
          <a:xfrm>
            <a:off x="251520" y="692696"/>
            <a:ext cx="8707438" cy="609600"/>
          </a:xfrm>
        </p:spPr>
        <p:txBody>
          <a:bodyPr>
            <a:normAutofit fontScale="90000"/>
          </a:bodyPr>
          <a:lstStyle/>
          <a:p>
            <a:r>
              <a:rPr lang="en-US" sz="3200" dirty="0"/>
              <a:t>Sampling: Cluster or Stratified Sampling</a:t>
            </a:r>
          </a:p>
        </p:txBody>
      </p:sp>
      <p:grpSp>
        <p:nvGrpSpPr>
          <p:cNvPr id="2" name="Group 3"/>
          <p:cNvGrpSpPr>
            <a:grpSpLocks/>
          </p:cNvGrpSpPr>
          <p:nvPr/>
        </p:nvGrpSpPr>
        <p:grpSpPr bwMode="auto">
          <a:xfrm>
            <a:off x="520700" y="2698750"/>
            <a:ext cx="3751263" cy="3348038"/>
            <a:chOff x="274" y="1418"/>
            <a:chExt cx="2363" cy="2109"/>
          </a:xfrm>
        </p:grpSpPr>
        <p:sp>
          <p:nvSpPr>
            <p:cNvPr id="984068"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p:spPr>
          <p:txBody>
            <a:bodyPr wrap="none" anchor="ctr"/>
            <a:lstStyle/>
            <a:p>
              <a:endParaRPr lang="he-IL"/>
            </a:p>
          </p:txBody>
        </p:sp>
        <p:sp>
          <p:nvSpPr>
            <p:cNvPr id="984069"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0"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1"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2"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3"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4"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5"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6"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077" name="Freeform 13"/>
            <p:cNvSpPr>
              <a:spLocks/>
            </p:cNvSpPr>
            <p:nvPr/>
          </p:nvSpPr>
          <p:spPr bwMode="auto">
            <a:xfrm>
              <a:off x="1376" y="1763"/>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he-IL"/>
            </a:p>
          </p:txBody>
        </p:sp>
        <p:sp>
          <p:nvSpPr>
            <p:cNvPr id="984078"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79"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0"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1"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2"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3"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4"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5"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6"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087" name="Freeform 23"/>
            <p:cNvSpPr>
              <a:spLocks/>
            </p:cNvSpPr>
            <p:nvPr/>
          </p:nvSpPr>
          <p:spPr bwMode="auto">
            <a:xfrm>
              <a:off x="1061" y="2373"/>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he-IL"/>
            </a:p>
          </p:txBody>
        </p:sp>
        <p:grpSp>
          <p:nvGrpSpPr>
            <p:cNvPr id="3" name="Group 24"/>
            <p:cNvGrpSpPr>
              <a:grpSpLocks/>
            </p:cNvGrpSpPr>
            <p:nvPr/>
          </p:nvGrpSpPr>
          <p:grpSpPr bwMode="auto">
            <a:xfrm>
              <a:off x="551" y="1796"/>
              <a:ext cx="542" cy="954"/>
              <a:chOff x="551" y="1796"/>
              <a:chExt cx="542" cy="954"/>
            </a:xfrm>
          </p:grpSpPr>
          <p:sp>
            <p:nvSpPr>
              <p:cNvPr id="984089"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0"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1"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2"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3"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4"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5"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6"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7"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8"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099" name="Freeform 35"/>
              <p:cNvSpPr>
                <a:spLocks/>
              </p:cNvSpPr>
              <p:nvPr/>
            </p:nvSpPr>
            <p:spPr bwMode="auto">
              <a:xfrm>
                <a:off x="551" y="1796"/>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he-IL"/>
              </a:p>
            </p:txBody>
          </p:sp>
        </p:grpSp>
      </p:grpSp>
      <p:sp>
        <p:nvSpPr>
          <p:cNvPr id="984100"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ffectLst/>
        </p:spPr>
        <p:txBody>
          <a:bodyPr wrap="none" anchor="ctr"/>
          <a:lstStyle/>
          <a:p>
            <a:endParaRPr lang="he-IL"/>
          </a:p>
        </p:txBody>
      </p:sp>
      <p:grpSp>
        <p:nvGrpSpPr>
          <p:cNvPr id="4" name="Group 37"/>
          <p:cNvGrpSpPr>
            <a:grpSpLocks/>
          </p:cNvGrpSpPr>
          <p:nvPr/>
        </p:nvGrpSpPr>
        <p:grpSpPr bwMode="auto">
          <a:xfrm>
            <a:off x="5241925" y="3225800"/>
            <a:ext cx="2398713" cy="2214563"/>
            <a:chOff x="3302" y="2032"/>
            <a:chExt cx="1511" cy="1395"/>
          </a:xfrm>
        </p:grpSpPr>
        <p:sp>
          <p:nvSpPr>
            <p:cNvPr id="984102"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103"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104"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105"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106"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107"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108"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109"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110"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111"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112"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p:spPr>
          <p:txBody>
            <a:bodyPr wrap="none" anchor="ctr"/>
            <a:lstStyle/>
            <a:p>
              <a:endParaRPr lang="he-IL"/>
            </a:p>
          </p:txBody>
        </p:sp>
        <p:sp>
          <p:nvSpPr>
            <p:cNvPr id="984113"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p:spPr>
          <p:txBody>
            <a:bodyPr wrap="none" anchor="ctr"/>
            <a:lstStyle/>
            <a:p>
              <a:endParaRPr lang="he-IL"/>
            </a:p>
          </p:txBody>
        </p:sp>
        <p:sp>
          <p:nvSpPr>
            <p:cNvPr id="984114"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p:spPr>
          <p:txBody>
            <a:bodyPr wrap="none" anchor="ctr"/>
            <a:lstStyle/>
            <a:p>
              <a:endParaRPr lang="he-IL"/>
            </a:p>
          </p:txBody>
        </p:sp>
        <p:sp>
          <p:nvSpPr>
            <p:cNvPr id="984115" name="Freeform 51"/>
            <p:cNvSpPr>
              <a:spLocks/>
            </p:cNvSpPr>
            <p:nvPr/>
          </p:nvSpPr>
          <p:spPr bwMode="auto">
            <a:xfrm>
              <a:off x="4127" y="2032"/>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he-IL"/>
            </a:p>
          </p:txBody>
        </p:sp>
        <p:sp>
          <p:nvSpPr>
            <p:cNvPr id="984116" name="Freeform 52"/>
            <p:cNvSpPr>
              <a:spLocks/>
            </p:cNvSpPr>
            <p:nvPr/>
          </p:nvSpPr>
          <p:spPr bwMode="auto">
            <a:xfrm>
              <a:off x="3812" y="2642"/>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he-IL"/>
            </a:p>
          </p:txBody>
        </p:sp>
        <p:sp>
          <p:nvSpPr>
            <p:cNvPr id="984117" name="Freeform 53"/>
            <p:cNvSpPr>
              <a:spLocks/>
            </p:cNvSpPr>
            <p:nvPr/>
          </p:nvSpPr>
          <p:spPr bwMode="auto">
            <a:xfrm>
              <a:off x="3302" y="2065"/>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he-IL"/>
            </a:p>
          </p:txBody>
        </p:sp>
      </p:grpSp>
      <p:sp>
        <p:nvSpPr>
          <p:cNvPr id="984118" name="Text Box 54"/>
          <p:cNvSpPr txBox="1">
            <a:spLocks noChangeArrowheads="1"/>
          </p:cNvSpPr>
          <p:nvPr/>
        </p:nvSpPr>
        <p:spPr bwMode="auto">
          <a:xfrm>
            <a:off x="1463675" y="1897063"/>
            <a:ext cx="1470025"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 </a:t>
            </a:r>
          </a:p>
        </p:txBody>
      </p:sp>
      <p:sp>
        <p:nvSpPr>
          <p:cNvPr id="984119" name="Text Box 55"/>
          <p:cNvSpPr txBox="1">
            <a:spLocks noChangeArrowheads="1"/>
          </p:cNvSpPr>
          <p:nvPr/>
        </p:nvSpPr>
        <p:spPr bwMode="auto">
          <a:xfrm>
            <a:off x="5043488" y="1839913"/>
            <a:ext cx="326866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Cluster/Stratified Sample</a:t>
            </a:r>
          </a:p>
        </p:txBody>
      </p:sp>
      <p:sp>
        <p:nvSpPr>
          <p:cNvPr id="59" name="Slide Number Placeholder 6"/>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59</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a:xfrm>
            <a:off x="304800" y="304800"/>
            <a:ext cx="8458200" cy="762000"/>
          </a:xfrm>
        </p:spPr>
        <p:txBody>
          <a:bodyPr/>
          <a:lstStyle/>
          <a:p>
            <a:r>
              <a:rPr lang="en-US" dirty="0"/>
              <a:t>Why </a:t>
            </a:r>
            <a:r>
              <a:rPr lang="en-US" dirty="0" smtClean="0"/>
              <a:t>Is Data Dirty?</a:t>
            </a:r>
            <a:endParaRPr lang="en-US" dirty="0"/>
          </a:p>
        </p:txBody>
      </p:sp>
      <p:sp>
        <p:nvSpPr>
          <p:cNvPr id="1025027" name="Rectangle 3"/>
          <p:cNvSpPr>
            <a:spLocks noGrp="1" noChangeArrowheads="1"/>
          </p:cNvSpPr>
          <p:nvPr>
            <p:ph type="body" idx="1"/>
          </p:nvPr>
        </p:nvSpPr>
        <p:spPr>
          <a:xfrm>
            <a:off x="395536" y="1196752"/>
            <a:ext cx="7931224" cy="5181600"/>
          </a:xfrm>
        </p:spPr>
        <p:txBody>
          <a:bodyPr/>
          <a:lstStyle/>
          <a:p>
            <a:pPr>
              <a:lnSpc>
                <a:spcPct val="90000"/>
              </a:lnSpc>
            </a:pPr>
            <a:r>
              <a:rPr lang="en-US" dirty="0" smtClean="0">
                <a:solidFill>
                  <a:schemeClr val="hlink"/>
                </a:solidFill>
              </a:rPr>
              <a:t>inconsistent</a:t>
            </a:r>
            <a:r>
              <a:rPr lang="en-US" dirty="0"/>
              <a:t>: containing discrepancies in codes or names</a:t>
            </a:r>
          </a:p>
          <a:p>
            <a:pPr lvl="2">
              <a:lnSpc>
                <a:spcPct val="90000"/>
              </a:lnSpc>
            </a:pPr>
            <a:r>
              <a:rPr lang="en-US" dirty="0"/>
              <a:t>e.g., Age=“42” Birthday=“03/07/1997”</a:t>
            </a:r>
          </a:p>
          <a:p>
            <a:pPr lvl="2">
              <a:lnSpc>
                <a:spcPct val="90000"/>
              </a:lnSpc>
            </a:pPr>
            <a:r>
              <a:rPr lang="en-US" dirty="0"/>
              <a:t>e.g., Was rating “1,2,3”, now rating “A, B, C”</a:t>
            </a:r>
          </a:p>
          <a:p>
            <a:pPr lvl="2">
              <a:lnSpc>
                <a:spcPct val="90000"/>
              </a:lnSpc>
            </a:pPr>
            <a:r>
              <a:rPr lang="en-US" dirty="0"/>
              <a:t>e.g., discrepancy between duplicate records</a:t>
            </a:r>
          </a:p>
        </p:txBody>
      </p:sp>
      <p:sp>
        <p:nvSpPr>
          <p:cNvPr id="7" name="Slide Number Placeholder 8"/>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6</a:t>
            </a:fld>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a:xfrm>
            <a:off x="467544" y="476672"/>
            <a:ext cx="4821238" cy="609600"/>
          </a:xfrm>
        </p:spPr>
        <p:txBody>
          <a:bodyPr/>
          <a:lstStyle/>
          <a:p>
            <a:r>
              <a:rPr lang="en-US" dirty="0"/>
              <a:t>Summary</a:t>
            </a:r>
          </a:p>
        </p:txBody>
      </p:sp>
      <p:sp>
        <p:nvSpPr>
          <p:cNvPr id="997379" name="Rectangle 3"/>
          <p:cNvSpPr>
            <a:spLocks noGrp="1" noChangeArrowheads="1"/>
          </p:cNvSpPr>
          <p:nvPr>
            <p:ph type="body" idx="1"/>
          </p:nvPr>
        </p:nvSpPr>
        <p:spPr>
          <a:xfrm>
            <a:off x="304800" y="1447800"/>
            <a:ext cx="8299648" cy="4953000"/>
          </a:xfrm>
        </p:spPr>
        <p:txBody>
          <a:bodyPr/>
          <a:lstStyle/>
          <a:p>
            <a:pPr>
              <a:lnSpc>
                <a:spcPct val="120000"/>
              </a:lnSpc>
            </a:pPr>
            <a:r>
              <a:rPr lang="en-US" sz="2400" dirty="0"/>
              <a:t>Data  preparation or preprocessing is a big issue for both data warehousing and data mining</a:t>
            </a:r>
          </a:p>
          <a:p>
            <a:pPr>
              <a:lnSpc>
                <a:spcPct val="120000"/>
              </a:lnSpc>
            </a:pPr>
            <a:r>
              <a:rPr lang="en-US" sz="2400" dirty="0" smtClean="0"/>
              <a:t>Descriptive </a:t>
            </a:r>
            <a:r>
              <a:rPr lang="en-US" sz="2400" dirty="0"/>
              <a:t>data summarization is need for quality data preprocessing</a:t>
            </a:r>
          </a:p>
          <a:p>
            <a:pPr>
              <a:lnSpc>
                <a:spcPct val="120000"/>
              </a:lnSpc>
            </a:pPr>
            <a:r>
              <a:rPr lang="en-US" sz="2400" dirty="0"/>
              <a:t>Data preparation includes</a:t>
            </a:r>
          </a:p>
          <a:p>
            <a:pPr lvl="1">
              <a:lnSpc>
                <a:spcPct val="120000"/>
              </a:lnSpc>
            </a:pPr>
            <a:r>
              <a:rPr lang="en-US" sz="2400" dirty="0"/>
              <a:t>Data cleaning and data integration</a:t>
            </a:r>
          </a:p>
          <a:p>
            <a:pPr lvl="1">
              <a:lnSpc>
                <a:spcPct val="120000"/>
              </a:lnSpc>
            </a:pPr>
            <a:r>
              <a:rPr lang="en-US" sz="2400" dirty="0"/>
              <a:t>Data reduction and feature selection</a:t>
            </a:r>
            <a:endParaRPr lang="en-US" sz="2400" dirty="0">
              <a:solidFill>
                <a:schemeClr val="hlink"/>
              </a:solidFill>
            </a:endParaRPr>
          </a:p>
          <a:p>
            <a:pPr lvl="1">
              <a:lnSpc>
                <a:spcPct val="120000"/>
              </a:lnSpc>
            </a:pPr>
            <a:r>
              <a:rPr lang="en-US" sz="2400" dirty="0" err="1"/>
              <a:t>Discretization</a:t>
            </a:r>
            <a:endParaRPr lang="en-US" sz="2400" dirty="0"/>
          </a:p>
          <a:p>
            <a:pPr>
              <a:lnSpc>
                <a:spcPct val="120000"/>
              </a:lnSpc>
            </a:pPr>
            <a:r>
              <a:rPr lang="en-US" sz="2400" dirty="0"/>
              <a:t>A lot a methods have been developed but data preprocessing still an active area of research</a:t>
            </a:r>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a:xfrm>
            <a:off x="467544" y="476672"/>
            <a:ext cx="4821238" cy="609600"/>
          </a:xfrm>
        </p:spPr>
        <p:txBody>
          <a:bodyPr/>
          <a:lstStyle/>
          <a:p>
            <a:r>
              <a:rPr lang="en-US" dirty="0" smtClean="0"/>
              <a:t>Exercise</a:t>
            </a:r>
            <a:endParaRPr lang="en-US" dirty="0"/>
          </a:p>
        </p:txBody>
      </p:sp>
      <p:sp>
        <p:nvSpPr>
          <p:cNvPr id="997379" name="Rectangle 3"/>
          <p:cNvSpPr>
            <a:spLocks noGrp="1" noChangeArrowheads="1"/>
          </p:cNvSpPr>
          <p:nvPr>
            <p:ph type="body" idx="1"/>
          </p:nvPr>
        </p:nvSpPr>
        <p:spPr>
          <a:xfrm>
            <a:off x="304800" y="1052736"/>
            <a:ext cx="8299648" cy="5348064"/>
          </a:xfrm>
        </p:spPr>
        <p:txBody>
          <a:bodyPr/>
          <a:lstStyle/>
          <a:p>
            <a:pPr algn="r" rtl="1"/>
            <a:r>
              <a:rPr lang="he-IL" sz="2400" dirty="0" smtClean="0"/>
              <a:t>להלן טבלת נתוני אימון. </a:t>
            </a:r>
            <a:r>
              <a:rPr lang="he-IL" dirty="0" smtClean="0"/>
              <a:t>ציינו והדגימו את שלבי הכנת הנתונים לביצוע כריית מידע כדוגמת טיפול בערכים חסרים, </a:t>
            </a:r>
            <a:r>
              <a:rPr lang="he-IL" dirty="0" smtClean="0"/>
              <a:t>ערכים שגויים </a:t>
            </a:r>
            <a:r>
              <a:rPr lang="he-IL" dirty="0" smtClean="0"/>
              <a:t>ועוד.</a:t>
            </a:r>
            <a:endParaRPr lang="en-US" sz="2400" dirty="0"/>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61</a:t>
            </a:fld>
            <a:endParaRPr lang="en-US"/>
          </a:p>
        </p:txBody>
      </p:sp>
      <p:pic>
        <p:nvPicPr>
          <p:cNvPr id="159746" name="Picture 2"/>
          <p:cNvPicPr>
            <a:picLocks noChangeAspect="1" noChangeArrowheads="1"/>
          </p:cNvPicPr>
          <p:nvPr/>
        </p:nvPicPr>
        <p:blipFill>
          <a:blip r:embed="rId2" cstate="print"/>
          <a:srcRect/>
          <a:stretch>
            <a:fillRect/>
          </a:stretch>
        </p:blipFill>
        <p:spPr bwMode="auto">
          <a:xfrm>
            <a:off x="1619672" y="1916832"/>
            <a:ext cx="5760640" cy="472667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sz="quarter" idx="1"/>
          </p:nvPr>
        </p:nvSpPr>
        <p:spPr>
          <a:xfrm>
            <a:off x="457200" y="3068960"/>
            <a:ext cx="7467600" cy="3404865"/>
          </a:xfrm>
        </p:spPr>
        <p:txBody>
          <a:bodyPr/>
          <a:lstStyle/>
          <a:p>
            <a:pPr algn="ctr">
              <a:buNone/>
            </a:pPr>
            <a:r>
              <a:rPr lang="en-US" sz="4000" dirty="0" smtClean="0">
                <a:cs typeface="Times New Roman" pitchFamily="18" charset="0"/>
              </a:rPr>
              <a:t>Preprocessing with </a:t>
            </a:r>
            <a:r>
              <a:rPr lang="en-US" sz="4000" dirty="0" err="1" smtClean="0">
                <a:cs typeface="Times New Roman" pitchFamily="18" charset="0"/>
              </a:rPr>
              <a:t>Weka</a:t>
            </a:r>
            <a:r>
              <a:rPr lang="en-US" sz="4000" dirty="0" smtClean="0">
                <a:cs typeface="Times New Roman" pitchFamily="18" charset="0"/>
              </a:rPr>
              <a:t> Demo</a:t>
            </a:r>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62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1026"/>
          <p:cNvSpPr>
            <a:spLocks noGrp="1" noChangeArrowheads="1"/>
          </p:cNvSpPr>
          <p:nvPr>
            <p:ph type="title"/>
          </p:nvPr>
        </p:nvSpPr>
        <p:spPr>
          <a:xfrm>
            <a:off x="611560" y="764704"/>
            <a:ext cx="7793038" cy="609600"/>
          </a:xfrm>
        </p:spPr>
        <p:txBody>
          <a:bodyPr>
            <a:normAutofit fontScale="90000"/>
          </a:bodyPr>
          <a:lstStyle/>
          <a:p>
            <a:r>
              <a:rPr lang="en-US" sz="3400" dirty="0"/>
              <a:t>Why Is Data Preprocessing Important?</a:t>
            </a:r>
            <a:endParaRPr lang="en-US" dirty="0"/>
          </a:p>
        </p:txBody>
      </p:sp>
      <p:sp>
        <p:nvSpPr>
          <p:cNvPr id="1027075" name="Rectangle 1027"/>
          <p:cNvSpPr>
            <a:spLocks noGrp="1" noChangeArrowheads="1"/>
          </p:cNvSpPr>
          <p:nvPr>
            <p:ph type="body" idx="1"/>
          </p:nvPr>
        </p:nvSpPr>
        <p:spPr>
          <a:xfrm>
            <a:off x="381000" y="1524000"/>
            <a:ext cx="8079432" cy="4800600"/>
          </a:xfrm>
        </p:spPr>
        <p:txBody>
          <a:bodyPr/>
          <a:lstStyle/>
          <a:p>
            <a:pPr>
              <a:lnSpc>
                <a:spcPct val="110000"/>
              </a:lnSpc>
            </a:pPr>
            <a:r>
              <a:rPr lang="en-US" sz="2400" dirty="0"/>
              <a:t>No quality data, no quality mining results!</a:t>
            </a:r>
          </a:p>
          <a:p>
            <a:pPr lvl="1">
              <a:lnSpc>
                <a:spcPct val="110000"/>
              </a:lnSpc>
            </a:pPr>
            <a:r>
              <a:rPr lang="en-US" sz="2400" dirty="0"/>
              <a:t>Quality decisions must be based on quality data</a:t>
            </a:r>
          </a:p>
          <a:p>
            <a:pPr lvl="2">
              <a:lnSpc>
                <a:spcPct val="110000"/>
              </a:lnSpc>
            </a:pPr>
            <a:r>
              <a:rPr lang="en-US" sz="2000" dirty="0"/>
              <a:t>e.g., duplicate or missing data may cause incorrect or even misleading statistics.</a:t>
            </a:r>
          </a:p>
          <a:p>
            <a:pPr lvl="1">
              <a:lnSpc>
                <a:spcPct val="110000"/>
              </a:lnSpc>
            </a:pPr>
            <a:r>
              <a:rPr lang="en-US" sz="2400" dirty="0"/>
              <a:t>Data warehouse needs consistent integration of quality data</a:t>
            </a:r>
          </a:p>
          <a:p>
            <a:pPr>
              <a:lnSpc>
                <a:spcPct val="110000"/>
              </a:lnSpc>
            </a:pPr>
            <a:r>
              <a:rPr lang="en-US" sz="2400" dirty="0"/>
              <a:t>Data extraction, cleaning, and transformation comprises the majority of the work of building a data warehouse</a:t>
            </a:r>
          </a:p>
        </p:txBody>
      </p:sp>
      <p:sp>
        <p:nvSpPr>
          <p:cNvPr id="7" name="Slide Number Placeholder 8"/>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xfrm>
            <a:off x="611560" y="548680"/>
            <a:ext cx="6781800" cy="533400"/>
          </a:xfrm>
        </p:spPr>
        <p:txBody>
          <a:bodyPr>
            <a:normAutofit fontScale="90000"/>
          </a:bodyPr>
          <a:lstStyle/>
          <a:p>
            <a:r>
              <a:rPr lang="en-US" sz="3200" dirty="0"/>
              <a:t>Major Tasks in Data Preprocessing</a:t>
            </a:r>
          </a:p>
        </p:txBody>
      </p:sp>
      <p:sp>
        <p:nvSpPr>
          <p:cNvPr id="1009667" name="Rectangle 3"/>
          <p:cNvSpPr>
            <a:spLocks noGrp="1" noChangeArrowheads="1"/>
          </p:cNvSpPr>
          <p:nvPr>
            <p:ph type="body" idx="1"/>
          </p:nvPr>
        </p:nvSpPr>
        <p:spPr>
          <a:xfrm>
            <a:off x="304800" y="1371600"/>
            <a:ext cx="7939608" cy="5029200"/>
          </a:xfrm>
        </p:spPr>
        <p:txBody>
          <a:bodyPr/>
          <a:lstStyle/>
          <a:p>
            <a:r>
              <a:rPr lang="en-US" sz="2400" dirty="0"/>
              <a:t>Data cleaning</a:t>
            </a:r>
          </a:p>
          <a:p>
            <a:pPr lvl="1"/>
            <a:r>
              <a:rPr lang="en-US" sz="2000" dirty="0"/>
              <a:t>Fill in missing values, smooth noisy data, identify or remove outliers, and resolve inconsistencies</a:t>
            </a:r>
          </a:p>
          <a:p>
            <a:r>
              <a:rPr lang="en-US" sz="2400" dirty="0"/>
              <a:t>Data integration</a:t>
            </a:r>
          </a:p>
          <a:p>
            <a:pPr lvl="1"/>
            <a:r>
              <a:rPr lang="en-US" sz="2000" dirty="0"/>
              <a:t>Integration of multiple databases, data cubes, or files</a:t>
            </a:r>
          </a:p>
          <a:p>
            <a:r>
              <a:rPr lang="en-US" sz="2400" dirty="0"/>
              <a:t>Data transformation</a:t>
            </a:r>
          </a:p>
          <a:p>
            <a:pPr lvl="1"/>
            <a:r>
              <a:rPr lang="en-US" sz="2000" dirty="0"/>
              <a:t>Normalization and aggregation</a:t>
            </a:r>
          </a:p>
          <a:p>
            <a:r>
              <a:rPr lang="en-US" sz="2400" dirty="0"/>
              <a:t>Data reduction</a:t>
            </a:r>
          </a:p>
          <a:p>
            <a:pPr lvl="1"/>
            <a:r>
              <a:rPr lang="en-US" sz="2000" dirty="0"/>
              <a:t>Obtains reduced representation in volume but produces the same or similar analytical results</a:t>
            </a:r>
          </a:p>
          <a:p>
            <a:r>
              <a:rPr lang="en-US" sz="2400" dirty="0"/>
              <a:t>Data </a:t>
            </a:r>
            <a:r>
              <a:rPr lang="en-US" sz="2400" dirty="0" err="1"/>
              <a:t>discretization</a:t>
            </a:r>
            <a:endParaRPr lang="en-US" sz="2400" dirty="0"/>
          </a:p>
          <a:p>
            <a:pPr lvl="1"/>
            <a:r>
              <a:rPr lang="en-US" sz="2000" dirty="0"/>
              <a:t>Part of data reduction but with particular importance, especially for numerical data</a:t>
            </a:r>
          </a:p>
        </p:txBody>
      </p:sp>
      <p:sp>
        <p:nvSpPr>
          <p:cNvPr id="7" name="Slide Number Placeholder 8"/>
          <p:cNvSpPr>
            <a:spLocks noGrp="1"/>
          </p:cNvSpPr>
          <p:nvPr>
            <p:ph type="sldNum" sz="quarter" idx="11"/>
          </p:nvPr>
        </p:nvSpPr>
        <p:spPr>
          <a:xfrm>
            <a:off x="8129588" y="5734050"/>
            <a:ext cx="609600" cy="520700"/>
          </a:xfrm>
        </p:spPr>
        <p:txBody>
          <a:bodyPr/>
          <a:lstStyle/>
          <a:p>
            <a:pPr>
              <a:defRPr/>
            </a:pPr>
            <a:fld id="{3CF525EA-D8B0-401B-99F1-2B9B36BAEC20}" type="slidenum">
              <a:rPr lang="he-IL" smtClean="0"/>
              <a:pPr>
                <a:defRPr/>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Forms Of Data Preprocessing</a:t>
            </a:r>
            <a:endParaRPr lang="en-US" dirty="0"/>
          </a:p>
        </p:txBody>
      </p:sp>
      <p:sp>
        <p:nvSpPr>
          <p:cNvPr id="4" name="Slide Number Placeholder 3"/>
          <p:cNvSpPr>
            <a:spLocks noGrp="1"/>
          </p:cNvSpPr>
          <p:nvPr>
            <p:ph type="sldNum" sz="quarter" idx="11"/>
          </p:nvPr>
        </p:nvSpPr>
        <p:spPr/>
        <p:txBody>
          <a:bodyPr/>
          <a:lstStyle/>
          <a:p>
            <a:pPr>
              <a:defRPr/>
            </a:pPr>
            <a:fld id="{3CF525EA-D8B0-401B-99F1-2B9B36BAEC20}" type="slidenum">
              <a:rPr lang="he-IL" smtClean="0"/>
              <a:pPr>
                <a:defRPr/>
              </a:pPr>
              <a:t>9</a:t>
            </a:fld>
            <a:endParaRPr lang="en-US"/>
          </a:p>
        </p:txBody>
      </p:sp>
      <p:pic>
        <p:nvPicPr>
          <p:cNvPr id="52226" name="Picture 2"/>
          <p:cNvPicPr>
            <a:picLocks noChangeAspect="1" noChangeArrowheads="1"/>
          </p:cNvPicPr>
          <p:nvPr/>
        </p:nvPicPr>
        <p:blipFill>
          <a:blip r:embed="rId2" cstate="print"/>
          <a:srcRect/>
          <a:stretch>
            <a:fillRect/>
          </a:stretch>
        </p:blipFill>
        <p:spPr bwMode="auto">
          <a:xfrm>
            <a:off x="251520" y="1628800"/>
            <a:ext cx="7747000"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0</TotalTime>
  <Words>3367</Words>
  <Application>Microsoft Office PowerPoint</Application>
  <PresentationFormat>On-screen Show (4:3)</PresentationFormat>
  <Paragraphs>573</Paragraphs>
  <Slides>62</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Oriel</vt:lpstr>
      <vt:lpstr>Equation</vt:lpstr>
      <vt:lpstr>Chart</vt:lpstr>
      <vt:lpstr>Data Mining – Meeting 2</vt:lpstr>
      <vt:lpstr>Agenda</vt:lpstr>
      <vt:lpstr>Chapter 3</vt:lpstr>
      <vt:lpstr>Data In Reality</vt:lpstr>
      <vt:lpstr>Why Is Data Dirty?</vt:lpstr>
      <vt:lpstr>Why Is Data Dirty?</vt:lpstr>
      <vt:lpstr>Why Is Data Preprocessing Important?</vt:lpstr>
      <vt:lpstr>Major Tasks in Data Preprocessing</vt:lpstr>
      <vt:lpstr>Forms Of Data Preprocessing</vt:lpstr>
      <vt:lpstr>Types Of Attributes</vt:lpstr>
      <vt:lpstr>Slide 11</vt:lpstr>
      <vt:lpstr>Data Types In Weka files</vt:lpstr>
      <vt:lpstr>WEKA only deals with “flat” files</vt:lpstr>
      <vt:lpstr>Mining Data Descriptive Characteristics</vt:lpstr>
      <vt:lpstr>Measuring the Central Tendency</vt:lpstr>
      <vt:lpstr> Symmetric vs. Skewed Data</vt:lpstr>
      <vt:lpstr>Measuring the Dispersion of Data</vt:lpstr>
      <vt:lpstr>Properties of Normal Distribution Curve</vt:lpstr>
      <vt:lpstr> Boxplot Analysis</vt:lpstr>
      <vt:lpstr>Box Plot Analysis</vt:lpstr>
      <vt:lpstr>Visualization of Data Dispersion: Boxplot Analysis</vt:lpstr>
      <vt:lpstr>Histograms</vt:lpstr>
      <vt:lpstr>Histograms</vt:lpstr>
      <vt:lpstr>Number of Bins and Width</vt:lpstr>
      <vt:lpstr>Scatter Plots</vt:lpstr>
      <vt:lpstr>Scatter Plots</vt:lpstr>
      <vt:lpstr>Correlated And Uncorrelated Data</vt:lpstr>
      <vt:lpstr>Data Cleaning</vt:lpstr>
      <vt:lpstr>Missing Data</vt:lpstr>
      <vt:lpstr>How to Handle Missing Data ?</vt:lpstr>
      <vt:lpstr>Noisy Data</vt:lpstr>
      <vt:lpstr>How to Handle Noisy Data ?</vt:lpstr>
      <vt:lpstr>Binning</vt:lpstr>
      <vt:lpstr>Binning Methods For Data Smoothing</vt:lpstr>
      <vt:lpstr>Regression</vt:lpstr>
      <vt:lpstr>Cluster Analysis – Detect Outliers</vt:lpstr>
      <vt:lpstr>Data Integration</vt:lpstr>
      <vt:lpstr>Handling Redundancy in Data Integration</vt:lpstr>
      <vt:lpstr>Correlation Analysis (Numerical Data)</vt:lpstr>
      <vt:lpstr>Correlation Analysis (Numerical Data)</vt:lpstr>
      <vt:lpstr>Correlation Analysis (Categorical Data)</vt:lpstr>
      <vt:lpstr>Chi-Square Calculation: An Example</vt:lpstr>
      <vt:lpstr>Data Transformation</vt:lpstr>
      <vt:lpstr>Data Transformation: Normalization</vt:lpstr>
      <vt:lpstr>Data Reduction Strategies</vt:lpstr>
      <vt:lpstr>Data Cube Aggregation</vt:lpstr>
      <vt:lpstr>Attribute Subset Selection</vt:lpstr>
      <vt:lpstr>Heuristic Feature Selection Methods</vt:lpstr>
      <vt:lpstr>Slide 49</vt:lpstr>
      <vt:lpstr>Dimensionality Reduction: Principal Component Analysis (PCA)</vt:lpstr>
      <vt:lpstr>Slide 51</vt:lpstr>
      <vt:lpstr>Numerosity Reduction</vt:lpstr>
      <vt:lpstr>Data Reduction Method (1): Regression and Log-Linear Models</vt:lpstr>
      <vt:lpstr>Regress Analysis and Log-Linear Models</vt:lpstr>
      <vt:lpstr>Data Reduction Method (2): Histograms</vt:lpstr>
      <vt:lpstr>Data Reduction Method (3): Clustering</vt:lpstr>
      <vt:lpstr>Data Reduction Method (4): Sampling</vt:lpstr>
      <vt:lpstr>Slide 58</vt:lpstr>
      <vt:lpstr>Sampling: Cluster or Stratified Sampling</vt:lpstr>
      <vt:lpstr>Summary</vt:lpstr>
      <vt:lpstr>Exercise</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1</cp:revision>
  <cp:lastPrinted>1601-01-01T00:00:00Z</cp:lastPrinted>
  <dcterms:created xsi:type="dcterms:W3CDTF">1601-01-01T00:00:00Z</dcterms:created>
  <dcterms:modified xsi:type="dcterms:W3CDTF">2014-03-09T16:30:11Z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1037</vt:i4>
  </property>
</Properties>
</file>