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72" r:id="rId4"/>
    <p:sldId id="317" r:id="rId5"/>
    <p:sldId id="382" r:id="rId6"/>
    <p:sldId id="383" r:id="rId7"/>
    <p:sldId id="388" r:id="rId8"/>
    <p:sldId id="324" r:id="rId9"/>
    <p:sldId id="326" r:id="rId10"/>
    <p:sldId id="327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426" r:id="rId19"/>
    <p:sldId id="427" r:id="rId20"/>
    <p:sldId id="405" r:id="rId21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35" autoAdjust="0"/>
    <p:restoredTop sz="84733" autoAdjust="0"/>
  </p:normalViewPr>
  <p:slideViewPr>
    <p:cSldViewPr>
      <p:cViewPr>
        <p:scale>
          <a:sx n="84" d="100"/>
          <a:sy n="84" d="100"/>
        </p:scale>
        <p:origin x="-141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9AAEDFA5-5917-41A0-99BD-EA9BCED02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870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1B0CF8E1-BC5B-40C8-95B6-D86D4A9E0C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760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Straight Connec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0" name="Oval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1" name="Oval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837C-16F3-456D-B515-A77703B7DACA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CE7F-FF67-4A53-A474-D3A97AF4EF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B16BC-0EDD-4521-BE1B-76949F86E9D7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B48E-4532-4FD3-8930-0E016C3565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D4FF4-E10D-45B5-821F-243FB00577B7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2271-7691-4D81-83BB-599181AEB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F9AD4DC-FA69-442B-BE27-95033BA128B6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F525EA-D8B0-401B-99F1-2B9B36BAEC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Rectangle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4" name="Oval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5" name="Oval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6" name="Oval 2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Straight Connec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BF6A9-3E2C-494D-86DA-A208BE864E34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F3BD-0CCE-48A9-98C6-048A1E78A5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927C-D94B-4AA8-9A09-D2F4CE326C43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A872-4BC4-410D-819A-98FED5AF9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21654-5612-4807-B5AD-BB3742958B9A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2B19-DB80-40F1-9BE8-AAAA5C9918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682BAC-752E-4F0D-8C9A-639C43E9E2BB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189CF5-EC01-4668-B767-89BB00BC9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BE528-49E2-49EE-837C-FE63691E9CA3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C8DE-1EE7-4C7A-842F-B2EAA5FCC6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85B7A53-C62F-4B6B-8112-1F58C4C3DD4E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36236C-6892-43C0-88B0-EBE03F74F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Oval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036F99E-6BF9-4944-87EC-30381D3E5D64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B94524-123C-4A2E-8C08-71AC1FC6FF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F5183B63-9A79-4633-AC9A-49BA63A5E699}" type="datetime1">
              <a:rPr lang="en-US" smtClean="0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A3FD463-35E8-4F4D-9F09-BD818B06B6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2" r:id="rId4"/>
    <p:sldLayoutId id="2147483823" r:id="rId5"/>
    <p:sldLayoutId id="2147483830" r:id="rId6"/>
    <p:sldLayoutId id="2147483824" r:id="rId7"/>
    <p:sldLayoutId id="2147483831" r:id="rId8"/>
    <p:sldLayoutId id="2147483832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Mining – Meeting 3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Roi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Yehoshua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Partially based on slides of Noam Koenigstein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Open University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10" name="Picture 2" descr="http://mineria-de-datos.it4biotech.com/wp-content/uploads/2010/12/emeza_Masc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4320480" cy="33807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4CE7F-FF67-4A53-A474-D3A97AF4EF2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Not to be confused with the preprocessing step…</a:t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We talk about splitting rules: Decide on the “best” splitting criteria</a:t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Watch out Information Theory is coming back…</a:t>
            </a:r>
          </a:p>
          <a:p>
            <a:pPr lvl="1"/>
            <a:r>
              <a:rPr lang="en-US" smtClean="0">
                <a:cs typeface="Times New Roman" pitchFamily="18" charset="0"/>
              </a:rPr>
              <a:t>Information Gain</a:t>
            </a:r>
          </a:p>
          <a:p>
            <a:pPr lvl="1"/>
            <a:r>
              <a:rPr lang="en-US" smtClean="0">
                <a:cs typeface="Times New Roman" pitchFamily="18" charset="0"/>
              </a:rPr>
              <a:t>Gain Ratio</a:t>
            </a:r>
          </a:p>
          <a:p>
            <a:pPr lvl="1"/>
            <a:r>
              <a:rPr lang="en-US" smtClean="0">
                <a:cs typeface="Times New Roman" pitchFamily="18" charset="0"/>
              </a:rPr>
              <a:t>Gini Index</a:t>
            </a:r>
          </a:p>
          <a:p>
            <a:pPr lvl="1"/>
            <a:r>
              <a:rPr lang="en-US" smtClean="0">
                <a:cs typeface="Times New Roman" pitchFamily="18" charset="0"/>
              </a:rPr>
              <a:t>Twoing Splitting</a:t>
            </a:r>
          </a:p>
        </p:txBody>
      </p:sp>
      <p:pic>
        <p:nvPicPr>
          <p:cNvPr id="92162" name="Picture 2" descr="http://blogforyouth.com/wp-content/uploads/2010/02/Decision-making-tips-for-you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5" y="4249738"/>
            <a:ext cx="3244850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288" y="1341438"/>
            <a:ext cx="7212012" cy="4916487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What is the uncertainty in the data?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And if we split on attribute </a:t>
            </a:r>
            <a:r>
              <a:rPr lang="en-US" i="1" dirty="0" smtClean="0"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?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So what’s the “gain” of splitting on </a:t>
            </a:r>
            <a:r>
              <a:rPr lang="en-US" i="1" dirty="0" smtClean="0"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?</a:t>
            </a: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1844675"/>
            <a:ext cx="2400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00" y="2060575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19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3500438"/>
            <a:ext cx="2876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195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838" y="3716338"/>
            <a:ext cx="9366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198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5445125"/>
            <a:ext cx="38242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6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201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5445125"/>
            <a:ext cx="20970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9" name="Rectangle 19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204" name="Picture 2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0388" y="5443538"/>
            <a:ext cx="12239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Meaning of Information 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288" y="1484313"/>
            <a:ext cx="7345064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So what is the “best” splitting criteria according to the Information Gain principle?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u="sng" dirty="0" smtClean="0">
                <a:cs typeface="Times New Roman" pitchFamily="18" charset="0"/>
              </a:rPr>
              <a:t>Answer:</a:t>
            </a:r>
            <a:r>
              <a:rPr lang="en-US" dirty="0" smtClean="0">
                <a:cs typeface="Times New Roman" pitchFamily="18" charset="0"/>
              </a:rPr>
              <a:t> The “best” attribute is the attribute with minimum conditional entropy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This attribute has the highest information gain</a:t>
            </a:r>
          </a:p>
          <a:p>
            <a:r>
              <a:rPr lang="en-US" dirty="0" smtClean="0">
                <a:cs typeface="Times New Roman" pitchFamily="18" charset="0"/>
              </a:rPr>
              <a:t>This is the </a:t>
            </a:r>
            <a:r>
              <a:rPr lang="en-US" b="1" u="sng" dirty="0" smtClean="0">
                <a:cs typeface="Times New Roman" pitchFamily="18" charset="0"/>
              </a:rPr>
              <a:t>ID3</a:t>
            </a:r>
            <a:r>
              <a:rPr lang="en-US" dirty="0" smtClean="0">
                <a:cs typeface="Times New Roman" pitchFamily="18" charset="0"/>
              </a:rPr>
              <a:t> algorithm…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Greedy…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2348880"/>
            <a:ext cx="38242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87624" y="2780928"/>
            <a:ext cx="3419475" cy="403225"/>
            <a:chOff x="4283969" y="2996952"/>
            <a:chExt cx="3419088" cy="403409"/>
          </a:xfrm>
        </p:grpSpPr>
        <p:pic>
          <p:nvPicPr>
            <p:cNvPr id="24584" name="Picture 1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3969" y="2998002"/>
              <a:ext cx="209816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2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78921" y="2996952"/>
              <a:ext cx="1224136" cy="403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458"/>
          <a:stretch>
            <a:fillRect/>
          </a:stretch>
        </p:blipFill>
        <p:spPr bwMode="auto">
          <a:xfrm>
            <a:off x="5868144" y="3573016"/>
            <a:ext cx="10795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8640"/>
            <a:ext cx="5800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589240"/>
            <a:ext cx="5257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 t="10609" r="6894"/>
          <a:stretch>
            <a:fillRect/>
          </a:stretch>
        </p:blipFill>
        <p:spPr bwMode="auto">
          <a:xfrm>
            <a:off x="3851275" y="0"/>
            <a:ext cx="4681538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4797425"/>
            <a:ext cx="3741737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 cstate="print"/>
          <a:srcRect b="26350"/>
          <a:stretch>
            <a:fillRect/>
          </a:stretch>
        </p:blipFill>
        <p:spPr bwMode="auto">
          <a:xfrm>
            <a:off x="3563938" y="4149725"/>
            <a:ext cx="518953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4075" y="6229350"/>
            <a:ext cx="6000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 t="10609" r="6894"/>
          <a:stretch>
            <a:fillRect/>
          </a:stretch>
        </p:blipFill>
        <p:spPr bwMode="auto">
          <a:xfrm>
            <a:off x="3851275" y="0"/>
            <a:ext cx="4681538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4221163"/>
            <a:ext cx="6000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 b="78276"/>
          <a:stretch>
            <a:fillRect/>
          </a:stretch>
        </p:blipFill>
        <p:spPr bwMode="auto">
          <a:xfrm>
            <a:off x="2627313" y="4797425"/>
            <a:ext cx="3705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t="27791"/>
          <a:stretch>
            <a:fillRect/>
          </a:stretch>
        </p:blipFill>
        <p:spPr bwMode="auto">
          <a:xfrm>
            <a:off x="2484438" y="5229225"/>
            <a:ext cx="37052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 rot="19756032">
            <a:off x="463550" y="2901950"/>
            <a:ext cx="3032125" cy="11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So what’s the splitting attribute?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 b="66798"/>
          <a:stretch>
            <a:fillRect/>
          </a:stretch>
        </p:blipFill>
        <p:spPr bwMode="auto">
          <a:xfrm>
            <a:off x="539750" y="765175"/>
            <a:ext cx="81915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765175"/>
            <a:ext cx="81915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49238"/>
            <a:ext cx="4881563" cy="66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8913"/>
            <a:ext cx="23399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/>
              <a:t>תרגיל (1)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r" rtl="1"/>
            <a:r>
              <a:rPr lang="he-IL" dirty="0" smtClean="0">
                <a:cs typeface="Times New Roman" pitchFamily="18" charset="0"/>
              </a:rPr>
              <a:t>נתונה טבלת נתוני אימון (ראו בשקף הבא)</a:t>
            </a:r>
          </a:p>
          <a:p>
            <a:pPr algn="r" rtl="1"/>
            <a:r>
              <a:rPr lang="he-IL" dirty="0" smtClean="0"/>
              <a:t>בנו עץ החלטה חלקי, הכולל את רמת השורש ורמה אחת נוספת בלבד, עבור נתוני האימון שבטבלה לחיזוי החלטה האם העובד יקודם במקום עבודתו. </a:t>
            </a:r>
          </a:p>
          <a:p>
            <a:pPr algn="r" rtl="1"/>
            <a:r>
              <a:rPr lang="he-IL" dirty="0" smtClean="0"/>
              <a:t>בתשובתכם הדגימו את שלבי בחירת התכונה המפצלת בעץ.</a:t>
            </a:r>
          </a:p>
          <a:p>
            <a:pPr algn="r" rtl="1"/>
            <a:r>
              <a:rPr lang="he-IL" dirty="0" smtClean="0"/>
              <a:t>איזה מבין התכונות ניתן להסיר ומדוע? אם אין תכונה הניתנת להסרה, יש לציין זאת מפורשות.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/>
              <a:t>תרגיל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56611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Decision Tree Learning</a:t>
            </a:r>
          </a:p>
          <a:p>
            <a:r>
              <a:rPr lang="en-US" dirty="0" smtClean="0">
                <a:cs typeface="Times New Roman" pitchFamily="18" charset="0"/>
              </a:rPr>
              <a:t>Comparing Attribute Selection Measures</a:t>
            </a:r>
          </a:p>
          <a:p>
            <a:r>
              <a:rPr lang="en-US" dirty="0" smtClean="0">
                <a:cs typeface="Times New Roman" pitchFamily="18" charset="0"/>
              </a:rPr>
              <a:t>Tree Pruning</a:t>
            </a:r>
          </a:p>
          <a:p>
            <a:r>
              <a:rPr lang="en-US" dirty="0" err="1" smtClean="0">
                <a:cs typeface="Times New Roman" pitchFamily="18" charset="0"/>
              </a:rPr>
              <a:t>Discretization</a:t>
            </a:r>
            <a:r>
              <a:rPr lang="en-US" dirty="0" smtClean="0">
                <a:cs typeface="Times New Roman" pitchFamily="18" charset="0"/>
              </a:rPr>
              <a:t> of Continuous Attributes</a:t>
            </a: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 smtClean="0"/>
              <a:t>תרגיל (2)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Build a decision tree for the following data</a:t>
            </a:r>
          </a:p>
          <a:p>
            <a:pPr lvl="1"/>
            <a:r>
              <a:rPr lang="en-US" dirty="0" smtClean="0"/>
              <a:t>(table adapted from Tan et al. 2006)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08920"/>
            <a:ext cx="5534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5: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2" descr="File:Manual decision 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204864"/>
            <a:ext cx="3599730" cy="425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Decision tree learning is a popular classification technique</a:t>
            </a:r>
          </a:p>
          <a:p>
            <a:r>
              <a:rPr lang="en-US" dirty="0" smtClean="0"/>
              <a:t>The basic decision-tree algorithm constructs a model in a top-down recursive divide-and-conquer manner 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Various </a:t>
            </a:r>
            <a:r>
              <a:rPr lang="en-US" dirty="0" err="1" smtClean="0">
                <a:cs typeface="Times New Roman" pitchFamily="18" charset="0"/>
              </a:rPr>
              <a:t>decistion</a:t>
            </a:r>
            <a:r>
              <a:rPr lang="en-US" dirty="0" smtClean="0">
                <a:cs typeface="Times New Roman" pitchFamily="18" charset="0"/>
              </a:rPr>
              <a:t> tree algorithms differ on the tree building process – specifically on the splitting criteria, the type of branches (</a:t>
            </a:r>
            <a:r>
              <a:rPr lang="en-US" dirty="0" err="1" smtClean="0">
                <a:cs typeface="Times New Roman" pitchFamily="18" charset="0"/>
              </a:rPr>
              <a:t>multiway</a:t>
            </a:r>
            <a:r>
              <a:rPr lang="en-US" dirty="0" smtClean="0">
                <a:cs typeface="Times New Roman" pitchFamily="18" charset="0"/>
              </a:rPr>
              <a:t>/ binary), stopping criteria and pruning</a:t>
            </a: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6233-372B-4574-87B7-69643ED4CA0F}" type="slidenum">
              <a:rPr lang="en-US"/>
              <a:pPr/>
              <a:t>5</a:t>
            </a:fld>
            <a:endParaRPr 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sz="3200"/>
              <a:t>Decision Tree Induction: Training Dataset</a:t>
            </a:r>
          </a:p>
        </p:txBody>
      </p:sp>
      <p:graphicFrame>
        <p:nvGraphicFramePr>
          <p:cNvPr id="1918976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p:oleObj spid="_x0000_s89103" name="Worksheet" r:id="rId3" imgW="5778000" imgH="3948840" progId="Excel.Sheet.8">
              <p:embed/>
            </p:oleObj>
          </a:graphicData>
        </a:graphic>
      </p:graphicFrame>
      <p:sp>
        <p:nvSpPr>
          <p:cNvPr id="1408004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sz="2800" dirty="0"/>
              <a:t>This follows an  example of Quinlan’s </a:t>
            </a:r>
            <a:r>
              <a:rPr lang="en-US" sz="2800" dirty="0" smtClean="0"/>
              <a:t>ID3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sz="2800">
                <a:solidFill>
                  <a:srgbClr val="170981"/>
                </a:solidFill>
              </a:rPr>
              <a:t>Output: A Decision Tree for “</a:t>
            </a:r>
            <a:r>
              <a:rPr lang="en-US" sz="2800" i="1">
                <a:solidFill>
                  <a:srgbClr val="170981"/>
                </a:solidFill>
              </a:rPr>
              <a:t>buys_computer”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12881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12881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12881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12881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128820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0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820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820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0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1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1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1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8821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88219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220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221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222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8825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88201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1288202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128820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199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89CF5-EC01-4668-B767-89BB00BC91F3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8388424" cy="609600"/>
          </a:xfrm>
        </p:spPr>
        <p:txBody>
          <a:bodyPr/>
          <a:lstStyle/>
          <a:p>
            <a:r>
              <a:rPr lang="en-US"/>
              <a:t>Algorithm for Decision Tree Induction</a:t>
            </a:r>
          </a:p>
        </p:txBody>
      </p:sp>
      <p:sp>
        <p:nvSpPr>
          <p:cNvPr id="1448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382000" cy="5334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000" dirty="0"/>
              <a:t>Basic algorithm (a greedy algorithm)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Tree is constructed in a </a:t>
            </a:r>
            <a:r>
              <a:rPr lang="en-US" sz="20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At start, all the training examples are at the root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Attributes are categorical (if continuous-valued, they are </a:t>
            </a:r>
            <a:r>
              <a:rPr lang="en-US" sz="2000" dirty="0" err="1"/>
              <a:t>discretized</a:t>
            </a:r>
            <a:r>
              <a:rPr lang="en-US" sz="2000" dirty="0"/>
              <a:t> in advance)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Examples are partitioned recursively based on selected attributes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Test attributes are selected on the basis of a heuristic or statistical measure (e.g., </a:t>
            </a:r>
            <a:r>
              <a:rPr lang="en-US" sz="2000" dirty="0">
                <a:solidFill>
                  <a:schemeClr val="hlink"/>
                </a:solidFill>
              </a:rPr>
              <a:t>information gain</a:t>
            </a:r>
            <a:r>
              <a:rPr lang="en-US" sz="2000" dirty="0"/>
              <a:t>)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Conditions for stopping partitioning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All samples for a given node belong to the same class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There are no remaining attributes for further partitioning – </a:t>
            </a:r>
            <a:r>
              <a:rPr lang="en-US" sz="2000" dirty="0">
                <a:solidFill>
                  <a:schemeClr val="hlink"/>
                </a:solidFill>
              </a:rPr>
              <a:t>majority voting</a:t>
            </a:r>
            <a:r>
              <a:rPr lang="en-US" sz="2000" dirty="0"/>
              <a:t> is employed for classifying the leaf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There are no samples left</a:t>
            </a:r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D4189CF5-EC01-4668-B767-89BB00BC91F3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5888"/>
            <a:ext cx="8820150" cy="6357937"/>
          </a:xfrm>
        </p:spPr>
        <p:txBody>
          <a:bodyPr/>
          <a:lstStyle/>
          <a:p>
            <a:pPr>
              <a:defRPr/>
            </a:pPr>
            <a:r>
              <a:rPr lang="en-US" sz="1800" u="sng" dirty="0" smtClean="0"/>
              <a:t>Algorithm: </a:t>
            </a:r>
            <a:r>
              <a:rPr lang="en-US" sz="1800" b="1" i="1" u="sng" dirty="0" err="1" smtClean="0"/>
              <a:t>Generate_decision_tree</a:t>
            </a:r>
            <a:r>
              <a:rPr lang="en-US" sz="1500" u="sng" dirty="0" smtClean="0"/>
              <a:t/>
            </a:r>
            <a:br>
              <a:rPr lang="en-US" sz="1500" u="sng" dirty="0" smtClean="0"/>
            </a:br>
            <a:endParaRPr lang="en-US" sz="1500" u="sng" dirty="0" smtClean="0"/>
          </a:p>
          <a:p>
            <a:pPr>
              <a:defRPr/>
            </a:pPr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Inputs: </a:t>
            </a:r>
          </a:p>
          <a:p>
            <a:pPr lvl="1">
              <a:defRPr/>
            </a:pPr>
            <a:r>
              <a:rPr lang="en-US" sz="1500" b="1" i="1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 – Data partition</a:t>
            </a:r>
          </a:p>
          <a:p>
            <a:pPr lvl="1">
              <a:defRPr/>
            </a:pPr>
            <a:r>
              <a:rPr lang="en-US" sz="1500" b="1" i="1" dirty="0" err="1" smtClean="0">
                <a:solidFill>
                  <a:schemeClr val="accent2">
                    <a:lumMod val="50000"/>
                  </a:schemeClr>
                </a:solidFill>
              </a:rPr>
              <a:t>attributes_list</a:t>
            </a:r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 – a list of available attributes</a:t>
            </a:r>
          </a:p>
          <a:p>
            <a:pPr lvl="1">
              <a:defRPr/>
            </a:pPr>
            <a:r>
              <a:rPr lang="en-US" sz="1500" b="1" i="1" dirty="0" err="1" smtClean="0">
                <a:solidFill>
                  <a:schemeClr val="accent2">
                    <a:lumMod val="50000"/>
                  </a:schemeClr>
                </a:solidFill>
              </a:rPr>
              <a:t>attribute_selection_method</a:t>
            </a:r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 – A procedure to determine the splitting criteria </a:t>
            </a: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 smtClean="0"/>
          </a:p>
          <a:p>
            <a:pPr>
              <a:defRPr/>
            </a:pPr>
            <a:r>
              <a:rPr lang="en-US" sz="1500" dirty="0" smtClean="0"/>
              <a:t>Create a node </a:t>
            </a:r>
            <a:r>
              <a:rPr lang="en-US" sz="1500" b="1" i="1" dirty="0" smtClean="0"/>
              <a:t>N</a:t>
            </a:r>
            <a:endParaRPr lang="en-US" sz="1500" dirty="0" smtClean="0"/>
          </a:p>
          <a:p>
            <a:pPr>
              <a:defRPr/>
            </a:pPr>
            <a:r>
              <a:rPr lang="en-US" sz="1500" dirty="0" smtClean="0"/>
              <a:t>If tuples in D are all in the same class, </a:t>
            </a:r>
            <a:r>
              <a:rPr lang="en-US" sz="1500" b="1" i="1" dirty="0" smtClean="0"/>
              <a:t>C</a:t>
            </a:r>
            <a:r>
              <a:rPr lang="en-US" sz="1500" dirty="0" smtClean="0"/>
              <a:t> then</a:t>
            </a:r>
          </a:p>
          <a:p>
            <a:pPr lvl="1">
              <a:defRPr/>
            </a:pPr>
            <a:r>
              <a:rPr lang="en-US" sz="1500" dirty="0" smtClean="0"/>
              <a:t>return </a:t>
            </a:r>
            <a:r>
              <a:rPr lang="en-US" sz="1500" b="1" i="1" dirty="0" smtClean="0"/>
              <a:t>N</a:t>
            </a:r>
            <a:r>
              <a:rPr lang="en-US" sz="1500" dirty="0" smtClean="0"/>
              <a:t> as a leaf node labeled with the class </a:t>
            </a:r>
            <a:r>
              <a:rPr lang="en-US" sz="1500" b="1" i="1" dirty="0" smtClean="0"/>
              <a:t>C</a:t>
            </a:r>
            <a:endParaRPr lang="en-US" sz="1500" dirty="0" smtClean="0"/>
          </a:p>
          <a:p>
            <a:pPr>
              <a:defRPr/>
            </a:pPr>
            <a:r>
              <a:rPr lang="en-US" sz="1500" dirty="0" smtClean="0"/>
              <a:t>If </a:t>
            </a:r>
            <a:r>
              <a:rPr lang="en-US" sz="1500" b="1" i="1" dirty="0" err="1" smtClean="0"/>
              <a:t>attribute_list</a:t>
            </a:r>
            <a:r>
              <a:rPr lang="en-US" sz="1500" dirty="0" smtClean="0"/>
              <a:t> is empty  then</a:t>
            </a:r>
          </a:p>
          <a:p>
            <a:pPr lvl="1">
              <a:defRPr/>
            </a:pPr>
            <a:r>
              <a:rPr lang="en-US" sz="1500" dirty="0" smtClean="0"/>
              <a:t>return </a:t>
            </a:r>
            <a:r>
              <a:rPr lang="en-US" sz="1500" b="1" i="1" dirty="0" smtClean="0"/>
              <a:t>N</a:t>
            </a:r>
            <a:r>
              <a:rPr lang="en-US" sz="1500" dirty="0" smtClean="0"/>
              <a:t> as a leaf node labeled with the majority class in </a:t>
            </a:r>
            <a:r>
              <a:rPr lang="en-US" sz="1500" b="1" i="1" dirty="0" smtClean="0"/>
              <a:t>D</a:t>
            </a:r>
          </a:p>
          <a:p>
            <a:pPr>
              <a:defRPr/>
            </a:pPr>
            <a:r>
              <a:rPr lang="en-US" sz="1500" dirty="0" smtClean="0"/>
              <a:t>Apply </a:t>
            </a:r>
            <a:r>
              <a:rPr lang="en-US" sz="1500" b="1" i="1" dirty="0" err="1" smtClean="0"/>
              <a:t>attribute_selection_method</a:t>
            </a:r>
            <a:r>
              <a:rPr lang="en-US" sz="1500" b="1" i="1" dirty="0" smtClean="0"/>
              <a:t>(</a:t>
            </a:r>
            <a:r>
              <a:rPr lang="en-US" sz="1500" b="1" i="1" dirty="0" err="1" smtClean="0"/>
              <a:t>D,attribute_list</a:t>
            </a:r>
            <a:r>
              <a:rPr lang="en-US" sz="1500" b="1" i="1" dirty="0" smtClean="0"/>
              <a:t>)</a:t>
            </a:r>
            <a:r>
              <a:rPr lang="en-US" sz="1500" dirty="0" smtClean="0"/>
              <a:t> to find the “best” splitting criteria </a:t>
            </a:r>
          </a:p>
          <a:p>
            <a:pPr>
              <a:defRPr/>
            </a:pPr>
            <a:endParaRPr lang="en-US" sz="1500" b="1" i="1" dirty="0" smtClean="0"/>
          </a:p>
          <a:p>
            <a:pPr>
              <a:defRPr/>
            </a:pPr>
            <a:endParaRPr lang="en-US" sz="1500" b="1" i="1" dirty="0" smtClean="0"/>
          </a:p>
          <a:p>
            <a:pPr>
              <a:defRPr/>
            </a:pPr>
            <a:r>
              <a:rPr lang="en-US" sz="1500" dirty="0" smtClean="0"/>
              <a:t>For each outcome </a:t>
            </a:r>
            <a:r>
              <a:rPr lang="en-US" sz="1500" b="1" i="1" dirty="0" smtClean="0"/>
              <a:t>j</a:t>
            </a:r>
            <a:r>
              <a:rPr lang="en-US" sz="1500" dirty="0" smtClean="0"/>
              <a:t> of the splitting criteria</a:t>
            </a:r>
          </a:p>
          <a:p>
            <a:pPr lvl="1" algn="just">
              <a:defRPr/>
            </a:pPr>
            <a:r>
              <a:rPr lang="en-US" sz="1500" dirty="0" smtClean="0"/>
              <a:t>Let </a:t>
            </a:r>
            <a:r>
              <a:rPr lang="en-US" sz="1500" dirty="0" err="1" smtClean="0"/>
              <a:t>Dj</a:t>
            </a:r>
            <a:r>
              <a:rPr lang="en-US" sz="1500" dirty="0" smtClean="0"/>
              <a:t> be the set of data tuples in D the satisfy outcome </a:t>
            </a:r>
            <a:r>
              <a:rPr lang="en-US" sz="1500" b="1" i="1" dirty="0" smtClean="0"/>
              <a:t>j</a:t>
            </a:r>
            <a:endParaRPr lang="en-US" sz="1500" dirty="0" smtClean="0"/>
          </a:p>
          <a:p>
            <a:pPr lvl="1" algn="just">
              <a:defRPr/>
            </a:pPr>
            <a:r>
              <a:rPr lang="en-US" sz="1500" dirty="0" smtClean="0"/>
              <a:t>If </a:t>
            </a:r>
            <a:r>
              <a:rPr lang="en-US" sz="1500" dirty="0" err="1" smtClean="0"/>
              <a:t>Dj</a:t>
            </a:r>
            <a:r>
              <a:rPr lang="en-US" sz="1500" dirty="0" smtClean="0"/>
              <a:t> is empty then </a:t>
            </a:r>
          </a:p>
          <a:p>
            <a:pPr lvl="2" algn="just">
              <a:defRPr/>
            </a:pPr>
            <a:r>
              <a:rPr lang="en-US" sz="1500" dirty="0" smtClean="0"/>
              <a:t>Attach a leaf labeled with the majority of class D to node N</a:t>
            </a:r>
          </a:p>
          <a:p>
            <a:pPr lvl="1" algn="just">
              <a:defRPr/>
            </a:pPr>
            <a:r>
              <a:rPr lang="en-US" sz="1500" dirty="0" smtClean="0"/>
              <a:t>Else attach the node returned by </a:t>
            </a:r>
            <a:r>
              <a:rPr lang="en-US" sz="1500" b="1" i="1" dirty="0" err="1" smtClean="0"/>
              <a:t>Generate_decision_tree</a:t>
            </a:r>
            <a:r>
              <a:rPr lang="en-US" sz="1500" b="1" i="1" dirty="0" smtClean="0"/>
              <a:t>(</a:t>
            </a:r>
            <a:r>
              <a:rPr lang="en-US" sz="1500" b="1" i="1" dirty="0" err="1" smtClean="0"/>
              <a:t>Dj,attribute_list</a:t>
            </a:r>
            <a:r>
              <a:rPr lang="en-US" sz="1500" b="1" i="1" dirty="0" smtClean="0"/>
              <a:t>)</a:t>
            </a:r>
            <a:r>
              <a:rPr lang="en-US" sz="1500" dirty="0" smtClean="0"/>
              <a:t> to node </a:t>
            </a:r>
            <a:r>
              <a:rPr lang="en-US" sz="1500" b="1" i="1" dirty="0" smtClean="0"/>
              <a:t>N</a:t>
            </a:r>
          </a:p>
          <a:p>
            <a:pPr algn="just">
              <a:defRPr/>
            </a:pPr>
            <a:r>
              <a:rPr lang="en-US" sz="1500" dirty="0" err="1" smtClean="0"/>
              <a:t>Endfor</a:t>
            </a:r>
            <a:endParaRPr lang="en-US" sz="1500" dirty="0" smtClean="0"/>
          </a:p>
          <a:p>
            <a:pPr algn="just">
              <a:defRPr/>
            </a:pPr>
            <a:r>
              <a:rPr lang="en-US" sz="1500" dirty="0" smtClean="0"/>
              <a:t>Return </a:t>
            </a:r>
            <a:r>
              <a:rPr lang="en-US" sz="1500" b="1" i="1" dirty="0" smtClean="0"/>
              <a:t>N</a:t>
            </a:r>
          </a:p>
          <a:p>
            <a:pPr lvl="2" algn="just">
              <a:defRPr/>
            </a:pPr>
            <a:endParaRPr lang="en-US" sz="1500" dirty="0" smtClean="0"/>
          </a:p>
          <a:p>
            <a:pPr>
              <a:defRPr/>
            </a:pPr>
            <a:endParaRPr lang="en-US" sz="15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04896" y="3877056"/>
            <a:ext cx="6058936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500" dirty="0"/>
              <a:t>If </a:t>
            </a:r>
            <a:r>
              <a:rPr lang="en-US" sz="1500" b="1" i="1" dirty="0" err="1"/>
              <a:t>splitting_attribute</a:t>
            </a:r>
            <a:r>
              <a:rPr lang="en-US" sz="1500" dirty="0"/>
              <a:t> is </a:t>
            </a:r>
            <a:r>
              <a:rPr lang="en-US" sz="1500" dirty="0" err="1"/>
              <a:t>descrete</a:t>
            </a:r>
            <a:r>
              <a:rPr lang="en-US" sz="1500" dirty="0"/>
              <a:t> and </a:t>
            </a:r>
            <a:r>
              <a:rPr lang="en-US" sz="1500" dirty="0" err="1"/>
              <a:t>multiway</a:t>
            </a:r>
            <a:r>
              <a:rPr lang="en-US" sz="1500" dirty="0"/>
              <a:t> split is allowed</a:t>
            </a:r>
          </a:p>
          <a:p>
            <a:pPr>
              <a:defRPr/>
            </a:pPr>
            <a:r>
              <a:rPr lang="en-US" sz="1500" b="1" i="1" dirty="0"/>
              <a:t>	</a:t>
            </a:r>
            <a:r>
              <a:rPr lang="en-US" sz="1500" b="1" i="1" dirty="0" err="1"/>
              <a:t>attribute_list</a:t>
            </a:r>
            <a:r>
              <a:rPr lang="en-US" sz="1500" i="1" dirty="0"/>
              <a:t> = </a:t>
            </a:r>
            <a:r>
              <a:rPr lang="en-US" sz="1500" b="1" i="1" dirty="0" err="1"/>
              <a:t>attribute_list</a:t>
            </a:r>
            <a:r>
              <a:rPr lang="en-US" sz="1500" i="1" dirty="0"/>
              <a:t> – </a:t>
            </a:r>
            <a:r>
              <a:rPr lang="en-US" sz="1500" b="1" i="1" dirty="0" err="1"/>
              <a:t>splitting_attribute</a:t>
            </a:r>
            <a:endParaRPr lang="en-US" sz="1500" b="1" i="1" dirty="0"/>
          </a:p>
        </p:txBody>
      </p:sp>
      <p:sp>
        <p:nvSpPr>
          <p:cNvPr id="6" name="Rectangle 5"/>
          <p:cNvSpPr/>
          <p:nvPr/>
        </p:nvSpPr>
        <p:spPr>
          <a:xfrm>
            <a:off x="7236296" y="260648"/>
            <a:ext cx="136815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Page 293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-2428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Time 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908050"/>
            <a:ext cx="4762500" cy="5329238"/>
          </a:xfrm>
        </p:spPr>
        <p:txBody>
          <a:bodyPr/>
          <a:lstStyle/>
          <a:p>
            <a:endParaRPr lang="en-US" sz="2200" dirty="0" smtClean="0">
              <a:cs typeface="Times New Roman" pitchFamily="18" charset="0"/>
            </a:endParaRPr>
          </a:p>
          <a:p>
            <a:r>
              <a:rPr lang="en-US" sz="2200" dirty="0" smtClean="0">
                <a:cs typeface="Times New Roman" pitchFamily="18" charset="0"/>
              </a:rPr>
              <a:t>What is the tree’s depth? 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endParaRPr lang="en-US" sz="2200" dirty="0" smtClean="0">
              <a:cs typeface="Times New Roman" pitchFamily="18" charset="0"/>
            </a:endParaRPr>
          </a:p>
          <a:p>
            <a:r>
              <a:rPr lang="en-US" sz="2200" dirty="0" smtClean="0">
                <a:cs typeface="Times New Roman" pitchFamily="18" charset="0"/>
              </a:rPr>
              <a:t>What is the complexity at each level?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endParaRPr lang="en-US" sz="2200" dirty="0" smtClean="0">
              <a:cs typeface="Times New Roman" pitchFamily="18" charset="0"/>
            </a:endParaRPr>
          </a:p>
          <a:p>
            <a:r>
              <a:rPr lang="en-US" sz="2200" dirty="0" smtClean="0">
                <a:cs typeface="Times New Roman" pitchFamily="18" charset="0"/>
              </a:rPr>
              <a:t>We get: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endParaRPr lang="en-US" sz="2200" dirty="0" smtClean="0">
              <a:cs typeface="Times New Roman" pitchFamily="18" charset="0"/>
            </a:endParaRPr>
          </a:p>
        </p:txBody>
      </p:sp>
      <p:pic>
        <p:nvPicPr>
          <p:cNvPr id="88068" name="Picture 4" descr="http://kenyonreview.org/blog/wp-content/uploads/2008/12/daylight-savings-ti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484313"/>
            <a:ext cx="381158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1844675"/>
            <a:ext cx="781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95288" y="2133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Calibri" pitchFamily="34" charset="0"/>
                <a:cs typeface="Times New Roman" pitchFamily="18" charset="0"/>
              </a:rPr>
              <a:t>|D| - number of tuples</a:t>
            </a:r>
            <a:endParaRPr lang="en-US"/>
          </a:p>
        </p:txBody>
      </p:sp>
      <p:pic>
        <p:nvPicPr>
          <p:cNvPr id="88073" name="Picture 9" descr="http://bw.stma.k12.mn.us/resources/2nd_grade/_image/clock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3284538"/>
            <a:ext cx="3419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500438"/>
            <a:ext cx="8445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395288" y="386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Calibri" pitchFamily="34" charset="0"/>
                <a:cs typeface="Times New Roman" pitchFamily="18" charset="0"/>
              </a:rPr>
              <a:t>n – The number of attributes</a:t>
            </a:r>
            <a:endParaRPr lang="en-US"/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078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5084763"/>
            <a:ext cx="2606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071" grpId="0"/>
      <p:bldP spid="8807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441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Oriel</vt:lpstr>
      <vt:lpstr>Worksheet</vt:lpstr>
      <vt:lpstr>Data Mining – Meeting 3</vt:lpstr>
      <vt:lpstr>Agenda</vt:lpstr>
      <vt:lpstr>Chapter 5:</vt:lpstr>
      <vt:lpstr>Decision Trees</vt:lpstr>
      <vt:lpstr>Decision Tree Induction: Training Dataset</vt:lpstr>
      <vt:lpstr>Output: A Decision Tree for “buys_computer”</vt:lpstr>
      <vt:lpstr>Algorithm for Decision Tree Induction</vt:lpstr>
      <vt:lpstr>Slide 8</vt:lpstr>
      <vt:lpstr>Time Complexity?</vt:lpstr>
      <vt:lpstr>Attribute Selection</vt:lpstr>
      <vt:lpstr>Information Gain</vt:lpstr>
      <vt:lpstr>The Meaning of Information Gain?</vt:lpstr>
      <vt:lpstr>Slide 13</vt:lpstr>
      <vt:lpstr>Slide 14</vt:lpstr>
      <vt:lpstr>Slide 15</vt:lpstr>
      <vt:lpstr>Slide 16</vt:lpstr>
      <vt:lpstr>Slide 17</vt:lpstr>
      <vt:lpstr>תרגיל (1)</vt:lpstr>
      <vt:lpstr>תרגיל (1)</vt:lpstr>
      <vt:lpstr>תרגיל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</cp:revision>
  <cp:lastPrinted>1601-01-01T00:00:00Z</cp:lastPrinted>
  <dcterms:created xsi:type="dcterms:W3CDTF">1601-01-01T00:00:00Z</dcterms:created>
  <dcterms:modified xsi:type="dcterms:W3CDTF">2014-03-30T21:23:10Z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