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71" r:id="rId3"/>
    <p:sldId id="566" r:id="rId4"/>
    <p:sldId id="526" r:id="rId5"/>
    <p:sldId id="527" r:id="rId6"/>
    <p:sldId id="528" r:id="rId7"/>
    <p:sldId id="531" r:id="rId8"/>
    <p:sldId id="533" r:id="rId9"/>
    <p:sldId id="534" r:id="rId10"/>
    <p:sldId id="535" r:id="rId11"/>
    <p:sldId id="536" r:id="rId12"/>
    <p:sldId id="537" r:id="rId13"/>
    <p:sldId id="538" r:id="rId14"/>
    <p:sldId id="543" r:id="rId15"/>
    <p:sldId id="547" r:id="rId16"/>
    <p:sldId id="548" r:id="rId17"/>
    <p:sldId id="549" r:id="rId18"/>
    <p:sldId id="546" r:id="rId19"/>
    <p:sldId id="550" r:id="rId20"/>
    <p:sldId id="557" r:id="rId21"/>
    <p:sldId id="556" r:id="rId22"/>
    <p:sldId id="562" r:id="rId23"/>
    <p:sldId id="563" r:id="rId24"/>
    <p:sldId id="564" r:id="rId25"/>
    <p:sldId id="565" r:id="rId26"/>
    <p:sldId id="551" r:id="rId27"/>
    <p:sldId id="553" r:id="rId28"/>
    <p:sldId id="554" r:id="rId29"/>
    <p:sldId id="558" r:id="rId30"/>
    <p:sldId id="559" r:id="rId31"/>
    <p:sldId id="560" r:id="rId32"/>
    <p:sldId id="561" r:id="rId33"/>
    <p:sldId id="499" r:id="rId34"/>
    <p:sldId id="503" r:id="rId35"/>
    <p:sldId id="413" r:id="rId36"/>
    <p:sldId id="500" r:id="rId37"/>
    <p:sldId id="501" r:id="rId38"/>
    <p:sldId id="420" r:id="rId39"/>
    <p:sldId id="421" r:id="rId40"/>
    <p:sldId id="422" r:id="rId41"/>
    <p:sldId id="502" r:id="rId42"/>
    <p:sldId id="569" r:id="rId43"/>
    <p:sldId id="570" r:id="rId44"/>
    <p:sldId id="571" r:id="rId45"/>
    <p:sldId id="572" r:id="rId46"/>
    <p:sldId id="573" r:id="rId47"/>
    <p:sldId id="567" r:id="rId48"/>
  </p:sldIdLst>
  <p:sldSz cx="9144000" cy="6858000" type="screen4x3"/>
  <p:notesSz cx="6858000" cy="9144000"/>
  <p:defaultTextStyle>
    <a:defPPr>
      <a:defRPr lang="he-I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31" autoAdjust="0"/>
    <p:restoredTop sz="84733" autoAdjust="0"/>
  </p:normalViewPr>
  <p:slideViewPr>
    <p:cSldViewPr>
      <p:cViewPr varScale="1">
        <p:scale>
          <a:sx n="71" d="100"/>
          <a:sy n="71" d="100"/>
        </p:scale>
        <p:origin x="-171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3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fld id="{9AAEDFA5-5917-41A0-99BD-EA9BCED02E9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fld id="{1B0CF8E1-BC5B-40C8-95B6-D86D4A9E0C9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FCA3C-D239-4F3B-ACBA-B20F133271F9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FCA3C-D239-4F3B-ACBA-B20F133271F9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FCA3C-D239-4F3B-ACBA-B20F133271F9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099EFC-0F41-4DDC-8F10-77967A40D333}" type="slidenum">
              <a:rPr lang="en-US"/>
              <a:pPr/>
              <a:t>42</a:t>
            </a:fld>
            <a:endParaRPr lang="en-US"/>
          </a:p>
        </p:txBody>
      </p:sp>
      <p:sp>
        <p:nvSpPr>
          <p:cNvPr id="139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60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348" tIns="43673" rIns="87348" bIns="43673"/>
          <a:lstStyle/>
          <a:p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099EFC-0F41-4DDC-8F10-77967A40D333}" type="slidenum">
              <a:rPr lang="en-US"/>
              <a:pPr/>
              <a:t>43</a:t>
            </a:fld>
            <a:endParaRPr lang="en-US"/>
          </a:p>
        </p:txBody>
      </p:sp>
      <p:sp>
        <p:nvSpPr>
          <p:cNvPr id="139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60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348" tIns="43673" rIns="87348" bIns="43673"/>
          <a:lstStyle/>
          <a:p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099EFC-0F41-4DDC-8F10-77967A40D333}" type="slidenum">
              <a:rPr lang="en-US"/>
              <a:pPr/>
              <a:t>44</a:t>
            </a:fld>
            <a:endParaRPr lang="en-US"/>
          </a:p>
        </p:txBody>
      </p:sp>
      <p:sp>
        <p:nvSpPr>
          <p:cNvPr id="139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692150"/>
            <a:ext cx="4554537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025"/>
            <a:ext cx="5029200" cy="41160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348" tIns="43673" rIns="87348" bIns="43673"/>
          <a:lstStyle/>
          <a:p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5" name="Rectangle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6" name="Rectangle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7" name="Rectangle 17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Straight Connec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Straight Connec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4" name="Straight Connec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5" name="Straight Connector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7" name="Oval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8" name="Oval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9" name="Oval 29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0" name="Oval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1" name="Oval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F1974-01F5-4841-970B-6CF7FB69C27B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CE7F-FF67-4A53-A474-D3A97AF4EF2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8F34A-AD15-491B-B318-FC0B004045EB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8B48E-4532-4FD3-8930-0E016C3565F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E2885-6D4E-49EE-BB83-64A9C71AFCB6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82271-7691-4D81-83BB-599181AEBA0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4878C65E-91BF-4FD9-A0FE-839CDCD1CD45}" type="datetime1">
              <a:rPr lang="en-US" smtClean="0"/>
              <a:pPr/>
              <a:t>3/27/2016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9AA3D217-0048-4994-86EA-B37E81D34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D54D4D8-77A8-489D-B9D1-85DCE5209BB3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F525EA-D8B0-401B-99F1-2B9B36BAEC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5" name="Rectangle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6" name="Rectangle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7" name="Rectangle 17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Straight Connec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Rectangle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4" name="Oval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5" name="Oval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6" name="Oval 2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7" name="Oval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8" name="Oval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9" name="Straight Connector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2F097-8600-4431-84B2-CFA349C9D392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7F3BD-0CCE-48A9-98C6-048A1E78A57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BA147-81F2-4AA7-849B-C73E7B6DC21D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8A872-4BC4-410D-819A-98FED5AF914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E43B-0B9A-4FB5-94FD-925E1B148E9A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52B19-DB80-40F1-9BE8-AAAA5C99187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615C38-9EB0-4732-B56C-7B3822D90303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189CF5-EC01-4668-B767-89BB00BC91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8E648-4AFF-4B15-903D-A574A058BC74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2C8DE-1EE7-4C7A-842F-B2EAA5FCC68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Rectangle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Oval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276D66C-F99D-4CD1-B7A4-EFDEABE23170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D36236C-6892-43C0-88B0-EBE03F74FA3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Oval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Rectangle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FB5704D-88C5-40B1-9838-AFBB5C6D3F60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9B94524-123C-4A2E-8C08-71AC1FC6FF2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rtl="1" eaLnBrk="1" latinLnBrk="0" hangingPunct="1">
              <a:defRPr kumimoji="0" sz="12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fld id="{623E3874-E300-484E-8CA7-9561F3F556F9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rtl="1" eaLnBrk="1" latinLnBrk="0" hangingPunct="1">
              <a:defRPr kumimoji="0" sz="12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BA3FD463-35E8-4F4D-9F09-BD818B06B60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22" r:id="rId4"/>
    <p:sldLayoutId id="2147483823" r:id="rId5"/>
    <p:sldLayoutId id="2147483830" r:id="rId6"/>
    <p:sldLayoutId id="2147483824" r:id="rId7"/>
    <p:sldLayoutId id="2147483831" r:id="rId8"/>
    <p:sldLayoutId id="2147483832" r:id="rId9"/>
    <p:sldLayoutId id="2147483825" r:id="rId10"/>
    <p:sldLayoutId id="2147483826" r:id="rId11"/>
    <p:sldLayoutId id="214748383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Mining – Meeting 4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dirty="0" err="1" smtClean="0">
                <a:cs typeface="Times New Roman" pitchFamily="18" charset="0"/>
              </a:rPr>
              <a:t>Roi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Yehoshua</a:t>
            </a:r>
            <a:endParaRPr lang="en-US" dirty="0" smtClean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Partially based on slides of Noam Koenigstein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The Open University</a:t>
            </a: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</p:txBody>
      </p:sp>
      <p:pic>
        <p:nvPicPr>
          <p:cNvPr id="10" name="Picture 2" descr="http://mineria-de-datos.it4biotech.com/wp-content/uploads/2010/12/emeza_Masc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692696"/>
            <a:ext cx="4320480" cy="3380776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4CE7F-FF67-4A53-A474-D3A97AF4EF28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/>
              <a:t>let f</a:t>
            </a:r>
            <a:r>
              <a:rPr lang="en-US" baseline="-25000" dirty="0"/>
              <a:t>i</a:t>
            </a:r>
            <a:r>
              <a:rPr lang="en-US" dirty="0"/>
              <a:t> be the fraction of items labeled with value </a:t>
            </a:r>
            <a:r>
              <a:rPr lang="en-US" dirty="0" err="1"/>
              <a:t>i</a:t>
            </a:r>
            <a:r>
              <a:rPr lang="en-US" dirty="0"/>
              <a:t> in the set</a:t>
            </a:r>
            <a:r>
              <a:rPr lang="en-US" dirty="0" smtClean="0"/>
              <a:t>.</a:t>
            </a:r>
          </a:p>
          <a:p>
            <a:r>
              <a:rPr lang="en-US" dirty="0" smtClean="0">
                <a:cs typeface="Times New Roman" pitchFamily="18" charset="0"/>
              </a:rPr>
              <a:t>Then the </a:t>
            </a:r>
            <a:r>
              <a:rPr lang="en-US" dirty="0" err="1" smtClean="0">
                <a:cs typeface="Times New Roman" pitchFamily="18" charset="0"/>
              </a:rPr>
              <a:t>gini</a:t>
            </a:r>
            <a:r>
              <a:rPr lang="en-US" dirty="0" smtClean="0">
                <a:cs typeface="Times New Roman" pitchFamily="18" charset="0"/>
              </a:rPr>
              <a:t> index is: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1162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784" y="2996952"/>
            <a:ext cx="8118648" cy="8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960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43" name="Picture 11" descr="http://yfcwabashvalley.org/wp-content/uploads/2010/07/PassionForPurity-logo05.jpg"/>
          <p:cNvPicPr>
            <a:picLocks noChangeAspect="1" noChangeArrowheads="1"/>
          </p:cNvPicPr>
          <p:nvPr/>
        </p:nvPicPr>
        <p:blipFill>
          <a:blip r:embed="rId2" cstate="print"/>
          <a:srcRect l="6201" t="6326" r="7132" b="5952"/>
          <a:stretch>
            <a:fillRect/>
          </a:stretch>
        </p:blipFill>
        <p:spPr bwMode="auto">
          <a:xfrm rot="1777108">
            <a:off x="5927725" y="182563"/>
            <a:ext cx="248285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CART Using </a:t>
            </a:r>
            <a:r>
              <a:rPr lang="en-US" dirty="0" err="1" smtClean="0"/>
              <a:t>Gini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CART is based on binary rules</a:t>
            </a:r>
          </a:p>
          <a:p>
            <a:r>
              <a:rPr lang="en-US" dirty="0" smtClean="0">
                <a:cs typeface="Times New Roman" pitchFamily="18" charset="0"/>
              </a:rPr>
              <a:t>For a discrete value, all possible partitions into two sets (except the empty set) are considered.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How many possibilities? 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 err="1" smtClean="0">
                <a:cs typeface="Times New Roman" pitchFamily="18" charset="0"/>
              </a:rPr>
              <a:t>Gini</a:t>
            </a:r>
            <a:r>
              <a:rPr lang="en-US" dirty="0" smtClean="0">
                <a:cs typeface="Times New Roman" pitchFamily="18" charset="0"/>
              </a:rPr>
              <a:t> index of </a:t>
            </a:r>
            <a:r>
              <a:rPr lang="en-US" b="1" i="1" dirty="0" smtClean="0">
                <a:cs typeface="Times New Roman" pitchFamily="18" charset="0"/>
              </a:rPr>
              <a:t>D</a:t>
            </a:r>
            <a:r>
              <a:rPr lang="en-US" dirty="0" smtClean="0">
                <a:cs typeface="Times New Roman" pitchFamily="18" charset="0"/>
              </a:rPr>
              <a:t> given a partition </a:t>
            </a:r>
            <a:r>
              <a:rPr lang="en-US" b="1" i="1" dirty="0" smtClean="0">
                <a:cs typeface="Times New Roman" pitchFamily="18" charset="0"/>
              </a:rPr>
              <a:t>A</a:t>
            </a:r>
            <a:r>
              <a:rPr lang="en-US" dirty="0" smtClean="0">
                <a:cs typeface="Times New Roman" pitchFamily="18" charset="0"/>
              </a:rPr>
              <a:t> is: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The reduction in “impurity” is:</a:t>
            </a: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2996952"/>
            <a:ext cx="9715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Rectangle 3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584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4221088"/>
            <a:ext cx="3848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0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585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5877272"/>
            <a:ext cx="38242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3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04800"/>
            <a:ext cx="7992888" cy="685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200" dirty="0" err="1" smtClean="0"/>
              <a:t>Gini</a:t>
            </a:r>
            <a:r>
              <a:rPr lang="en-US" sz="3200" dirty="0" smtClean="0"/>
              <a:t> Index Example</a:t>
            </a:r>
            <a:endParaRPr lang="en-US" sz="2800" dirty="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7939608" cy="5257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Ex.  D has 9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in </a:t>
            </a:r>
            <a:r>
              <a:rPr lang="en-US" sz="2000" dirty="0" err="1" smtClean="0"/>
              <a:t>buys_computer</a:t>
            </a:r>
            <a:r>
              <a:rPr lang="en-US" sz="2000" dirty="0" smtClean="0"/>
              <a:t> = “yes” and 5 in “no”</a:t>
            </a:r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Suppose the attribute income partitions D into 10 in 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: {low, medium} and 4 in D</a:t>
            </a:r>
            <a:r>
              <a:rPr lang="en-US" sz="2000" baseline="-25000" dirty="0" smtClean="0"/>
              <a:t>2</a:t>
            </a:r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 smtClean="0"/>
              <a:t>but </a:t>
            </a:r>
            <a:r>
              <a:rPr lang="en-US" sz="2000" dirty="0" err="1" smtClean="0"/>
              <a:t>gini</a:t>
            </a:r>
            <a:r>
              <a:rPr lang="en-US" sz="2000" baseline="-25000" dirty="0" smtClean="0"/>
              <a:t>{</a:t>
            </a:r>
            <a:r>
              <a:rPr lang="en-US" sz="2000" baseline="-25000" dirty="0" err="1" smtClean="0"/>
              <a:t>medium,high</a:t>
            </a:r>
            <a:r>
              <a:rPr lang="en-US" sz="2000" baseline="-25000" dirty="0" smtClean="0"/>
              <a:t>}</a:t>
            </a:r>
            <a:r>
              <a:rPr lang="en-US" sz="2000" dirty="0" smtClean="0"/>
              <a:t> is 0.30 and thus the best since it is the lowest</a:t>
            </a:r>
            <a:endParaRPr lang="en-US" sz="2000" dirty="0"/>
          </a:p>
        </p:txBody>
      </p:sp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2555776" y="1844824"/>
          <a:ext cx="3581400" cy="787400"/>
        </p:xfrm>
        <a:graphic>
          <a:graphicData uri="http://schemas.openxmlformats.org/presentationml/2006/ole">
            <p:oleObj spid="_x0000_s2050" name="Equation" r:id="rId4" imgW="2222500" imgH="469900" progId="Equation.3">
              <p:embed/>
            </p:oleObj>
          </a:graphicData>
        </a:graphic>
      </p:graphicFrame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1004888" y="3357563"/>
          <a:ext cx="5078412" cy="652462"/>
        </p:xfrm>
        <a:graphic>
          <a:graphicData uri="http://schemas.openxmlformats.org/presentationml/2006/ole">
            <p:oleObj spid="_x0000_s2051" name="Equation" r:id="rId5" imgW="3365500" imgH="431800" progId="Equation.3">
              <p:embed/>
            </p:oleObj>
          </a:graphicData>
        </a:graphic>
      </p:graphicFrame>
      <p:pic>
        <p:nvPicPr>
          <p:cNvPr id="8" name="Picture 10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4077072"/>
            <a:ext cx="4181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200"/>
              <a:t>Comparing Attribute Selection Measures</a:t>
            </a:r>
            <a:endParaRPr lang="en-US" sz="280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155632" cy="5257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400" dirty="0"/>
              <a:t>The three measures, in general, return good results but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Information gain: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biased towards </a:t>
            </a:r>
            <a:r>
              <a:rPr lang="en-US" dirty="0" err="1"/>
              <a:t>multivalued</a:t>
            </a:r>
            <a:r>
              <a:rPr lang="en-US" dirty="0"/>
              <a:t> attributes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Gain ratio: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tends to prefer unbalanced splits in which one partition is much smaller than the others</a:t>
            </a:r>
          </a:p>
          <a:p>
            <a:pPr lvl="1">
              <a:lnSpc>
                <a:spcPct val="110000"/>
              </a:lnSpc>
            </a:pPr>
            <a:r>
              <a:rPr lang="en-US" sz="2400" dirty="0" err="1"/>
              <a:t>Gini</a:t>
            </a:r>
            <a:r>
              <a:rPr lang="en-US" sz="2400" dirty="0"/>
              <a:t> index: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biased to </a:t>
            </a:r>
            <a:r>
              <a:rPr lang="en-US" dirty="0" err="1"/>
              <a:t>multivalued</a:t>
            </a:r>
            <a:r>
              <a:rPr lang="en-US" dirty="0"/>
              <a:t> attributes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tends </a:t>
            </a:r>
            <a:r>
              <a:rPr lang="en-US" dirty="0"/>
              <a:t>to favor tests that result in equal-sized partitions and purity in both partitions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Decision Tree In </a:t>
            </a:r>
            <a:r>
              <a:rPr lang="en-US" dirty="0" err="1" smtClean="0"/>
              <a:t>Weka</a:t>
            </a:r>
            <a:r>
              <a:rPr lang="en-US" dirty="0" smtClean="0"/>
              <a:t> Demo </a:t>
            </a:r>
            <a:r>
              <a:rPr lang="en-US" dirty="0" err="1" smtClean="0"/>
              <a:t>Weather.arff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4536504" cy="514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29964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Weka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lang="en-US" sz="2400" baseline="0" dirty="0" smtClean="0">
                <a:latin typeface="+mn-lt"/>
                <a:cs typeface="+mn-cs"/>
              </a:rPr>
              <a:t>Click</a:t>
            </a:r>
            <a:r>
              <a:rPr lang="en-US" sz="2400" dirty="0" smtClean="0">
                <a:latin typeface="+mn-lt"/>
                <a:cs typeface="+mn-cs"/>
              </a:rPr>
              <a:t> the Explorer button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780928"/>
            <a:ext cx="35909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Decision Tree In </a:t>
            </a:r>
            <a:r>
              <a:rPr lang="en-US" dirty="0" err="1" smtClean="0"/>
              <a:t>Weka</a:t>
            </a:r>
            <a:r>
              <a:rPr lang="en-US" dirty="0" smtClean="0"/>
              <a:t>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29964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Open File… button and choose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weather.arff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585665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Decision Tree In </a:t>
            </a:r>
            <a:r>
              <a:rPr lang="en-US" dirty="0" err="1" smtClean="0"/>
              <a:t>Weka</a:t>
            </a:r>
            <a:r>
              <a:rPr lang="en-US" dirty="0" smtClean="0"/>
              <a:t>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29964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Move to Classify tab and for the Classifier choose trees – J48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348880"/>
            <a:ext cx="5256584" cy="3996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Decision Tree In </a:t>
            </a:r>
            <a:r>
              <a:rPr lang="en-US" dirty="0" err="1" smtClean="0"/>
              <a:t>Weka</a:t>
            </a:r>
            <a:r>
              <a:rPr lang="en-US" dirty="0" smtClean="0"/>
              <a:t>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40"/>
            <a:ext cx="5826224" cy="436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29964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Click Start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Decision Tree In </a:t>
            </a:r>
            <a:r>
              <a:rPr lang="en-US" dirty="0" err="1" smtClean="0"/>
              <a:t>Weka</a:t>
            </a:r>
            <a:r>
              <a:rPr lang="en-US" dirty="0" smtClean="0"/>
              <a:t>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Decision Tree In </a:t>
            </a:r>
            <a:r>
              <a:rPr lang="en-US" dirty="0" err="1" smtClean="0"/>
              <a:t>Weka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484784"/>
            <a:ext cx="8299648" cy="51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lang="en-US" sz="2400" dirty="0" smtClean="0">
                <a:latin typeface="+mn-lt"/>
                <a:cs typeface="+mn-cs"/>
              </a:rPr>
              <a:t>To see the tree right-click on the result in the Results list pane and choose the Visualize tree option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5616624" cy="4174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C4.5, CART Algorithms</a:t>
            </a:r>
          </a:p>
          <a:p>
            <a:r>
              <a:rPr lang="en-US" dirty="0" err="1" smtClean="0">
                <a:cs typeface="Times New Roman" pitchFamily="18" charset="0"/>
              </a:rPr>
              <a:t>Overfitting</a:t>
            </a:r>
            <a:r>
              <a:rPr lang="en-US" dirty="0" smtClean="0">
                <a:cs typeface="Times New Roman" pitchFamily="18" charset="0"/>
              </a:rPr>
              <a:t> problem</a:t>
            </a:r>
          </a:p>
          <a:p>
            <a:r>
              <a:rPr lang="en-US" dirty="0" smtClean="0">
                <a:cs typeface="Times New Roman" pitchFamily="18" charset="0"/>
              </a:rPr>
              <a:t>Decision Tree Pruning (Unit 6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r>
              <a:rPr lang="en-US" dirty="0" smtClean="0">
                <a:cs typeface="Times New Roman" pitchFamily="18" charset="0"/>
              </a:rPr>
              <a:t>Classification Accuracy Measures</a:t>
            </a:r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00808"/>
            <a:ext cx="576064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Evaluating the Accuracy of a Classifier or Predictor</a:t>
            </a:r>
            <a:endParaRPr lang="en-US" dirty="0"/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443664" cy="5181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 only the training data:</a:t>
            </a:r>
          </a:p>
          <a:p>
            <a:r>
              <a:rPr lang="en-US" dirty="0" smtClean="0"/>
              <a:t>You have 100 labeled data</a:t>
            </a:r>
          </a:p>
          <a:p>
            <a:r>
              <a:rPr lang="en-US" dirty="0" err="1" smtClean="0"/>
              <a:t>Weka</a:t>
            </a:r>
            <a:r>
              <a:rPr lang="en-US" dirty="0" smtClean="0"/>
              <a:t> will take 100 labeled data</a:t>
            </a:r>
          </a:p>
          <a:p>
            <a:r>
              <a:rPr lang="en-US" dirty="0" smtClean="0"/>
              <a:t>It will apply an algorithm to build a classifier from these 100 data</a:t>
            </a:r>
          </a:p>
          <a:p>
            <a:r>
              <a:rPr lang="en-US" dirty="0" smtClean="0"/>
              <a:t>It applies that classifier again on these 100 data</a:t>
            </a:r>
          </a:p>
          <a:p>
            <a:r>
              <a:rPr lang="en-US" dirty="0" smtClean="0"/>
              <a:t>It provides you with the performance of the classifier (applied to the same 100 data from which it was developed)</a:t>
            </a:r>
          </a:p>
          <a:p>
            <a:endParaRPr lang="en-US" sz="17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Decision Trees From A Graphical Perspective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How does the attributes space look like?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71550" y="2349500"/>
            <a:ext cx="6121400" cy="4105275"/>
            <a:chOff x="971600" y="2348880"/>
            <a:chExt cx="6120680" cy="4106044"/>
          </a:xfrm>
        </p:grpSpPr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-1044914" y="4365394"/>
              <a:ext cx="4104457" cy="7143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971600" y="6453337"/>
              <a:ext cx="612068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Oval 12"/>
          <p:cNvSpPr/>
          <p:nvPr/>
        </p:nvSpPr>
        <p:spPr>
          <a:xfrm>
            <a:off x="1619672" y="2852936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03648" y="3212976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95736" y="2852936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47664" y="4005064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95736" y="4005064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99792" y="3068960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71800" y="3861048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95936" y="5877272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55976" y="5661248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88024" y="5949280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88024" y="5445224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99992" y="5013176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67944" y="5157192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51920" y="5661248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91880" y="5949280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83968" y="4077072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979712" y="5301208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67744" y="5877272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91680" y="4581128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19672" y="5589240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63688" y="6021288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03648" y="6021288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31640" y="5661248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43808" y="5877272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83768" y="544522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79712" y="4941168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11760" y="501317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63688" y="5157192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042988" y="2420938"/>
            <a:ext cx="2089150" cy="4032250"/>
            <a:chOff x="1043608" y="2420888"/>
            <a:chExt cx="2088232" cy="4032448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043608" y="4437112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1115616" y="4437112"/>
              <a:ext cx="4032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1115616" y="4581128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915816" y="4581128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483768" y="465313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331640" y="501317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203848" y="5013176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275856" y="5517232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67944" y="4581128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491880" y="4221088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23728" y="3429000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47864" y="3573016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491880" y="4725144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5148263" y="2349500"/>
            <a:ext cx="3168650" cy="2159000"/>
            <a:chOff x="5148064" y="2348880"/>
            <a:chExt cx="3168352" cy="2160240"/>
          </a:xfrm>
        </p:grpSpPr>
        <p:cxnSp>
          <p:nvCxnSpPr>
            <p:cNvPr id="69" name="Straight Arrow Connector 68"/>
            <p:cNvCxnSpPr>
              <a:stCxn id="63" idx="4"/>
              <a:endCxn id="65" idx="0"/>
            </p:cNvCxnSpPr>
            <p:nvPr/>
          </p:nvCxnSpPr>
          <p:spPr>
            <a:xfrm rot="16200000" flipH="1">
              <a:off x="7236032" y="2780374"/>
              <a:ext cx="576593" cy="7206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6732240" y="2348880"/>
              <a:ext cx="864096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R1&gt;C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6084168" y="3068960"/>
              <a:ext cx="864096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R2&gt;K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7452320" y="3429000"/>
              <a:ext cx="864096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Blue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5148064" y="4005064"/>
              <a:ext cx="864096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Red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6300192" y="4005064"/>
              <a:ext cx="864096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Blue</a:t>
              </a:r>
            </a:p>
          </p:txBody>
        </p:sp>
        <p:cxnSp>
          <p:nvCxnSpPr>
            <p:cNvPr id="70" name="Straight Arrow Connector 69"/>
            <p:cNvCxnSpPr>
              <a:stCxn id="63" idx="4"/>
              <a:endCxn id="64" idx="0"/>
            </p:cNvCxnSpPr>
            <p:nvPr/>
          </p:nvCxnSpPr>
          <p:spPr>
            <a:xfrm rot="5400000">
              <a:off x="6732168" y="2636599"/>
              <a:ext cx="216024" cy="6476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4" idx="4"/>
              <a:endCxn id="67" idx="0"/>
            </p:cNvCxnSpPr>
            <p:nvPr/>
          </p:nvCxnSpPr>
          <p:spPr>
            <a:xfrm rot="16200000" flipH="1">
              <a:off x="6408276" y="3681630"/>
              <a:ext cx="432048" cy="215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4" idx="4"/>
              <a:endCxn id="66" idx="0"/>
            </p:cNvCxnSpPr>
            <p:nvPr/>
          </p:nvCxnSpPr>
          <p:spPr>
            <a:xfrm rot="5400000">
              <a:off x="5832068" y="3321301"/>
              <a:ext cx="432048" cy="9365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012" name="TextBox 81"/>
          <p:cNvSpPr txBox="1">
            <a:spLocks noChangeArrowheads="1"/>
          </p:cNvSpPr>
          <p:nvPr/>
        </p:nvSpPr>
        <p:spPr bwMode="auto">
          <a:xfrm>
            <a:off x="6443663" y="6488113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R1</a:t>
            </a:r>
          </a:p>
        </p:txBody>
      </p:sp>
      <p:sp>
        <p:nvSpPr>
          <p:cNvPr id="38013" name="TextBox 82"/>
          <p:cNvSpPr txBox="1">
            <a:spLocks noChangeArrowheads="1"/>
          </p:cNvSpPr>
          <p:nvPr/>
        </p:nvSpPr>
        <p:spPr bwMode="auto">
          <a:xfrm rot="-5400000">
            <a:off x="539750" y="2708275"/>
            <a:ext cx="503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R2</a:t>
            </a:r>
          </a:p>
        </p:txBody>
      </p: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611188" y="4221163"/>
            <a:ext cx="2736850" cy="2673350"/>
            <a:chOff x="611560" y="4221088"/>
            <a:chExt cx="2736304" cy="2673588"/>
          </a:xfrm>
        </p:grpSpPr>
        <p:sp>
          <p:nvSpPr>
            <p:cNvPr id="38015" name="TextBox 83"/>
            <p:cNvSpPr txBox="1">
              <a:spLocks noChangeArrowheads="1"/>
            </p:cNvSpPr>
            <p:nvPr/>
          </p:nvSpPr>
          <p:spPr bwMode="auto">
            <a:xfrm>
              <a:off x="2987824" y="6525344"/>
              <a:ext cx="360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C</a:t>
              </a:r>
            </a:p>
          </p:txBody>
        </p:sp>
        <p:sp>
          <p:nvSpPr>
            <p:cNvPr id="38016" name="Rectangle 84"/>
            <p:cNvSpPr>
              <a:spLocks noChangeArrowheads="1"/>
            </p:cNvSpPr>
            <p:nvPr/>
          </p:nvSpPr>
          <p:spPr bwMode="auto">
            <a:xfrm rot="-5400000">
              <a:off x="614125" y="4218523"/>
              <a:ext cx="3642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K</a:t>
              </a:r>
              <a:endParaRPr lang="en-US"/>
            </a:p>
          </p:txBody>
        </p:sp>
      </p:grpSp>
      <p:sp>
        <p:nvSpPr>
          <p:cNvPr id="68" name="Slide Number Placeholder 6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Decision Trees From A Graphical Perspective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What if we add noise?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71550" y="2349500"/>
            <a:ext cx="6121400" cy="4105275"/>
            <a:chOff x="971600" y="2348880"/>
            <a:chExt cx="6120680" cy="4106044"/>
          </a:xfrm>
        </p:grpSpPr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-1044914" y="4365394"/>
              <a:ext cx="4104457" cy="7143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971600" y="6453337"/>
              <a:ext cx="612068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Oval 12"/>
          <p:cNvSpPr/>
          <p:nvPr/>
        </p:nvSpPr>
        <p:spPr>
          <a:xfrm>
            <a:off x="1619672" y="2852936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03648" y="3212976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95736" y="2852936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47664" y="4005064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55776" y="4149080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99792" y="3068960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71800" y="3861048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95936" y="5877272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55976" y="5661248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88024" y="5949280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88024" y="5445224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99992" y="5013176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67944" y="5157192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51920" y="5661248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91880" y="5949280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83968" y="4077072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979712" y="5301208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67744" y="5877272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35696" y="472514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19672" y="5589240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63688" y="6021288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03648" y="6021288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31640" y="5661248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43808" y="573325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83768" y="544522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79712" y="4941168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11760" y="501317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63688" y="5157192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042988" y="2420938"/>
            <a:ext cx="2089150" cy="4032250"/>
            <a:chOff x="1043608" y="2420888"/>
            <a:chExt cx="2088232" cy="4032448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043608" y="4437112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1115616" y="4437112"/>
              <a:ext cx="40324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1115616" y="4581128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915816" y="4581128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483768" y="465313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331640" y="501317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347864" y="4941168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347864" y="5661248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67944" y="4581128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491880" y="4221088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23728" y="3429000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47864" y="3573016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491880" y="4725144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035" name="TextBox 81"/>
          <p:cNvSpPr txBox="1">
            <a:spLocks noChangeArrowheads="1"/>
          </p:cNvSpPr>
          <p:nvPr/>
        </p:nvSpPr>
        <p:spPr bwMode="auto">
          <a:xfrm>
            <a:off x="6443663" y="6488113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R1</a:t>
            </a:r>
          </a:p>
        </p:txBody>
      </p:sp>
      <p:sp>
        <p:nvSpPr>
          <p:cNvPr id="39036" name="TextBox 82"/>
          <p:cNvSpPr txBox="1">
            <a:spLocks noChangeArrowheads="1"/>
          </p:cNvSpPr>
          <p:nvPr/>
        </p:nvSpPr>
        <p:spPr bwMode="auto">
          <a:xfrm rot="-5400000">
            <a:off x="539750" y="2708275"/>
            <a:ext cx="503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R2</a:t>
            </a: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611188" y="4221163"/>
            <a:ext cx="2736850" cy="2673350"/>
            <a:chOff x="611560" y="4221088"/>
            <a:chExt cx="2736304" cy="2673588"/>
          </a:xfrm>
        </p:grpSpPr>
        <p:sp>
          <p:nvSpPr>
            <p:cNvPr id="39125" name="TextBox 83"/>
            <p:cNvSpPr txBox="1">
              <a:spLocks noChangeArrowheads="1"/>
            </p:cNvSpPr>
            <p:nvPr/>
          </p:nvSpPr>
          <p:spPr bwMode="auto">
            <a:xfrm>
              <a:off x="2987824" y="6525344"/>
              <a:ext cx="360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C</a:t>
              </a:r>
            </a:p>
          </p:txBody>
        </p:sp>
        <p:sp>
          <p:nvSpPr>
            <p:cNvPr id="39126" name="Rectangle 84"/>
            <p:cNvSpPr>
              <a:spLocks noChangeArrowheads="1"/>
            </p:cNvSpPr>
            <p:nvPr/>
          </p:nvSpPr>
          <p:spPr bwMode="auto">
            <a:xfrm rot="-5400000">
              <a:off x="614125" y="4218523"/>
              <a:ext cx="3642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K</a:t>
              </a:r>
              <a:endParaRPr lang="en-US"/>
            </a:p>
          </p:txBody>
        </p:sp>
      </p:grpSp>
      <p:sp>
        <p:nvSpPr>
          <p:cNvPr id="75" name="Oval 74"/>
          <p:cNvSpPr/>
          <p:nvPr/>
        </p:nvSpPr>
        <p:spPr>
          <a:xfrm>
            <a:off x="2123728" y="472514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1547813" y="4149725"/>
            <a:ext cx="1871662" cy="2016125"/>
            <a:chOff x="1547664" y="4149080"/>
            <a:chExt cx="1872208" cy="2016224"/>
          </a:xfrm>
        </p:grpSpPr>
        <p:sp>
          <p:nvSpPr>
            <p:cNvPr id="68" name="Oval 67"/>
            <p:cNvSpPr/>
            <p:nvPr/>
          </p:nvSpPr>
          <p:spPr>
            <a:xfrm>
              <a:off x="2843808" y="4941168"/>
              <a:ext cx="144016" cy="1440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27784" y="6021288"/>
              <a:ext cx="144016" cy="1440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275856" y="5301208"/>
              <a:ext cx="144016" cy="14401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051720" y="4149080"/>
              <a:ext cx="144016" cy="14401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547664" y="4653136"/>
              <a:ext cx="144016" cy="1440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" name="Group 146"/>
          <p:cNvGrpSpPr>
            <a:grpSpLocks/>
          </p:cNvGrpSpPr>
          <p:nvPr/>
        </p:nvGrpSpPr>
        <p:grpSpPr bwMode="auto">
          <a:xfrm>
            <a:off x="1042988" y="4076700"/>
            <a:ext cx="2592387" cy="2376488"/>
            <a:chOff x="1043608" y="4077072"/>
            <a:chExt cx="2592288" cy="2376264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1043608" y="4292952"/>
              <a:ext cx="360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115851" y="4581056"/>
              <a:ext cx="5762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403956" y="4869160"/>
              <a:ext cx="3603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 flipV="1">
              <a:off x="1368261" y="4473117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>
              <a:off x="1764305" y="4077072"/>
              <a:ext cx="7191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2267535" y="4292952"/>
              <a:ext cx="4317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>
              <a:off x="2483415" y="4508831"/>
              <a:ext cx="7921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3131098" y="4653281"/>
              <a:ext cx="2888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2772329" y="4797729"/>
              <a:ext cx="5032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 flipH="1" flipV="1">
              <a:off x="2556449" y="5013609"/>
              <a:ext cx="4317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2772329" y="5229488"/>
              <a:ext cx="8635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3455731" y="5409653"/>
              <a:ext cx="360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275548" y="5589817"/>
              <a:ext cx="360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3096177" y="5769188"/>
              <a:ext cx="3587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0800000">
              <a:off x="2556437" y="5948559"/>
              <a:ext cx="719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 flipH="1" flipV="1">
              <a:off x="2231026" y="6200948"/>
              <a:ext cx="5047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04"/>
          <p:cNvGrpSpPr>
            <a:grpSpLocks/>
          </p:cNvGrpSpPr>
          <p:nvPr/>
        </p:nvGrpSpPr>
        <p:grpSpPr bwMode="auto">
          <a:xfrm>
            <a:off x="4427538" y="1341438"/>
            <a:ext cx="4716462" cy="3816350"/>
            <a:chOff x="4427984" y="1340768"/>
            <a:chExt cx="4716016" cy="3816424"/>
          </a:xfrm>
        </p:grpSpPr>
        <p:cxnSp>
          <p:nvCxnSpPr>
            <p:cNvPr id="149" name="Straight Arrow Connector 148"/>
            <p:cNvCxnSpPr>
              <a:stCxn id="150" idx="4"/>
              <a:endCxn id="152" idx="0"/>
            </p:cNvCxnSpPr>
            <p:nvPr/>
          </p:nvCxnSpPr>
          <p:spPr>
            <a:xfrm rot="16200000" flipH="1">
              <a:off x="7561380" y="1664678"/>
              <a:ext cx="574686" cy="936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6948264" y="1340768"/>
              <a:ext cx="864096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R1&gt;C</a:t>
              </a:r>
            </a:p>
          </p:txBody>
        </p:sp>
        <p:sp>
          <p:nvSpPr>
            <p:cNvPr id="151" name="Oval 150"/>
            <p:cNvSpPr/>
            <p:nvPr/>
          </p:nvSpPr>
          <p:spPr>
            <a:xfrm>
              <a:off x="6300192" y="2060848"/>
              <a:ext cx="864096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R2&gt;K</a:t>
              </a:r>
            </a:p>
          </p:txBody>
        </p:sp>
        <p:sp>
          <p:nvSpPr>
            <p:cNvPr id="152" name="Oval 151"/>
            <p:cNvSpPr/>
            <p:nvPr/>
          </p:nvSpPr>
          <p:spPr>
            <a:xfrm>
              <a:off x="7884368" y="2420888"/>
              <a:ext cx="864096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R1&lt;L</a:t>
              </a:r>
            </a:p>
          </p:txBody>
        </p:sp>
        <p:sp>
          <p:nvSpPr>
            <p:cNvPr id="153" name="Oval 152"/>
            <p:cNvSpPr/>
            <p:nvPr/>
          </p:nvSpPr>
          <p:spPr>
            <a:xfrm>
              <a:off x="5292080" y="2996952"/>
              <a:ext cx="936104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R1&lt;N</a:t>
              </a:r>
            </a:p>
          </p:txBody>
        </p:sp>
        <p:sp>
          <p:nvSpPr>
            <p:cNvPr id="154" name="Oval 153"/>
            <p:cNvSpPr/>
            <p:nvPr/>
          </p:nvSpPr>
          <p:spPr>
            <a:xfrm>
              <a:off x="6516216" y="2996952"/>
              <a:ext cx="864096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R2&gt;P</a:t>
              </a:r>
            </a:p>
          </p:txBody>
        </p:sp>
        <p:cxnSp>
          <p:nvCxnSpPr>
            <p:cNvPr id="155" name="Straight Arrow Connector 154"/>
            <p:cNvCxnSpPr>
              <a:stCxn id="150" idx="4"/>
              <a:endCxn id="151" idx="0"/>
            </p:cNvCxnSpPr>
            <p:nvPr/>
          </p:nvCxnSpPr>
          <p:spPr>
            <a:xfrm rot="5400000">
              <a:off x="6948683" y="1629736"/>
              <a:ext cx="215904" cy="6476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1" idx="4"/>
              <a:endCxn id="154" idx="0"/>
            </p:cNvCxnSpPr>
            <p:nvPr/>
          </p:nvCxnSpPr>
          <p:spPr>
            <a:xfrm rot="16200000" flipH="1">
              <a:off x="6624852" y="2672718"/>
              <a:ext cx="431808" cy="215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1" idx="4"/>
              <a:endCxn id="153" idx="0"/>
            </p:cNvCxnSpPr>
            <p:nvPr/>
          </p:nvCxnSpPr>
          <p:spPr>
            <a:xfrm rot="5400000">
              <a:off x="6030389" y="2294135"/>
              <a:ext cx="431808" cy="973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8279904" y="3429000"/>
              <a:ext cx="864096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R1&lt;L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7380312" y="3429000"/>
              <a:ext cx="864096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R1&lt;L</a:t>
              </a:r>
            </a:p>
          </p:txBody>
        </p:sp>
        <p:sp>
          <p:nvSpPr>
            <p:cNvPr id="162" name="Oval 161"/>
            <p:cNvSpPr/>
            <p:nvPr/>
          </p:nvSpPr>
          <p:spPr>
            <a:xfrm>
              <a:off x="7596336" y="4149080"/>
              <a:ext cx="864096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R1&lt;S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6588224" y="4149080"/>
              <a:ext cx="864096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R1&lt;B</a:t>
              </a:r>
            </a:p>
          </p:txBody>
        </p:sp>
        <p:sp>
          <p:nvSpPr>
            <p:cNvPr id="164" name="Oval 163"/>
            <p:cNvSpPr/>
            <p:nvPr/>
          </p:nvSpPr>
          <p:spPr>
            <a:xfrm>
              <a:off x="5436096" y="4149080"/>
              <a:ext cx="864096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R1&lt;F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4427984" y="4149080"/>
              <a:ext cx="864096" cy="50405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R1&lt;A</a:t>
              </a:r>
            </a:p>
          </p:txBody>
        </p:sp>
        <p:cxnSp>
          <p:nvCxnSpPr>
            <p:cNvPr id="168" name="Straight Arrow Connector 167"/>
            <p:cNvCxnSpPr>
              <a:stCxn id="153" idx="4"/>
              <a:endCxn id="165" idx="0"/>
            </p:cNvCxnSpPr>
            <p:nvPr/>
          </p:nvCxnSpPr>
          <p:spPr>
            <a:xfrm rot="5400000">
              <a:off x="4985900" y="3375240"/>
              <a:ext cx="647713" cy="9000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53" idx="4"/>
              <a:endCxn id="164" idx="0"/>
            </p:cNvCxnSpPr>
            <p:nvPr/>
          </p:nvCxnSpPr>
          <p:spPr>
            <a:xfrm rot="16200000" flipH="1">
              <a:off x="5489884" y="3771283"/>
              <a:ext cx="647713" cy="1079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54" idx="4"/>
              <a:endCxn id="163" idx="0"/>
            </p:cNvCxnSpPr>
            <p:nvPr/>
          </p:nvCxnSpPr>
          <p:spPr>
            <a:xfrm rot="16200000" flipH="1">
              <a:off x="6660555" y="3789538"/>
              <a:ext cx="647713" cy="71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52" idx="4"/>
              <a:endCxn id="160" idx="0"/>
            </p:cNvCxnSpPr>
            <p:nvPr/>
          </p:nvCxnSpPr>
          <p:spPr>
            <a:xfrm rot="16200000" flipH="1">
              <a:off x="8262993" y="2979122"/>
              <a:ext cx="503247" cy="3952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54" idx="4"/>
              <a:endCxn id="162" idx="0"/>
            </p:cNvCxnSpPr>
            <p:nvPr/>
          </p:nvCxnSpPr>
          <p:spPr>
            <a:xfrm rot="16200000" flipH="1">
              <a:off x="7164538" y="3285554"/>
              <a:ext cx="647713" cy="1079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52" idx="4"/>
              <a:endCxn id="161" idx="0"/>
            </p:cNvCxnSpPr>
            <p:nvPr/>
          </p:nvCxnSpPr>
          <p:spPr>
            <a:xfrm rot="5400000">
              <a:off x="7812979" y="2924358"/>
              <a:ext cx="503247" cy="504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62" idx="4"/>
            </p:cNvCxnSpPr>
            <p:nvPr/>
          </p:nvCxnSpPr>
          <p:spPr>
            <a:xfrm rot="5400000">
              <a:off x="7595512" y="4724610"/>
              <a:ext cx="504835" cy="360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62" idx="4"/>
            </p:cNvCxnSpPr>
            <p:nvPr/>
          </p:nvCxnSpPr>
          <p:spPr>
            <a:xfrm rot="16200000" flipH="1">
              <a:off x="8063783" y="4616668"/>
              <a:ext cx="441334" cy="5127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rot="5400000">
              <a:off x="6587544" y="4724611"/>
              <a:ext cx="504835" cy="3603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rot="16200000" flipH="1">
              <a:off x="7055816" y="4616667"/>
              <a:ext cx="441334" cy="5127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rot="5400000">
              <a:off x="5435128" y="4724611"/>
              <a:ext cx="504835" cy="3603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 rot="16200000" flipH="1">
              <a:off x="5903400" y="4616667"/>
              <a:ext cx="441334" cy="5127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65" idx="4"/>
            </p:cNvCxnSpPr>
            <p:nvPr/>
          </p:nvCxnSpPr>
          <p:spPr>
            <a:xfrm rot="16200000" flipH="1">
              <a:off x="4824008" y="4688092"/>
              <a:ext cx="360369" cy="288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Slide Number Placeholder 10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Avoiding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Complicated trees may </a:t>
            </a:r>
            <a:r>
              <a:rPr lang="en-US" dirty="0" err="1" smtClean="0">
                <a:cs typeface="Times New Roman" pitchFamily="18" charset="0"/>
              </a:rPr>
              <a:t>overfit</a:t>
            </a:r>
            <a:r>
              <a:rPr lang="en-US" dirty="0" smtClean="0">
                <a:cs typeface="Times New Roman" pitchFamily="18" charset="0"/>
              </a:rPr>
              <a:t> the data!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We want to limit the trees complexity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In Decision Tree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6093296"/>
            <a:ext cx="7467600" cy="380656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(Source: Mitchell, T.M., Machine Learning, McGraw-Hill, 1997)</a:t>
            </a:r>
            <a:endParaRPr lang="he-IL" sz="1600" dirty="0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700808"/>
            <a:ext cx="711711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Evaluating the Accuracy of a Classifier or Predictor (Cont.)</a:t>
            </a:r>
            <a:endParaRPr lang="en-US" dirty="0"/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443664" cy="5181600"/>
          </a:xfrm>
        </p:spPr>
        <p:txBody>
          <a:bodyPr/>
          <a:lstStyle/>
          <a:p>
            <a:r>
              <a:rPr lang="en-US" b="1" dirty="0" smtClean="0"/>
              <a:t>Cross-validation</a:t>
            </a:r>
            <a:r>
              <a:rPr lang="en-US" dirty="0" smtClean="0"/>
              <a:t> (</a:t>
            </a:r>
            <a:r>
              <a:rPr lang="en-US" i="1" dirty="0" smtClean="0"/>
              <a:t>k</a:t>
            </a:r>
            <a:r>
              <a:rPr lang="en-US" dirty="0" smtClean="0"/>
              <a:t>-fold, where </a:t>
            </a:r>
            <a:r>
              <a:rPr lang="en-US" i="1" dirty="0" smtClean="0"/>
              <a:t>k = 10 </a:t>
            </a:r>
            <a:r>
              <a:rPr lang="en-US" dirty="0" smtClean="0"/>
              <a:t>is most popular)</a:t>
            </a:r>
          </a:p>
          <a:p>
            <a:pPr lvl="1"/>
            <a:r>
              <a:rPr lang="en-US" dirty="0" smtClean="0"/>
              <a:t>Randomly partition the data into </a:t>
            </a:r>
            <a:r>
              <a:rPr lang="en-US" i="1" dirty="0" smtClean="0"/>
              <a:t>k mutually exclusive </a:t>
            </a:r>
            <a:r>
              <a:rPr lang="en-US" dirty="0" smtClean="0"/>
              <a:t>subsets, each approximately equal size</a:t>
            </a:r>
          </a:p>
          <a:p>
            <a:pPr lvl="1"/>
            <a:r>
              <a:rPr lang="en-US" dirty="0" smtClean="0"/>
              <a:t>At </a:t>
            </a:r>
            <a:r>
              <a:rPr lang="en-US" i="1" dirty="0" err="1" smtClean="0"/>
              <a:t>i</a:t>
            </a:r>
            <a:r>
              <a:rPr lang="en-US" dirty="0" err="1" smtClean="0"/>
              <a:t>-th</a:t>
            </a:r>
            <a:r>
              <a:rPr lang="en-US" dirty="0" smtClean="0"/>
              <a:t> iteration, use D</a:t>
            </a:r>
            <a:r>
              <a:rPr lang="en-US" baseline="-25000" dirty="0" smtClean="0"/>
              <a:t>i</a:t>
            </a:r>
            <a:r>
              <a:rPr lang="en-US" dirty="0" smtClean="0"/>
              <a:t> as test set and others as training set</a:t>
            </a:r>
          </a:p>
          <a:p>
            <a:pPr lvl="1"/>
            <a:r>
              <a:rPr lang="en-US" dirty="0" smtClean="0"/>
              <a:t>The advantage of this method is that all observations are used for both training and validation, and each observation is used for validation exactly once</a:t>
            </a:r>
          </a:p>
          <a:p>
            <a:pPr lvl="1"/>
            <a:r>
              <a:rPr lang="en-US" b="1" dirty="0" smtClean="0"/>
              <a:t>Leave-one-out</a:t>
            </a:r>
            <a:r>
              <a:rPr lang="en-US" dirty="0" smtClean="0"/>
              <a:t>: </a:t>
            </a:r>
            <a:r>
              <a:rPr lang="en-US" i="1" dirty="0" smtClean="0"/>
              <a:t>k </a:t>
            </a:r>
            <a:r>
              <a:rPr lang="en-US" dirty="0" smtClean="0"/>
              <a:t>folds where </a:t>
            </a:r>
            <a:r>
              <a:rPr lang="en-US" i="1" dirty="0" smtClean="0"/>
              <a:t>k= # </a:t>
            </a:r>
            <a:r>
              <a:rPr lang="en-US" dirty="0" smtClean="0"/>
              <a:t>of </a:t>
            </a:r>
            <a:r>
              <a:rPr lang="en-US" dirty="0" err="1" smtClean="0"/>
              <a:t>tuples</a:t>
            </a:r>
            <a:r>
              <a:rPr lang="en-US" dirty="0" smtClean="0"/>
              <a:t>, for small sized data</a:t>
            </a:r>
          </a:p>
          <a:p>
            <a:pPr lvl="1"/>
            <a:r>
              <a:rPr lang="en-US" b="1" dirty="0" smtClean="0"/>
              <a:t>Stratified cross-validation</a:t>
            </a:r>
            <a:r>
              <a:rPr lang="en-US" dirty="0" smtClean="0"/>
              <a:t>: folds are stratified so that class dist. in each fold is approx. the same as that in the initial data</a:t>
            </a:r>
            <a:endParaRPr lang="en-US" sz="17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Weka</a:t>
            </a:r>
            <a:r>
              <a:rPr lang="en-US" dirty="0" smtClean="0"/>
              <a:t> Using 10-Fold Cross-Validation</a:t>
            </a:r>
            <a:endParaRPr lang="en-US" dirty="0"/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443664" cy="5181600"/>
          </a:xfrm>
        </p:spPr>
        <p:txBody>
          <a:bodyPr/>
          <a:lstStyle/>
          <a:p>
            <a:r>
              <a:rPr lang="en-US" dirty="0" err="1" smtClean="0"/>
              <a:t>Weka</a:t>
            </a:r>
            <a:r>
              <a:rPr lang="en-US" dirty="0" smtClean="0"/>
              <a:t> takes 100 labeled data</a:t>
            </a:r>
          </a:p>
          <a:p>
            <a:r>
              <a:rPr lang="en-US" dirty="0" smtClean="0"/>
              <a:t>It produces 10 equal sized sets. Each set is divided into two groups: 90 labeled data are used for training and 10 labeled data are used for testing</a:t>
            </a:r>
          </a:p>
          <a:p>
            <a:r>
              <a:rPr lang="en-US" dirty="0" smtClean="0"/>
              <a:t>It produces a classifier with an algorithm from 90 labeled data and applies that on the 10 testing data for set 1</a:t>
            </a:r>
          </a:p>
          <a:p>
            <a:r>
              <a:rPr lang="en-US" dirty="0" smtClean="0"/>
              <a:t>It does the same thing for set 2 to 10 and produces 9 more classifiers</a:t>
            </a:r>
          </a:p>
          <a:p>
            <a:r>
              <a:rPr lang="en-US" dirty="0" smtClean="0"/>
              <a:t>It averages the performance of the 10 classifiers produced from 10 equal sized (90 training and 10 testing) sets</a:t>
            </a:r>
          </a:p>
          <a:p>
            <a:endParaRPr lang="en-US" dirty="0" smtClean="0"/>
          </a:p>
          <a:p>
            <a:endParaRPr lang="en-US" sz="17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Weka</a:t>
            </a:r>
            <a:r>
              <a:rPr lang="en-US" dirty="0" smtClean="0"/>
              <a:t> Using 10-Fold Cross-Validation</a:t>
            </a:r>
            <a:endParaRPr lang="en-US" dirty="0"/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443664" cy="5181600"/>
          </a:xfrm>
        </p:spPr>
        <p:txBody>
          <a:bodyPr/>
          <a:lstStyle/>
          <a:p>
            <a:r>
              <a:rPr lang="en-US" dirty="0" smtClean="0"/>
              <a:t>The models which are created for the cross-validation fold sets are all discarded after the performance measurements have been carried out and averaged</a:t>
            </a:r>
          </a:p>
          <a:p>
            <a:r>
              <a:rPr lang="en-US" dirty="0" smtClean="0"/>
              <a:t>The resulting model is </a:t>
            </a:r>
            <a:r>
              <a:rPr lang="en-US" i="1" dirty="0" smtClean="0"/>
              <a:t>always</a:t>
            </a:r>
            <a:r>
              <a:rPr lang="en-US" dirty="0" smtClean="0"/>
              <a:t> based on the full training set, regardless of your test options</a:t>
            </a:r>
          </a:p>
          <a:p>
            <a:endParaRPr lang="en-US" dirty="0" smtClean="0"/>
          </a:p>
          <a:p>
            <a:endParaRPr lang="en-US" sz="17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Using Classifier On Test Sets In </a:t>
            </a:r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443664" cy="5400600"/>
          </a:xfrm>
        </p:spPr>
        <p:txBody>
          <a:bodyPr/>
          <a:lstStyle/>
          <a:p>
            <a:r>
              <a:rPr lang="en-US" dirty="0" smtClean="0"/>
              <a:t>First split your database file into two files for training and for test (outside of </a:t>
            </a:r>
            <a:r>
              <a:rPr lang="en-US" dirty="0" err="1" smtClean="0"/>
              <a:t>Weka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your classifier on the training set</a:t>
            </a:r>
          </a:p>
          <a:p>
            <a:r>
              <a:rPr lang="en-US" dirty="0" smtClean="0"/>
              <a:t>Right-click the result and choose save model option</a:t>
            </a:r>
          </a:p>
          <a:p>
            <a:endParaRPr lang="en-US" dirty="0" smtClean="0"/>
          </a:p>
          <a:p>
            <a:endParaRPr lang="en-US" sz="17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C4.5 ALGORITHM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C4.5 is an </a:t>
            </a:r>
            <a:r>
              <a:rPr lang="en-US" dirty="0" err="1" smtClean="0">
                <a:cs typeface="Times New Roman" pitchFamily="18" charset="0"/>
              </a:rPr>
              <a:t>an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extension of Quinlan's earlier ID3 algorithm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r>
              <a:rPr lang="en-US" dirty="0"/>
              <a:t>C4.5 made a number of improvements to </a:t>
            </a:r>
            <a:r>
              <a:rPr lang="en-US" dirty="0" smtClean="0"/>
              <a:t>ID3:</a:t>
            </a:r>
          </a:p>
          <a:p>
            <a:pPr lvl="1"/>
            <a:r>
              <a:rPr lang="en-US" dirty="0" smtClean="0"/>
              <a:t>Handling both continuous and discrete attributes </a:t>
            </a:r>
            <a:endParaRPr lang="en-US" dirty="0" smtClean="0"/>
          </a:p>
          <a:p>
            <a:pPr lvl="1"/>
            <a:r>
              <a:rPr lang="en-US" dirty="0" smtClean="0"/>
              <a:t>Handling </a:t>
            </a:r>
            <a:r>
              <a:rPr lang="en-US" dirty="0"/>
              <a:t>training data with missing attribute </a:t>
            </a:r>
            <a:r>
              <a:rPr lang="en-US" dirty="0" smtClean="0"/>
              <a:t>values. </a:t>
            </a:r>
            <a:r>
              <a:rPr lang="en-US" dirty="0" smtClean="0"/>
              <a:t>Missing attribute values are simply not used in gain and entropy calculations.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/>
              <a:t>Pruning trees after creation </a:t>
            </a:r>
            <a:endParaRPr lang="en-US" dirty="0" smtClean="0"/>
          </a:p>
          <a:p>
            <a:pPr lvl="1"/>
            <a:r>
              <a:rPr lang="en-US" dirty="0" smtClean="0"/>
              <a:t>Uses gain ratio instead of information gain</a:t>
            </a:r>
          </a:p>
          <a:p>
            <a:r>
              <a:rPr lang="en-US" dirty="0" smtClean="0">
                <a:cs typeface="Times New Roman" pitchFamily="18" charset="0"/>
              </a:rPr>
              <a:t>J48 is an open source Java implementation of the C4.5 algorithm in the </a:t>
            </a:r>
            <a:r>
              <a:rPr lang="en-US" dirty="0" err="1" smtClean="0">
                <a:cs typeface="Times New Roman" pitchFamily="18" charset="0"/>
              </a:rPr>
              <a:t>Weka</a:t>
            </a:r>
            <a:r>
              <a:rPr lang="en-US" dirty="0" smtClean="0">
                <a:cs typeface="Times New Roman" pitchFamily="18" charset="0"/>
              </a:rPr>
              <a:t> data mining tool.</a:t>
            </a:r>
          </a:p>
          <a:p>
            <a:pPr lvl="1"/>
            <a:endParaRPr lang="en-US" dirty="0" smtClean="0">
              <a:cs typeface="Times New Roman" pitchFamily="18" charset="0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1162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8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Using Classifier On Test Sets In </a:t>
            </a:r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40768"/>
            <a:ext cx="55733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Using Classifier On Test Sets In </a:t>
            </a:r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443664" cy="5400600"/>
          </a:xfrm>
        </p:spPr>
        <p:txBody>
          <a:bodyPr/>
          <a:lstStyle/>
          <a:p>
            <a:r>
              <a:rPr lang="en-US" dirty="0" smtClean="0"/>
              <a:t>Now Click the Set… button next to Test options – Supplied test set and choose your test set file</a:t>
            </a:r>
          </a:p>
          <a:p>
            <a:r>
              <a:rPr lang="en-US" dirty="0" smtClean="0"/>
              <a:t>Right-click the result and choose re-evaluate model on current test set</a:t>
            </a:r>
          </a:p>
          <a:p>
            <a:endParaRPr lang="en-US" dirty="0" smtClean="0"/>
          </a:p>
          <a:p>
            <a:endParaRPr lang="en-US" sz="17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Using Classifier On Test Sets In </a:t>
            </a:r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84784"/>
            <a:ext cx="5472608" cy="494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Pruning Trees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690880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Pruning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64897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/>
              <a:t>Two approaches to 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b="1" dirty="0" err="1" smtClean="0"/>
              <a:t>Prepruning</a:t>
            </a:r>
            <a:r>
              <a:rPr lang="en-US" dirty="0" smtClean="0"/>
              <a:t>: Halt tree construction early—do not split a node if this would result in the goodness measure falling below a threshold</a:t>
            </a:r>
          </a:p>
          <a:p>
            <a:pPr lvl="2"/>
            <a:r>
              <a:rPr lang="en-US" dirty="0" smtClean="0"/>
              <a:t>Difficult to choose an appropriate threshold</a:t>
            </a:r>
          </a:p>
          <a:p>
            <a:pPr lvl="1"/>
            <a:r>
              <a:rPr lang="en-US" b="1" dirty="0" err="1" smtClean="0"/>
              <a:t>Postpruning</a:t>
            </a:r>
            <a:r>
              <a:rPr lang="en-US" dirty="0" smtClean="0"/>
              <a:t>: Remove branches from a ―fully grown tree—get a sequence of progressively pruned trees</a:t>
            </a:r>
          </a:p>
          <a:p>
            <a:pPr lvl="2"/>
            <a:r>
              <a:rPr lang="en-US" dirty="0" smtClean="0"/>
              <a:t>Use a set of data different from the training data to decide which is the ―best pruned tree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-315913"/>
            <a:ext cx="7467600" cy="11430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Pruning</a:t>
            </a:r>
            <a:endParaRPr lang="en-US" dirty="0"/>
          </a:p>
        </p:txBody>
      </p:sp>
      <p:pic>
        <p:nvPicPr>
          <p:cNvPr id="66562" name="Picture 2" descr="http://mcdowell.ces.ncsu.edu/content/images/library/59/LadyPruning.jpg"/>
          <p:cNvPicPr>
            <a:picLocks noChangeAspect="1" noChangeArrowheads="1"/>
          </p:cNvPicPr>
          <p:nvPr/>
        </p:nvPicPr>
        <p:blipFill>
          <a:blip r:embed="rId2" cstate="print"/>
          <a:srcRect r="18024"/>
          <a:stretch>
            <a:fillRect/>
          </a:stretch>
        </p:blipFill>
        <p:spPr bwMode="auto">
          <a:xfrm>
            <a:off x="6816725" y="4076700"/>
            <a:ext cx="20034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981075"/>
            <a:ext cx="68865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333375"/>
            <a:ext cx="793432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Cart Pruning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68008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Cart Pruning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634365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288" y="981075"/>
            <a:ext cx="7467600" cy="58769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The Information Gain of ID3 is biased toward test with many outcomes. 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Consider the case of having </a:t>
            </a:r>
            <a:r>
              <a:rPr lang="en-US" i="1" dirty="0" err="1" smtClean="0">
                <a:cs typeface="Times New Roman" pitchFamily="18" charset="0"/>
              </a:rPr>
              <a:t>product_ID</a:t>
            </a:r>
            <a:r>
              <a:rPr lang="en-US" dirty="0" smtClean="0">
                <a:cs typeface="Times New Roman" pitchFamily="18" charset="0"/>
              </a:rPr>
              <a:t> or </a:t>
            </a:r>
            <a:r>
              <a:rPr lang="en-US" i="1" dirty="0" smtClean="0">
                <a:cs typeface="Times New Roman" pitchFamily="18" charset="0"/>
              </a:rPr>
              <a:t>Date</a:t>
            </a:r>
            <a:r>
              <a:rPr lang="en-US" dirty="0" smtClean="0">
                <a:cs typeface="Times New Roman" pitchFamily="18" charset="0"/>
              </a:rPr>
              <a:t> as an attribute…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C4.5 is a successor of ID3 that uses an extension to </a:t>
            </a:r>
            <a:r>
              <a:rPr lang="en-US" i="1" dirty="0" smtClean="0">
                <a:cs typeface="Times New Roman" pitchFamily="18" charset="0"/>
              </a:rPr>
              <a:t>information gain</a:t>
            </a:r>
            <a:r>
              <a:rPr lang="en-US" dirty="0" smtClean="0">
                <a:cs typeface="Times New Roman" pitchFamily="18" charset="0"/>
              </a:rPr>
              <a:t> known as </a:t>
            </a:r>
            <a:r>
              <a:rPr lang="en-US" b="1" i="1" dirty="0" smtClean="0">
                <a:cs typeface="Times New Roman" pitchFamily="18" charset="0"/>
              </a:rPr>
              <a:t>gain ratio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The gain ratio “punishes” the multi-valued attributes via dividing their information gain by the </a:t>
            </a:r>
            <a:r>
              <a:rPr lang="en-US" b="1" dirty="0" smtClean="0"/>
              <a:t>Split Information</a:t>
            </a:r>
          </a:p>
          <a:p>
            <a:r>
              <a:rPr lang="en-US" dirty="0" smtClean="0"/>
              <a:t>The Split Information represents the entropy of the tested attribute (in contrast to the entropy of the target attribute)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-242888"/>
            <a:ext cx="7467600" cy="11430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Gain Ratio</a:t>
            </a:r>
            <a:endParaRPr lang="en-US" dirty="0"/>
          </a:p>
        </p:txBody>
      </p:sp>
      <p:sp>
        <p:nvSpPr>
          <p:cNvPr id="337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1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380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3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Cart Pruning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65278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And Then What?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457200" indent="-457200">
              <a:buFont typeface="Century Schoolbook" pitchFamily="18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Go on the list of trees, and find the best one using a validation dataset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pPr marL="457200" indent="-457200">
              <a:buFont typeface="Century Schoolbook" pitchFamily="18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Once the best model was found, set alpha to its appropriate value.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pPr marL="457200" indent="-457200">
              <a:buFont typeface="Century Schoolbook" pitchFamily="18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Rebuild again using that alpha and the validation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7418-F127-443F-99F5-D0F831F90C69}" type="slidenum">
              <a:rPr lang="en-US"/>
              <a:pPr/>
              <a:t>42</a:t>
            </a:fld>
            <a:endParaRPr lang="en-US"/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268760"/>
            <a:ext cx="8424936" cy="5112568"/>
          </a:xfrm>
          <a:noFill/>
          <a:ln/>
        </p:spPr>
        <p:txBody>
          <a:bodyPr lIns="92075" tIns="46038" rIns="92075" bIns="46038"/>
          <a:lstStyle/>
          <a:p>
            <a:r>
              <a:rPr lang="en-US" sz="2000" dirty="0" smtClean="0"/>
              <a:t>Estimate accuracy of the model</a:t>
            </a:r>
          </a:p>
          <a:p>
            <a:pPr lvl="1"/>
            <a:r>
              <a:rPr lang="en-US" sz="1700" dirty="0" smtClean="0"/>
              <a:t>The known label of training / test sample is compared with the classified result from the model</a:t>
            </a:r>
          </a:p>
          <a:p>
            <a:r>
              <a:rPr lang="en-US" sz="2000" dirty="0" smtClean="0"/>
              <a:t>Training Accuracy Rate</a:t>
            </a:r>
          </a:p>
          <a:p>
            <a:pPr lvl="1"/>
            <a:r>
              <a:rPr lang="en-US" sz="1700" dirty="0" smtClean="0"/>
              <a:t>The percentage of </a:t>
            </a:r>
            <a:r>
              <a:rPr lang="en-US" sz="1700" i="1" dirty="0" smtClean="0"/>
              <a:t>training set samples </a:t>
            </a:r>
            <a:r>
              <a:rPr lang="en-US" sz="1700" dirty="0" smtClean="0"/>
              <a:t>that are correctly classified by the model</a:t>
            </a:r>
          </a:p>
          <a:p>
            <a:r>
              <a:rPr lang="en-US" sz="2000" dirty="0" smtClean="0"/>
              <a:t>Testing Accuracy Rate</a:t>
            </a:r>
          </a:p>
          <a:p>
            <a:pPr lvl="1"/>
            <a:r>
              <a:rPr lang="en-US" sz="1700" dirty="0" smtClean="0"/>
              <a:t>The percentage of </a:t>
            </a:r>
            <a:r>
              <a:rPr lang="en-US" sz="1700" i="1" dirty="0" smtClean="0"/>
              <a:t>test set samples </a:t>
            </a:r>
            <a:r>
              <a:rPr lang="en-US" sz="1700" dirty="0" smtClean="0"/>
              <a:t>that are correctly classified by the model</a:t>
            </a:r>
          </a:p>
          <a:p>
            <a:r>
              <a:rPr lang="en-US" sz="2000" dirty="0" smtClean="0"/>
              <a:t>Test set is independent of training set, otherwise over-fitting will occur</a:t>
            </a:r>
          </a:p>
          <a:p>
            <a:r>
              <a:rPr lang="en-US" sz="2000" dirty="0" smtClean="0"/>
              <a:t>If the accuracy is acceptable, use the model to classify data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whose class labels are not known</a:t>
            </a:r>
            <a:endParaRPr lang="en-US" sz="2000" dirty="0"/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7812360" cy="533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dirty="0" smtClean="0"/>
              <a:t>Classification – Accuracy Estimation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7418-F127-443F-99F5-D0F831F90C69}" type="slidenum">
              <a:rPr lang="en-US"/>
              <a:pPr/>
              <a:t>43</a:t>
            </a:fld>
            <a:endParaRPr lang="en-US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7812360" cy="533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Classifier Accuracy Measures</a:t>
            </a:r>
          </a:p>
        </p:txBody>
      </p:sp>
      <p:graphicFrame>
        <p:nvGraphicFramePr>
          <p:cNvPr id="1398993" name="Group 209"/>
          <p:cNvGraphicFramePr>
            <a:graphicFrameLocks noGrp="1"/>
          </p:cNvGraphicFramePr>
          <p:nvPr>
            <p:ph sz="quarter" idx="3"/>
          </p:nvPr>
        </p:nvGraphicFramePr>
        <p:xfrm>
          <a:off x="179512" y="2780928"/>
          <a:ext cx="8610600" cy="1369378"/>
        </p:xfrm>
        <a:graphic>
          <a:graphicData uri="http://schemas.openxmlformats.org/drawingml/2006/table">
            <a:tbl>
              <a:tblPr/>
              <a:tblGrid>
                <a:gridCol w="2152650"/>
                <a:gridCol w="2076450"/>
                <a:gridCol w="1998663"/>
                <a:gridCol w="782637"/>
                <a:gridCol w="16002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=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recognition(%)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6954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99.34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86.27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7366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95.52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98992" name="Group 208"/>
          <p:cNvGraphicFramePr>
            <a:graphicFrameLocks noGrp="1"/>
          </p:cNvGraphicFramePr>
          <p:nvPr>
            <p:ph sz="quarter" idx="2"/>
          </p:nvPr>
        </p:nvGraphicFramePr>
        <p:xfrm>
          <a:off x="2483768" y="1412776"/>
          <a:ext cx="3733800" cy="1051560"/>
        </p:xfrm>
        <a:graphic>
          <a:graphicData uri="http://schemas.openxmlformats.org/drawingml/2006/table">
            <a:tbl>
              <a:tblPr/>
              <a:tblGrid>
                <a:gridCol w="609600"/>
                <a:gridCol w="1524000"/>
                <a:gridCol w="16002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he-I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False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Slide Number Placeholder 3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4365104"/>
            <a:ext cx="8064896" cy="2016224"/>
          </a:xfrm>
          <a:noFill/>
          <a:ln/>
        </p:spPr>
        <p:txBody>
          <a:bodyPr lIns="92075" tIns="46038" rIns="92075" bIns="46038"/>
          <a:lstStyle/>
          <a:p>
            <a:r>
              <a:rPr lang="en-US" sz="2000" dirty="0"/>
              <a:t>Accuracy of a classifier M, acc(M): percentage of test set </a:t>
            </a:r>
            <a:r>
              <a:rPr lang="en-US" sz="2000" dirty="0" err="1"/>
              <a:t>tuples</a:t>
            </a:r>
            <a:r>
              <a:rPr lang="en-US" sz="2000" dirty="0"/>
              <a:t> that are correctly classified by the model M</a:t>
            </a:r>
          </a:p>
          <a:p>
            <a:pPr lvl="1"/>
            <a:r>
              <a:rPr lang="en-US" sz="2000" dirty="0"/>
              <a:t>Error rate (misclassification rate) of M = 1 – acc(M)</a:t>
            </a:r>
          </a:p>
          <a:p>
            <a:pPr lvl="1"/>
            <a:r>
              <a:rPr lang="en-US" sz="2000" dirty="0"/>
              <a:t>Given </a:t>
            </a:r>
            <a:r>
              <a:rPr lang="en-US" sz="2000" i="1" dirty="0"/>
              <a:t>m</a:t>
            </a:r>
            <a:r>
              <a:rPr lang="en-US" sz="2000" dirty="0"/>
              <a:t> classes, </a:t>
            </a:r>
            <a:r>
              <a:rPr lang="en-US" sz="2000" i="1" dirty="0" err="1"/>
              <a:t>CM</a:t>
            </a:r>
            <a:r>
              <a:rPr lang="en-US" sz="2000" i="1" baseline="-25000" dirty="0" err="1"/>
              <a:t>i,j</a:t>
            </a:r>
            <a:r>
              <a:rPr lang="en-US" sz="2000" dirty="0"/>
              <a:t>, an entry in a </a:t>
            </a:r>
            <a:r>
              <a:rPr lang="en-US" sz="2000" b="1" dirty="0"/>
              <a:t>confusion matrix</a:t>
            </a:r>
            <a:r>
              <a:rPr lang="en-US" sz="2000" dirty="0"/>
              <a:t>, indicates # of </a:t>
            </a:r>
            <a:r>
              <a:rPr lang="en-US" sz="2000" dirty="0" err="1"/>
              <a:t>tuples</a:t>
            </a:r>
            <a:r>
              <a:rPr lang="en-US" sz="2000" dirty="0"/>
              <a:t> in class </a:t>
            </a:r>
            <a:r>
              <a:rPr lang="en-US" sz="2000" i="1" dirty="0" err="1"/>
              <a:t>i</a:t>
            </a:r>
            <a:r>
              <a:rPr lang="en-US" sz="2000" dirty="0"/>
              <a:t>  that are labeled by the classifier as class </a:t>
            </a:r>
            <a:r>
              <a:rPr lang="en-US" sz="2000" i="1" dirty="0" smtClean="0"/>
              <a:t>j</a:t>
            </a:r>
            <a:endParaRPr lang="en-US" sz="20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7418-F127-443F-99F5-D0F831F90C69}" type="slidenum">
              <a:rPr lang="en-US"/>
              <a:pPr/>
              <a:t>44</a:t>
            </a:fld>
            <a:endParaRPr lang="en-US"/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40768"/>
            <a:ext cx="8839200" cy="5040560"/>
          </a:xfrm>
          <a:noFill/>
          <a:ln/>
        </p:spPr>
        <p:txBody>
          <a:bodyPr lIns="92075" tIns="46038" rIns="92075" bIns="46038"/>
          <a:lstStyle/>
          <a:p>
            <a:r>
              <a:rPr lang="en-US" sz="2000" dirty="0" smtClean="0"/>
              <a:t>Alternative </a:t>
            </a:r>
            <a:r>
              <a:rPr lang="en-US" sz="2000" dirty="0"/>
              <a:t>accuracy measures (e.g., for cancer diagnosis)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sensitivity = t-pos/pos             /* true positive recognition rate */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specificity = t-</a:t>
            </a:r>
            <a:r>
              <a:rPr lang="en-US" sz="2000" dirty="0" err="1"/>
              <a:t>neg</a:t>
            </a:r>
            <a:r>
              <a:rPr lang="en-US" sz="2000" dirty="0"/>
              <a:t>/</a:t>
            </a:r>
            <a:r>
              <a:rPr lang="en-US" sz="2000" dirty="0" err="1"/>
              <a:t>neg</a:t>
            </a:r>
            <a:r>
              <a:rPr lang="en-US" sz="2000" dirty="0"/>
              <a:t>             /* true negative recognition rate */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precision =  t-pos/(t-pos + f-pos)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accuracy = sensitivity * pos/(pos + </a:t>
            </a:r>
            <a:r>
              <a:rPr lang="en-US" sz="2000" dirty="0" err="1"/>
              <a:t>neg</a:t>
            </a:r>
            <a:r>
              <a:rPr lang="en-US" sz="2000" dirty="0"/>
              <a:t>) + specificity * </a:t>
            </a:r>
            <a:r>
              <a:rPr lang="en-US" sz="2000" dirty="0" err="1"/>
              <a:t>neg</a:t>
            </a:r>
            <a:r>
              <a:rPr lang="en-US" sz="2000" dirty="0"/>
              <a:t>/(pos + </a:t>
            </a:r>
            <a:r>
              <a:rPr lang="en-US" sz="2000" dirty="0" err="1"/>
              <a:t>neg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7812360" cy="533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Classifier Accuracy Measures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323528" y="3356992"/>
            <a:ext cx="66246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b="1" dirty="0">
                <a:solidFill>
                  <a:srgbClr val="CC0066"/>
                </a:solidFill>
              </a:rPr>
              <a:t>Sensitivity  =  </a:t>
            </a:r>
            <a:r>
              <a:rPr lang="en-US" b="1" dirty="0" smtClean="0"/>
              <a:t>TP/P    </a:t>
            </a:r>
            <a:r>
              <a:rPr lang="en-US" b="1" dirty="0"/>
              <a:t>= </a:t>
            </a:r>
            <a:r>
              <a:rPr lang="en-US" b="1" dirty="0" smtClean="0"/>
              <a:t>6954 </a:t>
            </a:r>
            <a:r>
              <a:rPr lang="en-US" b="1" dirty="0"/>
              <a:t>/ </a:t>
            </a:r>
            <a:r>
              <a:rPr lang="en-US" b="1" dirty="0" smtClean="0"/>
              <a:t>7000 </a:t>
            </a:r>
            <a:r>
              <a:rPr lang="en-US" b="1" dirty="0"/>
              <a:t>= </a:t>
            </a:r>
            <a:r>
              <a:rPr lang="en-US" b="1" dirty="0" smtClean="0"/>
              <a:t>99.34%</a:t>
            </a:r>
            <a:endParaRPr lang="he-IL" b="1" dirty="0"/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323528" y="3717032"/>
            <a:ext cx="5543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b="1" dirty="0">
                <a:solidFill>
                  <a:srgbClr val="CC0066"/>
                </a:solidFill>
              </a:rPr>
              <a:t>Specificity  =  </a:t>
            </a:r>
            <a:r>
              <a:rPr lang="en-US" b="1" dirty="0" smtClean="0"/>
              <a:t>TN/N   </a:t>
            </a:r>
            <a:r>
              <a:rPr lang="en-US" b="1" dirty="0"/>
              <a:t>= </a:t>
            </a:r>
            <a:r>
              <a:rPr lang="en-US" b="1" dirty="0" smtClean="0"/>
              <a:t>2588 </a:t>
            </a:r>
            <a:r>
              <a:rPr lang="en-US" b="1" dirty="0"/>
              <a:t>/ </a:t>
            </a:r>
            <a:r>
              <a:rPr lang="en-US" b="1" dirty="0" smtClean="0"/>
              <a:t>3000 </a:t>
            </a:r>
            <a:r>
              <a:rPr lang="en-US" b="1" dirty="0"/>
              <a:t>= </a:t>
            </a:r>
            <a:r>
              <a:rPr lang="en-US" b="1" dirty="0" smtClean="0"/>
              <a:t>86.27% </a:t>
            </a:r>
            <a:endParaRPr lang="he-IL" b="1" dirty="0">
              <a:solidFill>
                <a:srgbClr val="CC0066"/>
              </a:solidFill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323528" y="4077072"/>
            <a:ext cx="51845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C0066"/>
                </a:solidFill>
              </a:rPr>
              <a:t>Precision   =   </a:t>
            </a:r>
            <a:r>
              <a:rPr lang="en-US" b="1" dirty="0"/>
              <a:t>TP</a:t>
            </a:r>
            <a:r>
              <a:rPr lang="en-US" b="1" dirty="0" smtClean="0"/>
              <a:t>/(TP+FP)  </a:t>
            </a:r>
            <a:r>
              <a:rPr lang="en-US" b="1" dirty="0"/>
              <a:t>= </a:t>
            </a:r>
            <a:r>
              <a:rPr lang="en-US" b="1" dirty="0" smtClean="0"/>
              <a:t>6954 </a:t>
            </a:r>
            <a:r>
              <a:rPr lang="en-US" b="1" dirty="0"/>
              <a:t>/ </a:t>
            </a:r>
            <a:r>
              <a:rPr lang="en-US" b="1" dirty="0" smtClean="0"/>
              <a:t>7366 </a:t>
            </a:r>
            <a:r>
              <a:rPr lang="en-US" b="1" dirty="0"/>
              <a:t>= </a:t>
            </a:r>
            <a:r>
              <a:rPr lang="en-US" b="1" dirty="0" smtClean="0"/>
              <a:t>94.41% </a:t>
            </a:r>
            <a:endParaRPr lang="he-IL" b="1" dirty="0">
              <a:solidFill>
                <a:srgbClr val="CC0066"/>
              </a:solidFill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323528" y="4437112"/>
            <a:ext cx="73448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0066"/>
                </a:solidFill>
              </a:rPr>
              <a:t>Accuracy   =   </a:t>
            </a:r>
            <a:r>
              <a:rPr lang="en-US" b="1" dirty="0" smtClean="0"/>
              <a:t>(TP+TN)/(TP+FP+TN+FN)  </a:t>
            </a:r>
            <a:r>
              <a:rPr lang="en-US" b="1" dirty="0"/>
              <a:t>= </a:t>
            </a:r>
            <a:r>
              <a:rPr lang="en-US" b="1" dirty="0" smtClean="0"/>
              <a:t>9542 </a:t>
            </a:r>
            <a:r>
              <a:rPr lang="en-US" b="1" dirty="0"/>
              <a:t>/ </a:t>
            </a:r>
            <a:r>
              <a:rPr lang="en-US" b="1" dirty="0" smtClean="0"/>
              <a:t>10000 </a:t>
            </a:r>
            <a:r>
              <a:rPr lang="en-US" b="1" dirty="0"/>
              <a:t>= </a:t>
            </a:r>
            <a:r>
              <a:rPr lang="en-US" b="1" dirty="0" smtClean="0"/>
              <a:t>95.42%</a:t>
            </a:r>
            <a:endParaRPr lang="he-IL" b="1" dirty="0">
              <a:solidFill>
                <a:srgbClr val="CC0066"/>
              </a:solidFill>
            </a:endParaRPr>
          </a:p>
        </p:txBody>
      </p:sp>
      <p:graphicFrame>
        <p:nvGraphicFramePr>
          <p:cNvPr id="19" name="Group 209"/>
          <p:cNvGraphicFramePr>
            <a:graphicFrameLocks noGrp="1"/>
          </p:cNvGraphicFramePr>
          <p:nvPr>
            <p:ph sz="quarter" idx="3"/>
          </p:nvPr>
        </p:nvGraphicFramePr>
        <p:xfrm>
          <a:off x="179512" y="5013176"/>
          <a:ext cx="8610600" cy="1369378"/>
        </p:xfrm>
        <a:graphic>
          <a:graphicData uri="http://schemas.openxmlformats.org/drawingml/2006/table">
            <a:tbl>
              <a:tblPr/>
              <a:tblGrid>
                <a:gridCol w="2152650"/>
                <a:gridCol w="2076450"/>
                <a:gridCol w="1998663"/>
                <a:gridCol w="782637"/>
                <a:gridCol w="16002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=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recognition(%)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6954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99.34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86.27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7366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95.52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8244-0E24-4FE6-9155-7F1CDABEC50C}" type="slidenum">
              <a:rPr lang="en-US"/>
              <a:pPr/>
              <a:t>45</a:t>
            </a:fld>
            <a:endParaRPr lang="en-US"/>
          </a:p>
        </p:txBody>
      </p:sp>
      <p:pic>
        <p:nvPicPr>
          <p:cNvPr id="19138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88641"/>
            <a:ext cx="319753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1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5616624" cy="720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Model Selection: ROC Curves</a:t>
            </a:r>
          </a:p>
        </p:txBody>
      </p:sp>
      <p:sp>
        <p:nvSpPr>
          <p:cNvPr id="1913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340768"/>
            <a:ext cx="5486400" cy="5105400"/>
          </a:xfrm>
        </p:spPr>
        <p:txBody>
          <a:bodyPr/>
          <a:lstStyle/>
          <a:p>
            <a:pPr marL="457200" indent="-457200">
              <a:lnSpc>
                <a:spcPct val="110000"/>
              </a:lnSpc>
            </a:pPr>
            <a:r>
              <a:rPr lang="en-US" sz="2000" dirty="0"/>
              <a:t>ROC (Receiver Operating Characteristics) curves: for visual comparison of classification models</a:t>
            </a:r>
          </a:p>
          <a:p>
            <a:pPr marL="457200" indent="-457200">
              <a:lnSpc>
                <a:spcPct val="110000"/>
              </a:lnSpc>
            </a:pPr>
            <a:r>
              <a:rPr lang="en-US" sz="2000" dirty="0"/>
              <a:t>Originated from signal detection theory</a:t>
            </a:r>
          </a:p>
          <a:p>
            <a:pPr marL="457200" indent="-457200">
              <a:lnSpc>
                <a:spcPct val="110000"/>
              </a:lnSpc>
            </a:pPr>
            <a:r>
              <a:rPr lang="en-US" sz="2000" dirty="0"/>
              <a:t>Shows the trade-off between the true positive rate and the false positive rate</a:t>
            </a:r>
          </a:p>
          <a:p>
            <a:pPr marL="457200" indent="-457200">
              <a:lnSpc>
                <a:spcPct val="110000"/>
              </a:lnSpc>
            </a:pPr>
            <a:r>
              <a:rPr lang="en-US" sz="2000" dirty="0"/>
              <a:t>The area under the ROC curve is a measure of the accuracy of the model</a:t>
            </a:r>
          </a:p>
          <a:p>
            <a:pPr marL="457200" indent="-457200">
              <a:lnSpc>
                <a:spcPct val="110000"/>
              </a:lnSpc>
            </a:pPr>
            <a:r>
              <a:rPr lang="en-US" sz="2000" dirty="0"/>
              <a:t>Rank the test </a:t>
            </a:r>
            <a:r>
              <a:rPr lang="en-US" sz="2000" dirty="0" err="1"/>
              <a:t>tuples</a:t>
            </a:r>
            <a:r>
              <a:rPr lang="en-US" sz="2000" dirty="0"/>
              <a:t> in decreasing order: the one that is most likely to belong to the positive class appears at the top of the list</a:t>
            </a:r>
          </a:p>
          <a:p>
            <a:pPr marL="457200" indent="-457200">
              <a:lnSpc>
                <a:spcPct val="110000"/>
              </a:lnSpc>
            </a:pPr>
            <a:r>
              <a:rPr lang="en-US" sz="2000" dirty="0"/>
              <a:t>The closer to the diagonal line (i.e., the closer the area is to 0.5), the less accurate is the model</a:t>
            </a:r>
          </a:p>
          <a:p>
            <a:pPr marL="457200" indent="-457200"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1913863" name="Rectangle 7"/>
          <p:cNvSpPr>
            <a:spLocks noChangeArrowheads="1"/>
          </p:cNvSpPr>
          <p:nvPr/>
        </p:nvSpPr>
        <p:spPr bwMode="auto">
          <a:xfrm>
            <a:off x="5508104" y="3429000"/>
            <a:ext cx="3352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Vertical axis represents the true positive rate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Horizontal axis rep. the false positive rate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The plot also shows a diagonal line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A model with perfect accuracy will have an area of 1.0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Visualizing ROC Curve In </a:t>
            </a:r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43664" cy="5181600"/>
          </a:xfrm>
        </p:spPr>
        <p:txBody>
          <a:bodyPr/>
          <a:lstStyle/>
          <a:p>
            <a:r>
              <a:rPr lang="en-US" dirty="0" smtClean="0"/>
              <a:t>After running the classifier, right-click on the result and choose Visualize threshold curve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20888"/>
            <a:ext cx="5832648" cy="394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Comparing Classifiers On Data Sets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1026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9552" y="429309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Kharche</a:t>
            </a:r>
            <a:r>
              <a:rPr lang="en-US" dirty="0" smtClean="0"/>
              <a:t>, </a:t>
            </a:r>
            <a:r>
              <a:rPr lang="en-US" dirty="0" err="1" smtClean="0"/>
              <a:t>Deepali</a:t>
            </a:r>
            <a:r>
              <a:rPr lang="en-US" dirty="0" smtClean="0"/>
              <a:t>, K. </a:t>
            </a:r>
            <a:r>
              <a:rPr lang="en-US" dirty="0" err="1" smtClean="0"/>
              <a:t>Rajeswari</a:t>
            </a:r>
            <a:r>
              <a:rPr lang="en-US" dirty="0" smtClean="0"/>
              <a:t>, and </a:t>
            </a:r>
            <a:r>
              <a:rPr lang="en-US" dirty="0" err="1" smtClean="0"/>
              <a:t>Deepa</a:t>
            </a:r>
            <a:r>
              <a:rPr lang="en-US" dirty="0" smtClean="0"/>
              <a:t> </a:t>
            </a:r>
            <a:r>
              <a:rPr lang="en-US" dirty="0" err="1" smtClean="0"/>
              <a:t>Abin</a:t>
            </a:r>
            <a:r>
              <a:rPr lang="en-US" dirty="0" smtClean="0"/>
              <a:t>. "Comparison of different datasets using various classification techniques with </a:t>
            </a:r>
            <a:r>
              <a:rPr lang="en-US" dirty="0" err="1" smtClean="0"/>
              <a:t>weka</a:t>
            </a:r>
            <a:r>
              <a:rPr lang="en-US" dirty="0" smtClean="0"/>
              <a:t>." </a:t>
            </a:r>
            <a:r>
              <a:rPr lang="en-US" i="1" dirty="0" smtClean="0"/>
              <a:t>International Journal of Computer Science and Mobile Computing</a:t>
            </a:r>
            <a:r>
              <a:rPr lang="en-US" dirty="0" smtClean="0"/>
              <a:t> 3.4 (2014): 389-393.</a:t>
            </a:r>
            <a:endParaRPr lang="he-I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288" y="981075"/>
            <a:ext cx="7467600" cy="5876925"/>
          </a:xfrm>
        </p:spPr>
        <p:txBody>
          <a:bodyPr/>
          <a:lstStyle/>
          <a:p>
            <a:r>
              <a:rPr lang="en-US" sz="1800" dirty="0" smtClean="0">
                <a:cs typeface="Times New Roman" pitchFamily="18" charset="0"/>
              </a:rPr>
              <a:t>At every stage we compute both the information gain, and the </a:t>
            </a:r>
            <a:r>
              <a:rPr lang="en-US" sz="1800" b="1" i="1" dirty="0" smtClean="0">
                <a:cs typeface="Times New Roman" pitchFamily="18" charset="0"/>
              </a:rPr>
              <a:t>split information</a:t>
            </a:r>
            <a:r>
              <a:rPr lang="en-US" sz="1800" dirty="0" smtClean="0">
                <a:cs typeface="Times New Roman" pitchFamily="18" charset="0"/>
              </a:rPr>
              <a:t/>
            </a:r>
            <a:br>
              <a:rPr lang="en-US" sz="1800" dirty="0" smtClean="0">
                <a:cs typeface="Times New Roman" pitchFamily="18" charset="0"/>
              </a:rPr>
            </a:br>
            <a:r>
              <a:rPr lang="en-US" sz="1800" dirty="0" smtClean="0">
                <a:cs typeface="Times New Roman" pitchFamily="18" charset="0"/>
              </a:rPr>
              <a:t/>
            </a:r>
            <a:br>
              <a:rPr lang="en-US" sz="1800" dirty="0" smtClean="0">
                <a:cs typeface="Times New Roman" pitchFamily="18" charset="0"/>
              </a:rPr>
            </a:br>
            <a:r>
              <a:rPr lang="en-US" sz="1800" dirty="0" smtClean="0">
                <a:cs typeface="Times New Roman" pitchFamily="18" charset="0"/>
              </a:rPr>
              <a:t/>
            </a:r>
            <a:br>
              <a:rPr lang="en-US" sz="1800" dirty="0" smtClean="0">
                <a:cs typeface="Times New Roman" pitchFamily="18" charset="0"/>
              </a:rPr>
            </a:br>
            <a:endParaRPr lang="en-US" sz="1800" dirty="0" smtClean="0">
              <a:cs typeface="Times New Roman" pitchFamily="18" charset="0"/>
            </a:endParaRPr>
          </a:p>
          <a:p>
            <a:r>
              <a:rPr lang="en-US" sz="1800" dirty="0" smtClean="0">
                <a:cs typeface="Times New Roman" pitchFamily="18" charset="0"/>
              </a:rPr>
              <a:t>This value represents the potential information generated by splitting the dataset </a:t>
            </a:r>
            <a:r>
              <a:rPr lang="en-US" sz="1800" i="1" dirty="0" smtClean="0">
                <a:cs typeface="Times New Roman" pitchFamily="18" charset="0"/>
              </a:rPr>
              <a:t>D</a:t>
            </a:r>
            <a:r>
              <a:rPr lang="en-US" sz="1800" dirty="0" smtClean="0">
                <a:cs typeface="Times New Roman" pitchFamily="18" charset="0"/>
              </a:rPr>
              <a:t> into </a:t>
            </a:r>
            <a:r>
              <a:rPr lang="en-US" sz="1800" i="1" dirty="0" smtClean="0">
                <a:cs typeface="Times New Roman" pitchFamily="18" charset="0"/>
              </a:rPr>
              <a:t>v</a:t>
            </a:r>
            <a:r>
              <a:rPr lang="en-US" sz="1800" dirty="0" smtClean="0">
                <a:cs typeface="Times New Roman" pitchFamily="18" charset="0"/>
              </a:rPr>
              <a:t> partitions</a:t>
            </a:r>
            <a:br>
              <a:rPr lang="en-US" sz="1800" dirty="0" smtClean="0">
                <a:cs typeface="Times New Roman" pitchFamily="18" charset="0"/>
              </a:rPr>
            </a:br>
            <a:endParaRPr lang="en-US" sz="1800" dirty="0" smtClean="0">
              <a:cs typeface="Times New Roman" pitchFamily="18" charset="0"/>
            </a:endParaRPr>
          </a:p>
          <a:p>
            <a:r>
              <a:rPr lang="en-US" sz="1800" dirty="0" smtClean="0">
                <a:cs typeface="Times New Roman" pitchFamily="18" charset="0"/>
              </a:rPr>
              <a:t>The gain ration is defined as:</a:t>
            </a:r>
            <a:br>
              <a:rPr lang="en-US" sz="1800" dirty="0" smtClean="0">
                <a:cs typeface="Times New Roman" pitchFamily="18" charset="0"/>
              </a:rPr>
            </a:br>
            <a:r>
              <a:rPr lang="en-US" sz="1800" dirty="0" smtClean="0">
                <a:cs typeface="Times New Roman" pitchFamily="18" charset="0"/>
              </a:rPr>
              <a:t/>
            </a:r>
            <a:br>
              <a:rPr lang="en-US" sz="1800" dirty="0" smtClean="0">
                <a:cs typeface="Times New Roman" pitchFamily="18" charset="0"/>
              </a:rPr>
            </a:br>
            <a:endParaRPr lang="en-US" sz="1800" dirty="0" smtClean="0"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1800" dirty="0" smtClean="0"/>
              <a:t>The attribute with the maximum gain ratio is selected as the splitting attribute</a:t>
            </a:r>
            <a:endParaRPr lang="en-US" sz="1800" dirty="0"/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3861048"/>
            <a:ext cx="28194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2555776" y="3717032"/>
            <a:ext cx="3095625" cy="719138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79712" y="1700808"/>
            <a:ext cx="3870325" cy="72072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-242888"/>
            <a:ext cx="7467600" cy="11430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Gain Ratio</a:t>
            </a:r>
            <a:endParaRPr lang="en-US" dirty="0"/>
          </a:p>
        </p:txBody>
      </p:sp>
      <p:sp>
        <p:nvSpPr>
          <p:cNvPr id="337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44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1700808"/>
            <a:ext cx="3733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1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380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3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980728"/>
            <a:ext cx="8280920" cy="1080120"/>
          </a:xfrm>
        </p:spPr>
        <p:txBody>
          <a:bodyPr/>
          <a:lstStyle/>
          <a:p>
            <a:pPr lvl="1">
              <a:lnSpc>
                <a:spcPct val="110000"/>
              </a:lnSpc>
            </a:pPr>
            <a:endParaRPr lang="en-US" sz="2400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  <a:buNone/>
            </a:pPr>
            <a:endParaRPr lang="en-US" dirty="0" smtClean="0"/>
          </a:p>
          <a:p>
            <a:pPr lvl="1">
              <a:lnSpc>
                <a:spcPct val="110000"/>
              </a:lnSpc>
            </a:pPr>
            <a:endParaRPr lang="en-US" sz="2400" dirty="0" smtClean="0"/>
          </a:p>
          <a:p>
            <a:pPr lvl="1">
              <a:lnSpc>
                <a:spcPct val="110000"/>
              </a:lnSpc>
            </a:pPr>
            <a:endParaRPr lang="en-US" sz="2400" dirty="0" smtClean="0"/>
          </a:p>
          <a:p>
            <a:pPr lvl="1">
              <a:lnSpc>
                <a:spcPct val="110000"/>
              </a:lnSpc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-242888"/>
            <a:ext cx="7467600" cy="11430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Gain Ratio Example</a:t>
            </a:r>
            <a:endParaRPr lang="en-US" dirty="0"/>
          </a:p>
        </p:txBody>
      </p:sp>
      <p:sp>
        <p:nvSpPr>
          <p:cNvPr id="337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1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380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3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t="10609" r="6894"/>
          <a:stretch>
            <a:fillRect/>
          </a:stretch>
        </p:blipFill>
        <p:spPr bwMode="auto">
          <a:xfrm>
            <a:off x="4572000" y="1124744"/>
            <a:ext cx="3888432" cy="349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555625" y="4868863"/>
          <a:ext cx="7562850" cy="604837"/>
        </p:xfrm>
        <a:graphic>
          <a:graphicData uri="http://schemas.openxmlformats.org/presentationml/2006/ole">
            <p:oleObj spid="_x0000_s1026" name="Equation" r:id="rId4" imgW="4572000" imgH="393700" progId="Equation.3">
              <p:embed/>
            </p:oleObj>
          </a:graphicData>
        </a:graphic>
      </p:graphicFrame>
      <p:sp>
        <p:nvSpPr>
          <p:cNvPr id="19" name="Rectangle 18"/>
          <p:cNvSpPr/>
          <p:nvPr/>
        </p:nvSpPr>
        <p:spPr>
          <a:xfrm>
            <a:off x="899592" y="5589240"/>
            <a:ext cx="6192688" cy="87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sz="2400" dirty="0" smtClean="0"/>
              <a:t>gain(income) = 0.029</a:t>
            </a:r>
          </a:p>
          <a:p>
            <a:pPr lvl="1">
              <a:lnSpc>
                <a:spcPct val="110000"/>
              </a:lnSpc>
            </a:pPr>
            <a:r>
              <a:rPr lang="en-US" sz="2400" dirty="0" err="1" smtClean="0"/>
              <a:t>gain_ratio</a:t>
            </a:r>
            <a:r>
              <a:rPr lang="en-US" sz="2400" dirty="0" smtClean="0"/>
              <a:t>(income) = 0.029/1.556 = 0.0186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CART ALGORITHM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/>
              <a:t>The CART algorithm is based on Classification and Regression Trees by </a:t>
            </a:r>
            <a:r>
              <a:rPr lang="en-US" dirty="0" err="1" smtClean="0"/>
              <a:t>Breiman</a:t>
            </a:r>
            <a:r>
              <a:rPr lang="en-US" dirty="0" smtClean="0"/>
              <a:t> et al (1984</a:t>
            </a:r>
            <a:r>
              <a:rPr lang="en-US" dirty="0" smtClean="0"/>
              <a:t>).</a:t>
            </a:r>
          </a:p>
          <a:p>
            <a:r>
              <a:rPr lang="en-US" dirty="0" smtClean="0"/>
              <a:t>Uses only binary splits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Gini</a:t>
            </a:r>
            <a:r>
              <a:rPr lang="en-US" dirty="0" smtClean="0"/>
              <a:t> index </a:t>
            </a:r>
            <a:endParaRPr lang="en-US" dirty="0" smtClean="0"/>
          </a:p>
          <a:p>
            <a:r>
              <a:rPr lang="en-US" dirty="0" smtClean="0"/>
              <a:t>A CART tree is a binary decision tree that is constructed by splitting a node into two child nodes repeatedly, beginning with the root node that contains the whole learning sample.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1162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01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32656"/>
            <a:ext cx="8388424" cy="685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200" dirty="0" smtClean="0"/>
              <a:t>CART: Binary Splitting Criteria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56792"/>
            <a:ext cx="708025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Used in the </a:t>
            </a:r>
            <a:r>
              <a:rPr lang="en-US" b="1" u="sng" dirty="0" smtClean="0">
                <a:cs typeface="Times New Roman" pitchFamily="18" charset="0"/>
              </a:rPr>
              <a:t>CART</a:t>
            </a:r>
            <a:r>
              <a:rPr lang="en-US" dirty="0" smtClean="0">
                <a:cs typeface="Times New Roman" pitchFamily="18" charset="0"/>
              </a:rPr>
              <a:t> algorithm (classification and regression tree)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Instead of entropy we consider “impurity”,</a:t>
            </a:r>
          </a:p>
          <a:p>
            <a:endParaRPr lang="en-US" dirty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 err="1"/>
              <a:t>Gini</a:t>
            </a:r>
            <a:r>
              <a:rPr lang="en-US" dirty="0"/>
              <a:t> impurity is a measure of how often a randomly chosen element from the set would be incorrectly labeled if it were randomly labeled according to the distribution of labels in the subset. </a:t>
            </a:r>
            <a:r>
              <a:rPr lang="en-US" dirty="0" smtClean="0">
                <a:cs typeface="Times New Roman" pitchFamily="18" charset="0"/>
              </a:rPr>
              <a:t> 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4192" y="3182584"/>
            <a:ext cx="2557933" cy="94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1162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3482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861048"/>
            <a:ext cx="6705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1584</Words>
  <Application>Microsoft Office PowerPoint</Application>
  <PresentationFormat>On-screen Show (4:3)</PresentationFormat>
  <Paragraphs>319</Paragraphs>
  <Slides>47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Oriel</vt:lpstr>
      <vt:lpstr>Equation</vt:lpstr>
      <vt:lpstr>Data Mining – Meeting 4</vt:lpstr>
      <vt:lpstr>Agenda</vt:lpstr>
      <vt:lpstr>C4.5 ALGORITHM</vt:lpstr>
      <vt:lpstr>Gain Ratio</vt:lpstr>
      <vt:lpstr>Gain Ratio</vt:lpstr>
      <vt:lpstr>Gain Ratio Example</vt:lpstr>
      <vt:lpstr>CART ALGORITHM</vt:lpstr>
      <vt:lpstr>CART: Binary Splitting Criteria</vt:lpstr>
      <vt:lpstr>Gini Index</vt:lpstr>
      <vt:lpstr>Gini Index</vt:lpstr>
      <vt:lpstr>CART Using Gini</vt:lpstr>
      <vt:lpstr>Gini Index Example</vt:lpstr>
      <vt:lpstr>Comparing Attribute Selection Measures</vt:lpstr>
      <vt:lpstr>Decision Tree In Weka Demo Weather.arff</vt:lpstr>
      <vt:lpstr>Decision Tree In Weka Demo</vt:lpstr>
      <vt:lpstr>Decision Tree In Weka Demo</vt:lpstr>
      <vt:lpstr>Decision Tree In Weka Demo</vt:lpstr>
      <vt:lpstr>Decision Tree In Weka Demo</vt:lpstr>
      <vt:lpstr>Decision Tree In Weka Demo</vt:lpstr>
      <vt:lpstr>Decision Tree</vt:lpstr>
      <vt:lpstr>Evaluating the Accuracy of a Classifier or Predictor</vt:lpstr>
      <vt:lpstr>Decision Trees From A Graphical Perspective</vt:lpstr>
      <vt:lpstr>Decision Trees From A Graphical Perspective</vt:lpstr>
      <vt:lpstr>Avoiding Overfitting</vt:lpstr>
      <vt:lpstr>Overfitting In Decision Tree Learning</vt:lpstr>
      <vt:lpstr>Evaluating the Accuracy of a Classifier or Predictor (Cont.)</vt:lpstr>
      <vt:lpstr>Running Weka Using 10-Fold Cross-Validation</vt:lpstr>
      <vt:lpstr>Running Weka Using 10-Fold Cross-Validation</vt:lpstr>
      <vt:lpstr>Using Classifier On Test Sets In Weka</vt:lpstr>
      <vt:lpstr>Using Classifier On Test Sets In Weka</vt:lpstr>
      <vt:lpstr>Using Classifier On Test Sets In Weka</vt:lpstr>
      <vt:lpstr>Using Classifier On Test Sets In Weka</vt:lpstr>
      <vt:lpstr>Pruning Trees</vt:lpstr>
      <vt:lpstr>Pruning Example</vt:lpstr>
      <vt:lpstr>Pruning</vt:lpstr>
      <vt:lpstr>Pruning</vt:lpstr>
      <vt:lpstr>Slide 37</vt:lpstr>
      <vt:lpstr>Cart Pruning Example</vt:lpstr>
      <vt:lpstr>Cart Pruning Example</vt:lpstr>
      <vt:lpstr>Cart Pruning Example</vt:lpstr>
      <vt:lpstr>And Then What?</vt:lpstr>
      <vt:lpstr>Classification – Accuracy Estimation</vt:lpstr>
      <vt:lpstr>Classifier Accuracy Measures</vt:lpstr>
      <vt:lpstr>Classifier Accuracy Measures</vt:lpstr>
      <vt:lpstr>Model Selection: ROC Curves</vt:lpstr>
      <vt:lpstr>Visualizing ROC Curve In Weka</vt:lpstr>
      <vt:lpstr>Comparing Classifiers On Data Sets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/>
  <cp:lastModifiedBy/>
  <cp:revision>1</cp:revision>
  <cp:lastPrinted>1601-01-01T00:00:00Z</cp:lastPrinted>
  <dcterms:created xsi:type="dcterms:W3CDTF">1601-01-01T00:00:00Z</dcterms:created>
  <dcterms:modified xsi:type="dcterms:W3CDTF">2016-03-27T03:47:01Z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</Properties>
</file>