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60" r:id="rId1"/>
  </p:sldMasterIdLst>
  <p:notesMasterIdLst>
    <p:notesMasterId r:id="rId45"/>
  </p:notesMasterIdLst>
  <p:handoutMasterIdLst>
    <p:handoutMasterId r:id="rId46"/>
  </p:handoutMasterIdLst>
  <p:sldIdLst>
    <p:sldId id="256" r:id="rId2"/>
    <p:sldId id="271" r:id="rId3"/>
    <p:sldId id="544" r:id="rId4"/>
    <p:sldId id="546" r:id="rId5"/>
    <p:sldId id="547" r:id="rId6"/>
    <p:sldId id="548" r:id="rId7"/>
    <p:sldId id="573" r:id="rId8"/>
    <p:sldId id="550" r:id="rId9"/>
    <p:sldId id="551" r:id="rId10"/>
    <p:sldId id="552" r:id="rId11"/>
    <p:sldId id="553" r:id="rId12"/>
    <p:sldId id="554" r:id="rId13"/>
    <p:sldId id="555" r:id="rId14"/>
    <p:sldId id="556" r:id="rId15"/>
    <p:sldId id="557" r:id="rId16"/>
    <p:sldId id="558" r:id="rId17"/>
    <p:sldId id="574" r:id="rId18"/>
    <p:sldId id="575" r:id="rId19"/>
    <p:sldId id="561" r:id="rId20"/>
    <p:sldId id="562" r:id="rId21"/>
    <p:sldId id="563" r:id="rId22"/>
    <p:sldId id="499" r:id="rId23"/>
    <p:sldId id="500" r:id="rId24"/>
    <p:sldId id="567" r:id="rId25"/>
    <p:sldId id="568" r:id="rId26"/>
    <p:sldId id="569" r:id="rId27"/>
    <p:sldId id="570" r:id="rId28"/>
    <p:sldId id="571" r:id="rId29"/>
    <p:sldId id="572" r:id="rId30"/>
    <p:sldId id="501" r:id="rId31"/>
    <p:sldId id="502" r:id="rId32"/>
    <p:sldId id="503" r:id="rId33"/>
    <p:sldId id="566" r:id="rId34"/>
    <p:sldId id="532" r:id="rId35"/>
    <p:sldId id="504" r:id="rId36"/>
    <p:sldId id="505" r:id="rId37"/>
    <p:sldId id="506" r:id="rId38"/>
    <p:sldId id="507" r:id="rId39"/>
    <p:sldId id="508" r:id="rId40"/>
    <p:sldId id="509" r:id="rId41"/>
    <p:sldId id="510" r:id="rId42"/>
    <p:sldId id="511" r:id="rId43"/>
    <p:sldId id="512" r:id="rId44"/>
  </p:sldIdLst>
  <p:sldSz cx="9144000" cy="6858000" type="screen4x3"/>
  <p:notesSz cx="6858000" cy="9144000"/>
  <p:defaultTextStyle>
    <a:defPPr>
      <a:defRPr lang="he-IL"/>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r" defTabSz="914400" rtl="1" eaLnBrk="1" latinLnBrk="0" hangingPunct="1">
      <a:defRPr kern="1200">
        <a:solidFill>
          <a:schemeClr val="tx1"/>
        </a:solidFill>
        <a:latin typeface="Times New Roman" pitchFamily="18" charset="0"/>
        <a:ea typeface="+mn-ea"/>
        <a:cs typeface="Arial" pitchFamily="34" charset="0"/>
      </a:defRPr>
    </a:lvl6pPr>
    <a:lvl7pPr marL="2743200" algn="r" defTabSz="914400" rtl="1" eaLnBrk="1" latinLnBrk="0" hangingPunct="1">
      <a:defRPr kern="1200">
        <a:solidFill>
          <a:schemeClr val="tx1"/>
        </a:solidFill>
        <a:latin typeface="Times New Roman" pitchFamily="18" charset="0"/>
        <a:ea typeface="+mn-ea"/>
        <a:cs typeface="Arial" pitchFamily="34" charset="0"/>
      </a:defRPr>
    </a:lvl7pPr>
    <a:lvl8pPr marL="3200400" algn="r" defTabSz="914400" rtl="1" eaLnBrk="1" latinLnBrk="0" hangingPunct="1">
      <a:defRPr kern="1200">
        <a:solidFill>
          <a:schemeClr val="tx1"/>
        </a:solidFill>
        <a:latin typeface="Times New Roman" pitchFamily="18" charset="0"/>
        <a:ea typeface="+mn-ea"/>
        <a:cs typeface="Arial" pitchFamily="34" charset="0"/>
      </a:defRPr>
    </a:lvl8pPr>
    <a:lvl9pPr marL="3657600" algn="r" defTabSz="914400" rtl="1" eaLnBrk="1" latinLnBrk="0" hangingPunct="1">
      <a:defRPr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31" autoAdjust="0"/>
    <p:restoredTop sz="84733" autoAdjust="0"/>
  </p:normalViewPr>
  <p:slideViewPr>
    <p:cSldViewPr>
      <p:cViewPr>
        <p:scale>
          <a:sx n="70" d="100"/>
          <a:sy n="70" d="100"/>
        </p:scale>
        <p:origin x="-1814" y="-173"/>
      </p:cViewPr>
      <p:guideLst>
        <p:guide orient="horz" pos="2160"/>
        <p:guide pos="2880"/>
      </p:guideLst>
    </p:cSldViewPr>
  </p:slideViewPr>
  <p:outlineViewPr>
    <p:cViewPr>
      <p:scale>
        <a:sx n="33" d="100"/>
        <a:sy n="33" d="100"/>
      </p:scale>
      <p:origin x="0" y="2713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cs typeface="Arial" charset="0"/>
              </a:defRPr>
            </a:lvl1pPr>
          </a:lstStyle>
          <a:p>
            <a:pPr>
              <a:defRPr/>
            </a:pPr>
            <a:endParaRPr lang="en-US"/>
          </a:p>
        </p:txBody>
      </p:sp>
      <p:sp>
        <p:nvSpPr>
          <p:cNvPr id="7171" name="Rectangle 3"/>
          <p:cNvSpPr>
            <a:spLocks noGrp="1" noChangeArrowheads="1"/>
          </p:cNvSpPr>
          <p:nvPr>
            <p:ph type="dt" sz="quarter"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a:defRPr sz="1200">
                <a:cs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cs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1">
              <a:defRPr sz="1200">
                <a:cs typeface="Arial" charset="0"/>
              </a:defRPr>
            </a:lvl1pPr>
          </a:lstStyle>
          <a:p>
            <a:pPr>
              <a:defRPr/>
            </a:pPr>
            <a:fld id="{9AAEDFA5-5917-41A0-99BD-EA9BCED02E99}" type="slidenum">
              <a:rPr lang="he-IL"/>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cs typeface="Arial" charset="0"/>
              </a:defRPr>
            </a:lvl1pPr>
          </a:lstStyle>
          <a:p>
            <a:pPr>
              <a:defRPr/>
            </a:pPr>
            <a:endParaRPr lang="en-US"/>
          </a:p>
        </p:txBody>
      </p:sp>
      <p:sp>
        <p:nvSpPr>
          <p:cNvPr id="6147"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a:defRPr sz="1200">
                <a:cs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noProof="0" smtClean="0"/>
              <a:t>לחץ כדי לערוך סגנונות טקסט של תבנית בסיס</a:t>
            </a:r>
          </a:p>
          <a:p>
            <a:pPr lvl="1"/>
            <a:r>
              <a:rPr lang="he-IL" noProof="0" smtClean="0"/>
              <a:t>רמה שנייה</a:t>
            </a:r>
          </a:p>
          <a:p>
            <a:pPr lvl="2"/>
            <a:r>
              <a:rPr lang="he-IL" noProof="0" smtClean="0"/>
              <a:t>רמה שלישית</a:t>
            </a:r>
          </a:p>
          <a:p>
            <a:pPr lvl="3"/>
            <a:r>
              <a:rPr lang="he-IL" noProof="0" smtClean="0"/>
              <a:t>רמה רביעית</a:t>
            </a:r>
          </a:p>
          <a:p>
            <a:pPr lvl="4"/>
            <a:r>
              <a:rPr lang="he-IL" noProof="0" smtClean="0"/>
              <a:t>רמה חמישית</a:t>
            </a:r>
          </a:p>
        </p:txBody>
      </p:sp>
      <p:sp>
        <p:nvSpPr>
          <p:cNvPr id="6150"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1">
              <a:defRPr sz="1200">
                <a:cs typeface="Arial" charset="0"/>
              </a:defRPr>
            </a:lvl1pPr>
          </a:lstStyle>
          <a:p>
            <a:pPr>
              <a:defRPr/>
            </a:pPr>
            <a:fld id="{1B0CF8E1-BC5B-40C8-95B6-D86D4A9E0C9D}" type="slidenum">
              <a:rPr lang="he-IL"/>
              <a:pPr>
                <a:defRPr/>
              </a:pPr>
              <a:t>‹#›</a:t>
            </a:fld>
            <a:endParaRPr 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algn="l" rtl="0"/>
            <a:r>
              <a:rPr lang="en-US" dirty="0" err="1" smtClean="0">
                <a:cs typeface="Arial" pitchFamily="34" charset="0"/>
              </a:rPr>
              <a:t>Bayse</a:t>
            </a:r>
            <a:r>
              <a:rPr lang="en-US" dirty="0" smtClean="0">
                <a:cs typeface="Arial" pitchFamily="34" charset="0"/>
              </a:rPr>
              <a:t> error rate is the theoretical minimum achieve when we predict y that maximizes P(</a:t>
            </a:r>
            <a:r>
              <a:rPr lang="en-US" dirty="0" err="1" smtClean="0">
                <a:cs typeface="Arial" pitchFamily="34" charset="0"/>
              </a:rPr>
              <a:t>y|x</a:t>
            </a:r>
            <a:r>
              <a:rPr lang="en-US" dirty="0" smtClean="0">
                <a:cs typeface="Arial" pitchFamily="34" charset="0"/>
              </a:rPr>
              <a:t>) according to the attributes vector x</a:t>
            </a:r>
          </a:p>
          <a:p>
            <a:pPr algn="l" rtl="0"/>
            <a:r>
              <a:rPr lang="en-US" dirty="0" smtClean="0">
                <a:cs typeface="Arial" pitchFamily="34" charset="0"/>
              </a:rPr>
              <a:t>(and a Gaussian noise)</a:t>
            </a:r>
          </a:p>
        </p:txBody>
      </p:sp>
      <p:sp>
        <p:nvSpPr>
          <p:cNvPr id="40964" name="Slide Number Placeholder 3"/>
          <p:cNvSpPr>
            <a:spLocks noGrp="1"/>
          </p:cNvSpPr>
          <p:nvPr>
            <p:ph type="sldNum" sz="quarter" idx="5"/>
          </p:nvPr>
        </p:nvSpPr>
        <p:spPr>
          <a:noFill/>
        </p:spPr>
        <p:txBody>
          <a:bodyPr/>
          <a:lstStyle/>
          <a:p>
            <a:fld id="{45267DCD-0610-49B8-BAE5-F8C76A41934E}" type="slidenum">
              <a:rPr lang="he-IL" smtClean="0">
                <a:cs typeface="Arial" pitchFamily="34" charset="0"/>
              </a:rPr>
              <a:pPr/>
              <a:t>41</a:t>
            </a:fld>
            <a:endParaRPr lang="en-US"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5" name="Rectangle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6" name="Rectangle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7" name="Rectangle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0" name="Straight Connector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Straight Connector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Straight Connector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3" name="Straight Connector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4" name="Straight Connector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5" name="Straight Connector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7" name="Oval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8" name="Oval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9" name="Oval 29"/>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0" name="Oval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1" name="Oval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2FC53D25-FC6D-4EA3-B124-683BBB14D0FD}" type="datetime1">
              <a:rPr lang="en-US" smtClean="0"/>
              <a:pPr>
                <a:defRPr/>
              </a:pPr>
              <a:t>4/6/2014</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r>
              <a:rPr lang="en-US" smtClean="0"/>
              <a:t>Computer Science Department CS 9633 Machine Learning</a:t>
            </a: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59C4CE7F-FF67-4A53-A474-D3A97AF4EF28}" type="slidenum">
              <a:rPr lang="he-IL"/>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5A9E6E8-BDBD-4A44-999F-1DF4370BAA1A}" type="datetime1">
              <a:rPr lang="en-US" smtClean="0"/>
              <a:pPr>
                <a:defRPr/>
              </a:pPr>
              <a:t>4/6/2014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Computer Science Department CS 9633 Machine Learning</a:t>
            </a:r>
            <a:endParaRPr lang="en-US"/>
          </a:p>
        </p:txBody>
      </p:sp>
      <p:sp>
        <p:nvSpPr>
          <p:cNvPr id="6" name="Slide Number Placeholder 22"/>
          <p:cNvSpPr>
            <a:spLocks noGrp="1"/>
          </p:cNvSpPr>
          <p:nvPr>
            <p:ph type="sldNum" sz="quarter" idx="12"/>
          </p:nvPr>
        </p:nvSpPr>
        <p:spPr/>
        <p:txBody>
          <a:bodyPr/>
          <a:lstStyle>
            <a:lvl1pPr>
              <a:defRPr/>
            </a:lvl1pPr>
          </a:lstStyle>
          <a:p>
            <a:pPr>
              <a:defRPr/>
            </a:pPr>
            <a:fld id="{0C78B48E-4532-4FD3-8930-0E016C3565F8}"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7937EDA-0846-4342-BF3E-4868F7D1B74E}" type="datetime1">
              <a:rPr lang="en-US" smtClean="0"/>
              <a:pPr>
                <a:defRPr/>
              </a:pPr>
              <a:t>4/6/2014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Computer Science Department CS 9633 Machine Learning</a:t>
            </a:r>
            <a:endParaRPr lang="en-US"/>
          </a:p>
        </p:txBody>
      </p:sp>
      <p:sp>
        <p:nvSpPr>
          <p:cNvPr id="6" name="Slide Number Placeholder 22"/>
          <p:cNvSpPr>
            <a:spLocks noGrp="1"/>
          </p:cNvSpPr>
          <p:nvPr>
            <p:ph type="sldNum" sz="quarter" idx="12"/>
          </p:nvPr>
        </p:nvSpPr>
        <p:spPr/>
        <p:txBody>
          <a:bodyPr/>
          <a:lstStyle>
            <a:lvl1pPr>
              <a:defRPr/>
            </a:lvl1pPr>
          </a:lstStyle>
          <a:p>
            <a:pPr>
              <a:defRPr/>
            </a:pPr>
            <a:fld id="{30882271-7691-4D81-83BB-599181AEBA01}"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A19B48C5-C749-480D-BDFA-45C0B71AFB2D}" type="datetime1">
              <a:rPr lang="en-US" smtClean="0"/>
              <a:pPr>
                <a:defRPr/>
              </a:pPr>
              <a:t>4/6/2014</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3CF525EA-D8B0-401B-99F1-2B9B36BAEC20}" type="slidenum">
              <a:rPr lang="he-IL"/>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r>
              <a:rPr lang="en-US" smtClean="0"/>
              <a:t>Computer Science Department CS 9633 Machine Learning</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5" name="Rectangle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6" name="Rectangle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7" name="Rectangle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8" name="Straight Connector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9" name="Straight Connector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Straight Connector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Straight Connector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Straight Connector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3" name="Rectangle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4" name="Oval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5" name="Oval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6" name="Oval 2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7" name="Oval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8" name="Oval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9" name="Straight Connector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CAD3DD5F-4D98-486A-AD7A-2CD95460F83F}" type="datetime1">
              <a:rPr lang="en-US" smtClean="0"/>
              <a:pPr>
                <a:defRPr/>
              </a:pPr>
              <a:t>4/6/2014</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r>
              <a:rPr lang="en-US" smtClean="0"/>
              <a:t>Computer Science Department CS 9633 Machine Learning</a:t>
            </a: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7E57F3BD-0CCE-48A9-98C6-048A1E78A578}" type="slidenum">
              <a:rPr lang="he-IL"/>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FEC84B9-5883-44BD-A05C-2027F5D8E3D1}" type="datetime1">
              <a:rPr lang="en-US" smtClean="0"/>
              <a:pPr>
                <a:defRPr/>
              </a:pPr>
              <a:t>4/6/2014</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Computer Science Department CS 9633 Machine Learning</a:t>
            </a:r>
            <a:endParaRPr lang="en-US"/>
          </a:p>
        </p:txBody>
      </p:sp>
      <p:sp>
        <p:nvSpPr>
          <p:cNvPr id="7" name="Slide Number Placeholder 22"/>
          <p:cNvSpPr>
            <a:spLocks noGrp="1"/>
          </p:cNvSpPr>
          <p:nvPr>
            <p:ph type="sldNum" sz="quarter" idx="12"/>
          </p:nvPr>
        </p:nvSpPr>
        <p:spPr/>
        <p:txBody>
          <a:bodyPr/>
          <a:lstStyle>
            <a:lvl1pPr>
              <a:defRPr/>
            </a:lvl1pPr>
          </a:lstStyle>
          <a:p>
            <a:pPr>
              <a:defRPr/>
            </a:pPr>
            <a:fld id="{DA48A872-4BC4-410D-819A-98FED5AF914A}"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2363ED77-8D93-45B9-B146-A03D6165C80F}" type="datetime1">
              <a:rPr lang="en-US" smtClean="0"/>
              <a:pPr>
                <a:defRPr/>
              </a:pPr>
              <a:t>4/6/2014</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smtClean="0"/>
              <a:t>Computer Science Department CS 9633 Machine Learning</a:t>
            </a:r>
            <a:endParaRPr lang="en-US"/>
          </a:p>
        </p:txBody>
      </p:sp>
      <p:sp>
        <p:nvSpPr>
          <p:cNvPr id="9" name="Slide Number Placeholder 22"/>
          <p:cNvSpPr>
            <a:spLocks noGrp="1"/>
          </p:cNvSpPr>
          <p:nvPr>
            <p:ph type="sldNum" sz="quarter" idx="12"/>
          </p:nvPr>
        </p:nvSpPr>
        <p:spPr/>
        <p:txBody>
          <a:bodyPr/>
          <a:lstStyle>
            <a:lvl1pPr>
              <a:defRPr/>
            </a:lvl1pPr>
          </a:lstStyle>
          <a:p>
            <a:pPr>
              <a:defRPr/>
            </a:pPr>
            <a:fld id="{96352B19-DB80-40F1-9BE8-AAAA5C99187F}"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FB571F93-412A-4139-BC70-664CD4A845EB}" type="datetime1">
              <a:rPr lang="en-US" smtClean="0"/>
              <a:pPr>
                <a:defRPr/>
              </a:pPr>
              <a:t>4/6/2014</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D4189CF5-EC01-4668-B767-89BB00BC91F3}" type="slidenum">
              <a:rPr lang="he-IL"/>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r>
              <a:rPr lang="en-US" smtClean="0"/>
              <a:t>Computer Science Department CS 9633 Machine Learning</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24E6B76-34A8-4004-A709-2B343F3025F5}" type="datetime1">
              <a:rPr lang="en-US" smtClean="0"/>
              <a:pPr>
                <a:defRPr/>
              </a:pPr>
              <a:t>4/6/2014</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Computer Science Department CS 9633 Machine Learning</a:t>
            </a:r>
            <a:endParaRPr lang="en-US"/>
          </a:p>
        </p:txBody>
      </p:sp>
      <p:sp>
        <p:nvSpPr>
          <p:cNvPr id="4" name="Slide Number Placeholder 22"/>
          <p:cNvSpPr>
            <a:spLocks noGrp="1"/>
          </p:cNvSpPr>
          <p:nvPr>
            <p:ph type="sldNum" sz="quarter" idx="12"/>
          </p:nvPr>
        </p:nvSpPr>
        <p:spPr/>
        <p:txBody>
          <a:bodyPr/>
          <a:lstStyle>
            <a:lvl1pPr>
              <a:defRPr/>
            </a:lvl1pPr>
          </a:lstStyle>
          <a:p>
            <a:pPr>
              <a:defRPr/>
            </a:pPr>
            <a:fld id="{15C2C8DE-1EE7-4C7A-842F-B2EAA5FCC68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6" name="Straight Connector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7" name="Straight Connector 1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8" name="Straight Connector 1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9" name="Rectangle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0" name="Straight Connector 1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Oval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B4561C6B-524B-414D-BB6F-A309417BC07B}" type="datetime1">
              <a:rPr lang="en-US" smtClean="0"/>
              <a:pPr>
                <a:defRPr/>
              </a:pPr>
              <a:t>4/6/2014</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1D36236C-6892-43C0-88B0-EBE03F74FA31}" type="slidenum">
              <a:rPr lang="he-IL"/>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r>
              <a:rPr lang="en-US" smtClean="0"/>
              <a:t>Computer Science Department CS 9633 Machine Learning</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6" name="Oval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7" name="Straight Connector 1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lgn="r" rtl="1">
              <a:defRPr/>
            </a:pPr>
            <a:endParaRPr lang="en-US">
              <a:cs typeface="Arial" charset="0"/>
            </a:endParaRPr>
          </a:p>
        </p:txBody>
      </p:sp>
      <p:sp>
        <p:nvSpPr>
          <p:cNvPr id="8" name="Rectangle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9" name="Straight Connector 1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Straight Connector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11" name="Straight Connector 2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2680BEE3-8DDB-44B9-8EC3-B961A1B0406A}" type="datetime1">
              <a:rPr lang="en-US" smtClean="0"/>
              <a:pPr>
                <a:defRPr/>
              </a:pPr>
              <a:t>4/6/2014</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69B94524-123C-4A2E-8C08-71AC1FC6FF26}" type="slidenum">
              <a:rPr lang="he-IL"/>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r>
              <a:rPr lang="en-US" smtClean="0"/>
              <a:t>Computer Science Department CS 9633 Machine Learning</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2052"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rtl="1" eaLnBrk="1" latinLnBrk="0" hangingPunct="1">
              <a:defRPr kumimoji="0" sz="1200">
                <a:solidFill>
                  <a:schemeClr val="tx2"/>
                </a:solidFill>
                <a:cs typeface="Arial" charset="0"/>
              </a:defRPr>
            </a:lvl1pPr>
          </a:lstStyle>
          <a:p>
            <a:pPr>
              <a:defRPr/>
            </a:pPr>
            <a:fld id="{EE0D631F-9A17-42D0-A3C3-4F6C73702EC2}" type="datetime1">
              <a:rPr lang="en-US" smtClean="0"/>
              <a:pPr>
                <a:defRPr/>
              </a:pPr>
              <a:t>4/6/2014</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rtl="1" eaLnBrk="1" latinLnBrk="0" hangingPunct="1">
              <a:defRPr kumimoji="0" sz="1200">
                <a:solidFill>
                  <a:schemeClr val="tx2"/>
                </a:solidFill>
                <a:cs typeface="Arial" charset="0"/>
              </a:defRPr>
            </a:lvl1pPr>
          </a:lstStyle>
          <a:p>
            <a:pPr>
              <a:defRPr/>
            </a:pPr>
            <a:r>
              <a:rPr lang="en-US" smtClean="0"/>
              <a:t>Computer Science Department CS 9633 Machine Learning</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rtl="1" eaLnBrk="1" latinLnBrk="0" hangingPunct="1">
              <a:defRPr kumimoji="0" sz="1400" b="1">
                <a:solidFill>
                  <a:srgbClr val="FFFFFF"/>
                </a:solidFill>
                <a:cs typeface="Arial" charset="0"/>
              </a:defRPr>
            </a:lvl1pPr>
          </a:lstStyle>
          <a:p>
            <a:pPr>
              <a:defRPr/>
            </a:pPr>
            <a:fld id="{BA3FD463-35E8-4F4D-9F09-BD818B06B60A}"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22" r:id="rId4"/>
    <p:sldLayoutId id="2147483823" r:id="rId5"/>
    <p:sldLayoutId id="2147483830" r:id="rId6"/>
    <p:sldLayoutId id="2147483824" r:id="rId7"/>
    <p:sldLayoutId id="2147483831" r:id="rId8"/>
    <p:sldLayoutId id="2147483832" r:id="rId9"/>
    <p:sldLayoutId id="2147483825" r:id="rId10"/>
    <p:sldLayoutId id="2147483826"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2pPr>
      <a:lvl3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3pPr>
      <a:lvl4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4pPr>
      <a:lvl5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5pPr>
      <a:lvl6pPr marL="457200" algn="l" rtl="0" fontAlgn="base">
        <a:spcBef>
          <a:spcPct val="0"/>
        </a:spcBef>
        <a:spcAft>
          <a:spcPct val="0"/>
        </a:spcAft>
        <a:defRPr sz="3000">
          <a:solidFill>
            <a:schemeClr val="tx2"/>
          </a:solidFill>
          <a:latin typeface="Century Schoolbook" pitchFamily="18" charset="0"/>
          <a:cs typeface="Times New Roman" pitchFamily="18" charset="0"/>
        </a:defRPr>
      </a:lvl6pPr>
      <a:lvl7pPr marL="914400" algn="l" rtl="0" fontAlgn="base">
        <a:spcBef>
          <a:spcPct val="0"/>
        </a:spcBef>
        <a:spcAft>
          <a:spcPct val="0"/>
        </a:spcAft>
        <a:defRPr sz="3000">
          <a:solidFill>
            <a:schemeClr val="tx2"/>
          </a:solidFill>
          <a:latin typeface="Century Schoolbook" pitchFamily="18" charset="0"/>
          <a:cs typeface="Times New Roman" pitchFamily="18" charset="0"/>
        </a:defRPr>
      </a:lvl7pPr>
      <a:lvl8pPr marL="1371600" algn="l" rtl="0" fontAlgn="base">
        <a:spcBef>
          <a:spcPct val="0"/>
        </a:spcBef>
        <a:spcAft>
          <a:spcPct val="0"/>
        </a:spcAft>
        <a:defRPr sz="3000">
          <a:solidFill>
            <a:schemeClr val="tx2"/>
          </a:solidFill>
          <a:latin typeface="Century Schoolbook" pitchFamily="18" charset="0"/>
          <a:cs typeface="Times New Roman" pitchFamily="18" charset="0"/>
        </a:defRPr>
      </a:lvl8pPr>
      <a:lvl9pPr marL="1828800" algn="l" rtl="0" fontAlgn="base">
        <a:spcBef>
          <a:spcPct val="0"/>
        </a:spcBef>
        <a:spcAft>
          <a:spcPct val="0"/>
        </a:spcAft>
        <a:defRPr sz="3000">
          <a:solidFill>
            <a:schemeClr val="tx2"/>
          </a:solidFill>
          <a:latin typeface="Century Schoolbook" pitchFamily="18" charset="0"/>
          <a:cs typeface="Times New Roman"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smtClean="0"/>
              <a:t>Data Mining – Meeting 5</a:t>
            </a:r>
            <a:endParaRPr lang="en-US" dirty="0"/>
          </a:p>
        </p:txBody>
      </p:sp>
      <p:sp>
        <p:nvSpPr>
          <p:cNvPr id="9219" name="Rectangle 3"/>
          <p:cNvSpPr>
            <a:spLocks noGrp="1" noChangeArrowheads="1"/>
          </p:cNvSpPr>
          <p:nvPr>
            <p:ph type="subTitle" idx="1"/>
          </p:nvPr>
        </p:nvSpPr>
        <p:spPr>
          <a:xfrm>
            <a:off x="2286000" y="5003800"/>
            <a:ext cx="6172200" cy="1371600"/>
          </a:xfrm>
        </p:spPr>
        <p:txBody>
          <a:bodyPr/>
          <a:lstStyle/>
          <a:p>
            <a:pPr eaLnBrk="1" hangingPunct="1"/>
            <a:r>
              <a:rPr lang="en-US" dirty="0" err="1" smtClean="0">
                <a:cs typeface="Times New Roman" pitchFamily="18" charset="0"/>
              </a:rPr>
              <a:t>Roi</a:t>
            </a:r>
            <a:r>
              <a:rPr lang="en-US" dirty="0" smtClean="0">
                <a:cs typeface="Times New Roman" pitchFamily="18" charset="0"/>
              </a:rPr>
              <a:t> </a:t>
            </a:r>
            <a:r>
              <a:rPr lang="en-US" dirty="0" err="1" smtClean="0">
                <a:cs typeface="Times New Roman" pitchFamily="18" charset="0"/>
              </a:rPr>
              <a:t>Yehoshua</a:t>
            </a:r>
            <a:endParaRPr lang="en-US" dirty="0" smtClean="0">
              <a:cs typeface="Times New Roman" pitchFamily="18" charset="0"/>
            </a:endParaRPr>
          </a:p>
          <a:p>
            <a:pPr eaLnBrk="1" hangingPunct="1"/>
            <a:r>
              <a:rPr lang="en-US" dirty="0" smtClean="0">
                <a:cs typeface="Times New Roman" pitchFamily="18" charset="0"/>
              </a:rPr>
              <a:t>Partially based on slides of Noam Koenigstein</a:t>
            </a:r>
          </a:p>
          <a:p>
            <a:pPr eaLnBrk="1" hangingPunct="1"/>
            <a:r>
              <a:rPr lang="en-US" dirty="0" smtClean="0">
                <a:cs typeface="Times New Roman" pitchFamily="18" charset="0"/>
              </a:rPr>
              <a:t>The Open University</a:t>
            </a:r>
          </a:p>
          <a:p>
            <a:pPr eaLnBrk="1" hangingPunct="1"/>
            <a:endParaRPr lang="en-US" dirty="0" smtClean="0">
              <a:cs typeface="Times New Roman" pitchFamily="18" charset="0"/>
            </a:endParaRPr>
          </a:p>
        </p:txBody>
      </p:sp>
      <p:pic>
        <p:nvPicPr>
          <p:cNvPr id="10" name="Picture 2" descr="http://mineria-de-datos.it4biotech.com/wp-content/uploads/2010/12/emeza_Mascot.png"/>
          <p:cNvPicPr>
            <a:picLocks noChangeAspect="1" noChangeArrowheads="1"/>
          </p:cNvPicPr>
          <p:nvPr/>
        </p:nvPicPr>
        <p:blipFill>
          <a:blip r:embed="rId2" cstate="print"/>
          <a:srcRect/>
          <a:stretch>
            <a:fillRect/>
          </a:stretch>
        </p:blipFill>
        <p:spPr bwMode="auto">
          <a:xfrm>
            <a:off x="2627784" y="692696"/>
            <a:ext cx="4320480" cy="3380776"/>
          </a:xfrm>
          <a:prstGeom prst="rect">
            <a:avLst/>
          </a:prstGeom>
          <a:noFill/>
        </p:spPr>
      </p:pic>
      <p:sp>
        <p:nvSpPr>
          <p:cNvPr id="11" name="Slide Number Placeholder 10"/>
          <p:cNvSpPr>
            <a:spLocks noGrp="1"/>
          </p:cNvSpPr>
          <p:nvPr>
            <p:ph type="sldNum" sz="quarter" idx="12"/>
          </p:nvPr>
        </p:nvSpPr>
        <p:spPr/>
        <p:txBody>
          <a:bodyPr/>
          <a:lstStyle/>
          <a:p>
            <a:pPr>
              <a:defRPr/>
            </a:pPr>
            <a:fld id="{59C4CE7F-FF67-4A53-A474-D3A97AF4EF28}" type="slidenum">
              <a:rPr lang="he-IL" smtClean="0"/>
              <a:pPr>
                <a:defRPr/>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pPr>
              <a:defRPr/>
            </a:pPr>
            <a:r>
              <a:rPr lang="en-US" dirty="0" smtClean="0"/>
              <a:t>MAP Cont.</a:t>
            </a:r>
            <a:endParaRPr lang="en-US" dirty="0"/>
          </a:p>
        </p:txBody>
      </p:sp>
      <p:pic>
        <p:nvPicPr>
          <p:cNvPr id="16387" name="Picture 2"/>
          <p:cNvPicPr>
            <a:picLocks noChangeAspect="1" noChangeArrowheads="1"/>
          </p:cNvPicPr>
          <p:nvPr/>
        </p:nvPicPr>
        <p:blipFill>
          <a:blip r:embed="rId2" cstate="print"/>
          <a:srcRect/>
          <a:stretch>
            <a:fillRect/>
          </a:stretch>
        </p:blipFill>
        <p:spPr bwMode="auto">
          <a:xfrm>
            <a:off x="611560" y="1340768"/>
            <a:ext cx="5183931" cy="315484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611560" y="4797152"/>
            <a:ext cx="6832600" cy="1365250"/>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23528" y="548680"/>
            <a:ext cx="7467600" cy="922114"/>
          </a:xfrm>
        </p:spPr>
        <p:txBody>
          <a:bodyPr>
            <a:normAutofit fontScale="90000"/>
          </a:bodyPr>
          <a:lstStyle/>
          <a:p>
            <a:pPr>
              <a:defRPr/>
            </a:pPr>
            <a:r>
              <a:rPr lang="en-US" sz="3300" dirty="0" smtClean="0"/>
              <a:t>Bayesian Theorem Example</a:t>
            </a:r>
            <a:br>
              <a:rPr lang="en-US" sz="3300" dirty="0" smtClean="0"/>
            </a:br>
            <a:r>
              <a:rPr lang="en-US" sz="3100" b="1" dirty="0" smtClean="0"/>
              <a:t>Does patient have cancer or not?</a:t>
            </a:r>
            <a:endParaRPr lang="en-US" sz="3100" dirty="0" smtClean="0"/>
          </a:p>
        </p:txBody>
      </p:sp>
      <p:sp>
        <p:nvSpPr>
          <p:cNvPr id="15364" name="Rectangle 3"/>
          <p:cNvSpPr>
            <a:spLocks noGrp="1" noChangeArrowheads="1"/>
          </p:cNvSpPr>
          <p:nvPr>
            <p:ph type="body" idx="1"/>
          </p:nvPr>
        </p:nvSpPr>
        <p:spPr>
          <a:xfrm>
            <a:off x="323528" y="1628800"/>
            <a:ext cx="8352928" cy="4845025"/>
          </a:xfrm>
        </p:spPr>
        <p:txBody>
          <a:bodyPr/>
          <a:lstStyle/>
          <a:p>
            <a:r>
              <a:rPr lang="en-US" dirty="0" smtClean="0"/>
              <a:t>A patient takes a lab test and the result comes back positive.</a:t>
            </a:r>
          </a:p>
          <a:p>
            <a:r>
              <a:rPr lang="en-US" dirty="0" smtClean="0"/>
              <a:t>It is known that when a patient is sick, the test returns a correct positive result in only 98% of the cases</a:t>
            </a:r>
          </a:p>
          <a:p>
            <a:r>
              <a:rPr lang="en-US" dirty="0" smtClean="0"/>
              <a:t>When the patient is healthy it returns a correct negative result in only 97% of the cases.</a:t>
            </a:r>
          </a:p>
          <a:p>
            <a:r>
              <a:rPr lang="en-US" dirty="0" smtClean="0"/>
              <a:t>Furthermore, only 0.008 of the entire population has this disease.</a:t>
            </a:r>
          </a:p>
          <a:p>
            <a:pPr>
              <a:buNone/>
            </a:pPr>
            <a:r>
              <a:rPr lang="en-US" dirty="0" smtClean="0"/>
              <a:t>1. What is the probability that this patient has cancer?</a:t>
            </a:r>
          </a:p>
          <a:p>
            <a:pPr>
              <a:buNone/>
            </a:pPr>
            <a:r>
              <a:rPr lang="en-US" dirty="0" smtClean="0"/>
              <a:t>2. What is the probability that he does not have cancer?</a:t>
            </a:r>
          </a:p>
          <a:p>
            <a:pPr>
              <a:buNone/>
            </a:pPr>
            <a:r>
              <a:rPr lang="en-US" dirty="0" smtClean="0"/>
              <a:t>3. What is the diagnosis?</a:t>
            </a:r>
            <a:endParaRPr lang="en-US" dirty="0" smtClean="0">
              <a:cs typeface="Times New Roman" pitchFamily="18" charset="0"/>
              <a:sym typeface="Symbol" pitchFamily="18" charset="2"/>
            </a:endParaRP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23528" y="548680"/>
            <a:ext cx="7467600" cy="922114"/>
          </a:xfrm>
        </p:spPr>
        <p:txBody>
          <a:bodyPr>
            <a:normAutofit fontScale="90000"/>
          </a:bodyPr>
          <a:lstStyle/>
          <a:p>
            <a:pPr>
              <a:defRPr/>
            </a:pPr>
            <a:r>
              <a:rPr lang="en-US" sz="3300" dirty="0" smtClean="0"/>
              <a:t>Bayesian Theorem Example</a:t>
            </a:r>
            <a:br>
              <a:rPr lang="en-US" sz="3300" dirty="0" smtClean="0"/>
            </a:br>
            <a:r>
              <a:rPr lang="en-US" sz="3100" b="1" dirty="0" smtClean="0"/>
              <a:t>Does patient have cancer or not?</a:t>
            </a:r>
            <a:endParaRPr lang="en-US" sz="3100" dirty="0" smtClean="0"/>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12</a:t>
            </a:fld>
            <a:endParaRPr lang="en-US"/>
          </a:p>
        </p:txBody>
      </p:sp>
      <p:pic>
        <p:nvPicPr>
          <p:cNvPr id="217090" name="Picture 2"/>
          <p:cNvPicPr>
            <a:picLocks noChangeAspect="1" noChangeArrowheads="1"/>
          </p:cNvPicPr>
          <p:nvPr/>
        </p:nvPicPr>
        <p:blipFill>
          <a:blip r:embed="rId2" cstate="print"/>
          <a:srcRect/>
          <a:stretch>
            <a:fillRect/>
          </a:stretch>
        </p:blipFill>
        <p:spPr bwMode="auto">
          <a:xfrm>
            <a:off x="827584" y="1700808"/>
            <a:ext cx="6546850" cy="3860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13</a:t>
            </a:fld>
            <a:endParaRPr lang="en-US"/>
          </a:p>
        </p:txBody>
      </p:sp>
      <p:pic>
        <p:nvPicPr>
          <p:cNvPr id="218114" name="Picture 2"/>
          <p:cNvPicPr>
            <a:picLocks noChangeAspect="1" noChangeArrowheads="1"/>
          </p:cNvPicPr>
          <p:nvPr/>
        </p:nvPicPr>
        <p:blipFill>
          <a:blip r:embed="rId2" cstate="print"/>
          <a:srcRect/>
          <a:stretch>
            <a:fillRect/>
          </a:stretch>
        </p:blipFill>
        <p:spPr bwMode="auto">
          <a:xfrm>
            <a:off x="395536" y="620688"/>
            <a:ext cx="7774947" cy="52565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179512" y="476672"/>
            <a:ext cx="8497887" cy="5276850"/>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15</a:t>
            </a:fld>
            <a:endParaRPr lang="en-US"/>
          </a:p>
        </p:txBody>
      </p:sp>
      <p:pic>
        <p:nvPicPr>
          <p:cNvPr id="219138" name="Picture 2"/>
          <p:cNvPicPr>
            <a:picLocks noChangeAspect="1" noChangeArrowheads="1"/>
          </p:cNvPicPr>
          <p:nvPr/>
        </p:nvPicPr>
        <p:blipFill>
          <a:blip r:embed="rId2" cstate="print"/>
          <a:srcRect/>
          <a:stretch>
            <a:fillRect/>
          </a:stretch>
        </p:blipFill>
        <p:spPr bwMode="auto">
          <a:xfrm>
            <a:off x="467544" y="764704"/>
            <a:ext cx="7884876" cy="52565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16</a:t>
            </a:fld>
            <a:endParaRPr lang="en-US"/>
          </a:p>
        </p:txBody>
      </p:sp>
      <p:pic>
        <p:nvPicPr>
          <p:cNvPr id="220162" name="Picture 2"/>
          <p:cNvPicPr>
            <a:picLocks noChangeAspect="1" noChangeArrowheads="1"/>
          </p:cNvPicPr>
          <p:nvPr/>
        </p:nvPicPr>
        <p:blipFill>
          <a:blip r:embed="rId2" cstate="print"/>
          <a:srcRect/>
          <a:stretch>
            <a:fillRect/>
          </a:stretch>
        </p:blipFill>
        <p:spPr bwMode="auto">
          <a:xfrm>
            <a:off x="251520" y="692696"/>
            <a:ext cx="8027045" cy="532859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a:defRPr/>
            </a:pPr>
            <a:r>
              <a:rPr lang="en-US" sz="4000" dirty="0" err="1" smtClean="0"/>
              <a:t>Laplacian</a:t>
            </a:r>
            <a:r>
              <a:rPr lang="en-US" sz="4000" dirty="0" smtClean="0"/>
              <a:t> Correction</a:t>
            </a:r>
          </a:p>
        </p:txBody>
      </p:sp>
      <p:sp>
        <p:nvSpPr>
          <p:cNvPr id="15364" name="Rectangle 3"/>
          <p:cNvSpPr>
            <a:spLocks noGrp="1" noChangeArrowheads="1"/>
          </p:cNvSpPr>
          <p:nvPr>
            <p:ph type="body" idx="1"/>
          </p:nvPr>
        </p:nvSpPr>
        <p:spPr>
          <a:xfrm>
            <a:off x="457200" y="1600200"/>
            <a:ext cx="8147248" cy="4873625"/>
          </a:xfrm>
        </p:spPr>
        <p:txBody>
          <a:bodyPr/>
          <a:lstStyle/>
          <a:p>
            <a:r>
              <a:rPr lang="en-US" sz="2800" dirty="0" smtClean="0">
                <a:cs typeface="Times New Roman" pitchFamily="18" charset="0"/>
              </a:rPr>
              <a:t>What is there are no training </a:t>
            </a:r>
            <a:r>
              <a:rPr lang="en-US" sz="2800" dirty="0" err="1" smtClean="0">
                <a:cs typeface="Times New Roman" pitchFamily="18" charset="0"/>
              </a:rPr>
              <a:t>tuples</a:t>
            </a:r>
            <a:r>
              <a:rPr lang="en-US" sz="2800" dirty="0" smtClean="0">
                <a:cs typeface="Times New Roman" pitchFamily="18" charset="0"/>
              </a:rPr>
              <a:t> for a given variable condition</a:t>
            </a:r>
          </a:p>
          <a:p>
            <a:r>
              <a:rPr lang="en-US" sz="2800" dirty="0" smtClean="0">
                <a:cs typeface="Times New Roman" pitchFamily="18" charset="0"/>
                <a:sym typeface="Symbol" pitchFamily="18" charset="2"/>
              </a:rPr>
              <a:t>In other words, what happens if there is a 0 probability for some P(X</a:t>
            </a:r>
            <a:r>
              <a:rPr lang="en-US" sz="2800" baseline="-25000" dirty="0" smtClean="0">
                <a:cs typeface="Times New Roman" pitchFamily="18" charset="0"/>
                <a:sym typeface="Symbol" pitchFamily="18" charset="2"/>
              </a:rPr>
              <a:t>k</a:t>
            </a:r>
            <a:r>
              <a:rPr lang="en-US" sz="2800" dirty="0" smtClean="0">
                <a:cs typeface="Times New Roman" pitchFamily="18" charset="0"/>
                <a:sym typeface="Symbol" pitchFamily="18" charset="2"/>
              </a:rPr>
              <a:t>|H)?</a:t>
            </a:r>
          </a:p>
          <a:p>
            <a:r>
              <a:rPr lang="en-US" sz="2800" dirty="0" smtClean="0">
                <a:cs typeface="Times New Roman" pitchFamily="18" charset="0"/>
                <a:sym typeface="Symbol" pitchFamily="18" charset="2"/>
              </a:rPr>
              <a:t>A zero probability cancels the effects of all the other (posteriori) probabilities involved in the product </a:t>
            </a: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a:defRPr/>
            </a:pPr>
            <a:r>
              <a:rPr lang="en-US" sz="4000" dirty="0" err="1" smtClean="0"/>
              <a:t>Laplacian</a:t>
            </a:r>
            <a:r>
              <a:rPr lang="en-US" sz="4000" dirty="0" smtClean="0"/>
              <a:t> Correction</a:t>
            </a:r>
          </a:p>
        </p:txBody>
      </p:sp>
      <p:sp>
        <p:nvSpPr>
          <p:cNvPr id="15364" name="Rectangle 3"/>
          <p:cNvSpPr>
            <a:spLocks noGrp="1" noChangeArrowheads="1"/>
          </p:cNvSpPr>
          <p:nvPr>
            <p:ph type="body" idx="1"/>
          </p:nvPr>
        </p:nvSpPr>
        <p:spPr>
          <a:xfrm>
            <a:off x="457200" y="1600200"/>
            <a:ext cx="8147248" cy="4873625"/>
          </a:xfrm>
        </p:spPr>
        <p:txBody>
          <a:bodyPr/>
          <a:lstStyle/>
          <a:p>
            <a:r>
              <a:rPr lang="en-US" sz="2800" dirty="0" smtClean="0">
                <a:cs typeface="Times New Roman" pitchFamily="18" charset="0"/>
              </a:rPr>
              <a:t>There is a simple trick to avoid this problem</a:t>
            </a:r>
          </a:p>
          <a:p>
            <a:r>
              <a:rPr lang="en-US" sz="2800" dirty="0" smtClean="0">
                <a:cs typeface="Times New Roman" pitchFamily="18" charset="0"/>
                <a:sym typeface="Symbol" pitchFamily="18" charset="2"/>
              </a:rPr>
              <a:t>We can assume that our training database D is so large that adding one to each count that we need would only make a negligible difference in the estimated probability</a:t>
            </a: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19</a:t>
            </a:fld>
            <a:endParaRPr lang="en-US"/>
          </a:p>
        </p:txBody>
      </p:sp>
      <p:pic>
        <p:nvPicPr>
          <p:cNvPr id="222210" name="Picture 2"/>
          <p:cNvPicPr>
            <a:picLocks noChangeAspect="1" noChangeArrowheads="1"/>
          </p:cNvPicPr>
          <p:nvPr/>
        </p:nvPicPr>
        <p:blipFill>
          <a:blip r:embed="rId2" cstate="print"/>
          <a:srcRect/>
          <a:stretch>
            <a:fillRect/>
          </a:stretch>
        </p:blipFill>
        <p:spPr bwMode="auto">
          <a:xfrm>
            <a:off x="395536" y="620688"/>
            <a:ext cx="8054848" cy="532859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Agenda</a:t>
            </a:r>
            <a:endParaRPr lang="en-US" dirty="0"/>
          </a:p>
        </p:txBody>
      </p:sp>
      <p:sp>
        <p:nvSpPr>
          <p:cNvPr id="10243" name="Content Placeholder 2"/>
          <p:cNvSpPr>
            <a:spLocks noGrp="1"/>
          </p:cNvSpPr>
          <p:nvPr>
            <p:ph sz="quarter" idx="1"/>
          </p:nvPr>
        </p:nvSpPr>
        <p:spPr>
          <a:xfrm>
            <a:off x="457200" y="1600200"/>
            <a:ext cx="7467600" cy="4873625"/>
          </a:xfrm>
        </p:spPr>
        <p:txBody>
          <a:bodyPr/>
          <a:lstStyle/>
          <a:p>
            <a:r>
              <a:rPr lang="en-US" dirty="0" smtClean="0">
                <a:cs typeface="Times New Roman" pitchFamily="18" charset="0"/>
              </a:rPr>
              <a:t>Bayesian Classification</a:t>
            </a:r>
          </a:p>
          <a:p>
            <a:r>
              <a:rPr lang="en-US" dirty="0" smtClean="0">
                <a:cs typeface="Times New Roman" pitchFamily="18" charset="0"/>
              </a:rPr>
              <a:t>Bayesian Belief Networks</a:t>
            </a:r>
          </a:p>
          <a:p>
            <a:r>
              <a:rPr lang="en-US" dirty="0" smtClean="0">
                <a:cs typeface="Times New Roman" pitchFamily="18" charset="0"/>
              </a:rPr>
              <a:t>Instance-Based Classification Methods (Unit 7)</a:t>
            </a:r>
          </a:p>
          <a:p>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179512" y="476672"/>
            <a:ext cx="8532812" cy="5370513"/>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171450"/>
            <a:ext cx="7467600" cy="1143000"/>
          </a:xfrm>
        </p:spPr>
        <p:txBody>
          <a:bodyPr/>
          <a:lstStyle/>
          <a:p>
            <a:pPr>
              <a:defRPr/>
            </a:pPr>
            <a:r>
              <a:rPr lang="en-US" dirty="0" smtClean="0"/>
              <a:t>Car Theft Exercise</a:t>
            </a:r>
            <a:endParaRPr lang="en-US" dirty="0"/>
          </a:p>
        </p:txBody>
      </p:sp>
      <p:pic>
        <p:nvPicPr>
          <p:cNvPr id="21507" name="Picture 3"/>
          <p:cNvPicPr>
            <a:picLocks noChangeAspect="1" noChangeArrowheads="1"/>
          </p:cNvPicPr>
          <p:nvPr/>
        </p:nvPicPr>
        <p:blipFill>
          <a:blip r:embed="rId2" cstate="print"/>
          <a:srcRect/>
          <a:stretch>
            <a:fillRect/>
          </a:stretch>
        </p:blipFill>
        <p:spPr bwMode="auto">
          <a:xfrm>
            <a:off x="900113" y="1916113"/>
            <a:ext cx="7191375" cy="3810000"/>
          </a:xfrm>
          <a:prstGeom prst="rect">
            <a:avLst/>
          </a:prstGeom>
          <a:noFill/>
          <a:ln w="9525">
            <a:noFill/>
            <a:miter lim="800000"/>
            <a:headEnd/>
            <a:tailEnd/>
          </a:ln>
        </p:spPr>
      </p:pic>
      <p:grpSp>
        <p:nvGrpSpPr>
          <p:cNvPr id="3" name="Group 3"/>
          <p:cNvGrpSpPr>
            <a:grpSpLocks/>
          </p:cNvGrpSpPr>
          <p:nvPr/>
        </p:nvGrpSpPr>
        <p:grpSpPr bwMode="auto">
          <a:xfrm>
            <a:off x="2339975" y="1341438"/>
            <a:ext cx="4392613" cy="433387"/>
            <a:chOff x="4139952" y="1196752"/>
            <a:chExt cx="4392488" cy="433407"/>
          </a:xfrm>
        </p:grpSpPr>
        <p:pic>
          <p:nvPicPr>
            <p:cNvPr id="21509"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64088" y="1196752"/>
              <a:ext cx="3168352" cy="433407"/>
            </a:xfrm>
            <a:prstGeom prst="rect">
              <a:avLst/>
            </a:prstGeom>
            <a:noFill/>
            <a:ln w="9525">
              <a:noFill/>
              <a:miter lim="800000"/>
              <a:headEnd/>
              <a:tailEnd/>
            </a:ln>
          </p:spPr>
        </p:pic>
        <p:sp>
          <p:nvSpPr>
            <p:cNvPr id="21510" name="TextBox 5"/>
            <p:cNvSpPr txBox="1">
              <a:spLocks noChangeArrowheads="1"/>
            </p:cNvSpPr>
            <p:nvPr/>
          </p:nvSpPr>
          <p:spPr bwMode="auto">
            <a:xfrm>
              <a:off x="4139952" y="1196752"/>
              <a:ext cx="2448272" cy="400110"/>
            </a:xfrm>
            <a:prstGeom prst="rect">
              <a:avLst/>
            </a:prstGeom>
            <a:noFill/>
            <a:ln w="9525">
              <a:noFill/>
              <a:miter lim="800000"/>
              <a:headEnd/>
              <a:tailEnd/>
            </a:ln>
          </p:spPr>
          <p:txBody>
            <a:bodyPr>
              <a:spAutoFit/>
            </a:bodyPr>
            <a:lstStyle/>
            <a:p>
              <a:r>
                <a:rPr lang="en-US" sz="2000" b="1" u="sng"/>
                <a:t>Classify:</a:t>
              </a:r>
            </a:p>
          </p:txBody>
        </p:sp>
      </p:gr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1979613" y="549275"/>
            <a:ext cx="4783137" cy="6116638"/>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Bayesian Belief Networks</a:t>
            </a:r>
            <a:endParaRPr lang="en-US" dirty="0"/>
          </a:p>
        </p:txBody>
      </p:sp>
      <p:sp>
        <p:nvSpPr>
          <p:cNvPr id="26627" name="Content Placeholder 2"/>
          <p:cNvSpPr>
            <a:spLocks noGrp="1"/>
          </p:cNvSpPr>
          <p:nvPr>
            <p:ph sz="quarter" idx="1"/>
          </p:nvPr>
        </p:nvSpPr>
        <p:spPr>
          <a:xfrm>
            <a:off x="457200" y="1600200"/>
            <a:ext cx="7467600" cy="4873625"/>
          </a:xfrm>
        </p:spPr>
        <p:txBody>
          <a:bodyPr/>
          <a:lstStyle/>
          <a:p>
            <a:r>
              <a:rPr lang="en-US" dirty="0" smtClean="0">
                <a:cs typeface="Times New Roman" pitchFamily="18" charset="0"/>
              </a:rPr>
              <a:t>A Bayesian belief network is a probabilistic graphical model that represents a set of random variables and their conditional dependencies via a directed acyclic graph (DAG)</a:t>
            </a:r>
          </a:p>
          <a:p>
            <a:r>
              <a:rPr lang="en-US" dirty="0" smtClean="0"/>
              <a:t>For example, a Bayesian network could represent the probabilistic relationships between diseases and symptoms. </a:t>
            </a:r>
          </a:p>
          <a:p>
            <a:r>
              <a:rPr lang="en-US" dirty="0" smtClean="0"/>
              <a:t>Given symptoms, the network can be used to compute the probabilities of the presence of various diseases. </a:t>
            </a:r>
          </a:p>
          <a:p>
            <a:r>
              <a:rPr lang="en-US" dirty="0" smtClean="0"/>
              <a:t>Using a Bayesian network can save considerable amounts of memory, if the dependencies in the joint distribution are sparse. </a:t>
            </a:r>
            <a:r>
              <a:rPr lang="en-US" i="1" dirty="0" smtClean="0">
                <a:cs typeface="Times New Roman" pitchFamily="18" charset="0"/>
              </a:rPr>
              <a:t/>
            </a:r>
            <a:br>
              <a:rPr lang="en-US" i="1" dirty="0" smtClean="0">
                <a:cs typeface="Times New Roman" pitchFamily="18" charset="0"/>
              </a:rPr>
            </a:br>
            <a:endParaRPr lang="en-US" i="1" dirty="0"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Bayesiean</a:t>
            </a:r>
            <a:r>
              <a:rPr lang="en-US" dirty="0" smtClean="0"/>
              <a:t> Network Example</a:t>
            </a:r>
            <a:endParaRPr lang="en-US" dirty="0"/>
          </a:p>
        </p:txBody>
      </p:sp>
      <p:sp>
        <p:nvSpPr>
          <p:cNvPr id="26627" name="Content Placeholder 2"/>
          <p:cNvSpPr>
            <a:spLocks noGrp="1"/>
          </p:cNvSpPr>
          <p:nvPr>
            <p:ph sz="quarter" idx="1"/>
          </p:nvPr>
        </p:nvSpPr>
        <p:spPr>
          <a:xfrm>
            <a:off x="457200" y="1600200"/>
            <a:ext cx="7467600" cy="4873625"/>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Rain influences whether the sprinkler is activated, and both rain and the sprinkler influence whether the grass is wet.</a:t>
            </a:r>
            <a:r>
              <a:rPr lang="en-US" i="1" dirty="0" smtClean="0">
                <a:cs typeface="Times New Roman" pitchFamily="18" charset="0"/>
              </a:rPr>
              <a:t/>
            </a:r>
            <a:br>
              <a:rPr lang="en-US" i="1" dirty="0" smtClean="0">
                <a:cs typeface="Times New Roman" pitchFamily="18" charset="0"/>
              </a:rPr>
            </a:br>
            <a:endParaRPr lang="en-US" i="1" dirty="0"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24</a:t>
            </a:fld>
            <a:endParaRPr lang="en-US"/>
          </a:p>
        </p:txBody>
      </p:sp>
      <p:pic>
        <p:nvPicPr>
          <p:cNvPr id="1026" name="Picture 2" descr="File:SimpleBayesNetNodes.svg"/>
          <p:cNvPicPr>
            <a:picLocks noChangeAspect="1" noChangeArrowheads="1"/>
          </p:cNvPicPr>
          <p:nvPr/>
        </p:nvPicPr>
        <p:blipFill>
          <a:blip r:embed="rId2" cstate="print"/>
          <a:srcRect/>
          <a:stretch>
            <a:fillRect/>
          </a:stretch>
        </p:blipFill>
        <p:spPr bwMode="auto">
          <a:xfrm>
            <a:off x="2555776" y="2060848"/>
            <a:ext cx="3514725" cy="1828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Bayesian Belief Networks</a:t>
            </a:r>
            <a:endParaRPr lang="en-US" dirty="0"/>
          </a:p>
        </p:txBody>
      </p:sp>
      <p:sp>
        <p:nvSpPr>
          <p:cNvPr id="26627" name="Content Placeholder 2"/>
          <p:cNvSpPr>
            <a:spLocks noGrp="1"/>
          </p:cNvSpPr>
          <p:nvPr>
            <p:ph sz="quarter" idx="1"/>
          </p:nvPr>
        </p:nvSpPr>
        <p:spPr>
          <a:xfrm>
            <a:off x="457200" y="1600200"/>
            <a:ext cx="7467600" cy="4873625"/>
          </a:xfrm>
        </p:spPr>
        <p:txBody>
          <a:bodyPr/>
          <a:lstStyle/>
          <a:p>
            <a:r>
              <a:rPr lang="en-US" dirty="0" smtClean="0">
                <a:cs typeface="Times New Roman" pitchFamily="18" charset="0"/>
              </a:rPr>
              <a:t>Each node is associated with a probability function that takes as input a particular set of values for the node's parent variables and gives the probability of the variable represented by the node </a:t>
            </a:r>
          </a:p>
          <a:p>
            <a:r>
              <a:rPr lang="en-US" dirty="0" smtClean="0">
                <a:cs typeface="Times New Roman" pitchFamily="18" charset="0"/>
              </a:rPr>
              <a:t>For example, if the parents are Boolean variables then the probability function could be represented by a table of entries, one entry for each of the  possible combinations of its parents being true or false   </a:t>
            </a:r>
            <a:br>
              <a:rPr lang="en-US" dirty="0" smtClean="0">
                <a:cs typeface="Times New Roman" pitchFamily="18" charset="0"/>
              </a:rPr>
            </a:br>
            <a:endParaRPr lang="en-US" dirty="0"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Bayesian Belief Networks</a:t>
            </a:r>
            <a:endParaRPr lang="en-US" dirty="0"/>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26</a:t>
            </a:fld>
            <a:endParaRPr lang="en-US"/>
          </a:p>
        </p:txBody>
      </p:sp>
      <p:pic>
        <p:nvPicPr>
          <p:cNvPr id="59394" name="Picture 2" descr="http://upload.wikimedia.org/wikipedia/commons/thumb/0/0e/SimpleBayesNet.svg/600px-SimpleBayesNet.svg.png"/>
          <p:cNvPicPr>
            <a:picLocks noChangeAspect="1" noChangeArrowheads="1"/>
          </p:cNvPicPr>
          <p:nvPr/>
        </p:nvPicPr>
        <p:blipFill>
          <a:blip r:embed="rId2" cstate="print"/>
          <a:srcRect/>
          <a:stretch>
            <a:fillRect/>
          </a:stretch>
        </p:blipFill>
        <p:spPr bwMode="auto">
          <a:xfrm>
            <a:off x="899592" y="1916832"/>
            <a:ext cx="7009629" cy="396044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Bayesian Belief Networks</a:t>
            </a:r>
            <a:endParaRPr lang="en-US" dirty="0"/>
          </a:p>
        </p:txBody>
      </p:sp>
      <p:sp>
        <p:nvSpPr>
          <p:cNvPr id="26627" name="Content Placeholder 2"/>
          <p:cNvSpPr>
            <a:spLocks noGrp="1"/>
          </p:cNvSpPr>
          <p:nvPr>
            <p:ph sz="quarter" idx="1"/>
          </p:nvPr>
        </p:nvSpPr>
        <p:spPr>
          <a:xfrm>
            <a:off x="457200" y="1600200"/>
            <a:ext cx="7467600" cy="4873625"/>
          </a:xfrm>
        </p:spPr>
        <p:txBody>
          <a:bodyPr/>
          <a:lstStyle/>
          <a:p>
            <a:r>
              <a:rPr lang="en-US" dirty="0" smtClean="0"/>
              <a:t>The joint probability function is:</a:t>
            </a:r>
          </a:p>
          <a:p>
            <a:endParaRPr lang="en-US" dirty="0" smtClean="0"/>
          </a:p>
          <a:p>
            <a:endParaRPr lang="en-US" dirty="0" smtClean="0"/>
          </a:p>
          <a:p>
            <a:pPr lvl="1"/>
            <a:r>
              <a:rPr lang="en-US" dirty="0" smtClean="0"/>
              <a:t>G = Grass wet (yes/no)</a:t>
            </a:r>
          </a:p>
          <a:p>
            <a:pPr lvl="1"/>
            <a:r>
              <a:rPr lang="en-US" dirty="0" smtClean="0"/>
              <a:t>S = Sprinkler turned on (yes/no)</a:t>
            </a:r>
          </a:p>
          <a:p>
            <a:pPr lvl="1"/>
            <a:r>
              <a:rPr lang="en-US" dirty="0" smtClean="0"/>
              <a:t>R = Raining (yes/no)</a:t>
            </a:r>
          </a:p>
          <a:p>
            <a:pPr>
              <a:buNone/>
            </a:pPr>
            <a:r>
              <a:rPr lang="en-US" dirty="0" smtClean="0">
                <a:cs typeface="Times New Roman" pitchFamily="18" charset="0"/>
              </a:rPr>
              <a:t/>
            </a:r>
            <a:br>
              <a:rPr lang="en-US" dirty="0" smtClean="0">
                <a:cs typeface="Times New Roman" pitchFamily="18" charset="0"/>
              </a:rPr>
            </a:br>
            <a:endParaRPr lang="en-US" dirty="0"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27</a:t>
            </a:fld>
            <a:endParaRPr lang="en-US"/>
          </a:p>
        </p:txBody>
      </p:sp>
      <p:pic>
        <p:nvPicPr>
          <p:cNvPr id="62466" name="Picture 2"/>
          <p:cNvPicPr>
            <a:picLocks noChangeAspect="1" noChangeArrowheads="1"/>
          </p:cNvPicPr>
          <p:nvPr/>
        </p:nvPicPr>
        <p:blipFill>
          <a:blip r:embed="rId2" cstate="print"/>
          <a:srcRect/>
          <a:stretch>
            <a:fillRect/>
          </a:stretch>
        </p:blipFill>
        <p:spPr bwMode="auto">
          <a:xfrm>
            <a:off x="1691680" y="2204864"/>
            <a:ext cx="5476875" cy="581025"/>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899592" y="4365104"/>
            <a:ext cx="7056784" cy="1008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Bayesian Belief Networks</a:t>
            </a:r>
            <a:endParaRPr lang="en-US" dirty="0"/>
          </a:p>
        </p:txBody>
      </p:sp>
      <p:sp>
        <p:nvSpPr>
          <p:cNvPr id="26627" name="Content Placeholder 2"/>
          <p:cNvSpPr>
            <a:spLocks noGrp="1"/>
          </p:cNvSpPr>
          <p:nvPr>
            <p:ph sz="quarter" idx="1"/>
          </p:nvPr>
        </p:nvSpPr>
        <p:spPr>
          <a:xfrm>
            <a:off x="457200" y="1600200"/>
            <a:ext cx="8219256" cy="4873625"/>
          </a:xfrm>
        </p:spPr>
        <p:txBody>
          <a:bodyPr/>
          <a:lstStyle/>
          <a:p>
            <a:r>
              <a:rPr lang="en-US" dirty="0" smtClean="0"/>
              <a:t>What is the probability that it is raining, given the grass is wet? </a:t>
            </a:r>
          </a:p>
          <a:p>
            <a:endParaRPr lang="en-US" dirty="0" smtClean="0">
              <a:cs typeface="Times New Roman" pitchFamily="18" charset="0"/>
            </a:endParaRPr>
          </a:p>
          <a:p>
            <a:endParaRPr lang="en-US" dirty="0" smtClean="0">
              <a:cs typeface="Times New Roman" pitchFamily="18" charset="0"/>
            </a:endParaRPr>
          </a:p>
          <a:p>
            <a:r>
              <a:rPr lang="en-US" dirty="0" smtClean="0"/>
              <a:t>Using the expansion for the joint probability function and the conditional probabilities stated in the diagram, one can evaluate each term in the sums in the numerator and denominator. For example,   </a:t>
            </a:r>
            <a:r>
              <a:rPr lang="en-US" dirty="0" smtClean="0">
                <a:cs typeface="Times New Roman" pitchFamily="18" charset="0"/>
              </a:rPr>
              <a:t/>
            </a:r>
            <a:br>
              <a:rPr lang="en-US" dirty="0" smtClean="0">
                <a:cs typeface="Times New Roman" pitchFamily="18" charset="0"/>
              </a:rPr>
            </a:br>
            <a:endParaRPr lang="en-US" dirty="0"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28</a:t>
            </a:fld>
            <a:endParaRPr lang="en-US"/>
          </a:p>
        </p:txBody>
      </p:sp>
      <p:pic>
        <p:nvPicPr>
          <p:cNvPr id="63490" name="Picture 2"/>
          <p:cNvPicPr>
            <a:picLocks noChangeAspect="1" noChangeArrowheads="1"/>
          </p:cNvPicPr>
          <p:nvPr/>
        </p:nvPicPr>
        <p:blipFill>
          <a:blip r:embed="rId2" cstate="print"/>
          <a:srcRect/>
          <a:stretch>
            <a:fillRect/>
          </a:stretch>
        </p:blipFill>
        <p:spPr bwMode="auto">
          <a:xfrm>
            <a:off x="611560" y="2420888"/>
            <a:ext cx="8048180" cy="792088"/>
          </a:xfrm>
          <a:prstGeom prst="rect">
            <a:avLst/>
          </a:prstGeom>
          <a:noFill/>
          <a:ln w="9525">
            <a:noFill/>
            <a:miter lim="800000"/>
            <a:headEnd/>
            <a:tailEnd/>
          </a:ln>
        </p:spPr>
      </p:pic>
      <p:pic>
        <p:nvPicPr>
          <p:cNvPr id="63491" name="Picture 3"/>
          <p:cNvPicPr>
            <a:picLocks noChangeAspect="1" noChangeArrowheads="1"/>
          </p:cNvPicPr>
          <p:nvPr/>
        </p:nvPicPr>
        <p:blipFill>
          <a:blip r:embed="rId3" cstate="print"/>
          <a:srcRect/>
          <a:stretch>
            <a:fillRect/>
          </a:stretch>
        </p:blipFill>
        <p:spPr bwMode="auto">
          <a:xfrm>
            <a:off x="683568" y="4941168"/>
            <a:ext cx="6305550" cy="132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Bayesian Belief Networks</a:t>
            </a:r>
            <a:endParaRPr lang="en-US" dirty="0"/>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29</a:t>
            </a:fld>
            <a:endParaRPr lang="en-US"/>
          </a:p>
        </p:txBody>
      </p:sp>
      <p:pic>
        <p:nvPicPr>
          <p:cNvPr id="64514" name="Picture 2"/>
          <p:cNvPicPr>
            <a:picLocks noChangeAspect="1" noChangeArrowheads="1"/>
          </p:cNvPicPr>
          <p:nvPr/>
        </p:nvPicPr>
        <p:blipFill>
          <a:blip r:embed="rId2" cstate="print"/>
          <a:srcRect/>
          <a:stretch>
            <a:fillRect/>
          </a:stretch>
        </p:blipFill>
        <p:spPr bwMode="auto">
          <a:xfrm>
            <a:off x="611560" y="2564904"/>
            <a:ext cx="7532037" cy="1296144"/>
          </a:xfrm>
          <a:prstGeom prst="rect">
            <a:avLst/>
          </a:prstGeom>
          <a:noFill/>
          <a:ln w="9525">
            <a:noFill/>
            <a:miter lim="800000"/>
            <a:headEnd/>
            <a:tailEnd/>
          </a:ln>
        </p:spPr>
      </p:pic>
      <p:sp>
        <p:nvSpPr>
          <p:cNvPr id="9" name="Content Placeholder 2"/>
          <p:cNvSpPr>
            <a:spLocks noGrp="1"/>
          </p:cNvSpPr>
          <p:nvPr>
            <p:ph sz="quarter" idx="1"/>
          </p:nvPr>
        </p:nvSpPr>
        <p:spPr>
          <a:xfrm>
            <a:off x="457200" y="1600201"/>
            <a:ext cx="8219256" cy="820688"/>
          </a:xfrm>
        </p:spPr>
        <p:txBody>
          <a:bodyPr/>
          <a:lstStyle/>
          <a:p>
            <a:r>
              <a:rPr lang="en-US" dirty="0" smtClean="0"/>
              <a:t>Then the numerical results (subscripted by the associated variable values) are</a:t>
            </a:r>
            <a:endParaRPr lang="en-US" dirty="0" smtClean="0">
              <a:cs typeface="Times New Roman" pitchFamily="18" charset="0"/>
            </a:endParaRPr>
          </a:p>
          <a:p>
            <a:endParaRPr lang="en-US" dirty="0" smtClean="0">
              <a:cs typeface="Times New Roman" pitchFamily="18" charset="0"/>
            </a:endParaRPr>
          </a:p>
          <a:p>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pPr>
              <a:defRPr/>
            </a:pPr>
            <a:r>
              <a:rPr lang="en-US" dirty="0" smtClean="0"/>
              <a:t>Bayesian Classification</a:t>
            </a:r>
            <a:endParaRPr lang="en-US" dirty="0"/>
          </a:p>
        </p:txBody>
      </p:sp>
      <p:sp>
        <p:nvSpPr>
          <p:cNvPr id="9219" name="Content Placeholder 2"/>
          <p:cNvSpPr>
            <a:spLocks noGrp="1"/>
          </p:cNvSpPr>
          <p:nvPr>
            <p:ph sz="quarter" idx="1"/>
          </p:nvPr>
        </p:nvSpPr>
        <p:spPr>
          <a:xfrm>
            <a:off x="457200" y="1556792"/>
            <a:ext cx="7859216" cy="4917033"/>
          </a:xfrm>
        </p:spPr>
        <p:txBody>
          <a:bodyPr/>
          <a:lstStyle/>
          <a:p>
            <a:r>
              <a:rPr lang="en-US" dirty="0" smtClean="0">
                <a:cs typeface="Times New Roman" pitchFamily="18" charset="0"/>
              </a:rPr>
              <a:t>Basic Assumption: The observed data is governed by probability distributions</a:t>
            </a:r>
            <a:br>
              <a:rPr lang="en-US" dirty="0" smtClean="0">
                <a:cs typeface="Times New Roman" pitchFamily="18" charset="0"/>
              </a:rPr>
            </a:br>
            <a:endParaRPr lang="en-US" dirty="0" smtClean="0">
              <a:cs typeface="Times New Roman" pitchFamily="18" charset="0"/>
            </a:endParaRPr>
          </a:p>
          <a:p>
            <a:r>
              <a:rPr lang="en-US" dirty="0" smtClean="0">
                <a:cs typeface="Times New Roman" pitchFamily="18" charset="0"/>
              </a:rPr>
              <a:t>Using prior knowledge on probability distributions we can predict the classification of a new sample</a:t>
            </a:r>
            <a:br>
              <a:rPr lang="en-US" dirty="0" smtClean="0">
                <a:cs typeface="Times New Roman" pitchFamily="18" charset="0"/>
              </a:rPr>
            </a:br>
            <a:endParaRPr lang="en-US" dirty="0" smtClean="0">
              <a:cs typeface="Times New Roman" pitchFamily="18" charset="0"/>
            </a:endParaRPr>
          </a:p>
          <a:p>
            <a:r>
              <a:rPr lang="en-US" dirty="0" smtClean="0">
                <a:cs typeface="Times New Roman" pitchFamily="18" charset="0"/>
              </a:rPr>
              <a:t>Using </a:t>
            </a:r>
            <a:r>
              <a:rPr lang="en-US" dirty="0" err="1" smtClean="0">
                <a:cs typeface="Times New Roman" pitchFamily="18" charset="0"/>
              </a:rPr>
              <a:t>Bayes</a:t>
            </a:r>
            <a:r>
              <a:rPr lang="en-US" dirty="0" smtClean="0">
                <a:cs typeface="Times New Roman" pitchFamily="18" charset="0"/>
              </a:rPr>
              <a:t> Rule</a:t>
            </a:r>
            <a:br>
              <a:rPr lang="en-US" dirty="0" smtClean="0">
                <a:cs typeface="Times New Roman" pitchFamily="18" charset="0"/>
              </a:rPr>
            </a:br>
            <a:endParaRPr lang="en-US" dirty="0" smtClean="0">
              <a:cs typeface="Times New Roman" pitchFamily="18" charset="0"/>
            </a:endParaRPr>
          </a:p>
          <a:p>
            <a:r>
              <a:rPr lang="en-US" dirty="0" smtClean="0">
                <a:cs typeface="Times New Roman" pitchFamily="18" charset="0"/>
              </a:rPr>
              <a:t>Algorithms:</a:t>
            </a:r>
          </a:p>
          <a:p>
            <a:pPr lvl="1"/>
            <a:r>
              <a:rPr lang="en-US" dirty="0" smtClean="0">
                <a:cs typeface="Times New Roman" pitchFamily="18" charset="0"/>
              </a:rPr>
              <a:t>Naïve </a:t>
            </a:r>
            <a:r>
              <a:rPr lang="en-US" dirty="0" err="1" smtClean="0">
                <a:cs typeface="Times New Roman" pitchFamily="18" charset="0"/>
              </a:rPr>
              <a:t>Bayes</a:t>
            </a:r>
            <a:r>
              <a:rPr lang="en-US" dirty="0" smtClean="0">
                <a:cs typeface="Times New Roman" pitchFamily="18" charset="0"/>
              </a:rPr>
              <a:t> Classifier</a:t>
            </a:r>
          </a:p>
          <a:p>
            <a:pPr lvl="1"/>
            <a:r>
              <a:rPr lang="en-US" dirty="0" smtClean="0">
                <a:cs typeface="Times New Roman" pitchFamily="18" charset="0"/>
              </a:rPr>
              <a:t>Bayesian Belief Networks</a:t>
            </a: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3</a:t>
            </a:fld>
            <a:endParaRPr lang="en-US"/>
          </a:p>
        </p:txBody>
      </p:sp>
      <p:pic>
        <p:nvPicPr>
          <p:cNvPr id="211970" name="Picture 2"/>
          <p:cNvPicPr>
            <a:picLocks noChangeAspect="1" noChangeArrowheads="1"/>
          </p:cNvPicPr>
          <p:nvPr/>
        </p:nvPicPr>
        <p:blipFill>
          <a:blip r:embed="rId2" cstate="print"/>
          <a:srcRect/>
          <a:stretch>
            <a:fillRect/>
          </a:stretch>
        </p:blipFill>
        <p:spPr bwMode="auto">
          <a:xfrm>
            <a:off x="5940152" y="3933056"/>
            <a:ext cx="1800200" cy="222165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42888"/>
            <a:ext cx="7467600" cy="1143001"/>
          </a:xfrm>
        </p:spPr>
        <p:txBody>
          <a:bodyPr/>
          <a:lstStyle/>
          <a:p>
            <a:pPr>
              <a:defRPr/>
            </a:pPr>
            <a:r>
              <a:rPr lang="en-US" dirty="0" smtClean="0"/>
              <a:t>Example:</a:t>
            </a:r>
            <a:endParaRPr lang="en-US" dirty="0"/>
          </a:p>
        </p:txBody>
      </p:sp>
      <p:pic>
        <p:nvPicPr>
          <p:cNvPr id="27651" name="Picture 2"/>
          <p:cNvPicPr>
            <a:picLocks noChangeAspect="1" noChangeArrowheads="1"/>
          </p:cNvPicPr>
          <p:nvPr/>
        </p:nvPicPr>
        <p:blipFill>
          <a:blip r:embed="rId2" cstate="print"/>
          <a:srcRect/>
          <a:stretch>
            <a:fillRect/>
          </a:stretch>
        </p:blipFill>
        <p:spPr bwMode="auto">
          <a:xfrm>
            <a:off x="3132138" y="0"/>
            <a:ext cx="5572125" cy="4381500"/>
          </a:xfrm>
          <a:prstGeom prst="rect">
            <a:avLst/>
          </a:prstGeom>
          <a:noFill/>
          <a:ln w="9525">
            <a:noFill/>
            <a:miter lim="800000"/>
            <a:headEnd/>
            <a:tailEnd/>
          </a:ln>
        </p:spPr>
      </p:pic>
      <p:pic>
        <p:nvPicPr>
          <p:cNvPr id="73731" name="Picture 3"/>
          <p:cNvPicPr>
            <a:picLocks noChangeAspect="1" noChangeArrowheads="1"/>
          </p:cNvPicPr>
          <p:nvPr/>
        </p:nvPicPr>
        <p:blipFill>
          <a:blip r:embed="rId3" cstate="print"/>
          <a:srcRect l="14336" t="47115" r="13272" b="2824"/>
          <a:stretch>
            <a:fillRect/>
          </a:stretch>
        </p:blipFill>
        <p:spPr bwMode="auto">
          <a:xfrm>
            <a:off x="1835696" y="4509120"/>
            <a:ext cx="5336716" cy="1512168"/>
          </a:xfrm>
          <a:prstGeom prst="rect">
            <a:avLst/>
          </a:prstGeom>
          <a:noFill/>
          <a:ln w="9525">
            <a:noFill/>
            <a:miter lim="800000"/>
            <a:headEnd/>
            <a:tailEnd/>
          </a:ln>
        </p:spPr>
      </p:pic>
      <p:sp>
        <p:nvSpPr>
          <p:cNvPr id="6" name="TextBox 5"/>
          <p:cNvSpPr txBox="1">
            <a:spLocks noChangeArrowheads="1"/>
          </p:cNvSpPr>
          <p:nvPr/>
        </p:nvSpPr>
        <p:spPr bwMode="auto">
          <a:xfrm>
            <a:off x="611560" y="3933056"/>
            <a:ext cx="1728192" cy="276999"/>
          </a:xfrm>
          <a:prstGeom prst="rect">
            <a:avLst/>
          </a:prstGeom>
          <a:noFill/>
          <a:ln w="9525">
            <a:noFill/>
            <a:miter lim="800000"/>
            <a:headEnd/>
            <a:tailEnd/>
          </a:ln>
        </p:spPr>
        <p:txBody>
          <a:bodyPr wrap="square">
            <a:spAutoFit/>
          </a:bodyPr>
          <a:lstStyle/>
          <a:p>
            <a:r>
              <a:rPr lang="en-US" sz="1200" u="sng" dirty="0"/>
              <a:t>CPT Campfire:</a:t>
            </a:r>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box(in)">
                                      <p:cBhvr>
                                        <p:cTn id="7" dur="500"/>
                                        <p:tgtEl>
                                          <p:spTgt spid="73731"/>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42888"/>
            <a:ext cx="7467600" cy="1143001"/>
          </a:xfrm>
        </p:spPr>
        <p:txBody>
          <a:bodyPr/>
          <a:lstStyle/>
          <a:p>
            <a:pPr>
              <a:defRPr/>
            </a:pPr>
            <a:r>
              <a:rPr lang="en-US" dirty="0" smtClean="0"/>
              <a:t>Example:</a:t>
            </a:r>
            <a:endParaRPr lang="en-US" dirty="0"/>
          </a:p>
        </p:txBody>
      </p:sp>
      <p:pic>
        <p:nvPicPr>
          <p:cNvPr id="28675" name="Picture 2"/>
          <p:cNvPicPr>
            <a:picLocks noChangeAspect="1" noChangeArrowheads="1"/>
          </p:cNvPicPr>
          <p:nvPr/>
        </p:nvPicPr>
        <p:blipFill>
          <a:blip r:embed="rId2" cstate="print"/>
          <a:srcRect/>
          <a:stretch>
            <a:fillRect/>
          </a:stretch>
        </p:blipFill>
        <p:spPr bwMode="auto">
          <a:xfrm>
            <a:off x="3132138" y="0"/>
            <a:ext cx="5572125" cy="4381500"/>
          </a:xfrm>
          <a:prstGeom prst="rect">
            <a:avLst/>
          </a:prstGeom>
          <a:noFill/>
          <a:ln w="9525">
            <a:noFill/>
            <a:miter lim="800000"/>
            <a:headEnd/>
            <a:tailEnd/>
          </a:ln>
        </p:spPr>
      </p:pic>
      <p:pic>
        <p:nvPicPr>
          <p:cNvPr id="74755" name="Picture 3"/>
          <p:cNvPicPr>
            <a:picLocks noChangeAspect="1" noChangeArrowheads="1"/>
          </p:cNvPicPr>
          <p:nvPr/>
        </p:nvPicPr>
        <p:blipFill>
          <a:blip r:embed="rId3" cstate="print"/>
          <a:srcRect/>
          <a:stretch>
            <a:fillRect/>
          </a:stretch>
        </p:blipFill>
        <p:spPr bwMode="auto">
          <a:xfrm>
            <a:off x="323529" y="4725145"/>
            <a:ext cx="7992888" cy="362890"/>
          </a:xfrm>
          <a:prstGeom prst="rect">
            <a:avLst/>
          </a:prstGeom>
          <a:noFill/>
          <a:ln w="9525">
            <a:noFill/>
            <a:miter lim="800000"/>
            <a:headEnd/>
            <a:tailEnd/>
          </a:ln>
        </p:spPr>
      </p:pic>
      <p:sp>
        <p:nvSpPr>
          <p:cNvPr id="8" name="Line Callout 1 7"/>
          <p:cNvSpPr/>
          <p:nvPr/>
        </p:nvSpPr>
        <p:spPr>
          <a:xfrm>
            <a:off x="2483768" y="5733256"/>
            <a:ext cx="2303462" cy="503238"/>
          </a:xfrm>
          <a:prstGeom prst="borderCallout1">
            <a:avLst>
              <a:gd name="adj1" fmla="val 33263"/>
              <a:gd name="adj2" fmla="val -3571"/>
              <a:gd name="adj3" fmla="val -107609"/>
              <a:gd name="adj4" fmla="val -282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probabilities</a:t>
            </a:r>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ox(in)">
                                      <p:cBhvr>
                                        <p:cTn id="7" dur="500"/>
                                        <p:tgtEl>
                                          <p:spTgt spid="74755"/>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42888"/>
            <a:ext cx="7467600" cy="1143001"/>
          </a:xfrm>
        </p:spPr>
        <p:txBody>
          <a:bodyPr/>
          <a:lstStyle/>
          <a:p>
            <a:pPr>
              <a:defRPr/>
            </a:pPr>
            <a:r>
              <a:rPr lang="en-US" dirty="0" smtClean="0"/>
              <a:t>Example:</a:t>
            </a:r>
            <a:endParaRPr lang="en-US" dirty="0"/>
          </a:p>
        </p:txBody>
      </p:sp>
      <p:pic>
        <p:nvPicPr>
          <p:cNvPr id="29699" name="Picture 2"/>
          <p:cNvPicPr>
            <a:picLocks noChangeAspect="1" noChangeArrowheads="1"/>
          </p:cNvPicPr>
          <p:nvPr/>
        </p:nvPicPr>
        <p:blipFill>
          <a:blip r:embed="rId3" cstate="print"/>
          <a:srcRect/>
          <a:stretch>
            <a:fillRect/>
          </a:stretch>
        </p:blipFill>
        <p:spPr bwMode="auto">
          <a:xfrm>
            <a:off x="3131840" y="0"/>
            <a:ext cx="5572125" cy="4381500"/>
          </a:xfrm>
          <a:prstGeom prst="rect">
            <a:avLst/>
          </a:prstGeom>
          <a:noFill/>
          <a:ln w="9525">
            <a:noFill/>
            <a:miter lim="800000"/>
            <a:headEnd/>
            <a:tailEnd/>
          </a:ln>
        </p:spPr>
      </p:pic>
      <p:pic>
        <p:nvPicPr>
          <p:cNvPr id="75778" name="Picture 2"/>
          <p:cNvPicPr>
            <a:picLocks noChangeAspect="1" noChangeArrowheads="1"/>
          </p:cNvPicPr>
          <p:nvPr/>
        </p:nvPicPr>
        <p:blipFill>
          <a:blip r:embed="rId4" cstate="print"/>
          <a:srcRect/>
          <a:stretch>
            <a:fillRect/>
          </a:stretch>
        </p:blipFill>
        <p:spPr bwMode="auto">
          <a:xfrm>
            <a:off x="5003800" y="4221163"/>
            <a:ext cx="3749675" cy="647700"/>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32</a:t>
            </a:fld>
            <a:endParaRPr lang="en-US"/>
          </a:p>
        </p:txBody>
      </p:sp>
      <p:graphicFrame>
        <p:nvGraphicFramePr>
          <p:cNvPr id="8" name="Object 7"/>
          <p:cNvGraphicFramePr>
            <a:graphicFrameLocks noChangeAspect="1"/>
          </p:cNvGraphicFramePr>
          <p:nvPr/>
        </p:nvGraphicFramePr>
        <p:xfrm>
          <a:off x="251520" y="4941168"/>
          <a:ext cx="5112568" cy="393025"/>
        </p:xfrm>
        <a:graphic>
          <a:graphicData uri="http://schemas.openxmlformats.org/presentationml/2006/ole">
            <p:oleObj spid="_x0000_s16385" name="Equation" r:id="rId5" imgW="2641320" imgH="203040" progId="Equation.3">
              <p:embed/>
            </p:oleObj>
          </a:graphicData>
        </a:graphic>
      </p:graphicFrame>
      <p:sp>
        <p:nvSpPr>
          <p:cNvPr id="163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6386" name="Object 2"/>
          <p:cNvGraphicFramePr>
            <a:graphicFrameLocks noChangeAspect="1"/>
          </p:cNvGraphicFramePr>
          <p:nvPr/>
        </p:nvGraphicFramePr>
        <p:xfrm>
          <a:off x="323528" y="5517232"/>
          <a:ext cx="6837502" cy="1080120"/>
        </p:xfrm>
        <a:graphic>
          <a:graphicData uri="http://schemas.openxmlformats.org/presentationml/2006/ole">
            <p:oleObj spid="_x0000_s16386" name="Equation" r:id="rId6" imgW="4445000" imgH="698500" progId="Equation.3">
              <p:embed/>
            </p:oleObj>
          </a:graphicData>
        </a:graphic>
      </p:graphicFrame>
      <p:sp>
        <p:nvSpPr>
          <p:cNvPr id="16388" name="Rectangle 4"/>
          <p:cNvSpPr>
            <a:spLocks noChangeArrowheads="1"/>
          </p:cNvSpPr>
          <p:nvPr/>
        </p:nvSpPr>
        <p:spPr bwMode="auto">
          <a:xfrm>
            <a:off x="0" y="701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ox(in)">
                                      <p:cBhvr>
                                        <p:cTn id="7"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ormAutofit fontScale="90000"/>
          </a:bodyPr>
          <a:lstStyle/>
          <a:p>
            <a:pPr algn="r">
              <a:defRPr/>
            </a:pPr>
            <a:r>
              <a:rPr lang="he-IL" dirty="0" smtClean="0"/>
              <a:t>תרגיל</a:t>
            </a:r>
            <a:endParaRPr lang="en-US" dirty="0"/>
          </a:p>
        </p:txBody>
      </p:sp>
      <p:sp>
        <p:nvSpPr>
          <p:cNvPr id="3379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3798" name="Rectangle 3"/>
          <p:cNvSpPr>
            <a:spLocks noChangeArrowheads="1"/>
          </p:cNvSpPr>
          <p:nvPr/>
        </p:nvSpPr>
        <p:spPr bwMode="auto">
          <a:xfrm>
            <a:off x="0" y="9906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33</a:t>
            </a:fld>
            <a:endParaRPr lang="en-US"/>
          </a:p>
        </p:txBody>
      </p:sp>
      <p:pic>
        <p:nvPicPr>
          <p:cNvPr id="62466" name="Picture 2"/>
          <p:cNvPicPr>
            <a:picLocks noChangeAspect="1" noChangeArrowheads="1"/>
          </p:cNvPicPr>
          <p:nvPr/>
        </p:nvPicPr>
        <p:blipFill>
          <a:blip r:embed="rId2" cstate="print"/>
          <a:srcRect/>
          <a:stretch>
            <a:fillRect/>
          </a:stretch>
        </p:blipFill>
        <p:spPr bwMode="auto">
          <a:xfrm>
            <a:off x="1547664" y="404664"/>
            <a:ext cx="5184576" cy="6154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Instance-Based Classification Methods</a:t>
            </a:r>
            <a:endParaRPr lang="en-US" dirty="0"/>
          </a:p>
        </p:txBody>
      </p:sp>
      <p:sp>
        <p:nvSpPr>
          <p:cNvPr id="3" name="Content Placeholder 2"/>
          <p:cNvSpPr>
            <a:spLocks noGrp="1"/>
          </p:cNvSpPr>
          <p:nvPr>
            <p:ph sz="quarter" idx="1"/>
          </p:nvPr>
        </p:nvSpPr>
        <p:spPr>
          <a:xfrm>
            <a:off x="395288" y="1556793"/>
            <a:ext cx="7849120" cy="5301208"/>
          </a:xfrm>
        </p:spPr>
        <p:txBody>
          <a:bodyPr/>
          <a:lstStyle/>
          <a:p>
            <a:r>
              <a:rPr lang="en-US" dirty="0" smtClean="0"/>
              <a:t>Model-based  (“eager” learning)</a:t>
            </a:r>
          </a:p>
          <a:p>
            <a:pPr lvl="1"/>
            <a:r>
              <a:rPr lang="en-US" dirty="0" smtClean="0"/>
              <a:t>Process training examples and store the </a:t>
            </a:r>
            <a:r>
              <a:rPr lang="en-US" dirty="0" err="1" smtClean="0"/>
              <a:t>modelfor</a:t>
            </a:r>
            <a:r>
              <a:rPr lang="en-US" dirty="0" smtClean="0"/>
              <a:t> classification of future instances</a:t>
            </a:r>
          </a:p>
          <a:p>
            <a:r>
              <a:rPr lang="en-US" dirty="0" smtClean="0"/>
              <a:t>Instance-based (memory-based) learning</a:t>
            </a:r>
          </a:p>
          <a:p>
            <a:pPr lvl="1"/>
            <a:r>
              <a:rPr lang="en-US" dirty="0" smtClean="0"/>
              <a:t>Store training examples and delay the processing (“lazy evaluation”) until a new instance must be classified</a:t>
            </a:r>
          </a:p>
          <a:p>
            <a:r>
              <a:rPr lang="en-US" dirty="0" smtClean="0"/>
              <a:t>Typical approaches of instance-based learning</a:t>
            </a:r>
          </a:p>
          <a:p>
            <a:pPr lvl="1"/>
            <a:r>
              <a:rPr lang="en-US" i="1" dirty="0" smtClean="0"/>
              <a:t>k-nearest neighbor approach</a:t>
            </a:r>
          </a:p>
          <a:p>
            <a:pPr lvl="2"/>
            <a:r>
              <a:rPr lang="en-US" dirty="0" smtClean="0"/>
              <a:t>Instances represented as points in a Euclidean space.</a:t>
            </a:r>
          </a:p>
          <a:p>
            <a:pPr lvl="1"/>
            <a:r>
              <a:rPr lang="en-US" dirty="0" smtClean="0"/>
              <a:t>Kernel methods / Locally weighted regression</a:t>
            </a:r>
          </a:p>
          <a:p>
            <a:pPr lvl="2"/>
            <a:r>
              <a:rPr lang="en-US" dirty="0" smtClean="0"/>
              <a:t>Construct local approximation</a:t>
            </a:r>
          </a:p>
          <a:p>
            <a:pPr lvl="1"/>
            <a:r>
              <a:rPr lang="en-US" dirty="0" smtClean="0"/>
              <a:t>Case-based reasoning</a:t>
            </a:r>
          </a:p>
          <a:p>
            <a:pPr lvl="2"/>
            <a:r>
              <a:rPr lang="en-US" dirty="0" smtClean="0"/>
              <a:t>Uses symbolic representations and knowledge-based inference</a:t>
            </a:r>
            <a:endParaRPr lang="en-US" dirty="0" smtClean="0">
              <a:cs typeface="Times New Roman" pitchFamily="18" charset="0"/>
            </a:endParaRPr>
          </a:p>
        </p:txBody>
      </p:sp>
      <p:sp>
        <p:nvSpPr>
          <p:cNvPr id="3379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3798" name="Rectangle 3"/>
          <p:cNvSpPr>
            <a:spLocks noChangeArrowheads="1"/>
          </p:cNvSpPr>
          <p:nvPr/>
        </p:nvSpPr>
        <p:spPr bwMode="auto">
          <a:xfrm>
            <a:off x="0" y="9906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sz="quarter" idx="1"/>
          </p:nvPr>
        </p:nvSpPr>
        <p:spPr>
          <a:xfrm>
            <a:off x="468313" y="981075"/>
            <a:ext cx="4833937" cy="5400675"/>
          </a:xfrm>
        </p:spPr>
        <p:txBody>
          <a:bodyPr/>
          <a:lstStyle/>
          <a:p>
            <a:r>
              <a:rPr lang="en-US" dirty="0" smtClean="0">
                <a:cs typeface="Times New Roman" pitchFamily="18" charset="0"/>
              </a:rPr>
              <a:t>All instances correspond to points in the n-D space</a:t>
            </a:r>
            <a:br>
              <a:rPr lang="en-US" dirty="0" smtClean="0">
                <a:cs typeface="Times New Roman" pitchFamily="18" charset="0"/>
              </a:rPr>
            </a:br>
            <a:r>
              <a:rPr lang="en-US" dirty="0" smtClean="0">
                <a:cs typeface="Times New Roman" pitchFamily="18" charset="0"/>
              </a:rPr>
              <a:t/>
            </a:r>
            <a:br>
              <a:rPr lang="en-US" dirty="0" smtClean="0">
                <a:cs typeface="Times New Roman" pitchFamily="18" charset="0"/>
              </a:rPr>
            </a:br>
            <a:r>
              <a:rPr lang="en-US" b="1" i="1" dirty="0" smtClean="0">
                <a:cs typeface="Times New Roman" pitchFamily="18" charset="0"/>
              </a:rPr>
              <a:t>X=(x</a:t>
            </a:r>
            <a:r>
              <a:rPr lang="en-US" b="1" i="1" baseline="-25000" dirty="0" smtClean="0">
                <a:cs typeface="Times New Roman" pitchFamily="18" charset="0"/>
              </a:rPr>
              <a:t>1</a:t>
            </a:r>
            <a:r>
              <a:rPr lang="en-US" b="1" i="1" dirty="0" smtClean="0">
                <a:cs typeface="Times New Roman" pitchFamily="18" charset="0"/>
              </a:rPr>
              <a:t>,x</a:t>
            </a:r>
            <a:r>
              <a:rPr lang="en-US" b="1" i="1" baseline="-25000" dirty="0" smtClean="0">
                <a:cs typeface="Times New Roman" pitchFamily="18" charset="0"/>
              </a:rPr>
              <a:t>2</a:t>
            </a:r>
            <a:r>
              <a:rPr lang="en-US" b="1" i="1" dirty="0" smtClean="0">
                <a:cs typeface="Times New Roman" pitchFamily="18" charset="0"/>
              </a:rPr>
              <a:t>,x</a:t>
            </a:r>
            <a:r>
              <a:rPr lang="en-US" b="1" i="1" baseline="-25000" dirty="0" smtClean="0">
                <a:cs typeface="Times New Roman" pitchFamily="18" charset="0"/>
              </a:rPr>
              <a:t>3</a:t>
            </a:r>
            <a:r>
              <a:rPr lang="en-US" b="1" i="1" dirty="0" smtClean="0">
                <a:cs typeface="Times New Roman" pitchFamily="18" charset="0"/>
              </a:rPr>
              <a:t>,….,x</a:t>
            </a:r>
            <a:r>
              <a:rPr lang="en-US" b="1" i="1" baseline="-25000" dirty="0" smtClean="0">
                <a:cs typeface="Times New Roman" pitchFamily="18" charset="0"/>
              </a:rPr>
              <a:t>n</a:t>
            </a:r>
            <a:r>
              <a:rPr lang="en-US" b="1" i="1" dirty="0" smtClean="0">
                <a:cs typeface="Times New Roman" pitchFamily="18" charset="0"/>
              </a:rPr>
              <a:t>)</a:t>
            </a:r>
          </a:p>
          <a:p>
            <a:endParaRPr lang="en-US" dirty="0" smtClean="0">
              <a:cs typeface="Times New Roman" pitchFamily="18" charset="0"/>
            </a:endParaRPr>
          </a:p>
          <a:p>
            <a:r>
              <a:rPr lang="en-US" dirty="0" smtClean="0"/>
              <a:t>the k-NN returns the most common value among the </a:t>
            </a:r>
            <a:r>
              <a:rPr lang="en-US" i="1" dirty="0" smtClean="0"/>
              <a:t>k </a:t>
            </a:r>
            <a:r>
              <a:rPr lang="en-US" dirty="0" smtClean="0"/>
              <a:t>training examples nearest to </a:t>
            </a:r>
            <a:r>
              <a:rPr lang="en-US" i="1" dirty="0" smtClean="0"/>
              <a:t>x</a:t>
            </a:r>
            <a:r>
              <a:rPr lang="en-US" i="1" baseline="-25000" dirty="0" smtClean="0"/>
              <a:t>q</a:t>
            </a:r>
            <a:r>
              <a:rPr lang="en-US" dirty="0" smtClean="0"/>
              <a:t>. </a:t>
            </a:r>
            <a:r>
              <a:rPr lang="en-US" dirty="0" smtClean="0">
                <a:cs typeface="Times New Roman" pitchFamily="18" charset="0"/>
              </a:rPr>
              <a:t/>
            </a:r>
            <a:br>
              <a:rPr lang="en-US" dirty="0" smtClean="0">
                <a:cs typeface="Times New Roman" pitchFamily="18" charset="0"/>
              </a:rPr>
            </a:br>
            <a:endParaRPr lang="en-US" dirty="0" smtClean="0">
              <a:cs typeface="Times New Roman" pitchFamily="18" charset="0"/>
            </a:endParaRPr>
          </a:p>
          <a:p>
            <a:endParaRPr lang="en-US" dirty="0" smtClean="0">
              <a:cs typeface="Times New Roman" pitchFamily="18" charset="0"/>
            </a:endParaRPr>
          </a:p>
        </p:txBody>
      </p:sp>
      <p:sp>
        <p:nvSpPr>
          <p:cNvPr id="30723" name="TextBox 3"/>
          <p:cNvSpPr txBox="1">
            <a:spLocks noChangeArrowheads="1"/>
          </p:cNvSpPr>
          <p:nvPr/>
        </p:nvSpPr>
        <p:spPr bwMode="auto">
          <a:xfrm>
            <a:off x="395288" y="188913"/>
            <a:ext cx="7705725" cy="646112"/>
          </a:xfrm>
          <a:prstGeom prst="rect">
            <a:avLst/>
          </a:prstGeom>
          <a:noFill/>
          <a:ln w="9525">
            <a:noFill/>
            <a:miter lim="800000"/>
            <a:headEnd/>
            <a:tailEnd/>
          </a:ln>
        </p:spPr>
        <p:txBody>
          <a:bodyPr>
            <a:spAutoFit/>
          </a:bodyPr>
          <a:lstStyle/>
          <a:p>
            <a:r>
              <a:rPr lang="en-US" sz="3600" i="1"/>
              <a:t>k</a:t>
            </a:r>
            <a:r>
              <a:rPr lang="en-US" sz="3600"/>
              <a:t>-NN Classifier</a:t>
            </a:r>
            <a:endParaRPr lang="en-US" sz="3600" i="1"/>
          </a:p>
        </p:txBody>
      </p:sp>
      <p:pic>
        <p:nvPicPr>
          <p:cNvPr id="30724" name="Picture 2"/>
          <p:cNvPicPr>
            <a:picLocks noChangeAspect="1" noChangeArrowheads="1"/>
          </p:cNvPicPr>
          <p:nvPr/>
        </p:nvPicPr>
        <p:blipFill>
          <a:blip r:embed="rId2" cstate="print"/>
          <a:srcRect/>
          <a:stretch>
            <a:fillRect/>
          </a:stretch>
        </p:blipFill>
        <p:spPr bwMode="auto">
          <a:xfrm>
            <a:off x="5219700" y="1484313"/>
            <a:ext cx="3476625" cy="3105150"/>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395288" y="188913"/>
            <a:ext cx="7705725" cy="646112"/>
          </a:xfrm>
          <a:prstGeom prst="rect">
            <a:avLst/>
          </a:prstGeom>
          <a:noFill/>
          <a:ln w="9525">
            <a:noFill/>
            <a:miter lim="800000"/>
            <a:headEnd/>
            <a:tailEnd/>
          </a:ln>
        </p:spPr>
        <p:txBody>
          <a:bodyPr>
            <a:spAutoFit/>
          </a:bodyPr>
          <a:lstStyle/>
          <a:p>
            <a:r>
              <a:rPr lang="en-US" sz="3600" i="1"/>
              <a:t>k</a:t>
            </a:r>
            <a:r>
              <a:rPr lang="en-US" sz="3600"/>
              <a:t>-NN Classifier </a:t>
            </a:r>
            <a:endParaRPr lang="en-US" sz="3600" i="1"/>
          </a:p>
        </p:txBody>
      </p:sp>
      <p:pic>
        <p:nvPicPr>
          <p:cNvPr id="31747" name="Picture 2"/>
          <p:cNvPicPr>
            <a:picLocks noChangeAspect="1" noChangeArrowheads="1"/>
          </p:cNvPicPr>
          <p:nvPr/>
        </p:nvPicPr>
        <p:blipFill>
          <a:blip r:embed="rId2" cstate="print"/>
          <a:srcRect t="20081"/>
          <a:stretch>
            <a:fillRect/>
          </a:stretch>
        </p:blipFill>
        <p:spPr bwMode="auto">
          <a:xfrm>
            <a:off x="395288" y="1268413"/>
            <a:ext cx="8042275" cy="4321175"/>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250825" y="188913"/>
            <a:ext cx="8369300" cy="5454650"/>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Question ?</a:t>
            </a:r>
            <a:endParaRPr lang="en-US" dirty="0"/>
          </a:p>
        </p:txBody>
      </p:sp>
      <p:sp>
        <p:nvSpPr>
          <p:cNvPr id="3" name="Content Placeholder 2"/>
          <p:cNvSpPr>
            <a:spLocks noGrp="1"/>
          </p:cNvSpPr>
          <p:nvPr>
            <p:ph sz="quarter" idx="1"/>
          </p:nvPr>
        </p:nvSpPr>
        <p:spPr>
          <a:xfrm>
            <a:off x="395288" y="1984375"/>
            <a:ext cx="7467600" cy="4873625"/>
          </a:xfrm>
        </p:spPr>
        <p:txBody>
          <a:bodyPr/>
          <a:lstStyle/>
          <a:p>
            <a:r>
              <a:rPr lang="en-US" smtClean="0">
                <a:cs typeface="Times New Roman" pitchFamily="18" charset="0"/>
              </a:rPr>
              <a:t>But what happens when the different attributes are on different scale?</a:t>
            </a:r>
            <a:br>
              <a:rPr lang="en-US" smtClean="0">
                <a:cs typeface="Times New Roman" pitchFamily="18" charset="0"/>
              </a:rPr>
            </a:br>
            <a:r>
              <a:rPr lang="en-US" smtClean="0">
                <a:cs typeface="Times New Roman" pitchFamily="18" charset="0"/>
              </a:rPr>
              <a:t/>
            </a:r>
            <a:br>
              <a:rPr lang="en-US" smtClean="0">
                <a:cs typeface="Times New Roman" pitchFamily="18" charset="0"/>
              </a:rPr>
            </a:br>
            <a:endParaRPr lang="en-US" smtClean="0">
              <a:cs typeface="Times New Roman" pitchFamily="18" charset="0"/>
            </a:endParaRPr>
          </a:p>
          <a:p>
            <a:r>
              <a:rPr lang="en-US" smtClean="0">
                <a:cs typeface="Times New Roman" pitchFamily="18" charset="0"/>
              </a:rPr>
              <a:t>Attributes need normalization!!</a:t>
            </a:r>
          </a:p>
        </p:txBody>
      </p:sp>
      <p:sp>
        <p:nvSpPr>
          <p:cNvPr id="3379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pic>
        <p:nvPicPr>
          <p:cNvPr id="808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42988" y="4797425"/>
            <a:ext cx="3025775" cy="935038"/>
          </a:xfrm>
          <a:prstGeom prst="rect">
            <a:avLst/>
          </a:prstGeom>
          <a:noFill/>
          <a:ln w="9525">
            <a:noFill/>
            <a:miter lim="800000"/>
            <a:headEnd/>
            <a:tailEnd/>
          </a:ln>
        </p:spPr>
      </p:pic>
      <p:sp>
        <p:nvSpPr>
          <p:cNvPr id="33798" name="Rectangle 3"/>
          <p:cNvSpPr>
            <a:spLocks noChangeArrowheads="1"/>
          </p:cNvSpPr>
          <p:nvPr/>
        </p:nvSpPr>
        <p:spPr bwMode="auto">
          <a:xfrm>
            <a:off x="0" y="9906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4" presetClass="entr" presetSubtype="16" fill="hold" nodeType="afterEffect">
                                  <p:stCondLst>
                                    <p:cond delay="0"/>
                                  </p:stCondLst>
                                  <p:childTnLst>
                                    <p:set>
                                      <p:cBhvr>
                                        <p:cTn id="13" dur="1" fill="hold">
                                          <p:stCondLst>
                                            <p:cond delay="0"/>
                                          </p:stCondLst>
                                        </p:cTn>
                                        <p:tgtEl>
                                          <p:spTgt spid="80897"/>
                                        </p:tgtEl>
                                        <p:attrNameLst>
                                          <p:attrName>style.visibility</p:attrName>
                                        </p:attrNameLst>
                                      </p:cBhvr>
                                      <p:to>
                                        <p:strVal val="visible"/>
                                      </p:to>
                                    </p:set>
                                    <p:animEffect transition="in" filter="box(in)">
                                      <p:cBhvr>
                                        <p:cTn id="14" dur="500"/>
                                        <p:tgtEl>
                                          <p:spTgt spid="8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But what about distance for attributes that are not numeric?</a:t>
            </a:r>
            <a:endParaRPr lang="en-US" dirty="0"/>
          </a:p>
        </p:txBody>
      </p:sp>
      <p:sp>
        <p:nvSpPr>
          <p:cNvPr id="3" name="Content Placeholder 2"/>
          <p:cNvSpPr>
            <a:spLocks noGrp="1"/>
          </p:cNvSpPr>
          <p:nvPr>
            <p:ph sz="quarter" idx="1"/>
          </p:nvPr>
        </p:nvSpPr>
        <p:spPr>
          <a:xfrm>
            <a:off x="457200" y="1600200"/>
            <a:ext cx="7467600" cy="4873625"/>
          </a:xfrm>
        </p:spPr>
        <p:txBody>
          <a:bodyPr/>
          <a:lstStyle/>
          <a:p>
            <a:r>
              <a:rPr lang="en-US" dirty="0" smtClean="0">
                <a:cs typeface="Times New Roman" pitchFamily="18" charset="0"/>
              </a:rPr>
              <a:t>Answer: We need some way to translate agreement/ disagreement into distance measurement</a:t>
            </a:r>
            <a:br>
              <a:rPr lang="en-US" dirty="0" smtClean="0">
                <a:cs typeface="Times New Roman" pitchFamily="18" charset="0"/>
              </a:rPr>
            </a:br>
            <a:endParaRPr lang="en-US" dirty="0" smtClean="0">
              <a:cs typeface="Times New Roman" pitchFamily="18" charset="0"/>
            </a:endParaRPr>
          </a:p>
          <a:p>
            <a:r>
              <a:rPr lang="en-US" dirty="0" smtClean="0">
                <a:cs typeface="Times New Roman" pitchFamily="18" charset="0"/>
              </a:rPr>
              <a:t>If the values agree      =&gt; distance is 0</a:t>
            </a:r>
            <a:br>
              <a:rPr lang="en-US" dirty="0" smtClean="0">
                <a:cs typeface="Times New Roman" pitchFamily="18" charset="0"/>
              </a:rPr>
            </a:br>
            <a:r>
              <a:rPr lang="en-US" dirty="0" smtClean="0">
                <a:cs typeface="Times New Roman" pitchFamily="18" charset="0"/>
              </a:rPr>
              <a:t>If the values disagree =&gt; distance is 1</a:t>
            </a: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7467600" cy="850106"/>
          </a:xfrm>
        </p:spPr>
        <p:txBody>
          <a:bodyPr/>
          <a:lstStyle/>
          <a:p>
            <a:pPr>
              <a:defRPr/>
            </a:pPr>
            <a:r>
              <a:rPr lang="en-US" dirty="0" smtClean="0"/>
              <a:t>Practical Problems</a:t>
            </a:r>
          </a:p>
        </p:txBody>
      </p:sp>
      <p:sp>
        <p:nvSpPr>
          <p:cNvPr id="11267" name="Rectangle 3"/>
          <p:cNvSpPr>
            <a:spLocks noGrp="1" noChangeArrowheads="1"/>
          </p:cNvSpPr>
          <p:nvPr>
            <p:ph type="body" idx="1"/>
          </p:nvPr>
        </p:nvSpPr>
        <p:spPr>
          <a:xfrm>
            <a:off x="467544" y="1412776"/>
            <a:ext cx="7467600" cy="4873625"/>
          </a:xfrm>
        </p:spPr>
        <p:txBody>
          <a:bodyPr/>
          <a:lstStyle/>
          <a:p>
            <a:r>
              <a:rPr lang="en-US" sz="2800" dirty="0" smtClean="0">
                <a:cs typeface="Times New Roman" pitchFamily="18" charset="0"/>
              </a:rPr>
              <a:t>Typically require initial knowledge of many probabilities.  </a:t>
            </a:r>
          </a:p>
          <a:p>
            <a:r>
              <a:rPr lang="en-US" sz="2800" dirty="0" smtClean="0">
                <a:cs typeface="Times New Roman" pitchFamily="18" charset="0"/>
              </a:rPr>
              <a:t>In general many attributes make it impossible to determine the required probabilities</a:t>
            </a:r>
          </a:p>
          <a:p>
            <a:r>
              <a:rPr lang="en-US" sz="2800" dirty="0" smtClean="0">
                <a:cs typeface="Times New Roman" pitchFamily="18" charset="0"/>
              </a:rPr>
              <a:t>Can be estimated by:</a:t>
            </a:r>
          </a:p>
          <a:p>
            <a:pPr lvl="1"/>
            <a:r>
              <a:rPr lang="en-US" sz="2400" dirty="0" smtClean="0">
                <a:cs typeface="Times New Roman" pitchFamily="18" charset="0"/>
              </a:rPr>
              <a:t>Background knowledge</a:t>
            </a:r>
          </a:p>
          <a:p>
            <a:pPr lvl="1"/>
            <a:r>
              <a:rPr lang="en-US" sz="2400" dirty="0" smtClean="0">
                <a:cs typeface="Times New Roman" pitchFamily="18" charset="0"/>
              </a:rPr>
              <a:t>Previously available data</a:t>
            </a:r>
          </a:p>
          <a:p>
            <a:pPr lvl="1"/>
            <a:r>
              <a:rPr lang="en-US" sz="2400" dirty="0" smtClean="0">
                <a:cs typeface="Times New Roman" pitchFamily="18" charset="0"/>
              </a:rPr>
              <a:t>Assumptions about distribution</a:t>
            </a:r>
            <a:br>
              <a:rPr lang="en-US" sz="2400" dirty="0" smtClean="0">
                <a:cs typeface="Times New Roman" pitchFamily="18" charset="0"/>
              </a:rPr>
            </a:br>
            <a:endParaRPr lang="en-US" sz="2400"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4873625"/>
          </a:xfrm>
        </p:spPr>
        <p:txBody>
          <a:bodyPr/>
          <a:lstStyle/>
          <a:p>
            <a:r>
              <a:rPr lang="en-US" sz="2000" dirty="0" smtClean="0">
                <a:cs typeface="Times New Roman" pitchFamily="18" charset="0"/>
              </a:rPr>
              <a:t>In general if an attribute’s value is on one of the </a:t>
            </a:r>
            <a:r>
              <a:rPr lang="en-US" sz="2000" dirty="0" err="1" smtClean="0">
                <a:cs typeface="Times New Roman" pitchFamily="18" charset="0"/>
              </a:rPr>
              <a:t>tuples</a:t>
            </a:r>
            <a:r>
              <a:rPr lang="en-US" sz="2000" dirty="0" smtClean="0">
                <a:cs typeface="Times New Roman" pitchFamily="18" charset="0"/>
              </a:rPr>
              <a:t> is missing, we assume the maximum possible distance.</a:t>
            </a:r>
            <a:br>
              <a:rPr lang="en-US" sz="2000" dirty="0" smtClean="0">
                <a:cs typeface="Times New Roman" pitchFamily="18" charset="0"/>
              </a:rPr>
            </a:br>
            <a:endParaRPr lang="en-US" sz="2000" dirty="0" smtClean="0">
              <a:cs typeface="Times New Roman" pitchFamily="18" charset="0"/>
            </a:endParaRPr>
          </a:p>
          <a:p>
            <a:r>
              <a:rPr lang="en-US" sz="2000" dirty="0" smtClean="0">
                <a:cs typeface="Times New Roman" pitchFamily="18" charset="0"/>
              </a:rPr>
              <a:t>For categorical attributes we take a distance of 1 if one or both of the values are missing (in the two </a:t>
            </a:r>
            <a:r>
              <a:rPr lang="en-US" sz="2000" dirty="0" err="1" smtClean="0">
                <a:cs typeface="Times New Roman" pitchFamily="18" charset="0"/>
              </a:rPr>
              <a:t>tuples</a:t>
            </a:r>
            <a:r>
              <a:rPr lang="en-US" sz="2000" dirty="0" smtClean="0">
                <a:cs typeface="Times New Roman" pitchFamily="18" charset="0"/>
              </a:rPr>
              <a:t>)</a:t>
            </a:r>
            <a:br>
              <a:rPr lang="en-US" sz="2000" dirty="0" smtClean="0">
                <a:cs typeface="Times New Roman" pitchFamily="18" charset="0"/>
              </a:rPr>
            </a:br>
            <a:endParaRPr lang="en-US" sz="2000" dirty="0" smtClean="0">
              <a:cs typeface="Times New Roman" pitchFamily="18" charset="0"/>
            </a:endParaRPr>
          </a:p>
          <a:p>
            <a:r>
              <a:rPr lang="en-US" sz="2000" dirty="0" smtClean="0">
                <a:cs typeface="Times New Roman" pitchFamily="18" charset="0"/>
              </a:rPr>
              <a:t>If a numerical value is missing from both </a:t>
            </a:r>
            <a:r>
              <a:rPr lang="en-US" sz="2000" dirty="0" err="1" smtClean="0">
                <a:cs typeface="Times New Roman" pitchFamily="18" charset="0"/>
              </a:rPr>
              <a:t>tuples</a:t>
            </a:r>
            <a:r>
              <a:rPr lang="en-US" sz="2000" dirty="0" smtClean="0">
                <a:cs typeface="Times New Roman" pitchFamily="18" charset="0"/>
              </a:rPr>
              <a:t> we again take 1 as the distance in that dimension.</a:t>
            </a:r>
            <a:br>
              <a:rPr lang="en-US" sz="2000" dirty="0" smtClean="0">
                <a:cs typeface="Times New Roman" pitchFamily="18" charset="0"/>
              </a:rPr>
            </a:br>
            <a:endParaRPr lang="en-US" sz="2000" dirty="0" smtClean="0">
              <a:cs typeface="Times New Roman" pitchFamily="18" charset="0"/>
            </a:endParaRPr>
          </a:p>
          <a:p>
            <a:r>
              <a:rPr lang="en-US" sz="2000" dirty="0" smtClean="0">
                <a:cs typeface="Times New Roman" pitchFamily="18" charset="0"/>
              </a:rPr>
              <a:t>If only one value is missing, than the maximum distance is calculated according to:</a:t>
            </a:r>
            <a:br>
              <a:rPr lang="en-US" sz="2000" dirty="0" smtClean="0">
                <a:cs typeface="Times New Roman" pitchFamily="18" charset="0"/>
              </a:rPr>
            </a:br>
            <a:endParaRPr lang="en-US" sz="2000" dirty="0" smtClean="0">
              <a:cs typeface="Times New Roman" pitchFamily="18" charset="0"/>
            </a:endParaRPr>
          </a:p>
          <a:p>
            <a:endParaRPr lang="en-US" sz="2000" dirty="0" smtClean="0">
              <a:cs typeface="Times New Roman" pitchFamily="18" charset="0"/>
            </a:endParaRPr>
          </a:p>
        </p:txBody>
      </p:sp>
      <p:grpSp>
        <p:nvGrpSpPr>
          <p:cNvPr id="4" name="Group 7"/>
          <p:cNvGrpSpPr>
            <a:grpSpLocks/>
          </p:cNvGrpSpPr>
          <p:nvPr/>
        </p:nvGrpSpPr>
        <p:grpSpPr bwMode="auto">
          <a:xfrm>
            <a:off x="3995936" y="5373216"/>
            <a:ext cx="3313112" cy="504825"/>
            <a:chOff x="3779912" y="5877272"/>
            <a:chExt cx="3312368" cy="504056"/>
          </a:xfrm>
        </p:grpSpPr>
        <p:sp>
          <p:nvSpPr>
            <p:cNvPr id="7" name="Rounded Rectangle 6"/>
            <p:cNvSpPr/>
            <p:nvPr/>
          </p:nvSpPr>
          <p:spPr>
            <a:xfrm>
              <a:off x="3779912" y="5877272"/>
              <a:ext cx="3312368" cy="504056"/>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848"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51920" y="5949280"/>
              <a:ext cx="3143522" cy="432048"/>
            </a:xfrm>
            <a:prstGeom prst="rect">
              <a:avLst/>
            </a:prstGeom>
            <a:noFill/>
            <a:ln w="9525">
              <a:noFill/>
              <a:miter lim="800000"/>
              <a:headEnd/>
              <a:tailEnd/>
            </a:ln>
          </p:spPr>
        </p:pic>
      </p:grpSp>
      <p:sp>
        <p:nvSpPr>
          <p:cNvPr id="2" name="Title 1"/>
          <p:cNvSpPr>
            <a:spLocks noGrp="1"/>
          </p:cNvSpPr>
          <p:nvPr>
            <p:ph type="title"/>
          </p:nvPr>
        </p:nvSpPr>
        <p:spPr/>
        <p:txBody>
          <a:bodyPr/>
          <a:lstStyle/>
          <a:p>
            <a:pPr>
              <a:defRPr/>
            </a:pPr>
            <a:r>
              <a:rPr lang="en-US" dirty="0" smtClean="0"/>
              <a:t>What about missing values?</a:t>
            </a:r>
            <a:endParaRPr lang="en-US" dirty="0"/>
          </a:p>
        </p:txBody>
      </p:sp>
      <p:sp>
        <p:nvSpPr>
          <p:cNvPr id="3584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35846" name="Rectangle 3"/>
          <p:cNvSpPr>
            <a:spLocks noChangeArrowheads="1"/>
          </p:cNvSpPr>
          <p:nvPr/>
        </p:nvSpPr>
        <p:spPr bwMode="auto">
          <a:xfrm>
            <a:off x="0" y="733425"/>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9" name="Slide Number Placeholder 8"/>
          <p:cNvSpPr>
            <a:spLocks noGrp="1"/>
          </p:cNvSpPr>
          <p:nvPr>
            <p:ph type="sldNum" sz="quarter" idx="11"/>
          </p:nvPr>
        </p:nvSpPr>
        <p:spPr/>
        <p:txBody>
          <a:bodyPr/>
          <a:lstStyle/>
          <a:p>
            <a:pPr>
              <a:defRPr/>
            </a:pPr>
            <a:fld id="{3CF525EA-D8B0-401B-99F1-2B9B36BAEC20}" type="slidenum">
              <a:rPr lang="he-IL" smtClean="0"/>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26"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do I choose a value of </a:t>
            </a:r>
            <a:r>
              <a:rPr lang="en-US" i="1" dirty="0" smtClean="0"/>
              <a:t>k</a:t>
            </a:r>
            <a:r>
              <a:rPr lang="en-US" dirty="0" smtClean="0"/>
              <a:t>?</a:t>
            </a:r>
            <a:endParaRPr lang="en-US" dirty="0"/>
          </a:p>
        </p:txBody>
      </p:sp>
      <p:sp>
        <p:nvSpPr>
          <p:cNvPr id="3" name="Content Placeholder 2"/>
          <p:cNvSpPr>
            <a:spLocks noGrp="1"/>
          </p:cNvSpPr>
          <p:nvPr>
            <p:ph sz="quarter" idx="1"/>
          </p:nvPr>
        </p:nvSpPr>
        <p:spPr>
          <a:xfrm>
            <a:off x="457200" y="1600200"/>
            <a:ext cx="7787208" cy="4873625"/>
          </a:xfrm>
        </p:spPr>
        <p:txBody>
          <a:bodyPr/>
          <a:lstStyle/>
          <a:p>
            <a:r>
              <a:rPr lang="en-US" sz="2000" dirty="0" smtClean="0">
                <a:cs typeface="Times New Roman" pitchFamily="18" charset="0"/>
              </a:rPr>
              <a:t>Experimentally determine </a:t>
            </a:r>
            <a:r>
              <a:rPr lang="en-US" sz="2000" i="1" dirty="0" smtClean="0">
                <a:cs typeface="Times New Roman" pitchFamily="18" charset="0"/>
              </a:rPr>
              <a:t>k</a:t>
            </a:r>
            <a:r>
              <a:rPr lang="en-US" sz="2000" dirty="0" smtClean="0">
                <a:cs typeface="Times New Roman" pitchFamily="18" charset="0"/>
              </a:rPr>
              <a:t> based on the test/validation dataset.</a:t>
            </a:r>
            <a:br>
              <a:rPr lang="en-US" sz="2000" dirty="0" smtClean="0">
                <a:cs typeface="Times New Roman" pitchFamily="18" charset="0"/>
              </a:rPr>
            </a:br>
            <a:endParaRPr lang="en-US" sz="2000" dirty="0" smtClean="0">
              <a:cs typeface="Times New Roman" pitchFamily="18" charset="0"/>
            </a:endParaRPr>
          </a:p>
          <a:p>
            <a:r>
              <a:rPr lang="en-US" sz="2000" dirty="0" smtClean="0">
                <a:cs typeface="Times New Roman" pitchFamily="18" charset="0"/>
              </a:rPr>
              <a:t>In general as the number of training </a:t>
            </a:r>
            <a:r>
              <a:rPr lang="en-US" sz="2000" dirty="0" err="1" smtClean="0">
                <a:cs typeface="Times New Roman" pitchFamily="18" charset="0"/>
              </a:rPr>
              <a:t>tuples</a:t>
            </a:r>
            <a:r>
              <a:rPr lang="en-US" sz="2000" dirty="0" smtClean="0">
                <a:cs typeface="Times New Roman" pitchFamily="18" charset="0"/>
              </a:rPr>
              <a:t> increase, so does the optimal value of </a:t>
            </a:r>
            <a:r>
              <a:rPr lang="en-US" sz="2000" i="1" dirty="0" smtClean="0">
                <a:cs typeface="Times New Roman" pitchFamily="18" charset="0"/>
              </a:rPr>
              <a:t>k</a:t>
            </a:r>
            <a:r>
              <a:rPr lang="en-US" sz="2000" dirty="0" smtClean="0">
                <a:cs typeface="Times New Roman" pitchFamily="18" charset="0"/>
              </a:rPr>
              <a:t/>
            </a:r>
            <a:br>
              <a:rPr lang="en-US" sz="2000" dirty="0" smtClean="0">
                <a:cs typeface="Times New Roman" pitchFamily="18" charset="0"/>
              </a:rPr>
            </a:br>
            <a:endParaRPr lang="en-US" sz="2000" dirty="0" smtClean="0">
              <a:cs typeface="Times New Roman" pitchFamily="18" charset="0"/>
            </a:endParaRPr>
          </a:p>
          <a:p>
            <a:r>
              <a:rPr lang="en-US" sz="2000" dirty="0" smtClean="0">
                <a:cs typeface="Times New Roman" pitchFamily="18" charset="0"/>
              </a:rPr>
              <a:t>When the number of training </a:t>
            </a:r>
            <a:r>
              <a:rPr lang="en-US" sz="2000" dirty="0" err="1" smtClean="0">
                <a:cs typeface="Times New Roman" pitchFamily="18" charset="0"/>
              </a:rPr>
              <a:t>tuples</a:t>
            </a:r>
            <a:r>
              <a:rPr lang="en-US" sz="2000" dirty="0" smtClean="0">
                <a:cs typeface="Times New Roman" pitchFamily="18" charset="0"/>
              </a:rPr>
              <a:t> approaches infinity, for </a:t>
            </a:r>
            <a:r>
              <a:rPr lang="en-US" sz="2000" i="1" dirty="0" smtClean="0">
                <a:cs typeface="Times New Roman" pitchFamily="18" charset="0"/>
              </a:rPr>
              <a:t>k=1</a:t>
            </a:r>
            <a:r>
              <a:rPr lang="en-US" sz="2000" dirty="0" smtClean="0">
                <a:cs typeface="Times New Roman" pitchFamily="18" charset="0"/>
              </a:rPr>
              <a:t>,</a:t>
            </a:r>
            <a:r>
              <a:rPr lang="en-US" sz="2000" i="1" dirty="0" smtClean="0">
                <a:cs typeface="Times New Roman" pitchFamily="18" charset="0"/>
              </a:rPr>
              <a:t> </a:t>
            </a:r>
            <a:r>
              <a:rPr lang="en-US" sz="2000" dirty="0" smtClean="0">
                <a:cs typeface="Times New Roman" pitchFamily="18" charset="0"/>
              </a:rPr>
              <a:t>the error rate is not worse than twice the </a:t>
            </a:r>
            <a:r>
              <a:rPr lang="en-US" sz="2000" dirty="0" err="1" smtClean="0">
                <a:cs typeface="Times New Roman" pitchFamily="18" charset="0"/>
              </a:rPr>
              <a:t>Bayes</a:t>
            </a:r>
            <a:r>
              <a:rPr lang="en-US" sz="2000" dirty="0" smtClean="0">
                <a:cs typeface="Times New Roman" pitchFamily="18" charset="0"/>
              </a:rPr>
              <a:t> error rate</a:t>
            </a:r>
          </a:p>
          <a:p>
            <a:pPr lvl="1"/>
            <a:r>
              <a:rPr lang="en-US" sz="1700" dirty="0" err="1" smtClean="0">
                <a:cs typeface="Arial" pitchFamily="34" charset="0"/>
              </a:rPr>
              <a:t>Bayes</a:t>
            </a:r>
            <a:r>
              <a:rPr lang="en-US" sz="1700" dirty="0" smtClean="0">
                <a:cs typeface="Arial" pitchFamily="34" charset="0"/>
              </a:rPr>
              <a:t> error rate is the theoretical minimum achieved when we predict y that maximizes P(</a:t>
            </a:r>
            <a:r>
              <a:rPr lang="en-US" sz="1700" dirty="0" err="1" smtClean="0">
                <a:cs typeface="Arial" pitchFamily="34" charset="0"/>
              </a:rPr>
              <a:t>y|x</a:t>
            </a:r>
            <a:r>
              <a:rPr lang="en-US" sz="1700" dirty="0" smtClean="0">
                <a:cs typeface="Arial" pitchFamily="34" charset="0"/>
              </a:rPr>
              <a:t>) according to the attributes vector x</a:t>
            </a:r>
          </a:p>
          <a:p>
            <a:r>
              <a:rPr lang="en-US" sz="2000" dirty="0" smtClean="0">
                <a:cs typeface="Times New Roman" pitchFamily="18" charset="0"/>
              </a:rPr>
              <a:t>When the number of training </a:t>
            </a:r>
            <a:r>
              <a:rPr lang="en-US" sz="2000" dirty="0" err="1" smtClean="0">
                <a:cs typeface="Times New Roman" pitchFamily="18" charset="0"/>
              </a:rPr>
              <a:t>tuples</a:t>
            </a:r>
            <a:r>
              <a:rPr lang="en-US" sz="2000" dirty="0" smtClean="0">
                <a:cs typeface="Times New Roman" pitchFamily="18" charset="0"/>
              </a:rPr>
              <a:t> and </a:t>
            </a:r>
            <a:r>
              <a:rPr lang="en-US" sz="2000" i="1" dirty="0" smtClean="0">
                <a:cs typeface="Times New Roman" pitchFamily="18" charset="0"/>
              </a:rPr>
              <a:t>k </a:t>
            </a:r>
            <a:r>
              <a:rPr lang="en-US" sz="2000" dirty="0" smtClean="0">
                <a:cs typeface="Times New Roman" pitchFamily="18" charset="0"/>
              </a:rPr>
              <a:t>approach infinity, the error rate approaches the </a:t>
            </a:r>
            <a:r>
              <a:rPr lang="en-US" sz="2000" dirty="0" err="1" smtClean="0">
                <a:cs typeface="Times New Roman" pitchFamily="18" charset="0"/>
              </a:rPr>
              <a:t>Bayes</a:t>
            </a:r>
            <a:r>
              <a:rPr lang="en-US" sz="2000" dirty="0" smtClean="0">
                <a:cs typeface="Times New Roman" pitchFamily="18" charset="0"/>
              </a:rPr>
              <a:t> error rate</a:t>
            </a: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611188" y="2060575"/>
            <a:ext cx="6840537" cy="585788"/>
          </a:xfrm>
          <a:prstGeom prst="rect">
            <a:avLst/>
          </a:prstGeom>
          <a:noFill/>
          <a:ln w="9525">
            <a:noFill/>
            <a:miter lim="800000"/>
            <a:headEnd/>
            <a:tailEnd/>
          </a:ln>
        </p:spPr>
        <p:txBody>
          <a:bodyPr>
            <a:spAutoFit/>
          </a:bodyPr>
          <a:lstStyle/>
          <a:p>
            <a:r>
              <a:rPr lang="en-US" sz="3200"/>
              <a:t>And what about numeric prediction???</a:t>
            </a:r>
          </a:p>
        </p:txBody>
      </p:sp>
      <p:sp>
        <p:nvSpPr>
          <p:cNvPr id="37891" name="TextBox 3"/>
          <p:cNvSpPr txBox="1">
            <a:spLocks noChangeArrowheads="1"/>
          </p:cNvSpPr>
          <p:nvPr/>
        </p:nvSpPr>
        <p:spPr bwMode="auto">
          <a:xfrm>
            <a:off x="395288" y="188913"/>
            <a:ext cx="7705725" cy="646112"/>
          </a:xfrm>
          <a:prstGeom prst="rect">
            <a:avLst/>
          </a:prstGeom>
          <a:noFill/>
          <a:ln w="9525">
            <a:noFill/>
            <a:miter lim="800000"/>
            <a:headEnd/>
            <a:tailEnd/>
          </a:ln>
        </p:spPr>
        <p:txBody>
          <a:bodyPr>
            <a:spAutoFit/>
          </a:bodyPr>
          <a:lstStyle/>
          <a:p>
            <a:r>
              <a:rPr lang="en-US" sz="3600" i="1"/>
              <a:t>k</a:t>
            </a:r>
            <a:r>
              <a:rPr lang="en-US" sz="3600"/>
              <a:t>-NN for real valued functions</a:t>
            </a:r>
            <a:endParaRPr lang="en-US" sz="3600" i="1"/>
          </a:p>
        </p:txBody>
      </p:sp>
      <p:pic>
        <p:nvPicPr>
          <p:cNvPr id="78850" name="Picture 2"/>
          <p:cNvPicPr>
            <a:picLocks noChangeAspect="1" noChangeArrowheads="1"/>
          </p:cNvPicPr>
          <p:nvPr/>
        </p:nvPicPr>
        <p:blipFill>
          <a:blip r:embed="rId2" cstate="print"/>
          <a:srcRect/>
          <a:stretch>
            <a:fillRect/>
          </a:stretch>
        </p:blipFill>
        <p:spPr bwMode="auto">
          <a:xfrm>
            <a:off x="323850" y="1557338"/>
            <a:ext cx="8305800" cy="3924300"/>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8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sz="quarter" idx="1"/>
          </p:nvPr>
        </p:nvSpPr>
        <p:spPr>
          <a:xfrm>
            <a:off x="457200" y="1196752"/>
            <a:ext cx="7467600" cy="5277073"/>
          </a:xfrm>
        </p:spPr>
        <p:txBody>
          <a:bodyPr/>
          <a:lstStyle/>
          <a:p>
            <a:r>
              <a:rPr lang="en-US" dirty="0" smtClean="0">
                <a:cs typeface="Times New Roman" pitchFamily="18" charset="0"/>
              </a:rPr>
              <a:t>Advantages</a:t>
            </a:r>
          </a:p>
          <a:p>
            <a:pPr lvl="1"/>
            <a:r>
              <a:rPr lang="en-US" sz="2200" dirty="0" smtClean="0"/>
              <a:t>Training is very fast</a:t>
            </a:r>
          </a:p>
          <a:p>
            <a:pPr lvl="1"/>
            <a:r>
              <a:rPr lang="en-US" sz="2200" dirty="0" smtClean="0"/>
              <a:t>Learn complex target functions</a:t>
            </a:r>
          </a:p>
          <a:p>
            <a:pPr lvl="1"/>
            <a:r>
              <a:rPr lang="en-US" sz="2200" dirty="0" smtClean="0"/>
              <a:t>Don’t lose information</a:t>
            </a:r>
            <a:endParaRPr lang="en-US" sz="2200" dirty="0" smtClean="0">
              <a:cs typeface="Times New Roman" pitchFamily="18" charset="0"/>
            </a:endParaRPr>
          </a:p>
          <a:p>
            <a:r>
              <a:rPr lang="en-US" dirty="0" err="1" smtClean="0">
                <a:cs typeface="Times New Roman" pitchFamily="18" charset="0"/>
              </a:rPr>
              <a:t>Disadavntages</a:t>
            </a:r>
            <a:endParaRPr lang="en-US" dirty="0" smtClean="0">
              <a:cs typeface="Times New Roman" pitchFamily="18" charset="0"/>
            </a:endParaRPr>
          </a:p>
          <a:p>
            <a:pPr lvl="1"/>
            <a:r>
              <a:rPr lang="en-US" sz="2200" dirty="0" smtClean="0"/>
              <a:t>Slow at query time </a:t>
            </a:r>
          </a:p>
          <a:p>
            <a:pPr lvl="1"/>
            <a:r>
              <a:rPr lang="en-US" sz="2200" dirty="0" smtClean="0"/>
              <a:t>Limited interpretability </a:t>
            </a:r>
          </a:p>
          <a:p>
            <a:pPr lvl="1"/>
            <a:r>
              <a:rPr lang="en-US" sz="2200" dirty="0" smtClean="0"/>
              <a:t>Curse of dimensionality </a:t>
            </a:r>
          </a:p>
          <a:p>
            <a:pPr lvl="2"/>
            <a:r>
              <a:rPr lang="en-US" sz="2200" dirty="0" smtClean="0"/>
              <a:t>Distance between neighbors could be dominated by irrelevant attributes </a:t>
            </a:r>
            <a:r>
              <a:rPr lang="en-US" dirty="0" smtClean="0">
                <a:cs typeface="Times New Roman" pitchFamily="18" charset="0"/>
              </a:rPr>
              <a:t/>
            </a:r>
            <a:br>
              <a:rPr lang="en-US" dirty="0" smtClean="0">
                <a:cs typeface="Times New Roman" pitchFamily="18" charset="0"/>
              </a:rPr>
            </a:br>
            <a:endParaRPr lang="en-US" dirty="0" smtClean="0">
              <a:cs typeface="Times New Roman" pitchFamily="18" charset="0"/>
            </a:endParaRPr>
          </a:p>
        </p:txBody>
      </p:sp>
      <p:sp>
        <p:nvSpPr>
          <p:cNvPr id="38915" name="TextBox 3"/>
          <p:cNvSpPr txBox="1">
            <a:spLocks noChangeArrowheads="1"/>
          </p:cNvSpPr>
          <p:nvPr/>
        </p:nvSpPr>
        <p:spPr bwMode="auto">
          <a:xfrm>
            <a:off x="395288" y="188913"/>
            <a:ext cx="7705725" cy="646112"/>
          </a:xfrm>
          <a:prstGeom prst="rect">
            <a:avLst/>
          </a:prstGeom>
          <a:noFill/>
          <a:ln w="9525">
            <a:noFill/>
            <a:miter lim="800000"/>
            <a:headEnd/>
            <a:tailEnd/>
          </a:ln>
        </p:spPr>
        <p:txBody>
          <a:bodyPr>
            <a:spAutoFit/>
          </a:bodyPr>
          <a:lstStyle/>
          <a:p>
            <a:r>
              <a:rPr lang="en-US" sz="3600" i="1"/>
              <a:t>k</a:t>
            </a:r>
            <a:r>
              <a:rPr lang="en-US" sz="3600"/>
              <a:t>-NN last remarks</a:t>
            </a:r>
            <a:endParaRPr lang="en-US" sz="3600" i="1"/>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43</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467544" y="548680"/>
            <a:ext cx="7896225" cy="5124450"/>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3CF525EA-D8B0-401B-99F1-2B9B36BAEC20}" type="slidenum">
              <a:rPr lang="he-IL" smtClean="0"/>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6</a:t>
            </a:fld>
            <a:endParaRPr lang="en-US"/>
          </a:p>
        </p:txBody>
      </p:sp>
      <p:pic>
        <p:nvPicPr>
          <p:cNvPr id="212994" name="Picture 2"/>
          <p:cNvPicPr>
            <a:picLocks noChangeAspect="1" noChangeArrowheads="1"/>
          </p:cNvPicPr>
          <p:nvPr/>
        </p:nvPicPr>
        <p:blipFill>
          <a:blip r:embed="rId2" cstate="print"/>
          <a:srcRect/>
          <a:stretch>
            <a:fillRect/>
          </a:stretch>
        </p:blipFill>
        <p:spPr bwMode="auto">
          <a:xfrm>
            <a:off x="467544" y="620688"/>
            <a:ext cx="7730214" cy="50405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a:defRPr/>
            </a:pPr>
            <a:r>
              <a:rPr lang="en-US" sz="4000" dirty="0" smtClean="0"/>
              <a:t>Bayesian Theorem - Basics</a:t>
            </a:r>
          </a:p>
        </p:txBody>
      </p:sp>
      <p:sp>
        <p:nvSpPr>
          <p:cNvPr id="15364" name="Rectangle 3"/>
          <p:cNvSpPr>
            <a:spLocks noGrp="1" noChangeArrowheads="1"/>
          </p:cNvSpPr>
          <p:nvPr>
            <p:ph type="body" idx="1"/>
          </p:nvPr>
        </p:nvSpPr>
        <p:spPr>
          <a:xfrm>
            <a:off x="457200" y="1600200"/>
            <a:ext cx="8075240" cy="4873625"/>
          </a:xfrm>
        </p:spPr>
        <p:txBody>
          <a:bodyPr/>
          <a:lstStyle/>
          <a:p>
            <a:r>
              <a:rPr lang="en-US" sz="2600" dirty="0" smtClean="0">
                <a:cs typeface="Times New Roman" pitchFamily="18" charset="0"/>
              </a:rPr>
              <a:t>P(H) (Prior probability) – the initial probability  </a:t>
            </a:r>
          </a:p>
          <a:p>
            <a:pPr lvl="1"/>
            <a:r>
              <a:rPr lang="en-US" sz="2500" dirty="0" smtClean="0">
                <a:solidFill>
                  <a:srgbClr val="002060"/>
                </a:solidFill>
                <a:cs typeface="Times New Roman" pitchFamily="18" charset="0"/>
                <a:sym typeface="Symbol" pitchFamily="18" charset="2"/>
              </a:rPr>
              <a:t>e.g., X will buy a computer, regardless of age, income, etc.</a:t>
            </a:r>
          </a:p>
          <a:p>
            <a:r>
              <a:rPr lang="en-US" sz="2600" dirty="0" smtClean="0">
                <a:cs typeface="Times New Roman" pitchFamily="18" charset="0"/>
                <a:sym typeface="Symbol" pitchFamily="18" charset="2"/>
              </a:rPr>
              <a:t>P(X) – The probability that the data is observed</a:t>
            </a:r>
          </a:p>
          <a:p>
            <a:pPr lvl="1"/>
            <a:r>
              <a:rPr lang="en-US" sz="2500" dirty="0" smtClean="0">
                <a:solidFill>
                  <a:srgbClr val="002060"/>
                </a:solidFill>
                <a:cs typeface="Times New Roman" pitchFamily="18" charset="0"/>
                <a:sym typeface="Symbol" pitchFamily="18" charset="2"/>
              </a:rPr>
              <a:t>e.g., that X is in the age 31..40, low income, etc.</a:t>
            </a:r>
          </a:p>
          <a:p>
            <a:r>
              <a:rPr lang="en-US" sz="2600" dirty="0" smtClean="0">
                <a:cs typeface="Times New Roman" pitchFamily="18" charset="0"/>
                <a:sym typeface="Symbol" pitchFamily="18" charset="2"/>
              </a:rPr>
              <a:t>P(H|X) (Posterior probability) – The probability of hypothesis H given that sample X was observed </a:t>
            </a:r>
          </a:p>
          <a:p>
            <a:pPr lvl="1"/>
            <a:r>
              <a:rPr lang="en-US" sz="2300" dirty="0" smtClean="0">
                <a:solidFill>
                  <a:srgbClr val="002060"/>
                </a:solidFill>
                <a:cs typeface="Times New Roman" pitchFamily="18" charset="0"/>
                <a:sym typeface="Symbol" pitchFamily="18" charset="2"/>
              </a:rPr>
              <a:t>e.g., given X, the probability that he/she will buy a computer</a:t>
            </a: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8</a:t>
            </a:fld>
            <a:endParaRPr lang="en-US"/>
          </a:p>
        </p:txBody>
      </p:sp>
      <p:pic>
        <p:nvPicPr>
          <p:cNvPr id="215042" name="Picture 2"/>
          <p:cNvPicPr>
            <a:picLocks noChangeAspect="1" noChangeArrowheads="1"/>
          </p:cNvPicPr>
          <p:nvPr/>
        </p:nvPicPr>
        <p:blipFill>
          <a:blip r:embed="rId2" cstate="print"/>
          <a:srcRect/>
          <a:stretch>
            <a:fillRect/>
          </a:stretch>
        </p:blipFill>
        <p:spPr bwMode="auto">
          <a:xfrm>
            <a:off x="539552" y="692696"/>
            <a:ext cx="7952575" cy="50405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pPr>
              <a:defRPr/>
            </a:pPr>
            <a:r>
              <a:rPr lang="en-US" sz="4000" dirty="0" smtClean="0"/>
              <a:t>MAP - Maximum A Posteriori Hypothesis</a:t>
            </a:r>
          </a:p>
        </p:txBody>
      </p:sp>
      <p:sp>
        <p:nvSpPr>
          <p:cNvPr id="15364" name="Rectangle 3"/>
          <p:cNvSpPr>
            <a:spLocks noGrp="1" noChangeArrowheads="1"/>
          </p:cNvSpPr>
          <p:nvPr>
            <p:ph type="body" idx="1"/>
          </p:nvPr>
        </p:nvSpPr>
        <p:spPr>
          <a:xfrm>
            <a:off x="457200" y="1600200"/>
            <a:ext cx="7467600" cy="4873625"/>
          </a:xfrm>
        </p:spPr>
        <p:txBody>
          <a:bodyPr/>
          <a:lstStyle/>
          <a:p>
            <a:r>
              <a:rPr lang="en-US" sz="2800" dirty="0" smtClean="0">
                <a:cs typeface="Times New Roman" pitchFamily="18" charset="0"/>
              </a:rPr>
              <a:t>Many learning algorithms try to identify the most probable hypothesis h </a:t>
            </a:r>
            <a:r>
              <a:rPr lang="en-US" sz="2800" dirty="0" smtClean="0">
                <a:cs typeface="Times New Roman" pitchFamily="18" charset="0"/>
                <a:sym typeface="Symbol" pitchFamily="18" charset="2"/>
              </a:rPr>
              <a:t> H given observations D</a:t>
            </a:r>
          </a:p>
          <a:p>
            <a:r>
              <a:rPr lang="en-US" sz="2800" dirty="0" smtClean="0">
                <a:cs typeface="Times New Roman" pitchFamily="18" charset="0"/>
                <a:sym typeface="Symbol" pitchFamily="18" charset="2"/>
              </a:rPr>
              <a:t>This is the maximum a posteriori hypothesis (MAP hypothesis)</a:t>
            </a: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9</a:t>
            </a:fld>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0</TotalTime>
  <Words>793</Words>
  <Application>Microsoft Office PowerPoint</Application>
  <PresentationFormat>On-screen Show (4:3)</PresentationFormat>
  <Paragraphs>181</Paragraphs>
  <Slides>43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Oriel</vt:lpstr>
      <vt:lpstr>Equation</vt:lpstr>
      <vt:lpstr>Data Mining – Meeting 5</vt:lpstr>
      <vt:lpstr>Agenda</vt:lpstr>
      <vt:lpstr>Bayesian Classification</vt:lpstr>
      <vt:lpstr>Practical Problems</vt:lpstr>
      <vt:lpstr>Slide 5</vt:lpstr>
      <vt:lpstr>Slide 6</vt:lpstr>
      <vt:lpstr>Bayesian Theorem - Basics</vt:lpstr>
      <vt:lpstr>Slide 8</vt:lpstr>
      <vt:lpstr>MAP - Maximum A Posteriori Hypothesis</vt:lpstr>
      <vt:lpstr>MAP Cont.</vt:lpstr>
      <vt:lpstr>Bayesian Theorem Example Does patient have cancer or not?</vt:lpstr>
      <vt:lpstr>Bayesian Theorem Example Does patient have cancer or not?</vt:lpstr>
      <vt:lpstr>Slide 13</vt:lpstr>
      <vt:lpstr>Slide 14</vt:lpstr>
      <vt:lpstr>Slide 15</vt:lpstr>
      <vt:lpstr>Slide 16</vt:lpstr>
      <vt:lpstr>Laplacian Correction</vt:lpstr>
      <vt:lpstr>Laplacian Correction</vt:lpstr>
      <vt:lpstr>Slide 19</vt:lpstr>
      <vt:lpstr>Slide 20</vt:lpstr>
      <vt:lpstr>Car Theft Exercise</vt:lpstr>
      <vt:lpstr>Slide 22</vt:lpstr>
      <vt:lpstr>Bayesian Belief Networks</vt:lpstr>
      <vt:lpstr>Bayesiean Network Example</vt:lpstr>
      <vt:lpstr>Bayesian Belief Networks</vt:lpstr>
      <vt:lpstr>Bayesian Belief Networks</vt:lpstr>
      <vt:lpstr>Bayesian Belief Networks</vt:lpstr>
      <vt:lpstr>Bayesian Belief Networks</vt:lpstr>
      <vt:lpstr>Bayesian Belief Networks</vt:lpstr>
      <vt:lpstr>Example:</vt:lpstr>
      <vt:lpstr>Example:</vt:lpstr>
      <vt:lpstr>Example:</vt:lpstr>
      <vt:lpstr>תרגיל</vt:lpstr>
      <vt:lpstr>Instance-Based Classification Methods</vt:lpstr>
      <vt:lpstr>Slide 35</vt:lpstr>
      <vt:lpstr>Slide 36</vt:lpstr>
      <vt:lpstr>Slide 37</vt:lpstr>
      <vt:lpstr>Question ?</vt:lpstr>
      <vt:lpstr>But what about distance for attributes that are not numeric?</vt:lpstr>
      <vt:lpstr>What about missing values?</vt:lpstr>
      <vt:lpstr>How do I choose a value of k?</vt:lpstr>
      <vt:lpstr>Slide 42</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1</cp:revision>
  <cp:lastPrinted>1601-01-01T00:00:00Z</cp:lastPrinted>
  <dcterms:created xsi:type="dcterms:W3CDTF">1601-01-01T00:00:00Z</dcterms:created>
  <dcterms:modified xsi:type="dcterms:W3CDTF">2014-04-06T15:40:48Z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1037</vt:i4>
  </property>
</Properties>
</file>