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1" r:id="rId3"/>
    <p:sldId id="607" r:id="rId4"/>
    <p:sldId id="588" r:id="rId5"/>
    <p:sldId id="589" r:id="rId6"/>
    <p:sldId id="590" r:id="rId7"/>
    <p:sldId id="604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23" r:id="rId16"/>
    <p:sldId id="524" r:id="rId17"/>
    <p:sldId id="537" r:id="rId18"/>
    <p:sldId id="525" r:id="rId19"/>
    <p:sldId id="538" r:id="rId20"/>
    <p:sldId id="526" r:id="rId21"/>
    <p:sldId id="527" r:id="rId22"/>
    <p:sldId id="547" r:id="rId23"/>
    <p:sldId id="605" r:id="rId24"/>
    <p:sldId id="606" r:id="rId25"/>
    <p:sldId id="548" r:id="rId26"/>
    <p:sldId id="550" r:id="rId27"/>
    <p:sldId id="549" r:id="rId28"/>
    <p:sldId id="543" r:id="rId29"/>
    <p:sldId id="544" r:id="rId30"/>
    <p:sldId id="561" r:id="rId31"/>
  </p:sldIdLst>
  <p:sldSz cx="9144000" cy="6858000" type="screen4x3"/>
  <p:notesSz cx="6858000" cy="9144000"/>
  <p:defaultTextStyle>
    <a:defPPr>
      <a:defRPr lang="he-I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60" autoAdjust="0"/>
    <p:restoredTop sz="84733" autoAdjust="0"/>
  </p:normalViewPr>
  <p:slideViewPr>
    <p:cSldViewPr>
      <p:cViewPr varScale="1">
        <p:scale>
          <a:sx n="71" d="100"/>
          <a:sy n="71" d="100"/>
        </p:scale>
        <p:origin x="-169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3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9AAEDFA5-5917-41A0-99BD-EA9BCED02E9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defRPr sz="1200">
                <a:cs typeface="Arial" charset="0"/>
              </a:defRPr>
            </a:lvl1pPr>
          </a:lstStyle>
          <a:p>
            <a:pPr>
              <a:defRPr/>
            </a:pPr>
            <a:fld id="{1B0CF8E1-BC5B-40C8-95B6-D86D4A9E0C9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216C3-E0C8-49C4-96E2-E11CF021FC99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C831E-0B8C-42DC-9BBE-C138F7404F2E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B33BD-9634-4A4F-BD18-C976B41EBA77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B33BD-9634-4A4F-BD18-C976B41EBA77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B35AE-612F-4835-B0C4-7D2486758ABB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C831E-0B8C-42DC-9BBE-C138F7404F2E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216C3-E0C8-49C4-96E2-E11CF021FC99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AA8AA3-3E31-4E7A-A6D9-F117567BE80A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E5E9F-9931-4524-AF86-93B00783D032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E5F55-BC24-4F1A-A338-7B97ADA5F6E2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E5E9F-9931-4524-AF86-93B00783D032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6EB9E-4539-45CA-BF19-14B81D451300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B82B0-BDF4-4341-84F3-B2CA1F00609A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3536E-40D5-4E12-B165-C87AE4749E6B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E5E9F-9931-4524-AF86-93B00783D032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4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5" name="Straight Connector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Oval 29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0" name="Oval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1" name="Oval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A437-AC4F-4A04-852D-DE021A8E5488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CE7F-FF67-4A53-A474-D3A97AF4EF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099F4-782C-458F-B68C-3121C9F712B4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B48E-4532-4FD3-8930-0E016C3565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691FF-A911-4C47-8E96-268E13E48884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82271-7691-4D81-83BB-599181AEBA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A6989-1526-4CF0-9130-0F70B95FF473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000" y="6629400"/>
            <a:ext cx="5334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6DD7CDA-F88E-4CD7-9F88-4AD82594787D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F525EA-D8B0-401B-99F1-2B9B36BAEC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5" name="Rectangle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6" name="Rectangle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7" name="Rectangle 17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Straight Connector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3" name="Rectangle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4" name="Oval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5" name="Oval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6" name="Oval 2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7" name="Oval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8" name="Oval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19" name="Straight Connector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29D3C-5AAC-4B0E-82C4-0DB486E28156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F3BD-0CCE-48A9-98C6-048A1E78A57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0A20A-8C98-473E-8D20-74C414762CE5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8A872-4BC4-410D-819A-98FED5AF91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19D9-5957-4EA6-ABF2-0D1755FC60E6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52B19-DB80-40F1-9BE8-AAAA5C99187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6BC6FD-5C53-4B79-95FE-9F1D5C15EC60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189CF5-EC01-4668-B767-89BB00BC9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7094A-77E4-469C-8636-32E37BB20AB8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C8DE-1EE7-4C7A-842F-B2EAA5FCC6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Oval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8D82341-9D43-4262-8E54-34B7426194DF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36236C-6892-43C0-88B0-EBE03F74FA3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Oval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137188-D5FE-42EF-8830-B9EC096563F7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B94524-123C-4A2E-8C08-71AC1FC6FF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fld id="{4DBA92B2-4743-4CF2-AFF8-74A02919AAD3}" type="datetime1">
              <a:rPr lang="en-US" smtClean="0"/>
              <a:pPr>
                <a:defRPr/>
              </a:pPr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rtl="1" eaLnBrk="1" latinLnBrk="0" hangingPunct="1">
              <a:defRPr kumimoji="0" sz="1200">
                <a:solidFill>
                  <a:schemeClr val="tx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Computer Science Department CS 9633 Machine Learning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rtl="1"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A3FD463-35E8-4F4D-9F09-BD818B06B60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22" r:id="rId4"/>
    <p:sldLayoutId id="2147483823" r:id="rId5"/>
    <p:sldLayoutId id="2147483830" r:id="rId6"/>
    <p:sldLayoutId id="2147483824" r:id="rId7"/>
    <p:sldLayoutId id="2147483831" r:id="rId8"/>
    <p:sldLayoutId id="2147483832" r:id="rId9"/>
    <p:sldLayoutId id="2147483825" r:id="rId10"/>
    <p:sldLayoutId id="2147483826" r:id="rId11"/>
    <p:sldLayoutId id="214748383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sigmod/vldb/conf/1995/P432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Mining – Meeting 6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 err="1" smtClean="0">
                <a:cs typeface="Times New Roman" pitchFamily="18" charset="0"/>
              </a:rPr>
              <a:t>Roi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Yehoshua</a:t>
            </a:r>
            <a:endParaRPr lang="en-US" dirty="0" smtClean="0"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Partially based on slides of Noam Koenigstein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The Open University</a:t>
            </a:r>
          </a:p>
          <a:p>
            <a:pPr eaLnBrk="1" hangingPunct="1"/>
            <a:endParaRPr lang="en-US" dirty="0" smtClean="0">
              <a:cs typeface="Times New Roman" pitchFamily="18" charset="0"/>
            </a:endParaRPr>
          </a:p>
        </p:txBody>
      </p:sp>
      <p:pic>
        <p:nvPicPr>
          <p:cNvPr id="10" name="Picture 2" descr="http://mineria-de-datos.it4biotech.com/wp-content/uploads/2010/12/emeza_Masc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692696"/>
            <a:ext cx="4320480" cy="3380776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4CE7F-FF67-4A53-A474-D3A97AF4EF2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Apriori</a:t>
            </a:r>
            <a:r>
              <a:rPr lang="en-US" dirty="0"/>
              <a:t> property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Any subset of a frequent </a:t>
            </a:r>
            <a:r>
              <a:rPr lang="en-US" b="1" dirty="0" err="1" smtClean="0">
                <a:cs typeface="Times New Roman" pitchFamily="18" charset="0"/>
              </a:rPr>
              <a:t>itemset</a:t>
            </a:r>
            <a:r>
              <a:rPr lang="en-US" b="1" dirty="0" smtClean="0">
                <a:cs typeface="Times New Roman" pitchFamily="18" charset="0"/>
              </a:rPr>
              <a:t> must be frequent</a:t>
            </a:r>
            <a:endParaRPr lang="en-US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b="1" dirty="0" smtClean="0">
                <a:cs typeface="Times New Roman" pitchFamily="18" charset="0"/>
              </a:rPr>
              <a:t>{beer, diaper, nuts} </a:t>
            </a:r>
            <a:r>
              <a:rPr lang="en-US" dirty="0" smtClean="0">
                <a:cs typeface="Times New Roman" pitchFamily="18" charset="0"/>
              </a:rPr>
              <a:t>is frequent, so is </a:t>
            </a:r>
            <a:r>
              <a:rPr lang="en-US" b="1" dirty="0" smtClean="0">
                <a:cs typeface="Times New Roman" pitchFamily="18" charset="0"/>
              </a:rPr>
              <a:t>{beer, diaper}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Every transaction containing </a:t>
            </a:r>
            <a:r>
              <a:rPr lang="en-US" b="1" dirty="0" smtClean="0">
                <a:cs typeface="Times New Roman" pitchFamily="18" charset="0"/>
              </a:rPr>
              <a:t>{beer, diaper, nuts} </a:t>
            </a:r>
            <a:r>
              <a:rPr lang="en-US" dirty="0" smtClean="0">
                <a:cs typeface="Times New Roman" pitchFamily="18" charset="0"/>
              </a:rPr>
              <a:t>also contains </a:t>
            </a:r>
            <a:r>
              <a:rPr lang="en-US" b="1" dirty="0" smtClean="0">
                <a:cs typeface="Times New Roman" pitchFamily="18" charset="0"/>
              </a:rPr>
              <a:t>{beer, diaper}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cs typeface="Times New Roman" pitchFamily="18" charset="0"/>
              </a:rPr>
              <a:t>Apriori</a:t>
            </a:r>
            <a:r>
              <a:rPr lang="en-US" dirty="0" smtClean="0">
                <a:cs typeface="Times New Roman" pitchFamily="18" charset="0"/>
              </a:rPr>
              <a:t> pruning principle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If there is any </a:t>
            </a:r>
            <a:r>
              <a:rPr lang="en-US" dirty="0" err="1" smtClean="0">
                <a:cs typeface="Times New Roman" pitchFamily="18" charset="0"/>
              </a:rPr>
              <a:t>itemset</a:t>
            </a:r>
            <a:r>
              <a:rPr lang="en-US" dirty="0" smtClean="0">
                <a:cs typeface="Times New Roman" pitchFamily="18" charset="0"/>
              </a:rPr>
              <a:t> which is infrequent, its superset should not be generated/tested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Confidence(A→B) = </a:t>
            </a:r>
          </a:p>
          <a:p>
            <a:pPr lvl="1">
              <a:defRPr/>
            </a:pPr>
            <a:r>
              <a:rPr lang="en-US" dirty="0" smtClean="0"/>
              <a:t>The percentage of transactions that contain </a:t>
            </a:r>
            <a:r>
              <a:rPr lang="en-US" b="1" i="1" dirty="0" smtClean="0"/>
              <a:t>A</a:t>
            </a:r>
            <a:r>
              <a:rPr lang="en-US" dirty="0" smtClean="0"/>
              <a:t> that also contain </a:t>
            </a:r>
            <a:r>
              <a:rPr lang="en-US" b="1" i="1" dirty="0" smtClean="0"/>
              <a:t>B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 smtClean="0"/>
              <a:t>Transactions: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a,b,c,d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smtClean="0"/>
              <a:t>d, </a:t>
            </a:r>
            <a:r>
              <a:rPr lang="en-US" dirty="0" err="1" smtClean="0"/>
              <a:t>e,f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smtClean="0"/>
              <a:t>d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smtClean="0"/>
              <a:t>a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b,c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a,b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b,c,e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b,c</a:t>
            </a:r>
            <a:endParaRPr lang="en-US" dirty="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dirty="0" err="1" smtClean="0"/>
              <a:t>d,f,a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1628775"/>
            <a:ext cx="11620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8" name="Group 34"/>
          <p:cNvGraphicFramePr>
            <a:graphicFrameLocks/>
          </p:cNvGraphicFramePr>
          <p:nvPr/>
        </p:nvGraphicFramePr>
        <p:xfrm>
          <a:off x="4140200" y="3141663"/>
          <a:ext cx="3888432" cy="2978468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confidence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lang="en-US" sz="2800" dirty="0" err="1" smtClean="0"/>
                        <a:t>→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r>
                        <a:rPr lang="en-US" sz="2400" dirty="0" err="1" smtClean="0"/>
                        <a:t>→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r>
                        <a:rPr lang="en-US" sz="2400" dirty="0" err="1" smtClean="0"/>
                        <a:t>→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b,c</a:t>
                      </a:r>
                      <a:r>
                        <a:rPr lang="en-US" sz="2400" dirty="0" err="1" smtClean="0"/>
                        <a:t>→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Support - Measures how frequent is the rule.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Confidence - Measures the strength of the rule, </a:t>
            </a:r>
            <a:r>
              <a:rPr lang="en-US" u="sng" dirty="0" smtClean="0">
                <a:cs typeface="Times New Roman" pitchFamily="18" charset="0"/>
              </a:rPr>
              <a:t>once its preconditions are met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The relationship between confidence and support: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Support and Confidence</a:t>
            </a:r>
            <a:endParaRPr lang="en-US" dirty="0"/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509120"/>
            <a:ext cx="470535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>
              <a:defRPr/>
            </a:pPr>
            <a:r>
              <a:rPr lang="en-US" dirty="0"/>
              <a:t>Association </a:t>
            </a:r>
            <a:r>
              <a:rPr lang="en-US" dirty="0" smtClean="0"/>
              <a:t>rules –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76835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Mining Association Rules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823913" lvl="1" indent="-457200"/>
            <a:r>
              <a:rPr lang="en-US" sz="2300" dirty="0" smtClean="0">
                <a:cs typeface="Times New Roman" pitchFamily="18" charset="0"/>
              </a:rPr>
              <a:t>2 main steps for mining association rules:</a:t>
            </a:r>
            <a:br>
              <a:rPr lang="en-US" sz="2300" dirty="0" smtClean="0">
                <a:cs typeface="Times New Roman" pitchFamily="18" charset="0"/>
              </a:rPr>
            </a:br>
            <a:endParaRPr lang="en-US" sz="2300" dirty="0" smtClean="0">
              <a:cs typeface="Times New Roman" pitchFamily="18" charset="0"/>
            </a:endParaRPr>
          </a:p>
          <a:p>
            <a:pPr marL="1098550" lvl="2" indent="-457200">
              <a:buFont typeface="Century Schoolbook" pitchFamily="18" charset="0"/>
              <a:buAutoNum type="arabicPeriod"/>
            </a:pPr>
            <a:r>
              <a:rPr lang="en-US" sz="2300" dirty="0" smtClean="0">
                <a:cs typeface="Times New Roman" pitchFamily="18" charset="0"/>
              </a:rPr>
              <a:t>Find all frequent </a:t>
            </a:r>
            <a:r>
              <a:rPr lang="en-US" sz="2300" dirty="0" err="1" smtClean="0">
                <a:cs typeface="Times New Roman" pitchFamily="18" charset="0"/>
              </a:rPr>
              <a:t>itemsets</a:t>
            </a:r>
            <a:r>
              <a:rPr lang="en-US" sz="2300" dirty="0" smtClean="0">
                <a:cs typeface="Times New Roman" pitchFamily="18" charset="0"/>
              </a:rPr>
              <a:t/>
            </a:r>
            <a:br>
              <a:rPr lang="en-US" sz="2300" dirty="0" smtClean="0">
                <a:cs typeface="Times New Roman" pitchFamily="18" charset="0"/>
              </a:rPr>
            </a:br>
            <a:r>
              <a:rPr lang="en-US" sz="2300" dirty="0" smtClean="0">
                <a:cs typeface="Times New Roman" pitchFamily="18" charset="0"/>
              </a:rPr>
              <a:t>(</a:t>
            </a:r>
            <a:r>
              <a:rPr lang="en-US" sz="2300" dirty="0" err="1" smtClean="0">
                <a:cs typeface="Times New Roman" pitchFamily="18" charset="0"/>
              </a:rPr>
              <a:t>Itemsets</a:t>
            </a:r>
            <a:r>
              <a:rPr lang="en-US" sz="2300" dirty="0" smtClean="0">
                <a:cs typeface="Times New Roman" pitchFamily="18" charset="0"/>
              </a:rPr>
              <a:t> with minimum support threshold)</a:t>
            </a:r>
            <a:br>
              <a:rPr lang="en-US" sz="2300" dirty="0" smtClean="0">
                <a:cs typeface="Times New Roman" pitchFamily="18" charset="0"/>
              </a:rPr>
            </a:br>
            <a:endParaRPr lang="en-US" sz="2300" dirty="0" smtClean="0">
              <a:cs typeface="Times New Roman" pitchFamily="18" charset="0"/>
            </a:endParaRPr>
          </a:p>
          <a:p>
            <a:pPr marL="1098550" lvl="2" indent="-457200">
              <a:buFont typeface="Century Schoolbook" pitchFamily="18" charset="0"/>
              <a:buAutoNum type="arabicPeriod"/>
            </a:pPr>
            <a:r>
              <a:rPr lang="en-US" sz="2300" dirty="0" smtClean="0">
                <a:cs typeface="Times New Roman" pitchFamily="18" charset="0"/>
              </a:rPr>
              <a:t>Generate strong association rules from the frequent </a:t>
            </a:r>
            <a:r>
              <a:rPr lang="en-US" sz="2300" dirty="0" err="1" smtClean="0">
                <a:cs typeface="Times New Roman" pitchFamily="18" charset="0"/>
              </a:rPr>
              <a:t>itemsets</a:t>
            </a:r>
            <a:r>
              <a:rPr lang="en-US" sz="2300" dirty="0" smtClean="0">
                <a:cs typeface="Times New Roman" pitchFamily="18" charset="0"/>
              </a:rPr>
              <a:t/>
            </a:r>
            <a:br>
              <a:rPr lang="en-US" sz="2300" dirty="0" smtClean="0">
                <a:cs typeface="Times New Roman" pitchFamily="18" charset="0"/>
              </a:rPr>
            </a:br>
            <a:r>
              <a:rPr lang="en-US" sz="2300" dirty="0" smtClean="0">
                <a:cs typeface="Times New Roman" pitchFamily="18" charset="0"/>
              </a:rPr>
              <a:t>(these rules must satisfy both minimum support and minimum confidence)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An iterative approach: </a:t>
            </a:r>
            <a:r>
              <a:rPr lang="en-US" i="1" dirty="0" smtClean="0">
                <a:cs typeface="Times New Roman" pitchFamily="18" charset="0"/>
              </a:rPr>
              <a:t>level wise search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/>
              <a:t>Generate length (</a:t>
            </a:r>
            <a:r>
              <a:rPr lang="en-US" i="1" dirty="0" smtClean="0"/>
              <a:t>k+1</a:t>
            </a:r>
            <a:r>
              <a:rPr lang="en-US" dirty="0" smtClean="0"/>
              <a:t>) candidate </a:t>
            </a:r>
            <a:r>
              <a:rPr lang="en-US" dirty="0" err="1" smtClean="0"/>
              <a:t>itemsets</a:t>
            </a:r>
            <a:r>
              <a:rPr lang="en-US" dirty="0" smtClean="0"/>
              <a:t> from length </a:t>
            </a:r>
            <a:r>
              <a:rPr lang="en-US" i="1" dirty="0" smtClean="0"/>
              <a:t>k</a:t>
            </a:r>
            <a:r>
              <a:rPr lang="en-US" dirty="0" smtClean="0"/>
              <a:t> frequent </a:t>
            </a:r>
            <a:r>
              <a:rPr lang="en-US" dirty="0" err="1" smtClean="0"/>
              <a:t>itemsets</a:t>
            </a:r>
            <a:r>
              <a:rPr lang="en-US" dirty="0" smtClean="0"/>
              <a:t> by joining them with themselves</a:t>
            </a:r>
          </a:p>
          <a:p>
            <a:pPr lvl="1"/>
            <a:r>
              <a:rPr lang="en-US" dirty="0" smtClean="0"/>
              <a:t>Prune (</a:t>
            </a:r>
            <a:r>
              <a:rPr lang="en-US" i="1" dirty="0" smtClean="0"/>
              <a:t>k+1)-</a:t>
            </a:r>
            <a:r>
              <a:rPr lang="en-US" dirty="0" err="1" smtClean="0"/>
              <a:t>itemsets</a:t>
            </a:r>
            <a:r>
              <a:rPr lang="en-US" dirty="0" smtClean="0"/>
              <a:t> containing infrequent </a:t>
            </a:r>
            <a:r>
              <a:rPr lang="en-US" i="1" dirty="0" smtClean="0"/>
              <a:t>k-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lvl="1"/>
            <a:r>
              <a:rPr lang="en-US" dirty="0" smtClean="0"/>
              <a:t>Test the remaining candidates against DB </a:t>
            </a:r>
          </a:p>
          <a:p>
            <a:r>
              <a:rPr lang="en-US" dirty="0" smtClean="0">
                <a:cs typeface="Times New Roman" pitchFamily="18" charset="0"/>
              </a:rPr>
              <a:t>Frequent </a:t>
            </a:r>
            <a:r>
              <a:rPr lang="en-US" dirty="0" err="1" smtClean="0">
                <a:cs typeface="Times New Roman" pitchFamily="18" charset="0"/>
              </a:rPr>
              <a:t>itemsets</a:t>
            </a:r>
            <a:r>
              <a:rPr lang="en-US" dirty="0" smtClean="0">
                <a:cs typeface="Times New Roman" pitchFamily="18" charset="0"/>
              </a:rPr>
              <a:t> are found using the </a:t>
            </a:r>
            <a:r>
              <a:rPr lang="en-US" dirty="0" err="1" smtClean="0">
                <a:cs typeface="Times New Roman" pitchFamily="18" charset="0"/>
              </a:rPr>
              <a:t>Apriori</a:t>
            </a:r>
            <a:r>
              <a:rPr lang="en-US" dirty="0" smtClean="0">
                <a:cs typeface="Times New Roman" pitchFamily="18" charset="0"/>
              </a:rPr>
              <a:t> Algorithm (verifies support), and then we need to check for confidence in rules.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Apriori</a:t>
            </a:r>
            <a:r>
              <a:rPr lang="en-US" dirty="0" smtClean="0"/>
              <a:t> Algorithm: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set of </a:t>
            </a:r>
            <a:r>
              <a:rPr lang="en-US" sz="2800" i="1" dirty="0" smtClean="0">
                <a:cs typeface="Times New Roman" pitchFamily="18" charset="0"/>
              </a:rPr>
              <a:t>candidate</a:t>
            </a:r>
            <a:r>
              <a:rPr lang="en-US" sz="2800" dirty="0" smtClean="0">
                <a:cs typeface="Times New Roman" pitchFamily="18" charset="0"/>
              </a:rPr>
              <a:t> frequent </a:t>
            </a:r>
            <a:r>
              <a:rPr lang="en-US" sz="2800" dirty="0" err="1" smtClean="0">
                <a:cs typeface="Times New Roman" pitchFamily="18" charset="0"/>
              </a:rPr>
              <a:t>itemsets</a:t>
            </a:r>
            <a:r>
              <a:rPr lang="en-US" sz="2800" dirty="0" smtClean="0">
                <a:cs typeface="Times New Roman" pitchFamily="18" charset="0"/>
              </a:rPr>
              <a:t> of </a:t>
            </a:r>
            <a:r>
              <a:rPr lang="en-US" sz="2800" i="1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items each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Thus not all </a:t>
            </a:r>
            <a:r>
              <a:rPr lang="en-US" sz="2400" dirty="0" err="1" smtClean="0">
                <a:cs typeface="Times New Roman" pitchFamily="18" charset="0"/>
              </a:rPr>
              <a:t>itemsets</a:t>
            </a:r>
            <a:r>
              <a:rPr lang="en-US" sz="2400" dirty="0" smtClean="0">
                <a:cs typeface="Times New Roman" pitchFamily="18" charset="0"/>
              </a:rPr>
              <a:t> in </a:t>
            </a:r>
            <a:r>
              <a:rPr lang="en-US" sz="2400" i="1" dirty="0" smtClean="0">
                <a:cs typeface="Times New Roman" pitchFamily="18" charset="0"/>
              </a:rPr>
              <a:t>C</a:t>
            </a:r>
            <a:r>
              <a:rPr lang="en-US" sz="2400" i="1" baseline="-25000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 are frequent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set of frequent </a:t>
            </a:r>
            <a:r>
              <a:rPr lang="en-US" sz="2800" dirty="0" err="1" smtClean="0">
                <a:cs typeface="Times New Roman" pitchFamily="18" charset="0"/>
              </a:rPr>
              <a:t>itemsets</a:t>
            </a:r>
            <a:r>
              <a:rPr lang="en-US" sz="2800" dirty="0" smtClean="0">
                <a:cs typeface="Times New Roman" pitchFamily="18" charset="0"/>
              </a:rPr>
              <a:t> of </a:t>
            </a:r>
            <a:r>
              <a:rPr lang="en-US" sz="2800" i="1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items each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All </a:t>
            </a:r>
            <a:r>
              <a:rPr lang="en-US" sz="2400" dirty="0" err="1" smtClean="0">
                <a:cs typeface="Times New Roman" pitchFamily="18" charset="0"/>
              </a:rPr>
              <a:t>itemsets</a:t>
            </a:r>
            <a:r>
              <a:rPr lang="en-US" sz="2400" dirty="0" smtClean="0">
                <a:cs typeface="Times New Roman" pitchFamily="18" charset="0"/>
              </a:rPr>
              <a:t> in </a:t>
            </a:r>
            <a:r>
              <a:rPr lang="en-US" sz="2400" i="1" dirty="0" smtClean="0">
                <a:cs typeface="Times New Roman" pitchFamily="18" charset="0"/>
              </a:rPr>
              <a:t>L</a:t>
            </a:r>
            <a:r>
              <a:rPr lang="en-US" sz="2400" i="1" baseline="-25000" dirty="0" smtClean="0">
                <a:cs typeface="Times New Roman" pitchFamily="18" charset="0"/>
              </a:rPr>
              <a:t>k</a:t>
            </a:r>
            <a:r>
              <a:rPr lang="en-US" sz="2400" dirty="0" smtClean="0">
                <a:cs typeface="Times New Roman" pitchFamily="18" charset="0"/>
              </a:rPr>
              <a:t>  are frequent</a:t>
            </a: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In the </a:t>
            </a:r>
            <a:r>
              <a:rPr lang="en-US" sz="2800" b="1" i="1" dirty="0" smtClean="0">
                <a:cs typeface="Times New Roman" pitchFamily="18" charset="0"/>
              </a:rPr>
              <a:t>join</a:t>
            </a:r>
            <a:r>
              <a:rPr lang="en-US" sz="2800" dirty="0" smtClean="0">
                <a:cs typeface="Times New Roman" pitchFamily="18" charset="0"/>
              </a:rPr>
              <a:t> phase we create </a:t>
            </a:r>
            <a:r>
              <a:rPr lang="en-US" sz="2800" i="1" dirty="0" smtClean="0"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from </a:t>
            </a:r>
            <a:r>
              <a:rPr lang="en-US" sz="2800" i="1" dirty="0" smtClean="0"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cs typeface="Times New Roman" pitchFamily="18" charset="0"/>
              </a:rPr>
              <a:t>k-1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 smtClean="0">
                <a:cs typeface="Times New Roman" pitchFamily="18" charset="0"/>
              </a:rPr>
              <a:t>apriory</a:t>
            </a:r>
            <a:r>
              <a:rPr lang="en-US" sz="2400" dirty="0" smtClean="0">
                <a:cs typeface="Times New Roman" pitchFamily="18" charset="0"/>
              </a:rPr>
              <a:t> property enables efficient joining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In the </a:t>
            </a:r>
            <a:r>
              <a:rPr lang="en-US" sz="2800" b="1" i="1" dirty="0" smtClean="0">
                <a:cs typeface="Times New Roman" pitchFamily="18" charset="0"/>
              </a:rPr>
              <a:t>prune</a:t>
            </a:r>
            <a:r>
              <a:rPr lang="en-US" sz="2800" dirty="0" smtClean="0">
                <a:cs typeface="Times New Roman" pitchFamily="18" charset="0"/>
              </a:rPr>
              <a:t> phase we prune </a:t>
            </a:r>
            <a:r>
              <a:rPr lang="en-US" sz="2800" i="1" dirty="0" smtClean="0"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to </a:t>
            </a:r>
            <a:r>
              <a:rPr lang="en-US" sz="2800" i="1" dirty="0" err="1" smtClean="0">
                <a:cs typeface="Times New Roman" pitchFamily="18" charset="0"/>
              </a:rPr>
              <a:t>L</a:t>
            </a:r>
            <a:r>
              <a:rPr lang="en-US" sz="2800" i="1" baseline="-25000" dirty="0" err="1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Hashing and other methods enable efficient pruning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698135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We have a set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cs typeface="Times New Roman" pitchFamily="18" charset="0"/>
              </a:rPr>
              <a:t>k-1</a:t>
            </a:r>
            <a:r>
              <a:rPr lang="en-US" sz="2800" dirty="0" smtClean="0">
                <a:cs typeface="Times New Roman" pitchFamily="18" charset="0"/>
              </a:rPr>
              <a:t> of frequent </a:t>
            </a:r>
            <a:r>
              <a:rPr lang="en-US" sz="2800" dirty="0" err="1" smtClean="0">
                <a:cs typeface="Times New Roman" pitchFamily="18" charset="0"/>
              </a:rPr>
              <a:t>itemsets</a:t>
            </a:r>
            <a:r>
              <a:rPr lang="en-US" sz="2800" dirty="0" smtClean="0">
                <a:cs typeface="Times New Roman" pitchFamily="18" charset="0"/>
              </a:rPr>
              <a:t> (of size k-1).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=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cs typeface="Times New Roman" pitchFamily="18" charset="0"/>
              </a:rPr>
              <a:t>k-1</a:t>
            </a:r>
            <a:r>
              <a:rPr lang="en-US" sz="2800" dirty="0" smtClean="0">
                <a:cs typeface="Times New Roman" pitchFamily="18" charset="0"/>
              </a:rPr>
              <a:t> |x|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cs typeface="Times New Roman" pitchFamily="18" charset="0"/>
              </a:rPr>
              <a:t>k-1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|x| is a selective join where only sets that share the </a:t>
            </a:r>
            <a:r>
              <a:rPr lang="en-US" sz="2400" b="1" dirty="0" smtClean="0">
                <a:cs typeface="Times New Roman" pitchFamily="18" charset="0"/>
              </a:rPr>
              <a:t>first</a:t>
            </a:r>
            <a:r>
              <a:rPr lang="en-US" sz="2400" dirty="0" smtClean="0">
                <a:cs typeface="Times New Roman" pitchFamily="18" charset="0"/>
              </a:rPr>
              <a:t> k-2 elements are joined</a:t>
            </a: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Note: for search efficiency, sets are ordered </a:t>
            </a:r>
            <a:r>
              <a:rPr lang="en-US" sz="2800" dirty="0" err="1" smtClean="0">
                <a:cs typeface="Times New Roman" pitchFamily="18" charset="0"/>
              </a:rPr>
              <a:t>lexicorgaphically</a:t>
            </a:r>
            <a:endParaRPr lang="en-US" sz="2400" dirty="0" smtClean="0">
              <a:cs typeface="Times New Roman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>
              <a:defRPr/>
            </a:pP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01008"/>
            <a:ext cx="7344816" cy="1431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>
              <a:defRPr/>
            </a:pP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26876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"/>
            </a:pP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For example, if k=4, (k-1)=3 and </a:t>
            </a:r>
            <a:b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</a:b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L</a:t>
            </a:r>
            <a:r>
              <a:rPr lang="en-US" sz="2800" i="1" baseline="-250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 = {{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}, 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a,b,d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}, 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a,c,d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}, 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a,c,e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},{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b,c,d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}} </a:t>
            </a:r>
          </a:p>
          <a:p>
            <a:pPr marL="730250" lvl="1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then </a:t>
            </a:r>
            <a:r>
              <a:rPr lang="en-US" sz="2800" i="1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C</a:t>
            </a:r>
            <a:r>
              <a:rPr lang="en-US" sz="2800" i="1" baseline="-250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 = {{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a,b,c,d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},{</a:t>
            </a:r>
            <a:r>
              <a:rPr lang="en-US" sz="28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a,c,d,e</a:t>
            </a:r>
            <a:r>
              <a:rPr lang="en-US" sz="28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}}</a:t>
            </a:r>
          </a:p>
          <a:p>
            <a:pPr marL="730250" lvl="1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a,b,c,d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from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and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a,b,d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</a:t>
            </a:r>
          </a:p>
          <a:p>
            <a:pPr marL="730250" lvl="1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a,c,d,e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from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a,c,d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and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</a:t>
            </a:r>
          </a:p>
          <a:p>
            <a:pPr marL="273050" indent="-273050" eaLnBrk="0" hangingPunc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pitchFamily="2" charset="2"/>
              <a:buChar char=""/>
            </a:pP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Note that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is not created from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and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a,c,e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although they share two elements, since in this case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would also have to belong to </a:t>
            </a:r>
            <a:r>
              <a:rPr lang="en-US" sz="2400" i="1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L</a:t>
            </a:r>
            <a:r>
              <a:rPr lang="en-US" sz="2400" i="1" baseline="-250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, and if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and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belonged to </a:t>
            </a:r>
            <a:r>
              <a:rPr lang="en-US" sz="2400" i="1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L</a:t>
            </a:r>
            <a:r>
              <a:rPr lang="en-US" sz="2400" i="1" baseline="-250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, then {</a:t>
            </a:r>
            <a:r>
              <a:rPr lang="en-US" sz="2400" dirty="0" err="1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a,b,c,e</a:t>
            </a:r>
            <a:r>
              <a:rPr lang="en-US" sz="2400" dirty="0" smtClean="0">
                <a:solidFill>
                  <a:prstClr val="black"/>
                </a:solidFill>
                <a:latin typeface="Century Schoolbook"/>
                <a:cs typeface="Times New Roman" pitchFamily="18" charset="0"/>
              </a:rPr>
              <a:t>} would have been created anyway</a:t>
            </a:r>
            <a:endParaRPr kumimoji="0" lang="en-US" sz="2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639763" marR="0" lvl="1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Association </a:t>
            </a:r>
            <a:r>
              <a:rPr lang="en-US" dirty="0" smtClean="0">
                <a:cs typeface="Times New Roman" pitchFamily="18" charset="0"/>
              </a:rPr>
              <a:t>Rules (Unit 8)</a:t>
            </a:r>
          </a:p>
          <a:p>
            <a:r>
              <a:rPr lang="en-US" dirty="0" err="1" smtClean="0">
                <a:cs typeface="Times New Roman" pitchFamily="18" charset="0"/>
              </a:rPr>
              <a:t>Apriori</a:t>
            </a:r>
            <a:r>
              <a:rPr lang="en-US" dirty="0" smtClean="0">
                <a:cs typeface="Times New Roman" pitchFamily="18" charset="0"/>
              </a:rPr>
              <a:t> Algorithm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>
              <a:defRPr/>
            </a:pPr>
            <a:r>
              <a:rPr lang="en-US" dirty="0"/>
              <a:t>Prune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First prune using the </a:t>
            </a:r>
            <a:r>
              <a:rPr lang="en-US" dirty="0" err="1" smtClean="0">
                <a:cs typeface="Times New Roman" pitchFamily="18" charset="0"/>
              </a:rPr>
              <a:t>apriori</a:t>
            </a:r>
            <a:r>
              <a:rPr lang="en-US" dirty="0" smtClean="0">
                <a:cs typeface="Times New Roman" pitchFamily="18" charset="0"/>
              </a:rPr>
              <a:t> rule: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Any </a:t>
            </a:r>
            <a:r>
              <a:rPr lang="en-US" dirty="0" err="1" smtClean="0">
                <a:cs typeface="Times New Roman" pitchFamily="18" charset="0"/>
              </a:rPr>
              <a:t>itemset</a:t>
            </a:r>
            <a:r>
              <a:rPr lang="en-US" dirty="0" smtClean="0">
                <a:cs typeface="Times New Roman" pitchFamily="18" charset="0"/>
              </a:rPr>
              <a:t> that does not have all its </a:t>
            </a:r>
            <a:r>
              <a:rPr lang="en-US" i="1" dirty="0" smtClean="0">
                <a:cs typeface="Times New Roman" pitchFamily="18" charset="0"/>
              </a:rPr>
              <a:t>k-1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itemsets</a:t>
            </a:r>
            <a:r>
              <a:rPr lang="en-US" dirty="0" smtClean="0">
                <a:cs typeface="Times New Roman" pitchFamily="18" charset="0"/>
              </a:rPr>
              <a:t> frequent, can be removed.</a:t>
            </a:r>
          </a:p>
          <a:p>
            <a:r>
              <a:rPr lang="en-US" dirty="0" smtClean="0">
                <a:cs typeface="Times New Roman" pitchFamily="18" charset="0"/>
              </a:rPr>
              <a:t>For example, if </a:t>
            </a:r>
            <a:r>
              <a:rPr lang="en-US" i="1" dirty="0" smtClean="0">
                <a:cs typeface="Times New Roman" pitchFamily="18" charset="0"/>
              </a:rPr>
              <a:t>L</a:t>
            </a:r>
            <a:r>
              <a:rPr lang="en-US" i="1" baseline="-25000" dirty="0" smtClean="0">
                <a:cs typeface="Times New Roman" pitchFamily="18" charset="0"/>
              </a:rPr>
              <a:t>3</a:t>
            </a:r>
            <a:r>
              <a:rPr lang="en-US" dirty="0" smtClean="0">
                <a:cs typeface="Times New Roman" pitchFamily="18" charset="0"/>
              </a:rPr>
              <a:t> = {{</a:t>
            </a:r>
            <a:r>
              <a:rPr lang="en-US" dirty="0" err="1" smtClean="0">
                <a:cs typeface="Times New Roman" pitchFamily="18" charset="0"/>
              </a:rPr>
              <a:t>a,b,c</a:t>
            </a:r>
            <a:r>
              <a:rPr lang="en-US" dirty="0" smtClean="0">
                <a:cs typeface="Times New Roman" pitchFamily="18" charset="0"/>
              </a:rPr>
              <a:t>}, {</a:t>
            </a:r>
            <a:r>
              <a:rPr lang="en-US" dirty="0" err="1" smtClean="0">
                <a:cs typeface="Times New Roman" pitchFamily="18" charset="0"/>
              </a:rPr>
              <a:t>a,c,d</a:t>
            </a:r>
            <a:r>
              <a:rPr lang="en-US" dirty="0" smtClean="0">
                <a:cs typeface="Times New Roman" pitchFamily="18" charset="0"/>
              </a:rPr>
              <a:t>}, {</a:t>
            </a:r>
            <a:r>
              <a:rPr lang="en-US" dirty="0" err="1" smtClean="0">
                <a:cs typeface="Times New Roman" pitchFamily="18" charset="0"/>
              </a:rPr>
              <a:t>a,c,e</a:t>
            </a:r>
            <a:r>
              <a:rPr lang="en-US" dirty="0" smtClean="0">
                <a:cs typeface="Times New Roman" pitchFamily="18" charset="0"/>
              </a:rPr>
              <a:t>},{</a:t>
            </a:r>
            <a:r>
              <a:rPr lang="en-US" dirty="0" err="1" smtClean="0">
                <a:cs typeface="Times New Roman" pitchFamily="18" charset="0"/>
              </a:rPr>
              <a:t>b,c,d</a:t>
            </a:r>
            <a:r>
              <a:rPr lang="en-US" dirty="0" smtClean="0">
                <a:cs typeface="Times New Roman" pitchFamily="18" charset="0"/>
              </a:rPr>
              <a:t>}} and </a:t>
            </a:r>
            <a:r>
              <a:rPr lang="en-US" i="1" dirty="0" smtClean="0">
                <a:cs typeface="Times New Roman" pitchFamily="18" charset="0"/>
              </a:rPr>
              <a:t>C</a:t>
            </a:r>
            <a:r>
              <a:rPr lang="en-US" i="1" baseline="-25000" dirty="0" smtClean="0">
                <a:cs typeface="Times New Roman" pitchFamily="18" charset="0"/>
              </a:rPr>
              <a:t>4</a:t>
            </a:r>
            <a:r>
              <a:rPr lang="en-US" dirty="0" smtClean="0">
                <a:cs typeface="Times New Roman" pitchFamily="18" charset="0"/>
              </a:rPr>
              <a:t> = {{</a:t>
            </a:r>
            <a:r>
              <a:rPr lang="en-US" dirty="0" err="1" smtClean="0">
                <a:cs typeface="Times New Roman" pitchFamily="18" charset="0"/>
              </a:rPr>
              <a:t>a,b,c,d</a:t>
            </a:r>
            <a:r>
              <a:rPr lang="en-US" dirty="0" smtClean="0">
                <a:cs typeface="Times New Roman" pitchFamily="18" charset="0"/>
              </a:rPr>
              <a:t>},{</a:t>
            </a:r>
            <a:r>
              <a:rPr lang="en-US" dirty="0" err="1" smtClean="0">
                <a:cs typeface="Times New Roman" pitchFamily="18" charset="0"/>
              </a:rPr>
              <a:t>a,c,d,e</a:t>
            </a:r>
            <a:r>
              <a:rPr lang="en-US" dirty="0" smtClean="0">
                <a:cs typeface="Times New Roman" pitchFamily="18" charset="0"/>
              </a:rPr>
              <a:t>}}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then {</a:t>
            </a:r>
            <a:r>
              <a:rPr lang="en-US" dirty="0" err="1" smtClean="0">
                <a:cs typeface="Times New Roman" pitchFamily="18" charset="0"/>
              </a:rPr>
              <a:t>a,c,d,e</a:t>
            </a:r>
            <a:r>
              <a:rPr lang="en-US" dirty="0" smtClean="0">
                <a:cs typeface="Times New Roman" pitchFamily="18" charset="0"/>
              </a:rPr>
              <a:t>} is removed from </a:t>
            </a:r>
            <a:r>
              <a:rPr lang="en-US" i="1" dirty="0" smtClean="0">
                <a:cs typeface="Times New Roman" pitchFamily="18" charset="0"/>
              </a:rPr>
              <a:t>C</a:t>
            </a:r>
            <a:r>
              <a:rPr lang="en-US" i="1" baseline="-25000" dirty="0" smtClean="0">
                <a:cs typeface="Times New Roman" pitchFamily="18" charset="0"/>
              </a:rPr>
              <a:t>4</a:t>
            </a:r>
            <a:r>
              <a:rPr lang="en-US" dirty="0" smtClean="0">
                <a:cs typeface="Times New Roman" pitchFamily="18" charset="0"/>
              </a:rPr>
              <a:t> because {</a:t>
            </a:r>
            <a:r>
              <a:rPr lang="en-US" dirty="0" err="1" smtClean="0">
                <a:cs typeface="Times New Roman" pitchFamily="18" charset="0"/>
              </a:rPr>
              <a:t>a,d,e</a:t>
            </a:r>
            <a:r>
              <a:rPr lang="en-US" dirty="0" smtClean="0">
                <a:cs typeface="Times New Roman" pitchFamily="18" charset="0"/>
              </a:rPr>
              <a:t>} is not in </a:t>
            </a:r>
            <a:r>
              <a:rPr lang="en-US" i="1" dirty="0" smtClean="0">
                <a:cs typeface="Times New Roman" pitchFamily="18" charset="0"/>
              </a:rPr>
              <a:t>L</a:t>
            </a:r>
            <a:r>
              <a:rPr lang="en-US" baseline="-25000" dirty="0" smtClean="0">
                <a:cs typeface="Times New Roman" pitchFamily="18" charset="0"/>
              </a:rPr>
              <a:t>3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Then move to checking the support of the other </a:t>
            </a:r>
            <a:r>
              <a:rPr lang="en-US" dirty="0" err="1" smtClean="0">
                <a:cs typeface="Times New Roman" pitchFamily="18" charset="0"/>
              </a:rPr>
              <a:t>itemsets</a:t>
            </a:r>
            <a:r>
              <a:rPr lang="en-US" dirty="0" smtClean="0">
                <a:cs typeface="Times New Roman" pitchFamily="18" charset="0"/>
              </a:rPr>
              <a:t> by scanning the DB: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We compute support for each set in </a:t>
            </a:r>
            <a:r>
              <a:rPr lang="en-US" i="1" dirty="0" smtClean="0">
                <a:cs typeface="Times New Roman" pitchFamily="18" charset="0"/>
              </a:rPr>
              <a:t>C</a:t>
            </a:r>
            <a:r>
              <a:rPr lang="en-US" i="1" baseline="-25000" dirty="0" smtClean="0">
                <a:cs typeface="Times New Roman" pitchFamily="18" charset="0"/>
              </a:rPr>
              <a:t>k</a:t>
            </a:r>
            <a:r>
              <a:rPr lang="en-US" dirty="0" smtClean="0">
                <a:cs typeface="Times New Roman" pitchFamily="18" charset="0"/>
              </a:rPr>
              <a:t> and remove (prune) the non-frequent ones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This leaves us with </a:t>
            </a:r>
            <a:r>
              <a:rPr lang="en-US" i="1" dirty="0" err="1" smtClean="0">
                <a:cs typeface="Times New Roman" pitchFamily="18" charset="0"/>
              </a:rPr>
              <a:t>L</a:t>
            </a:r>
            <a:r>
              <a:rPr lang="en-US" i="1" baseline="-25000" dirty="0" err="1" smtClean="0">
                <a:cs typeface="Times New Roman" pitchFamily="18" charset="0"/>
              </a:rPr>
              <a:t>k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Generate rules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Compute confidence of each subset of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final</a:t>
            </a:r>
            <a:r>
              <a:rPr lang="en-US" sz="2800" dirty="0" smtClean="0"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cs typeface="Times New Roman" pitchFamily="18" charset="0"/>
              </a:rPr>
              <a:t>If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final</a:t>
            </a:r>
            <a:r>
              <a:rPr lang="en-US" sz="2800" dirty="0" smtClean="0">
                <a:cs typeface="Times New Roman" pitchFamily="18" charset="0"/>
              </a:rPr>
              <a:t> = </a:t>
            </a:r>
            <a:r>
              <a:rPr lang="en-US" sz="2800" i="1" dirty="0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, then for each </a:t>
            </a:r>
            <a:r>
              <a:rPr lang="en-US" sz="2800" dirty="0" err="1" smtClean="0">
                <a:cs typeface="Times New Roman" pitchFamily="18" charset="0"/>
              </a:rPr>
              <a:t>itemset</a:t>
            </a:r>
            <a:r>
              <a:rPr lang="en-US" sz="2800" dirty="0" smtClean="0">
                <a:cs typeface="Times New Roman" pitchFamily="18" charset="0"/>
              </a:rPr>
              <a:t> with k items </a:t>
            </a:r>
            <a:r>
              <a:rPr lang="en-US" sz="2800" i="1" dirty="0" err="1" smtClean="0">
                <a:cs typeface="Times New Roman" pitchFamily="18" charset="0"/>
              </a:rPr>
              <a:t>l</a:t>
            </a:r>
            <a:r>
              <a:rPr lang="en-US" sz="2800" i="1" baseline="-25000" dirty="0" err="1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 ,there are 2</a:t>
            </a:r>
            <a:r>
              <a:rPr lang="en-US" sz="2800" baseline="30000" dirty="0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-1 possible rules</a:t>
            </a:r>
          </a:p>
          <a:p>
            <a:r>
              <a:rPr lang="en-US" sz="2800" dirty="0" smtClean="0">
                <a:cs typeface="Times New Roman" pitchFamily="18" charset="0"/>
              </a:rPr>
              <a:t>For each subset </a:t>
            </a:r>
            <a:r>
              <a:rPr lang="en-US" sz="2800" i="1" dirty="0" smtClean="0">
                <a:cs typeface="Times New Roman" pitchFamily="18" charset="0"/>
              </a:rPr>
              <a:t>s </a:t>
            </a:r>
            <a:r>
              <a:rPr lang="en-US" sz="2800" dirty="0" smtClean="0">
                <a:cs typeface="Times New Roman" pitchFamily="18" charset="0"/>
              </a:rPr>
              <a:t>(and complement </a:t>
            </a:r>
            <a:r>
              <a:rPr lang="en-US" sz="2800" i="1" dirty="0" smtClean="0">
                <a:cs typeface="Times New Roman" pitchFamily="18" charset="0"/>
              </a:rPr>
              <a:t>s’=</a:t>
            </a:r>
            <a:r>
              <a:rPr lang="en-US" sz="2800" i="1" dirty="0" err="1" smtClean="0">
                <a:cs typeface="Times New Roman" pitchFamily="18" charset="0"/>
              </a:rPr>
              <a:t>l</a:t>
            </a:r>
            <a:r>
              <a:rPr lang="en-US" sz="2800" i="1" baseline="-25000" dirty="0" err="1" smtClean="0">
                <a:cs typeface="Times New Roman" pitchFamily="18" charset="0"/>
              </a:rPr>
              <a:t>k</a:t>
            </a:r>
            <a:r>
              <a:rPr lang="en-US" sz="2800" i="1" dirty="0" smtClean="0">
                <a:cs typeface="Times New Roman" pitchFamily="18" charset="0"/>
              </a:rPr>
              <a:t>-s</a:t>
            </a:r>
            <a:r>
              <a:rPr lang="en-US" sz="2800" dirty="0" smtClean="0">
                <a:cs typeface="Times New Roman" pitchFamily="18" charset="0"/>
              </a:rPr>
              <a:t>) the confidence of the rule:  </a:t>
            </a:r>
            <a:r>
              <a:rPr lang="en-US" sz="2800" i="1" dirty="0" smtClean="0">
                <a:cs typeface="Times New Roman" pitchFamily="18" charset="0"/>
              </a:rPr>
              <a:t>s</a:t>
            </a:r>
            <a:r>
              <a:rPr lang="en-US" sz="2800" dirty="0" smtClean="0"/>
              <a:t> → </a:t>
            </a:r>
            <a:r>
              <a:rPr lang="en-US" sz="2800" i="1" dirty="0" smtClean="0">
                <a:cs typeface="Times New Roman" pitchFamily="18" charset="0"/>
              </a:rPr>
              <a:t>s’  </a:t>
            </a:r>
            <a:r>
              <a:rPr lang="en-US" sz="2800" dirty="0" smtClean="0">
                <a:cs typeface="Times New Roman" pitchFamily="18" charset="0"/>
              </a:rPr>
              <a:t>is given by: support(</a:t>
            </a:r>
            <a:r>
              <a:rPr lang="en-US" sz="2800" i="1" dirty="0" err="1" smtClean="0">
                <a:cs typeface="Times New Roman" pitchFamily="18" charset="0"/>
              </a:rPr>
              <a:t>l</a:t>
            </a:r>
            <a:r>
              <a:rPr lang="en-US" sz="2800" i="1" baseline="-25000" dirty="0" err="1" smtClean="0">
                <a:cs typeface="Times New Roman" pitchFamily="18" charset="0"/>
              </a:rPr>
              <a:t>k</a:t>
            </a:r>
            <a:r>
              <a:rPr lang="en-US" sz="2800" dirty="0" smtClean="0">
                <a:cs typeface="Times New Roman" pitchFamily="18" charset="0"/>
              </a:rPr>
              <a:t>)/support(</a:t>
            </a:r>
            <a:r>
              <a:rPr lang="en-US" sz="2800" i="1" dirty="0" smtClean="0"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)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93038" cy="6096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Apriori</a:t>
            </a:r>
            <a:r>
              <a:rPr lang="en-US" sz="3200" dirty="0"/>
              <a:t> Algorithm—An Example </a:t>
            </a:r>
          </a:p>
        </p:txBody>
      </p:sp>
      <p:sp>
        <p:nvSpPr>
          <p:cNvPr id="1532931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1532932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33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32934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5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7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8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32939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32940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1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32942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32943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4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532945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1532946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1532947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532948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48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7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272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58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56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559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3095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36136" cy="86409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848872" cy="576064"/>
          </a:xfrm>
        </p:spPr>
        <p:txBody>
          <a:bodyPr/>
          <a:lstStyle/>
          <a:p>
            <a:r>
              <a:rPr lang="en-US" dirty="0" smtClean="0"/>
              <a:t>Given the following table:</a:t>
            </a:r>
          </a:p>
          <a:p>
            <a:endParaRPr lang="en-US" sz="2500" dirty="0" smtClean="0">
              <a:cs typeface="Times New Roman" pitchFamily="18" charset="0"/>
            </a:endParaRPr>
          </a:p>
          <a:p>
            <a:endParaRPr lang="en-US" sz="2500" dirty="0" smtClean="0">
              <a:cs typeface="Times New Roman" pitchFamily="18" charset="0"/>
            </a:endParaRPr>
          </a:p>
          <a:p>
            <a:endParaRPr lang="en-US" sz="2500" dirty="0" smtClean="0">
              <a:cs typeface="Times New Roman" pitchFamily="18" charset="0"/>
            </a:endParaRPr>
          </a:p>
          <a:p>
            <a:endParaRPr lang="en-US" sz="2500" dirty="0" smtClean="0">
              <a:cs typeface="Times New Roman" pitchFamily="18" charset="0"/>
            </a:endParaRPr>
          </a:p>
          <a:p>
            <a:r>
              <a:rPr lang="en-US" sz="2500" dirty="0" smtClean="0">
                <a:cs typeface="Times New Roman" pitchFamily="18" charset="0"/>
              </a:rPr>
              <a:t>Assuming:</a:t>
            </a:r>
          </a:p>
          <a:p>
            <a:pPr lvl="1"/>
            <a:r>
              <a:rPr lang="en-US" sz="2200" dirty="0" err="1" smtClean="0">
                <a:cs typeface="Times New Roman" pitchFamily="18" charset="0"/>
              </a:rPr>
              <a:t>Min_support</a:t>
            </a:r>
            <a:r>
              <a:rPr lang="en-US" sz="2200" dirty="0" smtClean="0">
                <a:cs typeface="Times New Roman" pitchFamily="18" charset="0"/>
              </a:rPr>
              <a:t> = 60%</a:t>
            </a:r>
          </a:p>
          <a:p>
            <a:pPr lvl="1"/>
            <a:r>
              <a:rPr lang="en-US" sz="2200" dirty="0" err="1" smtClean="0">
                <a:cs typeface="Times New Roman" pitchFamily="18" charset="0"/>
              </a:rPr>
              <a:t>Min_confidence</a:t>
            </a:r>
            <a:r>
              <a:rPr lang="en-US" sz="2200" dirty="0" smtClean="0">
                <a:cs typeface="Times New Roman" pitchFamily="18" charset="0"/>
              </a:rPr>
              <a:t> = 80%</a:t>
            </a:r>
          </a:p>
          <a:p>
            <a:r>
              <a:rPr lang="en-US" sz="2500" dirty="0" smtClean="0">
                <a:cs typeface="Times New Roman" pitchFamily="18" charset="0"/>
              </a:rPr>
              <a:t>Find all the frequent </a:t>
            </a:r>
            <a:r>
              <a:rPr lang="en-US" sz="2500" dirty="0" err="1" smtClean="0">
                <a:cs typeface="Times New Roman" pitchFamily="18" charset="0"/>
              </a:rPr>
              <a:t>itemsets</a:t>
            </a:r>
            <a:r>
              <a:rPr lang="en-US" sz="2500" dirty="0" smtClean="0">
                <a:cs typeface="Times New Roman" pitchFamily="18" charset="0"/>
              </a:rPr>
              <a:t> using the </a:t>
            </a:r>
            <a:r>
              <a:rPr lang="en-US" sz="2500" dirty="0" err="1" smtClean="0">
                <a:cs typeface="Times New Roman" pitchFamily="18" charset="0"/>
              </a:rPr>
              <a:t>Apriori</a:t>
            </a:r>
            <a:r>
              <a:rPr lang="en-US" sz="2500" dirty="0" smtClean="0">
                <a:cs typeface="Times New Roman" pitchFamily="18" charset="0"/>
              </a:rPr>
              <a:t> algorithm</a:t>
            </a:r>
          </a:p>
          <a:p>
            <a:r>
              <a:rPr lang="en-US" sz="2500" dirty="0" smtClean="0">
                <a:cs typeface="Times New Roman" pitchFamily="18" charset="0"/>
              </a:rPr>
              <a:t>Find all the strong association rules in those </a:t>
            </a:r>
            <a:r>
              <a:rPr lang="en-US" sz="2500" dirty="0" err="1" smtClean="0">
                <a:cs typeface="Times New Roman" pitchFamily="18" charset="0"/>
              </a:rPr>
              <a:t>itemsets</a:t>
            </a:r>
            <a:endParaRPr lang="en-US" sz="25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91880" y="1988840"/>
          <a:ext cx="2160240" cy="1872210"/>
        </p:xfrm>
        <a:graphic>
          <a:graphicData uri="http://schemas.openxmlformats.org/drawingml/2006/table">
            <a:tbl>
              <a:tblPr rtl="1"/>
              <a:tblGrid>
                <a:gridCol w="1378491"/>
                <a:gridCol w="781749"/>
              </a:tblGrid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latin typeface="Times New Roman"/>
                          <a:ea typeface="Times New Roman"/>
                          <a:cs typeface="David"/>
                        </a:rPr>
                        <a:t>Items_bought</a:t>
                      </a:r>
                      <a:endParaRPr lang="en-US" sz="1100" dirty="0"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David"/>
                        </a:rPr>
                        <a:t>TID</a:t>
                      </a:r>
                      <a:endParaRPr lang="en-US" sz="1100"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{M,O,N,K,E,Y}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{D,O,N,K,E,Y}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T200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{M,A,K,E}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T300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David"/>
                        </a:rPr>
                        <a:t>{M,U,C,K,Y}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David"/>
                        </a:rPr>
                        <a:t>T400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David"/>
                        </a:rPr>
                        <a:t>{</a:t>
                      </a:r>
                      <a:r>
                        <a:rPr lang="en-US" sz="1100" dirty="0" smtClean="0">
                          <a:latin typeface="Times New Roman"/>
                          <a:ea typeface="Times New Roman"/>
                          <a:cs typeface="David"/>
                        </a:rPr>
                        <a:t>C,O,K,I,E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David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David"/>
                        </a:rPr>
                        <a:t>T500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36136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Challenges Of Frequent Pattern Mining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848872" cy="5040560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Multiple scans of transaction database</a:t>
            </a:r>
          </a:p>
          <a:p>
            <a:pPr lvl="1"/>
            <a:r>
              <a:rPr lang="en-US" dirty="0" smtClean="0"/>
              <a:t>Huge number of candidates</a:t>
            </a:r>
          </a:p>
          <a:p>
            <a:pPr lvl="1"/>
            <a:r>
              <a:rPr lang="en-US" dirty="0" smtClean="0"/>
              <a:t>Tedious workload of support counting for candidates</a:t>
            </a:r>
          </a:p>
          <a:p>
            <a:r>
              <a:rPr lang="en-US" dirty="0" smtClean="0"/>
              <a:t>Improving </a:t>
            </a:r>
            <a:r>
              <a:rPr lang="en-US" dirty="0" err="1" smtClean="0"/>
              <a:t>Apriori</a:t>
            </a:r>
            <a:r>
              <a:rPr lang="en-US" dirty="0" smtClean="0"/>
              <a:t>: general ideas</a:t>
            </a:r>
          </a:p>
          <a:p>
            <a:pPr lvl="1"/>
            <a:r>
              <a:rPr lang="en-US" dirty="0" smtClean="0"/>
              <a:t>Reduce passes of transaction database scans</a:t>
            </a:r>
          </a:p>
          <a:p>
            <a:pPr lvl="1"/>
            <a:r>
              <a:rPr lang="en-US" dirty="0" smtClean="0"/>
              <a:t>Shrink number of candidates</a:t>
            </a:r>
          </a:p>
          <a:p>
            <a:pPr lvl="1"/>
            <a:r>
              <a:rPr lang="en-US" dirty="0" smtClean="0"/>
              <a:t>Facilitate support counting of candidates</a:t>
            </a:r>
            <a:endParaRPr lang="en-US" sz="25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sz="3200"/>
              <a:t>How to Count Supports of Candidates?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7787208" cy="49880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Why counting supports of candidates a problem?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total number of candidates can be very huge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One transaction may contain many candidates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Method: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Candidate </a:t>
            </a:r>
            <a:r>
              <a:rPr lang="en-US" sz="2400" dirty="0" err="1"/>
              <a:t>itemsets</a:t>
            </a:r>
            <a:r>
              <a:rPr lang="en-US" sz="2400" dirty="0"/>
              <a:t> are stored in a </a:t>
            </a:r>
            <a:r>
              <a:rPr lang="en-US" sz="2400" i="1" dirty="0">
                <a:solidFill>
                  <a:schemeClr val="hlink"/>
                </a:solidFill>
              </a:rPr>
              <a:t>hash-tree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Leaf </a:t>
            </a:r>
            <a:r>
              <a:rPr lang="en-US" sz="2400" dirty="0">
                <a:solidFill>
                  <a:schemeClr val="hlink"/>
                </a:solidFill>
              </a:rPr>
              <a:t>node </a:t>
            </a:r>
            <a:r>
              <a:rPr lang="en-US" sz="2400" dirty="0"/>
              <a:t>of hash-tree contains a list of </a:t>
            </a:r>
            <a:r>
              <a:rPr lang="en-US" sz="2400" dirty="0" err="1"/>
              <a:t>itemsets</a:t>
            </a:r>
            <a:r>
              <a:rPr lang="en-US" sz="2400" dirty="0"/>
              <a:t> and counts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Interior </a:t>
            </a:r>
            <a:r>
              <a:rPr lang="en-US" sz="2400" dirty="0">
                <a:solidFill>
                  <a:schemeClr val="hlink"/>
                </a:solidFill>
              </a:rPr>
              <a:t>node</a:t>
            </a:r>
            <a:r>
              <a:rPr lang="en-US" sz="2400" dirty="0"/>
              <a:t> contains a hash table</a:t>
            </a:r>
          </a:p>
          <a:p>
            <a:pPr lvl="1">
              <a:lnSpc>
                <a:spcPct val="11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Subset function</a:t>
            </a:r>
            <a:r>
              <a:rPr lang="en-US" sz="2400" dirty="0"/>
              <a:t>: finds all the candidates contained in a transaction</a:t>
            </a:r>
            <a:endParaRPr lang="en-US" sz="2400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Example: </a:t>
            </a:r>
            <a:r>
              <a:rPr lang="en-US" sz="2800" dirty="0" smtClean="0"/>
              <a:t>Construction Of Hash-Tree For C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1880" y="1628800"/>
            <a:ext cx="2286000" cy="1249363"/>
            <a:chOff x="144" y="912"/>
            <a:chExt cx="1440" cy="787"/>
          </a:xfrm>
        </p:grpSpPr>
        <p:sp>
          <p:nvSpPr>
            <p:cNvPr id="1372164" name="Line 4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65" name="Line 5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66" name="Text Box 6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1372167" name="Text Box 7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1372168" name="Line 8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69" name="Text Box 9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1372170" name="Text Box 10"/>
            <p:cNvSpPr txBox="1">
              <a:spLocks noChangeArrowheads="1"/>
            </p:cNvSpPr>
            <p:nvPr/>
          </p:nvSpPr>
          <p:spPr bwMode="auto">
            <a:xfrm>
              <a:off x="336" y="912"/>
              <a:ext cx="1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chemeClr val="hlink"/>
                  </a:solidFill>
                  <a:latin typeface="Times New Roman" pitchFamily="18" charset="0"/>
                </a:rPr>
                <a:t>Subset function</a:t>
              </a:r>
            </a:p>
          </p:txBody>
        </p:sp>
        <p:sp>
          <p:nvSpPr>
            <p:cNvPr id="1372171" name="Rectangle 11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39752" y="3140968"/>
            <a:ext cx="4943475" cy="2682875"/>
            <a:chOff x="1632" y="1536"/>
            <a:chExt cx="3114" cy="1690"/>
          </a:xfrm>
        </p:grpSpPr>
        <p:sp>
          <p:nvSpPr>
            <p:cNvPr id="1372173" name="Line 13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74" name="Line 14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75" name="Line 15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76" name="Text Box 16"/>
            <p:cNvSpPr txBox="1">
              <a:spLocks noChangeArrowheads="1"/>
            </p:cNvSpPr>
            <p:nvPr/>
          </p:nvSpPr>
          <p:spPr bwMode="auto">
            <a:xfrm>
              <a:off x="2976" y="1728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2 3 4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1372177" name="Line 17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78" name="Text Box 18"/>
            <p:cNvSpPr txBox="1">
              <a:spLocks noChangeArrowheads="1"/>
            </p:cNvSpPr>
            <p:nvPr/>
          </p:nvSpPr>
          <p:spPr bwMode="auto">
            <a:xfrm>
              <a:off x="1728" y="216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1372179" name="Line 19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0" name="Line 20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1" name="Text Box 21"/>
            <p:cNvSpPr txBox="1">
              <a:spLocks noChangeArrowheads="1"/>
            </p:cNvSpPr>
            <p:nvPr/>
          </p:nvSpPr>
          <p:spPr bwMode="auto">
            <a:xfrm>
              <a:off x="2870" y="2265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1372182" name="Line 22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3" name="Text Box 23"/>
            <p:cNvSpPr txBox="1">
              <a:spLocks noChangeArrowheads="1"/>
            </p:cNvSpPr>
            <p:nvPr/>
          </p:nvSpPr>
          <p:spPr bwMode="auto">
            <a:xfrm>
              <a:off x="1632" y="2640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1 2 4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1372184" name="Line 24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5" name="Text Box 25"/>
            <p:cNvSpPr txBox="1">
              <a:spLocks noChangeArrowheads="1"/>
            </p:cNvSpPr>
            <p:nvPr/>
          </p:nvSpPr>
          <p:spPr bwMode="auto">
            <a:xfrm>
              <a:off x="2256" y="2784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1 2 5</a:t>
              </a:r>
            </a:p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1372186" name="Line 26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7" name="Text Box 27"/>
            <p:cNvSpPr txBox="1">
              <a:spLocks noChangeArrowheads="1"/>
            </p:cNvSpPr>
            <p:nvPr/>
          </p:nvSpPr>
          <p:spPr bwMode="auto">
            <a:xfrm>
              <a:off x="2832" y="278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1372188" name="Line 28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89" name="Text Box 29"/>
            <p:cNvSpPr txBox="1">
              <a:spLocks noChangeArrowheads="1"/>
            </p:cNvSpPr>
            <p:nvPr/>
          </p:nvSpPr>
          <p:spPr bwMode="auto">
            <a:xfrm>
              <a:off x="3254" y="216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1372190" name="Line 30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91" name="Text Box 31"/>
            <p:cNvSpPr txBox="1">
              <a:spLocks noChangeArrowheads="1"/>
            </p:cNvSpPr>
            <p:nvPr/>
          </p:nvSpPr>
          <p:spPr bwMode="auto">
            <a:xfrm>
              <a:off x="3792" y="2160"/>
              <a:ext cx="43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3 5 6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3 5 7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1372192" name="Line 32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372193" name="Text Box 33"/>
            <p:cNvSpPr txBox="1">
              <a:spLocks noChangeArrowheads="1"/>
            </p:cNvSpPr>
            <p:nvPr/>
          </p:nvSpPr>
          <p:spPr bwMode="auto">
            <a:xfrm>
              <a:off x="4310" y="2121"/>
              <a:ext cx="43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3 6 7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3 6 8</a:t>
              </a:r>
            </a:p>
          </p:txBody>
        </p:sp>
      </p:grp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576064" cy="449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51520" y="6093296"/>
            <a:ext cx="8458200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Each leaf node contains no more</a:t>
            </a:r>
            <a:r>
              <a:rPr kumimoji="0" lang="en-US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than 3 </a:t>
            </a:r>
            <a:r>
              <a:rPr kumimoji="0" lang="en-US" sz="25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itemsets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sz="2800"/>
              <a:t>Example: Counting Supports of Candidates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484784"/>
            <a:ext cx="727665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36136" cy="86409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Partition: Scan Database Only Twice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64896" cy="5040560"/>
          </a:xfrm>
        </p:spPr>
        <p:txBody>
          <a:bodyPr/>
          <a:lstStyle/>
          <a:p>
            <a:r>
              <a:rPr lang="en-US" dirty="0" smtClean="0"/>
              <a:t>Any </a:t>
            </a:r>
            <a:r>
              <a:rPr lang="en-US" dirty="0" err="1" smtClean="0"/>
              <a:t>itemset</a:t>
            </a:r>
            <a:r>
              <a:rPr lang="en-US" dirty="0" smtClean="0"/>
              <a:t> that is potentially frequent in DB must be frequent in at least one of the partitions of DB</a:t>
            </a:r>
          </a:p>
          <a:p>
            <a:pPr lvl="1"/>
            <a:r>
              <a:rPr lang="en-US" dirty="0" smtClean="0"/>
              <a:t>Scan 1: partition database and find local frequent patterns</a:t>
            </a:r>
          </a:p>
          <a:p>
            <a:pPr lvl="1"/>
            <a:r>
              <a:rPr lang="it-IT" dirty="0" smtClean="0"/>
              <a:t>Scan 2: consolidate global frequent patterns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Savasere</a:t>
            </a:r>
            <a:r>
              <a:rPr lang="en-US" dirty="0" smtClean="0"/>
              <a:t>, E. </a:t>
            </a:r>
            <a:r>
              <a:rPr lang="en-US" dirty="0" err="1" smtClean="0"/>
              <a:t>Omiecinski</a:t>
            </a:r>
            <a:r>
              <a:rPr lang="en-US" dirty="0" smtClean="0"/>
              <a:t>, and S. </a:t>
            </a:r>
            <a:r>
              <a:rPr lang="en-US" dirty="0" err="1" smtClean="0"/>
              <a:t>Navathe</a:t>
            </a:r>
            <a:r>
              <a:rPr lang="en-US" dirty="0" smtClean="0"/>
              <a:t>. An efficient algorithm for mining association in large databases. In </a:t>
            </a:r>
            <a:r>
              <a:rPr lang="en-US" i="1" dirty="0" smtClean="0"/>
              <a:t>VLDB’95</a:t>
            </a:r>
          </a:p>
          <a:p>
            <a:pPr lvl="1"/>
            <a:r>
              <a:rPr lang="en-US" i="1" dirty="0" smtClean="0">
                <a:hlinkClick r:id="rId3"/>
              </a:rPr>
              <a:t>http://www.acm.org/sigmod/vldb/conf/1995/P432.PDF</a:t>
            </a:r>
            <a:endParaRPr lang="en-US" i="1" dirty="0" smtClean="0"/>
          </a:p>
          <a:p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36136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Bottleneck of Frequent-pattern Mining 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64896" cy="5040560"/>
          </a:xfrm>
        </p:spPr>
        <p:txBody>
          <a:bodyPr/>
          <a:lstStyle/>
          <a:p>
            <a:r>
              <a:rPr lang="en-US" sz="2800" dirty="0" smtClean="0"/>
              <a:t>Multiple database scans are costly</a:t>
            </a:r>
          </a:p>
          <a:p>
            <a:pPr lvl="1"/>
            <a:r>
              <a:rPr lang="en-US" sz="2500" dirty="0" smtClean="0"/>
              <a:t>Mining long patterns needs many passes of scanning and generates lots of candidates</a:t>
            </a:r>
          </a:p>
          <a:p>
            <a:r>
              <a:rPr lang="en-US" sz="2800" dirty="0" smtClean="0"/>
              <a:t>To find frequent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/>
              <a:t>i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i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…i</a:t>
            </a:r>
            <a:r>
              <a:rPr lang="en-US" sz="2800" i="1" baseline="-25000" dirty="0" smtClean="0"/>
              <a:t>100</a:t>
            </a:r>
          </a:p>
          <a:p>
            <a:pPr lvl="1"/>
            <a:r>
              <a:rPr lang="en-US" sz="2500" dirty="0" smtClean="0"/>
              <a:t># of scans: 100</a:t>
            </a:r>
          </a:p>
          <a:p>
            <a:pPr lvl="1"/>
            <a:r>
              <a:rPr lang="en-US" sz="2500" dirty="0" smtClean="0"/>
              <a:t># of candidates:  2</a:t>
            </a:r>
            <a:r>
              <a:rPr lang="en-US" sz="2500" baseline="30000" dirty="0" smtClean="0"/>
              <a:t>100</a:t>
            </a:r>
            <a:r>
              <a:rPr lang="en-US" sz="2500" dirty="0" smtClean="0"/>
              <a:t>-1 ~1.27*10</a:t>
            </a:r>
            <a:r>
              <a:rPr lang="en-US" sz="2500" baseline="30000" dirty="0" smtClean="0"/>
              <a:t>30</a:t>
            </a:r>
            <a:r>
              <a:rPr lang="en-US" sz="2500" dirty="0" smtClean="0"/>
              <a:t> !</a:t>
            </a:r>
          </a:p>
          <a:p>
            <a:r>
              <a:rPr lang="en-US" sz="2800" dirty="0" smtClean="0"/>
              <a:t>Bottleneck: candidate-generation-and-test</a:t>
            </a:r>
          </a:p>
          <a:p>
            <a:r>
              <a:rPr lang="en-US" sz="2800" dirty="0" smtClean="0"/>
              <a:t>Can we avoid candidate generation?</a:t>
            </a: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Association Rules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4514" name="Picture 2" descr="http://www.codeproject.com/KB/recipes/AprioriAlgorithm/5-StrongRu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16832"/>
            <a:ext cx="5457825" cy="418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136136" cy="8640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Mining Frequent Patterns Without Candidate Generation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064896" cy="5040560"/>
          </a:xfrm>
        </p:spPr>
        <p:txBody>
          <a:bodyPr/>
          <a:lstStyle/>
          <a:p>
            <a:r>
              <a:rPr lang="en-US" sz="2800" b="1" dirty="0" smtClean="0"/>
              <a:t>Grow long patterns from short ones using local frequent items</a:t>
            </a:r>
          </a:p>
          <a:p>
            <a:pPr lvl="1"/>
            <a:r>
              <a:rPr lang="en-US" sz="2200" dirty="0" err="1" smtClean="0"/>
              <a:t>abc</a:t>
            </a:r>
            <a:r>
              <a:rPr lang="en-US" sz="2200" dirty="0" smtClean="0"/>
              <a:t> is a frequent pattern</a:t>
            </a:r>
          </a:p>
          <a:p>
            <a:pPr lvl="1"/>
            <a:r>
              <a:rPr lang="en-US" sz="2200" dirty="0" smtClean="0"/>
              <a:t>Get all transactions having “</a:t>
            </a:r>
            <a:r>
              <a:rPr lang="en-US" sz="2200" dirty="0" err="1" smtClean="0"/>
              <a:t>abc</a:t>
            </a:r>
            <a:r>
              <a:rPr lang="en-US" sz="2200" dirty="0" smtClean="0"/>
              <a:t>”: </a:t>
            </a:r>
            <a:r>
              <a:rPr lang="en-US" sz="2200" dirty="0" err="1" smtClean="0"/>
              <a:t>DB|abc</a:t>
            </a:r>
            <a:endParaRPr lang="en-US" sz="2200" dirty="0" smtClean="0"/>
          </a:p>
          <a:p>
            <a:pPr lvl="1"/>
            <a:r>
              <a:rPr lang="en-US" sz="2200" dirty="0" smtClean="0"/>
              <a:t>d is a local frequent item in </a:t>
            </a:r>
            <a:r>
              <a:rPr lang="en-US" sz="2200" dirty="0" err="1" smtClean="0"/>
              <a:t>DB|abc</a:t>
            </a:r>
            <a:r>
              <a:rPr lang="en-US" sz="22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200" dirty="0" err="1" smtClean="0"/>
              <a:t>abcd</a:t>
            </a:r>
            <a:r>
              <a:rPr lang="en-US" sz="2200" dirty="0" smtClean="0"/>
              <a:t> is a frequent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“transaction” is defined by our data need: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Things I buy in one visit to the super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All books I purchased on Amazon  (in one purchase/ever/previous year}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All search queries I submitted to Google (in some time frame)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All IP addresses I visited via the cellular portal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All symptoms I describe to the doctor in a visit.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5842" name="AutoShape 2" descr="https://encrypted-tbn2.gstatic.com/images?q=tbn:ANd9GcTkZnPk7gdCyT416eQNjsiNLviMZUtSn0ZhnD_VXKqlDvb5S9-A"/>
          <p:cNvSpPr>
            <a:spLocks noChangeAspect="1" noChangeArrowheads="1"/>
          </p:cNvSpPr>
          <p:nvPr/>
        </p:nvSpPr>
        <p:spPr bwMode="auto">
          <a:xfrm>
            <a:off x="-61913" y="-136525"/>
            <a:ext cx="304801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5844" name="Picture 4" descr="http://www.loginworks.com/images/stories/promo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988840"/>
            <a:ext cx="2148662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rules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Dependency rules of the form: X</a:t>
            </a:r>
            <a:r>
              <a:rPr lang="en-US" dirty="0" smtClean="0"/>
              <a:t>→</a:t>
            </a:r>
            <a:r>
              <a:rPr lang="en-US" dirty="0" smtClean="0">
                <a:cs typeface="Times New Roman" pitchFamily="18" charset="0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If X, it is likely that Y.</a:t>
            </a:r>
          </a:p>
          <a:p>
            <a:pPr>
              <a:lnSpc>
                <a:spcPct val="90000"/>
              </a:lnSpc>
            </a:pP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(computer)</a:t>
            </a:r>
            <a:r>
              <a:rPr lang="en-US" sz="2000" dirty="0" smtClean="0"/>
              <a:t> →</a:t>
            </a: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(anti-virus)</a:t>
            </a:r>
            <a:endParaRPr lang="en-US" sz="2200" dirty="0" smtClean="0">
              <a:solidFill>
                <a:srgbClr val="969696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(computer)</a:t>
            </a:r>
            <a:r>
              <a:rPr lang="en-US" sz="2000" dirty="0" smtClean="0"/>
              <a:t> →</a:t>
            </a: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(OS)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(computer, antivirus)</a:t>
            </a:r>
            <a:r>
              <a:rPr lang="en-US" sz="2000" dirty="0" smtClean="0"/>
              <a:t> →</a:t>
            </a:r>
            <a:r>
              <a:rPr lang="en-US" sz="2200" dirty="0" smtClean="0">
                <a:solidFill>
                  <a:srgbClr val="969696"/>
                </a:solidFill>
                <a:cs typeface="Times New Roman" pitchFamily="18" charset="0"/>
              </a:rPr>
              <a:t>(OS)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3333FF"/>
                </a:solidFill>
                <a:cs typeface="Times New Roman" pitchFamily="18" charset="0"/>
              </a:rPr>
              <a:t>(computer, antivirus, MS-OS)→(MS-office)</a:t>
            </a:r>
          </a:p>
          <a:p>
            <a:pPr>
              <a:lnSpc>
                <a:spcPct val="90000"/>
              </a:lnSpc>
            </a:pPr>
            <a:endParaRPr lang="en-US" sz="2200" dirty="0" smtClean="0">
              <a:solidFill>
                <a:srgbClr val="3333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Probabilities are not given directly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Instead we use confidence and support as thresholds.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Rules are interpreted as </a:t>
            </a:r>
            <a:r>
              <a:rPr lang="en-US" i="1" dirty="0" smtClean="0">
                <a:cs typeface="Times New Roman" pitchFamily="18" charset="0"/>
              </a:rPr>
              <a:t>correlations</a:t>
            </a:r>
            <a:r>
              <a:rPr lang="en-US" dirty="0" smtClean="0">
                <a:cs typeface="Times New Roman" pitchFamily="18" charset="0"/>
              </a:rPr>
              <a:t> and not </a:t>
            </a:r>
            <a:r>
              <a:rPr lang="en-US" i="1" dirty="0" smtClean="0">
                <a:cs typeface="Times New Roman" pitchFamily="18" charset="0"/>
              </a:rPr>
              <a:t>implications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Itemsets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Itemset: a set of items that were involved in a “transaction”.</a:t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T</a:t>
            </a:r>
            <a:r>
              <a:rPr lang="en-US" baseline="-25000" smtClean="0">
                <a:cs typeface="Times New Roman" pitchFamily="18" charset="0"/>
              </a:rPr>
              <a:t>1</a:t>
            </a:r>
            <a:r>
              <a:rPr lang="en-US" smtClean="0">
                <a:cs typeface="Times New Roman" pitchFamily="18" charset="0"/>
              </a:rPr>
              <a:t>:{bread, butter, milk, beer},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T</a:t>
            </a:r>
            <a:r>
              <a:rPr lang="en-US" baseline="-25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:{bread, butter, milk}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T</a:t>
            </a:r>
            <a:r>
              <a:rPr lang="en-US" baseline="-25000" smtClean="0">
                <a:cs typeface="Times New Roman" pitchFamily="18" charset="0"/>
              </a:rPr>
              <a:t>3</a:t>
            </a:r>
            <a:r>
              <a:rPr lang="en-US" smtClean="0">
                <a:cs typeface="Times New Roman" pitchFamily="18" charset="0"/>
              </a:rPr>
              <a:t>:{harry potter, da vinci code, criptonomicon}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T</a:t>
            </a:r>
            <a:r>
              <a:rPr lang="en-US" baseline="-25000" smtClean="0">
                <a:cs typeface="Times New Roman" pitchFamily="18" charset="0"/>
              </a:rPr>
              <a:t>4</a:t>
            </a:r>
            <a:r>
              <a:rPr lang="en-US" smtClean="0">
                <a:cs typeface="Times New Roman" pitchFamily="18" charset="0"/>
              </a:rPr>
              <a:t>:{A,B,C,D,E,F} </a:t>
            </a:r>
          </a:p>
          <a:p>
            <a:pPr>
              <a:lnSpc>
                <a:spcPct val="90000"/>
              </a:lnSpc>
            </a:pPr>
            <a:endParaRPr lang="en-US" sz="30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smtClean="0">
                <a:cs typeface="Times New Roman" pitchFamily="18" charset="0"/>
              </a:rPr>
              <a:t>s={bread, butter, milk} is an item set of 2 of the transctions</a:t>
            </a:r>
          </a:p>
          <a:p>
            <a:pPr lvl="1">
              <a:lnSpc>
                <a:spcPct val="90000"/>
              </a:lnSpc>
            </a:pPr>
            <a:endParaRPr lang="en-US" sz="300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pPr>
              <a:defRPr/>
            </a:pPr>
            <a:r>
              <a:rPr lang="en-US" dirty="0"/>
              <a:t>Association </a:t>
            </a:r>
            <a:r>
              <a:rPr lang="en-US" dirty="0" smtClean="0"/>
              <a:t>rules – Basic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525EA-D8B0-401B-99F1-2B9B36BAEC20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7467600" cy="4873752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dirty="0" err="1" smtClean="0"/>
              <a:t>itemsets</a:t>
            </a:r>
            <a:r>
              <a:rPr lang="en-US" dirty="0" smtClean="0"/>
              <a:t> of the form </a:t>
            </a:r>
            <a:r>
              <a:rPr lang="en-US" i="1" dirty="0" smtClean="0"/>
              <a:t>X</a:t>
            </a:r>
            <a:r>
              <a:rPr lang="en-US" dirty="0" smtClean="0"/>
              <a:t>={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baseline="-25000" dirty="0" smtClean="0"/>
              <a:t>k</a:t>
            </a:r>
            <a:r>
              <a:rPr lang="en-US" dirty="0" smtClean="0"/>
              <a:t>}</a:t>
            </a:r>
          </a:p>
          <a:p>
            <a:r>
              <a:rPr lang="en-US" dirty="0" smtClean="0"/>
              <a:t>Find all the rules 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 </a:t>
            </a:r>
            <a:r>
              <a:rPr lang="en-US" dirty="0" smtClean="0"/>
              <a:t>with min </a:t>
            </a:r>
            <a:r>
              <a:rPr lang="en-US" b="1" dirty="0" smtClean="0"/>
              <a:t>confidence</a:t>
            </a:r>
            <a:r>
              <a:rPr lang="en-US" dirty="0" smtClean="0"/>
              <a:t> and </a:t>
            </a:r>
            <a:r>
              <a:rPr lang="en-US" b="1" dirty="0" smtClean="0"/>
              <a:t>support</a:t>
            </a:r>
          </a:p>
          <a:p>
            <a:pPr lvl="1"/>
            <a:r>
              <a:rPr lang="en-US" dirty="0" smtClean="0"/>
              <a:t>Support (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Y) , s, </a:t>
            </a:r>
            <a:r>
              <a:rPr lang="en-US" dirty="0" smtClean="0"/>
              <a:t>probability that a transaction contains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Confidence (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Y) , c, </a:t>
            </a:r>
            <a:r>
              <a:rPr lang="en-US" dirty="0" smtClean="0"/>
              <a:t>conditional</a:t>
            </a:r>
            <a:r>
              <a:rPr lang="en-US" i="1" dirty="0" smtClean="0"/>
              <a:t> </a:t>
            </a:r>
            <a:r>
              <a:rPr lang="en-US" dirty="0" smtClean="0"/>
              <a:t>probability that a transaction having</a:t>
            </a:r>
            <a:r>
              <a:rPr lang="en-US" i="1" dirty="0" smtClean="0"/>
              <a:t> X </a:t>
            </a:r>
            <a:r>
              <a:rPr lang="en-US" dirty="0" smtClean="0"/>
              <a:t>also contains </a:t>
            </a:r>
            <a:r>
              <a:rPr lang="en-US" i="1" dirty="0" smtClean="0"/>
              <a:t>Y</a:t>
            </a:r>
          </a:p>
          <a:p>
            <a:pPr lvl="1"/>
            <a:endParaRPr lang="en-US" dirty="0" smtClean="0"/>
          </a:p>
          <a:p>
            <a:pPr lvl="2"/>
            <a:endParaRPr lang="he-IL" b="1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1187624" y="3356992"/>
          <a:ext cx="1157287" cy="360362"/>
        </p:xfrm>
        <a:graphic>
          <a:graphicData uri="http://schemas.openxmlformats.org/presentationml/2006/ole">
            <p:oleObj spid="_x0000_s29698" name="Equation" r:id="rId4" imgW="660240" imgH="203040" progId="Equation.3">
              <p:embed/>
            </p:oleObj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187624" y="4437112"/>
          <a:ext cx="1001713" cy="360363"/>
        </p:xfrm>
        <a:graphic>
          <a:graphicData uri="http://schemas.openxmlformats.org/presentationml/2006/ole">
            <p:oleObj spid="_x0000_s29699" name="Equation" r:id="rId5" imgW="5713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382000" cy="35052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2600" dirty="0" smtClean="0">
                <a:cs typeface="Times New Roman" pitchFamily="18" charset="0"/>
              </a:rPr>
              <a:t>Support(A</a:t>
            </a:r>
            <a:r>
              <a:rPr lang="en-US" sz="2800" dirty="0" smtClean="0"/>
              <a:t>→</a:t>
            </a:r>
            <a:r>
              <a:rPr lang="en-US" sz="2600" dirty="0" smtClean="0">
                <a:cs typeface="Times New Roman" pitchFamily="18" charset="0"/>
              </a:rPr>
              <a:t>B):</a:t>
            </a:r>
          </a:p>
          <a:p>
            <a:pPr marL="823913" lvl="1" indent="-457200">
              <a:lnSpc>
                <a:spcPct val="80000"/>
              </a:lnSpc>
            </a:pPr>
            <a:r>
              <a:rPr lang="en-US" sz="2300" dirty="0" smtClean="0">
                <a:cs typeface="Times New Roman" pitchFamily="18" charset="0"/>
              </a:rPr>
              <a:t>The probability of an </a:t>
            </a:r>
            <a:r>
              <a:rPr lang="en-US" sz="2300" dirty="0" err="1" smtClean="0">
                <a:cs typeface="Times New Roman" pitchFamily="18" charset="0"/>
              </a:rPr>
              <a:t>itemset</a:t>
            </a:r>
            <a:r>
              <a:rPr lang="en-US" sz="2300" dirty="0" smtClean="0">
                <a:cs typeface="Times New Roman" pitchFamily="18" charset="0"/>
              </a:rPr>
              <a:t> in our data.</a:t>
            </a:r>
          </a:p>
          <a:p>
            <a:pPr marL="823913" lvl="1" indent="-457200">
              <a:lnSpc>
                <a:spcPct val="80000"/>
              </a:lnSpc>
            </a:pPr>
            <a:r>
              <a:rPr lang="en-US" sz="2300" dirty="0" smtClean="0">
                <a:cs typeface="Times New Roman" pitchFamily="18" charset="0"/>
              </a:rPr>
              <a:t>Support(A</a:t>
            </a:r>
            <a:r>
              <a:rPr lang="en-US" sz="2000" dirty="0" smtClean="0"/>
              <a:t>→</a:t>
            </a:r>
            <a:r>
              <a:rPr lang="en-US" sz="2300" dirty="0" smtClean="0">
                <a:cs typeface="Times New Roman" pitchFamily="18" charset="0"/>
              </a:rPr>
              <a:t>B) = Support(B</a:t>
            </a:r>
            <a:r>
              <a:rPr lang="en-US" sz="2400" dirty="0" smtClean="0"/>
              <a:t>→</a:t>
            </a:r>
            <a:r>
              <a:rPr lang="en-US" sz="2300" dirty="0" smtClean="0">
                <a:cs typeface="Times New Roman" pitchFamily="18" charset="0"/>
              </a:rPr>
              <a:t>A) </a:t>
            </a:r>
            <a:br>
              <a:rPr lang="en-US" sz="2300" dirty="0" smtClean="0">
                <a:cs typeface="Times New Roman" pitchFamily="18" charset="0"/>
              </a:rPr>
            </a:br>
            <a:endParaRPr lang="en-US" sz="2600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Transactions: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a,b,c,d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d, </a:t>
            </a:r>
            <a:r>
              <a:rPr lang="en-US" dirty="0" err="1" smtClean="0">
                <a:cs typeface="Times New Roman" pitchFamily="18" charset="0"/>
              </a:rPr>
              <a:t>e,f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d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a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b,c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a,b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b,c,e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b,c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 err="1" smtClean="0">
                <a:cs typeface="Times New Roman" pitchFamily="18" charset="0"/>
              </a:rPr>
              <a:t>d,f,a</a:t>
            </a: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dirty="0" smtClean="0"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</a:t>
            </a:r>
          </a:p>
        </p:txBody>
      </p:sp>
      <p:graphicFrame>
        <p:nvGraphicFramePr>
          <p:cNvPr id="187433" name="Group 41"/>
          <p:cNvGraphicFramePr>
            <a:graphicFrameLocks noGrp="1"/>
          </p:cNvGraphicFramePr>
          <p:nvPr>
            <p:ph sz="half" idx="2"/>
          </p:nvPr>
        </p:nvGraphicFramePr>
        <p:xfrm>
          <a:off x="4716463" y="2781300"/>
          <a:ext cx="3048000" cy="381000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itemset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{a,b}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{b,c}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{b,c,e}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4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1484313"/>
            <a:ext cx="12811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4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88125" y="260350"/>
            <a:ext cx="1439863" cy="792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059"/>
              <a:gd name="adj6" fmla="val -145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Note that this means a union of </a:t>
            </a:r>
            <a:r>
              <a:rPr lang="en-US" sz="1400" b="1" i="1" dirty="0"/>
              <a:t>A</a:t>
            </a:r>
            <a:r>
              <a:rPr lang="en-US" sz="1400" dirty="0"/>
              <a:t> and </a:t>
            </a:r>
            <a:r>
              <a:rPr lang="en-US" sz="1400" b="1" i="1" dirty="0"/>
              <a:t>B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frequent itemset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50292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 smtClean="0">
                <a:cs typeface="Times New Roman" pitchFamily="18" charset="0"/>
              </a:rPr>
              <a:t>An </a:t>
            </a:r>
            <a:r>
              <a:rPr lang="en-US" sz="2200" dirty="0" err="1" smtClean="0">
                <a:cs typeface="Times New Roman" pitchFamily="18" charset="0"/>
              </a:rPr>
              <a:t>itemset</a:t>
            </a:r>
            <a:r>
              <a:rPr lang="en-US" sz="2200" dirty="0" smtClean="0">
                <a:cs typeface="Times New Roman" pitchFamily="18" charset="0"/>
              </a:rPr>
              <a:t> that is more frequent than some threshold.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200" dirty="0" smtClean="0">
                <a:cs typeface="Times New Roman" pitchFamily="18" charset="0"/>
              </a:rPr>
              <a:t>i.e. what are the frequent </a:t>
            </a:r>
            <a:r>
              <a:rPr lang="en-US" sz="2200" dirty="0" err="1" smtClean="0">
                <a:cs typeface="Times New Roman" pitchFamily="18" charset="0"/>
              </a:rPr>
              <a:t>itemsets</a:t>
            </a:r>
            <a:r>
              <a:rPr lang="en-US" sz="2200" dirty="0" smtClean="0">
                <a:cs typeface="Times New Roman" pitchFamily="18" charset="0"/>
              </a:rPr>
              <a:t> if threshold=2/9 ?</a:t>
            </a:r>
          </a:p>
          <a:p>
            <a:pPr marL="914400" lvl="1" indent="-457200">
              <a:lnSpc>
                <a:spcPct val="80000"/>
              </a:lnSpc>
            </a:pP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Transactions: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a,b,c,d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smtClean="0">
                <a:cs typeface="Times New Roman" pitchFamily="18" charset="0"/>
              </a:rPr>
              <a:t>d, </a:t>
            </a:r>
            <a:r>
              <a:rPr lang="en-US" sz="2200" dirty="0" err="1" smtClean="0">
                <a:cs typeface="Times New Roman" pitchFamily="18" charset="0"/>
              </a:rPr>
              <a:t>e,f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smtClean="0">
                <a:cs typeface="Times New Roman" pitchFamily="18" charset="0"/>
              </a:rPr>
              <a:t>d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smtClean="0">
                <a:cs typeface="Times New Roman" pitchFamily="18" charset="0"/>
              </a:rPr>
              <a:t>a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b,c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a,b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b,c,e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b,c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200" dirty="0" err="1" smtClean="0">
                <a:cs typeface="Times New Roman" pitchFamily="18" charset="0"/>
              </a:rPr>
              <a:t>d,f,a</a:t>
            </a:r>
            <a:endParaRPr lang="en-US" sz="2200" dirty="0" smtClean="0">
              <a:cs typeface="Times New Roman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sz="1800" dirty="0" smtClean="0">
              <a:cs typeface="Times New Roman" pitchFamily="18" charset="0"/>
            </a:endParaRPr>
          </a:p>
        </p:txBody>
      </p:sp>
      <p:graphicFrame>
        <p:nvGraphicFramePr>
          <p:cNvPr id="194594" name="Group 34"/>
          <p:cNvGraphicFramePr>
            <a:graphicFrameLocks noGrp="1"/>
          </p:cNvGraphicFramePr>
          <p:nvPr>
            <p:ph sz="half" idx="2"/>
          </p:nvPr>
        </p:nvGraphicFramePr>
        <p:xfrm>
          <a:off x="4643438" y="2997200"/>
          <a:ext cx="3124200" cy="2947988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itemset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{a,b}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{b,c}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525EA-D8B0-401B-99F1-2B9B36BAEC20}" type="slidenum">
              <a:rPr kumimoji="0" lang="he-IL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1377</Words>
  <Application>Microsoft Office PowerPoint</Application>
  <PresentationFormat>On-screen Show (4:3)</PresentationFormat>
  <Paragraphs>398</Paragraphs>
  <Slides>30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Oriel</vt:lpstr>
      <vt:lpstr>Equation</vt:lpstr>
      <vt:lpstr>Data Mining – Meeting 6</vt:lpstr>
      <vt:lpstr>Agenda</vt:lpstr>
      <vt:lpstr>Association Rules Mining</vt:lpstr>
      <vt:lpstr>Transaction</vt:lpstr>
      <vt:lpstr>Association rules</vt:lpstr>
      <vt:lpstr>Itemsets</vt:lpstr>
      <vt:lpstr>Association rules – Basic Concepts</vt:lpstr>
      <vt:lpstr>Support</vt:lpstr>
      <vt:lpstr>A frequent itemset</vt:lpstr>
      <vt:lpstr>Apriori property</vt:lpstr>
      <vt:lpstr>Confidence</vt:lpstr>
      <vt:lpstr>Support and Confidence</vt:lpstr>
      <vt:lpstr>Association rules – An Example</vt:lpstr>
      <vt:lpstr>Mining Association Rules</vt:lpstr>
      <vt:lpstr>Apriori Algorithm</vt:lpstr>
      <vt:lpstr>Apriori Algorithm:</vt:lpstr>
      <vt:lpstr>The Apriori Algorithm Outline</vt:lpstr>
      <vt:lpstr>Join</vt:lpstr>
      <vt:lpstr>Join</vt:lpstr>
      <vt:lpstr>Prune</vt:lpstr>
      <vt:lpstr>Generate rules</vt:lpstr>
      <vt:lpstr>The Apriori Algorithm—An Example </vt:lpstr>
      <vt:lpstr>Exercise</vt:lpstr>
      <vt:lpstr>Challenges Of Frequent Pattern Mining</vt:lpstr>
      <vt:lpstr>How to Count Supports of Candidates?</vt:lpstr>
      <vt:lpstr>Example: Construction Of Hash-Tree For C3</vt:lpstr>
      <vt:lpstr>Example: Counting Supports of Candidates</vt:lpstr>
      <vt:lpstr>Partition: Scan Database Only Twice</vt:lpstr>
      <vt:lpstr>Bottleneck of Frequent-pattern Mining </vt:lpstr>
      <vt:lpstr>Mining Frequent Patterns Without Candidate Generation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/>
  <cp:lastModifiedBy/>
  <cp:revision>1</cp:revision>
  <cp:lastPrinted>1601-01-01T00:00:00Z</cp:lastPrinted>
  <dcterms:created xsi:type="dcterms:W3CDTF">1601-01-01T00:00:00Z</dcterms:created>
  <dcterms:modified xsi:type="dcterms:W3CDTF">2016-03-27T03:47:32Z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