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642" r:id="rId3"/>
    <p:sldId id="620" r:id="rId4"/>
    <p:sldId id="621" r:id="rId5"/>
    <p:sldId id="622" r:id="rId6"/>
    <p:sldId id="647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636" r:id="rId20"/>
    <p:sldId id="637" r:id="rId21"/>
    <p:sldId id="638" r:id="rId22"/>
    <p:sldId id="585" r:id="rId23"/>
    <p:sldId id="536" r:id="rId24"/>
    <p:sldId id="562" r:id="rId25"/>
    <p:sldId id="583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594" r:id="rId34"/>
    <p:sldId id="596" r:id="rId35"/>
    <p:sldId id="597" r:id="rId36"/>
    <p:sldId id="598" r:id="rId37"/>
    <p:sldId id="600" r:id="rId38"/>
    <p:sldId id="601" r:id="rId39"/>
    <p:sldId id="603" r:id="rId40"/>
    <p:sldId id="604" r:id="rId41"/>
    <p:sldId id="605" r:id="rId42"/>
    <p:sldId id="606" r:id="rId43"/>
    <p:sldId id="607" r:id="rId44"/>
    <p:sldId id="608" r:id="rId45"/>
    <p:sldId id="610" r:id="rId46"/>
    <p:sldId id="611" r:id="rId47"/>
    <p:sldId id="612" r:id="rId48"/>
    <p:sldId id="613" r:id="rId49"/>
    <p:sldId id="615" r:id="rId50"/>
    <p:sldId id="616" r:id="rId51"/>
    <p:sldId id="617" r:id="rId52"/>
    <p:sldId id="618" r:id="rId53"/>
    <p:sldId id="619" r:id="rId54"/>
  </p:sldIdLst>
  <p:sldSz cx="9144000" cy="6858000" type="screen4x3"/>
  <p:notesSz cx="6858000" cy="9144000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84733" autoAdjust="0"/>
  </p:normalViewPr>
  <p:slideViewPr>
    <p:cSldViewPr>
      <p:cViewPr varScale="1">
        <p:scale>
          <a:sx n="71" d="100"/>
          <a:sy n="71" d="100"/>
        </p:scale>
        <p:origin x="-169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3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5.xml"/><Relationship Id="rId3" Type="http://schemas.openxmlformats.org/officeDocument/2006/relationships/slide" Target="slides/slide29.xml"/><Relationship Id="rId7" Type="http://schemas.openxmlformats.org/officeDocument/2006/relationships/slide" Target="slides/slide34.xml"/><Relationship Id="rId2" Type="http://schemas.openxmlformats.org/officeDocument/2006/relationships/slide" Target="slides/slide28.xml"/><Relationship Id="rId1" Type="http://schemas.openxmlformats.org/officeDocument/2006/relationships/slide" Target="slides/slide27.xml"/><Relationship Id="rId6" Type="http://schemas.openxmlformats.org/officeDocument/2006/relationships/slide" Target="slides/slide32.xml"/><Relationship Id="rId5" Type="http://schemas.openxmlformats.org/officeDocument/2006/relationships/slide" Target="slides/slide31.xml"/><Relationship Id="rId4" Type="http://schemas.openxmlformats.org/officeDocument/2006/relationships/slide" Target="slides/slide30.xml"/><Relationship Id="rId9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9AAEDFA5-5917-41A0-99BD-EA9BCED02E9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1B0CF8E1-BC5B-40C8-95B6-D86D4A9E0C9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C831E-0B8C-42DC-9BBE-C138F7404F2E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4C7E0-637F-43E1-A2E9-403E01186555}" type="slidenum">
              <a:rPr lang="en-US"/>
              <a:pPr/>
              <a:t>30</a:t>
            </a:fld>
            <a:endParaRPr lang="en-US"/>
          </a:p>
        </p:txBody>
      </p:sp>
      <p:sp>
        <p:nvSpPr>
          <p:cNvPr id="155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12" tIns="45706" rIns="91412" bIns="45706"/>
          <a:lstStyle/>
          <a:p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5" name="Straight Connector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Oval 29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0" name="Oval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1" name="Oval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5A804-3C04-4397-AF3F-16C9370EFD1A}" type="datetime1">
              <a:rPr lang="en-US" smtClean="0"/>
              <a:pPr>
                <a:defRPr/>
              </a:pPr>
              <a:t>5/23/2015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CE7F-FF67-4A53-A474-D3A97AF4EF2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14DCE-9BFC-41BB-8D0C-B0A9AAB8BDBF}" type="datetime1">
              <a:rPr lang="en-US" smtClean="0"/>
              <a:pPr>
                <a:defRPr/>
              </a:pPr>
              <a:t>5/23/2015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8B48E-4532-4FD3-8930-0E016C3565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B380A-2442-4FBE-9983-4C11B113BD2D}" type="datetime1">
              <a:rPr lang="en-US" smtClean="0"/>
              <a:pPr>
                <a:defRPr/>
              </a:pPr>
              <a:t>5/23/2015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82271-7691-4D81-83BB-599181AEBA0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DFFEA77-EF66-47D0-ADB1-98C129F84CE3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46C7152E-8680-488D-9A75-0861E15956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3583E9BE-9393-4FA4-AE55-DE4E26716888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AA0ED756-CEB4-40D2-BEBF-FFAB6DE7FC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CD7BFA-20D3-4F12-B345-84B0B41B7884}" type="datetime1">
              <a:rPr lang="en-US" smtClean="0"/>
              <a:pPr>
                <a:defRPr/>
              </a:pPr>
              <a:t>5/23/2015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F525EA-D8B0-401B-99F1-2B9B36BAEC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Rectangle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4" name="Oval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5" name="Oval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6" name="Oval 2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Straight Connector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C1F1D-6CF7-40DD-B22F-139FCC069530}" type="datetime1">
              <a:rPr lang="en-US" smtClean="0"/>
              <a:pPr>
                <a:defRPr/>
              </a:pPr>
              <a:t>5/23/2015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7F3BD-0CCE-48A9-98C6-048A1E78A57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6C4F7-6AA3-4A85-9CAF-F9E0D245EEF6}" type="datetime1">
              <a:rPr lang="en-US" smtClean="0"/>
              <a:pPr>
                <a:defRPr/>
              </a:pPr>
              <a:t>5/23/2015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8A872-4BC4-410D-819A-98FED5AF914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56E4E-3978-496B-B09D-6FE6DEF7137A}" type="datetime1">
              <a:rPr lang="en-US" smtClean="0"/>
              <a:pPr>
                <a:defRPr/>
              </a:pPr>
              <a:t>5/23/2015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52B19-DB80-40F1-9BE8-AAAA5C99187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3919042-FEC3-4D3B-832C-3F2A3D7923C4}" type="datetime1">
              <a:rPr lang="en-US" smtClean="0"/>
              <a:pPr>
                <a:defRPr/>
              </a:pPr>
              <a:t>5/23/2015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189CF5-EC01-4668-B767-89BB00BC91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3FCC0-CEB7-4612-8AA2-DA692AEFAB96}" type="datetime1">
              <a:rPr lang="en-US" smtClean="0"/>
              <a:pPr>
                <a:defRPr/>
              </a:pPr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2C8DE-1EE7-4C7A-842F-B2EAA5FCC68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Rectangle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Oval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D1030E-8BD9-44FE-9324-140F6C4B9087}" type="datetime1">
              <a:rPr lang="en-US" smtClean="0"/>
              <a:pPr>
                <a:defRPr/>
              </a:pPr>
              <a:t>5/23/2015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D36236C-6892-43C0-88B0-EBE03F74FA3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Oval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Rectangle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4D48822-9C02-4A41-9BB0-6EE01D563F03}" type="datetime1">
              <a:rPr lang="en-US" smtClean="0"/>
              <a:pPr>
                <a:defRPr/>
              </a:pPr>
              <a:t>5/23/2015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9B94524-123C-4A2E-8C08-71AC1FC6FF2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fld id="{A235D49C-A9C2-4F18-B19A-8E47C9C46A3C}" type="datetime1">
              <a:rPr lang="en-US" smtClean="0"/>
              <a:pPr>
                <a:defRPr/>
              </a:pPr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BA3FD463-35E8-4F4D-9F09-BD818B06B60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22" r:id="rId4"/>
    <p:sldLayoutId id="2147483823" r:id="rId5"/>
    <p:sldLayoutId id="2147483830" r:id="rId6"/>
    <p:sldLayoutId id="2147483824" r:id="rId7"/>
    <p:sldLayoutId id="2147483831" r:id="rId8"/>
    <p:sldLayoutId id="2147483832" r:id="rId9"/>
    <p:sldLayoutId id="2147483825" r:id="rId10"/>
    <p:sldLayoutId id="2147483826" r:id="rId11"/>
    <p:sldLayoutId id="2147483833" r:id="rId12"/>
    <p:sldLayoutId id="214748383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6.xls"/><Relationship Id="rId3" Type="http://schemas.openxmlformats.org/officeDocument/2006/relationships/oleObject" Target="../embeddings/Microsoft_Office_Excel_97-2003_Worksheet1.xls"/><Relationship Id="rId7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Excel_97-2003_Worksheet4.xls"/><Relationship Id="rId5" Type="http://schemas.openxmlformats.org/officeDocument/2006/relationships/oleObject" Target="../embeddings/Microsoft_Office_Excel_97-2003_Worksheet3.xls"/><Relationship Id="rId10" Type="http://schemas.openxmlformats.org/officeDocument/2006/relationships/oleObject" Target="../embeddings/Microsoft_Office_Excel_97-2003_Worksheet8.xls"/><Relationship Id="rId4" Type="http://schemas.openxmlformats.org/officeDocument/2006/relationships/oleObject" Target="../embeddings/Microsoft_Office_Excel_97-2003_Worksheet2.xls"/><Relationship Id="rId9" Type="http://schemas.openxmlformats.org/officeDocument/2006/relationships/oleObject" Target="../embeddings/Microsoft_Office_Excel_97-2003_Worksheet7.xls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14.xls"/><Relationship Id="rId3" Type="http://schemas.openxmlformats.org/officeDocument/2006/relationships/oleObject" Target="../embeddings/Microsoft_Office_Excel_97-2003_Worksheet9.xls"/><Relationship Id="rId7" Type="http://schemas.openxmlformats.org/officeDocument/2006/relationships/oleObject" Target="../embeddings/Microsoft_Office_Excel_97-2003_Worksheet1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Office_Excel_97-2003_Worksheet12.xls"/><Relationship Id="rId5" Type="http://schemas.openxmlformats.org/officeDocument/2006/relationships/oleObject" Target="../embeddings/Microsoft_Office_Excel_97-2003_Worksheet11.xls"/><Relationship Id="rId10" Type="http://schemas.openxmlformats.org/officeDocument/2006/relationships/oleObject" Target="../embeddings/Microsoft_Office_Excel_97-2003_Worksheet16.xls"/><Relationship Id="rId4" Type="http://schemas.openxmlformats.org/officeDocument/2006/relationships/oleObject" Target="../embeddings/Microsoft_Office_Excel_97-2003_Worksheet10.xls"/><Relationship Id="rId9" Type="http://schemas.openxmlformats.org/officeDocument/2006/relationships/oleObject" Target="../embeddings/Microsoft_Office_Excel_97-2003_Worksheet15.xls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22.xls"/><Relationship Id="rId3" Type="http://schemas.openxmlformats.org/officeDocument/2006/relationships/oleObject" Target="../embeddings/Microsoft_Office_Excel_97-2003_Worksheet17.xls"/><Relationship Id="rId7" Type="http://schemas.openxmlformats.org/officeDocument/2006/relationships/oleObject" Target="../embeddings/Microsoft_Office_Excel_97-2003_Worksheet2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Excel_97-2003_Worksheet20.xls"/><Relationship Id="rId5" Type="http://schemas.openxmlformats.org/officeDocument/2006/relationships/oleObject" Target="../embeddings/Microsoft_Office_Excel_97-2003_Worksheet19.xls"/><Relationship Id="rId10" Type="http://schemas.openxmlformats.org/officeDocument/2006/relationships/oleObject" Target="../embeddings/Microsoft_Office_Excel_97-2003_Worksheet24.xls"/><Relationship Id="rId4" Type="http://schemas.openxmlformats.org/officeDocument/2006/relationships/oleObject" Target="../embeddings/Microsoft_Office_Excel_97-2003_Worksheet18.xls"/><Relationship Id="rId9" Type="http://schemas.openxmlformats.org/officeDocument/2006/relationships/oleObject" Target="../embeddings/Microsoft_Office_Excel_97-2003_Worksheet23.xls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Mining – Meeting 7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dirty="0" err="1" smtClean="0">
                <a:cs typeface="Times New Roman" pitchFamily="18" charset="0"/>
              </a:rPr>
              <a:t>Roi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Yehoshua</a:t>
            </a:r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Partially based on slides of Noam Koenigstein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 Open University</a:t>
            </a: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</p:txBody>
      </p:sp>
      <p:pic>
        <p:nvPicPr>
          <p:cNvPr id="10" name="Picture 2" descr="http://mineria-de-datos.it4biotech.com/wp-content/uploads/2010/12/emeza_Masc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692696"/>
            <a:ext cx="4320480" cy="3380776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4CE7F-FF67-4A53-A474-D3A97AF4EF28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US" dirty="0" smtClean="0"/>
              <a:t>Prefix path sub-trees (Example)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55386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 2: Frequent </a:t>
            </a:r>
            <a:r>
              <a:rPr lang="en-US" dirty="0" err="1" smtClean="0"/>
              <a:t>Itemset</a:t>
            </a:r>
            <a:r>
              <a:rPr lang="en-US" dirty="0" smtClean="0"/>
              <a:t> Generation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6477000" cy="273630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Each prefix path sub-tree is processed recursively to extract the frequent </a:t>
            </a:r>
            <a:r>
              <a:rPr lang="en-US" dirty="0" err="1" smtClean="0"/>
              <a:t>itemsets</a:t>
            </a:r>
            <a:r>
              <a:rPr lang="en-US" dirty="0" smtClean="0"/>
              <a:t>. Solutions are then merged.</a:t>
            </a:r>
          </a:p>
          <a:p>
            <a:pPr lvl="1"/>
            <a:r>
              <a:rPr lang="en-US" dirty="0" smtClean="0"/>
              <a:t>E.g. the prefix path sub-tree for </a:t>
            </a:r>
            <a:r>
              <a:rPr lang="en-US" i="1" dirty="0" smtClean="0"/>
              <a:t>e</a:t>
            </a:r>
            <a:r>
              <a:rPr lang="en-US" dirty="0" smtClean="0"/>
              <a:t> will be used to extract frequent </a:t>
            </a:r>
            <a:r>
              <a:rPr lang="en-US" dirty="0" err="1" smtClean="0"/>
              <a:t>itemsets</a:t>
            </a:r>
            <a:r>
              <a:rPr lang="en-US" dirty="0" smtClean="0"/>
              <a:t> ending in e, then in de, </a:t>
            </a:r>
            <a:r>
              <a:rPr lang="en-US" dirty="0" err="1" smtClean="0"/>
              <a:t>ce</a:t>
            </a:r>
            <a:r>
              <a:rPr lang="en-US" dirty="0" smtClean="0"/>
              <a:t>, be and </a:t>
            </a:r>
            <a:r>
              <a:rPr lang="en-US" dirty="0" err="1" smtClean="0"/>
              <a:t>ae</a:t>
            </a:r>
            <a:r>
              <a:rPr lang="en-US" dirty="0" smtClean="0"/>
              <a:t>, then in </a:t>
            </a:r>
            <a:r>
              <a:rPr lang="en-US" dirty="0" err="1" smtClean="0"/>
              <a:t>cde</a:t>
            </a:r>
            <a:r>
              <a:rPr lang="en-US" dirty="0" smtClean="0"/>
              <a:t>, </a:t>
            </a:r>
            <a:r>
              <a:rPr lang="en-US" dirty="0" err="1" smtClean="0"/>
              <a:t>bde</a:t>
            </a:r>
            <a:r>
              <a:rPr lang="en-US" dirty="0" smtClean="0"/>
              <a:t>, </a:t>
            </a:r>
            <a:r>
              <a:rPr lang="en-US" dirty="0" err="1" smtClean="0"/>
              <a:t>ade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Divide and conquer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89040"/>
            <a:ext cx="6805761" cy="286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mtClean="0"/>
              <a:t>Let minSup = 2 and extract all frequent itemsets containing e.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1. Obtain the prefix path sub-tree for e: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996952"/>
            <a:ext cx="29146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2. Check if e is a frequent item by adding the counts along the linked list (dotted line). If so, extract it.</a:t>
            </a:r>
          </a:p>
          <a:p>
            <a:pPr lvl="1"/>
            <a:r>
              <a:rPr lang="en-US" dirty="0" smtClean="0"/>
              <a:t>Yes, count =3 so {e} is extracted as a frequent </a:t>
            </a:r>
            <a:r>
              <a:rPr lang="en-US" dirty="0" err="1" smtClean="0"/>
              <a:t>itemset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3. As e is frequent, find frequent </a:t>
            </a:r>
            <a:r>
              <a:rPr lang="en-US" dirty="0" err="1" smtClean="0"/>
              <a:t>itemsets</a:t>
            </a:r>
            <a:r>
              <a:rPr lang="en-US" dirty="0" smtClean="0"/>
              <a:t> ending in e. i.e. de, </a:t>
            </a:r>
            <a:r>
              <a:rPr lang="en-US" dirty="0" err="1" smtClean="0"/>
              <a:t>ce</a:t>
            </a:r>
            <a:r>
              <a:rPr lang="en-US" dirty="0" smtClean="0"/>
              <a:t>, be and </a:t>
            </a:r>
            <a:r>
              <a:rPr lang="en-US" dirty="0" err="1" smtClean="0"/>
              <a:t>ae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i.e</a:t>
            </a:r>
            <a:r>
              <a:rPr lang="en-US" dirty="0" smtClean="0"/>
              <a:t>, decompose the problem recursively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 do this, we must first obtain the conditional FP-tree for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FP-Tree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The FP-Tree that would be built if we only consider transactions containing a particular itemset (and then removing that itemset from all transactions).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I Example: FP-Tree conditional on 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501008"/>
            <a:ext cx="53340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FP-Tree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 obtain the conditional FP-tree for e from the prefix sub-tree ending in 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Update the support counts along the prefix paths (from e) to reflect the number of transactions containing 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 and c should be set to 1 and a to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645024"/>
            <a:ext cx="360562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FP-Tree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 obtain the conditional FP-tree for e from the prefix sub-tree ending in 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Remove the nodes containing e – information about node e is no longer needed because of the previous step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7560840" cy="2878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FP-Tree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 obtain the conditional FP-tree for e from the prefix sub-tree ending in 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Remove infrequent items (nodes) from the prefix paths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e.g. b has support of 1, i.e. there is only 1 transaction containing b and e, so b can be removed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645024"/>
            <a:ext cx="68294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4. Use the </a:t>
            </a:r>
            <a:r>
              <a:rPr lang="en-US" dirty="0" err="1" smtClean="0"/>
              <a:t>the</a:t>
            </a:r>
            <a:r>
              <a:rPr lang="en-US" dirty="0" smtClean="0"/>
              <a:t> conditional FP-tree for e to find frequent </a:t>
            </a:r>
            <a:r>
              <a:rPr lang="en-US" dirty="0" err="1" smtClean="0"/>
              <a:t>itemsets</a:t>
            </a:r>
            <a:r>
              <a:rPr lang="en-US" dirty="0" smtClean="0"/>
              <a:t> ending in de, </a:t>
            </a:r>
            <a:r>
              <a:rPr lang="en-US" dirty="0" err="1" smtClean="0"/>
              <a:t>ce</a:t>
            </a:r>
            <a:r>
              <a:rPr lang="en-US" dirty="0" smtClean="0"/>
              <a:t> and </a:t>
            </a:r>
            <a:r>
              <a:rPr lang="en-US" dirty="0" err="1" smtClean="0"/>
              <a:t>ae</a:t>
            </a:r>
            <a:endParaRPr lang="en-US" dirty="0" smtClean="0"/>
          </a:p>
          <a:p>
            <a:pPr lvl="1"/>
            <a:r>
              <a:rPr lang="en-US" dirty="0" smtClean="0"/>
              <a:t>Note that be is not considered as b is not in the conditional FP-tree for e.</a:t>
            </a:r>
          </a:p>
          <a:p>
            <a:pPr lvl="1"/>
            <a:r>
              <a:rPr lang="en-US" dirty="0" smtClean="0"/>
              <a:t>For each of them (e.g. de), find the prefix paths from the conditional tree for e, extract frequent </a:t>
            </a:r>
            <a:r>
              <a:rPr lang="en-US" dirty="0" err="1" smtClean="0"/>
              <a:t>itemsets</a:t>
            </a:r>
            <a:r>
              <a:rPr lang="en-US" dirty="0" smtClean="0"/>
              <a:t>, generate conditional FP-tree, etc... (recursive)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 smtClean="0"/>
              <a:t>Example: e → de → </a:t>
            </a:r>
            <a:r>
              <a:rPr lang="en-US" dirty="0" err="1" smtClean="0"/>
              <a:t>ade</a:t>
            </a:r>
            <a:r>
              <a:rPr lang="en-US" dirty="0" smtClean="0"/>
              <a:t> ({</a:t>
            </a:r>
            <a:r>
              <a:rPr lang="en-US" dirty="0" err="1" smtClean="0"/>
              <a:t>d,e</a:t>
            </a:r>
            <a:r>
              <a:rPr lang="en-US" dirty="0" smtClean="0"/>
              <a:t>}, {</a:t>
            </a:r>
            <a:r>
              <a:rPr lang="en-US" dirty="0" err="1" smtClean="0"/>
              <a:t>a,d,e</a:t>
            </a:r>
            <a:r>
              <a:rPr lang="en-US" dirty="0" smtClean="0"/>
              <a:t>} are found to be frequent)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7056784" cy="229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FP-Growth Algorithm</a:t>
            </a:r>
          </a:p>
          <a:p>
            <a:r>
              <a:rPr lang="en-US" dirty="0" smtClean="0"/>
              <a:t>Mining various kinds of association rules</a:t>
            </a:r>
          </a:p>
          <a:p>
            <a:r>
              <a:rPr lang="en-US" dirty="0" smtClean="0"/>
              <a:t>Interestingness Measures</a:t>
            </a:r>
          </a:p>
          <a:p>
            <a:r>
              <a:rPr lang="en-US" dirty="0" smtClean="0"/>
              <a:t>Constraint-based association mining</a:t>
            </a:r>
          </a:p>
          <a:p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 smtClean="0"/>
              <a:t>Example: e → </a:t>
            </a:r>
            <a:r>
              <a:rPr lang="en-US" dirty="0" err="1" smtClean="0"/>
              <a:t>ce</a:t>
            </a:r>
            <a:r>
              <a:rPr lang="en-US" dirty="0" smtClean="0"/>
              <a:t> ({</a:t>
            </a:r>
            <a:r>
              <a:rPr lang="en-US" dirty="0" err="1" smtClean="0"/>
              <a:t>c,e</a:t>
            </a:r>
            <a:r>
              <a:rPr lang="en-US" dirty="0" smtClean="0"/>
              <a:t>} is found to be frequent)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5112567" cy="235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95536" y="4221088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Etc…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do the whole thing for d,… etc)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mtClean="0"/>
              <a:t>Frequent itemsets found (ordered by sufix and order in which they are found):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2057400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284984"/>
            <a:ext cx="5760640" cy="1687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US" dirty="0" smtClean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467600" cy="1872208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Given the following database table, find all the frequent </a:t>
            </a:r>
            <a:r>
              <a:rPr lang="en-US" dirty="0" err="1" smtClean="0"/>
              <a:t>itemsets</a:t>
            </a:r>
            <a:r>
              <a:rPr lang="en-US" dirty="0" smtClean="0"/>
              <a:t> using the FP-Growth algorithm</a:t>
            </a:r>
          </a:p>
          <a:p>
            <a:r>
              <a:rPr lang="en-US" sz="2500" dirty="0" smtClean="0">
                <a:cs typeface="Times New Roman" pitchFamily="18" charset="0"/>
              </a:rPr>
              <a:t>Assume:</a:t>
            </a:r>
          </a:p>
          <a:p>
            <a:pPr lvl="1"/>
            <a:r>
              <a:rPr lang="en-US" sz="2200" dirty="0" err="1" smtClean="0">
                <a:cs typeface="Times New Roman" pitchFamily="18" charset="0"/>
              </a:rPr>
              <a:t>Min_support</a:t>
            </a:r>
            <a:r>
              <a:rPr lang="en-US" sz="2200" dirty="0" smtClean="0">
                <a:cs typeface="Times New Roman" pitchFamily="18" charset="0"/>
              </a:rPr>
              <a:t> = 60%</a:t>
            </a:r>
          </a:p>
          <a:p>
            <a:pPr lvl="1"/>
            <a:r>
              <a:rPr lang="en-US" sz="2200" dirty="0" err="1" smtClean="0">
                <a:cs typeface="Times New Roman" pitchFamily="18" charset="0"/>
              </a:rPr>
              <a:t>Min_confidence</a:t>
            </a:r>
            <a:r>
              <a:rPr lang="en-US" sz="2200" dirty="0" smtClean="0">
                <a:cs typeface="Times New Roman" pitchFamily="18" charset="0"/>
              </a:rPr>
              <a:t> = 80%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19872" y="3573016"/>
          <a:ext cx="2160240" cy="1920240"/>
        </p:xfrm>
        <a:graphic>
          <a:graphicData uri="http://schemas.openxmlformats.org/drawingml/2006/table">
            <a:tbl>
              <a:tblPr rtl="1"/>
              <a:tblGrid>
                <a:gridCol w="1378491"/>
                <a:gridCol w="781749"/>
              </a:tblGrid>
              <a:tr h="312035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  <a:cs typeface="David"/>
                        </a:rPr>
                        <a:t>Items_bought</a:t>
                      </a:r>
                      <a:endParaRPr lang="en-US" sz="1400" dirty="0"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David"/>
                        </a:rPr>
                        <a:t>TID</a:t>
                      </a:r>
                      <a:endParaRPr lang="en-US" sz="1400"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David"/>
                        </a:rPr>
                        <a:t>{M,O,N,K,E,Y}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David"/>
                        </a:rPr>
                        <a:t>T100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David"/>
                        </a:rPr>
                        <a:t>{D,O,N,K,E,Y}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David"/>
                        </a:rPr>
                        <a:t>T200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David"/>
                        </a:rPr>
                        <a:t>{M,A,K,E}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David"/>
                        </a:rPr>
                        <a:t>T300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David"/>
                        </a:rPr>
                        <a:t>{M,U,C,K,Y}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David"/>
                        </a:rPr>
                        <a:t>T400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David"/>
                        </a:rPr>
                        <a:t>{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David"/>
                        </a:rPr>
                        <a:t>C,O,K,I,E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David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David"/>
                        </a:rPr>
                        <a:t>T500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FP-Growth Vs.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644525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 noGrp="1"/>
          </p:cNvSpPr>
          <p:nvPr/>
        </p:nvSpPr>
        <p:spPr bwMode="auto">
          <a:xfrm>
            <a:off x="539552" y="5661248"/>
            <a:ext cx="74888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solidFill>
                  <a:schemeClr val="tx2"/>
                </a:solidFill>
              </a:rPr>
              <a:t>Source: </a:t>
            </a:r>
            <a:r>
              <a:rPr lang="en-US" sz="1600" dirty="0" smtClean="0"/>
              <a:t>J. Han, J. Pei, and Y. Yin. Mining Frequent Patterns without Candidate Generation. In Proceedings of the 2000 ACM SIGMOD International Conference on Management of Data, Dallas, TX, May 2000.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22275"/>
            <a:ext cx="8121650" cy="492125"/>
          </a:xfrm>
        </p:spPr>
        <p:txBody>
          <a:bodyPr>
            <a:normAutofit fontScale="90000"/>
          </a:bodyPr>
          <a:lstStyle/>
          <a:p>
            <a:r>
              <a:rPr lang="en-US" sz="3200"/>
              <a:t>Why Is FP-Growth the Winner?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3232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Divide-and-conquer: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decompose both the mining task and DB according to the frequent patterns obtained so far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leads to focused search of smaller databases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Other factors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no candidate generation, no candidate test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compressed database: FP-tree structure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no repeated scan of entire database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basic ops—counting local freq items and building sub FP-tree, no pattern search and matching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n-US" dirty="0" smtClean="0"/>
              <a:t>FP-Growth Disadvantages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513318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Disadvantages of FP-Growth</a:t>
            </a:r>
          </a:p>
          <a:p>
            <a:pPr lvl="1"/>
            <a:r>
              <a:rPr lang="en-US" sz="2200" dirty="0" smtClean="0"/>
              <a:t>FP-Tree may not fit in memory!!</a:t>
            </a:r>
          </a:p>
          <a:p>
            <a:pPr lvl="1"/>
            <a:r>
              <a:rPr lang="en-US" sz="2200" dirty="0" smtClean="0"/>
              <a:t>FP-Tree is expensive to build</a:t>
            </a:r>
          </a:p>
          <a:p>
            <a:pPr lvl="2"/>
            <a:r>
              <a:rPr lang="en-US" sz="2200" dirty="0" smtClean="0"/>
              <a:t>Trade-off: takes time to build, but once it is built, frequent </a:t>
            </a:r>
            <a:r>
              <a:rPr lang="en-US" sz="2200" dirty="0" err="1" smtClean="0"/>
              <a:t>itemsets</a:t>
            </a:r>
            <a:r>
              <a:rPr lang="en-US" sz="2200" dirty="0" smtClean="0"/>
              <a:t> are read off easily</a:t>
            </a:r>
          </a:p>
          <a:p>
            <a:pPr lvl="2"/>
            <a:r>
              <a:rPr lang="en-US" sz="2200" dirty="0" smtClean="0"/>
              <a:t>Time is wasted (especially if support threshold is high), as the only pruning that can be done is on single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81000"/>
            <a:ext cx="8062664" cy="95976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Mining Various Kinds of Association Rules</a:t>
            </a:r>
          </a:p>
        </p:txBody>
      </p:sp>
      <p:sp>
        <p:nvSpPr>
          <p:cNvPr id="155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95456" cy="51054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dirty="0"/>
              <a:t>Mining multilevel association</a:t>
            </a:r>
          </a:p>
          <a:p>
            <a:pPr>
              <a:lnSpc>
                <a:spcPct val="170000"/>
              </a:lnSpc>
            </a:pPr>
            <a:r>
              <a:rPr lang="en-US" dirty="0"/>
              <a:t>Miming multidimensional association</a:t>
            </a:r>
          </a:p>
          <a:p>
            <a:pPr>
              <a:lnSpc>
                <a:spcPct val="170000"/>
              </a:lnSpc>
            </a:pPr>
            <a:r>
              <a:rPr lang="en-US" dirty="0"/>
              <a:t>Mining quantitative association </a:t>
            </a:r>
          </a:p>
          <a:p>
            <a:pPr>
              <a:lnSpc>
                <a:spcPct val="170000"/>
              </a:lnSpc>
            </a:pPr>
            <a:r>
              <a:rPr lang="en-US" dirty="0"/>
              <a:t>Mining interesting correlation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7845425" cy="609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Mining Multiple-Level Association Rules</a:t>
            </a:r>
          </a:p>
        </p:txBody>
      </p:sp>
      <p:sp>
        <p:nvSpPr>
          <p:cNvPr id="155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931224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Items often form hierarchies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Flexible support settings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Items at the lower level are expected to have lower </a:t>
            </a:r>
            <a:r>
              <a:rPr lang="en-US" sz="2400" dirty="0" smtClean="0"/>
              <a:t>support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5576" y="3356992"/>
            <a:ext cx="7253288" cy="2249488"/>
            <a:chOff x="384" y="1392"/>
            <a:chExt cx="4569" cy="1230"/>
          </a:xfrm>
        </p:grpSpPr>
        <p:sp>
          <p:nvSpPr>
            <p:cNvPr id="1552389" name="Rectangle 5"/>
            <p:cNvSpPr>
              <a:spLocks noChangeArrowheads="1"/>
            </p:cNvSpPr>
            <p:nvPr/>
          </p:nvSpPr>
          <p:spPr bwMode="auto">
            <a:xfrm>
              <a:off x="384" y="1392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>
                  <a:solidFill>
                    <a:schemeClr val="hlink"/>
                  </a:solidFill>
                </a:rPr>
                <a:t>uniform support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552390" name="Text Box 6"/>
            <p:cNvSpPr txBox="1">
              <a:spLocks noChangeArrowheads="1"/>
            </p:cNvSpPr>
            <p:nvPr/>
          </p:nvSpPr>
          <p:spPr bwMode="auto">
            <a:xfrm>
              <a:off x="2112" y="1776"/>
              <a:ext cx="1200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Milk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[support = 10%]</a:t>
              </a:r>
            </a:p>
          </p:txBody>
        </p:sp>
        <p:sp>
          <p:nvSpPr>
            <p:cNvPr id="1552391" name="Text Box 7"/>
            <p:cNvSpPr txBox="1">
              <a:spLocks noChangeArrowheads="1"/>
            </p:cNvSpPr>
            <p:nvPr/>
          </p:nvSpPr>
          <p:spPr bwMode="auto">
            <a:xfrm>
              <a:off x="1536" y="2304"/>
              <a:ext cx="1152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2% Milk 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[support = 6%]</a:t>
              </a:r>
            </a:p>
          </p:txBody>
        </p:sp>
        <p:sp>
          <p:nvSpPr>
            <p:cNvPr id="1552392" name="Text Box 8"/>
            <p:cNvSpPr txBox="1">
              <a:spLocks noChangeArrowheads="1"/>
            </p:cNvSpPr>
            <p:nvPr/>
          </p:nvSpPr>
          <p:spPr bwMode="auto">
            <a:xfrm>
              <a:off x="2784" y="2304"/>
              <a:ext cx="1104" cy="311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 dirty="0">
                  <a:solidFill>
                    <a:schemeClr val="bg2"/>
                  </a:solidFill>
                  <a:latin typeface="Times New Roman" pitchFamily="18" charset="0"/>
                </a:rPr>
                <a:t>Skim Milk 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 dirty="0">
                  <a:solidFill>
                    <a:schemeClr val="bg2"/>
                  </a:solidFill>
                  <a:latin typeface="Times New Roman" pitchFamily="18" charset="0"/>
                </a:rPr>
                <a:t>[support = 4%]</a:t>
              </a:r>
              <a:endParaRPr lang="en-US" sz="1800" b="1" dirty="0">
                <a:latin typeface="Times New Roman" pitchFamily="18" charset="0"/>
              </a:endParaRPr>
            </a:p>
          </p:txBody>
        </p:sp>
        <p:sp>
          <p:nvSpPr>
            <p:cNvPr id="1552393" name="Text Box 9"/>
            <p:cNvSpPr txBox="1">
              <a:spLocks noChangeArrowheads="1"/>
            </p:cNvSpPr>
            <p:nvPr/>
          </p:nvSpPr>
          <p:spPr bwMode="auto">
            <a:xfrm>
              <a:off x="528" y="1680"/>
              <a:ext cx="91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Level 1</a:t>
              </a:r>
            </a:p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min_sup = 5%</a:t>
              </a:r>
            </a:p>
          </p:txBody>
        </p:sp>
        <p:sp>
          <p:nvSpPr>
            <p:cNvPr id="1552394" name="Text Box 10"/>
            <p:cNvSpPr txBox="1">
              <a:spLocks noChangeArrowheads="1"/>
            </p:cNvSpPr>
            <p:nvPr/>
          </p:nvSpPr>
          <p:spPr bwMode="auto">
            <a:xfrm>
              <a:off x="528" y="2304"/>
              <a:ext cx="91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Level 2</a:t>
              </a:r>
            </a:p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min_sup = 5%</a:t>
              </a:r>
            </a:p>
          </p:txBody>
        </p:sp>
        <p:sp>
          <p:nvSpPr>
            <p:cNvPr id="1552395" name="Text Box 11"/>
            <p:cNvSpPr txBox="1">
              <a:spLocks noChangeArrowheads="1"/>
            </p:cNvSpPr>
            <p:nvPr/>
          </p:nvSpPr>
          <p:spPr bwMode="auto">
            <a:xfrm>
              <a:off x="3984" y="1776"/>
              <a:ext cx="81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folHlink"/>
                  </a:solidFill>
                  <a:latin typeface="Times New Roman" pitchFamily="18" charset="0"/>
                </a:rPr>
                <a:t>Level 1</a:t>
              </a:r>
            </a:p>
            <a:p>
              <a:pPr eaLnBrk="0" hangingPunct="0"/>
              <a:r>
                <a:rPr lang="en-US" sz="1400" b="1" dirty="0" err="1">
                  <a:solidFill>
                    <a:schemeClr val="folHlink"/>
                  </a:solidFill>
                  <a:latin typeface="Times New Roman" pitchFamily="18" charset="0"/>
                </a:rPr>
                <a:t>min_sup</a:t>
              </a:r>
              <a:r>
                <a:rPr lang="en-US" sz="1400" b="1" dirty="0">
                  <a:solidFill>
                    <a:schemeClr val="folHlink"/>
                  </a:solidFill>
                  <a:latin typeface="Times New Roman" pitchFamily="18" charset="0"/>
                </a:rPr>
                <a:t> = 5%</a:t>
              </a:r>
            </a:p>
          </p:txBody>
        </p:sp>
        <p:sp>
          <p:nvSpPr>
            <p:cNvPr id="1552396" name="Text Box 12"/>
            <p:cNvSpPr txBox="1">
              <a:spLocks noChangeArrowheads="1"/>
            </p:cNvSpPr>
            <p:nvPr/>
          </p:nvSpPr>
          <p:spPr bwMode="auto">
            <a:xfrm>
              <a:off x="4032" y="2304"/>
              <a:ext cx="81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Level 2</a:t>
              </a:r>
            </a:p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min_sup = 3%</a:t>
              </a:r>
            </a:p>
          </p:txBody>
        </p:sp>
        <p:sp>
          <p:nvSpPr>
            <p:cNvPr id="1552397" name="Rectangle 13"/>
            <p:cNvSpPr>
              <a:spLocks noChangeArrowheads="1"/>
            </p:cNvSpPr>
            <p:nvPr/>
          </p:nvSpPr>
          <p:spPr bwMode="auto">
            <a:xfrm>
              <a:off x="3456" y="1392"/>
              <a:ext cx="14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reduced support</a:t>
              </a:r>
            </a:p>
          </p:txBody>
        </p:sp>
        <p:cxnSp>
          <p:nvCxnSpPr>
            <p:cNvPr id="1552398" name="AutoShape 14"/>
            <p:cNvCxnSpPr>
              <a:cxnSpLocks noChangeShapeType="1"/>
              <a:stCxn id="1552390" idx="2"/>
              <a:endCxn id="1552391" idx="0"/>
            </p:cNvCxnSpPr>
            <p:nvPr/>
          </p:nvCxnSpPr>
          <p:spPr bwMode="auto">
            <a:xfrm flipH="1">
              <a:off x="2112" y="2135"/>
              <a:ext cx="600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552399" name="AutoShape 15"/>
            <p:cNvCxnSpPr>
              <a:cxnSpLocks noChangeShapeType="1"/>
              <a:stCxn id="1552390" idx="2"/>
              <a:endCxn id="1552392" idx="0"/>
            </p:cNvCxnSpPr>
            <p:nvPr/>
          </p:nvCxnSpPr>
          <p:spPr bwMode="auto">
            <a:xfrm>
              <a:off x="2712" y="2135"/>
              <a:ext cx="624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Multi-level Association: Redundancy Filtering</a:t>
            </a:r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19256" cy="48148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Some rules may be redundant due to “ancestor” relationships between items.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Example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folHlink"/>
                </a:solidFill>
              </a:rPr>
              <a:t>milk </a:t>
            </a: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 wheat bread   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[support = 8%, confidence = 70%]</a:t>
            </a:r>
            <a:endParaRPr lang="en-US" sz="2400" dirty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folHlink"/>
                </a:solidFill>
                <a:sym typeface="Symbol" pitchFamily="18" charset="2"/>
              </a:rPr>
              <a:t>2% milk  wheat bread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[support = 2%, confidence = 72%]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Symbol" pitchFamily="18" charset="2"/>
              </a:rPr>
              <a:t>We say the first rule is an ancestor of the second rule.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 rule is redundant if its support is close to the “expected” value, based on the rule’s ancestor.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1188868" name="Rectangle 4"/>
          <p:cNvSpPr>
            <a:spLocks noChangeArrowheads="1"/>
          </p:cNvSpPr>
          <p:nvPr/>
        </p:nvSpPr>
        <p:spPr bwMode="auto">
          <a:xfrm>
            <a:off x="381000" y="5410200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he-IL" sz="2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86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564438" cy="685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Mining Multi-Dimensional Association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71656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Single-dimensional rules: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buys(X, “milk”)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 buys(X, “bread”)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Multi-dimensional rules: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>
                <a:sym typeface="Math B" pitchFamily="2" charset="2"/>
              </a:rPr>
              <a:t> </a:t>
            </a:r>
            <a:r>
              <a:rPr lang="en-US" sz="2400" dirty="0"/>
              <a:t>2 dimensions or predicates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Inter-dimension assoc. rules (</a:t>
            </a:r>
            <a:r>
              <a:rPr lang="en-US" sz="2400" i="1" dirty="0"/>
              <a:t>no repeated predicates</a:t>
            </a:r>
            <a:r>
              <a:rPr lang="en-US" sz="2400" dirty="0"/>
              <a:t>)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age(X,”19-25”)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 </a:t>
            </a:r>
            <a:r>
              <a:rPr lang="en-US" sz="2000" dirty="0">
                <a:solidFill>
                  <a:schemeClr val="folHlink"/>
                </a:solidFill>
              </a:rPr>
              <a:t>occupation(</a:t>
            </a:r>
            <a:r>
              <a:rPr lang="en-US" sz="2000" dirty="0" err="1">
                <a:solidFill>
                  <a:schemeClr val="folHlink"/>
                </a:solidFill>
              </a:rPr>
              <a:t>X,“student</a:t>
            </a:r>
            <a:r>
              <a:rPr lang="en-US" sz="2000" dirty="0">
                <a:solidFill>
                  <a:schemeClr val="folHlink"/>
                </a:solidFill>
              </a:rPr>
              <a:t>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hybrid-dimension assoc. rules (</a:t>
            </a:r>
            <a:r>
              <a:rPr lang="en-US" sz="2400" i="1" dirty="0">
                <a:sym typeface="Symbol" pitchFamily="18" charset="2"/>
              </a:rPr>
              <a:t>repeated predicates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age(X,”19-25”)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  </a:t>
            </a:r>
            <a:r>
              <a:rPr lang="en-US" sz="2000" dirty="0">
                <a:solidFill>
                  <a:schemeClr val="folHlink"/>
                </a:solidFill>
              </a:rPr>
              <a:t>buys(X, “popcorn”)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 buys(X, “coke”)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Categorical Attributes: finite number of possible values, no ordering among values—data cube approach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Quantitative Attributes: numeric, implicit ordering among values—</a:t>
            </a:r>
            <a:r>
              <a:rPr lang="en-US" sz="2400" dirty="0" err="1"/>
              <a:t>discretization</a:t>
            </a:r>
            <a:r>
              <a:rPr lang="en-US" sz="2400" dirty="0"/>
              <a:t>, clustering, and gradient approaches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1553412" name="Rectangle 4"/>
          <p:cNvSpPr>
            <a:spLocks noChangeArrowheads="1"/>
          </p:cNvSpPr>
          <p:nvPr/>
        </p:nvSpPr>
        <p:spPr bwMode="auto">
          <a:xfrm>
            <a:off x="381000" y="3886200"/>
            <a:ext cx="838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he-IL" sz="2800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4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FP-Growth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FP(Frequent Pattern)-Growth: allows frequent </a:t>
            </a:r>
            <a:r>
              <a:rPr lang="en-US" dirty="0" err="1" smtClean="0"/>
              <a:t>itemset</a:t>
            </a:r>
            <a:r>
              <a:rPr lang="en-US" dirty="0" smtClean="0"/>
              <a:t> discovery without candidate </a:t>
            </a:r>
            <a:r>
              <a:rPr lang="en-US" dirty="0" err="1" smtClean="0"/>
              <a:t>itemset</a:t>
            </a:r>
            <a:r>
              <a:rPr lang="en-US" dirty="0" smtClean="0"/>
              <a:t> generation. 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Two step approach: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Step 1: Build a compact data structure called the FP-tree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 Built using 2 passes over the data-set.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Step 2: Extracts frequent </a:t>
            </a:r>
            <a:r>
              <a:rPr lang="en-US" dirty="0" err="1" smtClean="0"/>
              <a:t>itemsets</a:t>
            </a:r>
            <a:r>
              <a:rPr lang="en-US" dirty="0" smtClean="0"/>
              <a:t> directly from the FP-tree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Traversal through FP-Tree</a:t>
            </a:r>
          </a:p>
          <a:p>
            <a:r>
              <a:rPr lang="en-US" sz="2800" dirty="0" smtClean="0"/>
              <a:t>Divide-and-conquer strategy</a:t>
            </a:r>
          </a:p>
          <a:p>
            <a:pPr lvl="1"/>
            <a:r>
              <a:rPr lang="en-US" sz="2200" dirty="0" smtClean="0"/>
              <a:t>Divide the compressed FP tree into a set of </a:t>
            </a:r>
            <a:r>
              <a:rPr lang="en-US" sz="2200" i="1" dirty="0" smtClean="0"/>
              <a:t>conditional databases</a:t>
            </a:r>
            <a:r>
              <a:rPr lang="en-US" sz="2200" dirty="0" smtClean="0"/>
              <a:t>, each associated with one frequent item</a:t>
            </a:r>
          </a:p>
          <a:p>
            <a:pPr lvl="1"/>
            <a:r>
              <a:rPr lang="en-US" sz="2200" dirty="0" smtClean="0"/>
              <a:t>Mine each database separately</a:t>
            </a:r>
            <a:endParaRPr lang="en-US" sz="2200" dirty="0" smtClean="0"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r>
              <a:rPr lang="en-US" sz="3200" dirty="0"/>
              <a:t>Mining Quantitative Associations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136904" cy="5029200"/>
          </a:xfrm>
        </p:spPr>
        <p:txBody>
          <a:bodyPr/>
          <a:lstStyle/>
          <a:p>
            <a:pPr marL="533400" indent="-533400"/>
            <a:r>
              <a:rPr lang="en-US" sz="2400" dirty="0"/>
              <a:t>Techniques can be categorized by how numerical attributes, such as </a:t>
            </a:r>
            <a:r>
              <a:rPr lang="en-US" sz="2400" dirty="0">
                <a:solidFill>
                  <a:schemeClr val="folHlink"/>
                </a:solidFill>
              </a:rPr>
              <a:t>age </a:t>
            </a:r>
            <a:r>
              <a:rPr lang="en-US" sz="2400" dirty="0"/>
              <a:t>or</a:t>
            </a:r>
            <a:r>
              <a:rPr lang="en-US" sz="2400" dirty="0">
                <a:solidFill>
                  <a:schemeClr val="folHlink"/>
                </a:solidFill>
              </a:rPr>
              <a:t> salary</a:t>
            </a:r>
            <a:r>
              <a:rPr lang="en-US" sz="2400" dirty="0"/>
              <a:t> are treated</a:t>
            </a:r>
          </a:p>
          <a:p>
            <a:pPr marL="533400" indent="-533400">
              <a:lnSpc>
                <a:spcPct val="11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Static </a:t>
            </a:r>
            <a:r>
              <a:rPr lang="en-US" sz="2400" dirty="0" err="1"/>
              <a:t>discretization</a:t>
            </a:r>
            <a:r>
              <a:rPr lang="en-US" sz="2400" dirty="0"/>
              <a:t> based on predefined concept hierarchies (data cube methods)</a:t>
            </a:r>
          </a:p>
          <a:p>
            <a:pPr marL="533400" indent="-533400">
              <a:lnSpc>
                <a:spcPct val="11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Dynamic </a:t>
            </a:r>
            <a:r>
              <a:rPr lang="en-US" sz="2400" dirty="0" err="1"/>
              <a:t>discretization</a:t>
            </a:r>
            <a:r>
              <a:rPr lang="en-US" sz="2400" dirty="0"/>
              <a:t> based on data distribution (quantitative rules, e.g., </a:t>
            </a:r>
            <a:r>
              <a:rPr lang="en-US" sz="2400" dirty="0" err="1"/>
              <a:t>Agrawal</a:t>
            </a:r>
            <a:r>
              <a:rPr lang="en-US" sz="2400" dirty="0"/>
              <a:t> &amp; Srikant@SIGMOD96) </a:t>
            </a:r>
          </a:p>
          <a:p>
            <a:pPr marL="533400" indent="-533400">
              <a:lnSpc>
                <a:spcPct val="11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Clustering: Distance-based association (e.g., Yang &amp; Miller@SIGMOD97) </a:t>
            </a:r>
          </a:p>
          <a:p>
            <a:pPr marL="990600" lvl="1" indent="-533400">
              <a:lnSpc>
                <a:spcPct val="110000"/>
              </a:lnSpc>
              <a:buSzTx/>
            </a:pPr>
            <a:r>
              <a:rPr lang="en-US" sz="2400" dirty="0"/>
              <a:t>one dimensional clustering then association</a:t>
            </a:r>
          </a:p>
          <a:p>
            <a:pPr marL="533400" indent="-533400">
              <a:lnSpc>
                <a:spcPct val="11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Deviation: (such as </a:t>
            </a:r>
            <a:r>
              <a:rPr lang="en-US" sz="2400" dirty="0" err="1"/>
              <a:t>Aumann</a:t>
            </a:r>
            <a:r>
              <a:rPr lang="en-US" sz="2400" dirty="0"/>
              <a:t> and Lindell@KDD99)</a:t>
            </a:r>
          </a:p>
          <a:p>
            <a:pPr marL="990600" lvl="1" indent="-533400">
              <a:lnSpc>
                <a:spcPct val="110000"/>
              </a:lnSpc>
              <a:buSzTx/>
              <a:buFont typeface="Wingdings" pitchFamily="2" charset="2"/>
              <a:buNone/>
            </a:pPr>
            <a:r>
              <a:rPr lang="en-US" sz="2000" dirty="0"/>
              <a:t>Sex = female =&gt; Wage: mean=$7/hr (overall mean = $9)</a:t>
            </a:r>
          </a:p>
          <a:p>
            <a:pPr marL="533400" indent="-533400">
              <a:buSzTx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528" y="548680"/>
            <a:ext cx="8382000" cy="685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Static </a:t>
            </a:r>
            <a:r>
              <a:rPr lang="en-US" sz="3200" dirty="0" err="1"/>
              <a:t>Discretization</a:t>
            </a:r>
            <a:r>
              <a:rPr lang="en-US" sz="3200" dirty="0"/>
              <a:t> of Quantitative Attributes</a:t>
            </a:r>
            <a:endParaRPr lang="en-US" sz="4000" dirty="0"/>
          </a:p>
        </p:txBody>
      </p:sp>
      <p:sp>
        <p:nvSpPr>
          <p:cNvPr id="1198083" name="Rectangle 1027"/>
          <p:cNvSpPr>
            <a:spLocks noChangeArrowheads="1"/>
          </p:cNvSpPr>
          <p:nvPr/>
        </p:nvSpPr>
        <p:spPr bwMode="auto">
          <a:xfrm>
            <a:off x="304800" y="1447800"/>
            <a:ext cx="808362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err="1"/>
              <a:t>Discretized</a:t>
            </a:r>
            <a:r>
              <a:rPr lang="en-US" dirty="0"/>
              <a:t> prior to mining using concept hierarchy.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Numeric values are replaced by ranges.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In relational database, finding all frequent k-predicate sets will require </a:t>
            </a:r>
            <a:r>
              <a:rPr lang="en-US" i="1" dirty="0"/>
              <a:t>k</a:t>
            </a:r>
            <a:r>
              <a:rPr lang="en-US" dirty="0"/>
              <a:t> or </a:t>
            </a:r>
            <a:r>
              <a:rPr lang="en-US" i="1" dirty="0"/>
              <a:t>k</a:t>
            </a:r>
            <a:r>
              <a:rPr lang="en-US" dirty="0"/>
              <a:t>+1 table scans.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Data cube is well suited for mining.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The cells of an n-dimensional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dirty="0" err="1">
                <a:solidFill>
                  <a:srgbClr val="003366"/>
                </a:solidFill>
              </a:rPr>
              <a:t>cuboid</a:t>
            </a:r>
            <a:r>
              <a:rPr lang="en-US" dirty="0">
                <a:solidFill>
                  <a:srgbClr val="003366"/>
                </a:solidFill>
              </a:rPr>
              <a:t> correspond to the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dirty="0">
                <a:solidFill>
                  <a:srgbClr val="003366"/>
                </a:solidFill>
              </a:rPr>
              <a:t>predicate sets.</a:t>
            </a:r>
            <a:endParaRPr lang="en-US" sz="2000" dirty="0">
              <a:solidFill>
                <a:srgbClr val="003366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Mining from data cubes</a:t>
            </a:r>
            <a:br>
              <a:rPr lang="en-US" dirty="0"/>
            </a:br>
            <a:r>
              <a:rPr lang="en-US" dirty="0"/>
              <a:t>can be much faster.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4067944" y="3356992"/>
            <a:ext cx="4229100" cy="3094038"/>
            <a:chOff x="2904" y="2160"/>
            <a:chExt cx="2664" cy="1949"/>
          </a:xfrm>
        </p:grpSpPr>
        <p:sp>
          <p:nvSpPr>
            <p:cNvPr id="1198085" name="Line 1029"/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8086" name="Line 1030"/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8087" name="Freeform 1031"/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/>
              <a:ahLst/>
              <a:cxnLst>
                <a:cxn ang="0">
                  <a:pos x="664" y="480"/>
                </a:cxn>
                <a:cxn ang="0">
                  <a:pos x="0" y="0"/>
                </a:cxn>
              </a:cxnLst>
              <a:rect l="0" t="0" r="r" b="b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8088" name="Text Box 1032"/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800">
                  <a:solidFill>
                    <a:srgbClr val="008484"/>
                  </a:solidFill>
                  <a:latin typeface="Times New Roman" pitchFamily="18" charset="0"/>
                </a:rPr>
                <a:t>(income)</a:t>
              </a:r>
              <a:endParaRPr lang="en-US" sz="1800" u="sng">
                <a:solidFill>
                  <a:srgbClr val="008484"/>
                </a:solidFill>
                <a:latin typeface="Times New Roman" pitchFamily="18" charset="0"/>
              </a:endParaRPr>
            </a:p>
          </p:txBody>
        </p:sp>
        <p:sp>
          <p:nvSpPr>
            <p:cNvPr id="1198089" name="Line 1033"/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8090" name="Line 1034"/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8091" name="Line 1035"/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8092" name="Line 1036"/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8093" name="Line 1037"/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8094" name="Line 1038"/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8095" name="Line 1039"/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8096" name="Text Box 1040"/>
            <p:cNvSpPr txBox="1">
              <a:spLocks noChangeArrowheads="1"/>
            </p:cNvSpPr>
            <p:nvPr/>
          </p:nvSpPr>
          <p:spPr bwMode="auto">
            <a:xfrm>
              <a:off x="3370" y="2688"/>
              <a:ext cx="296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1800">
                  <a:solidFill>
                    <a:srgbClr val="008484"/>
                  </a:solidFill>
                  <a:latin typeface="Times New Roman" pitchFamily="18" charset="0"/>
                </a:rPr>
                <a:t>(age)</a:t>
              </a:r>
              <a:endParaRPr lang="en-US" sz="1800" u="sng">
                <a:solidFill>
                  <a:srgbClr val="008484"/>
                </a:solidFill>
                <a:latin typeface="Times New Roman" pitchFamily="18" charset="0"/>
              </a:endParaRPr>
            </a:p>
          </p:txBody>
        </p:sp>
        <p:sp>
          <p:nvSpPr>
            <p:cNvPr id="1198097" name="Text Box 1041"/>
            <p:cNvSpPr txBox="1">
              <a:spLocks noChangeArrowheads="1"/>
            </p:cNvSpPr>
            <p:nvPr/>
          </p:nvSpPr>
          <p:spPr bwMode="auto">
            <a:xfrm>
              <a:off x="4328" y="2160"/>
              <a:ext cx="21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800">
                  <a:solidFill>
                    <a:srgbClr val="008484"/>
                  </a:solidFill>
                  <a:latin typeface="Times New Roman" pitchFamily="18" charset="0"/>
                </a:rPr>
                <a:t>()</a:t>
              </a:r>
              <a:endParaRPr lang="en-US" sz="1800" u="sng">
                <a:solidFill>
                  <a:srgbClr val="008484"/>
                </a:solidFill>
                <a:latin typeface="Times New Roman" pitchFamily="18" charset="0"/>
              </a:endParaRPr>
            </a:p>
          </p:txBody>
        </p:sp>
        <p:sp>
          <p:nvSpPr>
            <p:cNvPr id="1198098" name="Line 1042"/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8099" name="Line 1043"/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8100" name="Text Box 1044"/>
            <p:cNvSpPr txBox="1">
              <a:spLocks noChangeArrowheads="1"/>
            </p:cNvSpPr>
            <p:nvPr/>
          </p:nvSpPr>
          <p:spPr bwMode="auto">
            <a:xfrm>
              <a:off x="5008" y="2688"/>
              <a:ext cx="36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1800">
                  <a:solidFill>
                    <a:srgbClr val="008484"/>
                  </a:solidFill>
                  <a:latin typeface="Times New Roman" pitchFamily="18" charset="0"/>
                </a:rPr>
                <a:t>(buys)</a:t>
              </a:r>
              <a:endParaRPr lang="en-US" sz="1800" u="sng">
                <a:solidFill>
                  <a:srgbClr val="008484"/>
                </a:solidFill>
                <a:latin typeface="Times New Roman" pitchFamily="18" charset="0"/>
              </a:endParaRPr>
            </a:p>
          </p:txBody>
        </p:sp>
        <p:sp>
          <p:nvSpPr>
            <p:cNvPr id="1198101" name="Text Box 1045"/>
            <p:cNvSpPr txBox="1">
              <a:spLocks noChangeArrowheads="1"/>
            </p:cNvSpPr>
            <p:nvPr/>
          </p:nvSpPr>
          <p:spPr bwMode="auto">
            <a:xfrm>
              <a:off x="2904" y="3360"/>
              <a:ext cx="792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1800">
                  <a:solidFill>
                    <a:srgbClr val="008484"/>
                  </a:solidFill>
                  <a:latin typeface="Times New Roman" pitchFamily="18" charset="0"/>
                </a:rPr>
                <a:t>(age, income)</a:t>
              </a:r>
              <a:endParaRPr lang="en-US" sz="1800" u="sng">
                <a:solidFill>
                  <a:srgbClr val="008484"/>
                </a:solidFill>
                <a:latin typeface="Times New Roman" pitchFamily="18" charset="0"/>
              </a:endParaRPr>
            </a:p>
          </p:txBody>
        </p:sp>
        <p:sp>
          <p:nvSpPr>
            <p:cNvPr id="1198102" name="Text Box 1046"/>
            <p:cNvSpPr txBox="1">
              <a:spLocks noChangeArrowheads="1"/>
            </p:cNvSpPr>
            <p:nvPr/>
          </p:nvSpPr>
          <p:spPr bwMode="auto">
            <a:xfrm>
              <a:off x="4060" y="3360"/>
              <a:ext cx="604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1800">
                  <a:solidFill>
                    <a:srgbClr val="008484"/>
                  </a:solidFill>
                  <a:latin typeface="Times New Roman" pitchFamily="18" charset="0"/>
                </a:rPr>
                <a:t>(age,buys)</a:t>
              </a:r>
              <a:endParaRPr lang="en-US" sz="1800" u="sng">
                <a:solidFill>
                  <a:srgbClr val="008484"/>
                </a:solidFill>
                <a:latin typeface="Times New Roman" pitchFamily="18" charset="0"/>
              </a:endParaRPr>
            </a:p>
          </p:txBody>
        </p:sp>
        <p:sp>
          <p:nvSpPr>
            <p:cNvPr id="1198103" name="Text Box 1047"/>
            <p:cNvSpPr txBox="1">
              <a:spLocks noChangeArrowheads="1"/>
            </p:cNvSpPr>
            <p:nvPr/>
          </p:nvSpPr>
          <p:spPr bwMode="auto">
            <a:xfrm>
              <a:off x="4740" y="3360"/>
              <a:ext cx="82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1800">
                  <a:solidFill>
                    <a:srgbClr val="008484"/>
                  </a:solidFill>
                  <a:latin typeface="Times New Roman" pitchFamily="18" charset="0"/>
                </a:rPr>
                <a:t>(income,buys)</a:t>
              </a:r>
              <a:endParaRPr lang="en-US" sz="1800" u="sng">
                <a:solidFill>
                  <a:srgbClr val="008484"/>
                </a:solidFill>
                <a:latin typeface="Times New Roman" pitchFamily="18" charset="0"/>
              </a:endParaRPr>
            </a:p>
          </p:txBody>
        </p:sp>
        <p:sp>
          <p:nvSpPr>
            <p:cNvPr id="1198104" name="Text Box 1048"/>
            <p:cNvSpPr txBox="1">
              <a:spLocks noChangeArrowheads="1"/>
            </p:cNvSpPr>
            <p:nvPr/>
          </p:nvSpPr>
          <p:spPr bwMode="auto">
            <a:xfrm>
              <a:off x="3784" y="3936"/>
              <a:ext cx="1064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sz="1800">
                  <a:solidFill>
                    <a:srgbClr val="008484"/>
                  </a:solidFill>
                  <a:latin typeface="Times New Roman" pitchFamily="18" charset="0"/>
                </a:rPr>
                <a:t>(age,income,buys)</a:t>
              </a:r>
              <a:endParaRPr lang="en-US" sz="1800" u="sng">
                <a:solidFill>
                  <a:srgbClr val="008484"/>
                </a:solidFill>
                <a:latin typeface="Times New Roman" pitchFamily="18" charset="0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651750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Quantitative Association Rules</a:t>
            </a:r>
            <a:endParaRPr lang="en-US" dirty="0"/>
          </a:p>
        </p:txBody>
      </p:sp>
      <p:graphicFrame>
        <p:nvGraphicFramePr>
          <p:cNvPr id="1660931" name="Object 3"/>
          <p:cNvGraphicFramePr>
            <a:graphicFrameLocks noChangeAspect="1"/>
          </p:cNvGraphicFramePr>
          <p:nvPr/>
        </p:nvGraphicFramePr>
        <p:xfrm>
          <a:off x="2987824" y="2924944"/>
          <a:ext cx="5715000" cy="3551237"/>
        </p:xfrm>
        <a:graphic>
          <a:graphicData uri="http://schemas.openxmlformats.org/presentationml/2006/ole">
            <p:oleObj spid="_x0000_s1026" name="Image" r:id="rId3" imgW="5375221" imgH="2986234" progId="">
              <p:embed/>
            </p:oleObj>
          </a:graphicData>
        </a:graphic>
      </p:graphicFrame>
      <p:sp>
        <p:nvSpPr>
          <p:cNvPr id="1660932" name="Text Box 4"/>
          <p:cNvSpPr txBox="1">
            <a:spLocks noChangeArrowheads="1"/>
          </p:cNvSpPr>
          <p:nvPr/>
        </p:nvSpPr>
        <p:spPr bwMode="auto">
          <a:xfrm>
            <a:off x="323528" y="5805264"/>
            <a:ext cx="464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</a:rPr>
              <a:t>age(X,”34-35”) </a:t>
            </a:r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 income(X,”30-50K”) </a:t>
            </a:r>
          </a:p>
          <a:p>
            <a:pPr eaLnBrk="0" hangingPunct="0"/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       buys(</a:t>
            </a:r>
            <a:r>
              <a:rPr lang="en-US" sz="2000" b="1" dirty="0" err="1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X,”high</a:t>
            </a:r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 resolution TV”)</a:t>
            </a:r>
            <a:endParaRPr lang="en-US" sz="1800" dirty="0">
              <a:solidFill>
                <a:schemeClr val="folHlink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60933" name="Rectangle 5"/>
          <p:cNvSpPr>
            <a:spLocks noChangeArrowheads="1"/>
          </p:cNvSpPr>
          <p:nvPr/>
        </p:nvSpPr>
        <p:spPr bwMode="auto">
          <a:xfrm>
            <a:off x="381000" y="1371600"/>
            <a:ext cx="807943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Proposed by Lent, Swami and </a:t>
            </a:r>
            <a:r>
              <a:rPr lang="en-US" dirty="0" err="1"/>
              <a:t>Widom</a:t>
            </a:r>
            <a:r>
              <a:rPr lang="en-US" dirty="0"/>
              <a:t> ICDE’97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Numeric attributes are </a:t>
            </a:r>
            <a:r>
              <a:rPr lang="en-US" i="1" dirty="0"/>
              <a:t>dynamically</a:t>
            </a:r>
            <a:r>
              <a:rPr lang="en-US" dirty="0"/>
              <a:t> </a:t>
            </a:r>
            <a:r>
              <a:rPr lang="en-US" dirty="0" err="1"/>
              <a:t>discretized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dirty="0"/>
              <a:t>Such that the confidence or compactness of the rules mined is maximized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2-D quantitative association rules: A</a:t>
            </a:r>
            <a:r>
              <a:rPr lang="en-US" baseline="-25000" dirty="0"/>
              <a:t>quan1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 A</a:t>
            </a:r>
            <a:r>
              <a:rPr lang="en-US" baseline="-25000" dirty="0">
                <a:sym typeface="Symbol" pitchFamily="18" charset="2"/>
              </a:rPr>
              <a:t>quan2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baseline="-25000" dirty="0" err="1">
                <a:sym typeface="Symbol" pitchFamily="18" charset="2"/>
              </a:rPr>
              <a:t>cat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Cluster </a:t>
            </a:r>
            <a:r>
              <a:rPr lang="en-US" i="1" dirty="0"/>
              <a:t>adjacent </a:t>
            </a:r>
            <a:r>
              <a:rPr lang="en-US" dirty="0" smtClean="0"/>
              <a:t> </a:t>
            </a:r>
            <a:r>
              <a:rPr lang="en-US" dirty="0">
                <a:solidFill>
                  <a:srgbClr val="003366"/>
                </a:solidFill>
              </a:rPr>
              <a:t>association rules </a:t>
            </a:r>
            <a:r>
              <a:rPr lang="en-US" dirty="0" smtClean="0">
                <a:solidFill>
                  <a:srgbClr val="003366"/>
                </a:solidFill>
              </a:rPr>
              <a:t>to </a:t>
            </a:r>
            <a:r>
              <a:rPr lang="en-US" dirty="0">
                <a:solidFill>
                  <a:srgbClr val="003366"/>
                </a:solidFill>
              </a:rPr>
              <a:t>form </a:t>
            </a:r>
            <a:r>
              <a:rPr lang="en-US" dirty="0" smtClean="0">
                <a:solidFill>
                  <a:srgbClr val="003366"/>
                </a:solidFill>
              </a:rPr>
              <a:t>general rules </a:t>
            </a:r>
            <a:r>
              <a:rPr lang="en-US" dirty="0">
                <a:solidFill>
                  <a:srgbClr val="003366"/>
                </a:solidFill>
              </a:rPr>
              <a:t>using a 2-D grid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381000"/>
            <a:ext cx="7981950" cy="609600"/>
          </a:xfrm>
        </p:spPr>
        <p:txBody>
          <a:bodyPr/>
          <a:lstStyle/>
          <a:p>
            <a:r>
              <a:rPr lang="en-US" sz="3200"/>
              <a:t>Mining Other Interesting Patterns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28092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Flexible support constraints (Wang et al. @ VLDB’02)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Some items (e.g., diamond) may occur rarely but are valuable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Customized </a:t>
            </a:r>
            <a:r>
              <a:rPr lang="en-US" sz="2400" dirty="0" err="1"/>
              <a:t>sup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/>
              <a:t>specification and application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Top-K closed frequent patterns (Han, et al. @ ICDM’02)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Hard to specify </a:t>
            </a:r>
            <a:r>
              <a:rPr lang="en-US" sz="2400" dirty="0" err="1"/>
              <a:t>sup</a:t>
            </a:r>
            <a:r>
              <a:rPr lang="en-US" sz="2400" baseline="-25000" dirty="0" err="1"/>
              <a:t>min</a:t>
            </a:r>
            <a:r>
              <a:rPr lang="en-US" sz="2400" dirty="0"/>
              <a:t>, but top-k</a:t>
            </a:r>
            <a:r>
              <a:rPr lang="en-US" sz="2400" baseline="-25000" dirty="0"/>
              <a:t> </a:t>
            </a:r>
            <a:r>
              <a:rPr lang="en-US" sz="2400" dirty="0"/>
              <a:t>with </a:t>
            </a:r>
            <a:r>
              <a:rPr lang="en-US" sz="2400" dirty="0" err="1"/>
              <a:t>length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/>
              <a:t>is more desirable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Dynamically raise </a:t>
            </a:r>
            <a:r>
              <a:rPr lang="en-US" sz="2400" dirty="0" err="1"/>
              <a:t>sup</a:t>
            </a:r>
            <a:r>
              <a:rPr lang="en-US" sz="2400" baseline="-25000" dirty="0" err="1"/>
              <a:t>min</a:t>
            </a:r>
            <a:r>
              <a:rPr lang="en-US" sz="2400" dirty="0"/>
              <a:t> in FP-tree construction and mining, and select most promising path to mine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C092-8E14-4E24-B278-F3373BE6AE1E}" type="slidenum">
              <a:rPr lang="en-US"/>
              <a:pPr/>
              <a:t>34</a:t>
            </a:fld>
            <a:endParaRPr lang="en-US"/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4868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Interestingness Measure: Correlations (Lift)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534400" cy="2895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 i="1"/>
              <a:t>play basketball</a:t>
            </a:r>
            <a:r>
              <a:rPr lang="en-US" sz="2000"/>
              <a:t>  </a:t>
            </a:r>
            <a:r>
              <a:rPr lang="en-US" sz="2000">
                <a:sym typeface="Symbol" pitchFamily="18" charset="2"/>
              </a:rPr>
              <a:t> </a:t>
            </a:r>
            <a:r>
              <a:rPr lang="en-US" sz="2000" i="1">
                <a:sym typeface="Symbol" pitchFamily="18" charset="2"/>
              </a:rPr>
              <a:t>eat cereal</a:t>
            </a:r>
            <a:r>
              <a:rPr lang="en-US" sz="2000">
                <a:sym typeface="Symbol" pitchFamily="18" charset="2"/>
              </a:rPr>
              <a:t> [40%, 66.7%]  is misleading</a:t>
            </a:r>
          </a:p>
          <a:p>
            <a:pPr lvl="1">
              <a:lnSpc>
                <a:spcPct val="130000"/>
              </a:lnSpc>
            </a:pPr>
            <a:r>
              <a:rPr lang="en-US" sz="2000">
                <a:sym typeface="Symbol" pitchFamily="18" charset="2"/>
              </a:rPr>
              <a:t>The overall % of students eating cereal is 75% &gt; 66.7%.</a:t>
            </a:r>
          </a:p>
          <a:p>
            <a:pPr>
              <a:lnSpc>
                <a:spcPct val="130000"/>
              </a:lnSpc>
            </a:pPr>
            <a:r>
              <a:rPr lang="en-US" sz="2000" i="1"/>
              <a:t>play basketball</a:t>
            </a:r>
            <a:r>
              <a:rPr lang="en-US" sz="2000"/>
              <a:t>  </a:t>
            </a:r>
            <a:r>
              <a:rPr lang="en-US" sz="2000">
                <a:sym typeface="Symbol" pitchFamily="18" charset="2"/>
              </a:rPr>
              <a:t> </a:t>
            </a:r>
            <a:r>
              <a:rPr lang="en-US" sz="2000" i="1">
                <a:sym typeface="Symbol" pitchFamily="18" charset="2"/>
              </a:rPr>
              <a:t>not eat cereal</a:t>
            </a:r>
            <a:r>
              <a:rPr lang="en-US" sz="2000">
                <a:sym typeface="Symbol" pitchFamily="18" charset="2"/>
              </a:rPr>
              <a:t> [20%, 33.3%] is more accurate, although with lower support and confidence</a:t>
            </a:r>
          </a:p>
          <a:p>
            <a:pPr>
              <a:lnSpc>
                <a:spcPct val="130000"/>
              </a:lnSpc>
            </a:pPr>
            <a:r>
              <a:rPr lang="en-US" sz="2000">
                <a:sym typeface="Symbol" pitchFamily="18" charset="2"/>
              </a:rPr>
              <a:t>Measure of dependent/correlated events: 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lift</a:t>
            </a:r>
          </a:p>
        </p:txBody>
      </p:sp>
      <p:graphicFrame>
        <p:nvGraphicFramePr>
          <p:cNvPr id="1408036" name="Object 36"/>
          <p:cNvGraphicFramePr>
            <a:graphicFrameLocks noChangeAspect="1"/>
          </p:cNvGraphicFramePr>
          <p:nvPr>
            <p:ph sz="quarter" idx="3"/>
          </p:nvPr>
        </p:nvGraphicFramePr>
        <p:xfrm>
          <a:off x="0" y="5445224"/>
          <a:ext cx="4038600" cy="590550"/>
        </p:xfrm>
        <a:graphic>
          <a:graphicData uri="http://schemas.openxmlformats.org/presentationml/2006/ole">
            <p:oleObj spid="_x0000_s2050" name="Equation" r:id="rId3" imgW="2679480" imgH="393480" progId="Equation.3">
              <p:embed/>
            </p:oleObj>
          </a:graphicData>
        </a:graphic>
      </p:graphicFrame>
      <p:graphicFrame>
        <p:nvGraphicFramePr>
          <p:cNvPr id="1408004" name="Group 4"/>
          <p:cNvGraphicFramePr>
            <a:graphicFrameLocks noGrp="1"/>
          </p:cNvGraphicFramePr>
          <p:nvPr/>
        </p:nvGraphicFramePr>
        <p:xfrm>
          <a:off x="3563888" y="3645024"/>
          <a:ext cx="5029200" cy="1671639"/>
        </p:xfrm>
        <a:graphic>
          <a:graphicData uri="http://schemas.openxmlformats.org/drawingml/2006/table">
            <a:tbl>
              <a:tblPr/>
              <a:tblGrid>
                <a:gridCol w="1173163"/>
                <a:gridCol w="1090612"/>
                <a:gridCol w="1592263"/>
                <a:gridCol w="1173162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Basketball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basketball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Cereal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cereal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8031" name="Object 31"/>
          <p:cNvGraphicFramePr>
            <a:graphicFrameLocks noChangeAspect="1"/>
          </p:cNvGraphicFramePr>
          <p:nvPr/>
        </p:nvGraphicFramePr>
        <p:xfrm>
          <a:off x="762000" y="3962400"/>
          <a:ext cx="2592388" cy="1119188"/>
        </p:xfrm>
        <a:graphic>
          <a:graphicData uri="http://schemas.openxmlformats.org/presentationml/2006/ole">
            <p:oleObj spid="_x0000_s2051" name="Equation" r:id="rId4" imgW="1028520" imgH="419040" progId="Equation.3">
              <p:embed/>
            </p:oleObj>
          </a:graphicData>
        </a:graphic>
      </p:graphicFrame>
      <p:graphicFrame>
        <p:nvGraphicFramePr>
          <p:cNvPr id="1408039" name="Object 39"/>
          <p:cNvGraphicFramePr>
            <a:graphicFrameLocks noChangeAspect="1"/>
          </p:cNvGraphicFramePr>
          <p:nvPr>
            <p:ph sz="quarter" idx="2"/>
          </p:nvPr>
        </p:nvGraphicFramePr>
        <p:xfrm>
          <a:off x="4139952" y="5445224"/>
          <a:ext cx="4572000" cy="654050"/>
        </p:xfrm>
        <a:graphic>
          <a:graphicData uri="http://schemas.openxmlformats.org/presentationml/2006/ole">
            <p:oleObj spid="_x0000_s2052" name="Equation" r:id="rId5" imgW="2755800" imgH="393480" progId="Equation.3">
              <p:embed/>
            </p:oleObj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 fontScale="90000"/>
          </a:bodyPr>
          <a:lstStyle/>
          <a:p>
            <a:r>
              <a:rPr lang="en-US" sz="3200"/>
              <a:t>Are </a:t>
            </a:r>
            <a:r>
              <a:rPr lang="en-US" sz="3200" i="1"/>
              <a:t>lift</a:t>
            </a:r>
            <a:r>
              <a:rPr lang="en-US" sz="3200"/>
              <a:t> and </a:t>
            </a: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3200"/>
              <a:t>  Good Measures of Correlation?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1981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 i="1" dirty="0"/>
              <a:t>“Buy walnuts 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i="1" dirty="0">
                <a:sym typeface="Symbol" pitchFamily="18" charset="2"/>
              </a:rPr>
              <a:t>buy milk</a:t>
            </a:r>
            <a:r>
              <a:rPr lang="en-US" sz="2000" dirty="0">
                <a:sym typeface="Symbol" pitchFamily="18" charset="2"/>
              </a:rPr>
              <a:t> [1%, 80%]”  is misleading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ym typeface="Symbol" pitchFamily="18" charset="2"/>
              </a:rPr>
              <a:t>if 85% of customers buy milk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ym typeface="Symbol" pitchFamily="18" charset="2"/>
              </a:rPr>
              <a:t>Support and confidence are not good to represent correlations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ym typeface="Symbol" pitchFamily="18" charset="2"/>
              </a:rPr>
              <a:t>So many interestingness measures?  </a:t>
            </a:r>
          </a:p>
        </p:txBody>
      </p:sp>
      <p:graphicFrame>
        <p:nvGraphicFramePr>
          <p:cNvPr id="1557508" name="Group 4"/>
          <p:cNvGraphicFramePr>
            <a:graphicFrameLocks noGrp="1"/>
          </p:cNvGraphicFramePr>
          <p:nvPr/>
        </p:nvGraphicFramePr>
        <p:xfrm>
          <a:off x="4427984" y="3212976"/>
          <a:ext cx="3886200" cy="1219200"/>
        </p:xfrm>
        <a:graphic>
          <a:graphicData uri="http://schemas.openxmlformats.org/drawingml/2006/table">
            <a:tbl>
              <a:tblPr/>
              <a:tblGrid>
                <a:gridCol w="990600"/>
                <a:gridCol w="762000"/>
                <a:gridCol w="1066800"/>
                <a:gridCol w="1066800"/>
              </a:tblGrid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Milk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Milk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Coffee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~m,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Coffee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m, ~c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~m, ~c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~c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~m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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7535" name="Object 31"/>
          <p:cNvGraphicFramePr>
            <a:graphicFrameLocks noChangeAspect="1"/>
          </p:cNvGraphicFramePr>
          <p:nvPr/>
        </p:nvGraphicFramePr>
        <p:xfrm>
          <a:off x="381000" y="3429000"/>
          <a:ext cx="1752600" cy="679450"/>
        </p:xfrm>
        <a:graphic>
          <a:graphicData uri="http://schemas.openxmlformats.org/presentationml/2006/ole">
            <p:oleObj spid="_x0000_s3074" name="Equation" r:id="rId3" imgW="1028520" imgH="419040" progId="Equation.3">
              <p:embed/>
            </p:oleObj>
          </a:graphicData>
        </a:graphic>
      </p:graphicFrame>
      <p:graphicFrame>
        <p:nvGraphicFramePr>
          <p:cNvPr id="1557536" name="Group 32"/>
          <p:cNvGraphicFramePr>
            <a:graphicFrameLocks noGrp="1"/>
          </p:cNvGraphicFramePr>
          <p:nvPr/>
        </p:nvGraphicFramePr>
        <p:xfrm>
          <a:off x="1331640" y="5157192"/>
          <a:ext cx="6019800" cy="1524000"/>
        </p:xfrm>
        <a:graphic>
          <a:graphicData uri="http://schemas.openxmlformats.org/drawingml/2006/table">
            <a:tbl>
              <a:tblPr/>
              <a:tblGrid>
                <a:gridCol w="642938"/>
                <a:gridCol w="652462"/>
                <a:gridCol w="685800"/>
                <a:gridCol w="685800"/>
                <a:gridCol w="838200"/>
                <a:gridCol w="533400"/>
                <a:gridCol w="7620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~m,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m,~c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~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m,~c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all-conf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2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8172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7602" name="Object 98"/>
          <p:cNvGraphicFramePr>
            <a:graphicFrameLocks noChangeAspect="1"/>
          </p:cNvGraphicFramePr>
          <p:nvPr/>
        </p:nvGraphicFramePr>
        <p:xfrm>
          <a:off x="407988" y="4343400"/>
          <a:ext cx="2765425" cy="647700"/>
        </p:xfrm>
        <a:graphic>
          <a:graphicData uri="http://schemas.openxmlformats.org/presentationml/2006/ole">
            <p:oleObj spid="_x0000_s3075" name="Equation" r:id="rId4" imgW="1879560" imgH="419040" progId="Equation.3">
              <p:embed/>
            </p:oleObj>
          </a:graphicData>
        </a:graphic>
      </p:graphicFrame>
      <p:graphicFrame>
        <p:nvGraphicFramePr>
          <p:cNvPr id="1557603" name="Object 99"/>
          <p:cNvGraphicFramePr>
            <a:graphicFrameLocks noChangeAspect="1"/>
          </p:cNvGraphicFramePr>
          <p:nvPr/>
        </p:nvGraphicFramePr>
        <p:xfrm>
          <a:off x="3419872" y="4437112"/>
          <a:ext cx="3262313" cy="711200"/>
        </p:xfrm>
        <a:graphic>
          <a:graphicData uri="http://schemas.openxmlformats.org/presentationml/2006/ole">
            <p:oleObj spid="_x0000_s3076" name="Equation" r:id="rId5" imgW="1828800" imgH="419040" progId="Equation.3">
              <p:embed/>
            </p:oleObj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E14F-1456-4F50-B655-CBFE76B72CAD}" type="slidenum">
              <a:rPr lang="en-US"/>
              <a:pPr/>
              <a:t>36</a:t>
            </a:fld>
            <a:endParaRPr lang="en-US"/>
          </a:p>
        </p:txBody>
      </p:sp>
      <p:pic>
        <p:nvPicPr>
          <p:cNvPr id="1558600" name="Picture 7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19400" y="1331913"/>
            <a:ext cx="5857056" cy="5145087"/>
          </a:xfrm>
          <a:noFill/>
          <a:ln/>
        </p:spPr>
      </p:pic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8756848" cy="609600"/>
          </a:xfrm>
        </p:spPr>
        <p:txBody>
          <a:bodyPr/>
          <a:lstStyle/>
          <a:p>
            <a:r>
              <a:rPr lang="en-US" dirty="0"/>
              <a:t>Which Measures Should Be Used?</a:t>
            </a:r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2971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/>
              <a:t>lift </a:t>
            </a:r>
            <a:r>
              <a:rPr lang="en-US" sz="2000" i="1" dirty="0"/>
              <a:t>and </a:t>
            </a:r>
            <a:r>
              <a:rPr lang="en-US" sz="2000" b="1" dirty="0">
                <a:sym typeface="Symbol" pitchFamily="18" charset="2"/>
              </a:rPr>
              <a:t></a:t>
            </a:r>
            <a:r>
              <a:rPr lang="en-US" sz="2000" b="1" baseline="30000" dirty="0">
                <a:sym typeface="Symbol" pitchFamily="18" charset="2"/>
              </a:rPr>
              <a:t>2</a:t>
            </a:r>
            <a:r>
              <a:rPr lang="en-US" sz="2000" b="1" dirty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are not good measures for correlations in large transactional DBs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ym typeface="Symbol" pitchFamily="18" charset="2"/>
              </a:rPr>
              <a:t>all-conf</a:t>
            </a:r>
            <a:r>
              <a:rPr lang="en-US" sz="2000" dirty="0">
                <a:sym typeface="Symbol" pitchFamily="18" charset="2"/>
              </a:rPr>
              <a:t> or </a:t>
            </a:r>
            <a:r>
              <a:rPr lang="en-US" sz="2000" b="1" dirty="0">
                <a:sym typeface="Symbol" pitchFamily="18" charset="2"/>
              </a:rPr>
              <a:t>coherence </a:t>
            </a:r>
            <a:r>
              <a:rPr lang="en-US" sz="2000" dirty="0">
                <a:sym typeface="Symbol" pitchFamily="18" charset="2"/>
              </a:rPr>
              <a:t>could be good </a:t>
            </a:r>
            <a:r>
              <a:rPr lang="en-US" sz="2000" dirty="0" smtClean="0">
                <a:sym typeface="Symbol" pitchFamily="18" charset="2"/>
              </a:rPr>
              <a:t>measures</a:t>
            </a:r>
            <a:r>
              <a:rPr lang="en-US" sz="1800" dirty="0" smtClean="0">
                <a:sym typeface="Symbol" pitchFamily="18" charset="2"/>
              </a:rPr>
              <a:t>)</a:t>
            </a:r>
            <a:endParaRPr lang="en-US" sz="1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Both </a:t>
            </a:r>
            <a:r>
              <a:rPr lang="en-US" sz="2000" b="1" dirty="0">
                <a:sym typeface="Symbol" pitchFamily="18" charset="2"/>
              </a:rPr>
              <a:t>all-conf</a:t>
            </a:r>
            <a:r>
              <a:rPr lang="en-US" sz="2000" dirty="0">
                <a:sym typeface="Symbol" pitchFamily="18" charset="2"/>
              </a:rPr>
              <a:t> and </a:t>
            </a:r>
            <a:r>
              <a:rPr lang="en-US" sz="2000" b="1" dirty="0">
                <a:sym typeface="Symbol" pitchFamily="18" charset="2"/>
              </a:rPr>
              <a:t>coherence </a:t>
            </a:r>
            <a:r>
              <a:rPr lang="en-US" sz="2000" dirty="0">
                <a:sym typeface="Symbol" pitchFamily="18" charset="2"/>
              </a:rPr>
              <a:t>have the downward closure property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Efficient algorithms can be derived for </a:t>
            </a:r>
            <a:r>
              <a:rPr lang="en-US" sz="2000" dirty="0" smtClean="0">
                <a:sym typeface="Symbol" pitchFamily="18" charset="2"/>
              </a:rPr>
              <a:t>mining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31238" cy="685800"/>
          </a:xfrm>
        </p:spPr>
        <p:txBody>
          <a:bodyPr>
            <a:normAutofit fontScale="90000"/>
          </a:bodyPr>
          <a:lstStyle/>
          <a:p>
            <a:r>
              <a:rPr lang="en-US" sz="3200"/>
              <a:t>Constraint-based (Query-Directed) Mining</a:t>
            </a:r>
            <a:endParaRPr lang="en-GB" sz="3200"/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136904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Finding </a:t>
            </a:r>
            <a:r>
              <a:rPr lang="en-US" sz="2400" dirty="0">
                <a:solidFill>
                  <a:schemeClr val="hlink"/>
                </a:solidFill>
              </a:rPr>
              <a:t>all</a:t>
            </a:r>
            <a:r>
              <a:rPr lang="en-US" sz="2400" dirty="0"/>
              <a:t> the patterns in a database </a:t>
            </a:r>
            <a:r>
              <a:rPr lang="en-US" sz="2400" dirty="0">
                <a:solidFill>
                  <a:schemeClr val="hlink"/>
                </a:solidFill>
              </a:rPr>
              <a:t>autonomously</a:t>
            </a:r>
            <a:r>
              <a:rPr lang="en-US" sz="2400" dirty="0"/>
              <a:t>? — unrealistic!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patterns could be too many but not focused!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Data mining should be an </a:t>
            </a:r>
            <a:r>
              <a:rPr lang="en-US" sz="2400" dirty="0">
                <a:solidFill>
                  <a:schemeClr val="hlink"/>
                </a:solidFill>
              </a:rPr>
              <a:t>interactive </a:t>
            </a:r>
            <a:r>
              <a:rPr lang="en-US" sz="2400" dirty="0"/>
              <a:t>process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User directs what to be mined using a </a:t>
            </a:r>
            <a:r>
              <a:rPr lang="en-US" sz="2400" dirty="0">
                <a:solidFill>
                  <a:schemeClr val="hlink"/>
                </a:solidFill>
              </a:rPr>
              <a:t>data mining query language </a:t>
            </a:r>
            <a:r>
              <a:rPr lang="en-US" sz="2400" dirty="0"/>
              <a:t>(or a graphical user interface)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Constraint-based mining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User flexibility: provides</a:t>
            </a:r>
            <a:r>
              <a:rPr lang="en-US" sz="2400" dirty="0">
                <a:solidFill>
                  <a:schemeClr val="hlink"/>
                </a:solidFill>
              </a:rPr>
              <a:t> constraints</a:t>
            </a:r>
            <a:r>
              <a:rPr lang="en-US" sz="2400" dirty="0"/>
              <a:t> on what to be mined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System optimization: explores such constraints for efficient mining—</a:t>
            </a:r>
            <a:r>
              <a:rPr lang="en-US" sz="2400" dirty="0">
                <a:solidFill>
                  <a:schemeClr val="hlink"/>
                </a:solidFill>
              </a:rPr>
              <a:t>constraint-based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422275"/>
            <a:ext cx="7797800" cy="568325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sz="3200"/>
              <a:t>Constraints in Data Mining</a:t>
            </a:r>
            <a:endParaRPr lang="en-US" sz="4400"/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064896" cy="4953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170981"/>
                </a:solidFill>
              </a:rPr>
              <a:t>Knowledge type constraint</a:t>
            </a:r>
            <a:r>
              <a:rPr lang="en-US" sz="2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classification, association, etc.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170981"/>
                </a:solidFill>
              </a:rPr>
              <a:t>Data constraint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cs typeface="Times New Roman" pitchFamily="18" charset="0"/>
              </a:rPr>
              <a:t>— using</a:t>
            </a:r>
            <a:r>
              <a:rPr lang="en-US" sz="2400" dirty="0"/>
              <a:t> SQL-like queries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find product pairs sold together in stores in </a:t>
            </a:r>
            <a:r>
              <a:rPr lang="en-US" sz="2400" dirty="0">
                <a:solidFill>
                  <a:srgbClr val="170981"/>
                </a:solidFill>
              </a:rPr>
              <a:t>Chicago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170981"/>
                </a:solidFill>
              </a:rPr>
              <a:t>Dec.’02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170981"/>
                </a:solidFill>
              </a:rPr>
              <a:t>Dimension/level constraint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in relevance to </a:t>
            </a:r>
            <a:r>
              <a:rPr lang="en-US" sz="2400" dirty="0">
                <a:solidFill>
                  <a:srgbClr val="170981"/>
                </a:solidFill>
              </a:rPr>
              <a:t>region, price, brand, customer category</a:t>
            </a:r>
          </a:p>
          <a:p>
            <a:pPr>
              <a:lnSpc>
                <a:spcPct val="90000"/>
              </a:lnSpc>
            </a:pPr>
            <a:r>
              <a:rPr lang="en-US" sz="2400" u="sng" dirty="0">
                <a:solidFill>
                  <a:schemeClr val="hlink"/>
                </a:solidFill>
              </a:rPr>
              <a:t>Rule (or pattern) constraint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small sales (price  &lt; $10) triggers big sales (sum &gt; $200)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170981"/>
                </a:solidFill>
              </a:rPr>
              <a:t>Interestingness constraint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strong rules: </a:t>
            </a:r>
            <a:r>
              <a:rPr lang="en-US" sz="2400" dirty="0" err="1"/>
              <a:t>min_support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 </a:t>
            </a:r>
            <a:r>
              <a:rPr lang="en-US" sz="2400" dirty="0"/>
              <a:t>  3%, </a:t>
            </a:r>
            <a:r>
              <a:rPr lang="en-US" sz="2400" dirty="0" err="1"/>
              <a:t>min_confidence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 </a:t>
            </a:r>
            <a:r>
              <a:rPr lang="en-US" sz="2400" dirty="0"/>
              <a:t> 60%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A9-E59D-440C-BA54-E32E7502443F}" type="slidenum">
              <a:rPr lang="en-US"/>
              <a:pPr/>
              <a:t>39</a:t>
            </a:fld>
            <a:endParaRPr lang="en-US"/>
          </a:p>
        </p:txBody>
      </p:sp>
      <p:sp>
        <p:nvSpPr>
          <p:cNvPr id="156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153400" cy="492125"/>
          </a:xfrm>
        </p:spPr>
        <p:txBody>
          <a:bodyPr>
            <a:normAutofit fontScale="90000"/>
          </a:bodyPr>
          <a:lstStyle/>
          <a:p>
            <a:r>
              <a:rPr lang="en-US" sz="3200"/>
              <a:t>Anti-Monotonicity in Constraint Pushing</a:t>
            </a:r>
          </a:p>
        </p:txBody>
      </p:sp>
      <p:sp>
        <p:nvSpPr>
          <p:cNvPr id="156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6172200" cy="4902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Anti-monotonicity</a:t>
            </a:r>
          </a:p>
          <a:p>
            <a:pPr lvl="1">
              <a:lnSpc>
                <a:spcPct val="110000"/>
              </a:lnSpc>
            </a:pPr>
            <a:r>
              <a:rPr lang="en-US" sz="2400" i="1"/>
              <a:t>When an intemset S </a:t>
            </a:r>
            <a:r>
              <a:rPr lang="en-US" sz="2400" b="1" i="1"/>
              <a:t>violates</a:t>
            </a:r>
            <a:r>
              <a:rPr lang="en-US" sz="2400" i="1"/>
              <a:t> the constraint, so does any of its superset 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2400" i="1">
                <a:sym typeface="Symbol" pitchFamily="18" charset="2"/>
              </a:rPr>
              <a:t>sum(S.Price)</a:t>
            </a:r>
            <a:r>
              <a:rPr lang="en-US" sz="2400">
                <a:sym typeface="Symbol" pitchFamily="18" charset="2"/>
              </a:rPr>
              <a:t>  </a:t>
            </a:r>
            <a:r>
              <a:rPr lang="en-US" sz="2400" i="1">
                <a:sym typeface="Symbol" pitchFamily="18" charset="2"/>
              </a:rPr>
              <a:t>v</a:t>
            </a:r>
            <a:r>
              <a:rPr lang="en-US" sz="2400">
                <a:sym typeface="Symbol" pitchFamily="18" charset="2"/>
              </a:rPr>
              <a:t>  is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anti-monotone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2400" i="1">
                <a:sym typeface="Symbol" pitchFamily="18" charset="2"/>
              </a:rPr>
              <a:t>sum(S.Price) </a:t>
            </a:r>
            <a:r>
              <a:rPr lang="en-US" sz="2400">
                <a:sym typeface="Symbol" pitchFamily="18" charset="2"/>
              </a:rPr>
              <a:t> </a:t>
            </a:r>
            <a:r>
              <a:rPr lang="en-US" sz="2400" i="1">
                <a:sym typeface="Symbol" pitchFamily="18" charset="2"/>
              </a:rPr>
              <a:t>v</a:t>
            </a:r>
            <a:r>
              <a:rPr lang="en-US" sz="2400">
                <a:sym typeface="Symbol" pitchFamily="18" charset="2"/>
              </a:rPr>
              <a:t>  is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not anti-monotone</a:t>
            </a:r>
          </a:p>
          <a:p>
            <a:pPr>
              <a:lnSpc>
                <a:spcPct val="110000"/>
              </a:lnSpc>
            </a:pPr>
            <a:r>
              <a:rPr lang="en-US" sz="2400">
                <a:sym typeface="Symbol" pitchFamily="18" charset="2"/>
              </a:rPr>
              <a:t>Example</a:t>
            </a:r>
            <a:r>
              <a:rPr lang="en-US" sz="2400">
                <a:sym typeface="Wingdings" pitchFamily="2" charset="2"/>
              </a:rPr>
              <a:t>. C: range(S.profit) </a:t>
            </a:r>
            <a:r>
              <a:rPr lang="en-US" sz="2400">
                <a:sym typeface="Symbol" pitchFamily="18" charset="2"/>
              </a:rPr>
              <a:t></a:t>
            </a:r>
            <a:r>
              <a:rPr lang="en-US" sz="2400">
                <a:sym typeface="Wingdings" pitchFamily="2" charset="2"/>
              </a:rPr>
              <a:t> 15 </a:t>
            </a:r>
            <a:r>
              <a:rPr lang="en-US" sz="2400">
                <a:sym typeface="Symbol" pitchFamily="18" charset="2"/>
              </a:rPr>
              <a:t>is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anti-monotone</a:t>
            </a:r>
            <a:endParaRPr lang="en-US" sz="2400">
              <a:sym typeface="Wingdings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sz="2400"/>
              <a:t>Itemset </a:t>
            </a:r>
            <a:r>
              <a:rPr lang="en-US" sz="2400" i="1"/>
              <a:t>ab </a:t>
            </a:r>
            <a:r>
              <a:rPr lang="en-US" sz="2400"/>
              <a:t>violates C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ym typeface="Wingdings" pitchFamily="2" charset="2"/>
              </a:rPr>
              <a:t>So does every superset of </a:t>
            </a:r>
            <a:r>
              <a:rPr lang="en-US" sz="2400" i="1">
                <a:sym typeface="Wingdings" pitchFamily="2" charset="2"/>
              </a:rPr>
              <a:t>ab</a:t>
            </a:r>
          </a:p>
        </p:txBody>
      </p:sp>
      <p:graphicFrame>
        <p:nvGraphicFramePr>
          <p:cNvPr id="1562628" name="Group 4"/>
          <p:cNvGraphicFramePr>
            <a:graphicFrameLocks noGrp="1"/>
          </p:cNvGraphicFramePr>
          <p:nvPr/>
        </p:nvGraphicFramePr>
        <p:xfrm>
          <a:off x="6300192" y="1700808"/>
          <a:ext cx="2465388" cy="1690180"/>
        </p:xfrm>
        <a:graphic>
          <a:graphicData uri="http://schemas.openxmlformats.org/drawingml/2006/table">
            <a:tbl>
              <a:tblPr/>
              <a:tblGrid>
                <a:gridCol w="663575"/>
                <a:gridCol w="18018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2648" name="Text Box 24"/>
          <p:cNvSpPr txBox="1">
            <a:spLocks noChangeArrowheads="1"/>
          </p:cNvSpPr>
          <p:nvPr/>
        </p:nvSpPr>
        <p:spPr bwMode="auto">
          <a:xfrm>
            <a:off x="6516216" y="1196752"/>
            <a:ext cx="206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TDB (</a:t>
            </a:r>
            <a:r>
              <a:rPr lang="en-US" sz="2000" dirty="0" err="1">
                <a:latin typeface="Times New Roman" pitchFamily="18" charset="0"/>
              </a:rPr>
              <a:t>min_sup</a:t>
            </a:r>
            <a:r>
              <a:rPr lang="en-US" sz="2000" dirty="0">
                <a:latin typeface="Times New Roman" pitchFamily="18" charset="0"/>
              </a:rPr>
              <a:t>=2)</a:t>
            </a:r>
          </a:p>
        </p:txBody>
      </p:sp>
      <p:graphicFrame>
        <p:nvGraphicFramePr>
          <p:cNvPr id="1562649" name="Group 25"/>
          <p:cNvGraphicFramePr>
            <a:graphicFrameLocks noGrp="1"/>
          </p:cNvGraphicFramePr>
          <p:nvPr/>
        </p:nvGraphicFramePr>
        <p:xfrm>
          <a:off x="6444208" y="3573016"/>
          <a:ext cx="1752600" cy="3050540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1: FP-Tree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FP-Tree is constructed using 2 passes over the data-set: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Pass 1: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Scan data and find support for each item.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Discard infrequent items.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Sort frequent items in decreasing order based on their support.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Use this order when building the FP-Tree, so common prefixes can be shared.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159E-87BE-4A1E-AEB6-D1A76CF06209}" type="slidenum">
              <a:rPr lang="en-US"/>
              <a:pPr/>
              <a:t>40</a:t>
            </a:fld>
            <a:endParaRPr lang="en-US"/>
          </a:p>
        </p:txBody>
      </p:sp>
      <p:sp>
        <p:nvSpPr>
          <p:cNvPr id="156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381000"/>
            <a:ext cx="7440613" cy="609600"/>
          </a:xfrm>
        </p:spPr>
        <p:txBody>
          <a:bodyPr>
            <a:normAutofit fontScale="90000"/>
          </a:bodyPr>
          <a:lstStyle/>
          <a:p>
            <a:r>
              <a:rPr lang="en-US" sz="3200"/>
              <a:t>Monotonicity for Constraint Pushing</a:t>
            </a:r>
          </a:p>
        </p:txBody>
      </p:sp>
      <p:sp>
        <p:nvSpPr>
          <p:cNvPr id="156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9436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Monotonicity</a:t>
            </a:r>
          </a:p>
          <a:p>
            <a:pPr lvl="1">
              <a:lnSpc>
                <a:spcPct val="120000"/>
              </a:lnSpc>
            </a:pPr>
            <a:r>
              <a:rPr lang="en-US" sz="2400" i="1"/>
              <a:t>When an intemset S </a:t>
            </a:r>
            <a:r>
              <a:rPr lang="en-US" sz="2400" b="1" i="1"/>
              <a:t>satisfies</a:t>
            </a:r>
            <a:r>
              <a:rPr lang="en-US" sz="2400" i="1"/>
              <a:t> the constraint, so does any of its superset 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sz="2400" i="1">
                <a:sym typeface="Symbol" pitchFamily="18" charset="2"/>
              </a:rPr>
              <a:t>sum(S.Price)</a:t>
            </a:r>
            <a:r>
              <a:rPr lang="en-US" sz="2400">
                <a:sym typeface="Symbol" pitchFamily="18" charset="2"/>
              </a:rPr>
              <a:t>  </a:t>
            </a:r>
            <a:r>
              <a:rPr lang="en-US" sz="2400" i="1">
                <a:sym typeface="Symbol" pitchFamily="18" charset="2"/>
              </a:rPr>
              <a:t>v</a:t>
            </a:r>
            <a:r>
              <a:rPr lang="en-US" sz="2400">
                <a:sym typeface="Symbol" pitchFamily="18" charset="2"/>
              </a:rPr>
              <a:t>  is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monotone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sz="2400" i="1">
                <a:sym typeface="Wingdings" pitchFamily="2" charset="2"/>
              </a:rPr>
              <a:t>min(S.Price) </a:t>
            </a:r>
            <a:r>
              <a:rPr lang="en-US" sz="2400">
                <a:sym typeface="Symbol" pitchFamily="18" charset="2"/>
              </a:rPr>
              <a:t></a:t>
            </a:r>
            <a:r>
              <a:rPr lang="en-US" sz="2400" i="1">
                <a:sym typeface="Wingdings" pitchFamily="2" charset="2"/>
              </a:rPr>
              <a:t> v  </a:t>
            </a:r>
            <a:r>
              <a:rPr lang="en-US" sz="2400">
                <a:sym typeface="Symbol" pitchFamily="18" charset="2"/>
              </a:rPr>
              <a:t>is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monotone</a:t>
            </a:r>
          </a:p>
          <a:p>
            <a:pPr>
              <a:lnSpc>
                <a:spcPct val="120000"/>
              </a:lnSpc>
            </a:pPr>
            <a:r>
              <a:rPr lang="en-US" sz="2400">
                <a:sym typeface="Wingdings" pitchFamily="2" charset="2"/>
              </a:rPr>
              <a:t>Example. C: range(S.profit)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>
                <a:sym typeface="Wingdings" pitchFamily="2" charset="2"/>
              </a:rPr>
              <a:t> 15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Itemset </a:t>
            </a:r>
            <a:r>
              <a:rPr lang="en-US" sz="2400" i="1"/>
              <a:t>ab </a:t>
            </a:r>
            <a:r>
              <a:rPr lang="en-US" sz="2400"/>
              <a:t>satisfies C</a:t>
            </a:r>
            <a:endParaRPr lang="en-US" sz="240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2400">
                <a:sym typeface="Wingdings" pitchFamily="2" charset="2"/>
              </a:rPr>
              <a:t>So does every superset of </a:t>
            </a:r>
            <a:r>
              <a:rPr lang="en-US" sz="2400" i="1">
                <a:sym typeface="Wingdings" pitchFamily="2" charset="2"/>
              </a:rPr>
              <a:t>ab</a:t>
            </a:r>
          </a:p>
        </p:txBody>
      </p:sp>
      <p:graphicFrame>
        <p:nvGraphicFramePr>
          <p:cNvPr id="1563652" name="Group 4"/>
          <p:cNvGraphicFramePr>
            <a:graphicFrameLocks noGrp="1"/>
          </p:cNvGraphicFramePr>
          <p:nvPr/>
        </p:nvGraphicFramePr>
        <p:xfrm>
          <a:off x="6012160" y="1556792"/>
          <a:ext cx="2514600" cy="1722120"/>
        </p:xfrm>
        <a:graphic>
          <a:graphicData uri="http://schemas.openxmlformats.org/drawingml/2006/table">
            <a:tbl>
              <a:tblPr/>
              <a:tblGrid>
                <a:gridCol w="744538"/>
                <a:gridCol w="17700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3672" name="Text Box 24"/>
          <p:cNvSpPr txBox="1">
            <a:spLocks noChangeArrowheads="1"/>
          </p:cNvSpPr>
          <p:nvPr/>
        </p:nvSpPr>
        <p:spPr bwMode="auto">
          <a:xfrm>
            <a:off x="6228184" y="1052736"/>
            <a:ext cx="206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TDB (</a:t>
            </a:r>
            <a:r>
              <a:rPr lang="en-US" sz="2000" dirty="0" err="1">
                <a:latin typeface="Times New Roman" pitchFamily="18" charset="0"/>
              </a:rPr>
              <a:t>min_sup</a:t>
            </a:r>
            <a:r>
              <a:rPr lang="en-US" sz="2000" dirty="0">
                <a:latin typeface="Times New Roman" pitchFamily="18" charset="0"/>
              </a:rPr>
              <a:t>=2)</a:t>
            </a:r>
          </a:p>
        </p:txBody>
      </p:sp>
      <p:graphicFrame>
        <p:nvGraphicFramePr>
          <p:cNvPr id="1563673" name="Group 25"/>
          <p:cNvGraphicFramePr>
            <a:graphicFrameLocks noGrp="1"/>
          </p:cNvGraphicFramePr>
          <p:nvPr/>
        </p:nvGraphicFramePr>
        <p:xfrm>
          <a:off x="6012160" y="3573016"/>
          <a:ext cx="1600200" cy="3017520"/>
        </p:xfrm>
        <a:graphic>
          <a:graphicData uri="http://schemas.openxmlformats.org/drawingml/2006/table">
            <a:tbl>
              <a:tblPr/>
              <a:tblGrid>
                <a:gridCol w="723900"/>
                <a:gridCol w="876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7356475" cy="533400"/>
          </a:xfrm>
        </p:spPr>
        <p:txBody>
          <a:bodyPr>
            <a:normAutofit fontScale="90000"/>
          </a:bodyPr>
          <a:lstStyle/>
          <a:p>
            <a:r>
              <a:rPr lang="en-US"/>
              <a:t>Succinctness</a:t>
            </a:r>
          </a:p>
        </p:txBody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153400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Succinctness: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Given </a:t>
            </a:r>
            <a:r>
              <a:rPr lang="en-US" sz="2400" i="1" dirty="0"/>
              <a:t>A</a:t>
            </a:r>
            <a:r>
              <a:rPr lang="en-US" sz="2400" i="1" baseline="-25000" dirty="0"/>
              <a:t>1, </a:t>
            </a:r>
            <a:r>
              <a:rPr lang="en-US" sz="2400" dirty="0"/>
              <a:t>the set of items satisfying a succinctness constraint </a:t>
            </a:r>
            <a:r>
              <a:rPr lang="en-US" sz="2400" i="1" dirty="0"/>
              <a:t>C</a:t>
            </a:r>
            <a:r>
              <a:rPr lang="en-US" sz="2400" dirty="0"/>
              <a:t>, then any set </a:t>
            </a:r>
            <a:r>
              <a:rPr lang="en-US" sz="2400" i="1" dirty="0"/>
              <a:t>S </a:t>
            </a:r>
            <a:r>
              <a:rPr lang="en-US" sz="2400" dirty="0"/>
              <a:t>satisfying </a:t>
            </a:r>
            <a:r>
              <a:rPr lang="en-US" sz="2400" i="1" dirty="0"/>
              <a:t>C</a:t>
            </a:r>
            <a:r>
              <a:rPr lang="en-US" sz="2400" dirty="0"/>
              <a:t> is based on </a:t>
            </a:r>
            <a:r>
              <a:rPr lang="en-US" sz="2400" i="1" dirty="0"/>
              <a:t>A</a:t>
            </a:r>
            <a:r>
              <a:rPr lang="en-US" sz="2400" i="1" baseline="-25000" dirty="0"/>
              <a:t>1</a:t>
            </a:r>
            <a:r>
              <a:rPr lang="en-US" sz="2400" dirty="0"/>
              <a:t> , i.e., </a:t>
            </a:r>
            <a:r>
              <a:rPr lang="en-US" sz="2400" i="1" dirty="0"/>
              <a:t>S</a:t>
            </a:r>
            <a:r>
              <a:rPr lang="en-US" sz="2400" dirty="0"/>
              <a:t> contains a subset belonging to </a:t>
            </a:r>
            <a:r>
              <a:rPr lang="en-US" sz="2400" i="1" dirty="0"/>
              <a:t>A</a:t>
            </a:r>
            <a:r>
              <a:rPr lang="en-US" sz="2400" i="1" baseline="-25000" dirty="0"/>
              <a:t>1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Idea: Without looking at the transaction database, whether an </a:t>
            </a:r>
            <a:r>
              <a:rPr lang="en-US" sz="2400" dirty="0" err="1"/>
              <a:t>itemset</a:t>
            </a:r>
            <a:r>
              <a:rPr lang="en-US" sz="2400" dirty="0"/>
              <a:t> </a:t>
            </a:r>
            <a:r>
              <a:rPr lang="en-US" sz="2400" i="1" dirty="0"/>
              <a:t>S </a:t>
            </a:r>
            <a:r>
              <a:rPr lang="en-US" sz="2400" dirty="0"/>
              <a:t>satisfies constraint C can be determined based on the selection of items</a:t>
            </a:r>
            <a:r>
              <a:rPr lang="en-US" sz="2400" dirty="0">
                <a:sym typeface="Symbol" pitchFamily="18" charset="2"/>
              </a:rPr>
              <a:t>  </a:t>
            </a:r>
          </a:p>
          <a:p>
            <a:pPr lvl="1">
              <a:lnSpc>
                <a:spcPct val="120000"/>
              </a:lnSpc>
            </a:pPr>
            <a:r>
              <a:rPr lang="en-US" sz="2400" i="1" dirty="0">
                <a:sym typeface="Symbol" pitchFamily="18" charset="2"/>
              </a:rPr>
              <a:t>min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 err="1">
                <a:sym typeface="Symbol" pitchFamily="18" charset="2"/>
              </a:rPr>
              <a:t>S.Price</a:t>
            </a:r>
            <a:r>
              <a:rPr lang="en-US" sz="2400" dirty="0">
                <a:sym typeface="Symbol" pitchFamily="18" charset="2"/>
              </a:rPr>
              <a:t>)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  is succinct</a:t>
            </a:r>
          </a:p>
          <a:p>
            <a:pPr lvl="1">
              <a:lnSpc>
                <a:spcPct val="120000"/>
              </a:lnSpc>
            </a:pPr>
            <a:r>
              <a:rPr lang="en-US" sz="2400" i="1" dirty="0">
                <a:sym typeface="Symbol" pitchFamily="18" charset="2"/>
              </a:rPr>
              <a:t>sum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 err="1">
                <a:sym typeface="Symbol" pitchFamily="18" charset="2"/>
              </a:rPr>
              <a:t>S.Price</a:t>
            </a:r>
            <a:r>
              <a:rPr lang="en-US" sz="2400" dirty="0">
                <a:sym typeface="Symbol" pitchFamily="18" charset="2"/>
              </a:rPr>
              <a:t>)  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  is not succinct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Optimization: If </a:t>
            </a:r>
            <a:r>
              <a:rPr lang="en-US" sz="2400" i="1" dirty="0"/>
              <a:t>C</a:t>
            </a:r>
            <a:r>
              <a:rPr lang="en-US" sz="2400" dirty="0"/>
              <a:t> is succinct, </a:t>
            </a:r>
            <a:r>
              <a:rPr lang="en-US" sz="2400" i="1" dirty="0"/>
              <a:t>C</a:t>
            </a:r>
            <a:r>
              <a:rPr lang="en-US" sz="2400" dirty="0"/>
              <a:t> is pre-counting </a:t>
            </a:r>
            <a:r>
              <a:rPr lang="en-US" sz="2400" dirty="0" err="1"/>
              <a:t>pushable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609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Apriori</a:t>
            </a:r>
            <a:r>
              <a:rPr lang="en-US" dirty="0"/>
              <a:t> Algorithm — Example</a:t>
            </a:r>
          </a:p>
        </p:txBody>
      </p:sp>
      <p:graphicFrame>
        <p:nvGraphicFramePr>
          <p:cNvPr id="1570819" name="Object 3"/>
          <p:cNvGraphicFramePr>
            <a:graphicFrameLocks noChangeAspect="1"/>
          </p:cNvGraphicFramePr>
          <p:nvPr/>
        </p:nvGraphicFramePr>
        <p:xfrm>
          <a:off x="303213" y="1795463"/>
          <a:ext cx="1814512" cy="1620837"/>
        </p:xfrm>
        <a:graphic>
          <a:graphicData uri="http://schemas.openxmlformats.org/presentationml/2006/ole">
            <p:oleObj spid="_x0000_s4098" name="Worksheet" r:id="rId3" imgW="1661760" imgH="1734840" progId="Excel.Sheet.8">
              <p:embed/>
            </p:oleObj>
          </a:graphicData>
        </a:graphic>
      </p:graphicFrame>
      <p:sp>
        <p:nvSpPr>
          <p:cNvPr id="1570820" name="Text Box 4"/>
          <p:cNvSpPr txBox="1">
            <a:spLocks noChangeArrowheads="1"/>
          </p:cNvSpPr>
          <p:nvPr/>
        </p:nvSpPr>
        <p:spPr bwMode="auto">
          <a:xfrm>
            <a:off x="255588" y="1389063"/>
            <a:ext cx="159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Database D</a:t>
            </a:r>
          </a:p>
        </p:txBody>
      </p:sp>
      <p:graphicFrame>
        <p:nvGraphicFramePr>
          <p:cNvPr id="1570821" name="Object 5"/>
          <p:cNvGraphicFramePr>
            <a:graphicFrameLocks noChangeAspect="1"/>
          </p:cNvGraphicFramePr>
          <p:nvPr/>
        </p:nvGraphicFramePr>
        <p:xfrm>
          <a:off x="3262313" y="1468438"/>
          <a:ext cx="1824037" cy="1947862"/>
        </p:xfrm>
        <a:graphic>
          <a:graphicData uri="http://schemas.openxmlformats.org/presentationml/2006/ole">
            <p:oleObj spid="_x0000_s4099" name="Worksheet" r:id="rId4" imgW="1614240" imgH="2076120" progId="Excel.Sheet.8">
              <p:embed/>
            </p:oleObj>
          </a:graphicData>
        </a:graphic>
      </p:graphicFrame>
      <p:graphicFrame>
        <p:nvGraphicFramePr>
          <p:cNvPr id="1570822" name="Object 6"/>
          <p:cNvGraphicFramePr>
            <a:graphicFrameLocks noChangeAspect="1"/>
          </p:cNvGraphicFramePr>
          <p:nvPr/>
        </p:nvGraphicFramePr>
        <p:xfrm>
          <a:off x="5784850" y="1560513"/>
          <a:ext cx="2046288" cy="1662112"/>
        </p:xfrm>
        <a:graphic>
          <a:graphicData uri="http://schemas.openxmlformats.org/presentationml/2006/ole">
            <p:oleObj spid="_x0000_s4100" name="Worksheet" r:id="rId5" imgW="1614240" imgH="1734840" progId="Excel.Sheet.8">
              <p:embed/>
            </p:oleObj>
          </a:graphicData>
        </a:graphic>
      </p:graphicFrame>
      <p:sp>
        <p:nvSpPr>
          <p:cNvPr id="1570823" name="Text Box 7"/>
          <p:cNvSpPr txBox="1">
            <a:spLocks noChangeArrowheads="1"/>
          </p:cNvSpPr>
          <p:nvPr/>
        </p:nvSpPr>
        <p:spPr bwMode="auto">
          <a:xfrm>
            <a:off x="2181225" y="22733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Scan D</a:t>
            </a:r>
          </a:p>
        </p:txBody>
      </p:sp>
      <p:sp>
        <p:nvSpPr>
          <p:cNvPr id="1570824" name="Line 8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70825" name="Text Box 9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570826" name="Text Box 10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570827" name="Object 11"/>
          <p:cNvGraphicFramePr>
            <a:graphicFrameLocks noChangeAspect="1"/>
          </p:cNvGraphicFramePr>
          <p:nvPr/>
        </p:nvGraphicFramePr>
        <p:xfrm>
          <a:off x="6610350" y="3381375"/>
          <a:ext cx="1120775" cy="2333625"/>
        </p:xfrm>
        <a:graphic>
          <a:graphicData uri="http://schemas.openxmlformats.org/presentationml/2006/ole">
            <p:oleObj spid="_x0000_s4101" name="Worksheet" r:id="rId6" imgW="987480" imgH="2417400" progId="Excel.Sheet.8">
              <p:embed/>
            </p:oleObj>
          </a:graphicData>
        </a:graphic>
      </p:graphicFrame>
      <p:graphicFrame>
        <p:nvGraphicFramePr>
          <p:cNvPr id="1570828" name="Object 12"/>
          <p:cNvGraphicFramePr>
            <a:graphicFrameLocks noChangeAspect="1"/>
          </p:cNvGraphicFramePr>
          <p:nvPr/>
        </p:nvGraphicFramePr>
        <p:xfrm>
          <a:off x="3200400" y="3492500"/>
          <a:ext cx="1736725" cy="2247900"/>
        </p:xfrm>
        <a:graphic>
          <a:graphicData uri="http://schemas.openxmlformats.org/presentationml/2006/ole">
            <p:oleObj spid="_x0000_s4102" name="Worksheet" r:id="rId7" imgW="1576080" imgH="2417400" progId="Excel.Sheet.8">
              <p:embed/>
            </p:oleObj>
          </a:graphicData>
        </a:graphic>
      </p:graphicFrame>
      <p:graphicFrame>
        <p:nvGraphicFramePr>
          <p:cNvPr id="1570829" name="Object 13"/>
          <p:cNvGraphicFramePr>
            <a:graphicFrameLocks noChangeAspect="1"/>
          </p:cNvGraphicFramePr>
          <p:nvPr/>
        </p:nvGraphicFramePr>
        <p:xfrm>
          <a:off x="812800" y="3756025"/>
          <a:ext cx="1717675" cy="1801813"/>
        </p:xfrm>
        <a:graphic>
          <a:graphicData uri="http://schemas.openxmlformats.org/presentationml/2006/ole">
            <p:oleObj spid="_x0000_s4103" name="Worksheet" r:id="rId8" imgW="1576080" imgH="1734840" progId="Excel.Sheet.8">
              <p:embed/>
            </p:oleObj>
          </a:graphicData>
        </a:graphic>
      </p:graphicFrame>
      <p:sp>
        <p:nvSpPr>
          <p:cNvPr id="1570830" name="Text Box 14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70831" name="Text Box 15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70832" name="Text Box 16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70833" name="Line 17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570834" name="Text Box 18"/>
          <p:cNvSpPr txBox="1">
            <a:spLocks noChangeArrowheads="1"/>
          </p:cNvSpPr>
          <p:nvPr/>
        </p:nvSpPr>
        <p:spPr bwMode="auto">
          <a:xfrm>
            <a:off x="5148263" y="3751263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Scan D</a:t>
            </a:r>
          </a:p>
        </p:txBody>
      </p:sp>
      <p:sp>
        <p:nvSpPr>
          <p:cNvPr id="1570835" name="AutoShape 19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70836" name="Line 20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570837" name="Text Box 21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570838" name="Text Box 22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1570839" name="Object 23"/>
          <p:cNvGraphicFramePr>
            <a:graphicFrameLocks noChangeAspect="1"/>
          </p:cNvGraphicFramePr>
          <p:nvPr/>
        </p:nvGraphicFramePr>
        <p:xfrm>
          <a:off x="1166813" y="5845175"/>
          <a:ext cx="1125537" cy="776288"/>
        </p:xfrm>
        <a:graphic>
          <a:graphicData uri="http://schemas.openxmlformats.org/presentationml/2006/ole">
            <p:oleObj spid="_x0000_s4104" name="Worksheet" r:id="rId9" imgW="987480" imgH="711000" progId="Excel.Sheet.8">
              <p:embed/>
            </p:oleObj>
          </a:graphicData>
        </a:graphic>
      </p:graphicFrame>
      <p:sp>
        <p:nvSpPr>
          <p:cNvPr id="1570840" name="Text Box 24"/>
          <p:cNvSpPr txBox="1">
            <a:spLocks noChangeArrowheads="1"/>
          </p:cNvSpPr>
          <p:nvPr/>
        </p:nvSpPr>
        <p:spPr bwMode="auto">
          <a:xfrm>
            <a:off x="2732088" y="5881688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Scan D</a:t>
            </a:r>
          </a:p>
        </p:txBody>
      </p:sp>
      <p:graphicFrame>
        <p:nvGraphicFramePr>
          <p:cNvPr id="1570841" name="Object 25"/>
          <p:cNvGraphicFramePr>
            <a:graphicFrameLocks noChangeAspect="1"/>
          </p:cNvGraphicFramePr>
          <p:nvPr/>
        </p:nvGraphicFramePr>
        <p:xfrm>
          <a:off x="4568825" y="5835650"/>
          <a:ext cx="1754188" cy="811213"/>
        </p:xfrm>
        <a:graphic>
          <a:graphicData uri="http://schemas.openxmlformats.org/presentationml/2006/ole">
            <p:oleObj spid="_x0000_s4105" name="Worksheet" r:id="rId10" imgW="1576080" imgH="701640" progId="Excel.Sheet.8">
              <p:embed/>
            </p:oleObj>
          </a:graphicData>
        </a:graphic>
      </p:graphicFrame>
      <p:sp>
        <p:nvSpPr>
          <p:cNvPr id="1570842" name="AutoShape 26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570843" name="Line 27"/>
          <p:cNvSpPr>
            <a:spLocks noChangeShapeType="1"/>
          </p:cNvSpPr>
          <p:nvPr/>
        </p:nvSpPr>
        <p:spPr bwMode="auto">
          <a:xfrm>
            <a:off x="5181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70844" name="Line 28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Naïve Algorithm: Apriori + Constraint </a:t>
            </a:r>
          </a:p>
        </p:txBody>
      </p:sp>
      <p:graphicFrame>
        <p:nvGraphicFramePr>
          <p:cNvPr id="1571843" name="Object 3"/>
          <p:cNvGraphicFramePr>
            <a:graphicFrameLocks noChangeAspect="1"/>
          </p:cNvGraphicFramePr>
          <p:nvPr/>
        </p:nvGraphicFramePr>
        <p:xfrm>
          <a:off x="303213" y="1795463"/>
          <a:ext cx="1814512" cy="1620837"/>
        </p:xfrm>
        <a:graphic>
          <a:graphicData uri="http://schemas.openxmlformats.org/presentationml/2006/ole">
            <p:oleObj spid="_x0000_s5122" name="Worksheet" r:id="rId3" imgW="1661760" imgH="1734840" progId="Excel.Sheet.8">
              <p:embed/>
            </p:oleObj>
          </a:graphicData>
        </a:graphic>
      </p:graphicFrame>
      <p:sp>
        <p:nvSpPr>
          <p:cNvPr id="1571844" name="Text Box 4"/>
          <p:cNvSpPr txBox="1">
            <a:spLocks noChangeArrowheads="1"/>
          </p:cNvSpPr>
          <p:nvPr/>
        </p:nvSpPr>
        <p:spPr bwMode="auto">
          <a:xfrm>
            <a:off x="255588" y="1389063"/>
            <a:ext cx="159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Database D</a:t>
            </a:r>
          </a:p>
        </p:txBody>
      </p:sp>
      <p:graphicFrame>
        <p:nvGraphicFramePr>
          <p:cNvPr id="1571845" name="Object 5"/>
          <p:cNvGraphicFramePr>
            <a:graphicFrameLocks noChangeAspect="1"/>
          </p:cNvGraphicFramePr>
          <p:nvPr/>
        </p:nvGraphicFramePr>
        <p:xfrm>
          <a:off x="3262313" y="1468438"/>
          <a:ext cx="1824037" cy="1947862"/>
        </p:xfrm>
        <a:graphic>
          <a:graphicData uri="http://schemas.openxmlformats.org/presentationml/2006/ole">
            <p:oleObj spid="_x0000_s5123" name="Worksheet" r:id="rId4" imgW="1614240" imgH="2076120" progId="Excel.Sheet.8">
              <p:embed/>
            </p:oleObj>
          </a:graphicData>
        </a:graphic>
      </p:graphicFrame>
      <p:graphicFrame>
        <p:nvGraphicFramePr>
          <p:cNvPr id="1571846" name="Object 6"/>
          <p:cNvGraphicFramePr>
            <a:graphicFrameLocks noChangeAspect="1"/>
          </p:cNvGraphicFramePr>
          <p:nvPr/>
        </p:nvGraphicFramePr>
        <p:xfrm>
          <a:off x="5784850" y="1560513"/>
          <a:ext cx="2046288" cy="1662112"/>
        </p:xfrm>
        <a:graphic>
          <a:graphicData uri="http://schemas.openxmlformats.org/presentationml/2006/ole">
            <p:oleObj spid="_x0000_s5124" name="Worksheet" r:id="rId5" imgW="1614240" imgH="1734840" progId="Excel.Sheet.8">
              <p:embed/>
            </p:oleObj>
          </a:graphicData>
        </a:graphic>
      </p:graphicFrame>
      <p:sp>
        <p:nvSpPr>
          <p:cNvPr id="1571847" name="Text Box 7"/>
          <p:cNvSpPr txBox="1">
            <a:spLocks noChangeArrowheads="1"/>
          </p:cNvSpPr>
          <p:nvPr/>
        </p:nvSpPr>
        <p:spPr bwMode="auto">
          <a:xfrm>
            <a:off x="2181225" y="22733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Scan D</a:t>
            </a:r>
          </a:p>
        </p:txBody>
      </p:sp>
      <p:sp>
        <p:nvSpPr>
          <p:cNvPr id="1571848" name="Line 8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71849" name="Text Box 9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571850" name="Text Box 10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571851" name="Object 11"/>
          <p:cNvGraphicFramePr>
            <a:graphicFrameLocks noChangeAspect="1"/>
          </p:cNvGraphicFramePr>
          <p:nvPr/>
        </p:nvGraphicFramePr>
        <p:xfrm>
          <a:off x="6610350" y="3381375"/>
          <a:ext cx="1120775" cy="2333625"/>
        </p:xfrm>
        <a:graphic>
          <a:graphicData uri="http://schemas.openxmlformats.org/presentationml/2006/ole">
            <p:oleObj spid="_x0000_s5125" name="Worksheet" r:id="rId6" imgW="987480" imgH="2417400" progId="Excel.Sheet.8">
              <p:embed/>
            </p:oleObj>
          </a:graphicData>
        </a:graphic>
      </p:graphicFrame>
      <p:graphicFrame>
        <p:nvGraphicFramePr>
          <p:cNvPr id="1571852" name="Object 12"/>
          <p:cNvGraphicFramePr>
            <a:graphicFrameLocks noChangeAspect="1"/>
          </p:cNvGraphicFramePr>
          <p:nvPr/>
        </p:nvGraphicFramePr>
        <p:xfrm>
          <a:off x="3200400" y="3492500"/>
          <a:ext cx="1736725" cy="2247900"/>
        </p:xfrm>
        <a:graphic>
          <a:graphicData uri="http://schemas.openxmlformats.org/presentationml/2006/ole">
            <p:oleObj spid="_x0000_s5126" name="Worksheet" r:id="rId7" imgW="1576080" imgH="2417400" progId="Excel.Sheet.8">
              <p:embed/>
            </p:oleObj>
          </a:graphicData>
        </a:graphic>
      </p:graphicFrame>
      <p:graphicFrame>
        <p:nvGraphicFramePr>
          <p:cNvPr id="1571853" name="Object 13"/>
          <p:cNvGraphicFramePr>
            <a:graphicFrameLocks noChangeAspect="1"/>
          </p:cNvGraphicFramePr>
          <p:nvPr/>
        </p:nvGraphicFramePr>
        <p:xfrm>
          <a:off x="812800" y="3756025"/>
          <a:ext cx="1717675" cy="1801813"/>
        </p:xfrm>
        <a:graphic>
          <a:graphicData uri="http://schemas.openxmlformats.org/presentationml/2006/ole">
            <p:oleObj spid="_x0000_s5127" name="Worksheet" r:id="rId8" imgW="1576080" imgH="1734840" progId="Excel.Sheet.8">
              <p:embed/>
            </p:oleObj>
          </a:graphicData>
        </a:graphic>
      </p:graphicFrame>
      <p:sp>
        <p:nvSpPr>
          <p:cNvPr id="1571854" name="Text Box 14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71855" name="Text Box 15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71856" name="Text Box 16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71857" name="Line 17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571858" name="Text Box 18"/>
          <p:cNvSpPr txBox="1">
            <a:spLocks noChangeArrowheads="1"/>
          </p:cNvSpPr>
          <p:nvPr/>
        </p:nvSpPr>
        <p:spPr bwMode="auto">
          <a:xfrm>
            <a:off x="5148263" y="3751263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Scan D</a:t>
            </a:r>
          </a:p>
        </p:txBody>
      </p:sp>
      <p:sp>
        <p:nvSpPr>
          <p:cNvPr id="1571859" name="AutoShape 19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71860" name="Line 20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571861" name="Text Box 21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571862" name="Text Box 22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1571863" name="Object 23"/>
          <p:cNvGraphicFramePr>
            <a:graphicFrameLocks noChangeAspect="1"/>
          </p:cNvGraphicFramePr>
          <p:nvPr/>
        </p:nvGraphicFramePr>
        <p:xfrm>
          <a:off x="1166813" y="5845175"/>
          <a:ext cx="1125537" cy="776288"/>
        </p:xfrm>
        <a:graphic>
          <a:graphicData uri="http://schemas.openxmlformats.org/presentationml/2006/ole">
            <p:oleObj spid="_x0000_s5128" name="Worksheet" r:id="rId9" imgW="987480" imgH="711000" progId="Excel.Sheet.8">
              <p:embed/>
            </p:oleObj>
          </a:graphicData>
        </a:graphic>
      </p:graphicFrame>
      <p:sp>
        <p:nvSpPr>
          <p:cNvPr id="1571864" name="Text Box 24"/>
          <p:cNvSpPr txBox="1">
            <a:spLocks noChangeArrowheads="1"/>
          </p:cNvSpPr>
          <p:nvPr/>
        </p:nvSpPr>
        <p:spPr bwMode="auto">
          <a:xfrm>
            <a:off x="2732088" y="5881688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Scan D</a:t>
            </a:r>
          </a:p>
        </p:txBody>
      </p:sp>
      <p:graphicFrame>
        <p:nvGraphicFramePr>
          <p:cNvPr id="1571865" name="Object 25"/>
          <p:cNvGraphicFramePr>
            <a:graphicFrameLocks noChangeAspect="1"/>
          </p:cNvGraphicFramePr>
          <p:nvPr/>
        </p:nvGraphicFramePr>
        <p:xfrm>
          <a:off x="4568825" y="5835650"/>
          <a:ext cx="1754188" cy="811213"/>
        </p:xfrm>
        <a:graphic>
          <a:graphicData uri="http://schemas.openxmlformats.org/presentationml/2006/ole">
            <p:oleObj spid="_x0000_s5129" name="Worksheet" r:id="rId10" imgW="1576080" imgH="701640" progId="Excel.Sheet.8">
              <p:embed/>
            </p:oleObj>
          </a:graphicData>
        </a:graphic>
      </p:graphicFrame>
      <p:sp>
        <p:nvSpPr>
          <p:cNvPr id="1571866" name="AutoShape 26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571867" name="Line 27"/>
          <p:cNvSpPr>
            <a:spLocks noChangeShapeType="1"/>
          </p:cNvSpPr>
          <p:nvPr/>
        </p:nvSpPr>
        <p:spPr bwMode="auto">
          <a:xfrm>
            <a:off x="5181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71868" name="Line 28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71869" name="Text Box 29"/>
          <p:cNvSpPr txBox="1">
            <a:spLocks noChangeArrowheads="1"/>
          </p:cNvSpPr>
          <p:nvPr/>
        </p:nvSpPr>
        <p:spPr bwMode="auto">
          <a:xfrm>
            <a:off x="6705600" y="5867400"/>
            <a:ext cx="2438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Constraint: 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Sum{S.price} &lt; 5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6000" y="2971800"/>
            <a:ext cx="1524000" cy="152400"/>
            <a:chOff x="2160" y="2016"/>
            <a:chExt cx="960" cy="96"/>
          </a:xfrm>
        </p:grpSpPr>
        <p:sp>
          <p:nvSpPr>
            <p:cNvPr id="1571871" name="Line 31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571872" name="Line 32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914400" y="4572000"/>
            <a:ext cx="1524000" cy="152400"/>
            <a:chOff x="2160" y="2016"/>
            <a:chExt cx="960" cy="96"/>
          </a:xfrm>
        </p:grpSpPr>
        <p:sp>
          <p:nvSpPr>
            <p:cNvPr id="1571874" name="Line 34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571875" name="Line 35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914400" y="4953000"/>
            <a:ext cx="1524000" cy="152400"/>
            <a:chOff x="2160" y="2016"/>
            <a:chExt cx="960" cy="96"/>
          </a:xfrm>
        </p:grpSpPr>
        <p:sp>
          <p:nvSpPr>
            <p:cNvPr id="1571877" name="Line 37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571878" name="Line 38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914400" y="5257800"/>
            <a:ext cx="1524000" cy="152400"/>
            <a:chOff x="2160" y="2016"/>
            <a:chExt cx="960" cy="96"/>
          </a:xfrm>
        </p:grpSpPr>
        <p:sp>
          <p:nvSpPr>
            <p:cNvPr id="1571880" name="Line 40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571881" name="Line 41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4648200" y="6400800"/>
            <a:ext cx="1524000" cy="152400"/>
            <a:chOff x="2160" y="2016"/>
            <a:chExt cx="960" cy="96"/>
          </a:xfrm>
        </p:grpSpPr>
        <p:sp>
          <p:nvSpPr>
            <p:cNvPr id="1571883" name="Line 43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571884" name="Line 44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4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69238" cy="1066800"/>
          </a:xfrm>
        </p:spPr>
        <p:txBody>
          <a:bodyPr>
            <a:normAutofit fontScale="90000"/>
          </a:bodyPr>
          <a:lstStyle/>
          <a:p>
            <a:r>
              <a:rPr lang="en-US" sz="3200"/>
              <a:t>The Constrained Apriori Algorithm: Push an Anti-monotone Constraint Deep</a:t>
            </a:r>
            <a:r>
              <a:rPr lang="en-US"/>
              <a:t> </a:t>
            </a:r>
          </a:p>
        </p:txBody>
      </p:sp>
      <p:graphicFrame>
        <p:nvGraphicFramePr>
          <p:cNvPr id="1572867" name="Object 3"/>
          <p:cNvGraphicFramePr>
            <a:graphicFrameLocks noChangeAspect="1"/>
          </p:cNvGraphicFramePr>
          <p:nvPr/>
        </p:nvGraphicFramePr>
        <p:xfrm>
          <a:off x="303213" y="1795463"/>
          <a:ext cx="1814512" cy="1620837"/>
        </p:xfrm>
        <a:graphic>
          <a:graphicData uri="http://schemas.openxmlformats.org/presentationml/2006/ole">
            <p:oleObj spid="_x0000_s6146" name="Worksheet" r:id="rId3" imgW="1661760" imgH="1734840" progId="Excel.Sheet.8">
              <p:embed/>
            </p:oleObj>
          </a:graphicData>
        </a:graphic>
      </p:graphicFrame>
      <p:sp>
        <p:nvSpPr>
          <p:cNvPr id="1572868" name="Text Box 4"/>
          <p:cNvSpPr txBox="1">
            <a:spLocks noChangeArrowheads="1"/>
          </p:cNvSpPr>
          <p:nvPr/>
        </p:nvSpPr>
        <p:spPr bwMode="auto">
          <a:xfrm>
            <a:off x="255588" y="1389063"/>
            <a:ext cx="159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Database D</a:t>
            </a:r>
          </a:p>
        </p:txBody>
      </p:sp>
      <p:graphicFrame>
        <p:nvGraphicFramePr>
          <p:cNvPr id="1572869" name="Object 5"/>
          <p:cNvGraphicFramePr>
            <a:graphicFrameLocks noChangeAspect="1"/>
          </p:cNvGraphicFramePr>
          <p:nvPr/>
        </p:nvGraphicFramePr>
        <p:xfrm>
          <a:off x="3262313" y="1468438"/>
          <a:ext cx="1824037" cy="1947862"/>
        </p:xfrm>
        <a:graphic>
          <a:graphicData uri="http://schemas.openxmlformats.org/presentationml/2006/ole">
            <p:oleObj spid="_x0000_s6147" name="Worksheet" r:id="rId4" imgW="1614240" imgH="2076120" progId="Excel.Sheet.8">
              <p:embed/>
            </p:oleObj>
          </a:graphicData>
        </a:graphic>
      </p:graphicFrame>
      <p:graphicFrame>
        <p:nvGraphicFramePr>
          <p:cNvPr id="1572870" name="Object 6"/>
          <p:cNvGraphicFramePr>
            <a:graphicFrameLocks noChangeAspect="1"/>
          </p:cNvGraphicFramePr>
          <p:nvPr/>
        </p:nvGraphicFramePr>
        <p:xfrm>
          <a:off x="5784850" y="1560513"/>
          <a:ext cx="2046288" cy="1662112"/>
        </p:xfrm>
        <a:graphic>
          <a:graphicData uri="http://schemas.openxmlformats.org/presentationml/2006/ole">
            <p:oleObj spid="_x0000_s6148" name="Worksheet" r:id="rId5" imgW="1614240" imgH="1734840" progId="Excel.Sheet.8">
              <p:embed/>
            </p:oleObj>
          </a:graphicData>
        </a:graphic>
      </p:graphicFrame>
      <p:sp>
        <p:nvSpPr>
          <p:cNvPr id="1572871" name="Text Box 7"/>
          <p:cNvSpPr txBox="1">
            <a:spLocks noChangeArrowheads="1"/>
          </p:cNvSpPr>
          <p:nvPr/>
        </p:nvSpPr>
        <p:spPr bwMode="auto">
          <a:xfrm>
            <a:off x="2181225" y="22733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Scan D</a:t>
            </a:r>
          </a:p>
        </p:txBody>
      </p:sp>
      <p:sp>
        <p:nvSpPr>
          <p:cNvPr id="1572872" name="Line 8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72873" name="Text Box 9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572874" name="Text Box 10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572875" name="Object 11"/>
          <p:cNvGraphicFramePr>
            <a:graphicFrameLocks noChangeAspect="1"/>
          </p:cNvGraphicFramePr>
          <p:nvPr/>
        </p:nvGraphicFramePr>
        <p:xfrm>
          <a:off x="6610350" y="3381375"/>
          <a:ext cx="1120775" cy="2333625"/>
        </p:xfrm>
        <a:graphic>
          <a:graphicData uri="http://schemas.openxmlformats.org/presentationml/2006/ole">
            <p:oleObj spid="_x0000_s6149" name="Worksheet" r:id="rId6" imgW="987480" imgH="2417400" progId="Excel.Sheet.8">
              <p:embed/>
            </p:oleObj>
          </a:graphicData>
        </a:graphic>
      </p:graphicFrame>
      <p:graphicFrame>
        <p:nvGraphicFramePr>
          <p:cNvPr id="1572876" name="Object 12"/>
          <p:cNvGraphicFramePr>
            <a:graphicFrameLocks noChangeAspect="1"/>
          </p:cNvGraphicFramePr>
          <p:nvPr/>
        </p:nvGraphicFramePr>
        <p:xfrm>
          <a:off x="3200400" y="3492500"/>
          <a:ext cx="1736725" cy="2247900"/>
        </p:xfrm>
        <a:graphic>
          <a:graphicData uri="http://schemas.openxmlformats.org/presentationml/2006/ole">
            <p:oleObj spid="_x0000_s6150" name="Worksheet" r:id="rId7" imgW="1576080" imgH="2417400" progId="Excel.Sheet.8">
              <p:embed/>
            </p:oleObj>
          </a:graphicData>
        </a:graphic>
      </p:graphicFrame>
      <p:graphicFrame>
        <p:nvGraphicFramePr>
          <p:cNvPr id="1572877" name="Object 13"/>
          <p:cNvGraphicFramePr>
            <a:graphicFrameLocks noChangeAspect="1"/>
          </p:cNvGraphicFramePr>
          <p:nvPr/>
        </p:nvGraphicFramePr>
        <p:xfrm>
          <a:off x="812800" y="3756025"/>
          <a:ext cx="1717675" cy="1801813"/>
        </p:xfrm>
        <a:graphic>
          <a:graphicData uri="http://schemas.openxmlformats.org/presentationml/2006/ole">
            <p:oleObj spid="_x0000_s6151" name="Worksheet" r:id="rId8" imgW="1576080" imgH="1734840" progId="Excel.Sheet.8">
              <p:embed/>
            </p:oleObj>
          </a:graphicData>
        </a:graphic>
      </p:graphicFrame>
      <p:sp>
        <p:nvSpPr>
          <p:cNvPr id="1572878" name="Text Box 14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72879" name="Text Box 15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72880" name="Text Box 16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72881" name="Line 17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572882" name="Text Box 18"/>
          <p:cNvSpPr txBox="1">
            <a:spLocks noChangeArrowheads="1"/>
          </p:cNvSpPr>
          <p:nvPr/>
        </p:nvSpPr>
        <p:spPr bwMode="auto">
          <a:xfrm>
            <a:off x="5148263" y="3751263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Scan D</a:t>
            </a:r>
          </a:p>
        </p:txBody>
      </p:sp>
      <p:sp>
        <p:nvSpPr>
          <p:cNvPr id="1572883" name="AutoShape 19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72884" name="Line 20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572885" name="Text Box 21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572886" name="Text Box 22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1572887" name="Object 23"/>
          <p:cNvGraphicFramePr>
            <a:graphicFrameLocks noChangeAspect="1"/>
          </p:cNvGraphicFramePr>
          <p:nvPr/>
        </p:nvGraphicFramePr>
        <p:xfrm>
          <a:off x="1166813" y="5845175"/>
          <a:ext cx="1125537" cy="776288"/>
        </p:xfrm>
        <a:graphic>
          <a:graphicData uri="http://schemas.openxmlformats.org/presentationml/2006/ole">
            <p:oleObj spid="_x0000_s6152" name="Worksheet" r:id="rId9" imgW="987480" imgH="711000" progId="Excel.Sheet.8">
              <p:embed/>
            </p:oleObj>
          </a:graphicData>
        </a:graphic>
      </p:graphicFrame>
      <p:sp>
        <p:nvSpPr>
          <p:cNvPr id="1572888" name="Text Box 24"/>
          <p:cNvSpPr txBox="1">
            <a:spLocks noChangeArrowheads="1"/>
          </p:cNvSpPr>
          <p:nvPr/>
        </p:nvSpPr>
        <p:spPr bwMode="auto">
          <a:xfrm>
            <a:off x="2732088" y="5881688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Scan D</a:t>
            </a:r>
          </a:p>
        </p:txBody>
      </p:sp>
      <p:graphicFrame>
        <p:nvGraphicFramePr>
          <p:cNvPr id="1572889" name="Object 25"/>
          <p:cNvGraphicFramePr>
            <a:graphicFrameLocks noChangeAspect="1"/>
          </p:cNvGraphicFramePr>
          <p:nvPr/>
        </p:nvGraphicFramePr>
        <p:xfrm>
          <a:off x="4568825" y="5835650"/>
          <a:ext cx="1754188" cy="811213"/>
        </p:xfrm>
        <a:graphic>
          <a:graphicData uri="http://schemas.openxmlformats.org/presentationml/2006/ole">
            <p:oleObj spid="_x0000_s6153" name="Worksheet" r:id="rId10" imgW="1576080" imgH="701640" progId="Excel.Sheet.8">
              <p:embed/>
            </p:oleObj>
          </a:graphicData>
        </a:graphic>
      </p:graphicFrame>
      <p:sp>
        <p:nvSpPr>
          <p:cNvPr id="1572890" name="AutoShape 26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572891" name="Line 27"/>
          <p:cNvSpPr>
            <a:spLocks noChangeShapeType="1"/>
          </p:cNvSpPr>
          <p:nvPr/>
        </p:nvSpPr>
        <p:spPr bwMode="auto">
          <a:xfrm>
            <a:off x="5181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72892" name="Line 28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72893" name="Text Box 29"/>
          <p:cNvSpPr txBox="1">
            <a:spLocks noChangeArrowheads="1"/>
          </p:cNvSpPr>
          <p:nvPr/>
        </p:nvSpPr>
        <p:spPr bwMode="auto">
          <a:xfrm>
            <a:off x="6705600" y="5867400"/>
            <a:ext cx="2438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Constraint: 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Sum{S.price} &lt; 5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429000" y="3200400"/>
            <a:ext cx="1524000" cy="152400"/>
            <a:chOff x="2160" y="2016"/>
            <a:chExt cx="960" cy="96"/>
          </a:xfrm>
        </p:grpSpPr>
        <p:sp>
          <p:nvSpPr>
            <p:cNvPr id="1572895" name="Line 31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572896" name="Line 32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1572897" name="Line 33"/>
          <p:cNvSpPr>
            <a:spLocks noChangeShapeType="1"/>
          </p:cNvSpPr>
          <p:nvPr/>
        </p:nvSpPr>
        <p:spPr bwMode="auto">
          <a:xfrm>
            <a:off x="6019800" y="30480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72898" name="Line 34"/>
          <p:cNvSpPr>
            <a:spLocks noChangeShapeType="1"/>
          </p:cNvSpPr>
          <p:nvPr/>
        </p:nvSpPr>
        <p:spPr bwMode="auto">
          <a:xfrm>
            <a:off x="6781800" y="4570413"/>
            <a:ext cx="7588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72899" name="Line 35"/>
          <p:cNvSpPr>
            <a:spLocks noChangeShapeType="1"/>
          </p:cNvSpPr>
          <p:nvPr/>
        </p:nvSpPr>
        <p:spPr bwMode="auto">
          <a:xfrm>
            <a:off x="6781800" y="5257800"/>
            <a:ext cx="7588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72900" name="Line 36"/>
          <p:cNvSpPr>
            <a:spLocks noChangeShapeType="1"/>
          </p:cNvSpPr>
          <p:nvPr/>
        </p:nvSpPr>
        <p:spPr bwMode="auto">
          <a:xfrm>
            <a:off x="6781800" y="5562600"/>
            <a:ext cx="7588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72901" name="Line 37"/>
          <p:cNvSpPr>
            <a:spLocks noChangeShapeType="1"/>
          </p:cNvSpPr>
          <p:nvPr/>
        </p:nvSpPr>
        <p:spPr bwMode="auto">
          <a:xfrm>
            <a:off x="3276600" y="55626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72902" name="Line 38"/>
          <p:cNvSpPr>
            <a:spLocks noChangeShapeType="1"/>
          </p:cNvSpPr>
          <p:nvPr/>
        </p:nvSpPr>
        <p:spPr bwMode="auto">
          <a:xfrm>
            <a:off x="3276600" y="52578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72903" name="Line 39"/>
          <p:cNvSpPr>
            <a:spLocks noChangeShapeType="1"/>
          </p:cNvSpPr>
          <p:nvPr/>
        </p:nvSpPr>
        <p:spPr bwMode="auto">
          <a:xfrm>
            <a:off x="3276600" y="4648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he-IL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352800" y="4876800"/>
            <a:ext cx="1524000" cy="152400"/>
            <a:chOff x="2160" y="2016"/>
            <a:chExt cx="960" cy="96"/>
          </a:xfrm>
        </p:grpSpPr>
        <p:sp>
          <p:nvSpPr>
            <p:cNvPr id="1572905" name="Line 41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572906" name="Line 42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1572907" name="Line 43"/>
          <p:cNvSpPr>
            <a:spLocks noChangeShapeType="1"/>
          </p:cNvSpPr>
          <p:nvPr/>
        </p:nvSpPr>
        <p:spPr bwMode="auto">
          <a:xfrm>
            <a:off x="838200" y="4648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72908" name="Line 44"/>
          <p:cNvSpPr>
            <a:spLocks noChangeShapeType="1"/>
          </p:cNvSpPr>
          <p:nvPr/>
        </p:nvSpPr>
        <p:spPr bwMode="auto">
          <a:xfrm>
            <a:off x="838200" y="5029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72909" name="Line 45"/>
          <p:cNvSpPr>
            <a:spLocks noChangeShapeType="1"/>
          </p:cNvSpPr>
          <p:nvPr/>
        </p:nvSpPr>
        <p:spPr bwMode="auto">
          <a:xfrm>
            <a:off x="838200" y="53340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72910" name="Line 46"/>
          <p:cNvSpPr>
            <a:spLocks noChangeShapeType="1"/>
          </p:cNvSpPr>
          <p:nvPr/>
        </p:nvSpPr>
        <p:spPr bwMode="auto">
          <a:xfrm>
            <a:off x="4648200" y="64008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1572911" name="Line 47"/>
          <p:cNvSpPr>
            <a:spLocks noChangeShapeType="1"/>
          </p:cNvSpPr>
          <p:nvPr/>
        </p:nvSpPr>
        <p:spPr bwMode="auto">
          <a:xfrm>
            <a:off x="1371600" y="6477000"/>
            <a:ext cx="7588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he-IL"/>
          </a:p>
        </p:txBody>
      </p:sp>
      <p:sp>
        <p:nvSpPr>
          <p:cNvPr id="5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05AF-887F-45CB-9742-B5E7C981856C}" type="slidenum">
              <a:rPr lang="en-US"/>
              <a:pPr/>
              <a:t>45</a:t>
            </a:fld>
            <a:endParaRPr lang="en-US"/>
          </a:p>
        </p:txBody>
      </p:sp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739063" cy="44767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Converting “Tough” Constraints</a:t>
            </a:r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60198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Convert tough constraints into anti-monotone or monotone by properly ordering items</a:t>
            </a:r>
          </a:p>
          <a:p>
            <a:pPr>
              <a:lnSpc>
                <a:spcPct val="110000"/>
              </a:lnSpc>
            </a:pPr>
            <a:r>
              <a:rPr lang="en-US" sz="2400"/>
              <a:t>Examine C: avg(</a:t>
            </a:r>
            <a:r>
              <a:rPr lang="en-US" sz="2400" i="1"/>
              <a:t>S</a:t>
            </a:r>
            <a:r>
              <a:rPr lang="en-US" sz="2400"/>
              <a:t>.profit) </a:t>
            </a:r>
            <a:r>
              <a:rPr lang="en-US" sz="2400" b="1">
                <a:sym typeface="Symbol" pitchFamily="18" charset="2"/>
              </a:rPr>
              <a:t></a:t>
            </a:r>
            <a:r>
              <a:rPr lang="en-US" sz="2400"/>
              <a:t> 25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Order items in value-descending order</a:t>
            </a:r>
          </a:p>
          <a:p>
            <a:pPr lvl="2">
              <a:lnSpc>
                <a:spcPct val="110000"/>
              </a:lnSpc>
            </a:pPr>
            <a:r>
              <a:rPr lang="en-US"/>
              <a:t>&lt;</a:t>
            </a:r>
            <a:r>
              <a:rPr lang="en-US" i="1"/>
              <a:t>a, f, g, d, b, h, c, e</a:t>
            </a:r>
            <a:r>
              <a:rPr lang="en-US"/>
              <a:t>&gt;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If an itemset </a:t>
            </a:r>
            <a:r>
              <a:rPr lang="en-US" sz="2400" i="1"/>
              <a:t>afb</a:t>
            </a:r>
            <a:r>
              <a:rPr lang="en-US" sz="2400"/>
              <a:t> violates C</a:t>
            </a:r>
            <a:endParaRPr lang="en-US" sz="2400">
              <a:sym typeface="Wingdings" pitchFamily="2" charset="2"/>
            </a:endParaRPr>
          </a:p>
          <a:p>
            <a:pPr lvl="2">
              <a:lnSpc>
                <a:spcPct val="110000"/>
              </a:lnSpc>
            </a:pPr>
            <a:r>
              <a:rPr lang="en-US"/>
              <a:t>So does </a:t>
            </a:r>
            <a:r>
              <a:rPr lang="en-US" i="1"/>
              <a:t>afbh, afb*</a:t>
            </a:r>
          </a:p>
          <a:p>
            <a:pPr lvl="2">
              <a:lnSpc>
                <a:spcPct val="110000"/>
              </a:lnSpc>
            </a:pPr>
            <a:r>
              <a:rPr lang="en-US"/>
              <a:t>It becomes </a:t>
            </a:r>
            <a:r>
              <a:rPr lang="en-US">
                <a:solidFill>
                  <a:schemeClr val="hlink"/>
                </a:solidFill>
              </a:rPr>
              <a:t>anti-monotone!</a:t>
            </a:r>
          </a:p>
        </p:txBody>
      </p:sp>
      <p:graphicFrame>
        <p:nvGraphicFramePr>
          <p:cNvPr id="1565700" name="Group 4"/>
          <p:cNvGraphicFramePr>
            <a:graphicFrameLocks noGrp="1"/>
          </p:cNvGraphicFramePr>
          <p:nvPr/>
        </p:nvGraphicFramePr>
        <p:xfrm>
          <a:off x="6156176" y="1628800"/>
          <a:ext cx="2438400" cy="1841500"/>
        </p:xfrm>
        <a:graphic>
          <a:graphicData uri="http://schemas.openxmlformats.org/drawingml/2006/table">
            <a:tbl>
              <a:tblPr/>
              <a:tblGrid>
                <a:gridCol w="722313"/>
                <a:gridCol w="171608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5720" name="Text Box 24"/>
          <p:cNvSpPr txBox="1">
            <a:spLocks noChangeArrowheads="1"/>
          </p:cNvSpPr>
          <p:nvPr/>
        </p:nvSpPr>
        <p:spPr bwMode="auto">
          <a:xfrm>
            <a:off x="6372200" y="1196752"/>
            <a:ext cx="206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TDB (</a:t>
            </a:r>
            <a:r>
              <a:rPr lang="en-US" sz="2000" dirty="0" err="1">
                <a:latin typeface="Times New Roman" pitchFamily="18" charset="0"/>
              </a:rPr>
              <a:t>min_sup</a:t>
            </a:r>
            <a:r>
              <a:rPr lang="en-US" sz="2000" dirty="0">
                <a:latin typeface="Times New Roman" pitchFamily="18" charset="0"/>
              </a:rPr>
              <a:t>=2)</a:t>
            </a:r>
          </a:p>
        </p:txBody>
      </p:sp>
      <p:graphicFrame>
        <p:nvGraphicFramePr>
          <p:cNvPr id="1565721" name="Group 25"/>
          <p:cNvGraphicFramePr>
            <a:graphicFrameLocks noGrp="1"/>
          </p:cNvGraphicFramePr>
          <p:nvPr/>
        </p:nvGraphicFramePr>
        <p:xfrm>
          <a:off x="6228184" y="3573016"/>
          <a:ext cx="2209800" cy="2798064"/>
        </p:xfrm>
        <a:graphic>
          <a:graphicData uri="http://schemas.openxmlformats.org/drawingml/2006/table">
            <a:tbl>
              <a:tblPr/>
              <a:tblGrid>
                <a:gridCol w="1243013"/>
                <a:gridCol w="966787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609600"/>
          </a:xfrm>
        </p:spPr>
        <p:txBody>
          <a:bodyPr/>
          <a:lstStyle/>
          <a:p>
            <a:r>
              <a:rPr lang="en-US" sz="3200"/>
              <a:t>Strongly Convertible Constraints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6934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avg(X) </a:t>
            </a:r>
            <a:r>
              <a:rPr lang="en-US" sz="2400" b="1">
                <a:sym typeface="Symbol" pitchFamily="18" charset="2"/>
              </a:rPr>
              <a:t></a:t>
            </a:r>
            <a:r>
              <a:rPr lang="en-US" sz="2400"/>
              <a:t> 25 is convertible anti-monotone w.r.t. item </a:t>
            </a:r>
            <a:r>
              <a:rPr lang="en-US" sz="2400">
                <a:solidFill>
                  <a:srgbClr val="170981"/>
                </a:solidFill>
              </a:rPr>
              <a:t>value descending</a:t>
            </a:r>
            <a:r>
              <a:rPr lang="en-US" sz="2400"/>
              <a:t> order R: &lt;</a:t>
            </a:r>
            <a:r>
              <a:rPr lang="en-US" sz="2400" i="1"/>
              <a:t>a, f, g,</a:t>
            </a:r>
            <a:r>
              <a:rPr lang="en-US" sz="2400"/>
              <a:t> </a:t>
            </a:r>
            <a:r>
              <a:rPr lang="en-US" sz="2400" i="1"/>
              <a:t>d, b, h, c, e</a:t>
            </a:r>
            <a:r>
              <a:rPr lang="en-US" sz="240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an itemset </a:t>
            </a:r>
            <a:r>
              <a:rPr lang="en-US" sz="2400" i="1"/>
              <a:t>af </a:t>
            </a:r>
            <a:r>
              <a:rPr lang="en-US" sz="2400"/>
              <a:t>violates a constraint C, so does every itemset with</a:t>
            </a:r>
            <a:r>
              <a:rPr lang="en-US" sz="2400" i="1"/>
              <a:t> af </a:t>
            </a:r>
            <a:r>
              <a:rPr lang="en-US" sz="2400"/>
              <a:t>as prefix, such as </a:t>
            </a:r>
            <a:r>
              <a:rPr lang="en-US" sz="2400" i="1"/>
              <a:t>afd </a:t>
            </a:r>
          </a:p>
          <a:p>
            <a:pPr>
              <a:lnSpc>
                <a:spcPct val="90000"/>
              </a:lnSpc>
            </a:pPr>
            <a:r>
              <a:rPr lang="en-US" sz="2400"/>
              <a:t>avg(X) </a:t>
            </a:r>
            <a:r>
              <a:rPr lang="en-US" sz="2400" b="1">
                <a:sym typeface="Symbol" pitchFamily="18" charset="2"/>
              </a:rPr>
              <a:t></a:t>
            </a:r>
            <a:r>
              <a:rPr lang="en-US" sz="2400"/>
              <a:t> 25 is convertible monotone w.r.t. item </a:t>
            </a:r>
            <a:r>
              <a:rPr lang="en-US" sz="2400">
                <a:solidFill>
                  <a:srgbClr val="170981"/>
                </a:solidFill>
              </a:rPr>
              <a:t>value ascending</a:t>
            </a:r>
            <a:r>
              <a:rPr lang="en-US" sz="2400"/>
              <a:t> order R</a:t>
            </a:r>
            <a:r>
              <a:rPr lang="en-US" sz="2400" baseline="30000"/>
              <a:t>-1</a:t>
            </a:r>
            <a:r>
              <a:rPr lang="en-US" sz="2400"/>
              <a:t>: &lt;</a:t>
            </a:r>
            <a:r>
              <a:rPr lang="en-US" sz="2400" i="1"/>
              <a:t>e, c, h, b, d, g, f, a</a:t>
            </a:r>
            <a:r>
              <a:rPr lang="en-US" sz="240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an itemset </a:t>
            </a:r>
            <a:r>
              <a:rPr lang="en-US" sz="2400" i="1"/>
              <a:t>d</a:t>
            </a:r>
            <a:r>
              <a:rPr lang="en-US" sz="2400"/>
              <a:t> satisfies a constraint </a:t>
            </a:r>
            <a:r>
              <a:rPr lang="en-US" sz="2400" i="1">
                <a:sym typeface="Wingdings" pitchFamily="2" charset="2"/>
              </a:rPr>
              <a:t>C</a:t>
            </a:r>
            <a:r>
              <a:rPr lang="en-US" sz="2400">
                <a:sym typeface="Wingdings" pitchFamily="2" charset="2"/>
              </a:rPr>
              <a:t>, so does itemsets </a:t>
            </a:r>
            <a:r>
              <a:rPr lang="en-US" sz="2400" i="1">
                <a:sym typeface="Wingdings" pitchFamily="2" charset="2"/>
              </a:rPr>
              <a:t>df</a:t>
            </a:r>
            <a:r>
              <a:rPr lang="en-US" sz="2400">
                <a:sym typeface="Wingdings" pitchFamily="2" charset="2"/>
              </a:rPr>
              <a:t> and </a:t>
            </a:r>
            <a:r>
              <a:rPr lang="en-US" sz="2400" i="1">
                <a:sym typeface="Wingdings" pitchFamily="2" charset="2"/>
              </a:rPr>
              <a:t>dfa</a:t>
            </a:r>
            <a:r>
              <a:rPr lang="en-US" sz="2400">
                <a:sym typeface="Wingdings" pitchFamily="2" charset="2"/>
              </a:rPr>
              <a:t>, which having </a:t>
            </a:r>
            <a:r>
              <a:rPr lang="en-US" sz="2400" i="1">
                <a:sym typeface="Wingdings" pitchFamily="2" charset="2"/>
              </a:rPr>
              <a:t>d</a:t>
            </a:r>
            <a:r>
              <a:rPr lang="en-US" sz="2400">
                <a:sym typeface="Wingdings" pitchFamily="2" charset="2"/>
              </a:rPr>
              <a:t> as a prefix</a:t>
            </a:r>
          </a:p>
          <a:p>
            <a:pPr>
              <a:lnSpc>
                <a:spcPct val="90000"/>
              </a:lnSpc>
            </a:pPr>
            <a:r>
              <a:rPr lang="en-US" sz="2400"/>
              <a:t>Thus, avg(X) </a:t>
            </a:r>
            <a:r>
              <a:rPr lang="en-US" sz="2400" b="1">
                <a:sym typeface="Symbol" pitchFamily="18" charset="2"/>
              </a:rPr>
              <a:t></a:t>
            </a:r>
            <a:r>
              <a:rPr lang="en-US" sz="2400"/>
              <a:t> 25 is </a:t>
            </a:r>
            <a:r>
              <a:rPr lang="en-US" sz="2400">
                <a:solidFill>
                  <a:schemeClr val="hlink"/>
                </a:solidFill>
              </a:rPr>
              <a:t>strongly convertible</a:t>
            </a:r>
          </a:p>
        </p:txBody>
      </p:sp>
      <p:graphicFrame>
        <p:nvGraphicFramePr>
          <p:cNvPr id="1566724" name="Group 4"/>
          <p:cNvGraphicFramePr>
            <a:graphicFrameLocks noGrp="1"/>
          </p:cNvGraphicFramePr>
          <p:nvPr/>
        </p:nvGraphicFramePr>
        <p:xfrm>
          <a:off x="7164288" y="2492896"/>
          <a:ext cx="1676400" cy="3017520"/>
        </p:xfrm>
        <a:graphic>
          <a:graphicData uri="http://schemas.openxmlformats.org/drawingml/2006/table">
            <a:tbl>
              <a:tblPr/>
              <a:tblGrid>
                <a:gridCol w="762000"/>
                <a:gridCol w="9144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7945438" cy="685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Can </a:t>
            </a:r>
            <a:r>
              <a:rPr lang="en-US" sz="3200" dirty="0" err="1"/>
              <a:t>Apriori</a:t>
            </a:r>
            <a:r>
              <a:rPr lang="en-US" sz="3200" dirty="0"/>
              <a:t> Handle Convertible Constraint?</a:t>
            </a:r>
          </a:p>
        </p:txBody>
      </p:sp>
      <p:sp>
        <p:nvSpPr>
          <p:cNvPr id="1428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7162800" cy="4572000"/>
          </a:xfrm>
        </p:spPr>
        <p:txBody>
          <a:bodyPr/>
          <a:lstStyle/>
          <a:p>
            <a:r>
              <a:rPr lang="en-US" sz="2400" dirty="0"/>
              <a:t>A convertible, not monotone nor anti-monotone nor succinct constraint cannot be pushed deep into the an </a:t>
            </a:r>
            <a:r>
              <a:rPr lang="en-US" sz="2400" dirty="0" err="1"/>
              <a:t>Apriori</a:t>
            </a:r>
            <a:r>
              <a:rPr lang="en-US" sz="2400" dirty="0"/>
              <a:t> mining algorithm</a:t>
            </a:r>
          </a:p>
          <a:p>
            <a:pPr lvl="1"/>
            <a:r>
              <a:rPr lang="en-US" sz="2400" dirty="0"/>
              <a:t>Within the level wise framework, no direct pruning based on the constraint can be made</a:t>
            </a:r>
          </a:p>
          <a:p>
            <a:pPr lvl="1"/>
            <a:r>
              <a:rPr lang="en-US" sz="2400" dirty="0" err="1"/>
              <a:t>Itemset</a:t>
            </a:r>
            <a:r>
              <a:rPr lang="en-US" sz="2400" dirty="0"/>
              <a:t> </a:t>
            </a:r>
            <a:r>
              <a:rPr lang="en-US" sz="2400" dirty="0" err="1"/>
              <a:t>df</a:t>
            </a:r>
            <a:r>
              <a:rPr lang="en-US" sz="2400" dirty="0"/>
              <a:t> violates constraint C: </a:t>
            </a:r>
            <a:r>
              <a:rPr lang="en-US" sz="2400" dirty="0" err="1"/>
              <a:t>avg</a:t>
            </a:r>
            <a:r>
              <a:rPr lang="en-US" sz="2400" dirty="0"/>
              <a:t>(X)&gt;=25</a:t>
            </a:r>
          </a:p>
          <a:p>
            <a:pPr lvl="1"/>
            <a:r>
              <a:rPr lang="en-US" sz="2400" dirty="0"/>
              <a:t>Since </a:t>
            </a:r>
            <a:r>
              <a:rPr lang="en-US" sz="2400" dirty="0" err="1"/>
              <a:t>adf</a:t>
            </a:r>
            <a:r>
              <a:rPr lang="en-US" sz="2400" dirty="0"/>
              <a:t> satisfies C, </a:t>
            </a:r>
            <a:r>
              <a:rPr lang="en-US" sz="2400" dirty="0" err="1"/>
              <a:t>Apriori</a:t>
            </a:r>
            <a:r>
              <a:rPr lang="en-US" sz="2400" dirty="0"/>
              <a:t> needs </a:t>
            </a:r>
            <a:r>
              <a:rPr lang="en-US" sz="2400" dirty="0" err="1"/>
              <a:t>df</a:t>
            </a:r>
            <a:r>
              <a:rPr lang="en-US" sz="2400" dirty="0"/>
              <a:t> to assemble </a:t>
            </a:r>
            <a:r>
              <a:rPr lang="en-US" sz="2400" dirty="0" err="1"/>
              <a:t>adf</a:t>
            </a:r>
            <a:r>
              <a:rPr lang="en-US" sz="2400" dirty="0"/>
              <a:t>, </a:t>
            </a:r>
            <a:r>
              <a:rPr lang="en-US" sz="2400" dirty="0" err="1"/>
              <a:t>df</a:t>
            </a:r>
            <a:r>
              <a:rPr lang="en-US" sz="2400" dirty="0"/>
              <a:t> cannot be pruned</a:t>
            </a:r>
          </a:p>
          <a:p>
            <a:r>
              <a:rPr lang="en-US" sz="2400" dirty="0"/>
              <a:t>But it can be pushed into frequent-pattern growth framework!</a:t>
            </a:r>
          </a:p>
        </p:txBody>
      </p:sp>
      <p:graphicFrame>
        <p:nvGraphicFramePr>
          <p:cNvPr id="1428484" name="Group 1028"/>
          <p:cNvGraphicFramePr>
            <a:graphicFrameLocks noGrp="1"/>
          </p:cNvGraphicFramePr>
          <p:nvPr/>
        </p:nvGraphicFramePr>
        <p:xfrm>
          <a:off x="7308304" y="1844824"/>
          <a:ext cx="1676400" cy="301752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7155-4176-4A70-95CC-B26F4523AD98}" type="slidenum">
              <a:rPr lang="en-US"/>
              <a:pPr/>
              <a:t>48</a:t>
            </a:fld>
            <a:endParaRPr lang="en-US"/>
          </a:p>
        </p:txBody>
      </p:sp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>
            <a:normAutofit fontScale="90000"/>
          </a:bodyPr>
          <a:lstStyle/>
          <a:p>
            <a:r>
              <a:rPr lang="en-US" sz="3200"/>
              <a:t>Mining With Convertible Constraints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67056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/>
              <a:t>C: avg(X) &gt;= 25, min_sup=2</a:t>
            </a:r>
          </a:p>
          <a:p>
            <a:pPr>
              <a:lnSpc>
                <a:spcPct val="110000"/>
              </a:lnSpc>
            </a:pPr>
            <a:r>
              <a:rPr lang="en-US" sz="2000"/>
              <a:t>List items in every transaction in value descending order R: &lt;a, f, g, d, b, h, c, e&gt;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C is convertible anti-monotone w.r.t. R</a:t>
            </a:r>
          </a:p>
          <a:p>
            <a:pPr>
              <a:lnSpc>
                <a:spcPct val="110000"/>
              </a:lnSpc>
            </a:pPr>
            <a:r>
              <a:rPr lang="en-US" sz="2000"/>
              <a:t>Scan TDB once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remove infrequent items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Item h is dropped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Itemsets a and f are good, …</a:t>
            </a:r>
          </a:p>
          <a:p>
            <a:pPr>
              <a:lnSpc>
                <a:spcPct val="110000"/>
              </a:lnSpc>
            </a:pPr>
            <a:r>
              <a:rPr lang="en-US" sz="2000"/>
              <a:t>Projection-based mining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Imposing an appropriate order on item projection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Many tough constraints can be converted into (anti)-monotone</a:t>
            </a:r>
          </a:p>
        </p:txBody>
      </p:sp>
      <p:graphicFrame>
        <p:nvGraphicFramePr>
          <p:cNvPr id="1429508" name="Group 4"/>
          <p:cNvGraphicFramePr>
            <a:graphicFrameLocks noGrp="1"/>
          </p:cNvGraphicFramePr>
          <p:nvPr/>
        </p:nvGraphicFramePr>
        <p:xfrm>
          <a:off x="6804248" y="4221088"/>
          <a:ext cx="2057400" cy="1524000"/>
        </p:xfrm>
        <a:graphic>
          <a:graphicData uri="http://schemas.openxmlformats.org/drawingml/2006/table">
            <a:tbl>
              <a:tblPr/>
              <a:tblGrid>
                <a:gridCol w="609600"/>
                <a:gridCol w="14478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f, d, b,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f, g, d, b,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a, f, d, c,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f, g, h, c,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29528" name="Text Box 24"/>
          <p:cNvSpPr txBox="1">
            <a:spLocks noChangeArrowheads="1"/>
          </p:cNvSpPr>
          <p:nvPr/>
        </p:nvSpPr>
        <p:spPr bwMode="auto">
          <a:xfrm>
            <a:off x="6732240" y="3717032"/>
            <a:ext cx="206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TDB (</a:t>
            </a:r>
            <a:r>
              <a:rPr lang="en-US" sz="2000" dirty="0" err="1">
                <a:latin typeface="Times New Roman" pitchFamily="18" charset="0"/>
              </a:rPr>
              <a:t>min_sup</a:t>
            </a:r>
            <a:r>
              <a:rPr lang="en-US" sz="2000" dirty="0">
                <a:latin typeface="Times New Roman" pitchFamily="18" charset="0"/>
              </a:rPr>
              <a:t>=2)</a:t>
            </a:r>
          </a:p>
        </p:txBody>
      </p:sp>
      <p:graphicFrame>
        <p:nvGraphicFramePr>
          <p:cNvPr id="1429529" name="Group 25"/>
          <p:cNvGraphicFramePr>
            <a:graphicFrameLocks noGrp="1"/>
          </p:cNvGraphicFramePr>
          <p:nvPr/>
        </p:nvGraphicFramePr>
        <p:xfrm>
          <a:off x="6876256" y="980728"/>
          <a:ext cx="1600200" cy="2743200"/>
        </p:xfrm>
        <a:graphic>
          <a:graphicData uri="http://schemas.openxmlformats.org/drawingml/2006/table">
            <a:tbl>
              <a:tblPr/>
              <a:tblGrid>
                <a:gridCol w="723900"/>
                <a:gridCol w="876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335838" cy="593725"/>
          </a:xfrm>
        </p:spPr>
        <p:txBody>
          <a:bodyPr>
            <a:normAutofit fontScale="90000"/>
          </a:bodyPr>
          <a:lstStyle/>
          <a:p>
            <a:r>
              <a:rPr lang="en-US" sz="3200"/>
              <a:t>What Constraints Are Convertible?</a:t>
            </a:r>
          </a:p>
        </p:txBody>
      </p:sp>
      <p:graphicFrame>
        <p:nvGraphicFramePr>
          <p:cNvPr id="1567747" name="Group 3"/>
          <p:cNvGraphicFramePr>
            <a:graphicFrameLocks noGrp="1"/>
          </p:cNvGraphicFramePr>
          <p:nvPr/>
        </p:nvGraphicFramePr>
        <p:xfrm>
          <a:off x="251520" y="1340768"/>
          <a:ext cx="8458200" cy="4402456"/>
        </p:xfrm>
        <a:graphic>
          <a:graphicData uri="http://schemas.openxmlformats.org/drawingml/2006/table">
            <a:tbl>
              <a:tblPr/>
              <a:tblGrid>
                <a:gridCol w="4343400"/>
                <a:gridCol w="1600200"/>
                <a:gridCol w="1295400"/>
                <a:gridCol w="12192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Constraint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Convertible anti-monotone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Convertible monotone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Strongly convertible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avg(S)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median(S)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sum(S)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 (items could be of any value, v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sum(S)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 (items could be of any value, v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sum(S)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 (items could be of any value, v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sum(S)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 (items could be of any value, v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……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1: FP-Tree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19145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63888" y="2132856"/>
          <a:ext cx="2592288" cy="2225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14376"/>
                <a:gridCol w="977912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frequency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item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5157192"/>
            <a:ext cx="7467600" cy="124475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In our example, assuming </a:t>
            </a:r>
            <a:r>
              <a:rPr lang="en-US" dirty="0" err="1" smtClean="0"/>
              <a:t>min_support</a:t>
            </a:r>
            <a:r>
              <a:rPr lang="en-US" dirty="0" smtClean="0"/>
              <a:t> = 2 frequent items after sorting in descending order: a, b, c, d, e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610600" cy="685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Constraint-Based Mining—A General Picture</a:t>
            </a:r>
          </a:p>
        </p:txBody>
      </p:sp>
      <p:graphicFrame>
        <p:nvGraphicFramePr>
          <p:cNvPr id="1568771" name="Group 3"/>
          <p:cNvGraphicFramePr>
            <a:graphicFrameLocks noGrp="1"/>
          </p:cNvGraphicFramePr>
          <p:nvPr/>
        </p:nvGraphicFramePr>
        <p:xfrm>
          <a:off x="251520" y="1268760"/>
          <a:ext cx="7848873" cy="4867278"/>
        </p:xfrm>
        <a:graphic>
          <a:graphicData uri="http://schemas.openxmlformats.org/drawingml/2006/table">
            <a:tbl>
              <a:tblPr/>
              <a:tblGrid>
                <a:gridCol w="2486082"/>
                <a:gridCol w="1788102"/>
                <a:gridCol w="1786588"/>
                <a:gridCol w="1788101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Constraint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Antimonotone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Monotone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Succinct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S 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S 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min(S) 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min(S) 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max(S) 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max(S) 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count(S) 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weakly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count(S) 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weakly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sum(S)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 ( a 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S, a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sum(S)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 ( a 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S, a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range(S)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range(S)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avg(S)  v,   { ,  ,   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convertible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convertible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support(S)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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support(S)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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189CF5-EC01-4668-B767-89BB00BC91F3}" type="slidenum">
              <a:rPr lang="he-IL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596-D67D-4C5A-B210-28ECB9B013E6}" type="slidenum">
              <a:rPr lang="en-US"/>
              <a:pPr/>
              <a:t>51</a:t>
            </a:fld>
            <a:endParaRPr lang="en-US"/>
          </a:p>
        </p:txBody>
      </p:sp>
      <p:sp>
        <p:nvSpPr>
          <p:cNvPr id="156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93038" cy="609600"/>
          </a:xfrm>
        </p:spPr>
        <p:txBody>
          <a:bodyPr/>
          <a:lstStyle/>
          <a:p>
            <a:r>
              <a:rPr lang="en-US" sz="3200"/>
              <a:t>A Classification of Constraints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536" y="1268760"/>
            <a:ext cx="8153400" cy="4572000"/>
            <a:chOff x="480" y="1200"/>
            <a:chExt cx="5136" cy="2880"/>
          </a:xfrm>
        </p:grpSpPr>
        <p:sp>
          <p:nvSpPr>
            <p:cNvPr id="1569796" name="Text Box 4"/>
            <p:cNvSpPr txBox="1">
              <a:spLocks noChangeArrowheads="1"/>
            </p:cNvSpPr>
            <p:nvPr/>
          </p:nvSpPr>
          <p:spPr bwMode="auto">
            <a:xfrm>
              <a:off x="1440" y="3120"/>
              <a:ext cx="1555" cy="518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Convertible</a:t>
              </a:r>
            </a:p>
            <a:p>
              <a:r>
                <a:rPr lang="en-US" b="1"/>
                <a:t>anti-monotone</a:t>
              </a:r>
            </a:p>
          </p:txBody>
        </p:sp>
        <p:sp>
          <p:nvSpPr>
            <p:cNvPr id="1569797" name="Text Box 5"/>
            <p:cNvSpPr txBox="1">
              <a:spLocks noChangeArrowheads="1"/>
            </p:cNvSpPr>
            <p:nvPr/>
          </p:nvSpPr>
          <p:spPr bwMode="auto">
            <a:xfrm>
              <a:off x="3552" y="3120"/>
              <a:ext cx="1225" cy="518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Convertible</a:t>
              </a:r>
            </a:p>
            <a:p>
              <a:r>
                <a:rPr lang="en-US" b="1"/>
                <a:t>monotone</a:t>
              </a:r>
            </a:p>
          </p:txBody>
        </p:sp>
        <p:sp>
          <p:nvSpPr>
            <p:cNvPr id="1569798" name="Text Box 6"/>
            <p:cNvSpPr txBox="1">
              <a:spLocks noChangeArrowheads="1"/>
            </p:cNvSpPr>
            <p:nvPr/>
          </p:nvSpPr>
          <p:spPr bwMode="auto">
            <a:xfrm>
              <a:off x="2736" y="2256"/>
              <a:ext cx="960" cy="366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/>
                <a:t>Strongly</a:t>
              </a:r>
            </a:p>
            <a:p>
              <a:r>
                <a:rPr lang="en-US" sz="1600" b="1"/>
                <a:t>convertible</a:t>
              </a:r>
            </a:p>
          </p:txBody>
        </p:sp>
        <p:sp>
          <p:nvSpPr>
            <p:cNvPr id="1569799" name="Rectangle 7"/>
            <p:cNvSpPr>
              <a:spLocks noChangeArrowheads="1"/>
            </p:cNvSpPr>
            <p:nvPr/>
          </p:nvSpPr>
          <p:spPr bwMode="auto">
            <a:xfrm>
              <a:off x="480" y="1200"/>
              <a:ext cx="5136" cy="2880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69800" name="Text Box 8"/>
            <p:cNvSpPr txBox="1">
              <a:spLocks noChangeArrowheads="1"/>
            </p:cNvSpPr>
            <p:nvPr/>
          </p:nvSpPr>
          <p:spPr bwMode="auto">
            <a:xfrm>
              <a:off x="480" y="3744"/>
              <a:ext cx="1414" cy="288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Inconvertible</a:t>
              </a:r>
            </a:p>
          </p:txBody>
        </p:sp>
        <p:sp>
          <p:nvSpPr>
            <p:cNvPr id="1569801" name="Oval 9"/>
            <p:cNvSpPr>
              <a:spLocks noChangeArrowheads="1"/>
            </p:cNvSpPr>
            <p:nvPr/>
          </p:nvSpPr>
          <p:spPr bwMode="auto">
            <a:xfrm>
              <a:off x="864" y="1296"/>
              <a:ext cx="2592" cy="25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69802" name="Oval 10"/>
            <p:cNvSpPr>
              <a:spLocks noChangeArrowheads="1"/>
            </p:cNvSpPr>
            <p:nvPr/>
          </p:nvSpPr>
          <p:spPr bwMode="auto">
            <a:xfrm>
              <a:off x="2736" y="1344"/>
              <a:ext cx="2592" cy="25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69803" name="Oval 11"/>
            <p:cNvSpPr>
              <a:spLocks noChangeArrowheads="1"/>
            </p:cNvSpPr>
            <p:nvPr/>
          </p:nvSpPr>
          <p:spPr bwMode="auto">
            <a:xfrm>
              <a:off x="1536" y="1968"/>
              <a:ext cx="3024" cy="9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69804" name="Oval 12"/>
            <p:cNvSpPr>
              <a:spLocks noChangeArrowheads="1"/>
            </p:cNvSpPr>
            <p:nvPr/>
          </p:nvSpPr>
          <p:spPr bwMode="auto">
            <a:xfrm>
              <a:off x="3360" y="1392"/>
              <a:ext cx="1488" cy="1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69805" name="Oval 13"/>
            <p:cNvSpPr>
              <a:spLocks noChangeArrowheads="1"/>
            </p:cNvSpPr>
            <p:nvPr/>
          </p:nvSpPr>
          <p:spPr bwMode="auto">
            <a:xfrm>
              <a:off x="1392" y="1344"/>
              <a:ext cx="1488" cy="1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69806" name="Text Box 14"/>
            <p:cNvSpPr txBox="1">
              <a:spLocks noChangeArrowheads="1"/>
            </p:cNvSpPr>
            <p:nvPr/>
          </p:nvSpPr>
          <p:spPr bwMode="auto">
            <a:xfrm>
              <a:off x="1824" y="2496"/>
              <a:ext cx="9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Succinct</a:t>
              </a:r>
            </a:p>
          </p:txBody>
        </p:sp>
        <p:sp>
          <p:nvSpPr>
            <p:cNvPr id="1569807" name="Text Box 15"/>
            <p:cNvSpPr txBox="1">
              <a:spLocks noChangeArrowheads="1"/>
            </p:cNvSpPr>
            <p:nvPr/>
          </p:nvSpPr>
          <p:spPr bwMode="auto">
            <a:xfrm>
              <a:off x="1344" y="1728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Antimonotone</a:t>
              </a:r>
            </a:p>
          </p:txBody>
        </p:sp>
        <p:sp>
          <p:nvSpPr>
            <p:cNvPr id="1569808" name="Text Box 16"/>
            <p:cNvSpPr txBox="1">
              <a:spLocks noChangeArrowheads="1"/>
            </p:cNvSpPr>
            <p:nvPr/>
          </p:nvSpPr>
          <p:spPr bwMode="auto">
            <a:xfrm>
              <a:off x="2150" y="2661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he-IL"/>
            </a:p>
          </p:txBody>
        </p:sp>
        <p:sp>
          <p:nvSpPr>
            <p:cNvPr id="1569809" name="Text Box 17"/>
            <p:cNvSpPr txBox="1">
              <a:spLocks noChangeArrowheads="1"/>
            </p:cNvSpPr>
            <p:nvPr/>
          </p:nvSpPr>
          <p:spPr bwMode="auto">
            <a:xfrm>
              <a:off x="3504" y="1632"/>
              <a:ext cx="1084" cy="288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Monotone</a:t>
              </a:r>
            </a:p>
          </p:txBody>
        </p:sp>
      </p:grpSp>
      <p:sp>
        <p:nvSpPr>
          <p:cNvPr id="2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D4189CF5-EC01-4668-B767-89BB00BC91F3}" type="slidenum">
              <a:rPr lang="he-IL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245424" cy="7620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marL="1117600" indent="-1117600"/>
            <a:r>
              <a:rPr lang="en-US" sz="3200" dirty="0"/>
              <a:t>Frequent-Pattern Mining: Summary</a:t>
            </a:r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7867600" cy="5029200"/>
          </a:xfrm>
          <a:noFill/>
          <a:ln/>
        </p:spPr>
        <p:txBody>
          <a:bodyPr lIns="92075" tIns="46038" rIns="92075" bIns="46038"/>
          <a:lstStyle/>
          <a:p>
            <a:pPr marL="457200" indent="-457200">
              <a:lnSpc>
                <a:spcPct val="130000"/>
              </a:lnSpc>
            </a:pPr>
            <a:r>
              <a:rPr lang="en-US" sz="2400" dirty="0"/>
              <a:t>Frequent pattern mining—an important task in data mining</a:t>
            </a:r>
          </a:p>
          <a:p>
            <a:pPr marL="457200" indent="-457200">
              <a:lnSpc>
                <a:spcPct val="130000"/>
              </a:lnSpc>
            </a:pPr>
            <a:r>
              <a:rPr lang="en-US" sz="2400" dirty="0"/>
              <a:t>Scalable frequent pattern mining methods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sz="2400" dirty="0" err="1">
                <a:solidFill>
                  <a:schemeClr val="folHlink"/>
                </a:solidFill>
              </a:rPr>
              <a:t>Apriori</a:t>
            </a:r>
            <a:r>
              <a:rPr lang="en-US" sz="2400" dirty="0">
                <a:solidFill>
                  <a:schemeClr val="folHlink"/>
                </a:solidFill>
              </a:rPr>
              <a:t> (Candidate generation &amp; test)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sz="2400" dirty="0">
                <a:solidFill>
                  <a:schemeClr val="folHlink"/>
                </a:solidFill>
              </a:rPr>
              <a:t>Projection-based (</a:t>
            </a:r>
            <a:r>
              <a:rPr lang="en-US" sz="2400" dirty="0" err="1">
                <a:solidFill>
                  <a:schemeClr val="folHlink"/>
                </a:solidFill>
              </a:rPr>
              <a:t>FPgrowth</a:t>
            </a:r>
            <a:r>
              <a:rPr lang="en-US" sz="2400" dirty="0">
                <a:solidFill>
                  <a:schemeClr val="folHlink"/>
                </a:solidFill>
              </a:rPr>
              <a:t>, CLOSET+, ...)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sz="2400" dirty="0">
                <a:solidFill>
                  <a:schemeClr val="folHlink"/>
                </a:solidFill>
              </a:rPr>
              <a:t>Vertical format approach (CHARM, ...)</a:t>
            </a:r>
          </a:p>
          <a:p>
            <a:pPr marL="457200" indent="-457200"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en-US" sz="2400" dirty="0"/>
              <a:t>Mining a variety of rules and interesting patterns </a:t>
            </a:r>
            <a:endParaRPr lang="en-US" sz="2400" dirty="0" smtClean="0"/>
          </a:p>
          <a:p>
            <a:pPr marL="823913" lvl="1" indent="-457200"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en-US" dirty="0" smtClean="0"/>
              <a:t>Lift and other measures</a:t>
            </a:r>
            <a:endParaRPr lang="en-US" sz="2100" dirty="0"/>
          </a:p>
          <a:p>
            <a:pPr marL="457200" indent="-457200">
              <a:lnSpc>
                <a:spcPct val="130000"/>
              </a:lnSpc>
              <a:buSzTx/>
              <a:buFont typeface="Wingdings" pitchFamily="2" charset="2"/>
              <a:buChar char="§"/>
            </a:pPr>
            <a:r>
              <a:rPr lang="en-US" sz="2400" dirty="0"/>
              <a:t>Constraint-based </a:t>
            </a:r>
            <a:r>
              <a:rPr lang="en-US" sz="2400" dirty="0" smtClean="0"/>
              <a:t>mining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7620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pPr marL="1117600" indent="-1117600"/>
            <a:r>
              <a:rPr lang="en-US" sz="3200"/>
              <a:t>Frequent-Pattern Mining: Research Problems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47248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400" dirty="0"/>
              <a:t>Mining fault-tolerant frequent, sequential and structured patterns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Mining </a:t>
            </a:r>
            <a:r>
              <a:rPr lang="en-US" sz="2400" dirty="0"/>
              <a:t>truly interesting patterns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Surprising, novel, concise, …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Application exploration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E.g., DNA sequence analysis and bio-pattern </a:t>
            </a:r>
            <a:r>
              <a:rPr lang="en-US" sz="2400" dirty="0" smtClean="0"/>
              <a:t>classification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r>
              <a:rPr lang="en-US" dirty="0" smtClean="0"/>
              <a:t>Step 1: FP-Tree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50405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Pass 2 – Construct the FP-Tree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Nodes correspond to items and have a counter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FP-Growth reads 1 transaction at a time and maps it to a path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Fixed order is used, so paths can overlap when transactions share items (when they have the same prefix).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 In this case, counters are incremented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Pointers are maintained between nodes containing the same item, creating singly linked lists (dotted lines)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075240" cy="70609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 1: FP-Tree Construction (Example)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4758853" cy="525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n-US" dirty="0" smtClean="0"/>
              <a:t>FP-Tree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5133184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The FP-Tree usually has a smaller size than the uncompressed data - typically many transactions share items (and hence prefixes).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Best case scenario: all transactions contain the same set of items.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 1 path in the FP-tree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Worst case scenario: every transaction has a unique set of items (no items in common)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Size of the FP-tree is at least as large as the original data.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Storage requirements for the FP-tree are higher - need to store the pointers between the nodes and the counters.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The size of the FP-tree depends on how the items are ordered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Ordering by decreasing support is typically used but it does not always lead to the smallest tree (it's a heuristic).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 2: Frequent </a:t>
            </a:r>
            <a:r>
              <a:rPr lang="en-US" dirty="0" err="1" smtClean="0"/>
              <a:t>Itemset</a:t>
            </a:r>
            <a:r>
              <a:rPr lang="en-US" dirty="0" smtClean="0"/>
              <a:t>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FP-Growth extracts frequent </a:t>
            </a:r>
            <a:r>
              <a:rPr lang="en-US" dirty="0" err="1" smtClean="0"/>
              <a:t>itemsets</a:t>
            </a:r>
            <a:r>
              <a:rPr lang="en-US" dirty="0" smtClean="0"/>
              <a:t> from the FP-tree.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Bottom-up algorithm - from the leaves towards the root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Divide and conquer: first look for frequent </a:t>
            </a:r>
            <a:r>
              <a:rPr lang="en-US" dirty="0" err="1" smtClean="0"/>
              <a:t>itemsets</a:t>
            </a:r>
            <a:r>
              <a:rPr lang="en-US" dirty="0" smtClean="0"/>
              <a:t> ending in e, then de, etc. . . then d, then </a:t>
            </a:r>
            <a:r>
              <a:rPr lang="en-US" dirty="0" err="1" smtClean="0"/>
              <a:t>cd</a:t>
            </a:r>
            <a:r>
              <a:rPr lang="en-US" dirty="0" smtClean="0"/>
              <a:t>, etc. . 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First, extract prefix path sub-trees ending in an item(set). (hint: use the linked lists)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3543</Words>
  <Application>Microsoft Office PowerPoint</Application>
  <PresentationFormat>On-screen Show (4:3)</PresentationFormat>
  <Paragraphs>760</Paragraphs>
  <Slides>53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Oriel</vt:lpstr>
      <vt:lpstr>Image</vt:lpstr>
      <vt:lpstr>Equation</vt:lpstr>
      <vt:lpstr>Worksheet</vt:lpstr>
      <vt:lpstr>Data Mining – Meeting 7</vt:lpstr>
      <vt:lpstr>Agenda</vt:lpstr>
      <vt:lpstr>FP-Growth Algorithm</vt:lpstr>
      <vt:lpstr>Step 1: FP-Tree Construction</vt:lpstr>
      <vt:lpstr>Step 1: FP-Tree Construction</vt:lpstr>
      <vt:lpstr>Step 1: FP-Tree Construction</vt:lpstr>
      <vt:lpstr>Step 1: FP-Tree Construction (Example)</vt:lpstr>
      <vt:lpstr>FP-Tree size</vt:lpstr>
      <vt:lpstr>Step 2: Frequent Itemset Generation</vt:lpstr>
      <vt:lpstr>Prefix path sub-trees (Example)</vt:lpstr>
      <vt:lpstr>Step 2: Frequent Itemset Generation</vt:lpstr>
      <vt:lpstr>Example</vt:lpstr>
      <vt:lpstr>Example</vt:lpstr>
      <vt:lpstr>Conditional FP-Tree</vt:lpstr>
      <vt:lpstr>Conditional FP-Tree</vt:lpstr>
      <vt:lpstr>Conditional FP-Tree</vt:lpstr>
      <vt:lpstr>Conditional FP-Tree</vt:lpstr>
      <vt:lpstr>Example</vt:lpstr>
      <vt:lpstr>Example</vt:lpstr>
      <vt:lpstr>Example</vt:lpstr>
      <vt:lpstr>Result</vt:lpstr>
      <vt:lpstr>Exercise</vt:lpstr>
      <vt:lpstr>FP-Growth Vs. Apriori</vt:lpstr>
      <vt:lpstr>Why Is FP-Growth the Winner?</vt:lpstr>
      <vt:lpstr>FP-Growth Disadvantages</vt:lpstr>
      <vt:lpstr>Mining Various Kinds of Association Rules</vt:lpstr>
      <vt:lpstr>Mining Multiple-Level Association Rules</vt:lpstr>
      <vt:lpstr>Multi-level Association: Redundancy Filtering</vt:lpstr>
      <vt:lpstr>Mining Multi-Dimensional Association</vt:lpstr>
      <vt:lpstr>Mining Quantitative Associations</vt:lpstr>
      <vt:lpstr>Static Discretization of Quantitative Attributes</vt:lpstr>
      <vt:lpstr>Quantitative Association Rules</vt:lpstr>
      <vt:lpstr>Mining Other Interesting Patterns</vt:lpstr>
      <vt:lpstr>Interestingness Measure: Correlations (Lift)</vt:lpstr>
      <vt:lpstr>Are lift and 2  Good Measures of Correlation?</vt:lpstr>
      <vt:lpstr>Which Measures Should Be Used?</vt:lpstr>
      <vt:lpstr>Constraint-based (Query-Directed) Mining</vt:lpstr>
      <vt:lpstr>Constraints in Data Mining</vt:lpstr>
      <vt:lpstr>Anti-Monotonicity in Constraint Pushing</vt:lpstr>
      <vt:lpstr>Monotonicity for Constraint Pushing</vt:lpstr>
      <vt:lpstr>Succinctness</vt:lpstr>
      <vt:lpstr>The Apriori Algorithm — Example</vt:lpstr>
      <vt:lpstr>Naïve Algorithm: Apriori + Constraint </vt:lpstr>
      <vt:lpstr>The Constrained Apriori Algorithm: Push an Anti-monotone Constraint Deep </vt:lpstr>
      <vt:lpstr>Converting “Tough” Constraints</vt:lpstr>
      <vt:lpstr>Strongly Convertible Constraints</vt:lpstr>
      <vt:lpstr>Can Apriori Handle Convertible Constraint?</vt:lpstr>
      <vt:lpstr>Mining With Convertible Constraints</vt:lpstr>
      <vt:lpstr>What Constraints Are Convertible?</vt:lpstr>
      <vt:lpstr>Constraint-Based Mining—A General Picture</vt:lpstr>
      <vt:lpstr>A Classification of Constraints</vt:lpstr>
      <vt:lpstr>Frequent-Pattern Mining: Summary</vt:lpstr>
      <vt:lpstr>Frequent-Pattern Mining: Research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/>
  <cp:lastModifiedBy/>
  <cp:revision>1</cp:revision>
  <cp:lastPrinted>1601-01-01T00:00:00Z</cp:lastPrinted>
  <dcterms:created xsi:type="dcterms:W3CDTF">1601-01-01T00:00:00Z</dcterms:created>
  <dcterms:modified xsi:type="dcterms:W3CDTF">2015-05-23T07:49:16Z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