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  <p:sldMasterId id="2147483835" r:id="rId2"/>
  </p:sldMasterIdLst>
  <p:notesMasterIdLst>
    <p:notesMasterId r:id="rId58"/>
  </p:notesMasterIdLst>
  <p:handoutMasterIdLst>
    <p:handoutMasterId r:id="rId59"/>
  </p:handoutMasterIdLst>
  <p:sldIdLst>
    <p:sldId id="256" r:id="rId3"/>
    <p:sldId id="271" r:id="rId4"/>
    <p:sldId id="620" r:id="rId5"/>
    <p:sldId id="684" r:id="rId6"/>
    <p:sldId id="621" r:id="rId7"/>
    <p:sldId id="625" r:id="rId8"/>
    <p:sldId id="623" r:id="rId9"/>
    <p:sldId id="624" r:id="rId10"/>
    <p:sldId id="627" r:id="rId11"/>
    <p:sldId id="628" r:id="rId12"/>
    <p:sldId id="629" r:id="rId13"/>
    <p:sldId id="630" r:id="rId14"/>
    <p:sldId id="631" r:id="rId15"/>
    <p:sldId id="639" r:id="rId16"/>
    <p:sldId id="640" r:id="rId17"/>
    <p:sldId id="641" r:id="rId18"/>
    <p:sldId id="632" r:id="rId19"/>
    <p:sldId id="633" r:id="rId20"/>
    <p:sldId id="634" r:id="rId21"/>
    <p:sldId id="635" r:id="rId22"/>
    <p:sldId id="637" r:id="rId23"/>
    <p:sldId id="642" r:id="rId24"/>
    <p:sldId id="644" r:id="rId25"/>
    <p:sldId id="645" r:id="rId26"/>
    <p:sldId id="717" r:id="rId27"/>
    <p:sldId id="647" r:id="rId28"/>
    <p:sldId id="648" r:id="rId29"/>
    <p:sldId id="649" r:id="rId30"/>
    <p:sldId id="669" r:id="rId31"/>
    <p:sldId id="670" r:id="rId32"/>
    <p:sldId id="718" r:id="rId33"/>
    <p:sldId id="650" r:id="rId34"/>
    <p:sldId id="652" r:id="rId35"/>
    <p:sldId id="655" r:id="rId36"/>
    <p:sldId id="654" r:id="rId37"/>
    <p:sldId id="656" r:id="rId38"/>
    <p:sldId id="657" r:id="rId39"/>
    <p:sldId id="661" r:id="rId40"/>
    <p:sldId id="662" r:id="rId41"/>
    <p:sldId id="663" r:id="rId42"/>
    <p:sldId id="665" r:id="rId43"/>
    <p:sldId id="672" r:id="rId44"/>
    <p:sldId id="673" r:id="rId45"/>
    <p:sldId id="674" r:id="rId46"/>
    <p:sldId id="675" r:id="rId47"/>
    <p:sldId id="676" r:id="rId48"/>
    <p:sldId id="677" r:id="rId49"/>
    <p:sldId id="678" r:id="rId50"/>
    <p:sldId id="679" r:id="rId51"/>
    <p:sldId id="680" r:id="rId52"/>
    <p:sldId id="681" r:id="rId53"/>
    <p:sldId id="682" r:id="rId54"/>
    <p:sldId id="719" r:id="rId55"/>
    <p:sldId id="720" r:id="rId56"/>
    <p:sldId id="721" r:id="rId57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56" autoAdjust="0"/>
    <p:restoredTop sz="84733" autoAdjust="0"/>
  </p:normalViewPr>
  <p:slideViewPr>
    <p:cSldViewPr>
      <p:cViewPr varScale="1">
        <p:scale>
          <a:sx n="71" d="100"/>
          <a:sy n="71" d="100"/>
        </p:scale>
        <p:origin x="-168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53.emf"/><Relationship Id="rId1" Type="http://schemas.openxmlformats.org/officeDocument/2006/relationships/image" Target="../media/image52.wmf"/><Relationship Id="rId6" Type="http://schemas.openxmlformats.org/officeDocument/2006/relationships/image" Target="../media/image51.emf"/><Relationship Id="rId5" Type="http://schemas.openxmlformats.org/officeDocument/2006/relationships/image" Target="../media/image56.wmf"/><Relationship Id="rId4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9AAEDFA5-5917-41A0-99BD-EA9BCED02E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1B0CF8E1-BC5B-40C8-95B6-D86D4A9E0C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D208B-B30A-4664-8A7A-3940794F5CD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61B7D-1632-43E3-8F60-9049F104549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61B7D-1632-43E3-8F60-9049F104549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FB153-520A-4F5F-8335-2BCF53A2892B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D208B-B30A-4664-8A7A-3940794F5CD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59E83-1903-437B-BA57-1C11C155F1D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E2D08-BD9E-4DD3-B448-1FABEAB9315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DDBAA-D250-40D1-A0C5-CF8D299D900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62EBB-0B7C-456B-B36E-74C08E484D9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EC309-DF8D-4011-8B98-8A3B35C65E3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B1543-986E-4F3E-B4D8-50235FBBBBF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B998-C819-42CB-A2AA-60AB233A02B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Straight Connec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Oval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0" name="Oval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1" name="Oval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BD41-929A-4F97-9987-B0961F0E6EDD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CE7F-FF67-4A53-A474-D3A97AF4EF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0FB2-2839-4BF7-BAB7-E0239AB2FAA1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B48E-4532-4FD3-8930-0E016C3565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FAF4C-65CC-463B-8833-81D84DB64209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2271-7691-4D81-83BB-599181AEB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E2FD064C-6F01-4A7A-BEFA-1297D9E01B5A}" type="datetime1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6C7152E-8680-488D-9A75-0861E15956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EBE9FD30-AA95-4278-9B36-9D49E12B3006}" type="datetime1">
              <a:rPr lang="en-US" smtClean="0"/>
              <a:pPr/>
              <a:t>4/18/2016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47539AB-7FA1-4A71-B53D-EE0C9B1C0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C61AA-567A-46BC-A18B-94A2F4DE1CEA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772A2-1094-4EBB-97DE-35835E34A7E9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4B839-E3E7-475A-BDFA-36C0003F218F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DA744-7C05-4FF8-9B4E-A430B9F64516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758AE-1607-4D92-B023-5E5D9AA2454D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F8A67-F98E-450D-9719-88285DC69B42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CFBE-2E5A-4057-AF09-8AAFD4DECAE2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D6361-D840-4C48-886E-8564E0870A50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F5740-E253-432A-A12B-0725C5490E97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F0B61-E3CE-4DBE-8E2E-9CBB03134049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24093-0EB6-4218-A0BA-589B7B84D73E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B1496-6312-424F-B282-857DBB149B83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60E59D8-9F4E-44D5-B07D-FEC84A7F9C03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F525EA-D8B0-401B-99F1-2B9B36BAEC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7FBE1-8577-4CE5-99F2-08B0E9CC1B92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881A-6745-4E5C-BC3A-B2D442CD5542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86459-031E-4246-8A66-4AACE887425A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23EA9-6E36-4FAF-9A23-95DF4F1BFB79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B39FD-BBDA-41D2-A272-C824194882D4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78CD2-AC5D-48BB-B3EB-7213E2417818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EADF1-CA53-45BB-A6E3-03C6917A62B0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6234-D425-4305-BD4D-7FEAB40EEA94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67CC-A9BB-48C1-AC24-0EF1E906B9CD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1AFBA-7D66-4808-AA12-5AA4F87467C6}" type="slidenum">
              <a:rPr lang="he-I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Rectangle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4" name="Oval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5" name="Oval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6" name="Oval 2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Straight Connec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7A35-507C-4C6F-A441-46F0B15541DA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F3BD-0CCE-48A9-98C6-048A1E78A5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25207-B48B-428D-A8BD-412539777AA9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A872-4BC4-410D-819A-98FED5AF9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80591-9C00-4A1C-9935-ACCA5CDA767F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2B19-DB80-40F1-9BE8-AAAA5C9918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DF842E-5CFE-4DE5-9D84-CD89F8A1987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189CF5-EC01-4668-B767-89BB00BC91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07653-86CF-4524-BBE5-661E0F31E8BE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C8DE-1EE7-4C7A-842F-B2EAA5FCC6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Oval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A05625-2EA6-4B21-8B5F-76B5102A124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36236C-6892-43C0-88B0-EBE03F74F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Oval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CFC1C9E-5E7A-4B3F-92A7-648908A71145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B94524-123C-4A2E-8C08-71AC1FC6FF2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89050E28-19FB-4292-99E2-0A121683F4D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BA3FD463-35E8-4F4D-9F09-BD818B06B6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22" r:id="rId4"/>
    <p:sldLayoutId id="2147483823" r:id="rId5"/>
    <p:sldLayoutId id="2147483830" r:id="rId6"/>
    <p:sldLayoutId id="2147483824" r:id="rId7"/>
    <p:sldLayoutId id="2147483831" r:id="rId8"/>
    <p:sldLayoutId id="2147483832" r:id="rId9"/>
    <p:sldLayoutId id="2147483825" r:id="rId10"/>
    <p:sldLayoutId id="2147483826" r:id="rId11"/>
    <p:sldLayoutId id="2147483833" r:id="rId12"/>
    <p:sldLayoutId id="21474838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rtl="1">
              <a:defRPr/>
            </a:pPr>
            <a:fld id="{DEC18BAF-B7A5-4920-8EF4-E51B3F50AA47}" type="datetimeFigureOut">
              <a:rPr lang="he-IL">
                <a:solidFill>
                  <a:prstClr val="black">
                    <a:tint val="75000"/>
                  </a:prstClr>
                </a:solidFill>
              </a:rPr>
              <a:pPr rtl="1">
                <a:defRPr/>
              </a:pPr>
              <a:t>י'/ניסן/תשע"ו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rtl="1">
              <a:defRPr/>
            </a:pP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rtl="1">
              <a:defRPr/>
            </a:pPr>
            <a:fld id="{C94A1D01-FB75-47F1-B522-AB6E65B9CA55}" type="slidenum">
              <a:rPr lang="he-IL">
                <a:solidFill>
                  <a:prstClr val="black">
                    <a:tint val="75000"/>
                  </a:prstClr>
                </a:solidFill>
              </a:rPr>
              <a:pPr rtl="1">
                <a:defRPr/>
              </a:pPr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Microsoft_Office_Excel_97-2003_Worksheet4.xls"/><Relationship Id="rId4" Type="http://schemas.openxmlformats.org/officeDocument/2006/relationships/oleObject" Target="../embeddings/Microsoft_Office_Excel_97-2003_Worksheet3.xls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Microsoft_Office_Excel_97-2003_Worksheet6.xls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12.doc"/><Relationship Id="rId3" Type="http://schemas.openxmlformats.org/officeDocument/2006/relationships/oleObject" Target="../embeddings/Microsoft_Office_Excel_97-2003_Worksheet7.xls"/><Relationship Id="rId7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Office_Word_97_-_2003_Document10.doc"/><Relationship Id="rId5" Type="http://schemas.openxmlformats.org/officeDocument/2006/relationships/oleObject" Target="../embeddings/Microsoft_Office_Excel_97-2003_Worksheet9.xls"/><Relationship Id="rId10" Type="http://schemas.openxmlformats.org/officeDocument/2006/relationships/oleObject" Target="../embeddings/Microsoft_Office_Word_97_-_2003_Document14.doc"/><Relationship Id="rId4" Type="http://schemas.openxmlformats.org/officeDocument/2006/relationships/oleObject" Target="../embeddings/Microsoft_Office_Word_97_-_2003_Document8.doc"/><Relationship Id="rId9" Type="http://schemas.openxmlformats.org/officeDocument/2006/relationships/oleObject" Target="../embeddings/Microsoft_Office_Excel_97-2003_Worksheet13.xls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Microsoft_Office_Excel_97-2003_Worksheet17.xls"/><Relationship Id="rId4" Type="http://schemas.openxmlformats.org/officeDocument/2006/relationships/oleObject" Target="../embeddings/Microsoft_Office_Excel_97-2003_Worksheet16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Microsoft_Office_Excel_97-2003_Worksheet20.xls"/><Relationship Id="rId4" Type="http://schemas.openxmlformats.org/officeDocument/2006/relationships/oleObject" Target="../embeddings/Microsoft_Office_Excel_97-2003_Worksheet19.xls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Mining – Meeting 8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Roi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Yehoshua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Partially based on slides of Noam Koenigstein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Open University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  <p:pic>
        <p:nvPicPr>
          <p:cNvPr id="10" name="Picture 2" descr="http://mineria-de-datos.it4biotech.com/wp-content/uploads/2010/12/emeza_Masc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92696"/>
            <a:ext cx="4320480" cy="3380776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4CE7F-FF67-4A53-A474-D3A97AF4EF28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Type of data in clustering analysis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600200"/>
            <a:ext cx="7712025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sz="2400" u="sng" dirty="0"/>
              <a:t>Interval-scaled variables</a:t>
            </a:r>
          </a:p>
          <a:p>
            <a:pPr>
              <a:lnSpc>
                <a:spcPct val="140000"/>
              </a:lnSpc>
            </a:pPr>
            <a:r>
              <a:rPr lang="en-US" sz="2400" u="sng" dirty="0"/>
              <a:t>Binary variables</a:t>
            </a:r>
          </a:p>
          <a:p>
            <a:pPr>
              <a:lnSpc>
                <a:spcPct val="140000"/>
              </a:lnSpc>
            </a:pPr>
            <a:r>
              <a:rPr lang="en-US" sz="2400" u="sng" dirty="0"/>
              <a:t>Nominal, ordinal, and ratio variables</a:t>
            </a:r>
          </a:p>
          <a:p>
            <a:pPr>
              <a:lnSpc>
                <a:spcPct val="140000"/>
              </a:lnSpc>
            </a:pPr>
            <a:r>
              <a:rPr lang="en-US" sz="2400" u="sng" dirty="0"/>
              <a:t>Variables of mixed types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 dirty="0"/>
              <a:t>Interval-valued variables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144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sz="2400" dirty="0"/>
              <a:t>Standardize data</a:t>
            </a:r>
          </a:p>
          <a:p>
            <a:pPr lvl="1">
              <a:lnSpc>
                <a:spcPct val="140000"/>
              </a:lnSpc>
            </a:pPr>
            <a:r>
              <a:rPr lang="en-US" sz="2400" dirty="0"/>
              <a:t>Calculate the mean absolute deviation:</a:t>
            </a:r>
          </a:p>
          <a:p>
            <a:pPr>
              <a:lnSpc>
                <a:spcPct val="140000"/>
              </a:lnSpc>
            </a:pPr>
            <a:endParaRPr lang="en-US" sz="2400" dirty="0"/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sz="2400" dirty="0"/>
              <a:t>where</a:t>
            </a:r>
          </a:p>
          <a:p>
            <a:pPr lvl="1">
              <a:lnSpc>
                <a:spcPct val="140000"/>
              </a:lnSpc>
            </a:pPr>
            <a:r>
              <a:rPr lang="en-US" sz="2400" dirty="0"/>
              <a:t>Calculate the standardized measurement (</a:t>
            </a:r>
            <a:r>
              <a:rPr lang="en-US" sz="2400" i="1" dirty="0"/>
              <a:t>z-score</a:t>
            </a:r>
            <a:r>
              <a:rPr lang="en-US" sz="2400" dirty="0"/>
              <a:t>)</a:t>
            </a:r>
          </a:p>
          <a:p>
            <a:pPr>
              <a:lnSpc>
                <a:spcPct val="140000"/>
              </a:lnSpc>
            </a:pPr>
            <a:endParaRPr lang="en-US" sz="2400" dirty="0"/>
          </a:p>
          <a:p>
            <a:pPr>
              <a:lnSpc>
                <a:spcPct val="140000"/>
              </a:lnSpc>
            </a:pPr>
            <a:r>
              <a:rPr lang="en-US" sz="2400" dirty="0"/>
              <a:t>Using mean absolute deviation is more robust than using standard deviation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sz="2400" dirty="0"/>
          </a:p>
        </p:txBody>
      </p:sp>
      <p:graphicFrame>
        <p:nvGraphicFramePr>
          <p:cNvPr id="1445892" name="Object 4"/>
          <p:cNvGraphicFramePr>
            <a:graphicFrameLocks noChangeAspect="1"/>
          </p:cNvGraphicFramePr>
          <p:nvPr/>
        </p:nvGraphicFramePr>
        <p:xfrm>
          <a:off x="2438400" y="3505200"/>
          <a:ext cx="2451100" cy="430213"/>
        </p:xfrm>
        <a:graphic>
          <a:graphicData uri="http://schemas.openxmlformats.org/presentationml/2006/ole">
            <p:oleObj spid="_x0000_s9218" name="Equation" r:id="rId3" imgW="2450880" imgH="431640" progId="Equation.3">
              <p:embed/>
            </p:oleObj>
          </a:graphicData>
        </a:graphic>
      </p:graphicFrame>
      <p:graphicFrame>
        <p:nvGraphicFramePr>
          <p:cNvPr id="1445893" name="Object 5"/>
          <p:cNvGraphicFramePr>
            <a:graphicFrameLocks noChangeAspect="1"/>
          </p:cNvGraphicFramePr>
          <p:nvPr/>
        </p:nvGraphicFramePr>
        <p:xfrm>
          <a:off x="2057400" y="2743200"/>
          <a:ext cx="4343400" cy="404813"/>
        </p:xfrm>
        <a:graphic>
          <a:graphicData uri="http://schemas.openxmlformats.org/presentationml/2006/ole">
            <p:oleObj spid="_x0000_s9219" name="Equation" r:id="rId4" imgW="4343400" imgH="406080" progId="Equation.3">
              <p:embed/>
            </p:oleObj>
          </a:graphicData>
        </a:graphic>
      </p:graphicFrame>
      <p:graphicFrame>
        <p:nvGraphicFramePr>
          <p:cNvPr id="1445894" name="Object 6"/>
          <p:cNvGraphicFramePr>
            <a:graphicFrameLocks noChangeAspect="1"/>
          </p:cNvGraphicFramePr>
          <p:nvPr/>
        </p:nvGraphicFramePr>
        <p:xfrm>
          <a:off x="3429000" y="4572000"/>
          <a:ext cx="1409700" cy="660400"/>
        </p:xfrm>
        <a:graphic>
          <a:graphicData uri="http://schemas.openxmlformats.org/presentationml/2006/ole">
            <p:oleObj spid="_x0000_s9220" name="Equation" r:id="rId5" imgW="1409400" imgH="66024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315200" cy="1066800"/>
          </a:xfrm>
        </p:spPr>
        <p:txBody>
          <a:bodyPr/>
          <a:lstStyle/>
          <a:p>
            <a:r>
              <a:rPr lang="en-US" sz="3200" dirty="0"/>
              <a:t>Similarity and Dissimilarity Between Objects</a:t>
            </a:r>
            <a:endParaRPr lang="en-US" dirty="0"/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144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u="sng" dirty="0"/>
              <a:t>Distances</a:t>
            </a:r>
            <a:r>
              <a:rPr lang="en-US" sz="2400" dirty="0"/>
              <a:t> are normally used to measure the </a:t>
            </a:r>
            <a:r>
              <a:rPr lang="en-US" sz="2400" u="sng" dirty="0"/>
              <a:t>similarity</a:t>
            </a:r>
            <a:r>
              <a:rPr lang="en-US" sz="2400" dirty="0"/>
              <a:t> or </a:t>
            </a:r>
            <a:r>
              <a:rPr lang="en-US" sz="2400" u="sng" dirty="0"/>
              <a:t>dissimilarity</a:t>
            </a:r>
            <a:r>
              <a:rPr lang="en-US" sz="2400" dirty="0"/>
              <a:t> between two data objects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Some popular ones include: </a:t>
            </a:r>
            <a:r>
              <a:rPr lang="en-US" sz="2400" i="1" dirty="0" err="1"/>
              <a:t>Minkowski</a:t>
            </a:r>
            <a:r>
              <a:rPr lang="en-US" sz="2400" i="1" dirty="0"/>
              <a:t> distance</a:t>
            </a:r>
            <a:r>
              <a:rPr lang="en-US" sz="2400" dirty="0"/>
              <a:t>: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where  </a:t>
            </a:r>
            <a:r>
              <a:rPr lang="en-US" sz="2400" i="1" dirty="0" err="1"/>
              <a:t>i</a:t>
            </a:r>
            <a:r>
              <a:rPr lang="en-US" sz="2400" dirty="0"/>
              <a:t> = (</a:t>
            </a:r>
            <a:r>
              <a:rPr lang="en-US" sz="2400" i="1" dirty="0"/>
              <a:t>x</a:t>
            </a:r>
            <a:r>
              <a:rPr lang="en-US" sz="2400" baseline="-25000" dirty="0"/>
              <a:t>i1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baseline="-25000" dirty="0"/>
              <a:t>i2</a:t>
            </a:r>
            <a:r>
              <a:rPr lang="en-US" sz="2400" dirty="0"/>
              <a:t>, …,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ip</a:t>
            </a:r>
            <a:r>
              <a:rPr lang="en-US" sz="2400" dirty="0"/>
              <a:t>) and</a:t>
            </a:r>
            <a:r>
              <a:rPr lang="en-US" sz="2400" i="1" dirty="0"/>
              <a:t> j</a:t>
            </a:r>
            <a:r>
              <a:rPr lang="en-US" sz="2400" dirty="0"/>
              <a:t> = (</a:t>
            </a:r>
            <a:r>
              <a:rPr lang="en-US" sz="2400" i="1" dirty="0"/>
              <a:t>x</a:t>
            </a:r>
            <a:r>
              <a:rPr lang="en-US" sz="2400" baseline="-25000" dirty="0"/>
              <a:t>j1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baseline="-25000" dirty="0"/>
              <a:t>j2</a:t>
            </a:r>
            <a:r>
              <a:rPr lang="en-US" sz="2400" dirty="0"/>
              <a:t>, …,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jp</a:t>
            </a:r>
            <a:r>
              <a:rPr lang="en-US" sz="2400" dirty="0"/>
              <a:t>) are two </a:t>
            </a:r>
            <a:r>
              <a:rPr lang="en-US" sz="2400" i="1" dirty="0"/>
              <a:t>p</a:t>
            </a:r>
            <a:r>
              <a:rPr lang="en-US" sz="2400" dirty="0"/>
              <a:t>-dimensional data objects, and </a:t>
            </a:r>
            <a:r>
              <a:rPr lang="en-US" sz="2400" i="1" dirty="0"/>
              <a:t>q</a:t>
            </a:r>
            <a:r>
              <a:rPr lang="en-US" sz="2400" dirty="0"/>
              <a:t> is a positive integer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If </a:t>
            </a:r>
            <a:r>
              <a:rPr lang="en-US" sz="2400" i="1" dirty="0"/>
              <a:t>q</a:t>
            </a:r>
            <a:r>
              <a:rPr lang="en-US" sz="2400" dirty="0"/>
              <a:t> = </a:t>
            </a:r>
            <a:r>
              <a:rPr lang="en-US" sz="2400" i="1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dirty="0"/>
              <a:t> is Manhattan distance</a:t>
            </a:r>
            <a:endParaRPr lang="en-US" sz="2400" i="1" dirty="0"/>
          </a:p>
          <a:p>
            <a:pPr>
              <a:lnSpc>
                <a:spcPct val="120000"/>
              </a:lnSpc>
            </a:pPr>
            <a:endParaRPr lang="en-US" sz="2400" i="1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endParaRPr lang="en-US" sz="2400" dirty="0"/>
          </a:p>
        </p:txBody>
      </p:sp>
      <p:graphicFrame>
        <p:nvGraphicFramePr>
          <p:cNvPr id="1746944" name="Object 1024"/>
          <p:cNvGraphicFramePr>
            <a:graphicFrameLocks noChangeAspect="1"/>
          </p:cNvGraphicFramePr>
          <p:nvPr/>
        </p:nvGraphicFramePr>
        <p:xfrm>
          <a:off x="1905000" y="3124200"/>
          <a:ext cx="5181600" cy="596900"/>
        </p:xfrm>
        <a:graphic>
          <a:graphicData uri="http://schemas.openxmlformats.org/presentationml/2006/ole">
            <p:oleObj spid="_x0000_s10242" name="Equation" r:id="rId3" imgW="5181480" imgH="596880" progId="Equation.3">
              <p:embed/>
            </p:oleObj>
          </a:graphicData>
        </a:graphic>
      </p:graphicFrame>
      <p:graphicFrame>
        <p:nvGraphicFramePr>
          <p:cNvPr id="1746945" name="Object 1025"/>
          <p:cNvGraphicFramePr>
            <a:graphicFrameLocks noChangeAspect="1"/>
          </p:cNvGraphicFramePr>
          <p:nvPr/>
        </p:nvGraphicFramePr>
        <p:xfrm>
          <a:off x="2514600" y="5562600"/>
          <a:ext cx="4521200" cy="546100"/>
        </p:xfrm>
        <a:graphic>
          <a:graphicData uri="http://schemas.openxmlformats.org/presentationml/2006/ole">
            <p:oleObj spid="_x0000_s10243" name="Equation" r:id="rId4" imgW="4292280" imgH="43164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391400" cy="990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Similarity and Dissimilarity Between Objects (Cont.)</a:t>
            </a:r>
            <a:endParaRPr lang="en-US" dirty="0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0010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i="1" dirty="0"/>
              <a:t>If q</a:t>
            </a:r>
            <a:r>
              <a:rPr lang="en-US" sz="2400" dirty="0"/>
              <a:t> = </a:t>
            </a:r>
            <a:r>
              <a:rPr lang="en-US" sz="2400" i="1" dirty="0"/>
              <a:t>2</a:t>
            </a:r>
            <a:r>
              <a:rPr lang="en-US" sz="2400" dirty="0"/>
              <a:t>,</a:t>
            </a:r>
            <a:r>
              <a:rPr lang="en-US" sz="2400" i="1" dirty="0"/>
              <a:t> d </a:t>
            </a:r>
            <a:r>
              <a:rPr lang="en-US" sz="2400" dirty="0"/>
              <a:t>is Euclidean distance: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Properties</a:t>
            </a:r>
          </a:p>
          <a:p>
            <a:pPr lvl="2">
              <a:lnSpc>
                <a:spcPct val="110000"/>
              </a:lnSpc>
            </a:pPr>
            <a:r>
              <a:rPr lang="en-US" i="1" dirty="0"/>
              <a:t>d(</a:t>
            </a:r>
            <a:r>
              <a:rPr lang="en-US" i="1" dirty="0" err="1"/>
              <a:t>i,j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0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i="1" dirty="0"/>
              <a:t>d(</a:t>
            </a:r>
            <a:r>
              <a:rPr lang="en-US" i="1" dirty="0" err="1"/>
              <a:t>i,i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0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i="1" dirty="0"/>
              <a:t>d(</a:t>
            </a:r>
            <a:r>
              <a:rPr lang="en-US" i="1" dirty="0" err="1"/>
              <a:t>i,j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i="1" dirty="0"/>
              <a:t>d(</a:t>
            </a:r>
            <a:r>
              <a:rPr lang="en-US" i="1" dirty="0" err="1"/>
              <a:t>j,i</a:t>
            </a:r>
            <a:r>
              <a:rPr lang="en-US" i="1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i="1" dirty="0"/>
              <a:t>d(</a:t>
            </a:r>
            <a:r>
              <a:rPr lang="en-US" i="1" dirty="0" err="1"/>
              <a:t>i,j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/>
              <a:t>d(</a:t>
            </a:r>
            <a:r>
              <a:rPr lang="en-US" i="1" dirty="0" err="1"/>
              <a:t>i,k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i="1" dirty="0"/>
              <a:t>d(</a:t>
            </a:r>
            <a:r>
              <a:rPr lang="en-US" i="1" dirty="0" err="1"/>
              <a:t>k,j</a:t>
            </a:r>
            <a:r>
              <a:rPr lang="en-US" i="1" dirty="0"/>
              <a:t>)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Also, one can use weighted distance, parametric Pearson product moment correlation, or other </a:t>
            </a:r>
            <a:r>
              <a:rPr lang="en-US" sz="2400" dirty="0" err="1"/>
              <a:t>disimilarity</a:t>
            </a:r>
            <a:r>
              <a:rPr lang="en-US" sz="2400" dirty="0"/>
              <a:t> measures</a:t>
            </a:r>
          </a:p>
        </p:txBody>
      </p:sp>
      <p:graphicFrame>
        <p:nvGraphicFramePr>
          <p:cNvPr id="1447940" name="Object 4"/>
          <p:cNvGraphicFramePr>
            <a:graphicFrameLocks noChangeAspect="1"/>
          </p:cNvGraphicFramePr>
          <p:nvPr/>
        </p:nvGraphicFramePr>
        <p:xfrm>
          <a:off x="1331640" y="1988840"/>
          <a:ext cx="5170488" cy="582613"/>
        </p:xfrm>
        <a:graphic>
          <a:graphicData uri="http://schemas.openxmlformats.org/presentationml/2006/ole">
            <p:oleObj spid="_x0000_s11266" name="Equation" r:id="rId3" imgW="5168880" imgH="58392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692696"/>
            <a:ext cx="3498389" cy="792088"/>
          </a:xfrm>
          <a:prstGeom prst="rect">
            <a:avLst/>
          </a:prstGeom>
          <a:noFill/>
        </p:spPr>
      </p:pic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2276872"/>
            <a:ext cx="4248472" cy="557880"/>
          </a:xfrm>
          <a:prstGeom prst="rect">
            <a:avLst/>
          </a:prstGeom>
          <a:noFill/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6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772816"/>
            <a:ext cx="3086100" cy="495300"/>
          </a:xfrm>
          <a:prstGeom prst="rect">
            <a:avLst/>
          </a:prstGeom>
          <a:noFill/>
        </p:spPr>
      </p:pic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65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2924944"/>
            <a:ext cx="3276600" cy="495300"/>
          </a:xfrm>
          <a:prstGeom prst="rect">
            <a:avLst/>
          </a:prstGeom>
          <a:noFill/>
        </p:spPr>
      </p:pic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6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3717032"/>
            <a:ext cx="5343525" cy="428625"/>
          </a:xfrm>
          <a:prstGeom prst="rect">
            <a:avLst/>
          </a:prstGeom>
          <a:noFill/>
        </p:spPr>
      </p:pic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71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4365104"/>
            <a:ext cx="5133975" cy="428625"/>
          </a:xfrm>
          <a:prstGeom prst="rect">
            <a:avLst/>
          </a:prstGeom>
          <a:noFill/>
        </p:spPr>
      </p:pic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74" name="Picture 2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5013176"/>
            <a:ext cx="4391025" cy="428625"/>
          </a:xfrm>
          <a:prstGeom prst="rect">
            <a:avLst/>
          </a:prstGeom>
          <a:noFill/>
        </p:spPr>
      </p:pic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47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260648"/>
            <a:ext cx="3498389" cy="792088"/>
          </a:xfrm>
          <a:prstGeom prst="rect">
            <a:avLst/>
          </a:prstGeom>
          <a:noFill/>
        </p:spPr>
      </p:pic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3068960"/>
            <a:ext cx="1656184" cy="674303"/>
          </a:xfrm>
          <a:prstGeom prst="rect">
            <a:avLst/>
          </a:prstGeom>
          <a:noFill/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772816"/>
            <a:ext cx="3433341" cy="288032"/>
          </a:xfrm>
          <a:prstGeom prst="rect">
            <a:avLst/>
          </a:prstGeom>
          <a:noFill/>
        </p:spPr>
      </p:pic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420888"/>
            <a:ext cx="2984012" cy="288032"/>
          </a:xfrm>
          <a:prstGeom prst="rect">
            <a:avLst/>
          </a:prstGeom>
          <a:noFill/>
        </p:spPr>
      </p:pic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6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429000"/>
            <a:ext cx="6017865" cy="1448941"/>
          </a:xfrm>
          <a:prstGeom prst="rect">
            <a:avLst/>
          </a:prstGeom>
          <a:noFill/>
        </p:spPr>
      </p:pic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89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229200"/>
            <a:ext cx="3514677" cy="1080120"/>
          </a:xfrm>
          <a:prstGeom prst="rect">
            <a:avLst/>
          </a:prstGeom>
          <a:noFill/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7578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757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70" decel="1000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770" decel="100000"/>
                                        <p:tgtEl>
                                          <p:spTgt spid="757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7578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70" decel="1000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770" decel="100000"/>
                                        <p:tgtEl>
                                          <p:spTgt spid="7578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340768"/>
            <a:ext cx="6062388" cy="864096"/>
          </a:xfrm>
          <a:prstGeom prst="rect">
            <a:avLst/>
          </a:prstGeom>
          <a:noFill/>
        </p:spPr>
      </p:pic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2420888"/>
            <a:ext cx="5896184" cy="432048"/>
          </a:xfrm>
          <a:prstGeom prst="rect">
            <a:avLst/>
          </a:prstGeom>
          <a:noFill/>
        </p:spPr>
      </p:pic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0" y="781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429000"/>
            <a:ext cx="5676900" cy="276225"/>
          </a:xfrm>
          <a:prstGeom prst="rect">
            <a:avLst/>
          </a:prstGeom>
          <a:noFill/>
        </p:spPr>
      </p:pic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10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005064"/>
            <a:ext cx="5229225" cy="276225"/>
          </a:xfrm>
          <a:prstGeom prst="rect">
            <a:avLst/>
          </a:prstGeom>
          <a:noFill/>
        </p:spPr>
      </p:pic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13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581128"/>
            <a:ext cx="5095875" cy="276225"/>
          </a:xfrm>
          <a:prstGeom prst="rect">
            <a:avLst/>
          </a:prstGeom>
          <a:noFill/>
        </p:spPr>
      </p:pic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16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5517232"/>
            <a:ext cx="4262188" cy="792088"/>
          </a:xfrm>
          <a:prstGeom prst="rect">
            <a:avLst/>
          </a:prstGeom>
          <a:noFill/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680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6FC9-A713-480F-93CA-48CFAB195C85}" type="slidenum">
              <a:rPr lang="en-US"/>
              <a:pPr/>
              <a:t>17</a:t>
            </a:fld>
            <a:endParaRPr lang="en-US"/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sz="3200"/>
              <a:t>Binary Variables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124744"/>
            <a:ext cx="45720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400" dirty="0"/>
              <a:t>A contingency table for binary </a:t>
            </a:r>
            <a:r>
              <a:rPr lang="en-US" sz="2400" dirty="0" smtClean="0"/>
              <a:t>data</a:t>
            </a:r>
            <a:endParaRPr lang="en-US" sz="2400" dirty="0"/>
          </a:p>
          <a:p>
            <a:pPr>
              <a:lnSpc>
                <a:spcPct val="130000"/>
              </a:lnSpc>
            </a:pPr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Distance </a:t>
            </a:r>
            <a:r>
              <a:rPr lang="en-US" sz="2000" dirty="0"/>
              <a:t>measure for symmetric binary variables: 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Distance measure for asymmetric binary variables: </a:t>
            </a:r>
          </a:p>
          <a:p>
            <a:pPr>
              <a:lnSpc>
                <a:spcPct val="130000"/>
              </a:lnSpc>
            </a:pPr>
            <a:r>
              <a:rPr lang="en-US" sz="2000" dirty="0" err="1"/>
              <a:t>Jaccard</a:t>
            </a:r>
            <a:r>
              <a:rPr lang="en-US" sz="2000" dirty="0"/>
              <a:t> coefficient (</a:t>
            </a:r>
            <a:r>
              <a:rPr lang="en-US" sz="2000" i="1" dirty="0">
                <a:solidFill>
                  <a:schemeClr val="hlink"/>
                </a:solidFill>
              </a:rPr>
              <a:t>similarity</a:t>
            </a:r>
            <a:r>
              <a:rPr lang="en-US" sz="2000" dirty="0"/>
              <a:t> measure for </a:t>
            </a:r>
            <a:r>
              <a:rPr lang="en-US" sz="2000" i="1" dirty="0"/>
              <a:t>asymmetric </a:t>
            </a:r>
            <a:r>
              <a:rPr lang="en-US" sz="2000" dirty="0"/>
              <a:t>binary variables): </a:t>
            </a:r>
          </a:p>
        </p:txBody>
      </p:sp>
      <p:graphicFrame>
        <p:nvGraphicFramePr>
          <p:cNvPr id="1448964" name="Object 4"/>
          <p:cNvGraphicFramePr>
            <a:graphicFrameLocks noChangeAspect="1"/>
          </p:cNvGraphicFramePr>
          <p:nvPr/>
        </p:nvGraphicFramePr>
        <p:xfrm>
          <a:off x="4860032" y="3140968"/>
          <a:ext cx="3810000" cy="695325"/>
        </p:xfrm>
        <a:graphic>
          <a:graphicData uri="http://schemas.openxmlformats.org/presentationml/2006/ole">
            <p:oleObj spid="_x0000_s12290" name="Equation" r:id="rId3" imgW="2044440" imgH="482400" progId="Equation.3">
              <p:embed/>
            </p:oleObj>
          </a:graphicData>
        </a:graphic>
      </p:graphicFrame>
      <p:graphicFrame>
        <p:nvGraphicFramePr>
          <p:cNvPr id="1448966" name="Object 6"/>
          <p:cNvGraphicFramePr>
            <a:graphicFrameLocks noChangeAspect="1"/>
          </p:cNvGraphicFramePr>
          <p:nvPr/>
        </p:nvGraphicFramePr>
        <p:xfrm>
          <a:off x="4860032" y="4005064"/>
          <a:ext cx="3505200" cy="708025"/>
        </p:xfrm>
        <a:graphic>
          <a:graphicData uri="http://schemas.openxmlformats.org/presentationml/2006/ole">
            <p:oleObj spid="_x0000_s12291" name="Equation" r:id="rId4" imgW="1701720" imgH="482400" progId="Equation.3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27984" y="836712"/>
            <a:ext cx="4876801" cy="2195512"/>
            <a:chOff x="1200" y="1209"/>
            <a:chExt cx="3072" cy="1383"/>
          </a:xfrm>
        </p:grpSpPr>
        <p:sp>
          <p:nvSpPr>
            <p:cNvPr id="1448967" name="Line 7"/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48" y="1209"/>
              <a:ext cx="2400" cy="1383"/>
              <a:chOff x="1248" y="1209"/>
              <a:chExt cx="2400" cy="1383"/>
            </a:xfrm>
          </p:grpSpPr>
          <p:graphicFrame>
            <p:nvGraphicFramePr>
              <p:cNvPr id="1448965" name="Object 5"/>
              <p:cNvGraphicFramePr>
                <a:graphicFrameLocks noChangeAspect="1"/>
              </p:cNvGraphicFramePr>
              <p:nvPr/>
            </p:nvGraphicFramePr>
            <p:xfrm>
              <a:off x="1824" y="1440"/>
              <a:ext cx="1824" cy="1040"/>
            </p:xfrm>
            <a:graphic>
              <a:graphicData uri="http://schemas.openxmlformats.org/presentationml/2006/ole">
                <p:oleObj spid="_x0000_s12293" name="Equation" r:id="rId5" imgW="2539800" imgH="1447560" progId="Equation.3">
                  <p:embed/>
                </p:oleObj>
              </a:graphicData>
            </a:graphic>
          </p:graphicFrame>
          <p:sp>
            <p:nvSpPr>
              <p:cNvPr id="1448968" name="Line 8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48969" name="Text Box 9"/>
              <p:cNvSpPr txBox="1">
                <a:spLocks noChangeArrowheads="1"/>
              </p:cNvSpPr>
              <p:nvPr/>
            </p:nvSpPr>
            <p:spPr bwMode="auto">
              <a:xfrm>
                <a:off x="1248" y="1833"/>
                <a:ext cx="6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>
                    <a:latin typeface="Times New Roman" pitchFamily="18" charset="0"/>
                  </a:rPr>
                  <a:t>Object </a:t>
                </a:r>
                <a:r>
                  <a:rPr lang="en-US" sz="1800" b="1" i="1">
                    <a:latin typeface="Times New Roman" pitchFamily="18" charset="0"/>
                  </a:rPr>
                  <a:t>i</a:t>
                </a:r>
                <a:endParaRPr lang="en-US" sz="1800" b="1">
                  <a:latin typeface="Times New Roman" pitchFamily="18" charset="0"/>
                </a:endParaRPr>
              </a:p>
            </p:txBody>
          </p:sp>
          <p:sp>
            <p:nvSpPr>
              <p:cNvPr id="1448970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209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>
                    <a:latin typeface="Times New Roman" pitchFamily="18" charset="0"/>
                  </a:rPr>
                  <a:t>Object  </a:t>
                </a:r>
                <a:r>
                  <a:rPr lang="en-US" sz="1800" b="1" i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graphicFrame>
        <p:nvGraphicFramePr>
          <p:cNvPr id="1448973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4644008" y="4869160"/>
          <a:ext cx="3962400" cy="612775"/>
        </p:xfrm>
        <a:graphic>
          <a:graphicData uri="http://schemas.openxmlformats.org/presentationml/2006/ole">
            <p:oleObj spid="_x0000_s12292" name="Equation" r:id="rId6" imgW="2387520" imgH="419040" progId="Equation.3">
              <p:embed/>
            </p:oleObj>
          </a:graphicData>
        </a:graphic>
      </p:graphicFrame>
      <p:sp>
        <p:nvSpPr>
          <p:cNvPr id="17" name="Slide Number Placeholder 1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/>
          <a:lstStyle/>
          <a:p>
            <a:r>
              <a:rPr lang="en-US"/>
              <a:t>Dissimilarity between Binary Variables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r>
              <a:rPr lang="en-US" sz="2400"/>
              <a:t>Example</a:t>
            </a:r>
          </a:p>
          <a:p>
            <a:endParaRPr lang="en-US" sz="2400"/>
          </a:p>
          <a:p>
            <a:endParaRPr lang="en-US" sz="2400"/>
          </a:p>
          <a:p>
            <a:pPr lvl="1"/>
            <a:endParaRPr lang="en-US" sz="2400"/>
          </a:p>
          <a:p>
            <a:pPr lvl="1"/>
            <a:endParaRPr lang="en-US" sz="2000"/>
          </a:p>
          <a:p>
            <a:pPr lvl="1"/>
            <a:r>
              <a:rPr lang="en-US" sz="2000"/>
              <a:t>gender is a symmetric attribute</a:t>
            </a:r>
          </a:p>
          <a:p>
            <a:pPr lvl="1"/>
            <a:r>
              <a:rPr lang="en-US" sz="2000"/>
              <a:t>the remaining attributes are asymmetric binary</a:t>
            </a:r>
          </a:p>
          <a:p>
            <a:pPr lvl="1"/>
            <a:r>
              <a:rPr lang="en-US" sz="2000"/>
              <a:t>let the values Y and P be set to 1, and the value N be set to 0</a:t>
            </a:r>
          </a:p>
        </p:txBody>
      </p:sp>
      <p:graphicFrame>
        <p:nvGraphicFramePr>
          <p:cNvPr id="1449988" name="Object 4"/>
          <p:cNvGraphicFramePr>
            <a:graphicFrameLocks noChangeAspect="1"/>
          </p:cNvGraphicFramePr>
          <p:nvPr/>
        </p:nvGraphicFramePr>
        <p:xfrm>
          <a:off x="1143000" y="2133600"/>
          <a:ext cx="6932613" cy="1600200"/>
        </p:xfrm>
        <a:graphic>
          <a:graphicData uri="http://schemas.openxmlformats.org/presentationml/2006/ole">
            <p:oleObj spid="_x0000_s13314" name="Document" r:id="rId3" imgW="6819840" imgH="1474560" progId="Word.Document.8">
              <p:embed/>
            </p:oleObj>
          </a:graphicData>
        </a:graphic>
      </p:graphicFrame>
      <p:graphicFrame>
        <p:nvGraphicFramePr>
          <p:cNvPr id="1449989" name="Object 5"/>
          <p:cNvGraphicFramePr>
            <a:graphicFrameLocks noChangeAspect="1"/>
          </p:cNvGraphicFramePr>
          <p:nvPr/>
        </p:nvGraphicFramePr>
        <p:xfrm>
          <a:off x="1828800" y="4800600"/>
          <a:ext cx="4191000" cy="1692275"/>
        </p:xfrm>
        <a:graphic>
          <a:graphicData uri="http://schemas.openxmlformats.org/presentationml/2006/ole">
            <p:oleObj spid="_x0000_s13315" name="Equation" r:id="rId4" imgW="2019240" imgH="121896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297738" cy="78263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200"/>
              <a:t>Nominal Variables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136904" cy="4419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400" dirty="0"/>
              <a:t>A generalization of the binary variable in that it can take more than 2 states, e.g., red, yellow, blue, green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Method 1: Simple matching</a:t>
            </a:r>
            <a:endParaRPr lang="en-US" sz="2400" i="1" dirty="0"/>
          </a:p>
          <a:p>
            <a:pPr lvl="1">
              <a:lnSpc>
                <a:spcPct val="120000"/>
              </a:lnSpc>
            </a:pPr>
            <a:r>
              <a:rPr lang="en-US" sz="2400" i="1" dirty="0"/>
              <a:t>m</a:t>
            </a:r>
            <a:r>
              <a:rPr lang="en-US" sz="2400" dirty="0"/>
              <a:t>: # of matches,</a:t>
            </a:r>
            <a:r>
              <a:rPr lang="en-US" sz="2400" i="1" dirty="0"/>
              <a:t> p</a:t>
            </a:r>
            <a:r>
              <a:rPr lang="en-US" sz="2400" dirty="0"/>
              <a:t>: total # of variables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Method 2: use a large number of binary variables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creating a new binary variable for each of the </a:t>
            </a:r>
            <a:r>
              <a:rPr lang="en-US" sz="2400" i="1" dirty="0"/>
              <a:t>M</a:t>
            </a:r>
            <a:r>
              <a:rPr lang="en-US" sz="2400" dirty="0"/>
              <a:t> nominal states</a:t>
            </a:r>
          </a:p>
        </p:txBody>
      </p:sp>
      <p:graphicFrame>
        <p:nvGraphicFramePr>
          <p:cNvPr id="1747968" name="Object 0"/>
          <p:cNvGraphicFramePr>
            <a:graphicFrameLocks noChangeAspect="1"/>
          </p:cNvGraphicFramePr>
          <p:nvPr/>
        </p:nvGraphicFramePr>
        <p:xfrm>
          <a:off x="3059832" y="3717032"/>
          <a:ext cx="2133600" cy="533400"/>
        </p:xfrm>
        <a:graphic>
          <a:graphicData uri="http://schemas.openxmlformats.org/presentationml/2006/ole">
            <p:oleObj spid="_x0000_s14338" name="Equation" r:id="rId3" imgW="1384200" imgH="4698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Clustering Part I </a:t>
            </a:r>
            <a:r>
              <a:rPr lang="en-US" dirty="0" smtClean="0">
                <a:cs typeface="Times New Roman" pitchFamily="18" charset="0"/>
              </a:rPr>
              <a:t>(Unit 10)</a:t>
            </a: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6553200" cy="63023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200" dirty="0"/>
              <a:t>Ordinal Variables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4582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 dirty="0"/>
              <a:t>An ordinal variable can be discrete or continuous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Order is important, e.g., rank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Can be treated like interval-scaled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replace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if</a:t>
            </a:r>
            <a:r>
              <a:rPr lang="en-US" sz="2400" baseline="-25000" dirty="0"/>
              <a:t> </a:t>
            </a:r>
            <a:r>
              <a:rPr lang="en-US" sz="2400" dirty="0"/>
              <a:t> by their rank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map the range of each variable onto [0, 1] by replacing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object in the </a:t>
            </a:r>
            <a:r>
              <a:rPr lang="en-US" sz="2400" i="1" dirty="0"/>
              <a:t>f</a:t>
            </a:r>
            <a:r>
              <a:rPr lang="en-US" sz="2400" dirty="0"/>
              <a:t>-</a:t>
            </a:r>
            <a:r>
              <a:rPr lang="en-US" sz="2400" dirty="0" err="1"/>
              <a:t>th</a:t>
            </a:r>
            <a:r>
              <a:rPr lang="en-US" sz="2400" dirty="0"/>
              <a:t> variable by</a:t>
            </a:r>
          </a:p>
          <a:p>
            <a:pPr lvl="1">
              <a:lnSpc>
                <a:spcPct val="110000"/>
              </a:lnSpc>
            </a:pPr>
            <a:endParaRPr lang="en-US" sz="2400" dirty="0"/>
          </a:p>
          <a:p>
            <a:pPr lvl="1">
              <a:lnSpc>
                <a:spcPct val="110000"/>
              </a:lnSpc>
            </a:pP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compute the dissimilarity using methods for interval-scaled variables</a:t>
            </a:r>
          </a:p>
        </p:txBody>
      </p:sp>
      <p:graphicFrame>
        <p:nvGraphicFramePr>
          <p:cNvPr id="1748992" name="Object 1024"/>
          <p:cNvGraphicFramePr>
            <a:graphicFrameLocks noChangeAspect="1"/>
          </p:cNvGraphicFramePr>
          <p:nvPr/>
        </p:nvGraphicFramePr>
        <p:xfrm>
          <a:off x="2941638" y="4306888"/>
          <a:ext cx="2386012" cy="784225"/>
        </p:xfrm>
        <a:graphic>
          <a:graphicData uri="http://schemas.openxmlformats.org/presentationml/2006/ole">
            <p:oleObj spid="_x0000_s15362" name="Equation" r:id="rId3" imgW="1143000" imgH="685800" progId="Equation.3">
              <p:embed/>
            </p:oleObj>
          </a:graphicData>
        </a:graphic>
      </p:graphicFrame>
      <p:graphicFrame>
        <p:nvGraphicFramePr>
          <p:cNvPr id="1748993" name="Object 1025"/>
          <p:cNvGraphicFramePr>
            <a:graphicFrameLocks noChangeAspect="1"/>
          </p:cNvGraphicFramePr>
          <p:nvPr/>
        </p:nvGraphicFramePr>
        <p:xfrm>
          <a:off x="5004048" y="2924944"/>
          <a:ext cx="2209800" cy="442913"/>
        </p:xfrm>
        <a:graphic>
          <a:graphicData uri="http://schemas.openxmlformats.org/presentationml/2006/ole">
            <p:oleObj spid="_x0000_s15363" name="Equation" r:id="rId4" imgW="1396800" imgH="36828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6945312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Variables of Mixed Types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29600" cy="480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/>
              <a:t>A database may contain all the six types of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symmetric binary, asymmetric binary, nominal, ordinal, interval and ratio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One may use a weighted formula to combine their effects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f</a:t>
            </a:r>
            <a:r>
              <a:rPr lang="en-US" sz="2400" dirty="0"/>
              <a:t>  is binary or nominal: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>
                <a:cs typeface="Tahoma" pitchFamily="34" charset="0"/>
              </a:rPr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(f)</a:t>
            </a:r>
            <a:r>
              <a:rPr lang="en-US" dirty="0"/>
              <a:t> = 0  if </a:t>
            </a:r>
            <a:r>
              <a:rPr lang="en-US" dirty="0" err="1"/>
              <a:t>x</a:t>
            </a:r>
            <a:r>
              <a:rPr lang="en-US" baseline="-25000" dirty="0" err="1"/>
              <a:t>if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x</a:t>
            </a:r>
            <a:r>
              <a:rPr lang="en-US" baseline="-25000" dirty="0" err="1"/>
              <a:t>jf</a:t>
            </a:r>
            <a:r>
              <a:rPr lang="en-US" dirty="0"/>
              <a:t> , or </a:t>
            </a:r>
            <a:r>
              <a:rPr lang="en-US" dirty="0" err="1">
                <a:cs typeface="Tahoma" pitchFamily="34" charset="0"/>
              </a:rPr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(f)</a:t>
            </a:r>
            <a:r>
              <a:rPr lang="en-US" dirty="0"/>
              <a:t> = 1 otherwise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f</a:t>
            </a:r>
            <a:r>
              <a:rPr lang="en-US" sz="2400" dirty="0"/>
              <a:t>  is interval-based: use the normalized distance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f</a:t>
            </a:r>
            <a:r>
              <a:rPr lang="en-US" sz="2400" dirty="0"/>
              <a:t>  is ordinal or ratio-scaled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compute ranks </a:t>
            </a:r>
            <a:r>
              <a:rPr lang="en-US" dirty="0" err="1"/>
              <a:t>r</a:t>
            </a:r>
            <a:r>
              <a:rPr lang="en-US" baseline="-25000" dirty="0" err="1"/>
              <a:t>if</a:t>
            </a:r>
            <a:r>
              <a:rPr lang="en-US" dirty="0"/>
              <a:t> and 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and treat </a:t>
            </a:r>
            <a:r>
              <a:rPr lang="en-US" dirty="0" err="1"/>
              <a:t>z</a:t>
            </a:r>
            <a:r>
              <a:rPr lang="en-US" baseline="-25000" dirty="0" err="1"/>
              <a:t>if</a:t>
            </a:r>
            <a:r>
              <a:rPr lang="en-US" dirty="0"/>
              <a:t> as interval-scaled</a:t>
            </a:r>
          </a:p>
        </p:txBody>
      </p:sp>
      <p:graphicFrame>
        <p:nvGraphicFramePr>
          <p:cNvPr id="1454084" name="Object 4"/>
          <p:cNvGraphicFramePr>
            <a:graphicFrameLocks noChangeAspect="1"/>
          </p:cNvGraphicFramePr>
          <p:nvPr/>
        </p:nvGraphicFramePr>
        <p:xfrm>
          <a:off x="2267744" y="2852936"/>
          <a:ext cx="4100512" cy="889000"/>
        </p:xfrm>
        <a:graphic>
          <a:graphicData uri="http://schemas.openxmlformats.org/presentationml/2006/ole">
            <p:oleObj spid="_x0000_s16386" name="Equation" r:id="rId3" imgW="2070000" imgH="736560" progId="Equation.3">
              <p:embed/>
            </p:oleObj>
          </a:graphicData>
        </a:graphic>
      </p:graphicFrame>
      <p:graphicFrame>
        <p:nvGraphicFramePr>
          <p:cNvPr id="1454086" name="Object 6"/>
          <p:cNvGraphicFramePr>
            <a:graphicFrameLocks noChangeAspect="1"/>
          </p:cNvGraphicFramePr>
          <p:nvPr/>
        </p:nvGraphicFramePr>
        <p:xfrm>
          <a:off x="4860032" y="5445224"/>
          <a:ext cx="1622425" cy="654050"/>
        </p:xfrm>
        <a:graphic>
          <a:graphicData uri="http://schemas.openxmlformats.org/presentationml/2006/ole">
            <p:oleObj spid="_x0000_s16387" name="Equation" r:id="rId4" imgW="1002960" imgH="53316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6912768" cy="6858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 dirty="0"/>
              <a:t>Major Clustering Approaches (I)</a:t>
            </a:r>
            <a:endParaRPr lang="en-US" dirty="0"/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99648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1800" u="sng" dirty="0"/>
              <a:t>Partitioning approach</a:t>
            </a:r>
            <a:r>
              <a:rPr lang="en-US" sz="18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Construct various partitions and then evaluate them by some criterion, e.g., minimizing the sum of square errors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Typical methods: k-means, k-</a:t>
            </a:r>
            <a:r>
              <a:rPr lang="en-US" sz="1800" dirty="0" err="1"/>
              <a:t>medoids</a:t>
            </a:r>
            <a:r>
              <a:rPr lang="en-US" sz="1800" dirty="0"/>
              <a:t>, CLARANS</a:t>
            </a:r>
          </a:p>
          <a:p>
            <a:pPr>
              <a:lnSpc>
                <a:spcPct val="130000"/>
              </a:lnSpc>
            </a:pPr>
            <a:r>
              <a:rPr lang="en-US" sz="1800" u="sng" dirty="0"/>
              <a:t>Hierarchical approach</a:t>
            </a:r>
            <a:r>
              <a:rPr lang="en-US" sz="18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Create a hierarchical decomposition of the set of data (or objects) using some criterion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Typical methods: Diana, Agnes, BIRCH, ROCK, CAMELEON</a:t>
            </a:r>
          </a:p>
          <a:p>
            <a:pPr>
              <a:lnSpc>
                <a:spcPct val="130000"/>
              </a:lnSpc>
            </a:pPr>
            <a:r>
              <a:rPr lang="en-US" sz="1800" u="sng" dirty="0"/>
              <a:t>Density-based approach</a:t>
            </a:r>
            <a:r>
              <a:rPr lang="en-US" sz="18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Based on connectivity and density functions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Typical methods: DBSACN, OPTICS, </a:t>
            </a:r>
            <a:r>
              <a:rPr lang="en-US" sz="1800" dirty="0" err="1"/>
              <a:t>DenClue</a:t>
            </a:r>
            <a:endParaRPr lang="en-US" sz="1800" dirty="0"/>
          </a:p>
          <a:p>
            <a:pPr lvl="1">
              <a:lnSpc>
                <a:spcPct val="130000"/>
              </a:lnSpc>
            </a:pPr>
            <a:endParaRPr lang="en-US" sz="1800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>
                <a:cs typeface="Tahoma" pitchFamily="34" charset="0"/>
                <a:sym typeface="Symbol" pitchFamily="18" charset="2"/>
              </a:rPr>
              <a:t>Typical Alternatives to Calculate the Distance between Clusters</a:t>
            </a:r>
            <a:endParaRPr lang="en-US" sz="2800"/>
          </a:p>
        </p:txBody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7640" cy="5181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400" dirty="0">
                <a:cs typeface="Tahoma" pitchFamily="34" charset="0"/>
                <a:sym typeface="Symbol" pitchFamily="18" charset="2"/>
              </a:rPr>
              <a:t>Single link:  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smallest distance between an element in one cluster and an element in the other, i.e., 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dis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(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i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 = min(t</a:t>
            </a:r>
            <a:r>
              <a:rPr lang="en-US" sz="2000" baseline="-25000" dirty="0">
                <a:cs typeface="Tahoma" pitchFamily="34" charset="0"/>
                <a:sym typeface="Symbol" pitchFamily="18" charset="2"/>
              </a:rPr>
              <a:t>ip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t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jq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cs typeface="Tahoma" pitchFamily="34" charset="0"/>
                <a:sym typeface="Symbol" pitchFamily="18" charset="2"/>
              </a:rPr>
              <a:t>Complete link: 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largest distance between an element in one cluster and an element in the other, i.e., 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dis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(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i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 = max(t</a:t>
            </a:r>
            <a:r>
              <a:rPr lang="en-US" sz="2000" baseline="-25000" dirty="0">
                <a:cs typeface="Tahoma" pitchFamily="34" charset="0"/>
                <a:sym typeface="Symbol" pitchFamily="18" charset="2"/>
              </a:rPr>
              <a:t>ip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t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jq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cs typeface="Tahoma" pitchFamily="34" charset="0"/>
                <a:sym typeface="Symbol" pitchFamily="18" charset="2"/>
              </a:rPr>
              <a:t>Average: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avg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 distance between an element in one cluster and an element in the other, i.e., 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dis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(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i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 =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avg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(t</a:t>
            </a:r>
            <a:r>
              <a:rPr lang="en-US" sz="2000" baseline="-25000" dirty="0">
                <a:cs typeface="Tahoma" pitchFamily="34" charset="0"/>
                <a:sym typeface="Symbol" pitchFamily="18" charset="2"/>
              </a:rPr>
              <a:t>ip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t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jq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400" dirty="0" err="1">
                <a:cs typeface="Tahoma" pitchFamily="34" charset="0"/>
                <a:sym typeface="Symbol" pitchFamily="18" charset="2"/>
              </a:rPr>
              <a:t>Centroid</a:t>
            </a:r>
            <a:r>
              <a:rPr lang="en-US" sz="2400" dirty="0">
                <a:cs typeface="Tahoma" pitchFamily="34" charset="0"/>
                <a:sym typeface="Symbol" pitchFamily="18" charset="2"/>
              </a:rPr>
              <a:t>: 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distance between the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centroids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 of two clusters, i.e., 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dis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(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i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 =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dis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(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C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i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C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400" dirty="0" err="1">
                <a:cs typeface="Tahoma" pitchFamily="34" charset="0"/>
                <a:sym typeface="Symbol" pitchFamily="18" charset="2"/>
              </a:rPr>
              <a:t>Medoid</a:t>
            </a:r>
            <a:r>
              <a:rPr lang="en-US" sz="2400" dirty="0">
                <a:cs typeface="Tahoma" pitchFamily="34" charset="0"/>
                <a:sym typeface="Symbol" pitchFamily="18" charset="2"/>
              </a:rPr>
              <a:t>: 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distance between the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medoids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 of two clusters, i.e., 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dis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(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i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K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 =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dis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(M</a:t>
            </a:r>
            <a:r>
              <a:rPr lang="en-US" sz="2000" baseline="-25000" dirty="0">
                <a:cs typeface="Tahoma" pitchFamily="34" charset="0"/>
                <a:sym typeface="Symbol" pitchFamily="18" charset="2"/>
              </a:rPr>
              <a:t>i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cs typeface="Tahoma" pitchFamily="34" charset="0"/>
                <a:sym typeface="Symbol" pitchFamily="18" charset="2"/>
              </a:rPr>
              <a:t>j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sz="2000" dirty="0" err="1">
                <a:cs typeface="Tahoma" pitchFamily="34" charset="0"/>
                <a:sym typeface="Symbol" pitchFamily="18" charset="2"/>
              </a:rPr>
              <a:t>Medoid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: one chosen, centrally located object in the cluster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62DE-E2D5-41BB-8B48-D75D1EEE7826}" type="slidenum">
              <a:rPr lang="en-US"/>
              <a:pPr/>
              <a:t>24</a:t>
            </a:fld>
            <a:endParaRPr lang="en-US"/>
          </a:p>
        </p:txBody>
      </p:sp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>
                <a:cs typeface="Tahoma" pitchFamily="34" charset="0"/>
                <a:sym typeface="Symbol" pitchFamily="18" charset="2"/>
              </a:rPr>
              <a:t>Centroid, Radius and Diameter of a </a:t>
            </a:r>
            <a:r>
              <a:rPr lang="en-US" sz="3200"/>
              <a:t>Cluster (for numerical data sets)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1534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000" dirty="0" err="1">
                <a:cs typeface="Tahoma" pitchFamily="34" charset="0"/>
                <a:sym typeface="Symbol" pitchFamily="18" charset="2"/>
              </a:rPr>
              <a:t>Centroid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:  the “middle” of a cluster</a:t>
            </a:r>
          </a:p>
          <a:p>
            <a:pPr>
              <a:lnSpc>
                <a:spcPct val="130000"/>
              </a:lnSpc>
            </a:pPr>
            <a:endParaRPr lang="en-US" sz="2000" dirty="0">
              <a:cs typeface="Tahoma" pitchFamily="34" charset="0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cs typeface="Tahoma" pitchFamily="34" charset="0"/>
                <a:sym typeface="Symbol" pitchFamily="18" charset="2"/>
              </a:rPr>
              <a:t>Radius: square root of average distance from any point of the cluster to its </a:t>
            </a:r>
            <a:r>
              <a:rPr lang="en-US" sz="2000" dirty="0" err="1">
                <a:cs typeface="Tahoma" pitchFamily="34" charset="0"/>
                <a:sym typeface="Symbol" pitchFamily="18" charset="2"/>
              </a:rPr>
              <a:t>centroid</a:t>
            </a:r>
            <a:endParaRPr lang="en-US" sz="2000" dirty="0">
              <a:cs typeface="Tahoma" pitchFamily="34" charset="0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sz="2000" dirty="0">
              <a:cs typeface="Tahoma" pitchFamily="34" charset="0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sz="2000" dirty="0">
              <a:cs typeface="Tahoma" pitchFamily="34" charset="0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cs typeface="Tahoma" pitchFamily="34" charset="0"/>
                <a:sym typeface="Symbol" pitchFamily="18" charset="2"/>
              </a:rPr>
              <a:t>Diameter: square root of average mean squared distance between all pairs of points in the cluster</a:t>
            </a:r>
          </a:p>
        </p:txBody>
      </p:sp>
      <p:graphicFrame>
        <p:nvGraphicFramePr>
          <p:cNvPr id="169165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257800" y="1371600"/>
          <a:ext cx="2365375" cy="969963"/>
        </p:xfrm>
        <a:graphic>
          <a:graphicData uri="http://schemas.openxmlformats.org/presentationml/2006/ole">
            <p:oleObj spid="_x0000_s51202" name="Equation" r:id="rId4" imgW="1269720" imgH="520560" progId="Equation.3">
              <p:embed/>
            </p:oleObj>
          </a:graphicData>
        </a:graphic>
      </p:graphicFrame>
      <p:graphicFrame>
        <p:nvGraphicFramePr>
          <p:cNvPr id="1691653" name="Object 5"/>
          <p:cNvGraphicFramePr>
            <a:graphicFrameLocks noChangeAspect="1"/>
          </p:cNvGraphicFramePr>
          <p:nvPr/>
        </p:nvGraphicFramePr>
        <p:xfrm>
          <a:off x="3657600" y="2895600"/>
          <a:ext cx="3133725" cy="1185863"/>
        </p:xfrm>
        <a:graphic>
          <a:graphicData uri="http://schemas.openxmlformats.org/presentationml/2006/ole">
            <p:oleObj spid="_x0000_s51203" name="Equation" r:id="rId5" imgW="2450880" imgH="927000" progId="Equation.3">
              <p:embed/>
            </p:oleObj>
          </a:graphicData>
        </a:graphic>
      </p:graphicFrame>
      <p:graphicFrame>
        <p:nvGraphicFramePr>
          <p:cNvPr id="169165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886200" y="5029200"/>
          <a:ext cx="3048000" cy="1006475"/>
        </p:xfrm>
        <a:graphic>
          <a:graphicData uri="http://schemas.openxmlformats.org/presentationml/2006/ole">
            <p:oleObj spid="_x0000_s51204" name="Equation" r:id="rId6" imgW="2958840" imgH="977760" progId="Equation.3">
              <p:embed/>
            </p:oleObj>
          </a:graphicData>
        </a:graphic>
      </p:graphicFrame>
      <p:sp>
        <p:nvSpPr>
          <p:cNvPr id="11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62DE-E2D5-41BB-8B48-D75D1EEE7826}" type="slidenum">
              <a:rPr lang="en-US"/>
              <a:pPr/>
              <a:t>25</a:t>
            </a:fld>
            <a:endParaRPr lang="en-US"/>
          </a:p>
        </p:txBody>
      </p:sp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 dirty="0" smtClean="0">
                <a:cs typeface="Tahoma" pitchFamily="34" charset="0"/>
                <a:sym typeface="Symbol" pitchFamily="18" charset="2"/>
              </a:rPr>
              <a:t>Comparison Between Similarity Measures</a:t>
            </a:r>
            <a:endParaRPr lang="en-US" sz="3200" dirty="0"/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1534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000" dirty="0" smtClean="0"/>
              <a:t>Single-link clustering has a drawback known as the “chaining effect: A few points that form a bridge between two clusters cause the single-link clustering to unify these two clusters into one. 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Average-link clustering may cause elongated clusters to split and for portions of neighboring elongated clusters to merge. 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The complete-link clustering methods usually produce more compact clusters and more useful hierarchies than the single-link clustering methods, yet the single-link methods are more versatile. </a:t>
            </a:r>
          </a:p>
        </p:txBody>
      </p:sp>
      <p:sp>
        <p:nvSpPr>
          <p:cNvPr id="11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C10F-66FC-4402-9485-B6FC68E8F792}" type="slidenum">
              <a:rPr lang="en-US"/>
              <a:pPr/>
              <a:t>26</a:t>
            </a:fld>
            <a:endParaRPr lang="en-US"/>
          </a:p>
        </p:txBody>
      </p:sp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Partitioning Algorithms: Basic Concept</a:t>
            </a:r>
            <a:endParaRPr lang="en-US" sz="2800" b="1"/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000" u="sng"/>
              <a:t>Partitioning method:</a:t>
            </a:r>
            <a:r>
              <a:rPr lang="en-US" sz="2000"/>
              <a:t> Construct a partition of a database </a:t>
            </a:r>
            <a:r>
              <a:rPr lang="en-US" sz="2000" b="1" i="1"/>
              <a:t>D</a:t>
            </a:r>
            <a:r>
              <a:rPr lang="en-US" sz="2000"/>
              <a:t> of </a:t>
            </a:r>
            <a:r>
              <a:rPr lang="en-US" sz="2000" b="1" i="1"/>
              <a:t>n</a:t>
            </a:r>
            <a:r>
              <a:rPr lang="en-US" sz="2000"/>
              <a:t> objects into a set of </a:t>
            </a:r>
            <a:r>
              <a:rPr lang="en-US" sz="2000" b="1" i="1"/>
              <a:t>k</a:t>
            </a:r>
            <a:r>
              <a:rPr lang="en-US" sz="2000"/>
              <a:t> clusters, s.t., min sum of squared distance</a:t>
            </a:r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Given a </a:t>
            </a:r>
            <a:r>
              <a:rPr lang="en-US" sz="2000" i="1"/>
              <a:t>k</a:t>
            </a:r>
            <a:r>
              <a:rPr lang="en-US" sz="2000"/>
              <a:t>, find a partition of </a:t>
            </a:r>
            <a:r>
              <a:rPr lang="en-US" sz="2000" i="1"/>
              <a:t>k clusters </a:t>
            </a:r>
            <a:r>
              <a:rPr lang="en-US" sz="2000"/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Global optimal: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Heuristic methods: </a:t>
            </a:r>
            <a:r>
              <a:rPr lang="en-US" sz="2000" i="1"/>
              <a:t>k-means</a:t>
            </a:r>
            <a:r>
              <a:rPr lang="en-US" sz="2000"/>
              <a:t> and </a:t>
            </a:r>
            <a:r>
              <a:rPr lang="en-US" sz="2000" i="1"/>
              <a:t>k-medoids</a:t>
            </a:r>
            <a:r>
              <a:rPr lang="en-US" sz="2000"/>
              <a:t> algorithms</a:t>
            </a:r>
          </a:p>
          <a:p>
            <a:pPr lvl="1">
              <a:lnSpc>
                <a:spcPct val="110000"/>
              </a:lnSpc>
            </a:pPr>
            <a:r>
              <a:rPr lang="en-US" sz="2000" i="1" u="sng"/>
              <a:t>k-means</a:t>
            </a:r>
            <a:r>
              <a:rPr lang="en-US" sz="2000"/>
              <a:t> (MacQueen’67):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sz="2000" i="1" u="sng"/>
              <a:t>k-medoids</a:t>
            </a:r>
            <a:r>
              <a:rPr lang="en-US" sz="2000"/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16609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627784" y="2132856"/>
          <a:ext cx="3816424" cy="747315"/>
        </p:xfrm>
        <a:graphic>
          <a:graphicData uri="http://schemas.openxmlformats.org/presentationml/2006/ole">
            <p:oleObj spid="_x0000_s52226" name="Equation" r:id="rId4" imgW="1295280" imgH="253800" progId="Equation.3">
              <p:embed/>
            </p:oleObj>
          </a:graphicData>
        </a:graphic>
      </p:graphicFrame>
      <p:sp>
        <p:nvSpPr>
          <p:cNvPr id="8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>
            <a:normAutofit fontScale="90000"/>
          </a:bodyPr>
          <a:lstStyle/>
          <a:p>
            <a:r>
              <a:rPr lang="en-US" sz="3200"/>
              <a:t>The </a:t>
            </a:r>
            <a:r>
              <a:rPr lang="en-US" sz="3200" i="1"/>
              <a:t>K-Means</a:t>
            </a:r>
            <a:r>
              <a:rPr lang="en-US" sz="3200"/>
              <a:t> Clustering Method</a:t>
            </a:r>
            <a:r>
              <a:rPr lang="en-US" sz="2400" b="1"/>
              <a:t> </a:t>
            </a:r>
            <a:endParaRPr lang="en-US" sz="2800"/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Given </a:t>
            </a:r>
            <a:r>
              <a:rPr lang="en-US" sz="2400" i="1" dirty="0"/>
              <a:t>k</a:t>
            </a:r>
            <a:r>
              <a:rPr lang="en-US" sz="2400" dirty="0"/>
              <a:t>, the </a:t>
            </a:r>
            <a:r>
              <a:rPr lang="en-US" sz="2400" i="1" dirty="0"/>
              <a:t>k-means</a:t>
            </a:r>
            <a:r>
              <a:rPr lang="en-US" sz="2400" dirty="0"/>
              <a:t> 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Partition objects into </a:t>
            </a:r>
            <a:r>
              <a:rPr lang="en-US" sz="2400" i="1" dirty="0">
                <a:solidFill>
                  <a:srgbClr val="000000"/>
                </a:solidFill>
              </a:rPr>
              <a:t>k</a:t>
            </a:r>
            <a:r>
              <a:rPr lang="en-US" sz="2400" dirty="0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Compute seed points as the </a:t>
            </a:r>
            <a:r>
              <a:rPr lang="en-US" sz="2400" dirty="0" err="1">
                <a:solidFill>
                  <a:srgbClr val="000000"/>
                </a:solidFill>
              </a:rPr>
              <a:t>centroids</a:t>
            </a:r>
            <a:r>
              <a:rPr lang="en-US" sz="2400" dirty="0">
                <a:solidFill>
                  <a:srgbClr val="000000"/>
                </a:solidFill>
              </a:rPr>
              <a:t> of the clusters of the current partition (the </a:t>
            </a:r>
            <a:r>
              <a:rPr lang="en-US" sz="2400" dirty="0" err="1">
                <a:solidFill>
                  <a:srgbClr val="000000"/>
                </a:solidFill>
              </a:rPr>
              <a:t>centroid</a:t>
            </a:r>
            <a:r>
              <a:rPr lang="en-US" sz="2400" dirty="0">
                <a:solidFill>
                  <a:srgbClr val="000000"/>
                </a:solidFill>
              </a:rPr>
              <a:t> is the center, i.e., </a:t>
            </a:r>
            <a:r>
              <a:rPr lang="en-US" sz="2400" i="1" dirty="0">
                <a:solidFill>
                  <a:schemeClr val="hlink"/>
                </a:solidFill>
              </a:rPr>
              <a:t>mean point</a:t>
            </a:r>
            <a:r>
              <a:rPr lang="en-US" sz="2400" dirty="0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Go back to Step 2, stop when no more new assignment</a:t>
            </a:r>
          </a:p>
        </p:txBody>
      </p:sp>
      <p:sp>
        <p:nvSpPr>
          <p:cNvPr id="7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AC2-DF83-4F2F-9F57-B8B8165220A2}" type="slidenum">
              <a:rPr lang="en-US"/>
              <a:pPr/>
              <a:t>28</a:t>
            </a:fld>
            <a:endParaRPr lang="en-US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>
            <a:normAutofit fontScale="90000"/>
          </a:bodyPr>
          <a:lstStyle/>
          <a:p>
            <a:r>
              <a:rPr lang="en-US" altLang="ko-KR" sz="3200">
                <a:ea typeface="Gulim" pitchFamily="34" charset="-127"/>
              </a:rPr>
              <a:t>The </a:t>
            </a:r>
            <a:r>
              <a:rPr lang="en-US" altLang="ko-KR" sz="3200" i="1">
                <a:ea typeface="Gulim" pitchFamily="34" charset="-127"/>
              </a:rPr>
              <a:t>K-Means</a:t>
            </a:r>
            <a:r>
              <a:rPr lang="en-US" altLang="ko-KR" sz="3200">
                <a:ea typeface="Gulim" pitchFamily="34" charset="-127"/>
              </a:rPr>
              <a:t> Clustering Method</a:t>
            </a:r>
            <a:r>
              <a:rPr lang="en-US" altLang="ko-KR" sz="2400" b="1">
                <a:ea typeface="Gulim" pitchFamily="34" charset="-127"/>
              </a:rPr>
              <a:t> </a:t>
            </a:r>
            <a:endParaRPr lang="en-US" altLang="ko-KR" sz="2800">
              <a:ea typeface="Gulim" pitchFamily="34" charset="-127"/>
            </a:endParaRP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Gulim" pitchFamily="34" charset="-127"/>
              </a:rPr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981200"/>
            <a:ext cx="2286000" cy="2057400"/>
            <a:chOff x="528" y="240"/>
            <a:chExt cx="2142" cy="1872"/>
          </a:xfrm>
        </p:grpSpPr>
        <p:graphicFrame>
          <p:nvGraphicFramePr>
            <p:cNvPr id="1750018" name="Object 2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p:oleObj spid="_x0000_s53252" name="Worksheet" r:id="rId3" imgW="4016160" imgH="3442680" progId="Excel.Sheet.8">
                <p:embed/>
              </p:oleObj>
            </a:graphicData>
          </a:graphic>
        </p:graphicFrame>
        <p:sp>
          <p:nvSpPr>
            <p:cNvPr id="1590278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/>
              <a:ahLst/>
              <a:cxnLst>
                <a:cxn ang="0">
                  <a:pos x="518" y="280"/>
                </a:cxn>
                <a:cxn ang="0">
                  <a:pos x="392" y="36"/>
                </a:cxn>
                <a:cxn ang="0">
                  <a:pos x="237" y="21"/>
                </a:cxn>
                <a:cxn ang="0">
                  <a:pos x="133" y="73"/>
                </a:cxn>
                <a:cxn ang="0">
                  <a:pos x="0" y="369"/>
                </a:cxn>
                <a:cxn ang="0">
                  <a:pos x="44" y="688"/>
                </a:cxn>
                <a:cxn ang="0">
                  <a:pos x="362" y="1117"/>
                </a:cxn>
                <a:cxn ang="0">
                  <a:pos x="429" y="1139"/>
                </a:cxn>
                <a:cxn ang="0">
                  <a:pos x="451" y="1154"/>
                </a:cxn>
                <a:cxn ang="0">
                  <a:pos x="525" y="1176"/>
                </a:cxn>
                <a:cxn ang="0">
                  <a:pos x="622" y="1228"/>
                </a:cxn>
                <a:cxn ang="0">
                  <a:pos x="792" y="1243"/>
                </a:cxn>
                <a:cxn ang="0">
                  <a:pos x="785" y="1021"/>
                </a:cxn>
                <a:cxn ang="0">
                  <a:pos x="748" y="954"/>
                </a:cxn>
                <a:cxn ang="0">
                  <a:pos x="688" y="858"/>
                </a:cxn>
                <a:cxn ang="0">
                  <a:pos x="622" y="762"/>
                </a:cxn>
                <a:cxn ang="0">
                  <a:pos x="607" y="732"/>
                </a:cxn>
                <a:cxn ang="0">
                  <a:pos x="592" y="710"/>
                </a:cxn>
                <a:cxn ang="0">
                  <a:pos x="555" y="643"/>
                </a:cxn>
                <a:cxn ang="0">
                  <a:pos x="540" y="621"/>
                </a:cxn>
                <a:cxn ang="0">
                  <a:pos x="518" y="280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590279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/>
              <a:ahLst/>
              <a:cxnLst>
                <a:cxn ang="0">
                  <a:pos x="183" y="67"/>
                </a:cxn>
                <a:cxn ang="0">
                  <a:pos x="72" y="74"/>
                </a:cxn>
                <a:cxn ang="0">
                  <a:pos x="5" y="170"/>
                </a:cxn>
                <a:cxn ang="0">
                  <a:pos x="13" y="311"/>
                </a:cxn>
                <a:cxn ang="0">
                  <a:pos x="57" y="356"/>
                </a:cxn>
                <a:cxn ang="0">
                  <a:pos x="109" y="415"/>
                </a:cxn>
                <a:cxn ang="0">
                  <a:pos x="235" y="548"/>
                </a:cxn>
                <a:cxn ang="0">
                  <a:pos x="257" y="570"/>
                </a:cxn>
                <a:cxn ang="0">
                  <a:pos x="331" y="593"/>
                </a:cxn>
                <a:cxn ang="0">
                  <a:pos x="450" y="630"/>
                </a:cxn>
                <a:cxn ang="0">
                  <a:pos x="598" y="607"/>
                </a:cxn>
                <a:cxn ang="0">
                  <a:pos x="657" y="585"/>
                </a:cxn>
                <a:cxn ang="0">
                  <a:pos x="687" y="533"/>
                </a:cxn>
                <a:cxn ang="0">
                  <a:pos x="717" y="474"/>
                </a:cxn>
                <a:cxn ang="0">
                  <a:pos x="724" y="437"/>
                </a:cxn>
                <a:cxn ang="0">
                  <a:pos x="739" y="415"/>
                </a:cxn>
                <a:cxn ang="0">
                  <a:pos x="768" y="296"/>
                </a:cxn>
                <a:cxn ang="0">
                  <a:pos x="761" y="178"/>
                </a:cxn>
                <a:cxn ang="0">
                  <a:pos x="724" y="111"/>
                </a:cxn>
                <a:cxn ang="0">
                  <a:pos x="465" y="0"/>
                </a:cxn>
                <a:cxn ang="0">
                  <a:pos x="205" y="30"/>
                </a:cxn>
                <a:cxn ang="0">
                  <a:pos x="183" y="67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78600" y="2008188"/>
            <a:ext cx="2222500" cy="1990725"/>
            <a:chOff x="4144" y="1265"/>
            <a:chExt cx="1400" cy="1254"/>
          </a:xfrm>
        </p:grpSpPr>
        <p:sp>
          <p:nvSpPr>
            <p:cNvPr id="1590281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82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83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84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85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86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87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88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89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0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1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2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3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4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5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6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7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8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299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0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1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2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3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4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5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6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7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8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09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0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1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2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3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4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5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6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7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8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19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0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1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2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3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4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5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6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7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8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7" y="30"/>
                </a:cxn>
                <a:cxn ang="0">
                  <a:pos x="29" y="59"/>
                </a:cxn>
                <a:cxn ang="0">
                  <a:pos x="0" y="30"/>
                </a:cxn>
                <a:cxn ang="0">
                  <a:pos x="29" y="0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29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7" y="29"/>
                </a:cxn>
                <a:cxn ang="0">
                  <a:pos x="29" y="59"/>
                </a:cxn>
                <a:cxn ang="0">
                  <a:pos x="0" y="29"/>
                </a:cxn>
                <a:cxn ang="0">
                  <a:pos x="29" y="0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0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1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59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2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7" y="29"/>
                </a:cxn>
                <a:cxn ang="0">
                  <a:pos x="29" y="59"/>
                </a:cxn>
                <a:cxn ang="0">
                  <a:pos x="0" y="29"/>
                </a:cxn>
                <a:cxn ang="0">
                  <a:pos x="29" y="0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3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4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5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6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59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7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8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39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40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1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2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3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4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5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6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7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8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49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0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1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2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3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4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5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6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7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8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59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60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61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0362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0363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/>
              <a:ahLst/>
              <a:cxnLst>
                <a:cxn ang="0">
                  <a:pos x="518" y="280"/>
                </a:cxn>
                <a:cxn ang="0">
                  <a:pos x="392" y="36"/>
                </a:cxn>
                <a:cxn ang="0">
                  <a:pos x="237" y="21"/>
                </a:cxn>
                <a:cxn ang="0">
                  <a:pos x="133" y="73"/>
                </a:cxn>
                <a:cxn ang="0">
                  <a:pos x="0" y="369"/>
                </a:cxn>
                <a:cxn ang="0">
                  <a:pos x="44" y="688"/>
                </a:cxn>
                <a:cxn ang="0">
                  <a:pos x="362" y="1117"/>
                </a:cxn>
                <a:cxn ang="0">
                  <a:pos x="429" y="1139"/>
                </a:cxn>
                <a:cxn ang="0">
                  <a:pos x="451" y="1154"/>
                </a:cxn>
                <a:cxn ang="0">
                  <a:pos x="525" y="1176"/>
                </a:cxn>
                <a:cxn ang="0">
                  <a:pos x="622" y="1228"/>
                </a:cxn>
                <a:cxn ang="0">
                  <a:pos x="792" y="1243"/>
                </a:cxn>
                <a:cxn ang="0">
                  <a:pos x="785" y="1021"/>
                </a:cxn>
                <a:cxn ang="0">
                  <a:pos x="748" y="954"/>
                </a:cxn>
                <a:cxn ang="0">
                  <a:pos x="688" y="858"/>
                </a:cxn>
                <a:cxn ang="0">
                  <a:pos x="622" y="762"/>
                </a:cxn>
                <a:cxn ang="0">
                  <a:pos x="607" y="732"/>
                </a:cxn>
                <a:cxn ang="0">
                  <a:pos x="592" y="710"/>
                </a:cxn>
                <a:cxn ang="0">
                  <a:pos x="555" y="643"/>
                </a:cxn>
                <a:cxn ang="0">
                  <a:pos x="540" y="621"/>
                </a:cxn>
                <a:cxn ang="0">
                  <a:pos x="518" y="280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590364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/>
              <a:ahLst/>
              <a:cxnLst>
                <a:cxn ang="0">
                  <a:pos x="183" y="67"/>
                </a:cxn>
                <a:cxn ang="0">
                  <a:pos x="72" y="74"/>
                </a:cxn>
                <a:cxn ang="0">
                  <a:pos x="5" y="170"/>
                </a:cxn>
                <a:cxn ang="0">
                  <a:pos x="13" y="311"/>
                </a:cxn>
                <a:cxn ang="0">
                  <a:pos x="57" y="356"/>
                </a:cxn>
                <a:cxn ang="0">
                  <a:pos x="109" y="415"/>
                </a:cxn>
                <a:cxn ang="0">
                  <a:pos x="235" y="548"/>
                </a:cxn>
                <a:cxn ang="0">
                  <a:pos x="257" y="570"/>
                </a:cxn>
                <a:cxn ang="0">
                  <a:pos x="331" y="593"/>
                </a:cxn>
                <a:cxn ang="0">
                  <a:pos x="450" y="630"/>
                </a:cxn>
                <a:cxn ang="0">
                  <a:pos x="598" y="607"/>
                </a:cxn>
                <a:cxn ang="0">
                  <a:pos x="657" y="585"/>
                </a:cxn>
                <a:cxn ang="0">
                  <a:pos x="687" y="533"/>
                </a:cxn>
                <a:cxn ang="0">
                  <a:pos x="717" y="474"/>
                </a:cxn>
                <a:cxn ang="0">
                  <a:pos x="724" y="437"/>
                </a:cxn>
                <a:cxn ang="0">
                  <a:pos x="739" y="415"/>
                </a:cxn>
                <a:cxn ang="0">
                  <a:pos x="768" y="296"/>
                </a:cxn>
                <a:cxn ang="0">
                  <a:pos x="761" y="178"/>
                </a:cxn>
                <a:cxn ang="0">
                  <a:pos x="724" y="111"/>
                </a:cxn>
                <a:cxn ang="0">
                  <a:pos x="465" y="0"/>
                </a:cxn>
                <a:cxn ang="0">
                  <a:pos x="205" y="30"/>
                </a:cxn>
                <a:cxn ang="0">
                  <a:pos x="183" y="67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</p:grpSp>
      <p:sp>
        <p:nvSpPr>
          <p:cNvPr id="1590365" name="Line 93"/>
          <p:cNvSpPr>
            <a:spLocks noChangeShapeType="1"/>
          </p:cNvSpPr>
          <p:nvPr/>
        </p:nvSpPr>
        <p:spPr bwMode="auto">
          <a:xfrm>
            <a:off x="5638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629400" y="4114800"/>
            <a:ext cx="2286000" cy="2286000"/>
            <a:chOff x="3312" y="2640"/>
            <a:chExt cx="1440" cy="1440"/>
          </a:xfrm>
        </p:grpSpPr>
        <p:graphicFrame>
          <p:nvGraphicFramePr>
            <p:cNvPr id="1750017" name="Object 1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p:oleObj spid="_x0000_s53251" name="Worksheet" r:id="rId4" imgW="4038840" imgH="3465000" progId="Excel.Sheet.8">
                <p:embed/>
              </p:oleObj>
            </a:graphicData>
          </a:graphic>
        </p:graphicFrame>
        <p:sp>
          <p:nvSpPr>
            <p:cNvPr id="1590368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3276600" y="4419600"/>
            <a:ext cx="3200400" cy="1981200"/>
            <a:chOff x="1200" y="2832"/>
            <a:chExt cx="2016" cy="1248"/>
          </a:xfrm>
        </p:grpSpPr>
        <p:grpSp>
          <p:nvGrpSpPr>
            <p:cNvPr id="6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1750016" name="Object 0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p:oleObj spid="_x0000_s53250" name="Worksheet" r:id="rId5" imgW="4027680" imgH="3453840" progId="Excel.Sheet.8">
                  <p:embed/>
                </p:oleObj>
              </a:graphicData>
            </a:graphic>
          </p:graphicFrame>
          <p:sp>
            <p:nvSpPr>
              <p:cNvPr id="1590372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/>
                <a:ahLst/>
                <a:cxnLst>
                  <a:cxn ang="0">
                    <a:pos x="199" y="7"/>
                  </a:cxn>
                  <a:cxn ang="0">
                    <a:pos x="110" y="96"/>
                  </a:cxn>
                  <a:cxn ang="0">
                    <a:pos x="80" y="140"/>
                  </a:cxn>
                  <a:cxn ang="0">
                    <a:pos x="65" y="162"/>
                  </a:cxn>
                  <a:cxn ang="0">
                    <a:pos x="21" y="303"/>
                  </a:cxn>
                  <a:cxn ang="0">
                    <a:pos x="65" y="703"/>
                  </a:cxn>
                  <a:cxn ang="0">
                    <a:pos x="110" y="763"/>
                  </a:cxn>
                  <a:cxn ang="0">
                    <a:pos x="332" y="896"/>
                  </a:cxn>
                  <a:cxn ang="0">
                    <a:pos x="495" y="851"/>
                  </a:cxn>
                  <a:cxn ang="0">
                    <a:pos x="636" y="711"/>
                  </a:cxn>
                  <a:cxn ang="0">
                    <a:pos x="688" y="607"/>
                  </a:cxn>
                  <a:cxn ang="0">
                    <a:pos x="702" y="563"/>
                  </a:cxn>
                  <a:cxn ang="0">
                    <a:pos x="710" y="540"/>
                  </a:cxn>
                  <a:cxn ang="0">
                    <a:pos x="680" y="296"/>
                  </a:cxn>
                  <a:cxn ang="0">
                    <a:pos x="569" y="133"/>
                  </a:cxn>
                  <a:cxn ang="0">
                    <a:pos x="510" y="88"/>
                  </a:cxn>
                  <a:cxn ang="0">
                    <a:pos x="465" y="59"/>
                  </a:cxn>
                  <a:cxn ang="0">
                    <a:pos x="295" y="0"/>
                  </a:cxn>
                  <a:cxn ang="0">
                    <a:pos x="206" y="7"/>
                  </a:cxn>
                  <a:cxn ang="0">
                    <a:pos x="184" y="14"/>
                  </a:cxn>
                  <a:cxn ang="0">
                    <a:pos x="199" y="7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590373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/>
                <a:ahLst/>
                <a:cxnLst>
                  <a:cxn ang="0">
                    <a:pos x="510" y="44"/>
                  </a:cxn>
                  <a:cxn ang="0">
                    <a:pos x="376" y="177"/>
                  </a:cxn>
                  <a:cxn ang="0">
                    <a:pos x="236" y="296"/>
                  </a:cxn>
                  <a:cxn ang="0">
                    <a:pos x="221" y="318"/>
                  </a:cxn>
                  <a:cxn ang="0">
                    <a:pos x="199" y="333"/>
                  </a:cxn>
                  <a:cxn ang="0">
                    <a:pos x="191" y="355"/>
                  </a:cxn>
                  <a:cxn ang="0">
                    <a:pos x="169" y="385"/>
                  </a:cxn>
                  <a:cxn ang="0">
                    <a:pos x="132" y="496"/>
                  </a:cxn>
                  <a:cxn ang="0">
                    <a:pos x="110" y="518"/>
                  </a:cxn>
                  <a:cxn ang="0">
                    <a:pos x="80" y="562"/>
                  </a:cxn>
                  <a:cxn ang="0">
                    <a:pos x="43" y="629"/>
                  </a:cxn>
                  <a:cxn ang="0">
                    <a:pos x="13" y="703"/>
                  </a:cxn>
                  <a:cxn ang="0">
                    <a:pos x="36" y="844"/>
                  </a:cxn>
                  <a:cxn ang="0">
                    <a:pos x="80" y="874"/>
                  </a:cxn>
                  <a:cxn ang="0">
                    <a:pos x="124" y="888"/>
                  </a:cxn>
                  <a:cxn ang="0">
                    <a:pos x="354" y="874"/>
                  </a:cxn>
                  <a:cxn ang="0">
                    <a:pos x="517" y="822"/>
                  </a:cxn>
                  <a:cxn ang="0">
                    <a:pos x="569" y="792"/>
                  </a:cxn>
                  <a:cxn ang="0">
                    <a:pos x="673" y="651"/>
                  </a:cxn>
                  <a:cxn ang="0">
                    <a:pos x="695" y="600"/>
                  </a:cxn>
                  <a:cxn ang="0">
                    <a:pos x="747" y="533"/>
                  </a:cxn>
                  <a:cxn ang="0">
                    <a:pos x="784" y="451"/>
                  </a:cxn>
                  <a:cxn ang="0">
                    <a:pos x="798" y="385"/>
                  </a:cxn>
                  <a:cxn ang="0">
                    <a:pos x="650" y="0"/>
                  </a:cxn>
                  <a:cxn ang="0">
                    <a:pos x="532" y="22"/>
                  </a:cxn>
                  <a:cxn ang="0">
                    <a:pos x="510" y="44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1590374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590375" name="Rectangle 103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76" name="Rectangle 104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77" name="Line 105"/>
          <p:cNvSpPr>
            <a:spLocks noChangeShapeType="1"/>
          </p:cNvSpPr>
          <p:nvPr/>
        </p:nvSpPr>
        <p:spPr bwMode="auto">
          <a:xfrm>
            <a:off x="314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78" name="Line 106"/>
          <p:cNvSpPr>
            <a:spLocks noChangeShapeType="1"/>
          </p:cNvSpPr>
          <p:nvPr/>
        </p:nvSpPr>
        <p:spPr bwMode="auto">
          <a:xfrm>
            <a:off x="314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79" name="Line 107"/>
          <p:cNvSpPr>
            <a:spLocks noChangeShapeType="1"/>
          </p:cNvSpPr>
          <p:nvPr/>
        </p:nvSpPr>
        <p:spPr bwMode="auto">
          <a:xfrm>
            <a:off x="314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0" name="Line 108"/>
          <p:cNvSpPr>
            <a:spLocks noChangeShapeType="1"/>
          </p:cNvSpPr>
          <p:nvPr/>
        </p:nvSpPr>
        <p:spPr bwMode="auto">
          <a:xfrm>
            <a:off x="314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1" name="Line 109"/>
          <p:cNvSpPr>
            <a:spLocks noChangeShapeType="1"/>
          </p:cNvSpPr>
          <p:nvPr/>
        </p:nvSpPr>
        <p:spPr bwMode="auto">
          <a:xfrm>
            <a:off x="314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2" name="Line 110"/>
          <p:cNvSpPr>
            <a:spLocks noChangeShapeType="1"/>
          </p:cNvSpPr>
          <p:nvPr/>
        </p:nvSpPr>
        <p:spPr bwMode="auto">
          <a:xfrm>
            <a:off x="314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3" name="Line 111"/>
          <p:cNvSpPr>
            <a:spLocks noChangeShapeType="1"/>
          </p:cNvSpPr>
          <p:nvPr/>
        </p:nvSpPr>
        <p:spPr bwMode="auto">
          <a:xfrm>
            <a:off x="314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4" name="Line 112"/>
          <p:cNvSpPr>
            <a:spLocks noChangeShapeType="1"/>
          </p:cNvSpPr>
          <p:nvPr/>
        </p:nvSpPr>
        <p:spPr bwMode="auto">
          <a:xfrm>
            <a:off x="314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5" name="Line 113"/>
          <p:cNvSpPr>
            <a:spLocks noChangeShapeType="1"/>
          </p:cNvSpPr>
          <p:nvPr/>
        </p:nvSpPr>
        <p:spPr bwMode="auto">
          <a:xfrm>
            <a:off x="314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6" name="Line 114"/>
          <p:cNvSpPr>
            <a:spLocks noChangeShapeType="1"/>
          </p:cNvSpPr>
          <p:nvPr/>
        </p:nvSpPr>
        <p:spPr bwMode="auto">
          <a:xfrm>
            <a:off x="314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7" name="Line 115"/>
          <p:cNvSpPr>
            <a:spLocks noChangeShapeType="1"/>
          </p:cNvSpPr>
          <p:nvPr/>
        </p:nvSpPr>
        <p:spPr bwMode="auto">
          <a:xfrm>
            <a:off x="506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8" name="Line 116"/>
          <p:cNvSpPr>
            <a:spLocks noChangeShapeType="1"/>
          </p:cNvSpPr>
          <p:nvPr/>
        </p:nvSpPr>
        <p:spPr bwMode="auto">
          <a:xfrm>
            <a:off x="692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89" name="Line 117"/>
          <p:cNvSpPr>
            <a:spLocks noChangeShapeType="1"/>
          </p:cNvSpPr>
          <p:nvPr/>
        </p:nvSpPr>
        <p:spPr bwMode="auto">
          <a:xfrm>
            <a:off x="885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0" name="Line 118"/>
          <p:cNvSpPr>
            <a:spLocks noChangeShapeType="1"/>
          </p:cNvSpPr>
          <p:nvPr/>
        </p:nvSpPr>
        <p:spPr bwMode="auto">
          <a:xfrm>
            <a:off x="1077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1" name="Line 119"/>
          <p:cNvSpPr>
            <a:spLocks noChangeShapeType="1"/>
          </p:cNvSpPr>
          <p:nvPr/>
        </p:nvSpPr>
        <p:spPr bwMode="auto">
          <a:xfrm>
            <a:off x="1270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2" name="Line 120"/>
          <p:cNvSpPr>
            <a:spLocks noChangeShapeType="1"/>
          </p:cNvSpPr>
          <p:nvPr/>
        </p:nvSpPr>
        <p:spPr bwMode="auto">
          <a:xfrm>
            <a:off x="1457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3" name="Line 121"/>
          <p:cNvSpPr>
            <a:spLocks noChangeShapeType="1"/>
          </p:cNvSpPr>
          <p:nvPr/>
        </p:nvSpPr>
        <p:spPr bwMode="auto">
          <a:xfrm>
            <a:off x="1649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4" name="Line 122"/>
          <p:cNvSpPr>
            <a:spLocks noChangeShapeType="1"/>
          </p:cNvSpPr>
          <p:nvPr/>
        </p:nvSpPr>
        <p:spPr bwMode="auto">
          <a:xfrm>
            <a:off x="1841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5" name="Line 123"/>
          <p:cNvSpPr>
            <a:spLocks noChangeShapeType="1"/>
          </p:cNvSpPr>
          <p:nvPr/>
        </p:nvSpPr>
        <p:spPr bwMode="auto">
          <a:xfrm>
            <a:off x="2028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6" name="Line 124"/>
          <p:cNvSpPr>
            <a:spLocks noChangeShapeType="1"/>
          </p:cNvSpPr>
          <p:nvPr/>
        </p:nvSpPr>
        <p:spPr bwMode="auto">
          <a:xfrm>
            <a:off x="2220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7" name="Rectangle 125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8" name="Line 126"/>
          <p:cNvSpPr>
            <a:spLocks noChangeShapeType="1"/>
          </p:cNvSpPr>
          <p:nvPr/>
        </p:nvSpPr>
        <p:spPr bwMode="auto">
          <a:xfrm>
            <a:off x="314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399" name="Line 127"/>
          <p:cNvSpPr>
            <a:spLocks noChangeShapeType="1"/>
          </p:cNvSpPr>
          <p:nvPr/>
        </p:nvSpPr>
        <p:spPr bwMode="auto">
          <a:xfrm>
            <a:off x="295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0" name="Line 128"/>
          <p:cNvSpPr>
            <a:spLocks noChangeShapeType="1"/>
          </p:cNvSpPr>
          <p:nvPr/>
        </p:nvSpPr>
        <p:spPr bwMode="auto">
          <a:xfrm>
            <a:off x="295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1" name="Line 129"/>
          <p:cNvSpPr>
            <a:spLocks noChangeShapeType="1"/>
          </p:cNvSpPr>
          <p:nvPr/>
        </p:nvSpPr>
        <p:spPr bwMode="auto">
          <a:xfrm>
            <a:off x="295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2" name="Line 130"/>
          <p:cNvSpPr>
            <a:spLocks noChangeShapeType="1"/>
          </p:cNvSpPr>
          <p:nvPr/>
        </p:nvSpPr>
        <p:spPr bwMode="auto">
          <a:xfrm>
            <a:off x="295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3" name="Line 131"/>
          <p:cNvSpPr>
            <a:spLocks noChangeShapeType="1"/>
          </p:cNvSpPr>
          <p:nvPr/>
        </p:nvSpPr>
        <p:spPr bwMode="auto">
          <a:xfrm>
            <a:off x="295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4" name="Line 132"/>
          <p:cNvSpPr>
            <a:spLocks noChangeShapeType="1"/>
          </p:cNvSpPr>
          <p:nvPr/>
        </p:nvSpPr>
        <p:spPr bwMode="auto">
          <a:xfrm>
            <a:off x="295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5" name="Line 133"/>
          <p:cNvSpPr>
            <a:spLocks noChangeShapeType="1"/>
          </p:cNvSpPr>
          <p:nvPr/>
        </p:nvSpPr>
        <p:spPr bwMode="auto">
          <a:xfrm>
            <a:off x="295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6" name="Line 134"/>
          <p:cNvSpPr>
            <a:spLocks noChangeShapeType="1"/>
          </p:cNvSpPr>
          <p:nvPr/>
        </p:nvSpPr>
        <p:spPr bwMode="auto">
          <a:xfrm>
            <a:off x="295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7" name="Line 135"/>
          <p:cNvSpPr>
            <a:spLocks noChangeShapeType="1"/>
          </p:cNvSpPr>
          <p:nvPr/>
        </p:nvSpPr>
        <p:spPr bwMode="auto">
          <a:xfrm>
            <a:off x="295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8" name="Line 136"/>
          <p:cNvSpPr>
            <a:spLocks noChangeShapeType="1"/>
          </p:cNvSpPr>
          <p:nvPr/>
        </p:nvSpPr>
        <p:spPr bwMode="auto">
          <a:xfrm>
            <a:off x="295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09" name="Line 137"/>
          <p:cNvSpPr>
            <a:spLocks noChangeShapeType="1"/>
          </p:cNvSpPr>
          <p:nvPr/>
        </p:nvSpPr>
        <p:spPr bwMode="auto">
          <a:xfrm>
            <a:off x="295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0" name="Line 138"/>
          <p:cNvSpPr>
            <a:spLocks noChangeShapeType="1"/>
          </p:cNvSpPr>
          <p:nvPr/>
        </p:nvSpPr>
        <p:spPr bwMode="auto">
          <a:xfrm>
            <a:off x="314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1" name="Line 139"/>
          <p:cNvSpPr>
            <a:spLocks noChangeShapeType="1"/>
          </p:cNvSpPr>
          <p:nvPr/>
        </p:nvSpPr>
        <p:spPr bwMode="auto">
          <a:xfrm flipV="1">
            <a:off x="314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2" name="Line 140"/>
          <p:cNvSpPr>
            <a:spLocks noChangeShapeType="1"/>
          </p:cNvSpPr>
          <p:nvPr/>
        </p:nvSpPr>
        <p:spPr bwMode="auto">
          <a:xfrm flipV="1">
            <a:off x="506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3" name="Line 141"/>
          <p:cNvSpPr>
            <a:spLocks noChangeShapeType="1"/>
          </p:cNvSpPr>
          <p:nvPr/>
        </p:nvSpPr>
        <p:spPr bwMode="auto">
          <a:xfrm flipV="1">
            <a:off x="692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4" name="Line 142"/>
          <p:cNvSpPr>
            <a:spLocks noChangeShapeType="1"/>
          </p:cNvSpPr>
          <p:nvPr/>
        </p:nvSpPr>
        <p:spPr bwMode="auto">
          <a:xfrm flipV="1">
            <a:off x="885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5" name="Line 143"/>
          <p:cNvSpPr>
            <a:spLocks noChangeShapeType="1"/>
          </p:cNvSpPr>
          <p:nvPr/>
        </p:nvSpPr>
        <p:spPr bwMode="auto">
          <a:xfrm flipV="1">
            <a:off x="1077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6" name="Line 144"/>
          <p:cNvSpPr>
            <a:spLocks noChangeShapeType="1"/>
          </p:cNvSpPr>
          <p:nvPr/>
        </p:nvSpPr>
        <p:spPr bwMode="auto">
          <a:xfrm flipV="1">
            <a:off x="1270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7" name="Line 145"/>
          <p:cNvSpPr>
            <a:spLocks noChangeShapeType="1"/>
          </p:cNvSpPr>
          <p:nvPr/>
        </p:nvSpPr>
        <p:spPr bwMode="auto">
          <a:xfrm flipV="1">
            <a:off x="1457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8" name="Line 146"/>
          <p:cNvSpPr>
            <a:spLocks noChangeShapeType="1"/>
          </p:cNvSpPr>
          <p:nvPr/>
        </p:nvSpPr>
        <p:spPr bwMode="auto">
          <a:xfrm flipV="1">
            <a:off x="1649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19" name="Line 147"/>
          <p:cNvSpPr>
            <a:spLocks noChangeShapeType="1"/>
          </p:cNvSpPr>
          <p:nvPr/>
        </p:nvSpPr>
        <p:spPr bwMode="auto">
          <a:xfrm flipV="1">
            <a:off x="1841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0" name="Line 148"/>
          <p:cNvSpPr>
            <a:spLocks noChangeShapeType="1"/>
          </p:cNvSpPr>
          <p:nvPr/>
        </p:nvSpPr>
        <p:spPr bwMode="auto">
          <a:xfrm flipV="1">
            <a:off x="2028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1" name="Line 149"/>
          <p:cNvSpPr>
            <a:spLocks noChangeShapeType="1"/>
          </p:cNvSpPr>
          <p:nvPr/>
        </p:nvSpPr>
        <p:spPr bwMode="auto">
          <a:xfrm flipV="1">
            <a:off x="2220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2" name="Freeform 150"/>
          <p:cNvSpPr>
            <a:spLocks/>
          </p:cNvSpPr>
          <p:nvPr/>
        </p:nvSpPr>
        <p:spPr bwMode="auto">
          <a:xfrm>
            <a:off x="839788" y="2824163"/>
            <a:ext cx="90487" cy="93662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57" y="29"/>
              </a:cxn>
              <a:cxn ang="0">
                <a:pos x="29" y="59"/>
              </a:cxn>
              <a:cxn ang="0">
                <a:pos x="0" y="29"/>
              </a:cxn>
              <a:cxn ang="0">
                <a:pos x="29" y="0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3" name="Freeform 151"/>
          <p:cNvSpPr>
            <a:spLocks/>
          </p:cNvSpPr>
          <p:nvPr/>
        </p:nvSpPr>
        <p:spPr bwMode="auto">
          <a:xfrm>
            <a:off x="1604963" y="3302000"/>
            <a:ext cx="88900" cy="9366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4" name="Freeform 152"/>
          <p:cNvSpPr>
            <a:spLocks/>
          </p:cNvSpPr>
          <p:nvPr/>
        </p:nvSpPr>
        <p:spPr bwMode="auto">
          <a:xfrm>
            <a:off x="1033463" y="2662238"/>
            <a:ext cx="88900" cy="93662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59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5" name="Freeform 153"/>
          <p:cNvSpPr>
            <a:spLocks/>
          </p:cNvSpPr>
          <p:nvPr/>
        </p:nvSpPr>
        <p:spPr bwMode="auto">
          <a:xfrm>
            <a:off x="839788" y="2501900"/>
            <a:ext cx="90487" cy="93663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57" y="29"/>
              </a:cxn>
              <a:cxn ang="0">
                <a:pos x="29" y="59"/>
              </a:cxn>
              <a:cxn ang="0">
                <a:pos x="0" y="29"/>
              </a:cxn>
              <a:cxn ang="0">
                <a:pos x="29" y="0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6" name="Freeform 154"/>
          <p:cNvSpPr>
            <a:spLocks/>
          </p:cNvSpPr>
          <p:nvPr/>
        </p:nvSpPr>
        <p:spPr bwMode="auto">
          <a:xfrm>
            <a:off x="1797050" y="2984500"/>
            <a:ext cx="90488" cy="952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7" name="Freeform 155"/>
          <p:cNvSpPr>
            <a:spLocks/>
          </p:cNvSpPr>
          <p:nvPr/>
        </p:nvSpPr>
        <p:spPr bwMode="auto">
          <a:xfrm>
            <a:off x="1033463" y="2984500"/>
            <a:ext cx="88900" cy="952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8" name="Freeform 156"/>
          <p:cNvSpPr>
            <a:spLocks/>
          </p:cNvSpPr>
          <p:nvPr/>
        </p:nvSpPr>
        <p:spPr bwMode="auto">
          <a:xfrm>
            <a:off x="1225550" y="3624263"/>
            <a:ext cx="90488" cy="93662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29" name="Freeform 157"/>
          <p:cNvSpPr>
            <a:spLocks/>
          </p:cNvSpPr>
          <p:nvPr/>
        </p:nvSpPr>
        <p:spPr bwMode="auto">
          <a:xfrm>
            <a:off x="1225550" y="2984500"/>
            <a:ext cx="90488" cy="952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30" name="Rectangle 158"/>
          <p:cNvSpPr>
            <a:spLocks noChangeArrowheads="1"/>
          </p:cNvSpPr>
          <p:nvPr/>
        </p:nvSpPr>
        <p:spPr bwMode="auto">
          <a:xfrm>
            <a:off x="223838" y="37846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1" name="Rectangle 159"/>
          <p:cNvSpPr>
            <a:spLocks noChangeArrowheads="1"/>
          </p:cNvSpPr>
          <p:nvPr/>
        </p:nvSpPr>
        <p:spPr bwMode="auto">
          <a:xfrm>
            <a:off x="223838" y="3624263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2" name="Rectangle 160"/>
          <p:cNvSpPr>
            <a:spLocks noChangeArrowheads="1"/>
          </p:cNvSpPr>
          <p:nvPr/>
        </p:nvSpPr>
        <p:spPr bwMode="auto">
          <a:xfrm>
            <a:off x="223838" y="3462338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3" name="Rectangle 161"/>
          <p:cNvSpPr>
            <a:spLocks noChangeArrowheads="1"/>
          </p:cNvSpPr>
          <p:nvPr/>
        </p:nvSpPr>
        <p:spPr bwMode="auto">
          <a:xfrm>
            <a:off x="223838" y="33020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4" name="Rectangle 162"/>
          <p:cNvSpPr>
            <a:spLocks noChangeArrowheads="1"/>
          </p:cNvSpPr>
          <p:nvPr/>
        </p:nvSpPr>
        <p:spPr bwMode="auto">
          <a:xfrm>
            <a:off x="223838" y="3140075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5" name="Rectangle 163"/>
          <p:cNvSpPr>
            <a:spLocks noChangeArrowheads="1"/>
          </p:cNvSpPr>
          <p:nvPr/>
        </p:nvSpPr>
        <p:spPr bwMode="auto">
          <a:xfrm>
            <a:off x="223838" y="29781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6" name="Rectangle 164"/>
          <p:cNvSpPr>
            <a:spLocks noChangeArrowheads="1"/>
          </p:cNvSpPr>
          <p:nvPr/>
        </p:nvSpPr>
        <p:spPr bwMode="auto">
          <a:xfrm>
            <a:off x="223838" y="2824163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7" name="Rectangle 165"/>
          <p:cNvSpPr>
            <a:spLocks noChangeArrowheads="1"/>
          </p:cNvSpPr>
          <p:nvPr/>
        </p:nvSpPr>
        <p:spPr bwMode="auto">
          <a:xfrm>
            <a:off x="223838" y="2662238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8" name="Rectangle 166"/>
          <p:cNvSpPr>
            <a:spLocks noChangeArrowheads="1"/>
          </p:cNvSpPr>
          <p:nvPr/>
        </p:nvSpPr>
        <p:spPr bwMode="auto">
          <a:xfrm>
            <a:off x="223838" y="25019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39" name="Rectangle 167"/>
          <p:cNvSpPr>
            <a:spLocks noChangeArrowheads="1"/>
          </p:cNvSpPr>
          <p:nvPr/>
        </p:nvSpPr>
        <p:spPr bwMode="auto">
          <a:xfrm>
            <a:off x="223838" y="2339975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0" name="Rectangle 168"/>
          <p:cNvSpPr>
            <a:spLocks noChangeArrowheads="1"/>
          </p:cNvSpPr>
          <p:nvPr/>
        </p:nvSpPr>
        <p:spPr bwMode="auto">
          <a:xfrm>
            <a:off x="185738" y="2178050"/>
            <a:ext cx="115887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1" name="Rectangle 169"/>
          <p:cNvSpPr>
            <a:spLocks noChangeArrowheads="1"/>
          </p:cNvSpPr>
          <p:nvPr/>
        </p:nvSpPr>
        <p:spPr bwMode="auto">
          <a:xfrm>
            <a:off x="2952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2" name="Rectangle 170"/>
          <p:cNvSpPr>
            <a:spLocks noChangeArrowheads="1"/>
          </p:cNvSpPr>
          <p:nvPr/>
        </p:nvSpPr>
        <p:spPr bwMode="auto">
          <a:xfrm>
            <a:off x="4873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3" name="Rectangle 171"/>
          <p:cNvSpPr>
            <a:spLocks noChangeArrowheads="1"/>
          </p:cNvSpPr>
          <p:nvPr/>
        </p:nvSpPr>
        <p:spPr bwMode="auto">
          <a:xfrm>
            <a:off x="67310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4" name="Rectangle 172"/>
          <p:cNvSpPr>
            <a:spLocks noChangeArrowheads="1"/>
          </p:cNvSpPr>
          <p:nvPr/>
        </p:nvSpPr>
        <p:spPr bwMode="auto">
          <a:xfrm>
            <a:off x="8667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5" name="Rectangle 173"/>
          <p:cNvSpPr>
            <a:spLocks noChangeArrowheads="1"/>
          </p:cNvSpPr>
          <p:nvPr/>
        </p:nvSpPr>
        <p:spPr bwMode="auto">
          <a:xfrm>
            <a:off x="10588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6" name="Rectangle 174"/>
          <p:cNvSpPr>
            <a:spLocks noChangeArrowheads="1"/>
          </p:cNvSpPr>
          <p:nvPr/>
        </p:nvSpPr>
        <p:spPr bwMode="auto">
          <a:xfrm>
            <a:off x="125095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7" name="Rectangle 175"/>
          <p:cNvSpPr>
            <a:spLocks noChangeArrowheads="1"/>
          </p:cNvSpPr>
          <p:nvPr/>
        </p:nvSpPr>
        <p:spPr bwMode="auto">
          <a:xfrm>
            <a:off x="14382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8" name="Rectangle 176"/>
          <p:cNvSpPr>
            <a:spLocks noChangeArrowheads="1"/>
          </p:cNvSpPr>
          <p:nvPr/>
        </p:nvSpPr>
        <p:spPr bwMode="auto">
          <a:xfrm>
            <a:off x="16303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49" name="Rectangle 177"/>
          <p:cNvSpPr>
            <a:spLocks noChangeArrowheads="1"/>
          </p:cNvSpPr>
          <p:nvPr/>
        </p:nvSpPr>
        <p:spPr bwMode="auto">
          <a:xfrm>
            <a:off x="182245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50" name="Rectangle 178"/>
          <p:cNvSpPr>
            <a:spLocks noChangeArrowheads="1"/>
          </p:cNvSpPr>
          <p:nvPr/>
        </p:nvSpPr>
        <p:spPr bwMode="auto">
          <a:xfrm>
            <a:off x="20097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51" name="Rectangle 179"/>
          <p:cNvSpPr>
            <a:spLocks noChangeArrowheads="1"/>
          </p:cNvSpPr>
          <p:nvPr/>
        </p:nvSpPr>
        <p:spPr bwMode="auto">
          <a:xfrm>
            <a:off x="2182813" y="3892550"/>
            <a:ext cx="115887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0452" name="Rectangle 180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53" name="Text Box 181"/>
          <p:cNvSpPr txBox="1">
            <a:spLocks noChangeArrowheads="1"/>
          </p:cNvSpPr>
          <p:nvPr/>
        </p:nvSpPr>
        <p:spPr bwMode="auto">
          <a:xfrm>
            <a:off x="228600" y="4572000"/>
            <a:ext cx="2399184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K=2</a:t>
            </a:r>
          </a:p>
          <a:p>
            <a:pPr algn="l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Arbitrarily choose K </a:t>
            </a:r>
            <a:r>
              <a:rPr lang="en-US" altLang="ko-KR" sz="1400" dirty="0" smtClean="0">
                <a:ea typeface="Gulim" pitchFamily="34" charset="-127"/>
              </a:rPr>
              <a:t>objects as </a:t>
            </a:r>
            <a:r>
              <a:rPr lang="en-US" altLang="ko-KR" sz="1400" dirty="0">
                <a:ea typeface="Gulim" pitchFamily="34" charset="-127"/>
              </a:rPr>
              <a:t>initial cluster </a:t>
            </a:r>
            <a:r>
              <a:rPr lang="en-US" altLang="ko-KR" sz="1400" dirty="0" smtClean="0">
                <a:ea typeface="Gulim" pitchFamily="34" charset="-127"/>
              </a:rPr>
              <a:t>centers</a:t>
            </a:r>
            <a:endParaRPr lang="en-US" altLang="ko-KR" sz="1400" dirty="0">
              <a:ea typeface="Gulim" pitchFamily="34" charset="-127"/>
            </a:endParaRPr>
          </a:p>
        </p:txBody>
      </p:sp>
      <p:sp>
        <p:nvSpPr>
          <p:cNvPr id="1590454" name="Line 182"/>
          <p:cNvSpPr>
            <a:spLocks noChangeShapeType="1"/>
          </p:cNvSpPr>
          <p:nvPr/>
        </p:nvSpPr>
        <p:spPr bwMode="auto">
          <a:xfrm flipV="1">
            <a:off x="1066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90455" name="Line 183"/>
          <p:cNvSpPr>
            <a:spLocks noChangeShapeType="1"/>
          </p:cNvSpPr>
          <p:nvPr/>
        </p:nvSpPr>
        <p:spPr bwMode="auto">
          <a:xfrm>
            <a:off x="2438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90456" name="Text Box 184"/>
          <p:cNvSpPr txBox="1">
            <a:spLocks noChangeArrowheads="1"/>
          </p:cNvSpPr>
          <p:nvPr/>
        </p:nvSpPr>
        <p:spPr bwMode="auto">
          <a:xfrm>
            <a:off x="2362200" y="3124200"/>
            <a:ext cx="83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Assign each </a:t>
            </a:r>
            <a:r>
              <a:rPr lang="en-US" altLang="ko-KR" sz="1400" dirty="0" smtClean="0">
                <a:ea typeface="Gulim" pitchFamily="34" charset="-127"/>
              </a:rPr>
              <a:t>object </a:t>
            </a:r>
            <a:r>
              <a:rPr lang="en-US" altLang="ko-KR" sz="1400" dirty="0">
                <a:ea typeface="Gulim" pitchFamily="34" charset="-127"/>
              </a:rPr>
              <a:t>to most similar center</a:t>
            </a:r>
          </a:p>
        </p:txBody>
      </p:sp>
      <p:sp>
        <p:nvSpPr>
          <p:cNvPr id="1590457" name="Text Box 185"/>
          <p:cNvSpPr txBox="1">
            <a:spLocks noChangeArrowheads="1"/>
          </p:cNvSpPr>
          <p:nvPr/>
        </p:nvSpPr>
        <p:spPr bwMode="auto">
          <a:xfrm>
            <a:off x="5638800" y="3048000"/>
            <a:ext cx="83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means</a:t>
            </a:r>
          </a:p>
        </p:txBody>
      </p:sp>
      <p:sp>
        <p:nvSpPr>
          <p:cNvPr id="1590458" name="Freeform 186"/>
          <p:cNvSpPr>
            <a:spLocks/>
          </p:cNvSpPr>
          <p:nvPr/>
        </p:nvSpPr>
        <p:spPr bwMode="auto">
          <a:xfrm>
            <a:off x="838200" y="3136900"/>
            <a:ext cx="88900" cy="952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59" name="Freeform 187"/>
          <p:cNvSpPr>
            <a:spLocks/>
          </p:cNvSpPr>
          <p:nvPr/>
        </p:nvSpPr>
        <p:spPr bwMode="auto">
          <a:xfrm>
            <a:off x="1600200" y="2971800"/>
            <a:ext cx="88900" cy="9366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60" name="Oval 188"/>
          <p:cNvSpPr>
            <a:spLocks noChangeArrowheads="1"/>
          </p:cNvSpPr>
          <p:nvPr/>
        </p:nvSpPr>
        <p:spPr bwMode="auto">
          <a:xfrm>
            <a:off x="457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61" name="Oval 189"/>
          <p:cNvSpPr>
            <a:spLocks noChangeArrowheads="1"/>
          </p:cNvSpPr>
          <p:nvPr/>
        </p:nvSpPr>
        <p:spPr bwMode="auto">
          <a:xfrm>
            <a:off x="1973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0462" name="Text Box 190"/>
          <p:cNvSpPr txBox="1">
            <a:spLocks noChangeArrowheads="1"/>
          </p:cNvSpPr>
          <p:nvPr/>
        </p:nvSpPr>
        <p:spPr bwMode="auto">
          <a:xfrm>
            <a:off x="5638800" y="5334000"/>
            <a:ext cx="83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means</a:t>
            </a:r>
          </a:p>
        </p:txBody>
      </p:sp>
      <p:sp>
        <p:nvSpPr>
          <p:cNvPr id="1590463" name="Text Box 191"/>
          <p:cNvSpPr txBox="1">
            <a:spLocks noChangeArrowheads="1"/>
          </p:cNvSpPr>
          <p:nvPr/>
        </p:nvSpPr>
        <p:spPr bwMode="auto">
          <a:xfrm>
            <a:off x="7848600" y="4114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</a:t>
            </a:r>
          </a:p>
        </p:txBody>
      </p:sp>
      <p:sp>
        <p:nvSpPr>
          <p:cNvPr id="1590464" name="Line 192"/>
          <p:cNvSpPr>
            <a:spLocks noChangeShapeType="1"/>
          </p:cNvSpPr>
          <p:nvPr/>
        </p:nvSpPr>
        <p:spPr bwMode="auto">
          <a:xfrm flipV="1">
            <a:off x="4267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90465" name="Text Box 193"/>
          <p:cNvSpPr txBox="1">
            <a:spLocks noChangeArrowheads="1"/>
          </p:cNvSpPr>
          <p:nvPr/>
        </p:nvSpPr>
        <p:spPr bwMode="auto">
          <a:xfrm>
            <a:off x="4419600" y="4114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6200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297738" cy="78263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What is Cluster Analysis?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7791400" cy="5181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 dirty="0"/>
              <a:t>Cluster: a collection of data objects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Similar to one another within the same cluster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Dissimilar to the objects in other clusters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Cluster analysis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Finding similarities between data according to the characteristics found in the data and grouping similar data objects into clusters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Unsupervised learning</a:t>
            </a:r>
            <a:r>
              <a:rPr lang="en-US" sz="2400" dirty="0"/>
              <a:t>: no predefined classes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Typical applications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As a </a:t>
            </a:r>
            <a:r>
              <a:rPr lang="en-US" sz="2400" dirty="0" smtClean="0">
                <a:solidFill>
                  <a:schemeClr val="hlink"/>
                </a:solidFill>
              </a:rPr>
              <a:t>stand-alone tool</a:t>
            </a:r>
            <a:r>
              <a:rPr lang="en-US" sz="2400" dirty="0" smtClean="0"/>
              <a:t> to get insight into data distribution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As a </a:t>
            </a:r>
            <a:r>
              <a:rPr lang="en-US" sz="2400" dirty="0" smtClean="0">
                <a:solidFill>
                  <a:schemeClr val="hlink"/>
                </a:solidFill>
              </a:rPr>
              <a:t>preprocessing step</a:t>
            </a:r>
            <a:r>
              <a:rPr lang="en-US" sz="2400" dirty="0" smtClean="0"/>
              <a:t> for other algorithms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078861" cy="51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u="sng" dirty="0" smtClean="0"/>
              <a:t>תרגיל</a:t>
            </a:r>
            <a:endParaRPr lang="en-US" sz="2400" b="1" u="sng" dirty="0"/>
          </a:p>
        </p:txBody>
      </p:sp>
      <p:sp>
        <p:nvSpPr>
          <p:cNvPr id="7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632848" cy="397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>
            <a:normAutofit fontScale="90000"/>
          </a:bodyPr>
          <a:lstStyle/>
          <a:p>
            <a:r>
              <a:rPr lang="en-US" sz="3200"/>
              <a:t>Comments on the </a:t>
            </a:r>
            <a:r>
              <a:rPr lang="en-US" sz="3200" i="1"/>
              <a:t>K-Means</a:t>
            </a:r>
            <a:r>
              <a:rPr lang="en-US" sz="3200"/>
              <a:t> Method</a:t>
            </a:r>
            <a:endParaRPr lang="en-US" sz="2400" b="1"/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083624" cy="520404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 dirty="0"/>
              <a:t>Strength:</a:t>
            </a:r>
            <a:r>
              <a:rPr lang="en-US" sz="2000" dirty="0"/>
              <a:t> </a:t>
            </a:r>
            <a:r>
              <a:rPr lang="en-US" sz="2000" i="1" dirty="0"/>
              <a:t>Relatively efficient</a:t>
            </a:r>
            <a:r>
              <a:rPr lang="en-US" sz="2000" dirty="0"/>
              <a:t>: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 err="1"/>
              <a:t>tkn</a:t>
            </a:r>
            <a:r>
              <a:rPr lang="en-US" sz="2000" dirty="0"/>
              <a:t>), where </a:t>
            </a:r>
            <a:r>
              <a:rPr lang="en-US" sz="2000" i="1" dirty="0"/>
              <a:t>n</a:t>
            </a:r>
            <a:r>
              <a:rPr lang="en-US" sz="2000" dirty="0"/>
              <a:t> is # objects, </a:t>
            </a:r>
            <a:r>
              <a:rPr lang="en-US" sz="2000" i="1" dirty="0"/>
              <a:t>k</a:t>
            </a:r>
            <a:r>
              <a:rPr lang="en-US" sz="2000" dirty="0"/>
              <a:t> is # clusters, and </a:t>
            </a:r>
            <a:r>
              <a:rPr lang="en-US" sz="2000" i="1" dirty="0"/>
              <a:t>t  </a:t>
            </a:r>
            <a:r>
              <a:rPr lang="en-US" sz="2000" dirty="0"/>
              <a:t>is # iterations. Normally, </a:t>
            </a:r>
            <a:r>
              <a:rPr lang="en-US" sz="2000" i="1" dirty="0"/>
              <a:t>k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dirty="0"/>
              <a:t> &lt;&lt; </a:t>
            </a:r>
            <a:r>
              <a:rPr lang="en-US" sz="2000" i="1" dirty="0"/>
              <a:t>n</a:t>
            </a:r>
            <a:r>
              <a:rPr lang="en-US" sz="2000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2000" dirty="0">
                <a:ea typeface="Gulim" pitchFamily="34" charset="-127"/>
              </a:rPr>
              <a:t>Comparing: PAM: O(k(n-k)</a:t>
            </a:r>
            <a:r>
              <a:rPr lang="en-US" altLang="ko-KR" sz="2000" baseline="30000" dirty="0">
                <a:ea typeface="Gulim" pitchFamily="34" charset="-127"/>
              </a:rPr>
              <a:t>2</a:t>
            </a:r>
            <a:r>
              <a:rPr lang="en-US" altLang="ko-KR" sz="2000" dirty="0">
                <a:ea typeface="Gulim" pitchFamily="34" charset="-127"/>
              </a:rPr>
              <a:t> ), CLARA: O(ks</a:t>
            </a:r>
            <a:r>
              <a:rPr lang="en-US" altLang="ko-KR" sz="2000" baseline="30000" dirty="0">
                <a:ea typeface="Gulim" pitchFamily="34" charset="-127"/>
              </a:rPr>
              <a:t>2</a:t>
            </a:r>
            <a:r>
              <a:rPr lang="en-US" altLang="ko-KR" sz="2000" dirty="0">
                <a:ea typeface="Gulim" pitchFamily="34" charset="-127"/>
              </a:rPr>
              <a:t> + k(n-k))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2000" u="sng" dirty="0"/>
              <a:t>Comment:</a:t>
            </a:r>
            <a:r>
              <a:rPr lang="en-US" sz="2000" dirty="0"/>
              <a:t> Often terminates at a </a:t>
            </a:r>
            <a:r>
              <a:rPr lang="en-US" sz="2000" i="1" dirty="0"/>
              <a:t>local optimum</a:t>
            </a:r>
            <a:r>
              <a:rPr lang="en-US" sz="2000" dirty="0"/>
              <a:t>. The </a:t>
            </a:r>
            <a:r>
              <a:rPr lang="en-US" sz="2000" i="1" dirty="0"/>
              <a:t>global optimum</a:t>
            </a:r>
            <a:r>
              <a:rPr lang="en-US" sz="2000" dirty="0"/>
              <a:t> may be found using techniques such as: </a:t>
            </a:r>
            <a:r>
              <a:rPr lang="en-US" sz="2000" i="1" dirty="0"/>
              <a:t>deterministic annealing</a:t>
            </a:r>
            <a:r>
              <a:rPr lang="en-US" sz="2000" dirty="0"/>
              <a:t> and </a:t>
            </a:r>
            <a:r>
              <a:rPr lang="en-US" sz="2000" i="1" dirty="0"/>
              <a:t>genetic algorithms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u="sng" dirty="0"/>
              <a:t>Weakness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Applicable only when </a:t>
            </a:r>
            <a:r>
              <a:rPr lang="en-US" sz="2000" i="1" dirty="0"/>
              <a:t>mean</a:t>
            </a:r>
            <a:r>
              <a:rPr lang="en-US" sz="2000" dirty="0"/>
              <a:t> is defined, then what about categorical data?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Need to specify </a:t>
            </a:r>
            <a:r>
              <a:rPr lang="en-US" sz="2000" i="1" dirty="0"/>
              <a:t>k, </a:t>
            </a:r>
            <a:r>
              <a:rPr lang="en-US" sz="2000" dirty="0"/>
              <a:t>the </a:t>
            </a:r>
            <a:r>
              <a:rPr lang="en-US" sz="2000" i="1" dirty="0"/>
              <a:t>number</a:t>
            </a:r>
            <a:r>
              <a:rPr lang="en-US" sz="2000" dirty="0"/>
              <a:t> of clusters, in advance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Unable to handle noisy data and </a:t>
            </a:r>
            <a:r>
              <a:rPr lang="en-US" sz="2000" i="1" dirty="0"/>
              <a:t>outliers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Not suitable to discover clusters with </a:t>
            </a:r>
            <a:r>
              <a:rPr lang="en-US" sz="2000" i="1" dirty="0"/>
              <a:t>non-convex shapes</a:t>
            </a:r>
          </a:p>
        </p:txBody>
      </p:sp>
      <p:sp>
        <p:nvSpPr>
          <p:cNvPr id="7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352928" cy="6096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ea typeface="Gulim" pitchFamily="34" charset="-127"/>
              </a:rPr>
              <a:t>What Is the Problem of the K-Means Method?</a:t>
            </a:r>
            <a:endParaRPr lang="en-US" sz="3200" dirty="0">
              <a:ea typeface="Gulim" pitchFamily="34" charset="-127"/>
            </a:endParaRPr>
          </a:p>
        </p:txBody>
      </p:sp>
      <p:sp>
        <p:nvSpPr>
          <p:cNvPr id="16404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011616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ea typeface="Gulim" pitchFamily="34" charset="-127"/>
              </a:rPr>
              <a:t>The k-means algorithm is sensitive to outliers !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ea typeface="Gulim" pitchFamily="34" charset="-127"/>
              </a:rPr>
              <a:t>Since an object with an extremely large value may substantially distort the distribution of the data.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Gulim" pitchFamily="34" charset="-127"/>
              </a:rPr>
              <a:t>K-</a:t>
            </a:r>
            <a:r>
              <a:rPr lang="en-US" altLang="ko-KR" sz="2000" dirty="0" err="1">
                <a:ea typeface="Gulim" pitchFamily="34" charset="-127"/>
              </a:rPr>
              <a:t>Medoids</a:t>
            </a:r>
            <a:r>
              <a:rPr lang="en-US" altLang="ko-KR" sz="2000" dirty="0">
                <a:ea typeface="Gulim" pitchFamily="34" charset="-127"/>
              </a:rPr>
              <a:t>:  Instead of taking the </a:t>
            </a:r>
            <a:r>
              <a:rPr lang="en-US" altLang="ko-KR" sz="2000" b="1" dirty="0">
                <a:ea typeface="Gulim" pitchFamily="34" charset="-127"/>
              </a:rPr>
              <a:t>mean</a:t>
            </a:r>
            <a:r>
              <a:rPr lang="en-US" altLang="ko-KR" sz="2000" dirty="0">
                <a:ea typeface="Gulim" pitchFamily="34" charset="-127"/>
              </a:rPr>
              <a:t> value of the object in a cluster as a reference point, </a:t>
            </a:r>
            <a:r>
              <a:rPr lang="en-US" altLang="ko-KR" sz="2000" b="1" dirty="0" err="1">
                <a:ea typeface="Gulim" pitchFamily="34" charset="-127"/>
              </a:rPr>
              <a:t>medoids</a:t>
            </a:r>
            <a:r>
              <a:rPr lang="en-US" altLang="ko-KR" sz="2000" dirty="0">
                <a:ea typeface="Gulim" pitchFamily="34" charset="-127"/>
              </a:rPr>
              <a:t> can be used, which is the </a:t>
            </a:r>
            <a:r>
              <a:rPr lang="en-US" altLang="ko-KR" sz="2000" b="1" dirty="0">
                <a:ea typeface="Gulim" pitchFamily="34" charset="-127"/>
              </a:rPr>
              <a:t>most centrally located</a:t>
            </a:r>
            <a:r>
              <a:rPr lang="en-US" altLang="ko-KR" sz="2000" dirty="0">
                <a:ea typeface="Gulim" pitchFamily="34" charset="-127"/>
              </a:rPr>
              <a:t> object in a cluster.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1640454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55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56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57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58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59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0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1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2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3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4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5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6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7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8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69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0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1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2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3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4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5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6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7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8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79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0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1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2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3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4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5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6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7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8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89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0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1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2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3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4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5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6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7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8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499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0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1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2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3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4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5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6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7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8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09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10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11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12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13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14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15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16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17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18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19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0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1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2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3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4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5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6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7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8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29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30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31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32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33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1640535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36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37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38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39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0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1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2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3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4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5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6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7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8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49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0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1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2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3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4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5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6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7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8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59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0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1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2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3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4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5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6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7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8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69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0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1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2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3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4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5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6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7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8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79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0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1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2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3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4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5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6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7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8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89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90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91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592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93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94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95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96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97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98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599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0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1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2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3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4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5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6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7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8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09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10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11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12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13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0614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0615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/>
                <a:ahLst/>
                <a:cxnLst>
                  <a:cxn ang="0">
                    <a:pos x="199" y="7"/>
                  </a:cxn>
                  <a:cxn ang="0">
                    <a:pos x="110" y="96"/>
                  </a:cxn>
                  <a:cxn ang="0">
                    <a:pos x="80" y="140"/>
                  </a:cxn>
                  <a:cxn ang="0">
                    <a:pos x="65" y="162"/>
                  </a:cxn>
                  <a:cxn ang="0">
                    <a:pos x="21" y="303"/>
                  </a:cxn>
                  <a:cxn ang="0">
                    <a:pos x="65" y="703"/>
                  </a:cxn>
                  <a:cxn ang="0">
                    <a:pos x="110" y="763"/>
                  </a:cxn>
                  <a:cxn ang="0">
                    <a:pos x="332" y="896"/>
                  </a:cxn>
                  <a:cxn ang="0">
                    <a:pos x="495" y="851"/>
                  </a:cxn>
                  <a:cxn ang="0">
                    <a:pos x="636" y="711"/>
                  </a:cxn>
                  <a:cxn ang="0">
                    <a:pos x="688" y="607"/>
                  </a:cxn>
                  <a:cxn ang="0">
                    <a:pos x="702" y="563"/>
                  </a:cxn>
                  <a:cxn ang="0">
                    <a:pos x="710" y="540"/>
                  </a:cxn>
                  <a:cxn ang="0">
                    <a:pos x="680" y="296"/>
                  </a:cxn>
                  <a:cxn ang="0">
                    <a:pos x="569" y="133"/>
                  </a:cxn>
                  <a:cxn ang="0">
                    <a:pos x="510" y="88"/>
                  </a:cxn>
                  <a:cxn ang="0">
                    <a:pos x="465" y="59"/>
                  </a:cxn>
                  <a:cxn ang="0">
                    <a:pos x="295" y="0"/>
                  </a:cxn>
                  <a:cxn ang="0">
                    <a:pos x="206" y="7"/>
                  </a:cxn>
                  <a:cxn ang="0">
                    <a:pos x="184" y="14"/>
                  </a:cxn>
                  <a:cxn ang="0">
                    <a:pos x="199" y="7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640616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/>
                <a:ahLst/>
                <a:cxnLst>
                  <a:cxn ang="0">
                    <a:pos x="510" y="44"/>
                  </a:cxn>
                  <a:cxn ang="0">
                    <a:pos x="376" y="177"/>
                  </a:cxn>
                  <a:cxn ang="0">
                    <a:pos x="236" y="296"/>
                  </a:cxn>
                  <a:cxn ang="0">
                    <a:pos x="221" y="318"/>
                  </a:cxn>
                  <a:cxn ang="0">
                    <a:pos x="199" y="333"/>
                  </a:cxn>
                  <a:cxn ang="0">
                    <a:pos x="191" y="355"/>
                  </a:cxn>
                  <a:cxn ang="0">
                    <a:pos x="169" y="385"/>
                  </a:cxn>
                  <a:cxn ang="0">
                    <a:pos x="132" y="496"/>
                  </a:cxn>
                  <a:cxn ang="0">
                    <a:pos x="110" y="518"/>
                  </a:cxn>
                  <a:cxn ang="0">
                    <a:pos x="80" y="562"/>
                  </a:cxn>
                  <a:cxn ang="0">
                    <a:pos x="43" y="629"/>
                  </a:cxn>
                  <a:cxn ang="0">
                    <a:pos x="13" y="703"/>
                  </a:cxn>
                  <a:cxn ang="0">
                    <a:pos x="36" y="844"/>
                  </a:cxn>
                  <a:cxn ang="0">
                    <a:pos x="80" y="874"/>
                  </a:cxn>
                  <a:cxn ang="0">
                    <a:pos x="124" y="888"/>
                  </a:cxn>
                  <a:cxn ang="0">
                    <a:pos x="354" y="874"/>
                  </a:cxn>
                  <a:cxn ang="0">
                    <a:pos x="517" y="822"/>
                  </a:cxn>
                  <a:cxn ang="0">
                    <a:pos x="569" y="792"/>
                  </a:cxn>
                  <a:cxn ang="0">
                    <a:pos x="673" y="651"/>
                  </a:cxn>
                  <a:cxn ang="0">
                    <a:pos x="695" y="600"/>
                  </a:cxn>
                  <a:cxn ang="0">
                    <a:pos x="747" y="533"/>
                  </a:cxn>
                  <a:cxn ang="0">
                    <a:pos x="784" y="451"/>
                  </a:cxn>
                  <a:cxn ang="0">
                    <a:pos x="798" y="385"/>
                  </a:cxn>
                  <a:cxn ang="0">
                    <a:pos x="650" y="0"/>
                  </a:cxn>
                  <a:cxn ang="0">
                    <a:pos x="532" y="22"/>
                  </a:cxn>
                  <a:cxn ang="0">
                    <a:pos x="510" y="44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640617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40618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640619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75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0A22-0F52-4F2E-A83B-0CD86597EC3A}" type="slidenum">
              <a:rPr lang="en-US"/>
              <a:pPr/>
              <a:t>34</a:t>
            </a:fld>
            <a:endParaRPr lang="en-US"/>
          </a:p>
        </p:txBody>
      </p:sp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altLang="ko-KR" sz="3200">
                <a:ea typeface="Gulim" pitchFamily="34" charset="-127"/>
              </a:rPr>
              <a:t>PAM (Partitioning Around Medoids) (1987)</a:t>
            </a:r>
            <a:endParaRPr lang="en-US" altLang="ko-KR" sz="4400">
              <a:ea typeface="Gulim" pitchFamily="34" charset="-127"/>
            </a:endParaRP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PAM (Kaufman and Rousseeuw, 1987), built in Splus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Select </a:t>
            </a:r>
            <a:r>
              <a:rPr lang="en-US" altLang="ko-KR" sz="2400" b="1" i="1">
                <a:ea typeface="Gulim" pitchFamily="34" charset="-127"/>
              </a:rPr>
              <a:t>k</a:t>
            </a:r>
            <a:r>
              <a:rPr lang="en-US" altLang="ko-KR" sz="2400">
                <a:ea typeface="Gulim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For each pair of non-selected object </a:t>
            </a:r>
            <a:r>
              <a:rPr lang="en-US" altLang="ko-KR" sz="2400" b="1" i="1">
                <a:ea typeface="Gulim" pitchFamily="34" charset="-127"/>
              </a:rPr>
              <a:t>h</a:t>
            </a:r>
            <a:r>
              <a:rPr lang="en-US" altLang="ko-KR" sz="2400">
                <a:ea typeface="Gulim" pitchFamily="34" charset="-127"/>
              </a:rPr>
              <a:t> and selected object </a:t>
            </a:r>
            <a:r>
              <a:rPr lang="en-US" altLang="ko-KR" sz="2400" b="1" i="1">
                <a:ea typeface="Gulim" pitchFamily="34" charset="-127"/>
              </a:rPr>
              <a:t>i</a:t>
            </a:r>
            <a:r>
              <a:rPr lang="en-US" altLang="ko-KR" sz="2400">
                <a:ea typeface="Gulim" pitchFamily="34" charset="-127"/>
              </a:rPr>
              <a:t>, calculate the total swapping cost </a:t>
            </a:r>
            <a:r>
              <a:rPr lang="en-US" altLang="ko-KR" sz="2400" b="1" i="1">
                <a:ea typeface="Gulim" pitchFamily="34" charset="-127"/>
              </a:rPr>
              <a:t>TC</a:t>
            </a:r>
            <a:r>
              <a:rPr lang="en-US" altLang="ko-KR" sz="2400" b="1" i="1" baseline="-25000">
                <a:ea typeface="Gulim" pitchFamily="34" charset="-127"/>
              </a:rPr>
              <a:t>ih</a:t>
            </a:r>
            <a:endParaRPr lang="en-US" altLang="ko-KR" sz="2400">
              <a:ea typeface="Gulim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For each pair of </a:t>
            </a:r>
            <a:r>
              <a:rPr lang="en-US" altLang="ko-KR" sz="2400" b="1" i="1">
                <a:ea typeface="Gulim" pitchFamily="34" charset="-127"/>
              </a:rPr>
              <a:t>i</a:t>
            </a:r>
            <a:r>
              <a:rPr lang="en-US" altLang="ko-KR" sz="2400">
                <a:ea typeface="Gulim" pitchFamily="34" charset="-127"/>
              </a:rPr>
              <a:t> and </a:t>
            </a:r>
            <a:r>
              <a:rPr lang="en-US" altLang="ko-KR" sz="2400" b="1" i="1">
                <a:ea typeface="Gulim" pitchFamily="34" charset="-127"/>
              </a:rPr>
              <a:t>h</a:t>
            </a:r>
            <a:r>
              <a:rPr lang="en-US" altLang="ko-KR" sz="2400">
                <a:ea typeface="Gulim" pitchFamily="34" charset="-127"/>
              </a:rPr>
              <a:t>, </a:t>
            </a:r>
          </a:p>
          <a:p>
            <a:pPr lvl="2">
              <a:lnSpc>
                <a:spcPct val="120000"/>
              </a:lnSpc>
            </a:pPr>
            <a:r>
              <a:rPr lang="en-US" altLang="ko-KR">
                <a:ea typeface="Gulim" pitchFamily="34" charset="-127"/>
              </a:rPr>
              <a:t>If </a:t>
            </a:r>
            <a:r>
              <a:rPr lang="en-US" altLang="ko-KR" i="1">
                <a:ea typeface="Gulim" pitchFamily="34" charset="-127"/>
              </a:rPr>
              <a:t>TC</a:t>
            </a:r>
            <a:r>
              <a:rPr lang="en-US" altLang="ko-KR" i="1" baseline="-25000">
                <a:ea typeface="Gulim" pitchFamily="34" charset="-127"/>
              </a:rPr>
              <a:t>ih</a:t>
            </a:r>
            <a:r>
              <a:rPr lang="en-US" altLang="ko-KR">
                <a:ea typeface="Gulim" pitchFamily="34" charset="-127"/>
              </a:rPr>
              <a:t> &lt; 0, </a:t>
            </a:r>
            <a:r>
              <a:rPr lang="en-US" altLang="ko-KR" b="1" i="1">
                <a:ea typeface="Gulim" pitchFamily="34" charset="-127"/>
              </a:rPr>
              <a:t>i</a:t>
            </a:r>
            <a:r>
              <a:rPr lang="en-US" altLang="ko-KR">
                <a:ea typeface="Gulim" pitchFamily="34" charset="-127"/>
              </a:rPr>
              <a:t> is replaced by </a:t>
            </a:r>
            <a:r>
              <a:rPr lang="en-US" altLang="ko-KR" b="1" i="1">
                <a:ea typeface="Gulim" pitchFamily="34" charset="-127"/>
              </a:rPr>
              <a:t>h</a:t>
            </a:r>
            <a:endParaRPr lang="en-US" altLang="ko-KR">
              <a:ea typeface="Gulim" pitchFamily="34" charset="-127"/>
            </a:endParaRPr>
          </a:p>
          <a:p>
            <a:pPr lvl="2">
              <a:lnSpc>
                <a:spcPct val="120000"/>
              </a:lnSpc>
            </a:pPr>
            <a:r>
              <a:rPr lang="en-US" altLang="ko-KR">
                <a:ea typeface="Gulim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repeat steps 2-3 until there is no change</a:t>
            </a:r>
          </a:p>
        </p:txBody>
      </p:sp>
      <p:sp>
        <p:nvSpPr>
          <p:cNvPr id="7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5986-9BE5-4E1C-BD81-9B63967A981C}" type="slidenum">
              <a:rPr lang="en-US"/>
              <a:pPr/>
              <a:t>35</a:t>
            </a:fld>
            <a:endParaRPr lang="en-US"/>
          </a:p>
        </p:txBody>
      </p:sp>
      <p:sp>
        <p:nvSpPr>
          <p:cNvPr id="15943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ko-KR" sz="3200">
                <a:ea typeface="Gulim" pitchFamily="34" charset="-127"/>
              </a:rPr>
              <a:t>A Typical K-Medoids Algorithm (PAM)</a:t>
            </a:r>
            <a:endParaRPr lang="en-US" altLang="ko-KR" sz="4800" b="1" i="1" baseline="-25000">
              <a:ea typeface="Gulim" pitchFamily="34" charset="-127"/>
              <a:sym typeface="Symbol" pitchFamily="18" charset="2"/>
            </a:endParaRPr>
          </a:p>
        </p:txBody>
      </p:sp>
      <p:grpSp>
        <p:nvGrpSpPr>
          <p:cNvPr id="2" name="Group 2051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1594372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p:oleObj spid="_x0000_s54275" name="Worksheet" r:id="rId3" imgW="2598840" imgH="2452680" progId="Excel.Sheet.8">
                <p:embed/>
              </p:oleObj>
            </a:graphicData>
          </a:graphic>
        </p:graphicFrame>
        <p:sp>
          <p:nvSpPr>
            <p:cNvPr id="1594373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594374" name="Oval 2054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594375" name="Oval 2055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</p:grpSp>
      <p:sp>
        <p:nvSpPr>
          <p:cNvPr id="1594376" name="Text Box 2056"/>
          <p:cNvSpPr txBox="1">
            <a:spLocks noChangeArrowheads="1"/>
          </p:cNvSpPr>
          <p:nvPr/>
        </p:nvSpPr>
        <p:spPr bwMode="auto">
          <a:xfrm>
            <a:off x="7735888" y="13716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ea typeface="Gulim" pitchFamily="34" charset="-127"/>
              </a:rPr>
              <a:t>Total Cost = 20</a:t>
            </a:r>
          </a:p>
        </p:txBody>
      </p:sp>
      <p:sp>
        <p:nvSpPr>
          <p:cNvPr id="1594377" name="Rectangle 2057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78" name="Rectangle 2058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79" name="Line 2059"/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0" name="Line 2060"/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1" name="Line 2061"/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2" name="Line 2062"/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3" name="Line 2063"/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4" name="Line 2064"/>
          <p:cNvSpPr>
            <a:spLocks noChangeShapeType="1"/>
          </p:cNvSpPr>
          <p:nvPr/>
        </p:nvSpPr>
        <p:spPr bwMode="auto">
          <a:xfrm>
            <a:off x="369888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5" name="Line 2065"/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6" name="Line 2066"/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7" name="Line 2067"/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8" name="Line 2068"/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89" name="Line 2069"/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0" name="Line 2070"/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1" name="Line 2071"/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2" name="Line 2072"/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3" name="Line 2073"/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4" name="Line 2074"/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5" name="Line 2075"/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6" name="Line 2076"/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7" name="Line 2077"/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8" name="Line 2078"/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399" name="Rectangle 2079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0" name="Line 2080"/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1" name="Line 2081"/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2" name="Line 2082"/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3" name="Line 2083"/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4" name="Line 2084"/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5" name="Line 2085"/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6" name="Line 2086"/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7" name="Line 2087"/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8" name="Line 2088"/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09" name="Line 2089"/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0" name="Line 2090"/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1" name="Line 2091"/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2" name="Line 2092"/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3" name="Line 2093"/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4" name="Line 2094"/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5" name="Line 2095"/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6" name="Line 2096"/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7" name="Line 2097"/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8" name="Line 2098"/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19" name="Line 2099"/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0" name="Line 2100"/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1" name="Line 2101"/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2" name="Line 2102"/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3" name="Line 2103"/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4" name="Freeform 2104"/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6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5" name="Freeform 2105"/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6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6" name="Freeform 2106"/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6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7" name="Freeform 2107"/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5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8" name="Freeform 2108"/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6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29" name="Freeform 2109"/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7"/>
              </a:cxn>
              <a:cxn ang="0">
                <a:pos x="48" y="95"/>
              </a:cxn>
              <a:cxn ang="0">
                <a:pos x="0" y="47"/>
              </a:cxn>
              <a:cxn ang="0">
                <a:pos x="48" y="0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30" name="Freeform 2110"/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6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31" name="Freeform 2111"/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6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32" name="Rectangle 2112"/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33" name="Rectangle 2113"/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34" name="Rectangle 2114"/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35" name="Rectangle 2115"/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36" name="Rectangle 2116"/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37" name="Rectangle 2117"/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38" name="Rectangle 2118"/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39" name="Rectangle 2119"/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0" name="Rectangle 2120"/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1" name="Rectangle 2121"/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2" name="Rectangle 2122"/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3" name="Rectangle 2123"/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4" name="Rectangle 2124"/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5" name="Rectangle 2125"/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6" name="Rectangle 2126"/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7" name="Rectangle 2127"/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8" name="Rectangle 2128"/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49" name="Rectangle 2129"/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50" name="Rectangle 2130"/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51" name="Rectangle 2131"/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52" name="Rectangle 2132"/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53" name="Rectangle 2133"/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594454" name="Rectangle 2134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55" name="Freeform 2135"/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5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56" name="Freeform 2136"/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48"/>
              </a:cxn>
              <a:cxn ang="0">
                <a:pos x="48" y="96"/>
              </a:cxn>
              <a:cxn ang="0">
                <a:pos x="0" y="48"/>
              </a:cxn>
              <a:cxn ang="0">
                <a:pos x="48" y="0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94457" name="Text Box 2137"/>
          <p:cNvSpPr txBox="1">
            <a:spLocks noChangeArrowheads="1"/>
          </p:cNvSpPr>
          <p:nvPr/>
        </p:nvSpPr>
        <p:spPr bwMode="auto">
          <a:xfrm>
            <a:off x="136525" y="3886200"/>
            <a:ext cx="75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>
                <a:ea typeface="Gulim" pitchFamily="34" charset="-127"/>
              </a:rPr>
              <a:t>K=2</a:t>
            </a:r>
          </a:p>
        </p:txBody>
      </p:sp>
      <p:sp>
        <p:nvSpPr>
          <p:cNvPr id="1594458" name="Line 2138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94459" name="Text Box 2139"/>
          <p:cNvSpPr txBox="1">
            <a:spLocks noChangeArrowheads="1"/>
          </p:cNvSpPr>
          <p:nvPr/>
        </p:nvSpPr>
        <p:spPr bwMode="auto">
          <a:xfrm>
            <a:off x="2590800" y="2362200"/>
            <a:ext cx="914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Arbitrary choose k </a:t>
            </a:r>
            <a:r>
              <a:rPr lang="en-US" altLang="ko-KR" sz="1400" dirty="0" smtClean="0">
                <a:ea typeface="Gulim" pitchFamily="34" charset="-127"/>
              </a:rPr>
              <a:t>objects </a:t>
            </a:r>
            <a:r>
              <a:rPr lang="en-US" altLang="ko-KR" sz="1400" dirty="0">
                <a:ea typeface="Gulim" pitchFamily="34" charset="-127"/>
              </a:rPr>
              <a:t>as initial </a:t>
            </a:r>
            <a:r>
              <a:rPr lang="en-US" altLang="ko-KR" sz="1400" dirty="0" err="1">
                <a:ea typeface="Gulim" pitchFamily="34" charset="-127"/>
              </a:rPr>
              <a:t>medoids</a:t>
            </a:r>
            <a:endParaRPr lang="en-US" altLang="ko-KR" sz="1400" dirty="0">
              <a:ea typeface="Gulim" pitchFamily="34" charset="-127"/>
            </a:endParaRPr>
          </a:p>
        </p:txBody>
      </p:sp>
      <p:graphicFrame>
        <p:nvGraphicFramePr>
          <p:cNvPr id="1594460" name="Object 2140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p:oleObj spid="_x0000_s54274" name="Worksheet" r:id="rId4" imgW="2598840" imgH="2452680" progId="Excel.Sheet.8">
              <p:embed/>
            </p:oleObj>
          </a:graphicData>
        </a:graphic>
      </p:graphicFrame>
      <p:sp>
        <p:nvSpPr>
          <p:cNvPr id="1594461" name="Line 2141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94462" name="Line 2142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94463" name="Text Box 2143"/>
          <p:cNvSpPr txBox="1">
            <a:spLocks noChangeArrowheads="1"/>
          </p:cNvSpPr>
          <p:nvPr/>
        </p:nvSpPr>
        <p:spPr bwMode="auto">
          <a:xfrm>
            <a:off x="5867400" y="2362200"/>
            <a:ext cx="914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Assign each remaining object to nearest medoids</a:t>
            </a:r>
          </a:p>
        </p:txBody>
      </p:sp>
      <p:sp>
        <p:nvSpPr>
          <p:cNvPr id="1594464" name="Line 214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94465" name="Text Box 2145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Randomly select a nonmedoid object,O</a:t>
            </a:r>
            <a:r>
              <a:rPr lang="en-US" altLang="ko-KR" sz="1400" baseline="-25000">
                <a:ea typeface="Gulim" pitchFamily="34" charset="-127"/>
              </a:rPr>
              <a:t>ramdom</a:t>
            </a:r>
          </a:p>
        </p:txBody>
      </p:sp>
      <p:sp>
        <p:nvSpPr>
          <p:cNvPr id="1594466" name="Line 2146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94467" name="Text Box 2147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Compute total cost of swapping</a:t>
            </a:r>
          </a:p>
        </p:txBody>
      </p:sp>
      <p:grpSp>
        <p:nvGrpSpPr>
          <p:cNvPr id="3" name="Group 2148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1594469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0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1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2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3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4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5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6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7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8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79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0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1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2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3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4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5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6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7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8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89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0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1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2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3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4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5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6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7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8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499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0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1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2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3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4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5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6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7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8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09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0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1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2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3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4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5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6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87" y="43"/>
                </a:cxn>
                <a:cxn ang="0">
                  <a:pos x="43" y="86"/>
                </a:cxn>
                <a:cxn ang="0">
                  <a:pos x="0" y="43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7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8" y="43"/>
                </a:cxn>
                <a:cxn ang="0">
                  <a:pos x="44" y="87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8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4"/>
                </a:cxn>
                <a:cxn ang="0">
                  <a:pos x="44" y="87"/>
                </a:cxn>
                <a:cxn ang="0">
                  <a:pos x="0" y="44"/>
                </a:cxn>
                <a:cxn ang="0">
                  <a:pos x="44" y="0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19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3"/>
                </a:cxn>
                <a:cxn ang="0">
                  <a:pos x="44" y="86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20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87" y="43"/>
                </a:cxn>
                <a:cxn ang="0">
                  <a:pos x="43" y="86"/>
                </a:cxn>
                <a:cxn ang="0">
                  <a:pos x="0" y="43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21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8" y="43"/>
                </a:cxn>
                <a:cxn ang="0">
                  <a:pos x="44" y="86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22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3"/>
                </a:cxn>
                <a:cxn ang="0">
                  <a:pos x="44" y="86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23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3"/>
                </a:cxn>
                <a:cxn ang="0">
                  <a:pos x="44" y="87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24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25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26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27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28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29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0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1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2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3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4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5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6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7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8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39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40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41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42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43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44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45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546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47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594548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3"/>
                </a:cxn>
                <a:cxn ang="0">
                  <a:pos x="44" y="86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49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87" y="43"/>
                </a:cxn>
                <a:cxn ang="0">
                  <a:pos x="43" y="86"/>
                </a:cxn>
                <a:cxn ang="0">
                  <a:pos x="0" y="43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594550" name="Rectangle 2230"/>
          <p:cNvSpPr>
            <a:spLocks noChangeArrowheads="1"/>
          </p:cNvSpPr>
          <p:nvPr/>
        </p:nvSpPr>
        <p:spPr bwMode="auto">
          <a:xfrm>
            <a:off x="3657600" y="4267200"/>
            <a:ext cx="1408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ea typeface="Gulim" pitchFamily="34" charset="-127"/>
              </a:rPr>
              <a:t>Total Cost = 26</a:t>
            </a:r>
          </a:p>
        </p:txBody>
      </p:sp>
      <p:sp>
        <p:nvSpPr>
          <p:cNvPr id="1594551" name="Line 2231"/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94552" name="Text Box 2232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Swapping O and O</a:t>
            </a:r>
            <a:r>
              <a:rPr lang="en-US" altLang="ko-KR" sz="1400" baseline="-25000">
                <a:ea typeface="Gulim" pitchFamily="34" charset="-127"/>
              </a:rPr>
              <a:t>ramdom </a:t>
            </a: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If quality is improved.</a:t>
            </a:r>
          </a:p>
        </p:txBody>
      </p:sp>
      <p:sp>
        <p:nvSpPr>
          <p:cNvPr id="1594553" name="Text Box 2233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Do loop</a:t>
            </a:r>
          </a:p>
          <a:p>
            <a:pPr algn="l"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Until no change</a:t>
            </a:r>
          </a:p>
        </p:txBody>
      </p:sp>
      <p:grpSp>
        <p:nvGrpSpPr>
          <p:cNvPr id="4" name="Group 2234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1594555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56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57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58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59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0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1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2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3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4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5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6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7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8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69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0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1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2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3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4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5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6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7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8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79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0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1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2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3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4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5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6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7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8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89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0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1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2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3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4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5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6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7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8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599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0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1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2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87" y="43"/>
                </a:cxn>
                <a:cxn ang="0">
                  <a:pos x="43" y="86"/>
                </a:cxn>
                <a:cxn ang="0">
                  <a:pos x="0" y="43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3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8" y="43"/>
                </a:cxn>
                <a:cxn ang="0">
                  <a:pos x="44" y="87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4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4"/>
                </a:cxn>
                <a:cxn ang="0">
                  <a:pos x="44" y="87"/>
                </a:cxn>
                <a:cxn ang="0">
                  <a:pos x="0" y="44"/>
                </a:cxn>
                <a:cxn ang="0">
                  <a:pos x="44" y="0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5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3"/>
                </a:cxn>
                <a:cxn ang="0">
                  <a:pos x="44" y="86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6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87" y="43"/>
                </a:cxn>
                <a:cxn ang="0">
                  <a:pos x="43" y="86"/>
                </a:cxn>
                <a:cxn ang="0">
                  <a:pos x="0" y="43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7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8" y="43"/>
                </a:cxn>
                <a:cxn ang="0">
                  <a:pos x="44" y="86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8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87" y="43"/>
                </a:cxn>
                <a:cxn ang="0">
                  <a:pos x="43" y="86"/>
                </a:cxn>
                <a:cxn ang="0">
                  <a:pos x="0" y="43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09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3"/>
                </a:cxn>
                <a:cxn ang="0">
                  <a:pos x="44" y="86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10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7" y="43"/>
                </a:cxn>
                <a:cxn ang="0">
                  <a:pos x="44" y="87"/>
                </a:cxn>
                <a:cxn ang="0">
                  <a:pos x="0" y="43"/>
                </a:cxn>
                <a:cxn ang="0">
                  <a:pos x="44" y="0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11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12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13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14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15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16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17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18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19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0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1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2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3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4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5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6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7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8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29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30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31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32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594633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94634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594635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87" y="43"/>
                </a:cxn>
                <a:cxn ang="0">
                  <a:pos x="43" y="86"/>
                </a:cxn>
                <a:cxn ang="0">
                  <a:pos x="0" y="43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sz="3200"/>
              <a:t>PAM Clustering: </a:t>
            </a:r>
            <a:r>
              <a:rPr lang="en-US" sz="2800">
                <a:solidFill>
                  <a:srgbClr val="170981"/>
                </a:solidFill>
              </a:rPr>
              <a:t>Total swapping cost </a:t>
            </a:r>
            <a:r>
              <a:rPr lang="en-US" sz="2800" i="1">
                <a:solidFill>
                  <a:srgbClr val="170981"/>
                </a:solidFill>
              </a:rPr>
              <a:t> TC</a:t>
            </a:r>
            <a:r>
              <a:rPr lang="en-US" sz="2800" i="1" baseline="-25000">
                <a:solidFill>
                  <a:srgbClr val="170981"/>
                </a:solidFill>
              </a:rPr>
              <a:t>ih</a:t>
            </a:r>
            <a:r>
              <a:rPr lang="en-US" sz="2800" i="1">
                <a:solidFill>
                  <a:srgbClr val="170981"/>
                </a:solidFill>
              </a:rPr>
              <a:t>=</a:t>
            </a:r>
            <a:r>
              <a:rPr lang="en-US" sz="2800" i="1">
                <a:solidFill>
                  <a:srgbClr val="170981"/>
                </a:solidFill>
                <a:sym typeface="Symbol" pitchFamily="18" charset="2"/>
              </a:rPr>
              <a:t></a:t>
            </a:r>
            <a:r>
              <a:rPr lang="en-US" sz="2800" i="1" baseline="-25000">
                <a:solidFill>
                  <a:srgbClr val="170981"/>
                </a:solidFill>
                <a:sym typeface="Symbol" pitchFamily="18" charset="2"/>
              </a:rPr>
              <a:t>j</a:t>
            </a:r>
            <a:r>
              <a:rPr lang="en-US" sz="2800" i="1">
                <a:solidFill>
                  <a:srgbClr val="170981"/>
                </a:solidFill>
                <a:sym typeface="Symbol" pitchFamily="18" charset="2"/>
              </a:rPr>
              <a:t>C</a:t>
            </a:r>
            <a:r>
              <a:rPr lang="en-US" sz="2800" i="1" baseline="-25000">
                <a:solidFill>
                  <a:srgbClr val="170981"/>
                </a:solidFill>
                <a:sym typeface="Symbol" pitchFamily="18" charset="2"/>
              </a:rPr>
              <a:t>jih</a:t>
            </a:r>
            <a:endParaRPr lang="en-US" sz="4800" b="1" i="1" baseline="-25000"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29200" y="1295400"/>
            <a:ext cx="2667000" cy="2647950"/>
            <a:chOff x="3168" y="720"/>
            <a:chExt cx="1680" cy="16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1751047" name="Object 7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p:oleObj spid="_x0000_s55305" name="Worksheet" r:id="rId3" imgW="2598840" imgH="2452680" progId="Excel.Sheet.8">
                  <p:embed/>
                </p:oleObj>
              </a:graphicData>
            </a:graphic>
          </p:graphicFrame>
          <p:sp>
            <p:nvSpPr>
              <p:cNvPr id="1468422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j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23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he-IL">
                  <a:latin typeface="Times New Roman" pitchFamily="18" charset="0"/>
                </a:endParaRPr>
              </a:p>
            </p:txBody>
          </p:sp>
          <p:sp>
            <p:nvSpPr>
              <p:cNvPr id="1468424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i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25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h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26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27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28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graphicFrame>
          <p:nvGraphicFramePr>
            <p:cNvPr id="1751046" name="Object 6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p:oleObj spid="_x0000_s55304" name="Document" r:id="rId4" imgW="1141560" imgH="387360" progId="Word.Document.8">
                <p:embed/>
              </p:oleObj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371600" y="1295400"/>
            <a:ext cx="2514600" cy="3048000"/>
            <a:chOff x="864" y="720"/>
            <a:chExt cx="1584" cy="1920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864" y="720"/>
              <a:ext cx="1584" cy="1488"/>
              <a:chOff x="864" y="720"/>
              <a:chExt cx="1584" cy="1488"/>
            </a:xfrm>
          </p:grpSpPr>
          <p:graphicFrame>
            <p:nvGraphicFramePr>
              <p:cNvPr id="1751045" name="Object 5"/>
              <p:cNvGraphicFramePr>
                <a:graphicFrameLocks noChangeAspect="1"/>
              </p:cNvGraphicFramePr>
              <p:nvPr/>
            </p:nvGraphicFramePr>
            <p:xfrm>
              <a:off x="864" y="720"/>
              <a:ext cx="1584" cy="1488"/>
            </p:xfrm>
            <a:graphic>
              <a:graphicData uri="http://schemas.openxmlformats.org/presentationml/2006/ole">
                <p:oleObj spid="_x0000_s55303" name="Worksheet" r:id="rId5" imgW="2598840" imgH="2452680" progId="Excel.Sheet.8">
                  <p:embed/>
                </p:oleObj>
              </a:graphicData>
            </a:graphic>
          </p:graphicFrame>
          <p:sp>
            <p:nvSpPr>
              <p:cNvPr id="1468433" name="Text Box 17"/>
              <p:cNvSpPr txBox="1">
                <a:spLocks noChangeArrowheads="1"/>
              </p:cNvSpPr>
              <p:nvPr/>
            </p:nvSpPr>
            <p:spPr bwMode="auto">
              <a:xfrm>
                <a:off x="1257" y="990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34" name="Text Box 18"/>
              <p:cNvSpPr txBox="1">
                <a:spLocks noChangeArrowheads="1"/>
              </p:cNvSpPr>
              <p:nvPr/>
            </p:nvSpPr>
            <p:spPr bwMode="auto">
              <a:xfrm>
                <a:off x="1653" y="1451"/>
                <a:ext cx="2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i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35" name="Text Box 19"/>
              <p:cNvSpPr txBox="1">
                <a:spLocks noChangeArrowheads="1"/>
              </p:cNvSpPr>
              <p:nvPr/>
            </p:nvSpPr>
            <p:spPr bwMode="auto">
              <a:xfrm>
                <a:off x="1946" y="1451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h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36" name="Text Box 20"/>
              <p:cNvSpPr txBox="1">
                <a:spLocks noChangeArrowheads="1"/>
              </p:cNvSpPr>
              <p:nvPr/>
            </p:nvSpPr>
            <p:spPr bwMode="auto">
              <a:xfrm>
                <a:off x="1946" y="1220"/>
                <a:ext cx="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j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37" name="Line 21"/>
              <p:cNvSpPr>
                <a:spLocks noChangeShapeType="1"/>
              </p:cNvSpPr>
              <p:nvPr/>
            </p:nvSpPr>
            <p:spPr bwMode="auto">
              <a:xfrm>
                <a:off x="1934" y="1358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38" name="Line 22"/>
              <p:cNvSpPr>
                <a:spLocks noChangeShapeType="1"/>
              </p:cNvSpPr>
              <p:nvPr/>
            </p:nvSpPr>
            <p:spPr bwMode="auto">
              <a:xfrm flipH="1">
                <a:off x="1806" y="1315"/>
                <a:ext cx="85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39" name="Oval 23"/>
              <p:cNvSpPr>
                <a:spLocks noChangeArrowheads="1"/>
              </p:cNvSpPr>
              <p:nvPr/>
            </p:nvSpPr>
            <p:spPr bwMode="auto">
              <a:xfrm>
                <a:off x="1164" y="890"/>
                <a:ext cx="513" cy="76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40" name="Oval 24"/>
              <p:cNvSpPr>
                <a:spLocks noChangeArrowheads="1"/>
              </p:cNvSpPr>
              <p:nvPr/>
            </p:nvSpPr>
            <p:spPr bwMode="auto">
              <a:xfrm>
                <a:off x="1677" y="1230"/>
                <a:ext cx="514" cy="6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graphicFrame>
          <p:nvGraphicFramePr>
            <p:cNvPr id="1751044" name="Object 4"/>
            <p:cNvGraphicFramePr>
              <a:graphicFrameLocks noChangeAspect="1"/>
            </p:cNvGraphicFramePr>
            <p:nvPr/>
          </p:nvGraphicFramePr>
          <p:xfrm>
            <a:off x="972" y="2208"/>
            <a:ext cx="1428" cy="432"/>
          </p:xfrm>
          <a:graphic>
            <a:graphicData uri="http://schemas.openxmlformats.org/presentationml/2006/ole">
              <p:oleObj spid="_x0000_s55302" name="Document" r:id="rId6" imgW="2324160" imgH="699120" progId="Word.Document.8">
                <p:embed/>
              </p:oleObj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295400" y="4210050"/>
            <a:ext cx="2587625" cy="2647950"/>
            <a:chOff x="818" y="2496"/>
            <a:chExt cx="1630" cy="1668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864" y="2496"/>
              <a:ext cx="1584" cy="1488"/>
              <a:chOff x="864" y="2496"/>
              <a:chExt cx="1584" cy="1488"/>
            </a:xfrm>
          </p:grpSpPr>
          <p:graphicFrame>
            <p:nvGraphicFramePr>
              <p:cNvPr id="1751043" name="Object 3"/>
              <p:cNvGraphicFramePr>
                <a:graphicFrameLocks noChangeAspect="1"/>
              </p:cNvGraphicFramePr>
              <p:nvPr/>
            </p:nvGraphicFramePr>
            <p:xfrm>
              <a:off x="864" y="2496"/>
              <a:ext cx="1584" cy="1488"/>
            </p:xfrm>
            <a:graphic>
              <a:graphicData uri="http://schemas.openxmlformats.org/presentationml/2006/ole">
                <p:oleObj spid="_x0000_s55301" name="Worksheet" r:id="rId7" imgW="2598840" imgH="2452680" progId="Excel.Sheet.8">
                  <p:embed/>
                </p:oleObj>
              </a:graphicData>
            </a:graphic>
          </p:graphicFrame>
          <p:sp>
            <p:nvSpPr>
              <p:cNvPr id="1468445" name="Text Box 29"/>
              <p:cNvSpPr txBox="1">
                <a:spLocks noChangeArrowheads="1"/>
              </p:cNvSpPr>
              <p:nvPr/>
            </p:nvSpPr>
            <p:spPr bwMode="auto">
              <a:xfrm>
                <a:off x="1249" y="2751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h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46" name="Text Box 30"/>
              <p:cNvSpPr txBox="1">
                <a:spLocks noChangeArrowheads="1"/>
              </p:cNvSpPr>
              <p:nvPr/>
            </p:nvSpPr>
            <p:spPr bwMode="auto">
              <a:xfrm>
                <a:off x="1548" y="3142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i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47" name="Text Box 31"/>
              <p:cNvSpPr txBox="1">
                <a:spLocks noChangeArrowheads="1"/>
              </p:cNvSpPr>
              <p:nvPr/>
            </p:nvSpPr>
            <p:spPr bwMode="auto">
              <a:xfrm>
                <a:off x="1764" y="3219"/>
                <a:ext cx="1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48" name="Text Box 32"/>
              <p:cNvSpPr txBox="1">
                <a:spLocks noChangeArrowheads="1"/>
              </p:cNvSpPr>
              <p:nvPr/>
            </p:nvSpPr>
            <p:spPr bwMode="auto">
              <a:xfrm>
                <a:off x="1677" y="2879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j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49" name="Line 33"/>
              <p:cNvSpPr>
                <a:spLocks noChangeShapeType="1"/>
              </p:cNvSpPr>
              <p:nvPr/>
            </p:nvSpPr>
            <p:spPr bwMode="auto">
              <a:xfrm>
                <a:off x="1463" y="2879"/>
                <a:ext cx="172" cy="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50" name="Line 34"/>
              <p:cNvSpPr>
                <a:spLocks noChangeShapeType="1"/>
              </p:cNvSpPr>
              <p:nvPr/>
            </p:nvSpPr>
            <p:spPr bwMode="auto">
              <a:xfrm flipH="1">
                <a:off x="1592" y="3134"/>
                <a:ext cx="85" cy="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51" name="Oval 35"/>
              <p:cNvSpPr>
                <a:spLocks noChangeArrowheads="1"/>
              </p:cNvSpPr>
              <p:nvPr/>
            </p:nvSpPr>
            <p:spPr bwMode="auto">
              <a:xfrm>
                <a:off x="1206" y="2709"/>
                <a:ext cx="600" cy="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52" name="Oval 36"/>
              <p:cNvSpPr>
                <a:spLocks noChangeArrowheads="1"/>
              </p:cNvSpPr>
              <p:nvPr/>
            </p:nvSpPr>
            <p:spPr bwMode="auto">
              <a:xfrm>
                <a:off x="1763" y="3091"/>
                <a:ext cx="428" cy="5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graphicFrame>
          <p:nvGraphicFramePr>
            <p:cNvPr id="1751042" name="Object 2"/>
            <p:cNvGraphicFramePr>
              <a:graphicFrameLocks noChangeAspect="1"/>
            </p:cNvGraphicFramePr>
            <p:nvPr/>
          </p:nvGraphicFramePr>
          <p:xfrm>
            <a:off x="818" y="3936"/>
            <a:ext cx="1427" cy="228"/>
          </p:xfrm>
          <a:graphic>
            <a:graphicData uri="http://schemas.openxmlformats.org/presentationml/2006/ole">
              <p:oleObj spid="_x0000_s55300" name="Document" r:id="rId8" imgW="2344320" imgH="382680" progId="Word.Document.8">
                <p:embed/>
              </p:oleObj>
            </a:graphicData>
          </a:graphic>
        </p:graphicFrame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953000" y="4164013"/>
            <a:ext cx="2820988" cy="2693987"/>
            <a:chOff x="3119" y="2496"/>
            <a:chExt cx="1777" cy="1697"/>
          </a:xfrm>
        </p:grpSpPr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3168" y="2496"/>
              <a:ext cx="1728" cy="1488"/>
              <a:chOff x="3168" y="2496"/>
              <a:chExt cx="1728" cy="1488"/>
            </a:xfrm>
          </p:grpSpPr>
          <p:graphicFrame>
            <p:nvGraphicFramePr>
              <p:cNvPr id="1751041" name="Object 1"/>
              <p:cNvGraphicFramePr>
                <a:graphicFrameLocks noChangeAspect="1"/>
              </p:cNvGraphicFramePr>
              <p:nvPr/>
            </p:nvGraphicFramePr>
            <p:xfrm>
              <a:off x="3168" y="2496"/>
              <a:ext cx="1728" cy="1488"/>
            </p:xfrm>
            <a:graphic>
              <a:graphicData uri="http://schemas.openxmlformats.org/presentationml/2006/ole">
                <p:oleObj spid="_x0000_s55299" name="Worksheet" r:id="rId9" imgW="2598840" imgH="2452680" progId="Excel.Sheet.8">
                  <p:embed/>
                </p:oleObj>
              </a:graphicData>
            </a:graphic>
          </p:graphicFrame>
          <p:sp>
            <p:nvSpPr>
              <p:cNvPr id="1468457" name="Text Box 41"/>
              <p:cNvSpPr txBox="1">
                <a:spLocks noChangeArrowheads="1"/>
              </p:cNvSpPr>
              <p:nvPr/>
            </p:nvSpPr>
            <p:spPr bwMode="auto">
              <a:xfrm>
                <a:off x="4178" y="3433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58" name="Text Box 42"/>
              <p:cNvSpPr txBox="1">
                <a:spLocks noChangeArrowheads="1"/>
              </p:cNvSpPr>
              <p:nvPr/>
            </p:nvSpPr>
            <p:spPr bwMode="auto">
              <a:xfrm>
                <a:off x="3773" y="3066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i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59" name="Text Box 43"/>
              <p:cNvSpPr txBox="1">
                <a:spLocks noChangeArrowheads="1"/>
              </p:cNvSpPr>
              <p:nvPr/>
            </p:nvSpPr>
            <p:spPr bwMode="auto">
              <a:xfrm>
                <a:off x="4150" y="3212"/>
                <a:ext cx="15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h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60" name="Text Box 44"/>
              <p:cNvSpPr txBox="1">
                <a:spLocks noChangeArrowheads="1"/>
              </p:cNvSpPr>
              <p:nvPr/>
            </p:nvSpPr>
            <p:spPr bwMode="auto">
              <a:xfrm>
                <a:off x="4504" y="3212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sz="1800" b="1" i="1">
                    <a:latin typeface="Times New Roman" pitchFamily="18" charset="0"/>
                  </a:rPr>
                  <a:t>j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68461" name="Line 45"/>
              <p:cNvSpPr>
                <a:spLocks noChangeShapeType="1"/>
              </p:cNvSpPr>
              <p:nvPr/>
            </p:nvSpPr>
            <p:spPr bwMode="auto">
              <a:xfrm>
                <a:off x="4378" y="3311"/>
                <a:ext cx="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62" name="Line 46"/>
              <p:cNvSpPr>
                <a:spLocks noChangeShapeType="1"/>
              </p:cNvSpPr>
              <p:nvPr/>
            </p:nvSpPr>
            <p:spPr bwMode="auto">
              <a:xfrm>
                <a:off x="3946" y="3189"/>
                <a:ext cx="518" cy="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63" name="Oval 47"/>
              <p:cNvSpPr>
                <a:spLocks noChangeArrowheads="1"/>
              </p:cNvSpPr>
              <p:nvPr/>
            </p:nvSpPr>
            <p:spPr bwMode="auto">
              <a:xfrm>
                <a:off x="3470" y="2659"/>
                <a:ext cx="648" cy="8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468464" name="Oval 48"/>
              <p:cNvSpPr>
                <a:spLocks noChangeArrowheads="1"/>
              </p:cNvSpPr>
              <p:nvPr/>
            </p:nvSpPr>
            <p:spPr bwMode="auto">
              <a:xfrm>
                <a:off x="4118" y="3066"/>
                <a:ext cx="562" cy="5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graphicFrame>
          <p:nvGraphicFramePr>
            <p:cNvPr id="1751040" name="Object 0"/>
            <p:cNvGraphicFramePr>
              <a:graphicFrameLocks noChangeAspect="1"/>
            </p:cNvGraphicFramePr>
            <p:nvPr/>
          </p:nvGraphicFramePr>
          <p:xfrm>
            <a:off x="3119" y="3933"/>
            <a:ext cx="1666" cy="260"/>
          </p:xfrm>
          <a:graphic>
            <a:graphicData uri="http://schemas.openxmlformats.org/presentationml/2006/ole">
              <p:oleObj spid="_x0000_s55298" name="Document" r:id="rId10" imgW="2690640" imgH="419040" progId="Word.Document.8">
                <p:embed/>
              </p:oleObj>
            </a:graphicData>
          </a:graphic>
        </p:graphicFrame>
      </p:grpSp>
      <p:sp>
        <p:nvSpPr>
          <p:cNvPr id="53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437E-5CBC-48D6-98E8-FB3B3BBFC92C}" type="slidenum">
              <a:rPr lang="en-US"/>
              <a:pPr/>
              <a:t>37</a:t>
            </a:fld>
            <a:endParaRPr lang="en-US"/>
          </a:p>
        </p:txBody>
      </p:sp>
      <p:sp>
        <p:nvSpPr>
          <p:cNvPr id="1639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What Is the Problem with PAM?</a:t>
            </a:r>
            <a:endParaRPr lang="en-US">
              <a:ea typeface="Gulim" pitchFamily="34" charset="-127"/>
            </a:endParaRPr>
          </a:p>
        </p:txBody>
      </p:sp>
      <p:sp>
        <p:nvSpPr>
          <p:cNvPr id="1639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Pam is more robust than k-means in the presence of noise and outliers because a medoid is less influenced by outliers or other extreme values than a mean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Pam works efficiently for small data sets but does not </a:t>
            </a:r>
            <a:r>
              <a:rPr lang="en-US" altLang="ko-KR" sz="2400" b="1">
                <a:ea typeface="Gulim" pitchFamily="34" charset="-127"/>
              </a:rPr>
              <a:t>scale well</a:t>
            </a:r>
            <a:r>
              <a:rPr lang="en-US" altLang="ko-KR" sz="2400">
                <a:ea typeface="Gulim" pitchFamily="34" charset="-127"/>
              </a:rPr>
              <a:t> for large data sets.</a:t>
            </a:r>
          </a:p>
          <a:p>
            <a:pPr lvl="1">
              <a:lnSpc>
                <a:spcPct val="120000"/>
              </a:lnSpc>
            </a:pPr>
            <a:r>
              <a:rPr lang="en-US" altLang="ko-KR" sz="2400">
                <a:ea typeface="Gulim" pitchFamily="34" charset="-127"/>
              </a:rPr>
              <a:t>O(k(n-k)</a:t>
            </a:r>
            <a:r>
              <a:rPr lang="en-US" altLang="ko-KR" sz="2400" baseline="30000">
                <a:ea typeface="Gulim" pitchFamily="34" charset="-127"/>
              </a:rPr>
              <a:t>2</a:t>
            </a:r>
            <a:r>
              <a:rPr lang="en-US" altLang="ko-KR" sz="2400">
                <a:ea typeface="Gulim" pitchFamily="34" charset="-127"/>
              </a:rPr>
              <a:t> ) for each iteration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400">
                <a:ea typeface="Gulim" pitchFamily="34" charset="-127"/>
              </a:rPr>
              <a:t>			where n is # of data,k is # of clusters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è"/>
            </a:pPr>
            <a:r>
              <a:rPr lang="en-US" altLang="ko-KR" sz="2400">
                <a:ea typeface="Gulim" pitchFamily="34" charset="-127"/>
                <a:sym typeface="Wingdings" pitchFamily="2" charset="2"/>
              </a:rPr>
              <a:t>Sampling based method, 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ko-KR" sz="2400">
                <a:ea typeface="Gulim" pitchFamily="34" charset="-127"/>
                <a:sym typeface="Wingdings" pitchFamily="2" charset="2"/>
              </a:rPr>
              <a:t>	CLARA(Clustering LARge Applications)</a:t>
            </a:r>
          </a:p>
        </p:txBody>
      </p:sp>
      <p:sp>
        <p:nvSpPr>
          <p:cNvPr id="7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4135-4E41-4608-B22D-2B216B175510}" type="slidenum">
              <a:rPr lang="en-US"/>
              <a:pPr/>
              <a:t>38</a:t>
            </a:fld>
            <a:endParaRPr lang="en-US"/>
          </a:p>
        </p:txBody>
      </p:sp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CN">
                <a:ea typeface="SimSun" pitchFamily="2" charset="-122"/>
              </a:rPr>
              <a:t>Hierarchical Clustering</a:t>
            </a:r>
            <a:endParaRPr lang="en-US" altLang="zh-CN" sz="4400">
              <a:ea typeface="SimSun" pitchFamily="2" charset="-122"/>
            </a:endParaRPr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Use distance matrix as clustering criteria.  This method does not require the number of clusters </a:t>
            </a:r>
            <a:r>
              <a:rPr lang="en-US" altLang="zh-CN" sz="2400" b="1" i="1" dirty="0">
                <a:ea typeface="SimSun" pitchFamily="2" charset="-122"/>
              </a:rPr>
              <a:t>k</a:t>
            </a:r>
            <a:r>
              <a:rPr lang="en-US" altLang="zh-CN" sz="2400" dirty="0">
                <a:ea typeface="SimSun" pitchFamily="2" charset="-122"/>
              </a:rPr>
              <a:t> as an input, but needs a termination condition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971800"/>
            <a:ext cx="6956425" cy="3641725"/>
            <a:chOff x="1200" y="1776"/>
            <a:chExt cx="4382" cy="2294"/>
          </a:xfrm>
        </p:grpSpPr>
        <p:sp>
          <p:nvSpPr>
            <p:cNvPr id="1474565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1474567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7456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0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1474570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74571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1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1474573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74574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2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1474576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74577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3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1474579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74580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4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sp>
          <p:nvSpPr>
            <p:cNvPr id="1474581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b</a:t>
              </a:r>
            </a:p>
          </p:txBody>
        </p:sp>
        <p:sp>
          <p:nvSpPr>
            <p:cNvPr id="1474582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d</a:t>
              </a:r>
            </a:p>
          </p:txBody>
        </p:sp>
        <p:sp>
          <p:nvSpPr>
            <p:cNvPr id="1474583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</a:t>
              </a:r>
            </a:p>
          </p:txBody>
        </p:sp>
        <p:sp>
          <p:nvSpPr>
            <p:cNvPr id="1474584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</a:t>
              </a:r>
            </a:p>
          </p:txBody>
        </p:sp>
        <p:sp>
          <p:nvSpPr>
            <p:cNvPr id="1474585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</a:t>
              </a:r>
            </a:p>
          </p:txBody>
        </p:sp>
        <p:sp>
          <p:nvSpPr>
            <p:cNvPr id="1474586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87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88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89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90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91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 b</a:t>
              </a:r>
            </a:p>
          </p:txBody>
        </p:sp>
        <p:sp>
          <p:nvSpPr>
            <p:cNvPr id="1474592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93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d e</a:t>
              </a:r>
            </a:p>
          </p:txBody>
        </p:sp>
        <p:sp>
          <p:nvSpPr>
            <p:cNvPr id="1474594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95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 d e</a:t>
              </a:r>
            </a:p>
          </p:txBody>
        </p:sp>
        <p:sp>
          <p:nvSpPr>
            <p:cNvPr id="1474596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97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 b c d e</a:t>
              </a:r>
            </a:p>
          </p:txBody>
        </p:sp>
        <p:sp>
          <p:nvSpPr>
            <p:cNvPr id="1474598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599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00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01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4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474602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03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3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474604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05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2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474606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07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1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474608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09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0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474610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11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12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13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14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15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16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17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74618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agglomerative</a:t>
              </a:r>
            </a:p>
            <a:p>
              <a:pPr eaLnBrk="0" hangingPunct="0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(AGNES)</a:t>
              </a:r>
            </a:p>
          </p:txBody>
        </p:sp>
        <p:sp>
          <p:nvSpPr>
            <p:cNvPr id="1474619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divisive</a:t>
              </a:r>
            </a:p>
            <a:p>
              <a:pPr eaLnBrk="0" hangingPunct="0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(DIANA)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63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5B21-0459-4187-BD96-16D4EEEB067F}" type="slidenum">
              <a:rPr lang="en-US"/>
              <a:pPr/>
              <a:t>39</a:t>
            </a:fld>
            <a:endParaRPr lang="en-US"/>
          </a:p>
        </p:txBody>
      </p:sp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162800" cy="762000"/>
          </a:xfrm>
        </p:spPr>
        <p:txBody>
          <a:bodyPr/>
          <a:lstStyle/>
          <a:p>
            <a:r>
              <a:rPr lang="en-US" altLang="zh-CN" sz="3200">
                <a:ea typeface="SimSun" pitchFamily="2" charset="-122"/>
              </a:rPr>
              <a:t>AGNES (Agglomerative Nesting)</a:t>
            </a:r>
            <a:endParaRPr lang="en-US" altLang="zh-CN" sz="2400">
              <a:ea typeface="SimSun" pitchFamily="2" charset="-122"/>
            </a:endParaRPr>
          </a:p>
        </p:txBody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itchFamily="2" charset="-122"/>
              </a:rPr>
              <a:t>Introduced in Kaufmann and Rousseeuw (1990)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itchFamily="2" charset="-122"/>
              </a:rPr>
              <a:t>Implemented in statistical analysis packages, e.g., Splus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itchFamily="2" charset="-122"/>
              </a:rPr>
              <a:t>Use the Single-Link method and the dissimilarity matrix.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itchFamily="2" charset="-122"/>
              </a:rPr>
              <a:t>Merge nodes that have the least dissimilarity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itchFamily="2" charset="-122"/>
              </a:rPr>
              <a:t>Go on in a non-descending fashion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itchFamily="2" charset="-122"/>
              </a:rPr>
              <a:t>Eventually all nodes belong to the same cluster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560" y="4581128"/>
            <a:ext cx="2209800" cy="2017713"/>
            <a:chOff x="384" y="2496"/>
            <a:chExt cx="1392" cy="1271"/>
          </a:xfrm>
        </p:grpSpPr>
        <p:graphicFrame>
          <p:nvGraphicFramePr>
            <p:cNvPr id="1752066" name="Object 1026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p:oleObj spid="_x0000_s56324" name="Worksheet" r:id="rId3" imgW="2598840" imgH="2452680" progId="Excel.Sheet.8">
                <p:embed/>
              </p:oleObj>
            </a:graphicData>
          </a:graphic>
        </p:graphicFrame>
        <p:sp>
          <p:nvSpPr>
            <p:cNvPr id="1475590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475591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475592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19872" y="4581128"/>
            <a:ext cx="2209800" cy="2017713"/>
            <a:chOff x="1968" y="2496"/>
            <a:chExt cx="1392" cy="1271"/>
          </a:xfrm>
        </p:grpSpPr>
        <p:graphicFrame>
          <p:nvGraphicFramePr>
            <p:cNvPr id="1752065" name="Object 1025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p:oleObj spid="_x0000_s56323" name="Worksheet" r:id="rId4" imgW="2598840" imgH="2452680" progId="Excel.Sheet.8">
                <p:embed/>
              </p:oleObj>
            </a:graphicData>
          </a:graphic>
        </p:graphicFrame>
        <p:sp>
          <p:nvSpPr>
            <p:cNvPr id="1475595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475596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5597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5598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300192" y="4581128"/>
            <a:ext cx="2209800" cy="2017713"/>
            <a:chOff x="3552" y="2496"/>
            <a:chExt cx="1392" cy="1271"/>
          </a:xfrm>
        </p:grpSpPr>
        <p:graphicFrame>
          <p:nvGraphicFramePr>
            <p:cNvPr id="1752064" name="Object 102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p:oleObj spid="_x0000_s56322" name="Worksheet" r:id="rId5" imgW="2598840" imgH="2452680" progId="Excel.Sheet.8">
                <p:embed/>
              </p:oleObj>
            </a:graphicData>
          </a:graphic>
        </p:graphicFrame>
        <p:sp>
          <p:nvSpPr>
            <p:cNvPr id="1475601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5602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</p:grpSp>
      <p:sp>
        <p:nvSpPr>
          <p:cNvPr id="1475603" name="Line 19"/>
          <p:cNvSpPr>
            <a:spLocks noChangeShapeType="1"/>
          </p:cNvSpPr>
          <p:nvPr/>
        </p:nvSpPr>
        <p:spPr bwMode="auto">
          <a:xfrm>
            <a:off x="2971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475604" name="Line 20"/>
          <p:cNvSpPr>
            <a:spLocks noChangeShapeType="1"/>
          </p:cNvSpPr>
          <p:nvPr/>
        </p:nvSpPr>
        <p:spPr bwMode="auto">
          <a:xfrm>
            <a:off x="5724128" y="515719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297738" cy="78263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What is Cluster Analysis?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7791400" cy="5181600"/>
          </a:xfrm>
          <a:noFill/>
          <a:ln/>
        </p:spPr>
        <p:txBody>
          <a:bodyPr lIns="92075" tIns="46038" rIns="92075" bIns="46038"/>
          <a:lstStyle/>
          <a:p>
            <a:pPr algn="r" rtl="1"/>
            <a:r>
              <a:rPr lang="he-IL" dirty="0" smtClean="0"/>
              <a:t>המטרה של האלגוריתם היא למצוא </a:t>
            </a:r>
            <a:r>
              <a:rPr lang="en-US" dirty="0" smtClean="0"/>
              <a:t>K</a:t>
            </a:r>
            <a:r>
              <a:rPr lang="he-IL" dirty="0" smtClean="0"/>
              <a:t> מרכזי קבוצות, ושיוך של האיברים להן, המביא למינימום את סך המרחקים בין האיברים לבין מרכזי הקבוצות שלהם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 descr="C:\Documents and Settings\ROI\Desktop\601px-Cluster-2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564904"/>
            <a:ext cx="3875087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82D7-9F90-41D7-AD54-0C6E3070A2E2}" type="slidenum">
              <a:rPr lang="en-US"/>
              <a:pPr/>
              <a:t>40</a:t>
            </a:fld>
            <a:endParaRPr lang="en-US"/>
          </a:p>
        </p:txBody>
      </p:sp>
      <p:sp>
        <p:nvSpPr>
          <p:cNvPr id="1476610" name="Oval 2"/>
          <p:cNvSpPr>
            <a:spLocks noChangeArrowheads="1"/>
          </p:cNvSpPr>
          <p:nvPr/>
        </p:nvSpPr>
        <p:spPr bwMode="auto">
          <a:xfrm>
            <a:off x="8229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1" name="Oval 3"/>
          <p:cNvSpPr>
            <a:spLocks noChangeArrowheads="1"/>
          </p:cNvSpPr>
          <p:nvPr/>
        </p:nvSpPr>
        <p:spPr bwMode="auto">
          <a:xfrm>
            <a:off x="7162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2" name="Oval 4"/>
          <p:cNvSpPr>
            <a:spLocks noChangeArrowheads="1"/>
          </p:cNvSpPr>
          <p:nvPr/>
        </p:nvSpPr>
        <p:spPr bwMode="auto">
          <a:xfrm>
            <a:off x="617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3" name="Oval 5"/>
          <p:cNvSpPr>
            <a:spLocks noChangeArrowheads="1"/>
          </p:cNvSpPr>
          <p:nvPr/>
        </p:nvSpPr>
        <p:spPr bwMode="auto">
          <a:xfrm>
            <a:off x="5257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4" name="Oval 6"/>
          <p:cNvSpPr>
            <a:spLocks noChangeArrowheads="1"/>
          </p:cNvSpPr>
          <p:nvPr/>
        </p:nvSpPr>
        <p:spPr bwMode="auto">
          <a:xfrm>
            <a:off x="426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5" name="Oval 7"/>
          <p:cNvSpPr>
            <a:spLocks noChangeArrowheads="1"/>
          </p:cNvSpPr>
          <p:nvPr/>
        </p:nvSpPr>
        <p:spPr bwMode="auto">
          <a:xfrm>
            <a:off x="3276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6" name="Oval 8"/>
          <p:cNvSpPr>
            <a:spLocks noChangeArrowheads="1"/>
          </p:cNvSpPr>
          <p:nvPr/>
        </p:nvSpPr>
        <p:spPr bwMode="auto">
          <a:xfrm>
            <a:off x="236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7" name="Oval 9"/>
          <p:cNvSpPr>
            <a:spLocks noChangeArrowheads="1"/>
          </p:cNvSpPr>
          <p:nvPr/>
        </p:nvSpPr>
        <p:spPr bwMode="auto">
          <a:xfrm>
            <a:off x="1371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8" name="Oval 10"/>
          <p:cNvSpPr>
            <a:spLocks noChangeArrowheads="1"/>
          </p:cNvSpPr>
          <p:nvPr/>
        </p:nvSpPr>
        <p:spPr bwMode="auto">
          <a:xfrm>
            <a:off x="45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19" name="Line 11"/>
          <p:cNvSpPr>
            <a:spLocks noChangeShapeType="1"/>
          </p:cNvSpPr>
          <p:nvPr/>
        </p:nvSpPr>
        <p:spPr bwMode="auto">
          <a:xfrm>
            <a:off x="533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0" name="Line 12"/>
          <p:cNvSpPr>
            <a:spLocks noChangeShapeType="1"/>
          </p:cNvSpPr>
          <p:nvPr/>
        </p:nvSpPr>
        <p:spPr bwMode="auto">
          <a:xfrm>
            <a:off x="1447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1" name="Line 13"/>
          <p:cNvSpPr>
            <a:spLocks noChangeShapeType="1"/>
          </p:cNvSpPr>
          <p:nvPr/>
        </p:nvSpPr>
        <p:spPr bwMode="auto">
          <a:xfrm>
            <a:off x="3352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2" name="Line 14"/>
          <p:cNvSpPr>
            <a:spLocks noChangeShapeType="1"/>
          </p:cNvSpPr>
          <p:nvPr/>
        </p:nvSpPr>
        <p:spPr bwMode="auto">
          <a:xfrm>
            <a:off x="33528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3" name="Line 15"/>
          <p:cNvSpPr>
            <a:spLocks noChangeShapeType="1"/>
          </p:cNvSpPr>
          <p:nvPr/>
        </p:nvSpPr>
        <p:spPr bwMode="auto">
          <a:xfrm>
            <a:off x="434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4" name="Line 16"/>
          <p:cNvSpPr>
            <a:spLocks noChangeShapeType="1"/>
          </p:cNvSpPr>
          <p:nvPr/>
        </p:nvSpPr>
        <p:spPr bwMode="auto">
          <a:xfrm>
            <a:off x="72390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5" name="Line 17"/>
          <p:cNvSpPr>
            <a:spLocks noChangeShapeType="1"/>
          </p:cNvSpPr>
          <p:nvPr/>
        </p:nvSpPr>
        <p:spPr bwMode="auto">
          <a:xfrm>
            <a:off x="7239000" y="510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6" name="Line 18"/>
          <p:cNvSpPr>
            <a:spLocks noChangeShapeType="1"/>
          </p:cNvSpPr>
          <p:nvPr/>
        </p:nvSpPr>
        <p:spPr bwMode="auto">
          <a:xfrm>
            <a:off x="83058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7" name="Line 19"/>
          <p:cNvSpPr>
            <a:spLocks noChangeShapeType="1"/>
          </p:cNvSpPr>
          <p:nvPr/>
        </p:nvSpPr>
        <p:spPr bwMode="auto">
          <a:xfrm>
            <a:off x="9906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8" name="Line 20"/>
          <p:cNvSpPr>
            <a:spLocks noChangeShapeType="1"/>
          </p:cNvSpPr>
          <p:nvPr/>
        </p:nvSpPr>
        <p:spPr bwMode="auto">
          <a:xfrm>
            <a:off x="9906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29" name="Line 21"/>
          <p:cNvSpPr>
            <a:spLocks noChangeShapeType="1"/>
          </p:cNvSpPr>
          <p:nvPr/>
        </p:nvSpPr>
        <p:spPr bwMode="auto">
          <a:xfrm>
            <a:off x="24384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0" name="Line 22"/>
          <p:cNvSpPr>
            <a:spLocks noChangeShapeType="1"/>
          </p:cNvSpPr>
          <p:nvPr/>
        </p:nvSpPr>
        <p:spPr bwMode="auto">
          <a:xfrm>
            <a:off x="3733800" y="4267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1" name="Line 23"/>
          <p:cNvSpPr>
            <a:spLocks noChangeShapeType="1"/>
          </p:cNvSpPr>
          <p:nvPr/>
        </p:nvSpPr>
        <p:spPr bwMode="auto">
          <a:xfrm>
            <a:off x="38100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2" name="Line 24"/>
          <p:cNvSpPr>
            <a:spLocks noChangeShapeType="1"/>
          </p:cNvSpPr>
          <p:nvPr/>
        </p:nvSpPr>
        <p:spPr bwMode="auto">
          <a:xfrm>
            <a:off x="38862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3" name="Line 25"/>
          <p:cNvSpPr>
            <a:spLocks noChangeShapeType="1"/>
          </p:cNvSpPr>
          <p:nvPr/>
        </p:nvSpPr>
        <p:spPr bwMode="auto">
          <a:xfrm>
            <a:off x="53340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4" name="Line 26"/>
          <p:cNvSpPr>
            <a:spLocks noChangeShapeType="1"/>
          </p:cNvSpPr>
          <p:nvPr/>
        </p:nvSpPr>
        <p:spPr bwMode="auto">
          <a:xfrm>
            <a:off x="3810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5" name="Line 27"/>
          <p:cNvSpPr>
            <a:spLocks noChangeShapeType="1"/>
          </p:cNvSpPr>
          <p:nvPr/>
        </p:nvSpPr>
        <p:spPr bwMode="auto">
          <a:xfrm>
            <a:off x="4572000" y="3429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6" name="Line 28"/>
          <p:cNvSpPr>
            <a:spLocks noChangeShapeType="1"/>
          </p:cNvSpPr>
          <p:nvPr/>
        </p:nvSpPr>
        <p:spPr bwMode="auto">
          <a:xfrm flipV="1">
            <a:off x="6248400" y="34290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7" name="Line 29"/>
          <p:cNvSpPr>
            <a:spLocks noChangeShapeType="1"/>
          </p:cNvSpPr>
          <p:nvPr/>
        </p:nvSpPr>
        <p:spPr bwMode="auto">
          <a:xfrm>
            <a:off x="45720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8" name="Line 30"/>
          <p:cNvSpPr>
            <a:spLocks noChangeShapeType="1"/>
          </p:cNvSpPr>
          <p:nvPr/>
        </p:nvSpPr>
        <p:spPr bwMode="auto">
          <a:xfrm>
            <a:off x="54102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39" name="Line 31"/>
          <p:cNvSpPr>
            <a:spLocks noChangeShapeType="1"/>
          </p:cNvSpPr>
          <p:nvPr/>
        </p:nvSpPr>
        <p:spPr bwMode="auto">
          <a:xfrm flipV="1">
            <a:off x="77724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0" name="Line 32"/>
          <p:cNvSpPr>
            <a:spLocks noChangeShapeType="1"/>
          </p:cNvSpPr>
          <p:nvPr/>
        </p:nvSpPr>
        <p:spPr bwMode="auto">
          <a:xfrm flipH="1">
            <a:off x="54102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1" name="Line 33"/>
          <p:cNvSpPr>
            <a:spLocks noChangeShapeType="1"/>
          </p:cNvSpPr>
          <p:nvPr/>
        </p:nvSpPr>
        <p:spPr bwMode="auto">
          <a:xfrm flipV="1">
            <a:off x="5410200" y="251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2" name="Line 34"/>
          <p:cNvSpPr>
            <a:spLocks noChangeShapeType="1"/>
          </p:cNvSpPr>
          <p:nvPr/>
        </p:nvSpPr>
        <p:spPr bwMode="auto">
          <a:xfrm>
            <a:off x="65532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3" name="Line 35"/>
          <p:cNvSpPr>
            <a:spLocks noChangeShapeType="1"/>
          </p:cNvSpPr>
          <p:nvPr/>
        </p:nvSpPr>
        <p:spPr bwMode="auto">
          <a:xfrm flipH="1">
            <a:off x="1828800" y="16002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4" name="Line 36"/>
          <p:cNvSpPr>
            <a:spLocks noChangeShapeType="1"/>
          </p:cNvSpPr>
          <p:nvPr/>
        </p:nvSpPr>
        <p:spPr bwMode="auto">
          <a:xfrm flipV="1">
            <a:off x="1676400" y="1600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5" name="Line 37"/>
          <p:cNvSpPr>
            <a:spLocks noChangeShapeType="1"/>
          </p:cNvSpPr>
          <p:nvPr/>
        </p:nvSpPr>
        <p:spPr bwMode="auto">
          <a:xfrm>
            <a:off x="2209800" y="1600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6" name="Line 38"/>
          <p:cNvSpPr>
            <a:spLocks noChangeShapeType="1"/>
          </p:cNvSpPr>
          <p:nvPr/>
        </p:nvSpPr>
        <p:spPr bwMode="auto">
          <a:xfrm flipH="1">
            <a:off x="1676400" y="160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7" name="Line 39"/>
          <p:cNvSpPr>
            <a:spLocks noChangeShapeType="1"/>
          </p:cNvSpPr>
          <p:nvPr/>
        </p:nvSpPr>
        <p:spPr bwMode="auto">
          <a:xfrm flipV="1">
            <a:off x="4114800" y="114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48" name="Text Box 40"/>
          <p:cNvSpPr txBox="1">
            <a:spLocks noChangeArrowheads="1"/>
          </p:cNvSpPr>
          <p:nvPr/>
        </p:nvSpPr>
        <p:spPr bwMode="auto">
          <a:xfrm>
            <a:off x="152400" y="304800"/>
            <a:ext cx="8991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 b="1" i="1">
                <a:solidFill>
                  <a:srgbClr val="170981"/>
                </a:solidFill>
                <a:latin typeface="Times New Roman" pitchFamily="18" charset="0"/>
                <a:ea typeface="SimSun" pitchFamily="2" charset="-122"/>
              </a:rPr>
              <a:t>Dendrogram:</a:t>
            </a:r>
            <a:r>
              <a:rPr lang="en-US" altLang="zh-CN" sz="3200" b="1">
                <a:solidFill>
                  <a:srgbClr val="170981"/>
                </a:solidFill>
                <a:latin typeface="Times New Roman" pitchFamily="18" charset="0"/>
                <a:ea typeface="SimSun" pitchFamily="2" charset="-122"/>
              </a:rPr>
              <a:t> Shows How the Clusters are Merged</a:t>
            </a:r>
            <a:endParaRPr lang="en-US" altLang="zh-CN" sz="3200" b="1">
              <a:solidFill>
                <a:schemeClr val="tx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76649" name="Line 41"/>
          <p:cNvSpPr>
            <a:spLocks noChangeShapeType="1"/>
          </p:cNvSpPr>
          <p:nvPr/>
        </p:nvSpPr>
        <p:spPr bwMode="auto">
          <a:xfrm>
            <a:off x="53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76650" name="Rectangle 42"/>
          <p:cNvSpPr>
            <a:spLocks noChangeArrowheads="1"/>
          </p:cNvSpPr>
          <p:nvPr/>
        </p:nvSpPr>
        <p:spPr bwMode="auto">
          <a:xfrm>
            <a:off x="381000" y="1981200"/>
            <a:ext cx="82296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 eaLnBrk="0" hangingPunct="0"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  <a:ea typeface="SimSun" pitchFamily="2" charset="-122"/>
              </a:rPr>
              <a:t>Decompose data objects into a several levels of nested partitioning (</a:t>
            </a:r>
            <a:r>
              <a:rPr lang="en-US" altLang="zh-CN" b="1" u="sng">
                <a:latin typeface="Times New Roman" pitchFamily="18" charset="0"/>
                <a:ea typeface="SimSun" pitchFamily="2" charset="-122"/>
              </a:rPr>
              <a:t>tree</a:t>
            </a:r>
            <a:r>
              <a:rPr lang="en-US" altLang="zh-CN" b="1">
                <a:latin typeface="Times New Roman" pitchFamily="18" charset="0"/>
                <a:ea typeface="SimSun" pitchFamily="2" charset="-122"/>
              </a:rPr>
              <a:t> of clusters), called a </a:t>
            </a:r>
            <a:r>
              <a:rPr lang="en-US" altLang="zh-CN" b="1" u="sng">
                <a:latin typeface="Times New Roman" pitchFamily="18" charset="0"/>
                <a:ea typeface="SimSun" pitchFamily="2" charset="-122"/>
              </a:rPr>
              <a:t>dendrogram</a:t>
            </a:r>
            <a:r>
              <a:rPr lang="en-US" altLang="zh-CN" b="1">
                <a:latin typeface="Times New Roman" pitchFamily="18" charset="0"/>
                <a:ea typeface="SimSun" pitchFamily="2" charset="-122"/>
              </a:rPr>
              <a:t>. </a:t>
            </a:r>
          </a:p>
          <a:p>
            <a:pPr lvl="1" algn="l" eaLnBrk="0" hangingPunct="0">
              <a:lnSpc>
                <a:spcPct val="90000"/>
              </a:lnSpc>
            </a:pPr>
            <a:endParaRPr lang="en-US" altLang="zh-CN" b="1">
              <a:latin typeface="Times New Roman" pitchFamily="18" charset="0"/>
              <a:ea typeface="SimSun" pitchFamily="2" charset="-122"/>
            </a:endParaRPr>
          </a:p>
          <a:p>
            <a:pPr lvl="1" algn="l" eaLnBrk="0" hangingPunct="0"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  <a:ea typeface="SimSun" pitchFamily="2" charset="-122"/>
              </a:rPr>
              <a:t>A </a:t>
            </a:r>
            <a:r>
              <a:rPr lang="en-US" altLang="zh-CN" b="1" u="sng">
                <a:latin typeface="Times New Roman" pitchFamily="18" charset="0"/>
                <a:ea typeface="SimSun" pitchFamily="2" charset="-122"/>
              </a:rPr>
              <a:t>clustering</a:t>
            </a:r>
            <a:r>
              <a:rPr lang="en-US" altLang="zh-CN" b="1">
                <a:latin typeface="Times New Roman" pitchFamily="18" charset="0"/>
                <a:ea typeface="SimSun" pitchFamily="2" charset="-122"/>
              </a:rPr>
              <a:t> of the data objects is obtained by </a:t>
            </a:r>
            <a:r>
              <a:rPr lang="en-US" altLang="zh-CN" b="1" u="sng">
                <a:latin typeface="Times New Roman" pitchFamily="18" charset="0"/>
                <a:ea typeface="SimSun" pitchFamily="2" charset="-122"/>
              </a:rPr>
              <a:t>cutting</a:t>
            </a:r>
            <a:r>
              <a:rPr lang="en-US" altLang="zh-CN" b="1">
                <a:latin typeface="Times New Roman" pitchFamily="18" charset="0"/>
                <a:ea typeface="SimSun" pitchFamily="2" charset="-122"/>
              </a:rPr>
              <a:t> the dendrogram at the desired level, then each </a:t>
            </a:r>
            <a:r>
              <a:rPr lang="en-US" altLang="zh-CN" b="1" u="sng">
                <a:latin typeface="Times New Roman" pitchFamily="18" charset="0"/>
                <a:ea typeface="SimSun" pitchFamily="2" charset="-122"/>
              </a:rPr>
              <a:t>connected component</a:t>
            </a:r>
            <a:r>
              <a:rPr lang="en-US" altLang="zh-CN" b="1">
                <a:latin typeface="Times New Roman" pitchFamily="18" charset="0"/>
                <a:ea typeface="SimSun" pitchFamily="2" charset="-122"/>
              </a:rPr>
              <a:t> forms a cluster.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>
          <a:xfrm>
            <a:off x="395537" y="1124744"/>
            <a:ext cx="7704856" cy="5435253"/>
          </a:xfrm>
        </p:spPr>
        <p:txBody>
          <a:bodyPr wrap="square" tIns="152352" bIns="38088" anchor="ctr">
            <a:spAutoFit/>
          </a:bodyPr>
          <a:lstStyle/>
          <a:p>
            <a:pPr marL="0" indent="0" algn="r" rtl="1">
              <a:spcBef>
                <a:spcPct val="0"/>
              </a:spcBef>
              <a:buFontTx/>
              <a:buNone/>
            </a:pPr>
            <a:r>
              <a:rPr lang="he-IL" sz="2800" b="1" dirty="0" smtClean="0"/>
              <a:t> </a:t>
            </a:r>
            <a:r>
              <a:rPr lang="he-IL" sz="2800" dirty="0" smtClean="0"/>
              <a:t>בצעו אשכול לעשר הנקודות הבאות תוך שימוש באלגוריתם</a:t>
            </a:r>
          </a:p>
          <a:p>
            <a:pPr marL="0" indent="0" algn="r" rtl="1">
              <a:spcBef>
                <a:spcPct val="0"/>
              </a:spcBef>
              <a:buFontTx/>
              <a:buNone/>
            </a:pPr>
            <a:r>
              <a:rPr lang="he-IL" sz="2800" dirty="0" smtClean="0"/>
              <a:t> </a:t>
            </a:r>
            <a:r>
              <a:rPr lang="en-US" sz="2800" b="1" dirty="0" smtClean="0">
                <a:cs typeface="Arial" pitchFamily="34" charset="0"/>
              </a:rPr>
              <a:t>Agglomerative Hierarchical Clustering</a:t>
            </a:r>
            <a:r>
              <a:rPr lang="he-IL" sz="2800" b="1" dirty="0" smtClean="0"/>
              <a:t> .</a:t>
            </a:r>
            <a:endParaRPr lang="en-US" sz="2800" dirty="0" smtClean="0">
              <a:cs typeface="Arial" pitchFamily="34" charset="0"/>
            </a:endParaRPr>
          </a:p>
          <a:p>
            <a:pPr marL="0" indent="0" algn="l">
              <a:spcBef>
                <a:spcPct val="0"/>
              </a:spcBef>
              <a:buFontTx/>
              <a:buNone/>
            </a:pPr>
            <a:r>
              <a:rPr lang="en-US" sz="2800" dirty="0" smtClean="0">
                <a:cs typeface="Arial" pitchFamily="34" charset="0"/>
              </a:rPr>
              <a:t>{(1,2), (4,8), (3,9), (7,3),(4,3),(2,4),(5,2),(3,5),(2,5), (6,6)}</a:t>
            </a:r>
          </a:p>
          <a:p>
            <a:pPr marL="0" indent="0" algn="r" rtl="1">
              <a:spcBef>
                <a:spcPct val="0"/>
              </a:spcBef>
              <a:buFontTx/>
              <a:buNone/>
            </a:pPr>
            <a:r>
              <a:rPr lang="he-IL" sz="2800" dirty="0" smtClean="0">
                <a:cs typeface="Times New Roman" pitchFamily="18" charset="0"/>
              </a:rPr>
              <a:t>בתשובתכם הניחו:</a:t>
            </a:r>
            <a:endParaRPr lang="en-US" sz="2800" dirty="0" smtClean="0">
              <a:cs typeface="Arial" pitchFamily="34" charset="0"/>
            </a:endParaRPr>
          </a:p>
          <a:p>
            <a:pPr marL="0" indent="0" algn="r" rtl="1">
              <a:spcBef>
                <a:spcPct val="0"/>
              </a:spcBef>
              <a:buFontTx/>
              <a:buChar char="•"/>
            </a:pPr>
            <a:r>
              <a:rPr lang="he-IL" sz="2800" dirty="0" smtClean="0">
                <a:cs typeface="Times New Roman" pitchFamily="18" charset="0"/>
              </a:rPr>
              <a:t>פונקצית המרחק בין פריטים – מנהטן</a:t>
            </a:r>
          </a:p>
          <a:p>
            <a:pPr marL="0" indent="0" algn="r" rtl="1">
              <a:spcBef>
                <a:spcPct val="0"/>
              </a:spcBef>
              <a:buFontTx/>
              <a:buChar char="•"/>
            </a:pPr>
            <a:r>
              <a:rPr lang="he-IL" sz="2800" dirty="0" smtClean="0">
                <a:cs typeface="Times New Roman" pitchFamily="18" charset="0"/>
              </a:rPr>
              <a:t>פונקצית מרחק בין </a:t>
            </a:r>
            <a:r>
              <a:rPr lang="en-US" sz="2800" dirty="0" smtClean="0">
                <a:cs typeface="Times New Roman" pitchFamily="18" charset="0"/>
              </a:rPr>
              <a:t>clusters </a:t>
            </a:r>
            <a:r>
              <a:rPr lang="he-IL" sz="2800" dirty="0" smtClean="0">
                <a:cs typeface="Times New Roman" pitchFamily="18" charset="0"/>
              </a:rPr>
              <a:t>– </a:t>
            </a:r>
            <a:r>
              <a:rPr lang="en-US" sz="2800" dirty="0" smtClean="0">
                <a:cs typeface="Times New Roman" pitchFamily="18" charset="0"/>
              </a:rPr>
              <a:t>minimum distance</a:t>
            </a:r>
            <a:endParaRPr lang="en-US" sz="2800" dirty="0" smtClean="0">
              <a:cs typeface="Arial" pitchFamily="34" charset="0"/>
            </a:endParaRPr>
          </a:p>
          <a:p>
            <a:pPr marL="0" indent="0" algn="r" rtl="1">
              <a:spcBef>
                <a:spcPct val="0"/>
              </a:spcBef>
              <a:buFontTx/>
              <a:buNone/>
            </a:pPr>
            <a:endParaRPr lang="he-IL" sz="2800" dirty="0" smtClean="0">
              <a:cs typeface="Times New Roman" pitchFamily="18" charset="0"/>
            </a:endParaRPr>
          </a:p>
          <a:p>
            <a:pPr marL="0" indent="0" algn="r" rtl="1">
              <a:spcBef>
                <a:spcPct val="0"/>
              </a:spcBef>
              <a:buFontTx/>
              <a:buNone/>
            </a:pPr>
            <a:r>
              <a:rPr lang="he-IL" sz="2800" dirty="0" smtClean="0">
                <a:cs typeface="Times New Roman" pitchFamily="18" charset="0"/>
              </a:rPr>
              <a:t>שימו לב,</a:t>
            </a:r>
            <a:endParaRPr lang="en-US" sz="2800" dirty="0" smtClean="0">
              <a:cs typeface="Arial" pitchFamily="34" charset="0"/>
            </a:endParaRPr>
          </a:p>
          <a:p>
            <a:pPr marL="0" indent="0" algn="r" rtl="1">
              <a:spcBef>
                <a:spcPct val="0"/>
              </a:spcBef>
              <a:buFontTx/>
              <a:buNone/>
            </a:pPr>
            <a:r>
              <a:rPr lang="he-IL" sz="2800" dirty="0" smtClean="0">
                <a:cs typeface="Times New Roman" pitchFamily="18" charset="0"/>
              </a:rPr>
              <a:t>בתשובתכם הדגימו את כל השלבים והגדירו את האשכולות </a:t>
            </a:r>
          </a:p>
          <a:p>
            <a:pPr marL="0" indent="0" algn="r" rtl="1">
              <a:spcBef>
                <a:spcPct val="0"/>
              </a:spcBef>
              <a:buFontTx/>
              <a:buNone/>
            </a:pPr>
            <a:r>
              <a:rPr lang="he-IL" sz="2800" dirty="0" smtClean="0">
                <a:cs typeface="Times New Roman" pitchFamily="18" charset="0"/>
              </a:rPr>
              <a:t>הסופיים .</a:t>
            </a:r>
            <a:endParaRPr lang="en-US" sz="2800" dirty="0" smtClean="0">
              <a:cs typeface="Arial" pitchFamily="34" charset="0"/>
            </a:endParaRPr>
          </a:p>
          <a:p>
            <a:pPr marL="0" indent="0" algn="r" rtl="1">
              <a:spcBef>
                <a:spcPct val="0"/>
              </a:spcBef>
              <a:buFontTx/>
              <a:buNone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762000"/>
          </a:xfrm>
        </p:spPr>
        <p:txBody>
          <a:bodyPr/>
          <a:lstStyle/>
          <a:p>
            <a:pPr algn="ctr"/>
            <a:r>
              <a:rPr lang="he-IL" altLang="zh-CN" sz="3200" u="sng" dirty="0" smtClean="0">
                <a:ea typeface="SimSun" pitchFamily="2" charset="-122"/>
              </a:rPr>
              <a:t>תרגיל</a:t>
            </a:r>
            <a:endParaRPr lang="en-US" altLang="zh-CN" sz="2400" u="sng" dirty="0"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pic>
        <p:nvPicPr>
          <p:cNvPr id="819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356" t="39664" r="17314" b="46309"/>
          <a:stretch>
            <a:fillRect/>
          </a:stretch>
        </p:blipFill>
        <p:spPr>
          <a:xfrm>
            <a:off x="395288" y="1628775"/>
            <a:ext cx="8208962" cy="1368425"/>
          </a:xfrm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 l="15356" t="36633" r="11116" b="53551"/>
          <a:stretch>
            <a:fillRect/>
          </a:stretch>
        </p:blipFill>
        <p:spPr bwMode="auto">
          <a:xfrm>
            <a:off x="71438" y="3644900"/>
            <a:ext cx="8964612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he-IL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0" y="836613"/>
            <a:ext cx="576263" cy="936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dirty="0">
              <a:solidFill>
                <a:prstClr val="whit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837" y="1557338"/>
          <a:ext cx="1944213" cy="4496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48071"/>
                <a:gridCol w="648071"/>
                <a:gridCol w="648071"/>
              </a:tblGrid>
              <a:tr h="83844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X2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X1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33257" y="1557338"/>
          <a:ext cx="6631356" cy="4572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2249"/>
                <a:gridCol w="602249"/>
                <a:gridCol w="602249"/>
                <a:gridCol w="602249"/>
                <a:gridCol w="602249"/>
                <a:gridCol w="602249"/>
                <a:gridCol w="602249"/>
                <a:gridCol w="602249"/>
                <a:gridCol w="602249"/>
                <a:gridCol w="602249"/>
                <a:gridCol w="608866"/>
              </a:tblGrid>
              <a:tr h="83844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Dist9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Dist8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Dist7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Dist6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Dist5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Dist4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Dist3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Dist2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Dist1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6084888" y="5445125"/>
            <a:ext cx="358775" cy="287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35825" y="5445125"/>
            <a:ext cx="360363" cy="287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he-IL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81493" y="1628775"/>
          <a:ext cx="6029107" cy="4206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2249"/>
                <a:gridCol w="602249"/>
                <a:gridCol w="602249"/>
                <a:gridCol w="602249"/>
                <a:gridCol w="602249"/>
                <a:gridCol w="602249"/>
                <a:gridCol w="602249"/>
                <a:gridCol w="602249"/>
                <a:gridCol w="602249"/>
                <a:gridCol w="608866"/>
              </a:tblGrid>
              <a:tr h="83844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Dist8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Dist7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Dist6,9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Dist5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Dist4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Dist3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Dist2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Dist1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6,9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11188" y="5300663"/>
            <a:ext cx="576262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0367" name="TextBox 10"/>
          <p:cNvSpPr txBox="1">
            <a:spLocks noChangeArrowheads="1"/>
          </p:cNvSpPr>
          <p:nvPr/>
        </p:nvSpPr>
        <p:spPr bwMode="auto">
          <a:xfrm>
            <a:off x="827088" y="5373688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smtClean="0">
                <a:solidFill>
                  <a:prstClr val="black"/>
                </a:solidFill>
                <a:latin typeface="Arial" pitchFamily="34" charset="0"/>
              </a:rPr>
              <a:t>6</a:t>
            </a:r>
            <a:endParaRPr lang="he-IL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31913" y="5300663"/>
            <a:ext cx="576262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0369" name="TextBox 12"/>
          <p:cNvSpPr txBox="1">
            <a:spLocks noChangeArrowheads="1"/>
          </p:cNvSpPr>
          <p:nvPr/>
        </p:nvSpPr>
        <p:spPr bwMode="auto">
          <a:xfrm>
            <a:off x="1547813" y="5373688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9</a:t>
            </a: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>
          <a:xfrm rot="5400000" flipH="1" flipV="1">
            <a:off x="648494" y="5049044"/>
            <a:ext cx="5032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1367631" y="5049044"/>
            <a:ext cx="5032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900113" y="4797425"/>
            <a:ext cx="7191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006475" y="4545013"/>
            <a:ext cx="504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00788" y="5157788"/>
            <a:ext cx="358775" cy="287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he-IL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650" y="1557338"/>
            <a:ext cx="576263" cy="935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313" y="2276475"/>
            <a:ext cx="574675" cy="936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dirty="0">
              <a:solidFill>
                <a:prstClr val="white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46052" y="1628775"/>
          <a:ext cx="5574098" cy="3840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18589"/>
                <a:gridCol w="541629"/>
                <a:gridCol w="695549"/>
                <a:gridCol w="618589"/>
                <a:gridCol w="618589"/>
                <a:gridCol w="618589"/>
                <a:gridCol w="618589"/>
                <a:gridCol w="573498"/>
                <a:gridCol w="670477"/>
              </a:tblGrid>
              <a:tr h="83844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Dist7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 6,9,8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Dist5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Dist4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Dist3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Dist2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Dist1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37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71550" y="5300663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1372" name="TextBox 9"/>
          <p:cNvSpPr txBox="1">
            <a:spLocks noChangeArrowheads="1"/>
          </p:cNvSpPr>
          <p:nvPr/>
        </p:nvSpPr>
        <p:spPr bwMode="auto">
          <a:xfrm>
            <a:off x="1187450" y="5373688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smtClean="0">
                <a:solidFill>
                  <a:prstClr val="black"/>
                </a:solidFill>
                <a:latin typeface="Arial" pitchFamily="34" charset="0"/>
              </a:rPr>
              <a:t>6</a:t>
            </a:r>
            <a:endParaRPr lang="he-IL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92275" y="5300663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1374" name="TextBox 11"/>
          <p:cNvSpPr txBox="1">
            <a:spLocks noChangeArrowheads="1"/>
          </p:cNvSpPr>
          <p:nvPr/>
        </p:nvSpPr>
        <p:spPr bwMode="auto">
          <a:xfrm>
            <a:off x="1908175" y="5373688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9</a:t>
            </a:r>
          </a:p>
        </p:txBody>
      </p:sp>
      <p:cxnSp>
        <p:nvCxnSpPr>
          <p:cNvPr id="13" name="Straight Connector 12"/>
          <p:cNvCxnSpPr>
            <a:stCxn id="9" idx="0"/>
          </p:cNvCxnSpPr>
          <p:nvPr/>
        </p:nvCxnSpPr>
        <p:spPr>
          <a:xfrm rot="5400000" flipH="1" flipV="1">
            <a:off x="1007269" y="5049044"/>
            <a:ext cx="5032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727994" y="5049044"/>
            <a:ext cx="5032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258888" y="4797425"/>
            <a:ext cx="7207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1006475" y="4545013"/>
            <a:ext cx="5048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0825" y="5300663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1380" name="TextBox 17"/>
          <p:cNvSpPr txBox="1">
            <a:spLocks noChangeArrowheads="1"/>
          </p:cNvSpPr>
          <p:nvPr/>
        </p:nvSpPr>
        <p:spPr bwMode="auto">
          <a:xfrm>
            <a:off x="468313" y="5373688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smtClean="0">
                <a:solidFill>
                  <a:prstClr val="black"/>
                </a:solidFill>
                <a:latin typeface="Arial" pitchFamily="34" charset="0"/>
              </a:rPr>
              <a:t>8</a:t>
            </a:r>
            <a:endParaRPr lang="he-IL" smtClean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9" name="Straight Connector 18"/>
          <p:cNvCxnSpPr>
            <a:stCxn id="17" idx="0"/>
          </p:cNvCxnSpPr>
          <p:nvPr/>
        </p:nvCxnSpPr>
        <p:spPr>
          <a:xfrm rot="5400000" flipH="1" flipV="1">
            <a:off x="288131" y="5049044"/>
            <a:ext cx="5032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539750" y="4797425"/>
            <a:ext cx="1079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44208" y="4797152"/>
            <a:ext cx="360363" cy="287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72000" y="3356992"/>
            <a:ext cx="360362" cy="287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he-IL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0825" y="4292600"/>
            <a:ext cx="3457575" cy="1512888"/>
            <a:chOff x="35496" y="4292600"/>
            <a:chExt cx="3457079" cy="1513384"/>
          </a:xfrm>
        </p:grpSpPr>
        <p:sp>
          <p:nvSpPr>
            <p:cNvPr id="5" name="Oval 4"/>
            <p:cNvSpPr/>
            <p:nvPr/>
          </p:nvSpPr>
          <p:spPr>
            <a:xfrm>
              <a:off x="756118" y="5300993"/>
              <a:ext cx="576180" cy="5049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2377" name="TextBox 5"/>
            <p:cNvSpPr txBox="1">
              <a:spLocks noChangeArrowheads="1"/>
            </p:cNvSpPr>
            <p:nvPr/>
          </p:nvSpPr>
          <p:spPr bwMode="auto">
            <a:xfrm>
              <a:off x="972121" y="5373688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en-US" smtClean="0">
                  <a:solidFill>
                    <a:prstClr val="black"/>
                  </a:solidFill>
                  <a:latin typeface="Arial" pitchFamily="34" charset="0"/>
                </a:rPr>
                <a:t>6</a:t>
              </a:r>
              <a:endParaRPr lang="he-IL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476739" y="5300993"/>
              <a:ext cx="576180" cy="5049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2379" name="TextBox 7"/>
            <p:cNvSpPr txBox="1">
              <a:spLocks noChangeArrowheads="1"/>
            </p:cNvSpPr>
            <p:nvPr/>
          </p:nvSpPr>
          <p:spPr bwMode="auto">
            <a:xfrm>
              <a:off x="1692846" y="5373688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9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1512335" y="5049292"/>
              <a:ext cx="5034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</p:cNvCxnSpPr>
            <p:nvPr/>
          </p:nvCxnSpPr>
          <p:spPr>
            <a:xfrm rot="16200000" flipV="1">
              <a:off x="793300" y="5049292"/>
              <a:ext cx="5034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496" y="5300993"/>
              <a:ext cx="576180" cy="5049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2383" name="TextBox 11"/>
            <p:cNvSpPr txBox="1">
              <a:spLocks noChangeArrowheads="1"/>
            </p:cNvSpPr>
            <p:nvPr/>
          </p:nvSpPr>
          <p:spPr bwMode="auto">
            <a:xfrm>
              <a:off x="252984" y="5373688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en-US" smtClean="0">
                  <a:solidFill>
                    <a:prstClr val="black"/>
                  </a:solidFill>
                  <a:latin typeface="Arial" pitchFamily="34" charset="0"/>
                </a:rPr>
                <a:t>8</a:t>
              </a:r>
              <a:endParaRPr lang="he-IL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rot="5400000" flipH="1" flipV="1">
              <a:off x="72678" y="5049292"/>
              <a:ext cx="5034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24380" y="4797591"/>
              <a:ext cx="1439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95774" y="5300993"/>
              <a:ext cx="576179" cy="5049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2387" name="TextBox 19"/>
            <p:cNvSpPr txBox="1">
              <a:spLocks noChangeArrowheads="1"/>
            </p:cNvSpPr>
            <p:nvPr/>
          </p:nvSpPr>
          <p:spPr bwMode="auto">
            <a:xfrm>
              <a:off x="2411984" y="5373688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3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 flipH="1" flipV="1">
              <a:off x="1980460" y="4796797"/>
              <a:ext cx="10083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2484658" y="4292600"/>
              <a:ext cx="7206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916396" y="5300993"/>
              <a:ext cx="576179" cy="5049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2391" name="TextBox 19"/>
            <p:cNvSpPr txBox="1">
              <a:spLocks noChangeArrowheads="1"/>
            </p:cNvSpPr>
            <p:nvPr/>
          </p:nvSpPr>
          <p:spPr bwMode="auto">
            <a:xfrm>
              <a:off x="3132213" y="5374184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2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 flipH="1" flipV="1">
              <a:off x="2701082" y="4796797"/>
              <a:ext cx="10083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643205" y="1484313"/>
          <a:ext cx="4321408" cy="3697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435"/>
                <a:gridCol w="472323"/>
                <a:gridCol w="606547"/>
                <a:gridCol w="539435"/>
                <a:gridCol w="539435"/>
                <a:gridCol w="556307"/>
                <a:gridCol w="474790"/>
                <a:gridCol w="593136"/>
              </a:tblGrid>
              <a:tr h="86296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6876256" y="4509120"/>
            <a:ext cx="360363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he-IL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15528" y="1125538"/>
          <a:ext cx="3849085" cy="333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435"/>
                <a:gridCol w="606547"/>
                <a:gridCol w="539435"/>
                <a:gridCol w="539435"/>
                <a:gridCol w="539435"/>
                <a:gridCol w="491662"/>
                <a:gridCol w="593136"/>
              </a:tblGrid>
              <a:tr h="86296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5,7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5,7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79388" y="4938713"/>
            <a:ext cx="4752975" cy="1514475"/>
            <a:chOff x="35496" y="4292600"/>
            <a:chExt cx="4752528" cy="1513880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5496" y="4292600"/>
              <a:ext cx="3457079" cy="1513384"/>
              <a:chOff x="35496" y="4292600"/>
              <a:chExt cx="3457079" cy="151338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56153" y="5300266"/>
                <a:ext cx="576208" cy="5062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3394" name="TextBox 5"/>
              <p:cNvSpPr txBox="1">
                <a:spLocks noChangeArrowheads="1"/>
              </p:cNvSpPr>
              <p:nvPr/>
            </p:nvSpPr>
            <p:spPr bwMode="auto">
              <a:xfrm>
                <a:off x="972121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6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76811" y="5300266"/>
                <a:ext cx="576208" cy="5062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3396" name="TextBox 7"/>
              <p:cNvSpPr txBox="1">
                <a:spLocks noChangeArrowheads="1"/>
              </p:cNvSpPr>
              <p:nvPr/>
            </p:nvSpPr>
            <p:spPr bwMode="auto">
              <a:xfrm>
                <a:off x="1692846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9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1512600" y="5048747"/>
                <a:ext cx="50303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5" idx="0"/>
              </p:cNvCxnSpPr>
              <p:nvPr/>
            </p:nvCxnSpPr>
            <p:spPr>
              <a:xfrm rot="16200000" flipV="1">
                <a:off x="793531" y="5048747"/>
                <a:ext cx="50303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35496" y="5300266"/>
                <a:ext cx="576208" cy="5062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3400" name="TextBox 11"/>
              <p:cNvSpPr txBox="1">
                <a:spLocks noChangeArrowheads="1"/>
              </p:cNvSpPr>
              <p:nvPr/>
            </p:nvSpPr>
            <p:spPr bwMode="auto">
              <a:xfrm>
                <a:off x="252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8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35" name="Straight Connector 34"/>
              <p:cNvCxnSpPr>
                <a:stCxn id="33" idx="0"/>
              </p:cNvCxnSpPr>
              <p:nvPr/>
            </p:nvCxnSpPr>
            <p:spPr>
              <a:xfrm rot="5400000" flipH="1" flipV="1">
                <a:off x="72874" y="5048747"/>
                <a:ext cx="50303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>
                <a:off x="324394" y="4797227"/>
                <a:ext cx="143972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2195880" y="5300266"/>
                <a:ext cx="576209" cy="5062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3404" name="TextBox 19"/>
              <p:cNvSpPr txBox="1">
                <a:spLocks noChangeArrowheads="1"/>
              </p:cNvSpPr>
              <p:nvPr/>
            </p:nvSpPr>
            <p:spPr bwMode="auto">
              <a:xfrm>
                <a:off x="2411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3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5400000" flipH="1" flipV="1">
                <a:off x="1980945" y="4796433"/>
                <a:ext cx="100766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>
                <a:off x="2484778" y="4292600"/>
                <a:ext cx="72065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2916537" y="5301853"/>
                <a:ext cx="576209" cy="50462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3408" name="TextBox 19"/>
              <p:cNvSpPr txBox="1">
                <a:spLocks noChangeArrowheads="1"/>
              </p:cNvSpPr>
              <p:nvPr/>
            </p:nvSpPr>
            <p:spPr bwMode="auto">
              <a:xfrm>
                <a:off x="3132213" y="5374184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2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2700808" y="4797227"/>
                <a:ext cx="100925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/>
            <p:cNvSpPr/>
            <p:nvPr/>
          </p:nvSpPr>
          <p:spPr>
            <a:xfrm>
              <a:off x="3564176" y="5301853"/>
              <a:ext cx="576209" cy="504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3387" name="TextBox 19"/>
            <p:cNvSpPr txBox="1">
              <a:spLocks noChangeArrowheads="1"/>
            </p:cNvSpPr>
            <p:nvPr/>
          </p:nvSpPr>
          <p:spPr bwMode="auto">
            <a:xfrm>
              <a:off x="3779590" y="5374184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5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 flipH="1" flipV="1">
              <a:off x="3348447" y="4797227"/>
              <a:ext cx="100925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851487" y="4292600"/>
              <a:ext cx="649226" cy="15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211815" y="5301853"/>
              <a:ext cx="576209" cy="504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3391" name="TextBox 19"/>
            <p:cNvSpPr txBox="1">
              <a:spLocks noChangeArrowheads="1"/>
            </p:cNvSpPr>
            <p:nvPr/>
          </p:nvSpPr>
          <p:spPr bwMode="auto">
            <a:xfrm>
              <a:off x="4427662" y="5374680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7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 flipH="1" flipV="1">
              <a:off x="3996879" y="4798020"/>
              <a:ext cx="100766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Oval 53"/>
          <p:cNvSpPr/>
          <p:nvPr/>
        </p:nvSpPr>
        <p:spPr>
          <a:xfrm>
            <a:off x="6804248" y="3140968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380312" y="3501008"/>
            <a:ext cx="360363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956376" y="4149080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229600" cy="1143000"/>
          </a:xfrm>
        </p:spPr>
        <p:txBody>
          <a:bodyPr/>
          <a:lstStyle/>
          <a:p>
            <a:r>
              <a:rPr lang="he-IL" sz="5400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7950" y="5083175"/>
            <a:ext cx="4751388" cy="1514475"/>
            <a:chOff x="35496" y="4292600"/>
            <a:chExt cx="4752528" cy="1513880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5496" y="4292600"/>
              <a:ext cx="3457079" cy="1513384"/>
              <a:chOff x="35496" y="4292600"/>
              <a:chExt cx="3457079" cy="151338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56394" y="5300267"/>
                <a:ext cx="576401" cy="5062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4410" name="TextBox 5"/>
              <p:cNvSpPr txBox="1">
                <a:spLocks noChangeArrowheads="1"/>
              </p:cNvSpPr>
              <p:nvPr/>
            </p:nvSpPr>
            <p:spPr bwMode="auto">
              <a:xfrm>
                <a:off x="972121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6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477292" y="5300267"/>
                <a:ext cx="576401" cy="5062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4412" name="TextBox 7"/>
              <p:cNvSpPr txBox="1">
                <a:spLocks noChangeArrowheads="1"/>
              </p:cNvSpPr>
              <p:nvPr/>
            </p:nvSpPr>
            <p:spPr bwMode="auto">
              <a:xfrm>
                <a:off x="1692846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9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rot="5400000" flipH="1" flipV="1">
                <a:off x="1513179" y="5048747"/>
                <a:ext cx="50304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6" idx="0"/>
              </p:cNvCxnSpPr>
              <p:nvPr/>
            </p:nvCxnSpPr>
            <p:spPr>
              <a:xfrm rot="16200000" flipV="1">
                <a:off x="792281" y="5048747"/>
                <a:ext cx="50304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35496" y="5300267"/>
                <a:ext cx="576401" cy="5062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4416" name="TextBox 11"/>
              <p:cNvSpPr txBox="1">
                <a:spLocks noChangeArrowheads="1"/>
              </p:cNvSpPr>
              <p:nvPr/>
            </p:nvSpPr>
            <p:spPr bwMode="auto">
              <a:xfrm>
                <a:off x="252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8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44" name="Straight Connector 43"/>
              <p:cNvCxnSpPr>
                <a:stCxn id="42" idx="0"/>
              </p:cNvCxnSpPr>
              <p:nvPr/>
            </p:nvCxnSpPr>
            <p:spPr>
              <a:xfrm rot="5400000" flipH="1" flipV="1">
                <a:off x="72970" y="5048747"/>
                <a:ext cx="50304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10800000">
                <a:off x="324490" y="4797227"/>
                <a:ext cx="144020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196602" y="5300267"/>
                <a:ext cx="574813" cy="5062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4420" name="TextBox 19"/>
              <p:cNvSpPr txBox="1">
                <a:spLocks noChangeArrowheads="1"/>
              </p:cNvSpPr>
              <p:nvPr/>
            </p:nvSpPr>
            <p:spPr bwMode="auto">
              <a:xfrm>
                <a:off x="2411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3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1981763" y="4796434"/>
                <a:ext cx="100766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10800000">
                <a:off x="2484008" y="4292600"/>
                <a:ext cx="72089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915912" y="5301853"/>
                <a:ext cx="576401" cy="50462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4424" name="TextBox 19"/>
              <p:cNvSpPr txBox="1">
                <a:spLocks noChangeArrowheads="1"/>
              </p:cNvSpPr>
              <p:nvPr/>
            </p:nvSpPr>
            <p:spPr bwMode="auto">
              <a:xfrm>
                <a:off x="3132213" y="5374184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2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700279" y="4797227"/>
                <a:ext cx="100925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3563767" y="5301853"/>
              <a:ext cx="576401" cy="504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4403" name="TextBox 19"/>
            <p:cNvSpPr txBox="1">
              <a:spLocks noChangeArrowheads="1"/>
            </p:cNvSpPr>
            <p:nvPr/>
          </p:nvSpPr>
          <p:spPr bwMode="auto">
            <a:xfrm>
              <a:off x="3779788" y="5374184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5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348135" y="4797227"/>
              <a:ext cx="100925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3851174" y="4294187"/>
              <a:ext cx="6494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211623" y="5301853"/>
              <a:ext cx="576401" cy="504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4407" name="TextBox 19"/>
            <p:cNvSpPr txBox="1">
              <a:spLocks noChangeArrowheads="1"/>
            </p:cNvSpPr>
            <p:nvPr/>
          </p:nvSpPr>
          <p:spPr bwMode="auto">
            <a:xfrm>
              <a:off x="4427662" y="5374680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7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 flipV="1">
              <a:off x="3996784" y="4798020"/>
              <a:ext cx="100766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5583525" y="981075"/>
          <a:ext cx="3309650" cy="329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435"/>
                <a:gridCol w="606547"/>
                <a:gridCol w="539435"/>
                <a:gridCol w="539435"/>
                <a:gridCol w="491662"/>
                <a:gridCol w="593136"/>
              </a:tblGrid>
              <a:tr h="718944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5,7,4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5,7,4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" name="Oval 82"/>
          <p:cNvSpPr/>
          <p:nvPr/>
        </p:nvSpPr>
        <p:spPr>
          <a:xfrm>
            <a:off x="5075238" y="6092825"/>
            <a:ext cx="576262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4392" name="TextBox 19"/>
          <p:cNvSpPr txBox="1">
            <a:spLocks noChangeArrowheads="1"/>
          </p:cNvSpPr>
          <p:nvPr/>
        </p:nvSpPr>
        <p:spPr bwMode="auto">
          <a:xfrm>
            <a:off x="5291138" y="616585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4</a:t>
            </a:r>
          </a:p>
        </p:txBody>
      </p:sp>
      <p:cxnSp>
        <p:nvCxnSpPr>
          <p:cNvPr id="85" name="Straight Connector 84"/>
          <p:cNvCxnSpPr/>
          <p:nvPr/>
        </p:nvCxnSpPr>
        <p:spPr>
          <a:xfrm rot="16200000" flipV="1">
            <a:off x="4608513" y="5337175"/>
            <a:ext cx="1511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V="1">
            <a:off x="4032250" y="4833938"/>
            <a:ext cx="512763" cy="7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 flipV="1">
            <a:off x="4284663" y="4581525"/>
            <a:ext cx="1079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804025" y="2636838"/>
            <a:ext cx="360363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227763" y="3284538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7307263" y="3284538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883525" y="3933825"/>
            <a:ext cx="360363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227763" y="2636838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229600" cy="1143000"/>
          </a:xfrm>
        </p:spPr>
        <p:txBody>
          <a:bodyPr/>
          <a:lstStyle/>
          <a:p>
            <a:r>
              <a:rPr lang="he-IL" sz="5400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950" y="5083175"/>
            <a:ext cx="4751388" cy="1514475"/>
            <a:chOff x="35496" y="4292600"/>
            <a:chExt cx="4752528" cy="1513880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5496" y="4292600"/>
              <a:ext cx="3457079" cy="1513384"/>
              <a:chOff x="35496" y="4292600"/>
              <a:chExt cx="3457079" cy="151338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756394" y="5300267"/>
                <a:ext cx="576401" cy="5062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5428" name="TextBox 5"/>
              <p:cNvSpPr txBox="1">
                <a:spLocks noChangeArrowheads="1"/>
              </p:cNvSpPr>
              <p:nvPr/>
            </p:nvSpPr>
            <p:spPr bwMode="auto">
              <a:xfrm>
                <a:off x="972121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6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77292" y="5300267"/>
                <a:ext cx="576401" cy="5062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5430" name="TextBox 7"/>
              <p:cNvSpPr txBox="1">
                <a:spLocks noChangeArrowheads="1"/>
              </p:cNvSpPr>
              <p:nvPr/>
            </p:nvSpPr>
            <p:spPr bwMode="auto">
              <a:xfrm>
                <a:off x="1692846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9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1513179" y="5048747"/>
                <a:ext cx="50304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5" idx="0"/>
              </p:cNvCxnSpPr>
              <p:nvPr/>
            </p:nvCxnSpPr>
            <p:spPr>
              <a:xfrm rot="16200000" flipV="1">
                <a:off x="792281" y="5048747"/>
                <a:ext cx="50304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35496" y="5300267"/>
                <a:ext cx="576401" cy="5062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5434" name="TextBox 11"/>
              <p:cNvSpPr txBox="1">
                <a:spLocks noChangeArrowheads="1"/>
              </p:cNvSpPr>
              <p:nvPr/>
            </p:nvSpPr>
            <p:spPr bwMode="auto">
              <a:xfrm>
                <a:off x="252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8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23" name="Straight Connector 22"/>
              <p:cNvCxnSpPr>
                <a:stCxn id="21" idx="0"/>
              </p:cNvCxnSpPr>
              <p:nvPr/>
            </p:nvCxnSpPr>
            <p:spPr>
              <a:xfrm rot="5400000" flipH="1" flipV="1">
                <a:off x="72970" y="5048747"/>
                <a:ext cx="50304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24490" y="4797227"/>
                <a:ext cx="144020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2196602" y="5300267"/>
                <a:ext cx="574813" cy="5062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5438" name="TextBox 19"/>
              <p:cNvSpPr txBox="1">
                <a:spLocks noChangeArrowheads="1"/>
              </p:cNvSpPr>
              <p:nvPr/>
            </p:nvSpPr>
            <p:spPr bwMode="auto">
              <a:xfrm>
                <a:off x="2411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3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5400000" flipH="1" flipV="1">
                <a:off x="1981763" y="4796434"/>
                <a:ext cx="100766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2484008" y="4292600"/>
                <a:ext cx="72089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2915912" y="5301853"/>
                <a:ext cx="576401" cy="50462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5442" name="TextBox 19"/>
              <p:cNvSpPr txBox="1">
                <a:spLocks noChangeArrowheads="1"/>
              </p:cNvSpPr>
              <p:nvPr/>
            </p:nvSpPr>
            <p:spPr bwMode="auto">
              <a:xfrm>
                <a:off x="3132213" y="5374184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2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2700279" y="4797227"/>
                <a:ext cx="100925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/>
            <p:cNvSpPr/>
            <p:nvPr/>
          </p:nvSpPr>
          <p:spPr>
            <a:xfrm>
              <a:off x="3563767" y="5301853"/>
              <a:ext cx="576401" cy="504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5421" name="TextBox 19"/>
            <p:cNvSpPr txBox="1">
              <a:spLocks noChangeArrowheads="1"/>
            </p:cNvSpPr>
            <p:nvPr/>
          </p:nvSpPr>
          <p:spPr bwMode="auto">
            <a:xfrm>
              <a:off x="3779788" y="5374184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5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8135" y="4797227"/>
              <a:ext cx="100925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851174" y="4294187"/>
              <a:ext cx="6494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11623" y="5301853"/>
              <a:ext cx="576401" cy="5046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5425" name="TextBox 19"/>
            <p:cNvSpPr txBox="1">
              <a:spLocks noChangeArrowheads="1"/>
            </p:cNvSpPr>
            <p:nvPr/>
          </p:nvSpPr>
          <p:spPr bwMode="auto">
            <a:xfrm>
              <a:off x="4427662" y="5374680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7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 flipH="1" flipV="1">
              <a:off x="3996784" y="4798020"/>
              <a:ext cx="100766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535752" y="981075"/>
          <a:ext cx="3357423" cy="2926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435"/>
                <a:gridCol w="539435"/>
                <a:gridCol w="606547"/>
                <a:gridCol w="539435"/>
                <a:gridCol w="539435"/>
                <a:gridCol w="593136"/>
              </a:tblGrid>
              <a:tr h="718944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5,7,4</a:t>
                      </a:r>
                      <a:r>
                        <a:rPr lang="he-IL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5,7,4,1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075238" y="6092825"/>
            <a:ext cx="576262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5409" name="TextBox 19"/>
          <p:cNvSpPr txBox="1">
            <a:spLocks noChangeArrowheads="1"/>
          </p:cNvSpPr>
          <p:nvPr/>
        </p:nvSpPr>
        <p:spPr bwMode="auto">
          <a:xfrm>
            <a:off x="5291138" y="616585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4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4608513" y="5337175"/>
            <a:ext cx="1511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4032250" y="4833938"/>
            <a:ext cx="512763" cy="7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 flipV="1">
            <a:off x="4284663" y="4581525"/>
            <a:ext cx="18002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156325" y="2276475"/>
            <a:ext cx="360363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732588" y="2924175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08850" y="3573463"/>
            <a:ext cx="360363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5963" y="6092825"/>
            <a:ext cx="576262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5417" name="TextBox 19"/>
          <p:cNvSpPr txBox="1">
            <a:spLocks noChangeArrowheads="1"/>
          </p:cNvSpPr>
          <p:nvPr/>
        </p:nvSpPr>
        <p:spPr bwMode="auto">
          <a:xfrm>
            <a:off x="6011863" y="616585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1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16200000" flipV="1">
            <a:off x="5329238" y="5337175"/>
            <a:ext cx="1511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297738" cy="782638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 dirty="0"/>
              <a:t>Clustering: Rich Applications and Multidisciplinary Efforts</a:t>
            </a:r>
            <a:r>
              <a:rPr lang="en-US" sz="2800" dirty="0"/>
              <a:t> 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007424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 dirty="0"/>
              <a:t>Pattern Recognition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Spatial Data Analysis 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Image </a:t>
            </a:r>
            <a:r>
              <a:rPr lang="en-US" sz="2400" dirty="0"/>
              <a:t>Processing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Economic Science (especially market research)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WWW: Document classification, cluster weblog data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dirty="0" smtClean="0"/>
              <a:t>Insurance</a:t>
            </a:r>
            <a:r>
              <a:rPr lang="en-US" u="sng" dirty="0" smtClean="0"/>
              <a:t>:</a:t>
            </a:r>
            <a:r>
              <a:rPr lang="en-US" dirty="0" smtClean="0"/>
              <a:t> Identifying groups of motor insurance policy holders with a high average claim cost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City-planning</a:t>
            </a:r>
            <a:r>
              <a:rPr lang="en-US" u="sng" dirty="0" smtClean="0"/>
              <a:t>:</a:t>
            </a:r>
            <a:r>
              <a:rPr lang="en-US" dirty="0" smtClean="0"/>
              <a:t> Identifying groups of houses according to their house type, value, and geographical location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Earth-quake studies: Observed earth quake epicenters should be clustered along continent faults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sz="2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1188" y="-171450"/>
            <a:ext cx="8229600" cy="1143000"/>
          </a:xfrm>
        </p:spPr>
        <p:txBody>
          <a:bodyPr/>
          <a:lstStyle/>
          <a:p>
            <a:r>
              <a:rPr lang="he-IL" sz="5400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4581525"/>
            <a:ext cx="4751387" cy="2016125"/>
            <a:chOff x="35496" y="3790256"/>
            <a:chExt cx="4752528" cy="2016224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5496" y="3790256"/>
              <a:ext cx="3457079" cy="2015728"/>
              <a:chOff x="35496" y="3790256"/>
              <a:chExt cx="3457079" cy="201572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756394" y="5301630"/>
                <a:ext cx="576400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6439" name="TextBox 5"/>
              <p:cNvSpPr txBox="1">
                <a:spLocks noChangeArrowheads="1"/>
              </p:cNvSpPr>
              <p:nvPr/>
            </p:nvSpPr>
            <p:spPr bwMode="auto">
              <a:xfrm>
                <a:off x="972121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6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477292" y="5301630"/>
                <a:ext cx="576400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6441" name="TextBox 7"/>
              <p:cNvSpPr txBox="1">
                <a:spLocks noChangeArrowheads="1"/>
              </p:cNvSpPr>
              <p:nvPr/>
            </p:nvSpPr>
            <p:spPr bwMode="auto">
              <a:xfrm>
                <a:off x="1692846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9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1513067" y="5050000"/>
                <a:ext cx="5032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4" idx="0"/>
              </p:cNvCxnSpPr>
              <p:nvPr/>
            </p:nvCxnSpPr>
            <p:spPr>
              <a:xfrm rot="16200000" flipV="1">
                <a:off x="288113" y="4545943"/>
                <a:ext cx="151137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5496" y="5301630"/>
                <a:ext cx="576400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6445" name="TextBox 11"/>
              <p:cNvSpPr txBox="1">
                <a:spLocks noChangeArrowheads="1"/>
              </p:cNvSpPr>
              <p:nvPr/>
            </p:nvSpPr>
            <p:spPr bwMode="auto">
              <a:xfrm>
                <a:off x="252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8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22" name="Straight Connector 21"/>
              <p:cNvCxnSpPr>
                <a:stCxn id="20" idx="0"/>
              </p:cNvCxnSpPr>
              <p:nvPr/>
            </p:nvCxnSpPr>
            <p:spPr>
              <a:xfrm rot="5400000" flipH="1" flipV="1">
                <a:off x="72859" y="5050000"/>
                <a:ext cx="5032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324490" y="4798369"/>
                <a:ext cx="144020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2196602" y="5301630"/>
                <a:ext cx="574813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6449" name="TextBox 19"/>
              <p:cNvSpPr txBox="1">
                <a:spLocks noChangeArrowheads="1"/>
              </p:cNvSpPr>
              <p:nvPr/>
            </p:nvSpPr>
            <p:spPr bwMode="auto">
              <a:xfrm>
                <a:off x="2411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3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400000" flipH="1" flipV="1">
                <a:off x="1980746" y="4796780"/>
                <a:ext cx="10097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0800000">
                <a:off x="2484009" y="4293519"/>
                <a:ext cx="72089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915913" y="5301630"/>
                <a:ext cx="576400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6453" name="TextBox 19"/>
              <p:cNvSpPr txBox="1">
                <a:spLocks noChangeArrowheads="1"/>
              </p:cNvSpPr>
              <p:nvPr/>
            </p:nvSpPr>
            <p:spPr bwMode="auto">
              <a:xfrm>
                <a:off x="3132213" y="5374184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2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5400000" flipH="1" flipV="1">
                <a:off x="2700851" y="4797574"/>
                <a:ext cx="100811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3563768" y="5301630"/>
              <a:ext cx="576400" cy="5048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6432" name="TextBox 19"/>
            <p:cNvSpPr txBox="1">
              <a:spLocks noChangeArrowheads="1"/>
            </p:cNvSpPr>
            <p:nvPr/>
          </p:nvSpPr>
          <p:spPr bwMode="auto">
            <a:xfrm>
              <a:off x="3779788" y="5374184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5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3348707" y="4797574"/>
              <a:ext cx="10081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V="1">
              <a:off x="3851174" y="4293519"/>
              <a:ext cx="649444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211624" y="5301630"/>
              <a:ext cx="576400" cy="5048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6436" name="TextBox 19"/>
            <p:cNvSpPr txBox="1">
              <a:spLocks noChangeArrowheads="1"/>
            </p:cNvSpPr>
            <p:nvPr/>
          </p:nvSpPr>
          <p:spPr bwMode="auto">
            <a:xfrm>
              <a:off x="4427662" y="5374680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7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 flipH="1" flipV="1">
              <a:off x="3996562" y="4797574"/>
              <a:ext cx="10081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154247" y="1196975"/>
          <a:ext cx="2278553" cy="25922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6547"/>
                <a:gridCol w="539435"/>
                <a:gridCol w="497943"/>
                <a:gridCol w="634628"/>
              </a:tblGrid>
              <a:tr h="718944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6,9,8,10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5,7,4</a:t>
                      </a:r>
                      <a:r>
                        <a:rPr lang="he-IL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2,3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5,7,4,1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2048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r>
                        <a:rPr lang="he-IL" b="1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5651500" y="6092825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6416" name="TextBox 19"/>
          <p:cNvSpPr txBox="1">
            <a:spLocks noChangeArrowheads="1"/>
          </p:cNvSpPr>
          <p:nvPr/>
        </p:nvSpPr>
        <p:spPr bwMode="auto">
          <a:xfrm>
            <a:off x="5867400" y="616585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4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16200000" flipV="1">
            <a:off x="5184775" y="5337175"/>
            <a:ext cx="1511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4607719" y="4833144"/>
            <a:ext cx="512763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4859338" y="4581525"/>
            <a:ext cx="18002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04025" y="2492375"/>
            <a:ext cx="360363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80288" y="3141663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72225" y="6092825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6423" name="TextBox 19"/>
          <p:cNvSpPr txBox="1">
            <a:spLocks noChangeArrowheads="1"/>
          </p:cNvSpPr>
          <p:nvPr/>
        </p:nvSpPr>
        <p:spPr bwMode="auto">
          <a:xfrm>
            <a:off x="6588125" y="616585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1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6200000" flipV="1">
            <a:off x="5904707" y="5336381"/>
            <a:ext cx="1511300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V="1">
            <a:off x="3312319" y="4833144"/>
            <a:ext cx="512763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4925" y="6092825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6427" name="TextBox 19"/>
          <p:cNvSpPr txBox="1">
            <a:spLocks noChangeArrowheads="1"/>
          </p:cNvSpPr>
          <p:nvPr/>
        </p:nvSpPr>
        <p:spPr bwMode="auto">
          <a:xfrm>
            <a:off x="-36513" y="6165850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10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16200000" flipV="1">
            <a:off x="-431800" y="5337175"/>
            <a:ext cx="1511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323850" y="4581525"/>
            <a:ext cx="13684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1188" y="-171450"/>
            <a:ext cx="8229600" cy="1143000"/>
          </a:xfrm>
        </p:spPr>
        <p:txBody>
          <a:bodyPr/>
          <a:lstStyle/>
          <a:p>
            <a:r>
              <a:rPr lang="he-IL" sz="5400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4581525"/>
            <a:ext cx="4751387" cy="2016125"/>
            <a:chOff x="35496" y="3790256"/>
            <a:chExt cx="4752528" cy="2016224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5496" y="3790256"/>
              <a:ext cx="3457079" cy="2015728"/>
              <a:chOff x="35496" y="3790256"/>
              <a:chExt cx="3457079" cy="201572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756394" y="5301630"/>
                <a:ext cx="576400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453" name="TextBox 5"/>
              <p:cNvSpPr txBox="1">
                <a:spLocks noChangeArrowheads="1"/>
              </p:cNvSpPr>
              <p:nvPr/>
            </p:nvSpPr>
            <p:spPr bwMode="auto">
              <a:xfrm>
                <a:off x="972121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6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77292" y="5301630"/>
                <a:ext cx="576400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455" name="TextBox 7"/>
              <p:cNvSpPr txBox="1">
                <a:spLocks noChangeArrowheads="1"/>
              </p:cNvSpPr>
              <p:nvPr/>
            </p:nvSpPr>
            <p:spPr bwMode="auto">
              <a:xfrm>
                <a:off x="1692846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9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1513067" y="5050000"/>
                <a:ext cx="5032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5" idx="0"/>
              </p:cNvCxnSpPr>
              <p:nvPr/>
            </p:nvCxnSpPr>
            <p:spPr>
              <a:xfrm rot="16200000" flipV="1">
                <a:off x="288113" y="4545943"/>
                <a:ext cx="151137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35496" y="5301630"/>
                <a:ext cx="576400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459" name="TextBox 11"/>
              <p:cNvSpPr txBox="1">
                <a:spLocks noChangeArrowheads="1"/>
              </p:cNvSpPr>
              <p:nvPr/>
            </p:nvSpPr>
            <p:spPr bwMode="auto">
              <a:xfrm>
                <a:off x="252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8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23" name="Straight Connector 22"/>
              <p:cNvCxnSpPr>
                <a:stCxn id="21" idx="0"/>
              </p:cNvCxnSpPr>
              <p:nvPr/>
            </p:nvCxnSpPr>
            <p:spPr>
              <a:xfrm rot="5400000" flipH="1" flipV="1">
                <a:off x="72859" y="5050000"/>
                <a:ext cx="5032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24490" y="4798369"/>
                <a:ext cx="144020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2196602" y="5301630"/>
                <a:ext cx="574813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463" name="TextBox 19"/>
              <p:cNvSpPr txBox="1">
                <a:spLocks noChangeArrowheads="1"/>
              </p:cNvSpPr>
              <p:nvPr/>
            </p:nvSpPr>
            <p:spPr bwMode="auto">
              <a:xfrm>
                <a:off x="2411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3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5400000" flipH="1" flipV="1">
                <a:off x="1980746" y="4796780"/>
                <a:ext cx="10097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2484009" y="4293519"/>
                <a:ext cx="72089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2915913" y="5301630"/>
                <a:ext cx="576400" cy="5048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467" name="TextBox 19"/>
              <p:cNvSpPr txBox="1">
                <a:spLocks noChangeArrowheads="1"/>
              </p:cNvSpPr>
              <p:nvPr/>
            </p:nvSpPr>
            <p:spPr bwMode="auto">
              <a:xfrm>
                <a:off x="3132213" y="5374184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2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2700851" y="4797574"/>
                <a:ext cx="100811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/>
            <p:cNvSpPr/>
            <p:nvPr/>
          </p:nvSpPr>
          <p:spPr>
            <a:xfrm>
              <a:off x="3563768" y="5301630"/>
              <a:ext cx="576400" cy="5048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7446" name="TextBox 19"/>
            <p:cNvSpPr txBox="1">
              <a:spLocks noChangeArrowheads="1"/>
            </p:cNvSpPr>
            <p:nvPr/>
          </p:nvSpPr>
          <p:spPr bwMode="auto">
            <a:xfrm>
              <a:off x="3779788" y="5374184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5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8707" y="4797574"/>
              <a:ext cx="10081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851174" y="4293519"/>
              <a:ext cx="649444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11624" y="5301630"/>
              <a:ext cx="576400" cy="5048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7450" name="TextBox 19"/>
            <p:cNvSpPr txBox="1">
              <a:spLocks noChangeArrowheads="1"/>
            </p:cNvSpPr>
            <p:nvPr/>
          </p:nvSpPr>
          <p:spPr bwMode="auto">
            <a:xfrm>
              <a:off x="4427662" y="5374680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7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 flipH="1" flipV="1">
              <a:off x="3996562" y="4797574"/>
              <a:ext cx="10081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652190" y="1196975"/>
          <a:ext cx="1780610" cy="27751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6547"/>
                <a:gridCol w="539435"/>
                <a:gridCol w="634628"/>
              </a:tblGrid>
              <a:tr h="718944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6,9,8,10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5,7,</a:t>
                      </a: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 3,2,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he-IL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he-IL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Point</a:t>
                      </a:r>
                      <a:endParaRPr lang="he-IL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18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5,7,3,2,4,1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2048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6,9,8</a:t>
                      </a:r>
                      <a:r>
                        <a:rPr lang="he-IL" b="1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he-IL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651500" y="6092825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7431" name="TextBox 19"/>
          <p:cNvSpPr txBox="1">
            <a:spLocks noChangeArrowheads="1"/>
          </p:cNvSpPr>
          <p:nvPr/>
        </p:nvSpPr>
        <p:spPr bwMode="auto">
          <a:xfrm>
            <a:off x="5867400" y="616585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4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5184775" y="5337175"/>
            <a:ext cx="1511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4607719" y="4833144"/>
            <a:ext cx="512763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563938" y="4581525"/>
            <a:ext cx="30956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80288" y="3357563"/>
            <a:ext cx="360362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72225" y="6092825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7437" name="TextBox 19"/>
          <p:cNvSpPr txBox="1">
            <a:spLocks noChangeArrowheads="1"/>
          </p:cNvSpPr>
          <p:nvPr/>
        </p:nvSpPr>
        <p:spPr bwMode="auto">
          <a:xfrm>
            <a:off x="6588125" y="616585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1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6200000" flipV="1">
            <a:off x="5904707" y="5336381"/>
            <a:ext cx="1511300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V="1">
            <a:off x="3312319" y="4833144"/>
            <a:ext cx="512763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925" y="6092825"/>
            <a:ext cx="57626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7441" name="TextBox 19"/>
          <p:cNvSpPr txBox="1">
            <a:spLocks noChangeArrowheads="1"/>
          </p:cNvSpPr>
          <p:nvPr/>
        </p:nvSpPr>
        <p:spPr bwMode="auto">
          <a:xfrm>
            <a:off x="-36513" y="6165850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10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16200000" flipV="1">
            <a:off x="-431800" y="5337175"/>
            <a:ext cx="1511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323850" y="4581525"/>
            <a:ext cx="13684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1143000"/>
          </a:xfrm>
        </p:spPr>
        <p:txBody>
          <a:bodyPr/>
          <a:lstStyle/>
          <a:p>
            <a:r>
              <a:rPr lang="he-IL" sz="5400" b="1" u="sng" dirty="0" smtClean="0">
                <a:solidFill>
                  <a:srgbClr val="0000FF"/>
                </a:solidFill>
              </a:rPr>
              <a:t>פתרון</a:t>
            </a:r>
            <a:endParaRPr lang="he-IL" b="1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14513" y="2924175"/>
            <a:ext cx="4752975" cy="2017713"/>
            <a:chOff x="35496" y="3790256"/>
            <a:chExt cx="4752528" cy="2016224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5496" y="3790256"/>
              <a:ext cx="3457079" cy="2015728"/>
              <a:chOff x="35496" y="3790256"/>
              <a:chExt cx="3457079" cy="201572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756153" y="5300440"/>
                <a:ext cx="576208" cy="5060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8458" name="TextBox 5"/>
              <p:cNvSpPr txBox="1">
                <a:spLocks noChangeArrowheads="1"/>
              </p:cNvSpPr>
              <p:nvPr/>
            </p:nvSpPr>
            <p:spPr bwMode="auto">
              <a:xfrm>
                <a:off x="972121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6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476811" y="5300440"/>
                <a:ext cx="576208" cy="5060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8460" name="TextBox 7"/>
              <p:cNvSpPr txBox="1">
                <a:spLocks noChangeArrowheads="1"/>
              </p:cNvSpPr>
              <p:nvPr/>
            </p:nvSpPr>
            <p:spPr bwMode="auto">
              <a:xfrm>
                <a:off x="1692846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9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1512687" y="5049008"/>
                <a:ext cx="50286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4" idx="0"/>
              </p:cNvCxnSpPr>
              <p:nvPr/>
            </p:nvCxnSpPr>
            <p:spPr>
              <a:xfrm rot="16200000" flipV="1">
                <a:off x="289165" y="4544554"/>
                <a:ext cx="151018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5496" y="5300440"/>
                <a:ext cx="576208" cy="5060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8464" name="TextBox 11"/>
              <p:cNvSpPr txBox="1">
                <a:spLocks noChangeArrowheads="1"/>
              </p:cNvSpPr>
              <p:nvPr/>
            </p:nvSpPr>
            <p:spPr bwMode="auto">
              <a:xfrm>
                <a:off x="252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en-US" smtClean="0">
                    <a:solidFill>
                      <a:prstClr val="black"/>
                    </a:solidFill>
                    <a:latin typeface="Arial" pitchFamily="34" charset="0"/>
                  </a:rPr>
                  <a:t>8</a:t>
                </a:r>
                <a:endParaRPr lang="he-IL" smtClean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22" name="Straight Connector 21"/>
              <p:cNvCxnSpPr>
                <a:stCxn id="20" idx="0"/>
              </p:cNvCxnSpPr>
              <p:nvPr/>
            </p:nvCxnSpPr>
            <p:spPr>
              <a:xfrm rot="5400000" flipH="1" flipV="1">
                <a:off x="72961" y="5049008"/>
                <a:ext cx="50286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324394" y="4797575"/>
                <a:ext cx="143972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2195880" y="5300440"/>
                <a:ext cx="576209" cy="5060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8468" name="TextBox 19"/>
              <p:cNvSpPr txBox="1">
                <a:spLocks noChangeArrowheads="1"/>
              </p:cNvSpPr>
              <p:nvPr/>
            </p:nvSpPr>
            <p:spPr bwMode="auto">
              <a:xfrm>
                <a:off x="2411984" y="5373688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3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400000" flipH="1" flipV="1">
                <a:off x="1981119" y="4796781"/>
                <a:ext cx="100731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0800000">
                <a:off x="2484778" y="4293123"/>
                <a:ext cx="72065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916537" y="5302027"/>
                <a:ext cx="576209" cy="5044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defRPr/>
                </a:pPr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8472" name="TextBox 19"/>
              <p:cNvSpPr txBox="1">
                <a:spLocks noChangeArrowheads="1"/>
              </p:cNvSpPr>
              <p:nvPr/>
            </p:nvSpPr>
            <p:spPr bwMode="auto">
              <a:xfrm>
                <a:off x="3132213" y="5374184"/>
                <a:ext cx="2159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mtClean="0">
                    <a:solidFill>
                      <a:prstClr val="black"/>
                    </a:solidFill>
                    <a:latin typeface="Arial" pitchFamily="34" charset="0"/>
                  </a:rPr>
                  <a:t>2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5400000" flipH="1" flipV="1">
                <a:off x="2700983" y="4797575"/>
                <a:ext cx="1008905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3564176" y="5300441"/>
              <a:ext cx="576209" cy="5060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3779788" y="5374184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5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3349415" y="4796782"/>
              <a:ext cx="100731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V="1">
              <a:off x="3851487" y="4293123"/>
              <a:ext cx="649226" cy="15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211815" y="5302028"/>
              <a:ext cx="576209" cy="5044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defRPr/>
              </a:pPr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8455" name="TextBox 19"/>
            <p:cNvSpPr txBox="1">
              <a:spLocks noChangeArrowheads="1"/>
            </p:cNvSpPr>
            <p:nvPr/>
          </p:nvSpPr>
          <p:spPr bwMode="auto">
            <a:xfrm>
              <a:off x="4427662" y="5374680"/>
              <a:ext cx="215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/>
              <a:r>
                <a:rPr lang="he-IL" smtClean="0">
                  <a:solidFill>
                    <a:prstClr val="black"/>
                  </a:solidFill>
                  <a:latin typeface="Arial" pitchFamily="34" charset="0"/>
                </a:rPr>
                <a:t>7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 flipH="1" flipV="1">
              <a:off x="3996261" y="4797575"/>
              <a:ext cx="100890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783388" y="4437063"/>
            <a:ext cx="576262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8437" name="TextBox 19"/>
          <p:cNvSpPr txBox="1">
            <a:spLocks noChangeArrowheads="1"/>
          </p:cNvSpPr>
          <p:nvPr/>
        </p:nvSpPr>
        <p:spPr bwMode="auto">
          <a:xfrm>
            <a:off x="6999288" y="4510088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4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16200000" flipV="1">
            <a:off x="6315869" y="3680619"/>
            <a:ext cx="1512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5739606" y="3175794"/>
            <a:ext cx="512763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4695825" y="2924175"/>
            <a:ext cx="30956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504113" y="4437063"/>
            <a:ext cx="576262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8442" name="TextBox 19"/>
          <p:cNvSpPr txBox="1">
            <a:spLocks noChangeArrowheads="1"/>
          </p:cNvSpPr>
          <p:nvPr/>
        </p:nvSpPr>
        <p:spPr bwMode="auto">
          <a:xfrm>
            <a:off x="7720013" y="4510088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1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6200000" flipV="1">
            <a:off x="7035800" y="3679825"/>
            <a:ext cx="151288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V="1">
            <a:off x="4443412" y="3176588"/>
            <a:ext cx="512763" cy="79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66813" y="4437063"/>
            <a:ext cx="576262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>
              <a:solidFill>
                <a:prstClr val="white"/>
              </a:solidFill>
            </a:endParaRPr>
          </a:p>
        </p:txBody>
      </p:sp>
      <p:sp>
        <p:nvSpPr>
          <p:cNvPr id="18446" name="TextBox 19"/>
          <p:cNvSpPr txBox="1">
            <a:spLocks noChangeArrowheads="1"/>
          </p:cNvSpPr>
          <p:nvPr/>
        </p:nvSpPr>
        <p:spPr bwMode="auto">
          <a:xfrm>
            <a:off x="1095375" y="451008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mtClean="0">
                <a:solidFill>
                  <a:prstClr val="black"/>
                </a:solidFill>
                <a:latin typeface="Arial" pitchFamily="34" charset="0"/>
              </a:rPr>
              <a:t>10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16200000" flipV="1">
            <a:off x="699294" y="3680619"/>
            <a:ext cx="1512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455738" y="2924175"/>
            <a:ext cx="32607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18A5-92C1-4C8F-B11B-B02D5E6CEAAA}" type="slidenum">
              <a:rPr lang="en-US"/>
              <a:pPr/>
              <a:t>53</a:t>
            </a:fld>
            <a:endParaRPr lang="en-US"/>
          </a:p>
        </p:txBody>
      </p:sp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762000"/>
          </a:xfrm>
        </p:spPr>
        <p:txBody>
          <a:bodyPr/>
          <a:lstStyle/>
          <a:p>
            <a:r>
              <a:rPr lang="en-US" altLang="zh-CN" sz="3200">
                <a:ea typeface="SimSun" pitchFamily="2" charset="-122"/>
              </a:rPr>
              <a:t>DIANA (Divisive Analysis)</a:t>
            </a:r>
            <a:endParaRPr lang="en-US" altLang="zh-CN" sz="2400">
              <a:ea typeface="SimSun" pitchFamily="2" charset="-122"/>
            </a:endParaRP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82000" cy="2667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itchFamily="2" charset="-122"/>
              </a:rPr>
              <a:t>Introduced in Kaufmann and </a:t>
            </a:r>
            <a:r>
              <a:rPr lang="en-US" altLang="zh-CN" sz="2400" dirty="0" err="1">
                <a:ea typeface="SimSun" pitchFamily="2" charset="-122"/>
              </a:rPr>
              <a:t>Rousseeuw</a:t>
            </a:r>
            <a:r>
              <a:rPr lang="en-US" altLang="zh-CN" sz="2400" dirty="0">
                <a:ea typeface="SimSun" pitchFamily="2" charset="-122"/>
              </a:rPr>
              <a:t> (1990)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itchFamily="2" charset="-122"/>
              </a:rPr>
              <a:t>Implemented in statistical analysis packages, e.g., </a:t>
            </a:r>
            <a:r>
              <a:rPr lang="en-US" altLang="zh-CN" sz="2400" dirty="0" err="1">
                <a:ea typeface="SimSun" pitchFamily="2" charset="-122"/>
              </a:rPr>
              <a:t>Splus</a:t>
            </a: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itchFamily="2" charset="-122"/>
              </a:rPr>
              <a:t>Inverse order of AGNES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itchFamily="2" charset="-122"/>
              </a:rPr>
              <a:t>Eventually each node forms a cluster on its own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4495800"/>
            <a:ext cx="2209800" cy="2017713"/>
            <a:chOff x="3552" y="2496"/>
            <a:chExt cx="1392" cy="1271"/>
          </a:xfrm>
        </p:grpSpPr>
        <p:graphicFrame>
          <p:nvGraphicFramePr>
            <p:cNvPr id="1477637" name="Object 5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p:oleObj spid="_x0000_s102404" name="Worksheet" r:id="rId3" imgW="2598840" imgH="2452680" progId="Excel.Sheet.8">
                <p:embed/>
              </p:oleObj>
            </a:graphicData>
          </a:graphic>
        </p:graphicFrame>
        <p:sp>
          <p:nvSpPr>
            <p:cNvPr id="1477638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7639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76600" y="4532313"/>
            <a:ext cx="2209800" cy="2017712"/>
            <a:chOff x="1968" y="2496"/>
            <a:chExt cx="1392" cy="1271"/>
          </a:xfrm>
        </p:grpSpPr>
        <p:graphicFrame>
          <p:nvGraphicFramePr>
            <p:cNvPr id="1477641" name="Object 9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p:oleObj spid="_x0000_s102403" name="Worksheet" r:id="rId4" imgW="2598840" imgH="2452680" progId="Excel.Sheet.8">
                <p:embed/>
              </p:oleObj>
            </a:graphicData>
          </a:graphic>
        </p:graphicFrame>
        <p:sp>
          <p:nvSpPr>
            <p:cNvPr id="1477642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477643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7644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7645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019800" y="4495800"/>
            <a:ext cx="2209800" cy="2017713"/>
            <a:chOff x="3792" y="2473"/>
            <a:chExt cx="1392" cy="1271"/>
          </a:xfrm>
        </p:grpSpPr>
        <p:graphicFrame>
          <p:nvGraphicFramePr>
            <p:cNvPr id="1477647" name="Object 15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p:oleObj spid="_x0000_s102402" name="Worksheet" r:id="rId5" imgW="2598840" imgH="2452680" progId="Excel.Sheet.8">
                <p:embed/>
              </p:oleObj>
            </a:graphicData>
          </a:graphic>
        </p:graphicFrame>
        <p:sp>
          <p:nvSpPr>
            <p:cNvPr id="1477648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477649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1477650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7651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7652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477653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</p:grpSp>
      <p:sp>
        <p:nvSpPr>
          <p:cNvPr id="1477654" name="Line 22"/>
          <p:cNvSpPr>
            <a:spLocks noChangeShapeType="1"/>
          </p:cNvSpPr>
          <p:nvPr/>
        </p:nvSpPr>
        <p:spPr bwMode="auto">
          <a:xfrm>
            <a:off x="28956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477655" name="Line 23"/>
          <p:cNvSpPr>
            <a:spLocks noChangeShapeType="1"/>
          </p:cNvSpPr>
          <p:nvPr/>
        </p:nvSpPr>
        <p:spPr bwMode="auto">
          <a:xfrm>
            <a:off x="56388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7" name="Slide Number Placeholder 9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762000"/>
          </a:xfrm>
        </p:spPr>
        <p:txBody>
          <a:bodyPr/>
          <a:lstStyle/>
          <a:p>
            <a:pPr algn="ctr"/>
            <a:r>
              <a:rPr lang="he-IL" altLang="zh-CN" sz="3200" u="sng" dirty="0" smtClean="0">
                <a:ea typeface="SimSun" pitchFamily="2" charset="-122"/>
              </a:rPr>
              <a:t>תרגיל</a:t>
            </a:r>
            <a:endParaRPr lang="en-US" altLang="zh-CN" sz="2400" u="sng" dirty="0"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4262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762000"/>
          </a:xfrm>
        </p:spPr>
        <p:txBody>
          <a:bodyPr/>
          <a:lstStyle/>
          <a:p>
            <a:pPr algn="ctr"/>
            <a:r>
              <a:rPr lang="he-IL" altLang="zh-CN" sz="3200" u="sng" dirty="0" smtClean="0">
                <a:ea typeface="SimSun" pitchFamily="2" charset="-122"/>
              </a:rPr>
              <a:t>תרגיל</a:t>
            </a:r>
            <a:endParaRPr lang="en-US" altLang="zh-CN" sz="2400" u="sng" dirty="0"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69818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50238" cy="554038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Requirements of Clustering in Data Mining 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07424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/>
              <a:t>Scalability</a:t>
            </a:r>
          </a:p>
          <a:p>
            <a:pPr>
              <a:lnSpc>
                <a:spcPct val="110000"/>
              </a:lnSpc>
            </a:pPr>
            <a:r>
              <a:rPr lang="en-US" sz="2400"/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sz="2400"/>
              <a:t>Ability to handle dynamic data </a:t>
            </a:r>
          </a:p>
          <a:p>
            <a:pPr>
              <a:lnSpc>
                <a:spcPct val="110000"/>
              </a:lnSpc>
            </a:pPr>
            <a:r>
              <a:rPr lang="en-US" sz="2400"/>
              <a:t>Discovery of clusters with arbitrary shape</a:t>
            </a:r>
          </a:p>
          <a:p>
            <a:pPr>
              <a:lnSpc>
                <a:spcPct val="110000"/>
              </a:lnSpc>
            </a:pPr>
            <a:r>
              <a:rPr lang="en-US" sz="2400"/>
              <a:t>Minimal requirements for domain knowledge to determine input parameters</a:t>
            </a:r>
          </a:p>
          <a:p>
            <a:pPr>
              <a:lnSpc>
                <a:spcPct val="110000"/>
              </a:lnSpc>
            </a:pPr>
            <a:r>
              <a:rPr lang="en-US" sz="2400"/>
              <a:t>Able to deal with noise and outliers</a:t>
            </a:r>
          </a:p>
          <a:p>
            <a:pPr>
              <a:lnSpc>
                <a:spcPct val="110000"/>
              </a:lnSpc>
            </a:pPr>
            <a:r>
              <a:rPr lang="en-US" sz="2400"/>
              <a:t>Insensitive to order of input records</a:t>
            </a:r>
          </a:p>
          <a:p>
            <a:pPr>
              <a:lnSpc>
                <a:spcPct val="110000"/>
              </a:lnSpc>
            </a:pPr>
            <a:r>
              <a:rPr lang="en-US" sz="2400"/>
              <a:t>High dimensionality</a:t>
            </a:r>
          </a:p>
          <a:p>
            <a:pPr>
              <a:lnSpc>
                <a:spcPct val="110000"/>
              </a:lnSpc>
            </a:pPr>
            <a:r>
              <a:rPr lang="en-US" sz="2400"/>
              <a:t>Incorporation of user-specified constraints</a:t>
            </a:r>
          </a:p>
          <a:p>
            <a:pPr>
              <a:lnSpc>
                <a:spcPct val="110000"/>
              </a:lnSpc>
            </a:pPr>
            <a:r>
              <a:rPr lang="en-US" sz="2400"/>
              <a:t>Interpretability and usability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296150" cy="5334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dirty="0"/>
              <a:t>Quality: What Is Good Clustering?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136904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400" dirty="0"/>
              <a:t>A </a:t>
            </a:r>
            <a:r>
              <a:rPr lang="en-US" sz="2400" u="sng" dirty="0"/>
              <a:t>good clustering</a:t>
            </a:r>
            <a:r>
              <a:rPr lang="en-US" sz="2400" dirty="0"/>
              <a:t> method will produce high quality clusters with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high </a:t>
            </a:r>
            <a:r>
              <a:rPr lang="en-US" sz="2400" b="1" u="sng" dirty="0"/>
              <a:t>intra-class</a:t>
            </a:r>
            <a:r>
              <a:rPr lang="en-US" sz="2400" dirty="0"/>
              <a:t> similarity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low </a:t>
            </a:r>
            <a:r>
              <a:rPr lang="en-US" sz="2400" b="1" u="sng" dirty="0"/>
              <a:t>inter-class</a:t>
            </a:r>
            <a:r>
              <a:rPr lang="en-US" sz="2400" dirty="0"/>
              <a:t> similarity 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The </a:t>
            </a:r>
            <a:r>
              <a:rPr lang="en-US" sz="2400" u="sng" dirty="0"/>
              <a:t>quality</a:t>
            </a:r>
            <a:r>
              <a:rPr lang="en-US" sz="2400" dirty="0"/>
              <a:t> of a clustering result depends on both the similarity measure used by the method and its </a:t>
            </a:r>
            <a:r>
              <a:rPr lang="en-US" sz="2400" dirty="0" smtClean="0"/>
              <a:t>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241232" cy="8382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 dirty="0"/>
              <a:t>Measure the Quality of Clustering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8092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Dissimilarity/Similarity metric</a:t>
            </a:r>
            <a:r>
              <a:rPr lang="en-US" sz="2400" dirty="0"/>
              <a:t>: Similarity is expressed in terms of a distance function, typically metric: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, j</a:t>
            </a:r>
            <a:r>
              <a:rPr lang="en-US" sz="24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There is a separate “quality” function that measures the “goodness” of a cluster.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definitions of </a:t>
            </a:r>
            <a:r>
              <a:rPr lang="en-US" sz="2400" dirty="0">
                <a:solidFill>
                  <a:schemeClr val="hlink"/>
                </a:solidFill>
              </a:rPr>
              <a:t>distance functions</a:t>
            </a:r>
            <a:r>
              <a:rPr lang="en-US" sz="2400" dirty="0"/>
              <a:t> are usually very different for interval-scaled, </a:t>
            </a:r>
            <a:r>
              <a:rPr lang="en-US" sz="2400" dirty="0" err="1"/>
              <a:t>boolean</a:t>
            </a:r>
            <a:r>
              <a:rPr lang="en-US" sz="2400" dirty="0"/>
              <a:t>, categorical, ordinal ratio, and vector variables.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Weights should be associated with different variables based on applications and data semantics.</a:t>
            </a:r>
            <a:endParaRPr lang="en-US" sz="2400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It is hard to define “similar enough” or “good enough”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 the answer is typically highly subjective.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5126037" cy="6096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matrix</a:t>
            </a:r>
          </a:p>
          <a:p>
            <a:pPr lvl="1"/>
            <a:r>
              <a:rPr lang="en-US"/>
              <a:t>(two modes)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Dissimilarity matrix</a:t>
            </a:r>
          </a:p>
          <a:p>
            <a:pPr lvl="1"/>
            <a:r>
              <a:rPr lang="en-US"/>
              <a:t>(one mode)</a:t>
            </a:r>
          </a:p>
        </p:txBody>
      </p:sp>
      <p:graphicFrame>
        <p:nvGraphicFramePr>
          <p:cNvPr id="1440772" name="Object 4"/>
          <p:cNvGraphicFramePr>
            <a:graphicFrameLocks noChangeAspect="1"/>
          </p:cNvGraphicFramePr>
          <p:nvPr/>
        </p:nvGraphicFramePr>
        <p:xfrm>
          <a:off x="4572000" y="1628800"/>
          <a:ext cx="3124200" cy="2058988"/>
        </p:xfrm>
        <a:graphic>
          <a:graphicData uri="http://schemas.openxmlformats.org/presentationml/2006/ole">
            <p:oleObj spid="_x0000_s8194" name="Equation" r:id="rId3" imgW="1777680" imgH="1244520" progId="Equation.3">
              <p:embed/>
            </p:oleObj>
          </a:graphicData>
        </a:graphic>
      </p:graphicFrame>
      <p:graphicFrame>
        <p:nvGraphicFramePr>
          <p:cNvPr id="1440773" name="Object 5"/>
          <p:cNvGraphicFramePr>
            <a:graphicFrameLocks noChangeAspect="1"/>
          </p:cNvGraphicFramePr>
          <p:nvPr/>
        </p:nvGraphicFramePr>
        <p:xfrm>
          <a:off x="4355976" y="4077072"/>
          <a:ext cx="3429000" cy="1970088"/>
        </p:xfrm>
        <a:graphic>
          <a:graphicData uri="http://schemas.openxmlformats.org/presentationml/2006/ole">
            <p:oleObj spid="_x0000_s8195" name="Equation" r:id="rId4" imgW="1828800" imgH="114300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2767</Words>
  <Application>Microsoft Office PowerPoint</Application>
  <PresentationFormat>On-screen Show (4:3)</PresentationFormat>
  <Paragraphs>912</Paragraphs>
  <Slides>55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Oriel</vt:lpstr>
      <vt:lpstr>Office Theme</vt:lpstr>
      <vt:lpstr>Equation</vt:lpstr>
      <vt:lpstr>Document</vt:lpstr>
      <vt:lpstr>Worksheet</vt:lpstr>
      <vt:lpstr>Data Mining – Meeting 8</vt:lpstr>
      <vt:lpstr>Agenda</vt:lpstr>
      <vt:lpstr>What is Cluster Analysis?</vt:lpstr>
      <vt:lpstr>What is Cluster Analysis?</vt:lpstr>
      <vt:lpstr>Clustering: Rich Applications and Multidisciplinary Efforts </vt:lpstr>
      <vt:lpstr>Requirements of Clustering in Data Mining </vt:lpstr>
      <vt:lpstr>Quality: What Is Good Clustering?</vt:lpstr>
      <vt:lpstr>Measure the Quality of Clustering</vt:lpstr>
      <vt:lpstr>Data Structures</vt:lpstr>
      <vt:lpstr>Type of data in clustering analysis</vt:lpstr>
      <vt:lpstr>Interval-valued variables</vt:lpstr>
      <vt:lpstr>Similarity and Dissimilarity Between Objects</vt:lpstr>
      <vt:lpstr>Similarity and Dissimilarity Between Objects (Cont.)</vt:lpstr>
      <vt:lpstr>Example</vt:lpstr>
      <vt:lpstr>Cont.</vt:lpstr>
      <vt:lpstr>Cont.</vt:lpstr>
      <vt:lpstr>Binary Variables</vt:lpstr>
      <vt:lpstr>Dissimilarity between Binary Variables</vt:lpstr>
      <vt:lpstr>Nominal Variables</vt:lpstr>
      <vt:lpstr>Ordinal Variables</vt:lpstr>
      <vt:lpstr>Variables of Mixed Types</vt:lpstr>
      <vt:lpstr>Major Clustering Approaches (I)</vt:lpstr>
      <vt:lpstr>Typical Alternatives to Calculate the Distance between Clusters</vt:lpstr>
      <vt:lpstr>Centroid, Radius and Diameter of a Cluster (for numerical data sets)</vt:lpstr>
      <vt:lpstr>Comparison Between Similarity Measures</vt:lpstr>
      <vt:lpstr>Partitioning Algorithms: Basic Concept</vt:lpstr>
      <vt:lpstr>The K-Means Clustering Method </vt:lpstr>
      <vt:lpstr>The K-Means Clustering Method </vt:lpstr>
      <vt:lpstr>Example</vt:lpstr>
      <vt:lpstr>Cont.</vt:lpstr>
      <vt:lpstr>תרגיל</vt:lpstr>
      <vt:lpstr>Comments on the K-Means Method</vt:lpstr>
      <vt:lpstr>What Is the Problem of the K-Means Method?</vt:lpstr>
      <vt:lpstr>PAM (Partitioning Around Medoids) (1987)</vt:lpstr>
      <vt:lpstr>A Typical K-Medoids Algorithm (PAM)</vt:lpstr>
      <vt:lpstr>PAM Clustering: Total swapping cost  TCih=jCjih</vt:lpstr>
      <vt:lpstr>What Is the Problem with PAM?</vt:lpstr>
      <vt:lpstr>Hierarchical Clustering</vt:lpstr>
      <vt:lpstr>AGNES (Agglomerative Nesting)</vt:lpstr>
      <vt:lpstr>Slide 40</vt:lpstr>
      <vt:lpstr>תרגיל</vt:lpstr>
      <vt:lpstr>פתרון</vt:lpstr>
      <vt:lpstr>פתרון</vt:lpstr>
      <vt:lpstr>פתרון</vt:lpstr>
      <vt:lpstr>פתרון</vt:lpstr>
      <vt:lpstr>פתרון</vt:lpstr>
      <vt:lpstr>פתרון</vt:lpstr>
      <vt:lpstr>פתרון</vt:lpstr>
      <vt:lpstr>פתרון</vt:lpstr>
      <vt:lpstr>פתרון</vt:lpstr>
      <vt:lpstr>פתרון</vt:lpstr>
      <vt:lpstr>פתרון</vt:lpstr>
      <vt:lpstr>DIANA (Divisive Analysis)</vt:lpstr>
      <vt:lpstr>תרגיל</vt:lpstr>
      <vt:lpstr>תרגיל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1</cp:revision>
  <cp:lastPrinted>1601-01-01T00:00:00Z</cp:lastPrinted>
  <dcterms:created xsi:type="dcterms:W3CDTF">1601-01-01T00:00:00Z</dcterms:created>
  <dcterms:modified xsi:type="dcterms:W3CDTF">2016-04-18T02:30:31Z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