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660" r:id="rId1"/>
  </p:sldMasterIdLst>
  <p:notesMasterIdLst>
    <p:notesMasterId r:id="rId75"/>
  </p:notesMasterIdLst>
  <p:handoutMasterIdLst>
    <p:handoutMasterId r:id="rId76"/>
  </p:handoutMasterIdLst>
  <p:sldIdLst>
    <p:sldId id="256" r:id="rId2"/>
    <p:sldId id="271" r:id="rId3"/>
    <p:sldId id="666" r:id="rId4"/>
    <p:sldId id="667" r:id="rId5"/>
    <p:sldId id="668" r:id="rId6"/>
    <p:sldId id="669" r:id="rId7"/>
    <p:sldId id="670" r:id="rId8"/>
    <p:sldId id="671" r:id="rId9"/>
    <p:sldId id="744" r:id="rId10"/>
    <p:sldId id="673" r:id="rId11"/>
    <p:sldId id="674" r:id="rId12"/>
    <p:sldId id="675" r:id="rId13"/>
    <p:sldId id="676" r:id="rId14"/>
    <p:sldId id="677" r:id="rId15"/>
    <p:sldId id="678" r:id="rId16"/>
    <p:sldId id="679" r:id="rId17"/>
    <p:sldId id="680" r:id="rId18"/>
    <p:sldId id="682" r:id="rId19"/>
    <p:sldId id="683" r:id="rId20"/>
    <p:sldId id="736" r:id="rId21"/>
    <p:sldId id="684" r:id="rId22"/>
    <p:sldId id="685" r:id="rId23"/>
    <p:sldId id="686" r:id="rId24"/>
    <p:sldId id="690" r:id="rId25"/>
    <p:sldId id="691" r:id="rId26"/>
    <p:sldId id="687" r:id="rId27"/>
    <p:sldId id="689" r:id="rId28"/>
    <p:sldId id="731" r:id="rId29"/>
    <p:sldId id="730" r:id="rId30"/>
    <p:sldId id="692" r:id="rId31"/>
    <p:sldId id="732" r:id="rId32"/>
    <p:sldId id="733" r:id="rId33"/>
    <p:sldId id="734" r:id="rId34"/>
    <p:sldId id="735" r:id="rId35"/>
    <p:sldId id="694" r:id="rId36"/>
    <p:sldId id="738" r:id="rId37"/>
    <p:sldId id="737" r:id="rId38"/>
    <p:sldId id="696" r:id="rId39"/>
    <p:sldId id="697" r:id="rId40"/>
    <p:sldId id="695" r:id="rId41"/>
    <p:sldId id="740" r:id="rId42"/>
    <p:sldId id="743" r:id="rId43"/>
    <p:sldId id="741" r:id="rId44"/>
    <p:sldId id="742" r:id="rId45"/>
    <p:sldId id="739" r:id="rId46"/>
    <p:sldId id="698" r:id="rId47"/>
    <p:sldId id="699" r:id="rId48"/>
    <p:sldId id="700" r:id="rId49"/>
    <p:sldId id="701" r:id="rId50"/>
    <p:sldId id="702" r:id="rId51"/>
    <p:sldId id="703" r:id="rId52"/>
    <p:sldId id="704" r:id="rId53"/>
    <p:sldId id="706" r:id="rId54"/>
    <p:sldId id="720" r:id="rId55"/>
    <p:sldId id="721" r:id="rId56"/>
    <p:sldId id="707" r:id="rId57"/>
    <p:sldId id="708" r:id="rId58"/>
    <p:sldId id="709" r:id="rId59"/>
    <p:sldId id="712" r:id="rId60"/>
    <p:sldId id="719" r:id="rId61"/>
    <p:sldId id="713" r:id="rId62"/>
    <p:sldId id="714" r:id="rId63"/>
    <p:sldId id="716" r:id="rId64"/>
    <p:sldId id="717" r:id="rId65"/>
    <p:sldId id="718" r:id="rId66"/>
    <p:sldId id="722" r:id="rId67"/>
    <p:sldId id="723" r:id="rId68"/>
    <p:sldId id="724" r:id="rId69"/>
    <p:sldId id="725" r:id="rId70"/>
    <p:sldId id="726" r:id="rId71"/>
    <p:sldId id="727" r:id="rId72"/>
    <p:sldId id="728" r:id="rId73"/>
    <p:sldId id="729" r:id="rId74"/>
  </p:sldIdLst>
  <p:sldSz cx="9144000" cy="6858000" type="screen4x3"/>
  <p:notesSz cx="6858000" cy="9144000"/>
  <p:defaultTextStyle>
    <a:defPPr>
      <a:defRPr lang="he-I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E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856" autoAdjust="0"/>
    <p:restoredTop sz="84733" autoAdjust="0"/>
  </p:normalViewPr>
  <p:slideViewPr>
    <p:cSldViewPr>
      <p:cViewPr varScale="1">
        <p:scale>
          <a:sx n="71" d="100"/>
          <a:sy n="71" d="100"/>
        </p:scale>
        <p:origin x="-168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13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>
              <a:defRPr sz="1200">
                <a:cs typeface="Arial" charset="0"/>
              </a:defRPr>
            </a:lvl1pPr>
          </a:lstStyle>
          <a:p>
            <a:pPr>
              <a:defRPr/>
            </a:pPr>
            <a:fld id="{9AAEDFA5-5917-41A0-99BD-EA9BCED02E9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</a:p>
          <a:p>
            <a:pPr lvl="1"/>
            <a:r>
              <a:rPr lang="he-IL" noProof="0" smtClean="0"/>
              <a:t>רמה שנייה</a:t>
            </a:r>
          </a:p>
          <a:p>
            <a:pPr lvl="2"/>
            <a:r>
              <a:rPr lang="he-IL" noProof="0" smtClean="0"/>
              <a:t>רמה שלישית</a:t>
            </a:r>
          </a:p>
          <a:p>
            <a:pPr lvl="3"/>
            <a:r>
              <a:rPr lang="he-IL" noProof="0" smtClean="0"/>
              <a:t>רמה רביעית</a:t>
            </a:r>
          </a:p>
          <a:p>
            <a:pPr lvl="4"/>
            <a:r>
              <a:rPr lang="he-IL" noProof="0" smtClean="0"/>
              <a:t>רמה חמישית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>
              <a:defRPr sz="1200">
                <a:cs typeface="Arial" charset="0"/>
              </a:defRPr>
            </a:lvl1pPr>
          </a:lstStyle>
          <a:p>
            <a:pPr>
              <a:defRPr/>
            </a:pPr>
            <a:fld id="{1B0CF8E1-BC5B-40C8-95B6-D86D4A9E0C9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3C7204-CE53-4960-8F12-C40DA0358E0D}" type="slidenum">
              <a:rPr lang="en-US"/>
              <a:pPr/>
              <a:t>13</a:t>
            </a:fld>
            <a:endParaRPr lang="en-US"/>
          </a:p>
        </p:txBody>
      </p:sp>
      <p:sp>
        <p:nvSpPr>
          <p:cNvPr id="173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  <a:ln/>
        </p:spPr>
      </p:sp>
      <p:sp>
        <p:nvSpPr>
          <p:cNvPr id="173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26" y="4343519"/>
            <a:ext cx="5028350" cy="4115835"/>
          </a:xfrm>
        </p:spPr>
        <p:txBody>
          <a:bodyPr lIns="91420" tIns="45710" rIns="91420" bIns="45710"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B31B07-7E4E-402E-A618-50E539E31430}" type="slidenum">
              <a:rPr lang="en-US"/>
              <a:pPr/>
              <a:t>51</a:t>
            </a:fld>
            <a:endParaRPr lang="en-US"/>
          </a:p>
        </p:txBody>
      </p:sp>
      <p:sp>
        <p:nvSpPr>
          <p:cNvPr id="160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r>
              <a:rPr lang="en-US"/>
              <a:t>WSD attempts to resolve ambiguity by labeling each word with a precise sense, as intended in the document.</a:t>
            </a:r>
          </a:p>
          <a:p>
            <a:r>
              <a:rPr lang="en-US"/>
              <a:t>This is typically performed after POS tagging, since POS tags are quite useful for WSD.</a:t>
            </a:r>
          </a:p>
          <a:p>
            <a:r>
              <a:rPr lang="en-US"/>
              <a:t>Current approaches address this as a supervised learning problem.</a:t>
            </a:r>
          </a:p>
          <a:p>
            <a:r>
              <a:rPr lang="en-US"/>
              <a:t>Features include neighboring words w/ POS tags, stemmed form of word, high co-occurrence words (with stem).</a:t>
            </a:r>
          </a:p>
          <a:p>
            <a:r>
              <a:rPr lang="en-US"/>
              <a:t>Quite a few supervised learning algorithms have been applied (rule-lists, bayesian, NN).</a:t>
            </a:r>
          </a:p>
          <a:p>
            <a:r>
              <a:rPr lang="en-US"/>
              <a:t>Performance depends heavily upon the particular text, but from what I’ve read 90%+ accuracy is common.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5A3CF0-544C-4FF5-9E4B-EE11E0BC1656}" type="slidenum">
              <a:rPr lang="en-US"/>
              <a:pPr/>
              <a:t>52</a:t>
            </a:fld>
            <a:endParaRPr lang="en-US"/>
          </a:p>
        </p:txBody>
      </p:sp>
      <p:sp>
        <p:nvSpPr>
          <p:cNvPr id="161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r>
              <a:rPr lang="en-US"/>
              <a:t>Parsing attempts to infer the precise grammatical relationships between different words in a given sentence.</a:t>
            </a:r>
          </a:p>
          <a:p>
            <a:r>
              <a:rPr lang="en-US"/>
              <a:t>For example, POS are grouped into phrases and phrases are combined into sentences.</a:t>
            </a:r>
          </a:p>
          <a:p>
            <a:r>
              <a:rPr lang="en-US"/>
              <a:t>Approaches include parsing with probabilistic CFG’s, “link dictionaries”, and tree adjoining techniques (super-tagging).</a:t>
            </a:r>
          </a:p>
          <a:p>
            <a:r>
              <a:rPr lang="en-US"/>
              <a:t>Current techniques can only parse at the sentence level, in some cases reporting accuracy in the 90% range.</a:t>
            </a:r>
          </a:p>
          <a:p>
            <a:r>
              <a:rPr lang="en-US"/>
              <a:t>Again, the performance heavily depends upon the grammatical correctness and the degree of ambiguity of the text.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72AB7E-374C-412C-AEA0-DE5BE0E9FDFD}" type="slidenum">
              <a:rPr lang="en-US"/>
              <a:pPr/>
              <a:t>53</a:t>
            </a:fld>
            <a:endParaRPr lang="en-US"/>
          </a:p>
        </p:txBody>
      </p:sp>
      <p:sp>
        <p:nvSpPr>
          <p:cNvPr id="189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72AB7E-374C-412C-AEA0-DE5BE0E9FDFD}" type="slidenum">
              <a:rPr lang="en-US"/>
              <a:pPr/>
              <a:t>54</a:t>
            </a:fld>
            <a:endParaRPr lang="en-US"/>
          </a:p>
        </p:txBody>
      </p:sp>
      <p:sp>
        <p:nvSpPr>
          <p:cNvPr id="189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72AB7E-374C-412C-AEA0-DE5BE0E9FDFD}" type="slidenum">
              <a:rPr lang="en-US"/>
              <a:pPr/>
              <a:t>55</a:t>
            </a:fld>
            <a:endParaRPr lang="en-US"/>
          </a:p>
        </p:txBody>
      </p:sp>
      <p:sp>
        <p:nvSpPr>
          <p:cNvPr id="189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928A8C-EB09-4CBB-BC28-EE1B9CF2E9BE}" type="slidenum">
              <a:rPr lang="en-US"/>
              <a:pPr/>
              <a:t>56</a:t>
            </a:fld>
            <a:endParaRPr lang="en-US"/>
          </a:p>
        </p:txBody>
      </p:sp>
      <p:sp>
        <p:nvSpPr>
          <p:cNvPr id="190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2A267-4095-4C97-B4F8-F388FCCD47FA}" type="slidenum">
              <a:rPr lang="en-US"/>
              <a:pPr/>
              <a:t>57</a:t>
            </a:fld>
            <a:endParaRPr lang="en-US"/>
          </a:p>
        </p:txBody>
      </p:sp>
      <p:sp>
        <p:nvSpPr>
          <p:cNvPr id="190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347FC-B4AF-40DB-8BDA-419F86C0A749}" type="slidenum">
              <a:rPr lang="en-US"/>
              <a:pPr/>
              <a:t>58</a:t>
            </a:fld>
            <a:endParaRPr lang="en-US"/>
          </a:p>
        </p:txBody>
      </p:sp>
      <p:sp>
        <p:nvSpPr>
          <p:cNvPr id="181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EA3E17-689E-4A30-B973-9062EC671873}" type="slidenum">
              <a:rPr lang="en-US"/>
              <a:pPr/>
              <a:t>59</a:t>
            </a:fld>
            <a:endParaRPr lang="en-US"/>
          </a:p>
        </p:txBody>
      </p:sp>
      <p:sp>
        <p:nvSpPr>
          <p:cNvPr id="182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EA3E17-689E-4A30-B973-9062EC671873}" type="slidenum">
              <a:rPr lang="en-US"/>
              <a:pPr/>
              <a:t>60</a:t>
            </a:fld>
            <a:endParaRPr lang="en-US"/>
          </a:p>
        </p:txBody>
      </p:sp>
      <p:sp>
        <p:nvSpPr>
          <p:cNvPr id="182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70883C-619A-4E54-9AE5-5BAFF05CC49D}" type="slidenum">
              <a:rPr lang="en-US"/>
              <a:pPr/>
              <a:t>14</a:t>
            </a:fld>
            <a:endParaRPr lang="en-US"/>
          </a:p>
        </p:txBody>
      </p:sp>
      <p:sp>
        <p:nvSpPr>
          <p:cNvPr id="173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  <a:ln/>
        </p:spPr>
      </p:sp>
      <p:sp>
        <p:nvSpPr>
          <p:cNvPr id="173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26" y="4343519"/>
            <a:ext cx="5028350" cy="4115835"/>
          </a:xfrm>
        </p:spPr>
        <p:txBody>
          <a:bodyPr lIns="91420" tIns="45710" rIns="91420" bIns="45710"/>
          <a:lstStyle/>
          <a:p>
            <a:endParaRPr lang="he-I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87A57B-95A0-41B9-AFDB-5F7BDEA0720F}" type="slidenum">
              <a:rPr lang="en-US"/>
              <a:pPr/>
              <a:t>61</a:t>
            </a:fld>
            <a:endParaRPr lang="en-US"/>
          </a:p>
        </p:txBody>
      </p:sp>
      <p:sp>
        <p:nvSpPr>
          <p:cNvPr id="174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2625"/>
            <a:ext cx="4573587" cy="3430588"/>
          </a:xfrm>
          <a:ln/>
        </p:spPr>
      </p:sp>
      <p:sp>
        <p:nvSpPr>
          <p:cNvPr id="174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44025"/>
            <a:ext cx="5028579" cy="4117611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DFC90F-67ED-479A-BECA-76F91DD758D5}" type="slidenum">
              <a:rPr lang="en-US"/>
              <a:pPr/>
              <a:t>62</a:t>
            </a:fld>
            <a:endParaRPr lang="en-US"/>
          </a:p>
        </p:txBody>
      </p:sp>
      <p:sp>
        <p:nvSpPr>
          <p:cNvPr id="184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EA3E17-689E-4A30-B973-9062EC671873}" type="slidenum">
              <a:rPr lang="en-US"/>
              <a:pPr/>
              <a:t>63</a:t>
            </a:fld>
            <a:endParaRPr lang="en-US"/>
          </a:p>
        </p:txBody>
      </p:sp>
      <p:sp>
        <p:nvSpPr>
          <p:cNvPr id="182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EA3E17-689E-4A30-B973-9062EC671873}" type="slidenum">
              <a:rPr lang="en-US"/>
              <a:pPr/>
              <a:t>64</a:t>
            </a:fld>
            <a:endParaRPr lang="en-US"/>
          </a:p>
        </p:txBody>
      </p:sp>
      <p:sp>
        <p:nvSpPr>
          <p:cNvPr id="182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EA3E17-689E-4A30-B973-9062EC671873}" type="slidenum">
              <a:rPr lang="en-US"/>
              <a:pPr/>
              <a:t>65</a:t>
            </a:fld>
            <a:endParaRPr lang="en-US"/>
          </a:p>
        </p:txBody>
      </p:sp>
      <p:sp>
        <p:nvSpPr>
          <p:cNvPr id="182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EA3E17-689E-4A30-B973-9062EC671873}" type="slidenum">
              <a:rPr lang="en-US"/>
              <a:pPr/>
              <a:t>66</a:t>
            </a:fld>
            <a:endParaRPr lang="en-US"/>
          </a:p>
        </p:txBody>
      </p:sp>
      <p:sp>
        <p:nvSpPr>
          <p:cNvPr id="182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EA3E17-689E-4A30-B973-9062EC671873}" type="slidenum">
              <a:rPr lang="en-US"/>
              <a:pPr/>
              <a:t>67</a:t>
            </a:fld>
            <a:endParaRPr lang="en-US"/>
          </a:p>
        </p:txBody>
      </p:sp>
      <p:sp>
        <p:nvSpPr>
          <p:cNvPr id="182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EA3E17-689E-4A30-B973-9062EC671873}" type="slidenum">
              <a:rPr lang="en-US"/>
              <a:pPr/>
              <a:t>68</a:t>
            </a:fld>
            <a:endParaRPr lang="en-US"/>
          </a:p>
        </p:txBody>
      </p:sp>
      <p:sp>
        <p:nvSpPr>
          <p:cNvPr id="182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EA3E17-689E-4A30-B973-9062EC671873}" type="slidenum">
              <a:rPr lang="en-US"/>
              <a:pPr/>
              <a:t>69</a:t>
            </a:fld>
            <a:endParaRPr lang="en-US"/>
          </a:p>
        </p:txBody>
      </p:sp>
      <p:sp>
        <p:nvSpPr>
          <p:cNvPr id="182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EA3E17-689E-4A30-B973-9062EC671873}" type="slidenum">
              <a:rPr lang="en-US"/>
              <a:pPr/>
              <a:t>70</a:t>
            </a:fld>
            <a:endParaRPr lang="en-US"/>
          </a:p>
        </p:txBody>
      </p:sp>
      <p:sp>
        <p:nvSpPr>
          <p:cNvPr id="182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F1DEC-0842-4F85-8571-BD3918258BDF}" type="slidenum">
              <a:rPr lang="en-US"/>
              <a:pPr/>
              <a:t>35</a:t>
            </a:fld>
            <a:endParaRPr lang="en-US"/>
          </a:p>
        </p:txBody>
      </p:sp>
      <p:sp>
        <p:nvSpPr>
          <p:cNvPr id="159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r>
              <a:rPr lang="en-US"/>
              <a:t>Throughout this course we have been discussing Data Mining over a variety of data types.</a:t>
            </a:r>
          </a:p>
          <a:p>
            <a:r>
              <a:rPr lang="en-US"/>
              <a:t>Two former types we covered were Structured Data (relational) and multimedia data.</a:t>
            </a:r>
          </a:p>
          <a:p>
            <a:r>
              <a:rPr lang="en-US"/>
              <a:t>Today and in the last class we have been discussing Data Mining over free text,</a:t>
            </a:r>
          </a:p>
          <a:p>
            <a:r>
              <a:rPr lang="en-US"/>
              <a:t>and our next section will cover hypertext, such as web pages.</a:t>
            </a:r>
          </a:p>
          <a:p>
            <a:endParaRPr lang="en-US"/>
          </a:p>
          <a:p>
            <a:r>
              <a:rPr lang="en-US"/>
              <a:t>Text mining is well motivated, due to the fact that much of the world’s data can be</a:t>
            </a:r>
          </a:p>
          <a:p>
            <a:r>
              <a:rPr lang="en-US"/>
              <a:t>found in free text form (newspaper articles, emails, literature, etc.).  There is  a</a:t>
            </a:r>
          </a:p>
          <a:p>
            <a:r>
              <a:rPr lang="en-US"/>
              <a:t>lot of information available to mine.</a:t>
            </a:r>
          </a:p>
          <a:p>
            <a:endParaRPr lang="en-US"/>
          </a:p>
          <a:p>
            <a:r>
              <a:rPr lang="en-US"/>
              <a:t>While mining free text has the same goals as data mining in general</a:t>
            </a:r>
          </a:p>
          <a:p>
            <a:r>
              <a:rPr lang="en-US"/>
              <a:t>(extracting useful knowledge/stats/trends), text mining must overcome</a:t>
            </a:r>
          </a:p>
          <a:p>
            <a:r>
              <a:rPr lang="en-US"/>
              <a:t>a major difficulty – there is no explicit structure.</a:t>
            </a:r>
          </a:p>
          <a:p>
            <a:endParaRPr lang="en-US"/>
          </a:p>
          <a:p>
            <a:r>
              <a:rPr lang="en-US"/>
              <a:t>Machines can reason will relational data well since schemas are explicitly available.</a:t>
            </a:r>
          </a:p>
          <a:p>
            <a:r>
              <a:rPr lang="en-US"/>
              <a:t>Free text, however, encodes all semantic information within natural language.  Our</a:t>
            </a:r>
          </a:p>
          <a:p>
            <a:r>
              <a:rPr lang="en-US"/>
              <a:t>text mining algorithms, then, must make some sense out of this natural language</a:t>
            </a:r>
          </a:p>
          <a:p>
            <a:r>
              <a:rPr lang="en-US"/>
              <a:t>representation.  Humans are great at doing this, but this has proved to be a problem for machines.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EA3E17-689E-4A30-B973-9062EC671873}" type="slidenum">
              <a:rPr lang="en-US"/>
              <a:pPr/>
              <a:t>71</a:t>
            </a:fld>
            <a:endParaRPr lang="en-US"/>
          </a:p>
        </p:txBody>
      </p:sp>
      <p:sp>
        <p:nvSpPr>
          <p:cNvPr id="182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EA3E17-689E-4A30-B973-9062EC671873}" type="slidenum">
              <a:rPr lang="en-US"/>
              <a:pPr/>
              <a:t>72</a:t>
            </a:fld>
            <a:endParaRPr lang="en-US"/>
          </a:p>
        </p:txBody>
      </p:sp>
      <p:sp>
        <p:nvSpPr>
          <p:cNvPr id="182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EA3E17-689E-4A30-B973-9062EC671873}" type="slidenum">
              <a:rPr lang="en-US"/>
              <a:pPr/>
              <a:t>73</a:t>
            </a:fld>
            <a:endParaRPr lang="en-US"/>
          </a:p>
        </p:txBody>
      </p:sp>
      <p:sp>
        <p:nvSpPr>
          <p:cNvPr id="182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D6027B-FFFA-44D3-A481-6C672EAA610D}" type="slidenum">
              <a:rPr lang="en-US"/>
              <a:pPr/>
              <a:t>40</a:t>
            </a:fld>
            <a:endParaRPr lang="en-US"/>
          </a:p>
        </p:txBody>
      </p:sp>
      <p:sp>
        <p:nvSpPr>
          <p:cNvPr id="159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r>
              <a:rPr lang="en-US"/>
              <a:t>The previous text mining presentations “made sense” out of free text by</a:t>
            </a:r>
          </a:p>
          <a:p>
            <a:r>
              <a:rPr lang="en-US"/>
              <a:t>viewing text as a bag-of-tokens (words, n-grams).  This is the same approach as IR.</a:t>
            </a:r>
          </a:p>
          <a:p>
            <a:endParaRPr lang="en-US"/>
          </a:p>
          <a:p>
            <a:r>
              <a:rPr lang="en-US"/>
              <a:t>Under that model we can already summarize, classify, cluster, and compute co-occurrence stats over free text.</a:t>
            </a:r>
          </a:p>
          <a:p>
            <a:r>
              <a:rPr lang="en-US"/>
              <a:t>These are quite useful for mining and managing large volumes of free text.</a:t>
            </a:r>
          </a:p>
          <a:p>
            <a:endParaRPr lang="en-US"/>
          </a:p>
          <a:p>
            <a:r>
              <a:rPr lang="en-US"/>
              <a:t>However, there is a potential to do much more.  The BOT approach loses a LOT of information</a:t>
            </a:r>
          </a:p>
          <a:p>
            <a:r>
              <a:rPr lang="en-US"/>
              <a:t>contained in text, such as word order, sentence structure, and context.  These are precisely the</a:t>
            </a:r>
          </a:p>
          <a:p>
            <a:r>
              <a:rPr lang="en-US"/>
              <a:t>features that humans use to interpret text.</a:t>
            </a:r>
          </a:p>
          <a:p>
            <a:endParaRPr lang="en-US"/>
          </a:p>
          <a:p>
            <a:r>
              <a:rPr lang="en-US"/>
              <a:t>Thus the natural question is can we do better?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D1859C-6C4F-4C7F-B3AC-71DAE450F3F0}" type="slidenum">
              <a:rPr lang="en-US"/>
              <a:pPr/>
              <a:t>46</a:t>
            </a:fld>
            <a:endParaRPr lang="en-US"/>
          </a:p>
        </p:txBody>
      </p:sp>
      <p:sp>
        <p:nvSpPr>
          <p:cNvPr id="159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r>
              <a:rPr lang="en-US"/>
              <a:t>NLP, or Computational Linguistics, is an entire field dedicated to the study</a:t>
            </a:r>
          </a:p>
          <a:p>
            <a:r>
              <a:rPr lang="en-US"/>
              <a:t>of automatically understanding free text.  This field has been active since the 50’s.</a:t>
            </a:r>
          </a:p>
          <a:p>
            <a:endParaRPr lang="en-US"/>
          </a:p>
          <a:p>
            <a:r>
              <a:rPr lang="en-US"/>
              <a:t>General NLP attempts to understand document completely (at the level of a human reader).</a:t>
            </a:r>
          </a:p>
          <a:p>
            <a:r>
              <a:rPr lang="en-US"/>
              <a:t>There are several steps involved in NLP.</a:t>
            </a:r>
          </a:p>
          <a:p>
            <a:endParaRPr lang="en-US"/>
          </a:p>
          <a:p>
            <a:r>
              <a:rPr lang="en-US"/>
              <a:t>…Blah…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C7B513-2F1F-4922-A2B2-45A83CE16A4F}" type="slidenum">
              <a:rPr lang="en-US"/>
              <a:pPr/>
              <a:t>47</a:t>
            </a:fld>
            <a:endParaRPr lang="en-US"/>
          </a:p>
        </p:txBody>
      </p:sp>
      <p:sp>
        <p:nvSpPr>
          <p:cNvPr id="160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r>
              <a:rPr lang="en-US"/>
              <a:t>General NLP has proven to be too difficult.  It is dubbed “AI-Complete”, meaning that such a</a:t>
            </a:r>
          </a:p>
          <a:p>
            <a:r>
              <a:rPr lang="en-US"/>
              <a:t>program would basically have to have near-human intelligence (i.e. solve AI).</a:t>
            </a:r>
          </a:p>
          <a:p>
            <a:endParaRPr lang="en-US"/>
          </a:p>
          <a:p>
            <a:r>
              <a:rPr lang="en-US"/>
              <a:t>The reason NLP in general is so difficult is that text is highly ambiguous.  NL is meant for</a:t>
            </a:r>
          </a:p>
          <a:p>
            <a:r>
              <a:rPr lang="en-US"/>
              <a:t>human consumption and often contains ambiguities under the assumption that humans</a:t>
            </a:r>
          </a:p>
          <a:p>
            <a:r>
              <a:rPr lang="en-US"/>
              <a:t>will be able to develop context and interpret the intended meaning.</a:t>
            </a:r>
          </a:p>
          <a:p>
            <a:endParaRPr lang="en-US"/>
          </a:p>
          <a:p>
            <a:r>
              <a:rPr lang="en-US"/>
              <a:t>For instance [rewind], in this example the sentence could mean that either the dog, or the boy, or both</a:t>
            </a:r>
          </a:p>
          <a:p>
            <a:r>
              <a:rPr lang="en-US"/>
              <a:t>are on the playground.  As a human we know that it is probably both, but that is due to our</a:t>
            </a:r>
          </a:p>
          <a:p>
            <a:r>
              <a:rPr lang="en-US"/>
              <a:t>knowledge that a dog is probably chasing close behind the boy, playgrounds are large,</a:t>
            </a:r>
          </a:p>
          <a:p>
            <a:r>
              <a:rPr lang="en-US"/>
              <a:t>they are probably playing, and a playground is a place to play.  This background knowledge</a:t>
            </a:r>
          </a:p>
          <a:p>
            <a:r>
              <a:rPr lang="en-US"/>
              <a:t>probably is not contained in a document containing this sentence.</a:t>
            </a:r>
          </a:p>
          <a:p>
            <a:endParaRPr lang="en-US"/>
          </a:p>
          <a:p>
            <a:r>
              <a:rPr lang="en-US"/>
              <a:t>Despite such obstacles, computational linguists have made great progress on several subproblems.</a:t>
            </a:r>
          </a:p>
          <a:p>
            <a:r>
              <a:rPr lang="en-US"/>
              <a:t>We will now talk about four of these subproblems.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D71F20-806C-4AA0-9615-82CB61CC7136}" type="slidenum">
              <a:rPr lang="en-US"/>
              <a:pPr/>
              <a:t>48</a:t>
            </a:fld>
            <a:endParaRPr lang="en-US"/>
          </a:p>
        </p:txBody>
      </p:sp>
      <p:sp>
        <p:nvSpPr>
          <p:cNvPr id="160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r>
              <a:rPr lang="en-US"/>
              <a:t>Several subgoals to NLP have been addressed to derive more info than just bag-of-tokens view.</a:t>
            </a:r>
          </a:p>
          <a:p>
            <a:r>
              <a:rPr lang="en-US"/>
              <a:t>    English lexicon, POS Tagging, WSD, Parsing</a:t>
            </a:r>
          </a:p>
          <a:p>
            <a:r>
              <a:rPr lang="en-US"/>
              <a:t>Even with imperfect performance, these solutions already open the door for more intelligent text processing.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EC294F-5B50-402B-8670-A64AAAA45475}" type="slidenum">
              <a:rPr lang="en-US"/>
              <a:pPr/>
              <a:t>49</a:t>
            </a:fld>
            <a:endParaRPr lang="en-US"/>
          </a:p>
        </p:txBody>
      </p:sp>
      <p:sp>
        <p:nvSpPr>
          <p:cNvPr id="160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r>
              <a:rPr lang="en-US"/>
              <a:t>WordNet is an extensive lexical network for the human language.</a:t>
            </a:r>
          </a:p>
          <a:p>
            <a:r>
              <a:rPr lang="en-US"/>
              <a:t>Consists of a graph of synsets for each part of speech.  Contains synonym and antonym relationships.</a:t>
            </a:r>
          </a:p>
          <a:p>
            <a:r>
              <a:rPr lang="en-US"/>
              <a:t>   (hyponym=isa/subset, maple is a tree -&gt; maple is a hyponym of tree)</a:t>
            </a:r>
          </a:p>
          <a:p>
            <a:r>
              <a:rPr lang="en-US"/>
              <a:t>   (meronym=hasa, tree has a leaf -&gt; leaf is a meronym of tree)</a:t>
            </a:r>
          </a:p>
          <a:p>
            <a:r>
              <a:rPr lang="en-US"/>
              <a:t>As will see, this is useful throughout NLP/ShallowLinguistics.</a:t>
            </a:r>
          </a:p>
          <a:p>
            <a:r>
              <a:rPr lang="en-US"/>
              <a:t>This encodes some of the lexicon that humans carry with them when interpreting text.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BC72B3-2521-4019-90CA-18A4C83625ED}" type="slidenum">
              <a:rPr lang="en-US"/>
              <a:pPr/>
              <a:t>50</a:t>
            </a:fld>
            <a:endParaRPr lang="en-US"/>
          </a:p>
        </p:txBody>
      </p:sp>
      <p:sp>
        <p:nvSpPr>
          <p:cNvPr id="160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r>
              <a:rPr lang="en-US"/>
              <a:t>POS Tagging attempts to label each word with the appropriate part of speech.</a:t>
            </a:r>
          </a:p>
          <a:p>
            <a:r>
              <a:rPr lang="en-US"/>
              <a:t>Past approaches were rule-based (manual, then learned).  Current trend, however, is toward statistical approaches (HMM).</a:t>
            </a:r>
          </a:p>
          <a:p>
            <a:r>
              <a:rPr lang="en-US"/>
              <a:t>This shift is common throughout NLP, due to the ability of statistical approaches to robustly handle noise and/or unexpected events.</a:t>
            </a:r>
          </a:p>
          <a:p>
            <a:r>
              <a:rPr lang="en-US"/>
              <a:t>Conceptually statistical approaches are more fitting due to the fact that uncertainty is sometimes unavoidable (ambiguity).</a:t>
            </a:r>
          </a:p>
          <a:p>
            <a:r>
              <a:rPr lang="en-US"/>
              <a:t>Current algorithms (Brill’s Tagger, CLAWS taggers) report accuracy in the 97% range.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5" name="Rectangle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6" name="Rectangle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7" name="Rectangle 17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10" name="Straight Connector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Straight Connector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2" name="Straight Connector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3" name="Straight Connector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4" name="Straight Connector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5" name="Straight Connector 25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6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7" name="Oval 27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8" name="Oval 28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9" name="Oval 29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20" name="Oval 30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21" name="Oval 31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DBD41-929A-4F97-9987-B0961F0E6EDD}" type="datetime1">
              <a:rPr lang="en-US" smtClean="0"/>
              <a:pPr>
                <a:defRPr/>
              </a:pPr>
              <a:t>4/18/2016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4CE7F-FF67-4A53-A474-D3A97AF4EF2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F0FB2-2839-4BF7-BAB7-E0239AB2FAA1}" type="datetime1">
              <a:rPr lang="en-US" smtClean="0"/>
              <a:pPr>
                <a:defRPr/>
              </a:pPr>
              <a:t>4/18/2016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8B48E-4532-4FD3-8930-0E016C3565F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FAF4C-65CC-463B-8833-81D84DB64209}" type="datetime1">
              <a:rPr lang="en-US" smtClean="0"/>
              <a:pPr>
                <a:defRPr/>
              </a:pPr>
              <a:t>4/18/2016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82271-7691-4D81-83BB-599181AEBA0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838200" y="381000"/>
            <a:ext cx="77930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4114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114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4000500"/>
            <a:ext cx="4114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114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2400" y="6324600"/>
            <a:ext cx="1905000" cy="533400"/>
          </a:xfrm>
        </p:spPr>
        <p:txBody>
          <a:bodyPr/>
          <a:lstStyle>
            <a:lvl1pPr>
              <a:defRPr/>
            </a:lvl1pPr>
          </a:lstStyle>
          <a:p>
            <a:fld id="{BA08D95F-94A6-45CA-9531-EAA5BB9B22AF}" type="datetime1">
              <a:rPr lang="en-US"/>
              <a:pPr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00400" y="6324600"/>
            <a:ext cx="28956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Data Mining: Principles and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132186F-FB33-4505-B5E8-32444FC6A7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60E59D8-9F4E-44D5-B07D-FEC84A7F9C03}" type="datetime1">
              <a:rPr lang="en-US" smtClean="0"/>
              <a:pPr>
                <a:defRPr/>
              </a:pPr>
              <a:t>4/18/2016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CF525EA-D8B0-401B-99F1-2B9B36BAEC2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5" name="Rectangle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6" name="Rectangle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7" name="Rectangle 17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8" name="Straight Connector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Straight Connector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0" name="Straight Connector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Straight Connector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2" name="Straight Connector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3" name="Rectangle 2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4" name="Oval 2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5" name="Oval 27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6" name="Oval 2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7" name="Oval 29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8" name="Oval 30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9" name="Straight Connector 31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77A35-507C-4C6F-A441-46F0B15541DA}" type="datetime1">
              <a:rPr lang="en-US" smtClean="0"/>
              <a:pPr>
                <a:defRPr/>
              </a:pPr>
              <a:t>4/18/2016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7F3BD-0CCE-48A9-98C6-048A1E78A57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25207-B48B-428D-A8BD-412539777AA9}" type="datetime1">
              <a:rPr lang="en-US" smtClean="0"/>
              <a:pPr>
                <a:defRPr/>
              </a:pPr>
              <a:t>4/18/2016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8A872-4BC4-410D-819A-98FED5AF914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80591-9C00-4A1C-9935-ACCA5CDA767F}" type="datetime1">
              <a:rPr lang="en-US" smtClean="0"/>
              <a:pPr>
                <a:defRPr/>
              </a:pPr>
              <a:t>4/18/2016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52B19-DB80-40F1-9BE8-AAAA5C99187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EDF842E-5CFE-4DE5-9D84-CD89F8A19874}" type="datetime1">
              <a:rPr lang="en-US" smtClean="0"/>
              <a:pPr>
                <a:defRPr/>
              </a:pPr>
              <a:t>4/18/2016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4189CF5-EC01-4668-B767-89BB00BC91F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07653-86CF-4524-BBE5-661E0F31E8BE}" type="datetime1">
              <a:rPr lang="en-US" smtClean="0"/>
              <a:pPr>
                <a:defRPr/>
              </a:pPr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2C8DE-1EE7-4C7A-842F-B2EAA5FCC68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6" name="Straight Connector 14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Rectangle 1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Oval 2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CA05625-2EA6-4B21-8B5F-76B5102A1244}" type="datetime1">
              <a:rPr lang="en-US" smtClean="0"/>
              <a:pPr>
                <a:defRPr/>
              </a:pPr>
              <a:t>4/18/2016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D36236C-6892-43C0-88B0-EBE03F74FA3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6" name="Oval 14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8" name="Rectangle 1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CFC1C9E-5E7A-4B3F-92A7-648908A71145}" type="datetime1">
              <a:rPr lang="en-US" smtClean="0"/>
              <a:pPr>
                <a:defRPr/>
              </a:pPr>
              <a:t>4/18/2016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9B94524-123C-4A2E-8C08-71AC1FC6FF2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rtl="1" eaLnBrk="1" latinLnBrk="0" hangingPunct="1">
              <a:defRPr kumimoji="0" sz="1200">
                <a:solidFill>
                  <a:schemeClr val="tx2"/>
                </a:solidFill>
                <a:cs typeface="Arial" charset="0"/>
              </a:defRPr>
            </a:lvl1pPr>
          </a:lstStyle>
          <a:p>
            <a:pPr>
              <a:defRPr/>
            </a:pPr>
            <a:fld id="{89050E28-19FB-4292-99E2-0A121683F4D4}" type="datetime1">
              <a:rPr lang="en-US" smtClean="0"/>
              <a:pPr>
                <a:defRPr/>
              </a:pPr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rtl="1" eaLnBrk="1" latinLnBrk="0" hangingPunct="1">
              <a:defRPr kumimoji="0" sz="1200">
                <a:solidFill>
                  <a:schemeClr val="tx2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rtl="1" eaLnBrk="1" latinLnBrk="0" hangingPunct="1">
              <a:defRPr kumimoji="0" sz="1400" b="1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BA3FD463-35E8-4F4D-9F09-BD818B06B60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22" r:id="rId4"/>
    <p:sldLayoutId id="2147483823" r:id="rId5"/>
    <p:sldLayoutId id="2147483830" r:id="rId6"/>
    <p:sldLayoutId id="2147483824" r:id="rId7"/>
    <p:sldLayoutId id="2147483831" r:id="rId8"/>
    <p:sldLayoutId id="2147483832" r:id="rId9"/>
    <p:sldLayoutId id="2147483825" r:id="rId10"/>
    <p:sldLayoutId id="2147483826" r:id="rId11"/>
    <p:sldLayoutId id="214748383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Data Mining – Meeting 9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r>
              <a:rPr lang="en-US" dirty="0" err="1" smtClean="0">
                <a:cs typeface="Times New Roman" pitchFamily="18" charset="0"/>
              </a:rPr>
              <a:t>Roi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Yehoshua</a:t>
            </a:r>
            <a:endParaRPr lang="en-US" dirty="0" smtClean="0">
              <a:cs typeface="Times New Roman" pitchFamily="18" charset="0"/>
            </a:endParaRP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Partially based on slides of Noam Koenigstein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The Open University</a:t>
            </a:r>
          </a:p>
          <a:p>
            <a:pPr eaLnBrk="1" hangingPunct="1"/>
            <a:endParaRPr lang="en-US" dirty="0" smtClean="0">
              <a:cs typeface="Times New Roman" pitchFamily="18" charset="0"/>
            </a:endParaRPr>
          </a:p>
        </p:txBody>
      </p:sp>
      <p:pic>
        <p:nvPicPr>
          <p:cNvPr id="10" name="Picture 2" descr="http://mineria-de-datos.it4biotech.com/wp-content/uploads/2010/12/emeza_Masc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692696"/>
            <a:ext cx="4320480" cy="3380776"/>
          </a:xfrm>
          <a:prstGeom prst="rect">
            <a:avLst/>
          </a:prstGeom>
          <a:noFill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C4CE7F-FF67-4A53-A474-D3A97AF4EF28}" type="slidenum">
              <a:rPr lang="he-IL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609600"/>
          </a:xfrm>
        </p:spPr>
        <p:txBody>
          <a:bodyPr/>
          <a:lstStyle/>
          <a:p>
            <a:r>
              <a:rPr lang="en-US"/>
              <a:t>Clustering High-Dimensional Data</a:t>
            </a:r>
          </a:p>
        </p:txBody>
      </p:sp>
      <p:sp>
        <p:nvSpPr>
          <p:cNvPr id="173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352928" cy="5105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1800" dirty="0"/>
              <a:t>Clustering high-dimensional data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Many applications: text documents, DNA micro-array data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Major challenges: 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Many irrelevant dimensions may mask clusters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Distance measure becomes meaningless</a:t>
            </a:r>
            <a:r>
              <a:rPr lang="en-US" sz="1800" dirty="0">
                <a:cs typeface="Tahoma" pitchFamily="34" charset="0"/>
              </a:rPr>
              <a:t>—due to </a:t>
            </a:r>
            <a:r>
              <a:rPr lang="en-US" sz="1800" dirty="0" err="1"/>
              <a:t>equi</a:t>
            </a:r>
            <a:r>
              <a:rPr lang="en-US" sz="1800" dirty="0"/>
              <a:t>-distance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Clusters may exist only in some subspaces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Methods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Feature transformation: only effective if most dimensions are relevant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PCA &amp; SVD useful only when features are highly correlated/redundant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Feature selection: wrapper or filter approaches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useful to find a subspace where the data have nice clusters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Subspace-clustering: find clusters in all the possible subspaces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CLIQUE, </a:t>
            </a:r>
            <a:r>
              <a:rPr lang="en-US" sz="1800" dirty="0" err="1"/>
              <a:t>ProClus</a:t>
            </a:r>
            <a:r>
              <a:rPr lang="en-US" sz="1800" dirty="0"/>
              <a:t>, and frequent pattern-based clustering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416F-2635-432A-AA72-BDD6DF48FAC0}" type="datetime4">
              <a:rPr lang="en-US"/>
              <a:pPr/>
              <a:t>April 18, 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F133-9EC0-4D25-9504-14B21E6B8786}" type="slidenum">
              <a:rPr lang="en-US"/>
              <a:pPr/>
              <a:t>11</a:t>
            </a:fld>
            <a:endParaRPr lang="en-US"/>
          </a:p>
        </p:txBody>
      </p:sp>
      <p:pic>
        <p:nvPicPr>
          <p:cNvPr id="17387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0"/>
            <a:ext cx="28289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3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6705600" cy="838200"/>
          </a:xfrm>
        </p:spPr>
        <p:txBody>
          <a:bodyPr>
            <a:normAutofit fontScale="90000"/>
          </a:bodyPr>
          <a:lstStyle/>
          <a:p>
            <a:r>
              <a:rPr lang="en-US" sz="3200"/>
              <a:t>The Curse of Dimensionality</a:t>
            </a:r>
            <a:br>
              <a:rPr lang="en-US" sz="3200"/>
            </a:br>
            <a:r>
              <a:rPr lang="en-US" sz="3200"/>
              <a:t> </a:t>
            </a:r>
            <a:r>
              <a:rPr lang="en-US" sz="1800"/>
              <a:t>(graphs adapted from Parsons et al. KDD Explorations 2004)</a:t>
            </a:r>
          </a:p>
        </p:txBody>
      </p:sp>
      <p:sp>
        <p:nvSpPr>
          <p:cNvPr id="173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5867400" cy="5029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/>
              <a:t>Data in only one dimension is relatively packed</a:t>
            </a:r>
          </a:p>
          <a:p>
            <a:pPr>
              <a:lnSpc>
                <a:spcPct val="120000"/>
              </a:lnSpc>
            </a:pPr>
            <a:r>
              <a:rPr lang="en-US" sz="2400"/>
              <a:t>Adding a dimension “stretch” the  points across that dimension, making them further apart</a:t>
            </a:r>
          </a:p>
          <a:p>
            <a:pPr>
              <a:lnSpc>
                <a:spcPct val="120000"/>
              </a:lnSpc>
            </a:pPr>
            <a:r>
              <a:rPr lang="en-US" sz="2400"/>
              <a:t>Adding more dimensions will make the points further apart</a:t>
            </a:r>
            <a:r>
              <a:rPr lang="en-US" sz="2400">
                <a:cs typeface="Tahoma" pitchFamily="34" charset="0"/>
              </a:rPr>
              <a:t>—high dimensional data is extremely sparse</a:t>
            </a:r>
            <a:endParaRPr lang="en-US" sz="2400"/>
          </a:p>
          <a:p>
            <a:pPr>
              <a:lnSpc>
                <a:spcPct val="120000"/>
              </a:lnSpc>
            </a:pPr>
            <a:r>
              <a:rPr lang="en-US" sz="2400"/>
              <a:t>Distance measure becomes meaningless</a:t>
            </a:r>
            <a:r>
              <a:rPr lang="en-US" sz="2400">
                <a:cs typeface="Tahoma" pitchFamily="34" charset="0"/>
              </a:rPr>
              <a:t>—due to </a:t>
            </a:r>
            <a:r>
              <a:rPr lang="en-US" sz="2400"/>
              <a:t>equi-distance</a:t>
            </a:r>
          </a:p>
        </p:txBody>
      </p:sp>
      <p:pic>
        <p:nvPicPr>
          <p:cNvPr id="173875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268760"/>
            <a:ext cx="287655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3875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3933056"/>
            <a:ext cx="2743200" cy="251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Mining: Concepts and Techniques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4C89-6FE3-4982-8857-7DD3780CBD58}" type="slidenum">
              <a:rPr lang="en-US"/>
              <a:pPr/>
              <a:t>12</a:t>
            </a:fld>
            <a:endParaRPr lang="en-US"/>
          </a:p>
        </p:txBody>
      </p:sp>
      <p:pic>
        <p:nvPicPr>
          <p:cNvPr id="17397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4625"/>
            <a:ext cx="2438400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3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304800"/>
            <a:ext cx="6172200" cy="838200"/>
          </a:xfrm>
        </p:spPr>
        <p:txBody>
          <a:bodyPr>
            <a:normAutofit fontScale="90000"/>
          </a:bodyPr>
          <a:lstStyle/>
          <a:p>
            <a:r>
              <a:rPr lang="en-US" sz="3200"/>
              <a:t>Why Subspace Clustering?</a:t>
            </a:r>
            <a:br>
              <a:rPr lang="en-US" sz="3200"/>
            </a:br>
            <a:r>
              <a:rPr lang="en-US" sz="1800"/>
              <a:t>(adapted from Parsons et al. SIGKDD Explorations 2004)</a:t>
            </a:r>
          </a:p>
        </p:txBody>
      </p:sp>
      <p:sp>
        <p:nvSpPr>
          <p:cNvPr id="173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5776" y="1196752"/>
            <a:ext cx="6096000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1800" dirty="0"/>
              <a:t>Clusters may exist only in some subspaces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Subspace-clustering: find clusters in all the subspaces</a:t>
            </a:r>
          </a:p>
        </p:txBody>
      </p:sp>
      <p:pic>
        <p:nvPicPr>
          <p:cNvPr id="17397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300288"/>
            <a:ext cx="2438400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3978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2273300"/>
            <a:ext cx="2514600" cy="208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3978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76975" y="2228850"/>
            <a:ext cx="2562225" cy="212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3978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4545013"/>
            <a:ext cx="2667000" cy="223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39785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76600" y="4495800"/>
            <a:ext cx="2743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39786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48400" y="4498975"/>
            <a:ext cx="28194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1038" y="436563"/>
            <a:ext cx="7226300" cy="498475"/>
          </a:xfrm>
        </p:spPr>
        <p:txBody>
          <a:bodyPr>
            <a:normAutofit fontScale="90000"/>
          </a:bodyPr>
          <a:lstStyle/>
          <a:p>
            <a:r>
              <a:rPr lang="en-US" sz="3200"/>
              <a:t>CLIQUE (Clustering In QUEst)</a:t>
            </a:r>
            <a:r>
              <a:rPr lang="en-US"/>
              <a:t> </a:t>
            </a:r>
          </a:p>
        </p:txBody>
      </p:sp>
      <p:sp>
        <p:nvSpPr>
          <p:cNvPr id="173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8231832" cy="51054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2000" dirty="0" err="1"/>
              <a:t>Agrawal</a:t>
            </a:r>
            <a:r>
              <a:rPr lang="en-US" sz="2000" dirty="0"/>
              <a:t>, </a:t>
            </a:r>
            <a:r>
              <a:rPr lang="en-US" sz="2000" dirty="0" err="1"/>
              <a:t>Gehrke</a:t>
            </a:r>
            <a:r>
              <a:rPr lang="en-US" sz="2000" dirty="0"/>
              <a:t>, </a:t>
            </a:r>
            <a:r>
              <a:rPr lang="en-US" sz="2000" dirty="0" err="1"/>
              <a:t>Gunopulos</a:t>
            </a:r>
            <a:r>
              <a:rPr lang="en-US" sz="2000" dirty="0"/>
              <a:t>, </a:t>
            </a:r>
            <a:r>
              <a:rPr lang="en-US" sz="2000" dirty="0" err="1"/>
              <a:t>Raghavan</a:t>
            </a:r>
            <a:r>
              <a:rPr lang="en-US" sz="2000" dirty="0"/>
              <a:t> (SIGMOD’98)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2000" dirty="0"/>
              <a:t>Automatically identifying subspaces of a high dimensional data space that allow better clustering than original space 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2000" dirty="0"/>
              <a:t>CLIQUE can be considered as both density-based and grid-based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2000" dirty="0"/>
              <a:t>It partitions each dimension into the same number of equal length interval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2000" dirty="0"/>
              <a:t>It partitions an m-dimensional data space into non-overlapping rectangular units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2000" dirty="0"/>
              <a:t>A unit is dense if the fraction of total data points contained in the unit exceeds the input model parameter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2000" dirty="0"/>
              <a:t>A cluster is a maximal set of connected dense units within a subspace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1038" y="436563"/>
            <a:ext cx="7226300" cy="498475"/>
          </a:xfrm>
        </p:spPr>
        <p:txBody>
          <a:bodyPr>
            <a:normAutofit fontScale="90000"/>
          </a:bodyPr>
          <a:lstStyle/>
          <a:p>
            <a:r>
              <a:rPr lang="en-US" sz="3200"/>
              <a:t>CLIQUE: The Major Steps</a:t>
            </a:r>
          </a:p>
        </p:txBody>
      </p:sp>
      <p:sp>
        <p:nvSpPr>
          <p:cNvPr id="173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155632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2400" dirty="0">
                <a:solidFill>
                  <a:srgbClr val="261C6E"/>
                </a:solidFill>
              </a:rPr>
              <a:t>Partition the data space and find the number of points that lie inside each cell of the partition.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2400" dirty="0">
                <a:solidFill>
                  <a:srgbClr val="261C6E"/>
                </a:solidFill>
              </a:rPr>
              <a:t>Identify the subspaces that contain clusters using the </a:t>
            </a:r>
            <a:r>
              <a:rPr lang="en-US" sz="2400" dirty="0" err="1">
                <a:solidFill>
                  <a:srgbClr val="261C6E"/>
                </a:solidFill>
              </a:rPr>
              <a:t>Apriori</a:t>
            </a:r>
            <a:r>
              <a:rPr lang="en-US" sz="2400" dirty="0">
                <a:solidFill>
                  <a:srgbClr val="261C6E"/>
                </a:solidFill>
              </a:rPr>
              <a:t> principle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2400" dirty="0">
                <a:solidFill>
                  <a:srgbClr val="261C6E"/>
                </a:solidFill>
              </a:rPr>
              <a:t>Identify clusters</a:t>
            </a:r>
            <a:endParaRPr lang="en-US" sz="2400" dirty="0"/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2400" dirty="0"/>
              <a:t>Determine dense units in all subspaces of interests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Determine connected dense units in all subspaces of interests.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2400" dirty="0">
                <a:solidFill>
                  <a:srgbClr val="261C6E"/>
                </a:solidFill>
              </a:rPr>
              <a:t>Generate minimal description for the clusters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Determine maximal regions that cover a cluster of connected dense units for each cluster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Determination of minimal cover for each cluster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C43B-AAE7-46C2-9D9A-FF2949657AF8}" type="slidenum">
              <a:rPr lang="en-US">
                <a:latin typeface="Arial" pitchFamily="34" charset="0"/>
                <a:cs typeface="Arial" pitchFamily="34" charset="0"/>
              </a:rPr>
              <a:pPr/>
              <a:t>15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35682" name="Text Box 2"/>
          <p:cNvSpPr txBox="1">
            <a:spLocks noChangeArrowheads="1"/>
          </p:cNvSpPr>
          <p:nvPr/>
        </p:nvSpPr>
        <p:spPr bwMode="auto">
          <a:xfrm rot="-5400000">
            <a:off x="19844" y="369094"/>
            <a:ext cx="10588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Salary (10,000)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735683" name="Rectangle 3" descr="25%"/>
          <p:cNvSpPr>
            <a:spLocks noChangeArrowheads="1"/>
          </p:cNvSpPr>
          <p:nvPr/>
        </p:nvSpPr>
        <p:spPr bwMode="auto">
          <a:xfrm>
            <a:off x="2133600" y="1066800"/>
            <a:ext cx="914400" cy="1204913"/>
          </a:xfrm>
          <a:prstGeom prst="rect">
            <a:avLst/>
          </a:prstGeom>
          <a:pattFill prst="pct25">
            <a:fgClr>
              <a:schemeClr val="tx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735684" name="Rectangle 4" descr="25%"/>
          <p:cNvSpPr>
            <a:spLocks noChangeArrowheads="1"/>
          </p:cNvSpPr>
          <p:nvPr/>
        </p:nvSpPr>
        <p:spPr bwMode="auto">
          <a:xfrm>
            <a:off x="1524000" y="762000"/>
            <a:ext cx="1219200" cy="1219200"/>
          </a:xfrm>
          <a:prstGeom prst="rect">
            <a:avLst/>
          </a:prstGeom>
          <a:pattFill prst="pct25">
            <a:fgClr>
              <a:schemeClr val="tx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735685" name="Rectangle 5"/>
          <p:cNvSpPr>
            <a:spLocks noChangeArrowheads="1"/>
          </p:cNvSpPr>
          <p:nvPr/>
        </p:nvSpPr>
        <p:spPr bwMode="auto">
          <a:xfrm>
            <a:off x="1219200" y="381000"/>
            <a:ext cx="24384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735686" name="Line 6"/>
          <p:cNvSpPr>
            <a:spLocks noChangeShapeType="1"/>
          </p:cNvSpPr>
          <p:nvPr/>
        </p:nvSpPr>
        <p:spPr bwMode="auto">
          <a:xfrm>
            <a:off x="2438400" y="381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735687" name="Line 7"/>
          <p:cNvSpPr>
            <a:spLocks noChangeShapeType="1"/>
          </p:cNvSpPr>
          <p:nvPr/>
        </p:nvSpPr>
        <p:spPr bwMode="auto">
          <a:xfrm>
            <a:off x="3048000" y="381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735688" name="Line 8"/>
          <p:cNvSpPr>
            <a:spLocks noChangeShapeType="1"/>
          </p:cNvSpPr>
          <p:nvPr/>
        </p:nvSpPr>
        <p:spPr bwMode="auto">
          <a:xfrm>
            <a:off x="1828800" y="381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735689" name="Line 9"/>
          <p:cNvSpPr>
            <a:spLocks noChangeShapeType="1"/>
          </p:cNvSpPr>
          <p:nvPr/>
        </p:nvSpPr>
        <p:spPr bwMode="auto">
          <a:xfrm>
            <a:off x="3352800" y="381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735690" name="Line 10"/>
          <p:cNvSpPr>
            <a:spLocks noChangeShapeType="1"/>
          </p:cNvSpPr>
          <p:nvPr/>
        </p:nvSpPr>
        <p:spPr bwMode="auto">
          <a:xfrm>
            <a:off x="2743200" y="381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735691" name="Line 11"/>
          <p:cNvSpPr>
            <a:spLocks noChangeShapeType="1"/>
          </p:cNvSpPr>
          <p:nvPr/>
        </p:nvSpPr>
        <p:spPr bwMode="auto">
          <a:xfrm>
            <a:off x="2133600" y="381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735692" name="Line 12"/>
          <p:cNvSpPr>
            <a:spLocks noChangeShapeType="1"/>
          </p:cNvSpPr>
          <p:nvPr/>
        </p:nvSpPr>
        <p:spPr bwMode="auto">
          <a:xfrm>
            <a:off x="1524000" y="381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735693" name="Line 13"/>
          <p:cNvSpPr>
            <a:spLocks noChangeShapeType="1"/>
          </p:cNvSpPr>
          <p:nvPr/>
        </p:nvSpPr>
        <p:spPr bwMode="auto">
          <a:xfrm rot="16200000" flipH="1">
            <a:off x="2439988" y="458787"/>
            <a:ext cx="0" cy="243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735694" name="Line 14"/>
          <p:cNvSpPr>
            <a:spLocks noChangeShapeType="1"/>
          </p:cNvSpPr>
          <p:nvPr/>
        </p:nvSpPr>
        <p:spPr bwMode="auto">
          <a:xfrm rot="16200000" flipH="1">
            <a:off x="2436813" y="1068387"/>
            <a:ext cx="0" cy="243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735695" name="Line 15"/>
          <p:cNvSpPr>
            <a:spLocks noChangeShapeType="1"/>
          </p:cNvSpPr>
          <p:nvPr/>
        </p:nvSpPr>
        <p:spPr bwMode="auto">
          <a:xfrm rot="16200000" flipH="1">
            <a:off x="2436813" y="153987"/>
            <a:ext cx="0" cy="243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735696" name="Line 16"/>
          <p:cNvSpPr>
            <a:spLocks noChangeShapeType="1"/>
          </p:cNvSpPr>
          <p:nvPr/>
        </p:nvSpPr>
        <p:spPr bwMode="auto">
          <a:xfrm rot="16200000" flipH="1">
            <a:off x="2436813" y="-455613"/>
            <a:ext cx="0" cy="243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735697" name="Line 17"/>
          <p:cNvSpPr>
            <a:spLocks noChangeShapeType="1"/>
          </p:cNvSpPr>
          <p:nvPr/>
        </p:nvSpPr>
        <p:spPr bwMode="auto">
          <a:xfrm rot="16200000" flipH="1">
            <a:off x="2436813" y="-150813"/>
            <a:ext cx="0" cy="243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735698" name="Line 18"/>
          <p:cNvSpPr>
            <a:spLocks noChangeShapeType="1"/>
          </p:cNvSpPr>
          <p:nvPr/>
        </p:nvSpPr>
        <p:spPr bwMode="auto">
          <a:xfrm rot="16200000" flipH="1">
            <a:off x="2436813" y="763587"/>
            <a:ext cx="0" cy="243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735699" name="Line 19"/>
          <p:cNvSpPr>
            <a:spLocks noChangeShapeType="1"/>
          </p:cNvSpPr>
          <p:nvPr/>
        </p:nvSpPr>
        <p:spPr bwMode="auto">
          <a:xfrm rot="16200000" flipH="1">
            <a:off x="2436813" y="1373187"/>
            <a:ext cx="0" cy="243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735700" name="Text Box 20"/>
          <p:cNvSpPr txBox="1">
            <a:spLocks noChangeArrowheads="1"/>
          </p:cNvSpPr>
          <p:nvPr/>
        </p:nvSpPr>
        <p:spPr bwMode="auto">
          <a:xfrm>
            <a:off x="990600" y="28956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20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735701" name="Text Box 21"/>
          <p:cNvSpPr txBox="1">
            <a:spLocks noChangeArrowheads="1"/>
          </p:cNvSpPr>
          <p:nvPr/>
        </p:nvSpPr>
        <p:spPr bwMode="auto">
          <a:xfrm>
            <a:off x="1644650" y="28956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30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735702" name="Text Box 22"/>
          <p:cNvSpPr txBox="1">
            <a:spLocks noChangeArrowheads="1"/>
          </p:cNvSpPr>
          <p:nvPr/>
        </p:nvSpPr>
        <p:spPr bwMode="auto">
          <a:xfrm>
            <a:off x="2254250" y="28956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40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735703" name="Text Box 23"/>
          <p:cNvSpPr txBox="1">
            <a:spLocks noChangeArrowheads="1"/>
          </p:cNvSpPr>
          <p:nvPr/>
        </p:nvSpPr>
        <p:spPr bwMode="auto">
          <a:xfrm>
            <a:off x="2863850" y="28956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50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735704" name="Text Box 24"/>
          <p:cNvSpPr txBox="1">
            <a:spLocks noChangeArrowheads="1"/>
          </p:cNvSpPr>
          <p:nvPr/>
        </p:nvSpPr>
        <p:spPr bwMode="auto">
          <a:xfrm>
            <a:off x="3473450" y="28956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60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735705" name="Text Box 25"/>
          <p:cNvSpPr txBox="1">
            <a:spLocks noChangeArrowheads="1"/>
          </p:cNvSpPr>
          <p:nvPr/>
        </p:nvSpPr>
        <p:spPr bwMode="auto">
          <a:xfrm>
            <a:off x="3689350" y="2681288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age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735706" name="Text Box 26"/>
          <p:cNvSpPr txBox="1">
            <a:spLocks noChangeArrowheads="1"/>
          </p:cNvSpPr>
          <p:nvPr/>
        </p:nvSpPr>
        <p:spPr bwMode="auto">
          <a:xfrm rot="-5400000">
            <a:off x="872332" y="1185068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5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735707" name="Text Box 27"/>
          <p:cNvSpPr txBox="1">
            <a:spLocks noChangeArrowheads="1"/>
          </p:cNvSpPr>
          <p:nvPr/>
        </p:nvSpPr>
        <p:spPr bwMode="auto">
          <a:xfrm rot="-5400000">
            <a:off x="872332" y="1489868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4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735708" name="Text Box 28"/>
          <p:cNvSpPr txBox="1">
            <a:spLocks noChangeArrowheads="1"/>
          </p:cNvSpPr>
          <p:nvPr/>
        </p:nvSpPr>
        <p:spPr bwMode="auto">
          <a:xfrm rot="-5400000">
            <a:off x="872332" y="1801018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3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735709" name="Text Box 29"/>
          <p:cNvSpPr txBox="1">
            <a:spLocks noChangeArrowheads="1"/>
          </p:cNvSpPr>
          <p:nvPr/>
        </p:nvSpPr>
        <p:spPr bwMode="auto">
          <a:xfrm rot="-5400000">
            <a:off x="872332" y="2404268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735710" name="Text Box 30"/>
          <p:cNvSpPr txBox="1">
            <a:spLocks noChangeArrowheads="1"/>
          </p:cNvSpPr>
          <p:nvPr/>
        </p:nvSpPr>
        <p:spPr bwMode="auto">
          <a:xfrm rot="-5400000">
            <a:off x="872332" y="2105818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2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735711" name="Text Box 31"/>
          <p:cNvSpPr txBox="1">
            <a:spLocks noChangeArrowheads="1"/>
          </p:cNvSpPr>
          <p:nvPr/>
        </p:nvSpPr>
        <p:spPr bwMode="auto">
          <a:xfrm rot="-5400000">
            <a:off x="886619" y="878682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6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735712" name="Text Box 32"/>
          <p:cNvSpPr txBox="1">
            <a:spLocks noChangeArrowheads="1"/>
          </p:cNvSpPr>
          <p:nvPr/>
        </p:nvSpPr>
        <p:spPr bwMode="auto">
          <a:xfrm rot="-5400000">
            <a:off x="872332" y="573881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735713" name="Text Box 33"/>
          <p:cNvSpPr txBox="1">
            <a:spLocks noChangeArrowheads="1"/>
          </p:cNvSpPr>
          <p:nvPr/>
        </p:nvSpPr>
        <p:spPr bwMode="auto">
          <a:xfrm rot="-5400000">
            <a:off x="886619" y="2699544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0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4648200" y="160338"/>
            <a:ext cx="3921125" cy="3101975"/>
            <a:chOff x="2928" y="101"/>
            <a:chExt cx="2470" cy="1954"/>
          </a:xfrm>
        </p:grpSpPr>
        <p:sp>
          <p:nvSpPr>
            <p:cNvPr id="1735715" name="Rectangle 35" descr="25%"/>
            <p:cNvSpPr>
              <a:spLocks noChangeArrowheads="1"/>
            </p:cNvSpPr>
            <p:nvPr/>
          </p:nvSpPr>
          <p:spPr bwMode="auto">
            <a:xfrm>
              <a:off x="3720" y="1248"/>
              <a:ext cx="382" cy="382"/>
            </a:xfrm>
            <a:prstGeom prst="rect">
              <a:avLst/>
            </a:prstGeom>
            <a:pattFill prst="pct25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735716" name="Rectangle 36" descr="25%"/>
            <p:cNvSpPr>
              <a:spLocks noChangeArrowheads="1"/>
            </p:cNvSpPr>
            <p:nvPr/>
          </p:nvSpPr>
          <p:spPr bwMode="auto">
            <a:xfrm>
              <a:off x="3910" y="1056"/>
              <a:ext cx="384" cy="574"/>
            </a:xfrm>
            <a:prstGeom prst="rect">
              <a:avLst/>
            </a:prstGeom>
            <a:pattFill prst="pct25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735717" name="Rectangle 37" descr="25%"/>
            <p:cNvSpPr>
              <a:spLocks noChangeArrowheads="1"/>
            </p:cNvSpPr>
            <p:nvPr/>
          </p:nvSpPr>
          <p:spPr bwMode="auto">
            <a:xfrm>
              <a:off x="4102" y="866"/>
              <a:ext cx="384" cy="574"/>
            </a:xfrm>
            <a:prstGeom prst="rect">
              <a:avLst/>
            </a:prstGeom>
            <a:pattFill prst="pct25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735718" name="Rectangle 38" descr="25%"/>
            <p:cNvSpPr>
              <a:spLocks noChangeArrowheads="1"/>
            </p:cNvSpPr>
            <p:nvPr/>
          </p:nvSpPr>
          <p:spPr bwMode="auto">
            <a:xfrm>
              <a:off x="4294" y="862"/>
              <a:ext cx="384" cy="574"/>
            </a:xfrm>
            <a:prstGeom prst="rect">
              <a:avLst/>
            </a:prstGeom>
            <a:pattFill prst="pct25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735719" name="Rectangle 39"/>
            <p:cNvSpPr>
              <a:spLocks noChangeArrowheads="1"/>
            </p:cNvSpPr>
            <p:nvPr/>
          </p:nvSpPr>
          <p:spPr bwMode="auto">
            <a:xfrm>
              <a:off x="3526" y="240"/>
              <a:ext cx="1536" cy="15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735720" name="Line 40"/>
            <p:cNvSpPr>
              <a:spLocks noChangeShapeType="1"/>
            </p:cNvSpPr>
            <p:nvPr/>
          </p:nvSpPr>
          <p:spPr bwMode="auto">
            <a:xfrm>
              <a:off x="4294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735721" name="Line 41"/>
            <p:cNvSpPr>
              <a:spLocks noChangeShapeType="1"/>
            </p:cNvSpPr>
            <p:nvPr/>
          </p:nvSpPr>
          <p:spPr bwMode="auto">
            <a:xfrm>
              <a:off x="4678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735722" name="Line 42"/>
            <p:cNvSpPr>
              <a:spLocks noChangeShapeType="1"/>
            </p:cNvSpPr>
            <p:nvPr/>
          </p:nvSpPr>
          <p:spPr bwMode="auto">
            <a:xfrm>
              <a:off x="3910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735723" name="Line 43"/>
            <p:cNvSpPr>
              <a:spLocks noChangeShapeType="1"/>
            </p:cNvSpPr>
            <p:nvPr/>
          </p:nvSpPr>
          <p:spPr bwMode="auto">
            <a:xfrm>
              <a:off x="4870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735724" name="Line 44"/>
            <p:cNvSpPr>
              <a:spLocks noChangeShapeType="1"/>
            </p:cNvSpPr>
            <p:nvPr/>
          </p:nvSpPr>
          <p:spPr bwMode="auto">
            <a:xfrm>
              <a:off x="4486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735725" name="Line 45"/>
            <p:cNvSpPr>
              <a:spLocks noChangeShapeType="1"/>
            </p:cNvSpPr>
            <p:nvPr/>
          </p:nvSpPr>
          <p:spPr bwMode="auto">
            <a:xfrm>
              <a:off x="4102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735726" name="Line 46"/>
            <p:cNvSpPr>
              <a:spLocks noChangeShapeType="1"/>
            </p:cNvSpPr>
            <p:nvPr/>
          </p:nvSpPr>
          <p:spPr bwMode="auto">
            <a:xfrm>
              <a:off x="3718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735727" name="Line 47"/>
            <p:cNvSpPr>
              <a:spLocks noChangeShapeType="1"/>
            </p:cNvSpPr>
            <p:nvPr/>
          </p:nvSpPr>
          <p:spPr bwMode="auto">
            <a:xfrm rot="16200000" flipH="1">
              <a:off x="4295" y="289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735728" name="Line 48"/>
            <p:cNvSpPr>
              <a:spLocks noChangeShapeType="1"/>
            </p:cNvSpPr>
            <p:nvPr/>
          </p:nvSpPr>
          <p:spPr bwMode="auto">
            <a:xfrm rot="16200000" flipH="1">
              <a:off x="4293" y="673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735729" name="Line 49"/>
            <p:cNvSpPr>
              <a:spLocks noChangeShapeType="1"/>
            </p:cNvSpPr>
            <p:nvPr/>
          </p:nvSpPr>
          <p:spPr bwMode="auto">
            <a:xfrm rot="16200000" flipH="1">
              <a:off x="4293" y="97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735730" name="Line 50"/>
            <p:cNvSpPr>
              <a:spLocks noChangeShapeType="1"/>
            </p:cNvSpPr>
            <p:nvPr/>
          </p:nvSpPr>
          <p:spPr bwMode="auto">
            <a:xfrm rot="16200000" flipH="1">
              <a:off x="4293" y="-287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735731" name="Line 51"/>
            <p:cNvSpPr>
              <a:spLocks noChangeShapeType="1"/>
            </p:cNvSpPr>
            <p:nvPr/>
          </p:nvSpPr>
          <p:spPr bwMode="auto">
            <a:xfrm rot="16200000" flipH="1">
              <a:off x="4293" y="-95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735732" name="Line 52"/>
            <p:cNvSpPr>
              <a:spLocks noChangeShapeType="1"/>
            </p:cNvSpPr>
            <p:nvPr/>
          </p:nvSpPr>
          <p:spPr bwMode="auto">
            <a:xfrm rot="16200000" flipH="1">
              <a:off x="4293" y="481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735733" name="Line 53"/>
            <p:cNvSpPr>
              <a:spLocks noChangeShapeType="1"/>
            </p:cNvSpPr>
            <p:nvPr/>
          </p:nvSpPr>
          <p:spPr bwMode="auto">
            <a:xfrm rot="16200000" flipH="1">
              <a:off x="4293" y="865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1735734" name="Text Box 54"/>
            <p:cNvSpPr txBox="1">
              <a:spLocks noChangeArrowheads="1"/>
            </p:cNvSpPr>
            <p:nvPr/>
          </p:nvSpPr>
          <p:spPr bwMode="auto">
            <a:xfrm>
              <a:off x="3382" y="182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20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735735" name="Text Box 55"/>
            <p:cNvSpPr txBox="1">
              <a:spLocks noChangeArrowheads="1"/>
            </p:cNvSpPr>
            <p:nvPr/>
          </p:nvSpPr>
          <p:spPr bwMode="auto">
            <a:xfrm>
              <a:off x="3794" y="182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30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735736" name="Text Box 56"/>
            <p:cNvSpPr txBox="1">
              <a:spLocks noChangeArrowheads="1"/>
            </p:cNvSpPr>
            <p:nvPr/>
          </p:nvSpPr>
          <p:spPr bwMode="auto">
            <a:xfrm>
              <a:off x="4178" y="182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40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735737" name="Text Box 57"/>
            <p:cNvSpPr txBox="1">
              <a:spLocks noChangeArrowheads="1"/>
            </p:cNvSpPr>
            <p:nvPr/>
          </p:nvSpPr>
          <p:spPr bwMode="auto">
            <a:xfrm>
              <a:off x="4562" y="182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50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735738" name="Text Box 58"/>
            <p:cNvSpPr txBox="1">
              <a:spLocks noChangeArrowheads="1"/>
            </p:cNvSpPr>
            <p:nvPr/>
          </p:nvSpPr>
          <p:spPr bwMode="auto">
            <a:xfrm>
              <a:off x="4946" y="182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60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735739" name="Text Box 59"/>
            <p:cNvSpPr txBox="1">
              <a:spLocks noChangeArrowheads="1"/>
            </p:cNvSpPr>
            <p:nvPr/>
          </p:nvSpPr>
          <p:spPr bwMode="auto">
            <a:xfrm>
              <a:off x="5082" y="1689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age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735740" name="Text Box 60"/>
            <p:cNvSpPr txBox="1">
              <a:spLocks noChangeArrowheads="1"/>
            </p:cNvSpPr>
            <p:nvPr/>
          </p:nvSpPr>
          <p:spPr bwMode="auto">
            <a:xfrm rot="-5400000">
              <a:off x="3308" y="74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5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735741" name="Text Box 61"/>
            <p:cNvSpPr txBox="1">
              <a:spLocks noChangeArrowheads="1"/>
            </p:cNvSpPr>
            <p:nvPr/>
          </p:nvSpPr>
          <p:spPr bwMode="auto">
            <a:xfrm rot="-5400000">
              <a:off x="3308" y="93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4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735742" name="Text Box 62"/>
            <p:cNvSpPr txBox="1">
              <a:spLocks noChangeArrowheads="1"/>
            </p:cNvSpPr>
            <p:nvPr/>
          </p:nvSpPr>
          <p:spPr bwMode="auto">
            <a:xfrm rot="-5400000">
              <a:off x="3308" y="113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3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735743" name="Text Box 63"/>
            <p:cNvSpPr txBox="1">
              <a:spLocks noChangeArrowheads="1"/>
            </p:cNvSpPr>
            <p:nvPr/>
          </p:nvSpPr>
          <p:spPr bwMode="auto">
            <a:xfrm rot="-5400000">
              <a:off x="3308" y="151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735744" name="Text Box 64"/>
            <p:cNvSpPr txBox="1">
              <a:spLocks noChangeArrowheads="1"/>
            </p:cNvSpPr>
            <p:nvPr/>
          </p:nvSpPr>
          <p:spPr bwMode="auto">
            <a:xfrm rot="-5400000">
              <a:off x="3308" y="132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2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735745" name="Text Box 65"/>
            <p:cNvSpPr txBox="1">
              <a:spLocks noChangeArrowheads="1"/>
            </p:cNvSpPr>
            <p:nvPr/>
          </p:nvSpPr>
          <p:spPr bwMode="auto">
            <a:xfrm rot="-5400000">
              <a:off x="3318" y="55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6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735746" name="Text Box 66"/>
            <p:cNvSpPr txBox="1">
              <a:spLocks noChangeArrowheads="1"/>
            </p:cNvSpPr>
            <p:nvPr/>
          </p:nvSpPr>
          <p:spPr bwMode="auto">
            <a:xfrm rot="-5400000">
              <a:off x="3309" y="36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7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735747" name="Text Box 67"/>
            <p:cNvSpPr txBox="1">
              <a:spLocks noChangeArrowheads="1"/>
            </p:cNvSpPr>
            <p:nvPr/>
          </p:nvSpPr>
          <p:spPr bwMode="auto">
            <a:xfrm rot="-5400000">
              <a:off x="3317" y="170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735748" name="Text Box 68"/>
            <p:cNvSpPr txBox="1">
              <a:spLocks noChangeArrowheads="1"/>
            </p:cNvSpPr>
            <p:nvPr/>
          </p:nvSpPr>
          <p:spPr bwMode="auto">
            <a:xfrm rot="-5400000">
              <a:off x="2796" y="233"/>
              <a:ext cx="66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Vacation(week)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2209800" y="3505200"/>
            <a:ext cx="5149850" cy="3124200"/>
            <a:chOff x="1776" y="2064"/>
            <a:chExt cx="3244" cy="1968"/>
          </a:xfrm>
        </p:grpSpPr>
        <p:grpSp>
          <p:nvGrpSpPr>
            <p:cNvPr id="4" name="Group 70"/>
            <p:cNvGrpSpPr>
              <a:grpSpLocks/>
            </p:cNvGrpSpPr>
            <p:nvPr/>
          </p:nvGrpSpPr>
          <p:grpSpPr bwMode="auto">
            <a:xfrm>
              <a:off x="2976" y="2256"/>
              <a:ext cx="672" cy="768"/>
              <a:chOff x="2976" y="2256"/>
              <a:chExt cx="958" cy="768"/>
            </a:xfrm>
          </p:grpSpPr>
          <p:sp>
            <p:nvSpPr>
              <p:cNvPr id="1735751" name="Rectangle 71" descr="25%"/>
              <p:cNvSpPr>
                <a:spLocks noChangeArrowheads="1"/>
              </p:cNvSpPr>
              <p:nvPr/>
            </p:nvSpPr>
            <p:spPr bwMode="auto">
              <a:xfrm>
                <a:off x="2976" y="2642"/>
                <a:ext cx="382" cy="382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rgbClr val="FFFFFF"/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1735752" name="Rectangle 72" descr="25%"/>
              <p:cNvSpPr>
                <a:spLocks noChangeArrowheads="1"/>
              </p:cNvSpPr>
              <p:nvPr/>
            </p:nvSpPr>
            <p:spPr bwMode="auto">
              <a:xfrm>
                <a:off x="3166" y="2450"/>
                <a:ext cx="384" cy="574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rgbClr val="FFFFFF"/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1735753" name="Rectangle 73" descr="25%"/>
              <p:cNvSpPr>
                <a:spLocks noChangeArrowheads="1"/>
              </p:cNvSpPr>
              <p:nvPr/>
            </p:nvSpPr>
            <p:spPr bwMode="auto">
              <a:xfrm>
                <a:off x="3358" y="2260"/>
                <a:ext cx="384" cy="574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rgbClr val="FFFFFF"/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1735754" name="Rectangle 74" descr="25%"/>
              <p:cNvSpPr>
                <a:spLocks noChangeArrowheads="1"/>
              </p:cNvSpPr>
              <p:nvPr/>
            </p:nvSpPr>
            <p:spPr bwMode="auto">
              <a:xfrm>
                <a:off x="3550" y="2256"/>
                <a:ext cx="384" cy="574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rgbClr val="FFFFFF"/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he-IL"/>
              </a:p>
            </p:txBody>
          </p:sp>
        </p:grpSp>
        <p:sp>
          <p:nvSpPr>
            <p:cNvPr id="1735755" name="Rectangle 75"/>
            <p:cNvSpPr>
              <a:spLocks noChangeArrowheads="1"/>
            </p:cNvSpPr>
            <p:nvPr/>
          </p:nvSpPr>
          <p:spPr bwMode="auto">
            <a:xfrm>
              <a:off x="1776" y="2928"/>
              <a:ext cx="2016" cy="110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Normal3" dir="b"/>
            </a:scene3d>
            <a:sp3d extrusionH="3630600" prstMaterial="legacyWirefram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he-IL"/>
            </a:p>
          </p:txBody>
        </p:sp>
        <p:sp>
          <p:nvSpPr>
            <p:cNvPr id="1735756" name="Text Box 76"/>
            <p:cNvSpPr txBox="1">
              <a:spLocks noChangeArrowheads="1"/>
            </p:cNvSpPr>
            <p:nvPr/>
          </p:nvSpPr>
          <p:spPr bwMode="auto">
            <a:xfrm>
              <a:off x="4704" y="3168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age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735757" name="Text Box 77"/>
            <p:cNvSpPr txBox="1">
              <a:spLocks noChangeArrowheads="1"/>
            </p:cNvSpPr>
            <p:nvPr/>
          </p:nvSpPr>
          <p:spPr bwMode="auto">
            <a:xfrm rot="-5400000">
              <a:off x="2143" y="2282"/>
              <a:ext cx="6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Vacation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735758" name="Text Box 78"/>
            <p:cNvSpPr txBox="1">
              <a:spLocks noChangeArrowheads="1"/>
            </p:cNvSpPr>
            <p:nvPr/>
          </p:nvSpPr>
          <p:spPr bwMode="auto">
            <a:xfrm rot="-2607393">
              <a:off x="2160" y="3072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Salary</a:t>
              </a:r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5" name="Group 79"/>
            <p:cNvGrpSpPr>
              <a:grpSpLocks/>
            </p:cNvGrpSpPr>
            <p:nvPr/>
          </p:nvGrpSpPr>
          <p:grpSpPr bwMode="auto">
            <a:xfrm>
              <a:off x="2736" y="3360"/>
              <a:ext cx="720" cy="624"/>
              <a:chOff x="4512" y="3120"/>
              <a:chExt cx="576" cy="528"/>
            </a:xfrm>
          </p:grpSpPr>
          <p:sp>
            <p:nvSpPr>
              <p:cNvPr id="1735760" name="Line 80"/>
              <p:cNvSpPr>
                <a:spLocks noChangeShapeType="1"/>
              </p:cNvSpPr>
              <p:nvPr/>
            </p:nvSpPr>
            <p:spPr bwMode="auto">
              <a:xfrm flipH="1">
                <a:off x="4512" y="3120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735761" name="Line 81"/>
              <p:cNvSpPr>
                <a:spLocks noChangeShapeType="1"/>
              </p:cNvSpPr>
              <p:nvPr/>
            </p:nvSpPr>
            <p:spPr bwMode="auto">
              <a:xfrm>
                <a:off x="4512" y="331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735762" name="Line 82"/>
              <p:cNvSpPr>
                <a:spLocks noChangeShapeType="1"/>
              </p:cNvSpPr>
              <p:nvPr/>
            </p:nvSpPr>
            <p:spPr bwMode="auto">
              <a:xfrm flipH="1">
                <a:off x="4512" y="3312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735763" name="Line 83"/>
              <p:cNvSpPr>
                <a:spLocks noChangeShapeType="1"/>
              </p:cNvSpPr>
              <p:nvPr/>
            </p:nvSpPr>
            <p:spPr bwMode="auto">
              <a:xfrm>
                <a:off x="4512" y="35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735764" name="Line 84"/>
              <p:cNvSpPr>
                <a:spLocks noChangeShapeType="1"/>
              </p:cNvSpPr>
              <p:nvPr/>
            </p:nvSpPr>
            <p:spPr bwMode="auto">
              <a:xfrm flipH="1">
                <a:off x="4608" y="3504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735765" name="Line 85"/>
              <p:cNvSpPr>
                <a:spLocks noChangeShapeType="1"/>
              </p:cNvSpPr>
              <p:nvPr/>
            </p:nvSpPr>
            <p:spPr bwMode="auto">
              <a:xfrm>
                <a:off x="4608" y="36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735766" name="Line 86"/>
              <p:cNvSpPr>
                <a:spLocks noChangeShapeType="1"/>
              </p:cNvSpPr>
              <p:nvPr/>
            </p:nvSpPr>
            <p:spPr bwMode="auto">
              <a:xfrm>
                <a:off x="4656" y="312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735767" name="Line 87"/>
              <p:cNvSpPr>
                <a:spLocks noChangeShapeType="1"/>
              </p:cNvSpPr>
              <p:nvPr/>
            </p:nvSpPr>
            <p:spPr bwMode="auto">
              <a:xfrm flipH="1">
                <a:off x="4944" y="3120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735768" name="Line 88"/>
              <p:cNvSpPr>
                <a:spLocks noChangeShapeType="1"/>
              </p:cNvSpPr>
              <p:nvPr/>
            </p:nvSpPr>
            <p:spPr bwMode="auto">
              <a:xfrm>
                <a:off x="4944" y="331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735769" name="Line 89"/>
              <p:cNvSpPr>
                <a:spLocks noChangeShapeType="1"/>
              </p:cNvSpPr>
              <p:nvPr/>
            </p:nvSpPr>
            <p:spPr bwMode="auto">
              <a:xfrm flipH="1">
                <a:off x="4848" y="3312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1735770" name="Text Box 90"/>
            <p:cNvSpPr txBox="1">
              <a:spLocks noChangeArrowheads="1"/>
            </p:cNvSpPr>
            <p:nvPr/>
          </p:nvSpPr>
          <p:spPr bwMode="auto">
            <a:xfrm>
              <a:off x="2880" y="3033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30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735771" name="Text Box 91"/>
            <p:cNvSpPr txBox="1">
              <a:spLocks noChangeArrowheads="1"/>
            </p:cNvSpPr>
            <p:nvPr/>
          </p:nvSpPr>
          <p:spPr bwMode="auto">
            <a:xfrm>
              <a:off x="3504" y="3033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50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1735772" name="Oval 92"/>
          <p:cNvSpPr>
            <a:spLocks noChangeArrowheads="1"/>
          </p:cNvSpPr>
          <p:nvPr/>
        </p:nvSpPr>
        <p:spPr bwMode="auto">
          <a:xfrm>
            <a:off x="6096000" y="2438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773" name="Oval 93"/>
          <p:cNvSpPr>
            <a:spLocks noChangeArrowheads="1"/>
          </p:cNvSpPr>
          <p:nvPr/>
        </p:nvSpPr>
        <p:spPr bwMode="auto">
          <a:xfrm>
            <a:off x="1600200" y="1752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774" name="Oval 94"/>
          <p:cNvSpPr>
            <a:spLocks noChangeArrowheads="1"/>
          </p:cNvSpPr>
          <p:nvPr/>
        </p:nvSpPr>
        <p:spPr bwMode="auto">
          <a:xfrm>
            <a:off x="1752600" y="190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775" name="Oval 95"/>
          <p:cNvSpPr>
            <a:spLocks noChangeArrowheads="1"/>
          </p:cNvSpPr>
          <p:nvPr/>
        </p:nvSpPr>
        <p:spPr bwMode="auto">
          <a:xfrm>
            <a:off x="1752600" y="1524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776" name="Oval 96"/>
          <p:cNvSpPr>
            <a:spLocks noChangeArrowheads="1"/>
          </p:cNvSpPr>
          <p:nvPr/>
        </p:nvSpPr>
        <p:spPr bwMode="auto">
          <a:xfrm>
            <a:off x="1600200" y="1219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777" name="Oval 97"/>
          <p:cNvSpPr>
            <a:spLocks noChangeArrowheads="1"/>
          </p:cNvSpPr>
          <p:nvPr/>
        </p:nvSpPr>
        <p:spPr bwMode="auto">
          <a:xfrm>
            <a:off x="1752600" y="914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778" name="Oval 98"/>
          <p:cNvSpPr>
            <a:spLocks noChangeArrowheads="1"/>
          </p:cNvSpPr>
          <p:nvPr/>
        </p:nvSpPr>
        <p:spPr bwMode="auto">
          <a:xfrm>
            <a:off x="1600200" y="83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779" name="Oval 99"/>
          <p:cNvSpPr>
            <a:spLocks noChangeArrowheads="1"/>
          </p:cNvSpPr>
          <p:nvPr/>
        </p:nvSpPr>
        <p:spPr bwMode="auto">
          <a:xfrm>
            <a:off x="1676400" y="1066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780" name="Oval 100"/>
          <p:cNvSpPr>
            <a:spLocks noChangeArrowheads="1"/>
          </p:cNvSpPr>
          <p:nvPr/>
        </p:nvSpPr>
        <p:spPr bwMode="auto">
          <a:xfrm>
            <a:off x="1828800" y="83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781" name="Oval 101"/>
          <p:cNvSpPr>
            <a:spLocks noChangeArrowheads="1"/>
          </p:cNvSpPr>
          <p:nvPr/>
        </p:nvSpPr>
        <p:spPr bwMode="auto">
          <a:xfrm>
            <a:off x="1981200" y="1752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782" name="Oval 102"/>
          <p:cNvSpPr>
            <a:spLocks noChangeArrowheads="1"/>
          </p:cNvSpPr>
          <p:nvPr/>
        </p:nvSpPr>
        <p:spPr bwMode="auto">
          <a:xfrm>
            <a:off x="2133600" y="190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783" name="Oval 103"/>
          <p:cNvSpPr>
            <a:spLocks noChangeArrowheads="1"/>
          </p:cNvSpPr>
          <p:nvPr/>
        </p:nvSpPr>
        <p:spPr bwMode="auto">
          <a:xfrm>
            <a:off x="2133600" y="1524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784" name="Oval 104"/>
          <p:cNvSpPr>
            <a:spLocks noChangeArrowheads="1"/>
          </p:cNvSpPr>
          <p:nvPr/>
        </p:nvSpPr>
        <p:spPr bwMode="auto">
          <a:xfrm>
            <a:off x="1981200" y="83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785" name="Oval 105"/>
          <p:cNvSpPr>
            <a:spLocks noChangeArrowheads="1"/>
          </p:cNvSpPr>
          <p:nvPr/>
        </p:nvSpPr>
        <p:spPr bwMode="auto">
          <a:xfrm>
            <a:off x="2209800" y="83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786" name="Oval 106"/>
          <p:cNvSpPr>
            <a:spLocks noChangeArrowheads="1"/>
          </p:cNvSpPr>
          <p:nvPr/>
        </p:nvSpPr>
        <p:spPr bwMode="auto">
          <a:xfrm>
            <a:off x="2362200" y="1752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787" name="Oval 107"/>
          <p:cNvSpPr>
            <a:spLocks noChangeArrowheads="1"/>
          </p:cNvSpPr>
          <p:nvPr/>
        </p:nvSpPr>
        <p:spPr bwMode="auto">
          <a:xfrm>
            <a:off x="2514600" y="190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788" name="Oval 108"/>
          <p:cNvSpPr>
            <a:spLocks noChangeArrowheads="1"/>
          </p:cNvSpPr>
          <p:nvPr/>
        </p:nvSpPr>
        <p:spPr bwMode="auto">
          <a:xfrm>
            <a:off x="2514600" y="1524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789" name="Oval 109"/>
          <p:cNvSpPr>
            <a:spLocks noChangeArrowheads="1"/>
          </p:cNvSpPr>
          <p:nvPr/>
        </p:nvSpPr>
        <p:spPr bwMode="auto">
          <a:xfrm>
            <a:off x="2362200" y="83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790" name="Oval 110"/>
          <p:cNvSpPr>
            <a:spLocks noChangeArrowheads="1"/>
          </p:cNvSpPr>
          <p:nvPr/>
        </p:nvSpPr>
        <p:spPr bwMode="auto">
          <a:xfrm>
            <a:off x="2590800" y="83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791" name="Oval 111"/>
          <p:cNvSpPr>
            <a:spLocks noChangeArrowheads="1"/>
          </p:cNvSpPr>
          <p:nvPr/>
        </p:nvSpPr>
        <p:spPr bwMode="auto">
          <a:xfrm>
            <a:off x="2590800" y="205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792" name="Oval 112"/>
          <p:cNvSpPr>
            <a:spLocks noChangeArrowheads="1"/>
          </p:cNvSpPr>
          <p:nvPr/>
        </p:nvSpPr>
        <p:spPr bwMode="auto">
          <a:xfrm>
            <a:off x="2743200" y="220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793" name="Oval 113"/>
          <p:cNvSpPr>
            <a:spLocks noChangeArrowheads="1"/>
          </p:cNvSpPr>
          <p:nvPr/>
        </p:nvSpPr>
        <p:spPr bwMode="auto">
          <a:xfrm>
            <a:off x="2743200" y="1828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794" name="Oval 114"/>
          <p:cNvSpPr>
            <a:spLocks noChangeArrowheads="1"/>
          </p:cNvSpPr>
          <p:nvPr/>
        </p:nvSpPr>
        <p:spPr bwMode="auto">
          <a:xfrm>
            <a:off x="2590800" y="1143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795" name="Oval 115"/>
          <p:cNvSpPr>
            <a:spLocks noChangeArrowheads="1"/>
          </p:cNvSpPr>
          <p:nvPr/>
        </p:nvSpPr>
        <p:spPr bwMode="auto">
          <a:xfrm>
            <a:off x="2819400" y="1143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796" name="Oval 116"/>
          <p:cNvSpPr>
            <a:spLocks noChangeArrowheads="1"/>
          </p:cNvSpPr>
          <p:nvPr/>
        </p:nvSpPr>
        <p:spPr bwMode="auto">
          <a:xfrm>
            <a:off x="2133600" y="205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797" name="Oval 117"/>
          <p:cNvSpPr>
            <a:spLocks noChangeArrowheads="1"/>
          </p:cNvSpPr>
          <p:nvPr/>
        </p:nvSpPr>
        <p:spPr bwMode="auto">
          <a:xfrm>
            <a:off x="2286000" y="220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798" name="Oval 118"/>
          <p:cNvSpPr>
            <a:spLocks noChangeArrowheads="1"/>
          </p:cNvSpPr>
          <p:nvPr/>
        </p:nvSpPr>
        <p:spPr bwMode="auto">
          <a:xfrm>
            <a:off x="2286000" y="1828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799" name="Oval 119"/>
          <p:cNvSpPr>
            <a:spLocks noChangeArrowheads="1"/>
          </p:cNvSpPr>
          <p:nvPr/>
        </p:nvSpPr>
        <p:spPr bwMode="auto">
          <a:xfrm>
            <a:off x="2133600" y="1143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800" name="Oval 120"/>
          <p:cNvSpPr>
            <a:spLocks noChangeArrowheads="1"/>
          </p:cNvSpPr>
          <p:nvPr/>
        </p:nvSpPr>
        <p:spPr bwMode="auto">
          <a:xfrm>
            <a:off x="2362200" y="1143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801" name="Oval 121"/>
          <p:cNvSpPr>
            <a:spLocks noChangeArrowheads="1"/>
          </p:cNvSpPr>
          <p:nvPr/>
        </p:nvSpPr>
        <p:spPr bwMode="auto">
          <a:xfrm>
            <a:off x="3200400" y="1828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802" name="Oval 122"/>
          <p:cNvSpPr>
            <a:spLocks noChangeArrowheads="1"/>
          </p:cNvSpPr>
          <p:nvPr/>
        </p:nvSpPr>
        <p:spPr bwMode="auto">
          <a:xfrm>
            <a:off x="1371600" y="457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803" name="Text Box 123"/>
          <p:cNvSpPr txBox="1">
            <a:spLocks noChangeArrowheads="1"/>
          </p:cNvSpPr>
          <p:nvPr/>
        </p:nvSpPr>
        <p:spPr bwMode="auto">
          <a:xfrm>
            <a:off x="304800" y="35814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  <a:sym typeface="Symbol" pitchFamily="18" charset="2"/>
              </a:rPr>
              <a:t></a:t>
            </a:r>
            <a:r>
              <a:rPr lang="en-US">
                <a:latin typeface="Times New Roman" pitchFamily="18" charset="0"/>
              </a:rPr>
              <a:t> = 3</a:t>
            </a:r>
          </a:p>
        </p:txBody>
      </p:sp>
      <p:sp>
        <p:nvSpPr>
          <p:cNvPr id="1735804" name="Oval 124"/>
          <p:cNvSpPr>
            <a:spLocks noChangeArrowheads="1"/>
          </p:cNvSpPr>
          <p:nvPr/>
        </p:nvSpPr>
        <p:spPr bwMode="auto">
          <a:xfrm>
            <a:off x="6324600" y="2362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805" name="Oval 125"/>
          <p:cNvSpPr>
            <a:spLocks noChangeArrowheads="1"/>
          </p:cNvSpPr>
          <p:nvPr/>
        </p:nvSpPr>
        <p:spPr bwMode="auto">
          <a:xfrm>
            <a:off x="6019800" y="213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806" name="Oval 126"/>
          <p:cNvSpPr>
            <a:spLocks noChangeArrowheads="1"/>
          </p:cNvSpPr>
          <p:nvPr/>
        </p:nvSpPr>
        <p:spPr bwMode="auto">
          <a:xfrm>
            <a:off x="5943600" y="2362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807" name="Oval 127"/>
          <p:cNvSpPr>
            <a:spLocks noChangeArrowheads="1"/>
          </p:cNvSpPr>
          <p:nvPr/>
        </p:nvSpPr>
        <p:spPr bwMode="auto">
          <a:xfrm>
            <a:off x="6400800" y="220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808" name="Oval 128"/>
          <p:cNvSpPr>
            <a:spLocks noChangeArrowheads="1"/>
          </p:cNvSpPr>
          <p:nvPr/>
        </p:nvSpPr>
        <p:spPr bwMode="auto">
          <a:xfrm>
            <a:off x="6629400" y="213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809" name="Oval 129"/>
          <p:cNvSpPr>
            <a:spLocks noChangeArrowheads="1"/>
          </p:cNvSpPr>
          <p:nvPr/>
        </p:nvSpPr>
        <p:spPr bwMode="auto">
          <a:xfrm>
            <a:off x="6324600" y="190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810" name="Oval 130"/>
          <p:cNvSpPr>
            <a:spLocks noChangeArrowheads="1"/>
          </p:cNvSpPr>
          <p:nvPr/>
        </p:nvSpPr>
        <p:spPr bwMode="auto">
          <a:xfrm>
            <a:off x="6248400" y="213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811" name="Oval 131"/>
          <p:cNvSpPr>
            <a:spLocks noChangeArrowheads="1"/>
          </p:cNvSpPr>
          <p:nvPr/>
        </p:nvSpPr>
        <p:spPr bwMode="auto">
          <a:xfrm>
            <a:off x="6781800" y="1981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812" name="Oval 132"/>
          <p:cNvSpPr>
            <a:spLocks noChangeArrowheads="1"/>
          </p:cNvSpPr>
          <p:nvPr/>
        </p:nvSpPr>
        <p:spPr bwMode="auto">
          <a:xfrm>
            <a:off x="7010400" y="190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813" name="Oval 133"/>
          <p:cNvSpPr>
            <a:spLocks noChangeArrowheads="1"/>
          </p:cNvSpPr>
          <p:nvPr/>
        </p:nvSpPr>
        <p:spPr bwMode="auto">
          <a:xfrm>
            <a:off x="6705600" y="1676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814" name="Oval 134"/>
          <p:cNvSpPr>
            <a:spLocks noChangeArrowheads="1"/>
          </p:cNvSpPr>
          <p:nvPr/>
        </p:nvSpPr>
        <p:spPr bwMode="auto">
          <a:xfrm>
            <a:off x="6629400" y="190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815" name="Oval 135"/>
          <p:cNvSpPr>
            <a:spLocks noChangeArrowheads="1"/>
          </p:cNvSpPr>
          <p:nvPr/>
        </p:nvSpPr>
        <p:spPr bwMode="auto">
          <a:xfrm>
            <a:off x="7086600" y="213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816" name="Oval 136"/>
          <p:cNvSpPr>
            <a:spLocks noChangeArrowheads="1"/>
          </p:cNvSpPr>
          <p:nvPr/>
        </p:nvSpPr>
        <p:spPr bwMode="auto">
          <a:xfrm>
            <a:off x="7315200" y="205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817" name="Oval 137"/>
          <p:cNvSpPr>
            <a:spLocks noChangeArrowheads="1"/>
          </p:cNvSpPr>
          <p:nvPr/>
        </p:nvSpPr>
        <p:spPr bwMode="auto">
          <a:xfrm>
            <a:off x="7010400" y="1828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818" name="Oval 138"/>
          <p:cNvSpPr>
            <a:spLocks noChangeArrowheads="1"/>
          </p:cNvSpPr>
          <p:nvPr/>
        </p:nvSpPr>
        <p:spPr bwMode="auto">
          <a:xfrm>
            <a:off x="6934200" y="205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819" name="Oval 139"/>
          <p:cNvSpPr>
            <a:spLocks noChangeArrowheads="1"/>
          </p:cNvSpPr>
          <p:nvPr/>
        </p:nvSpPr>
        <p:spPr bwMode="auto">
          <a:xfrm>
            <a:off x="7239000" y="1752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820" name="Oval 140"/>
          <p:cNvSpPr>
            <a:spLocks noChangeArrowheads="1"/>
          </p:cNvSpPr>
          <p:nvPr/>
        </p:nvSpPr>
        <p:spPr bwMode="auto">
          <a:xfrm>
            <a:off x="7315200" y="1600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821" name="Oval 141"/>
          <p:cNvSpPr>
            <a:spLocks noChangeArrowheads="1"/>
          </p:cNvSpPr>
          <p:nvPr/>
        </p:nvSpPr>
        <p:spPr bwMode="auto">
          <a:xfrm>
            <a:off x="7010400" y="1371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822" name="Oval 142"/>
          <p:cNvSpPr>
            <a:spLocks noChangeArrowheads="1"/>
          </p:cNvSpPr>
          <p:nvPr/>
        </p:nvSpPr>
        <p:spPr bwMode="auto">
          <a:xfrm>
            <a:off x="6934200" y="1600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823" name="Oval 143"/>
          <p:cNvSpPr>
            <a:spLocks noChangeArrowheads="1"/>
          </p:cNvSpPr>
          <p:nvPr/>
        </p:nvSpPr>
        <p:spPr bwMode="auto">
          <a:xfrm>
            <a:off x="6705600" y="1676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824" name="Oval 144"/>
          <p:cNvSpPr>
            <a:spLocks noChangeArrowheads="1"/>
          </p:cNvSpPr>
          <p:nvPr/>
        </p:nvSpPr>
        <p:spPr bwMode="auto">
          <a:xfrm>
            <a:off x="6934200" y="1600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825" name="Oval 145"/>
          <p:cNvSpPr>
            <a:spLocks noChangeArrowheads="1"/>
          </p:cNvSpPr>
          <p:nvPr/>
        </p:nvSpPr>
        <p:spPr bwMode="auto">
          <a:xfrm>
            <a:off x="6629400" y="1371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826" name="Oval 146"/>
          <p:cNvSpPr>
            <a:spLocks noChangeArrowheads="1"/>
          </p:cNvSpPr>
          <p:nvPr/>
        </p:nvSpPr>
        <p:spPr bwMode="auto">
          <a:xfrm>
            <a:off x="6553200" y="1600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827" name="Oval 147"/>
          <p:cNvSpPr>
            <a:spLocks noChangeArrowheads="1"/>
          </p:cNvSpPr>
          <p:nvPr/>
        </p:nvSpPr>
        <p:spPr bwMode="auto">
          <a:xfrm>
            <a:off x="6705600" y="2514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828" name="Oval 148"/>
          <p:cNvSpPr>
            <a:spLocks noChangeArrowheads="1"/>
          </p:cNvSpPr>
          <p:nvPr/>
        </p:nvSpPr>
        <p:spPr bwMode="auto">
          <a:xfrm>
            <a:off x="7772400" y="2743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829" name="Oval 149"/>
          <p:cNvSpPr>
            <a:spLocks noChangeArrowheads="1"/>
          </p:cNvSpPr>
          <p:nvPr/>
        </p:nvSpPr>
        <p:spPr bwMode="auto">
          <a:xfrm>
            <a:off x="6629400" y="220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830" name="Oval 150"/>
          <p:cNvSpPr>
            <a:spLocks noChangeArrowheads="1"/>
          </p:cNvSpPr>
          <p:nvPr/>
        </p:nvSpPr>
        <p:spPr bwMode="auto">
          <a:xfrm>
            <a:off x="6553200" y="2438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831" name="Oval 151"/>
          <p:cNvSpPr>
            <a:spLocks noChangeArrowheads="1"/>
          </p:cNvSpPr>
          <p:nvPr/>
        </p:nvSpPr>
        <p:spPr bwMode="auto">
          <a:xfrm>
            <a:off x="5715000" y="1219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832" name="Rectangle 152"/>
          <p:cNvSpPr>
            <a:spLocks noChangeArrowheads="1"/>
          </p:cNvSpPr>
          <p:nvPr/>
        </p:nvSpPr>
        <p:spPr bwMode="auto">
          <a:xfrm>
            <a:off x="1524000" y="762000"/>
            <a:ext cx="12192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833" name="Rectangle 153"/>
          <p:cNvSpPr>
            <a:spLocks noChangeArrowheads="1"/>
          </p:cNvSpPr>
          <p:nvPr/>
        </p:nvSpPr>
        <p:spPr bwMode="auto">
          <a:xfrm>
            <a:off x="2133600" y="1066800"/>
            <a:ext cx="9144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834" name="Line 154"/>
          <p:cNvSpPr>
            <a:spLocks noChangeShapeType="1"/>
          </p:cNvSpPr>
          <p:nvPr/>
        </p:nvSpPr>
        <p:spPr bwMode="auto">
          <a:xfrm>
            <a:off x="1219200" y="34290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835" name="Freeform 155"/>
          <p:cNvSpPr>
            <a:spLocks/>
          </p:cNvSpPr>
          <p:nvPr/>
        </p:nvSpPr>
        <p:spPr bwMode="auto">
          <a:xfrm>
            <a:off x="1528763" y="3327400"/>
            <a:ext cx="1557337" cy="109538"/>
          </a:xfrm>
          <a:custGeom>
            <a:avLst/>
            <a:gdLst/>
            <a:ahLst/>
            <a:cxnLst>
              <a:cxn ang="0">
                <a:pos x="0" y="67"/>
              </a:cxn>
              <a:cxn ang="0">
                <a:pos x="52" y="52"/>
              </a:cxn>
              <a:cxn ang="0">
                <a:pos x="59" y="30"/>
              </a:cxn>
              <a:cxn ang="0">
                <a:pos x="111" y="15"/>
              </a:cxn>
              <a:cxn ang="0">
                <a:pos x="792" y="8"/>
              </a:cxn>
              <a:cxn ang="0">
                <a:pos x="926" y="15"/>
              </a:cxn>
              <a:cxn ang="0">
                <a:pos x="941" y="67"/>
              </a:cxn>
              <a:cxn ang="0">
                <a:pos x="778" y="67"/>
              </a:cxn>
              <a:cxn ang="0">
                <a:pos x="0" y="67"/>
              </a:cxn>
            </a:cxnLst>
            <a:rect l="0" t="0" r="r" b="b"/>
            <a:pathLst>
              <a:path w="981" h="69">
                <a:moveTo>
                  <a:pt x="0" y="67"/>
                </a:moveTo>
                <a:cubicBezTo>
                  <a:pt x="3" y="66"/>
                  <a:pt x="47" y="57"/>
                  <a:pt x="52" y="52"/>
                </a:cubicBezTo>
                <a:cubicBezTo>
                  <a:pt x="57" y="46"/>
                  <a:pt x="54" y="35"/>
                  <a:pt x="59" y="30"/>
                </a:cubicBezTo>
                <a:cubicBezTo>
                  <a:pt x="72" y="17"/>
                  <a:pt x="94" y="20"/>
                  <a:pt x="111" y="15"/>
                </a:cubicBezTo>
                <a:cubicBezTo>
                  <a:pt x="326" y="34"/>
                  <a:pt x="603" y="11"/>
                  <a:pt x="792" y="8"/>
                </a:cubicBezTo>
                <a:cubicBezTo>
                  <a:pt x="839" y="0"/>
                  <a:pt x="879" y="0"/>
                  <a:pt x="926" y="15"/>
                </a:cubicBezTo>
                <a:cubicBezTo>
                  <a:pt x="957" y="36"/>
                  <a:pt x="981" y="40"/>
                  <a:pt x="941" y="67"/>
                </a:cubicBezTo>
                <a:cubicBezTo>
                  <a:pt x="862" y="48"/>
                  <a:pt x="948" y="66"/>
                  <a:pt x="778" y="67"/>
                </a:cubicBezTo>
                <a:cubicBezTo>
                  <a:pt x="519" y="69"/>
                  <a:pt x="259" y="67"/>
                  <a:pt x="0" y="6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836" name="Line 156"/>
          <p:cNvSpPr>
            <a:spLocks noChangeShapeType="1"/>
          </p:cNvSpPr>
          <p:nvPr/>
        </p:nvSpPr>
        <p:spPr bwMode="auto">
          <a:xfrm>
            <a:off x="4267200" y="3810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35837" name="Freeform 157"/>
          <p:cNvSpPr>
            <a:spLocks/>
          </p:cNvSpPr>
          <p:nvPr/>
        </p:nvSpPr>
        <p:spPr bwMode="auto">
          <a:xfrm>
            <a:off x="4114800" y="752475"/>
            <a:ext cx="198438" cy="1522413"/>
          </a:xfrm>
          <a:custGeom>
            <a:avLst/>
            <a:gdLst/>
            <a:ahLst/>
            <a:cxnLst>
              <a:cxn ang="0">
                <a:pos x="97" y="0"/>
              </a:cxn>
              <a:cxn ang="0">
                <a:pos x="82" y="22"/>
              </a:cxn>
              <a:cxn ang="0">
                <a:pos x="67" y="67"/>
              </a:cxn>
              <a:cxn ang="0">
                <a:pos x="8" y="393"/>
              </a:cxn>
              <a:cxn ang="0">
                <a:pos x="0" y="571"/>
              </a:cxn>
              <a:cxn ang="0">
                <a:pos x="37" y="859"/>
              </a:cxn>
              <a:cxn ang="0">
                <a:pos x="82" y="956"/>
              </a:cxn>
              <a:cxn ang="0">
                <a:pos x="89" y="911"/>
              </a:cxn>
              <a:cxn ang="0">
                <a:pos x="97" y="874"/>
              </a:cxn>
              <a:cxn ang="0">
                <a:pos x="89" y="148"/>
              </a:cxn>
              <a:cxn ang="0">
                <a:pos x="97" y="0"/>
              </a:cxn>
            </a:cxnLst>
            <a:rect l="0" t="0" r="r" b="b"/>
            <a:pathLst>
              <a:path w="125" h="959">
                <a:moveTo>
                  <a:pt x="97" y="0"/>
                </a:moveTo>
                <a:cubicBezTo>
                  <a:pt x="92" y="7"/>
                  <a:pt x="86" y="14"/>
                  <a:pt x="82" y="22"/>
                </a:cubicBezTo>
                <a:cubicBezTo>
                  <a:pt x="76" y="36"/>
                  <a:pt x="67" y="67"/>
                  <a:pt x="67" y="67"/>
                </a:cubicBezTo>
                <a:cubicBezTo>
                  <a:pt x="59" y="183"/>
                  <a:pt x="41" y="283"/>
                  <a:pt x="8" y="393"/>
                </a:cubicBezTo>
                <a:cubicBezTo>
                  <a:pt x="5" y="452"/>
                  <a:pt x="0" y="512"/>
                  <a:pt x="0" y="571"/>
                </a:cubicBezTo>
                <a:cubicBezTo>
                  <a:pt x="0" y="667"/>
                  <a:pt x="14" y="765"/>
                  <a:pt x="37" y="859"/>
                </a:cubicBezTo>
                <a:cubicBezTo>
                  <a:pt x="45" y="893"/>
                  <a:pt x="54" y="937"/>
                  <a:pt x="82" y="956"/>
                </a:cubicBezTo>
                <a:cubicBezTo>
                  <a:pt x="114" y="906"/>
                  <a:pt x="89" y="959"/>
                  <a:pt x="89" y="911"/>
                </a:cubicBezTo>
                <a:cubicBezTo>
                  <a:pt x="89" y="898"/>
                  <a:pt x="94" y="886"/>
                  <a:pt x="97" y="874"/>
                </a:cubicBezTo>
                <a:cubicBezTo>
                  <a:pt x="100" y="647"/>
                  <a:pt x="125" y="384"/>
                  <a:pt x="89" y="148"/>
                </a:cubicBezTo>
                <a:cubicBezTo>
                  <a:pt x="98" y="30"/>
                  <a:pt x="97" y="79"/>
                  <a:pt x="97" y="0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sz="3200"/>
              <a:t>Why Constraint-Based Cluster Analysis?</a:t>
            </a:r>
          </a:p>
        </p:txBody>
      </p:sp>
      <p:sp>
        <p:nvSpPr>
          <p:cNvPr id="171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496943" cy="1219200"/>
          </a:xfrm>
        </p:spPr>
        <p:txBody>
          <a:bodyPr/>
          <a:lstStyle/>
          <a:p>
            <a:pPr>
              <a:lnSpc>
                <a:spcPct val="90000"/>
              </a:lnSpc>
              <a:buSzPct val="80000"/>
            </a:pPr>
            <a:r>
              <a:rPr lang="en-US" sz="2400" dirty="0"/>
              <a:t>Need user feedback: Users know their applications the best</a:t>
            </a:r>
          </a:p>
          <a:p>
            <a:pPr>
              <a:lnSpc>
                <a:spcPct val="90000"/>
              </a:lnSpc>
              <a:buSzPct val="80000"/>
            </a:pPr>
            <a:r>
              <a:rPr lang="en-US" sz="2400" dirty="0"/>
              <a:t>Less parameters but more user-desired constraints, e.g., an ATM allocation problem: obstacle &amp; desired clusters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520" y="2708920"/>
            <a:ext cx="7935416" cy="3574504"/>
            <a:chOff x="240" y="1714"/>
            <a:chExt cx="5246" cy="2513"/>
          </a:xfrm>
        </p:grpSpPr>
        <p:sp>
          <p:nvSpPr>
            <p:cNvPr id="1712133" name="Rectangle 5"/>
            <p:cNvSpPr>
              <a:spLocks noChangeArrowheads="1"/>
            </p:cNvSpPr>
            <p:nvPr/>
          </p:nvSpPr>
          <p:spPr bwMode="auto">
            <a:xfrm>
              <a:off x="240" y="1728"/>
              <a:ext cx="5232" cy="24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34" name="Line 6"/>
            <p:cNvSpPr>
              <a:spLocks noChangeShapeType="1"/>
            </p:cNvSpPr>
            <p:nvPr/>
          </p:nvSpPr>
          <p:spPr bwMode="auto">
            <a:xfrm>
              <a:off x="251" y="1752"/>
              <a:ext cx="2683" cy="931"/>
            </a:xfrm>
            <a:prstGeom prst="line">
              <a:avLst/>
            </a:prstGeom>
            <a:noFill/>
            <a:ln w="88900">
              <a:solidFill>
                <a:srgbClr val="3399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35" name="Oval 7"/>
            <p:cNvSpPr>
              <a:spLocks noChangeArrowheads="1"/>
            </p:cNvSpPr>
            <p:nvPr/>
          </p:nvSpPr>
          <p:spPr bwMode="auto">
            <a:xfrm>
              <a:off x="390" y="198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36" name="Oval 8"/>
            <p:cNvSpPr>
              <a:spLocks noChangeArrowheads="1"/>
            </p:cNvSpPr>
            <p:nvPr/>
          </p:nvSpPr>
          <p:spPr bwMode="auto">
            <a:xfrm>
              <a:off x="932" y="280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37" name="Oval 9"/>
            <p:cNvSpPr>
              <a:spLocks noChangeArrowheads="1"/>
            </p:cNvSpPr>
            <p:nvPr/>
          </p:nvSpPr>
          <p:spPr bwMode="auto">
            <a:xfrm>
              <a:off x="965" y="261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38" name="Oval 10"/>
            <p:cNvSpPr>
              <a:spLocks noChangeArrowheads="1"/>
            </p:cNvSpPr>
            <p:nvPr/>
          </p:nvSpPr>
          <p:spPr bwMode="auto">
            <a:xfrm>
              <a:off x="1005" y="231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39" name="Oval 11"/>
            <p:cNvSpPr>
              <a:spLocks noChangeArrowheads="1"/>
            </p:cNvSpPr>
            <p:nvPr/>
          </p:nvSpPr>
          <p:spPr bwMode="auto">
            <a:xfrm>
              <a:off x="1057" y="217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40" name="Oval 12"/>
            <p:cNvSpPr>
              <a:spLocks noChangeArrowheads="1"/>
            </p:cNvSpPr>
            <p:nvPr/>
          </p:nvSpPr>
          <p:spPr bwMode="auto">
            <a:xfrm>
              <a:off x="589" y="252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41" name="Oval 13"/>
            <p:cNvSpPr>
              <a:spLocks noChangeArrowheads="1"/>
            </p:cNvSpPr>
            <p:nvPr/>
          </p:nvSpPr>
          <p:spPr bwMode="auto">
            <a:xfrm>
              <a:off x="740" y="278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42" name="Oval 14"/>
            <p:cNvSpPr>
              <a:spLocks noChangeArrowheads="1"/>
            </p:cNvSpPr>
            <p:nvPr/>
          </p:nvSpPr>
          <p:spPr bwMode="auto">
            <a:xfrm>
              <a:off x="1508" y="338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43" name="Oval 15"/>
            <p:cNvSpPr>
              <a:spLocks noChangeArrowheads="1"/>
            </p:cNvSpPr>
            <p:nvPr/>
          </p:nvSpPr>
          <p:spPr bwMode="auto">
            <a:xfrm>
              <a:off x="868" y="218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44" name="Oval 16"/>
            <p:cNvSpPr>
              <a:spLocks noChangeArrowheads="1"/>
            </p:cNvSpPr>
            <p:nvPr/>
          </p:nvSpPr>
          <p:spPr bwMode="auto">
            <a:xfrm>
              <a:off x="2755" y="360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45" name="Oval 17"/>
            <p:cNvSpPr>
              <a:spLocks noChangeArrowheads="1"/>
            </p:cNvSpPr>
            <p:nvPr/>
          </p:nvSpPr>
          <p:spPr bwMode="auto">
            <a:xfrm>
              <a:off x="2341" y="340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46" name="Oval 18"/>
            <p:cNvSpPr>
              <a:spLocks noChangeArrowheads="1"/>
            </p:cNvSpPr>
            <p:nvPr/>
          </p:nvSpPr>
          <p:spPr bwMode="auto">
            <a:xfrm>
              <a:off x="2374" y="362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47" name="Oval 19"/>
            <p:cNvSpPr>
              <a:spLocks noChangeArrowheads="1"/>
            </p:cNvSpPr>
            <p:nvPr/>
          </p:nvSpPr>
          <p:spPr bwMode="auto">
            <a:xfrm>
              <a:off x="2515" y="372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48" name="Oval 20"/>
            <p:cNvSpPr>
              <a:spLocks noChangeArrowheads="1"/>
            </p:cNvSpPr>
            <p:nvPr/>
          </p:nvSpPr>
          <p:spPr bwMode="auto">
            <a:xfrm>
              <a:off x="1566" y="367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49" name="Oval 21"/>
            <p:cNvSpPr>
              <a:spLocks noChangeArrowheads="1"/>
            </p:cNvSpPr>
            <p:nvPr/>
          </p:nvSpPr>
          <p:spPr bwMode="auto">
            <a:xfrm>
              <a:off x="2180" y="405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50" name="Oval 22"/>
            <p:cNvSpPr>
              <a:spLocks noChangeArrowheads="1"/>
            </p:cNvSpPr>
            <p:nvPr/>
          </p:nvSpPr>
          <p:spPr bwMode="auto">
            <a:xfrm>
              <a:off x="1776" y="388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51" name="Oval 23"/>
            <p:cNvSpPr>
              <a:spLocks noChangeArrowheads="1"/>
            </p:cNvSpPr>
            <p:nvPr/>
          </p:nvSpPr>
          <p:spPr bwMode="auto">
            <a:xfrm>
              <a:off x="468" y="218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52" name="Oval 24"/>
            <p:cNvSpPr>
              <a:spLocks noChangeArrowheads="1"/>
            </p:cNvSpPr>
            <p:nvPr/>
          </p:nvSpPr>
          <p:spPr bwMode="auto">
            <a:xfrm>
              <a:off x="628" y="210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53" name="Oval 25"/>
            <p:cNvSpPr>
              <a:spLocks noChangeArrowheads="1"/>
            </p:cNvSpPr>
            <p:nvPr/>
          </p:nvSpPr>
          <p:spPr bwMode="auto">
            <a:xfrm>
              <a:off x="678" y="226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54" name="Oval 26"/>
            <p:cNvSpPr>
              <a:spLocks noChangeArrowheads="1"/>
            </p:cNvSpPr>
            <p:nvPr/>
          </p:nvSpPr>
          <p:spPr bwMode="auto">
            <a:xfrm>
              <a:off x="828" y="210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55" name="Oval 27"/>
            <p:cNvSpPr>
              <a:spLocks noChangeArrowheads="1"/>
            </p:cNvSpPr>
            <p:nvPr/>
          </p:nvSpPr>
          <p:spPr bwMode="auto">
            <a:xfrm>
              <a:off x="825" y="232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56" name="Oval 28"/>
            <p:cNvSpPr>
              <a:spLocks noChangeArrowheads="1"/>
            </p:cNvSpPr>
            <p:nvPr/>
          </p:nvSpPr>
          <p:spPr bwMode="auto">
            <a:xfrm>
              <a:off x="793" y="255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57" name="Oval 29"/>
            <p:cNvSpPr>
              <a:spLocks noChangeArrowheads="1"/>
            </p:cNvSpPr>
            <p:nvPr/>
          </p:nvSpPr>
          <p:spPr bwMode="auto">
            <a:xfrm>
              <a:off x="1062" y="265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58" name="Oval 30"/>
            <p:cNvSpPr>
              <a:spLocks noChangeArrowheads="1"/>
            </p:cNvSpPr>
            <p:nvPr/>
          </p:nvSpPr>
          <p:spPr bwMode="auto">
            <a:xfrm>
              <a:off x="1167" y="244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59" name="Oval 31"/>
            <p:cNvSpPr>
              <a:spLocks noChangeArrowheads="1"/>
            </p:cNvSpPr>
            <p:nvPr/>
          </p:nvSpPr>
          <p:spPr bwMode="auto">
            <a:xfrm>
              <a:off x="1208" y="260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60" name="Oval 32"/>
            <p:cNvSpPr>
              <a:spLocks noChangeArrowheads="1"/>
            </p:cNvSpPr>
            <p:nvPr/>
          </p:nvSpPr>
          <p:spPr bwMode="auto">
            <a:xfrm>
              <a:off x="769" y="238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61" name="Oval 33"/>
            <p:cNvSpPr>
              <a:spLocks noChangeArrowheads="1"/>
            </p:cNvSpPr>
            <p:nvPr/>
          </p:nvSpPr>
          <p:spPr bwMode="auto">
            <a:xfrm>
              <a:off x="991" y="250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62" name="Oval 34"/>
            <p:cNvSpPr>
              <a:spLocks noChangeArrowheads="1"/>
            </p:cNvSpPr>
            <p:nvPr/>
          </p:nvSpPr>
          <p:spPr bwMode="auto">
            <a:xfrm>
              <a:off x="3023" y="293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63" name="Oval 35"/>
            <p:cNvSpPr>
              <a:spLocks noChangeArrowheads="1"/>
            </p:cNvSpPr>
            <p:nvPr/>
          </p:nvSpPr>
          <p:spPr bwMode="auto">
            <a:xfrm>
              <a:off x="1375" y="274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64" name="Oval 36"/>
            <p:cNvSpPr>
              <a:spLocks noChangeArrowheads="1"/>
            </p:cNvSpPr>
            <p:nvPr/>
          </p:nvSpPr>
          <p:spPr bwMode="auto">
            <a:xfrm>
              <a:off x="1716" y="335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65" name="Oval 37"/>
            <p:cNvSpPr>
              <a:spLocks noChangeArrowheads="1"/>
            </p:cNvSpPr>
            <p:nvPr/>
          </p:nvSpPr>
          <p:spPr bwMode="auto">
            <a:xfrm>
              <a:off x="1840" y="329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66" name="Oval 38"/>
            <p:cNvSpPr>
              <a:spLocks noChangeArrowheads="1"/>
            </p:cNvSpPr>
            <p:nvPr/>
          </p:nvSpPr>
          <p:spPr bwMode="auto">
            <a:xfrm>
              <a:off x="1926" y="351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67" name="Oval 39"/>
            <p:cNvSpPr>
              <a:spLocks noChangeArrowheads="1"/>
            </p:cNvSpPr>
            <p:nvPr/>
          </p:nvSpPr>
          <p:spPr bwMode="auto">
            <a:xfrm>
              <a:off x="1659" y="358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68" name="Oval 40"/>
            <p:cNvSpPr>
              <a:spLocks noChangeArrowheads="1"/>
            </p:cNvSpPr>
            <p:nvPr/>
          </p:nvSpPr>
          <p:spPr bwMode="auto">
            <a:xfrm>
              <a:off x="1991" y="370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69" name="Oval 41"/>
            <p:cNvSpPr>
              <a:spLocks noChangeArrowheads="1"/>
            </p:cNvSpPr>
            <p:nvPr/>
          </p:nvSpPr>
          <p:spPr bwMode="auto">
            <a:xfrm>
              <a:off x="2114" y="364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70" name="Oval 42"/>
            <p:cNvSpPr>
              <a:spLocks noChangeArrowheads="1"/>
            </p:cNvSpPr>
            <p:nvPr/>
          </p:nvSpPr>
          <p:spPr bwMode="auto">
            <a:xfrm>
              <a:off x="2019" y="390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71" name="Oval 43"/>
            <p:cNvSpPr>
              <a:spLocks noChangeArrowheads="1"/>
            </p:cNvSpPr>
            <p:nvPr/>
          </p:nvSpPr>
          <p:spPr bwMode="auto">
            <a:xfrm>
              <a:off x="2206" y="392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72" name="Oval 44"/>
            <p:cNvSpPr>
              <a:spLocks noChangeArrowheads="1"/>
            </p:cNvSpPr>
            <p:nvPr/>
          </p:nvSpPr>
          <p:spPr bwMode="auto">
            <a:xfrm>
              <a:off x="1466" y="183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73" name="Oval 45"/>
            <p:cNvSpPr>
              <a:spLocks noChangeArrowheads="1"/>
            </p:cNvSpPr>
            <p:nvPr/>
          </p:nvSpPr>
          <p:spPr bwMode="auto">
            <a:xfrm>
              <a:off x="1562" y="199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74" name="Oval 46"/>
            <p:cNvSpPr>
              <a:spLocks noChangeArrowheads="1"/>
            </p:cNvSpPr>
            <p:nvPr/>
          </p:nvSpPr>
          <p:spPr bwMode="auto">
            <a:xfrm>
              <a:off x="1730" y="199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75" name="Oval 47"/>
            <p:cNvSpPr>
              <a:spLocks noChangeArrowheads="1"/>
            </p:cNvSpPr>
            <p:nvPr/>
          </p:nvSpPr>
          <p:spPr bwMode="auto">
            <a:xfrm>
              <a:off x="1854" y="213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76" name="Oval 48"/>
            <p:cNvSpPr>
              <a:spLocks noChangeArrowheads="1"/>
            </p:cNvSpPr>
            <p:nvPr/>
          </p:nvSpPr>
          <p:spPr bwMode="auto">
            <a:xfrm>
              <a:off x="1677" y="235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77" name="Oval 49"/>
            <p:cNvSpPr>
              <a:spLocks noChangeArrowheads="1"/>
            </p:cNvSpPr>
            <p:nvPr/>
          </p:nvSpPr>
          <p:spPr bwMode="auto">
            <a:xfrm>
              <a:off x="1901" y="247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78" name="Oval 50"/>
            <p:cNvSpPr>
              <a:spLocks noChangeArrowheads="1"/>
            </p:cNvSpPr>
            <p:nvPr/>
          </p:nvSpPr>
          <p:spPr bwMode="auto">
            <a:xfrm>
              <a:off x="2061" y="219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79" name="Oval 51"/>
            <p:cNvSpPr>
              <a:spLocks noChangeArrowheads="1"/>
            </p:cNvSpPr>
            <p:nvPr/>
          </p:nvSpPr>
          <p:spPr bwMode="auto">
            <a:xfrm>
              <a:off x="1893" y="256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80" name="Oval 52"/>
            <p:cNvSpPr>
              <a:spLocks noChangeArrowheads="1"/>
            </p:cNvSpPr>
            <p:nvPr/>
          </p:nvSpPr>
          <p:spPr bwMode="auto">
            <a:xfrm>
              <a:off x="1680" y="193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81" name="Oval 53"/>
            <p:cNvSpPr>
              <a:spLocks noChangeArrowheads="1"/>
            </p:cNvSpPr>
            <p:nvPr/>
          </p:nvSpPr>
          <p:spPr bwMode="auto">
            <a:xfrm>
              <a:off x="2294" y="273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82" name="Oval 54"/>
            <p:cNvSpPr>
              <a:spLocks noChangeArrowheads="1"/>
            </p:cNvSpPr>
            <p:nvPr/>
          </p:nvSpPr>
          <p:spPr bwMode="auto">
            <a:xfrm>
              <a:off x="2499" y="329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83" name="Oval 55"/>
            <p:cNvSpPr>
              <a:spLocks noChangeArrowheads="1"/>
            </p:cNvSpPr>
            <p:nvPr/>
          </p:nvSpPr>
          <p:spPr bwMode="auto">
            <a:xfrm>
              <a:off x="1922" y="280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84" name="Oval 56"/>
            <p:cNvSpPr>
              <a:spLocks noChangeArrowheads="1"/>
            </p:cNvSpPr>
            <p:nvPr/>
          </p:nvSpPr>
          <p:spPr bwMode="auto">
            <a:xfrm>
              <a:off x="2154" y="275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85" name="Oval 57"/>
            <p:cNvSpPr>
              <a:spLocks noChangeArrowheads="1"/>
            </p:cNvSpPr>
            <p:nvPr/>
          </p:nvSpPr>
          <p:spPr bwMode="auto">
            <a:xfrm>
              <a:off x="1923" y="268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86" name="Oval 58"/>
            <p:cNvSpPr>
              <a:spLocks noChangeArrowheads="1"/>
            </p:cNvSpPr>
            <p:nvPr/>
          </p:nvSpPr>
          <p:spPr bwMode="auto">
            <a:xfrm>
              <a:off x="3575" y="348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87" name="Oval 59"/>
            <p:cNvSpPr>
              <a:spLocks noChangeArrowheads="1"/>
            </p:cNvSpPr>
            <p:nvPr/>
          </p:nvSpPr>
          <p:spPr bwMode="auto">
            <a:xfrm>
              <a:off x="3860" y="340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88" name="Oval 60"/>
            <p:cNvSpPr>
              <a:spLocks noChangeArrowheads="1"/>
            </p:cNvSpPr>
            <p:nvPr/>
          </p:nvSpPr>
          <p:spPr bwMode="auto">
            <a:xfrm>
              <a:off x="3402" y="336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89" name="Oval 61"/>
            <p:cNvSpPr>
              <a:spLocks noChangeArrowheads="1"/>
            </p:cNvSpPr>
            <p:nvPr/>
          </p:nvSpPr>
          <p:spPr bwMode="auto">
            <a:xfrm>
              <a:off x="3689" y="324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90" name="Oval 62"/>
            <p:cNvSpPr>
              <a:spLocks noChangeArrowheads="1"/>
            </p:cNvSpPr>
            <p:nvPr/>
          </p:nvSpPr>
          <p:spPr bwMode="auto">
            <a:xfrm>
              <a:off x="3203" y="302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91" name="Oval 63"/>
            <p:cNvSpPr>
              <a:spLocks noChangeArrowheads="1"/>
            </p:cNvSpPr>
            <p:nvPr/>
          </p:nvSpPr>
          <p:spPr bwMode="auto">
            <a:xfrm>
              <a:off x="3299" y="357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92" name="Oval 64"/>
            <p:cNvSpPr>
              <a:spLocks noChangeArrowheads="1"/>
            </p:cNvSpPr>
            <p:nvPr/>
          </p:nvSpPr>
          <p:spPr bwMode="auto">
            <a:xfrm>
              <a:off x="3831" y="287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93" name="Oval 65"/>
            <p:cNvSpPr>
              <a:spLocks noChangeArrowheads="1"/>
            </p:cNvSpPr>
            <p:nvPr/>
          </p:nvSpPr>
          <p:spPr bwMode="auto">
            <a:xfrm>
              <a:off x="3454" y="288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94" name="Oval 66"/>
            <p:cNvSpPr>
              <a:spLocks noChangeArrowheads="1"/>
            </p:cNvSpPr>
            <p:nvPr/>
          </p:nvSpPr>
          <p:spPr bwMode="auto">
            <a:xfrm>
              <a:off x="3169" y="356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95" name="Oval 67"/>
            <p:cNvSpPr>
              <a:spLocks noChangeArrowheads="1"/>
            </p:cNvSpPr>
            <p:nvPr/>
          </p:nvSpPr>
          <p:spPr bwMode="auto">
            <a:xfrm>
              <a:off x="3364" y="265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96" name="Oval 68"/>
            <p:cNvSpPr>
              <a:spLocks noChangeArrowheads="1"/>
            </p:cNvSpPr>
            <p:nvPr/>
          </p:nvSpPr>
          <p:spPr bwMode="auto">
            <a:xfrm>
              <a:off x="1950" y="223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97" name="Oval 69"/>
            <p:cNvSpPr>
              <a:spLocks noChangeArrowheads="1"/>
            </p:cNvSpPr>
            <p:nvPr/>
          </p:nvSpPr>
          <p:spPr bwMode="auto">
            <a:xfrm>
              <a:off x="2128" y="226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98" name="Oval 70"/>
            <p:cNvSpPr>
              <a:spLocks noChangeArrowheads="1"/>
            </p:cNvSpPr>
            <p:nvPr/>
          </p:nvSpPr>
          <p:spPr bwMode="auto">
            <a:xfrm>
              <a:off x="2105" y="250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199" name="Oval 71"/>
            <p:cNvSpPr>
              <a:spLocks noChangeArrowheads="1"/>
            </p:cNvSpPr>
            <p:nvPr/>
          </p:nvSpPr>
          <p:spPr bwMode="auto">
            <a:xfrm>
              <a:off x="1693" y="217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00" name="Oval 72"/>
            <p:cNvSpPr>
              <a:spLocks noChangeArrowheads="1"/>
            </p:cNvSpPr>
            <p:nvPr/>
          </p:nvSpPr>
          <p:spPr bwMode="auto">
            <a:xfrm>
              <a:off x="2171" y="186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201" name="Oval 73"/>
            <p:cNvSpPr>
              <a:spLocks noChangeArrowheads="1"/>
            </p:cNvSpPr>
            <p:nvPr/>
          </p:nvSpPr>
          <p:spPr bwMode="auto">
            <a:xfrm>
              <a:off x="1640" y="255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02" name="Oval 74"/>
            <p:cNvSpPr>
              <a:spLocks noChangeArrowheads="1"/>
            </p:cNvSpPr>
            <p:nvPr/>
          </p:nvSpPr>
          <p:spPr bwMode="auto">
            <a:xfrm>
              <a:off x="1572" y="236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03" name="Oval 75"/>
            <p:cNvSpPr>
              <a:spLocks noChangeArrowheads="1"/>
            </p:cNvSpPr>
            <p:nvPr/>
          </p:nvSpPr>
          <p:spPr bwMode="auto">
            <a:xfrm>
              <a:off x="1777" y="258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04" name="Oval 76"/>
            <p:cNvSpPr>
              <a:spLocks noChangeArrowheads="1"/>
            </p:cNvSpPr>
            <p:nvPr/>
          </p:nvSpPr>
          <p:spPr bwMode="auto">
            <a:xfrm>
              <a:off x="1509" y="265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05" name="Oval 77"/>
            <p:cNvSpPr>
              <a:spLocks noChangeArrowheads="1"/>
            </p:cNvSpPr>
            <p:nvPr/>
          </p:nvSpPr>
          <p:spPr bwMode="auto">
            <a:xfrm>
              <a:off x="1760" y="275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06" name="Oval 78"/>
            <p:cNvSpPr>
              <a:spLocks noChangeArrowheads="1"/>
            </p:cNvSpPr>
            <p:nvPr/>
          </p:nvSpPr>
          <p:spPr bwMode="auto">
            <a:xfrm>
              <a:off x="2910" y="319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07" name="Oval 79"/>
            <p:cNvSpPr>
              <a:spLocks noChangeArrowheads="1"/>
            </p:cNvSpPr>
            <p:nvPr/>
          </p:nvSpPr>
          <p:spPr bwMode="auto">
            <a:xfrm>
              <a:off x="2942" y="300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08" name="Oval 80"/>
            <p:cNvSpPr>
              <a:spLocks noChangeArrowheads="1"/>
            </p:cNvSpPr>
            <p:nvPr/>
          </p:nvSpPr>
          <p:spPr bwMode="auto">
            <a:xfrm>
              <a:off x="3102" y="338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09" name="Oval 81"/>
            <p:cNvSpPr>
              <a:spLocks noChangeArrowheads="1"/>
            </p:cNvSpPr>
            <p:nvPr/>
          </p:nvSpPr>
          <p:spPr bwMode="auto">
            <a:xfrm>
              <a:off x="3198" y="347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10" name="Oval 82"/>
            <p:cNvSpPr>
              <a:spLocks noChangeArrowheads="1"/>
            </p:cNvSpPr>
            <p:nvPr/>
          </p:nvSpPr>
          <p:spPr bwMode="auto">
            <a:xfrm>
              <a:off x="3390" y="367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11" name="Oval 83"/>
            <p:cNvSpPr>
              <a:spLocks noChangeArrowheads="1"/>
            </p:cNvSpPr>
            <p:nvPr/>
          </p:nvSpPr>
          <p:spPr bwMode="auto">
            <a:xfrm>
              <a:off x="3481" y="178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12" name="Oval 84"/>
            <p:cNvSpPr>
              <a:spLocks noChangeArrowheads="1"/>
            </p:cNvSpPr>
            <p:nvPr/>
          </p:nvSpPr>
          <p:spPr bwMode="auto">
            <a:xfrm>
              <a:off x="3331" y="332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13" name="Oval 85"/>
            <p:cNvSpPr>
              <a:spLocks noChangeArrowheads="1"/>
            </p:cNvSpPr>
            <p:nvPr/>
          </p:nvSpPr>
          <p:spPr bwMode="auto">
            <a:xfrm>
              <a:off x="3582" y="386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14" name="Oval 86"/>
            <p:cNvSpPr>
              <a:spLocks noChangeArrowheads="1"/>
            </p:cNvSpPr>
            <p:nvPr/>
          </p:nvSpPr>
          <p:spPr bwMode="auto">
            <a:xfrm>
              <a:off x="3551" y="363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15" name="Oval 87"/>
            <p:cNvSpPr>
              <a:spLocks noChangeArrowheads="1"/>
            </p:cNvSpPr>
            <p:nvPr/>
          </p:nvSpPr>
          <p:spPr bwMode="auto">
            <a:xfrm>
              <a:off x="3765" y="361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16" name="Oval 88"/>
            <p:cNvSpPr>
              <a:spLocks noChangeArrowheads="1"/>
            </p:cNvSpPr>
            <p:nvPr/>
          </p:nvSpPr>
          <p:spPr bwMode="auto">
            <a:xfrm>
              <a:off x="3870" y="415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17" name="Oval 89"/>
            <p:cNvSpPr>
              <a:spLocks noChangeArrowheads="1"/>
            </p:cNvSpPr>
            <p:nvPr/>
          </p:nvSpPr>
          <p:spPr bwMode="auto">
            <a:xfrm>
              <a:off x="3539" y="327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18" name="Oval 90"/>
            <p:cNvSpPr>
              <a:spLocks noChangeArrowheads="1"/>
            </p:cNvSpPr>
            <p:nvPr/>
          </p:nvSpPr>
          <p:spPr bwMode="auto">
            <a:xfrm>
              <a:off x="4900" y="370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19" name="Oval 91"/>
            <p:cNvSpPr>
              <a:spLocks noChangeArrowheads="1"/>
            </p:cNvSpPr>
            <p:nvPr/>
          </p:nvSpPr>
          <p:spPr bwMode="auto">
            <a:xfrm>
              <a:off x="4090" y="357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20" name="Oval 92"/>
            <p:cNvSpPr>
              <a:spLocks noChangeArrowheads="1"/>
            </p:cNvSpPr>
            <p:nvPr/>
          </p:nvSpPr>
          <p:spPr bwMode="auto">
            <a:xfrm>
              <a:off x="3908" y="187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21" name="Oval 93"/>
            <p:cNvSpPr>
              <a:spLocks noChangeArrowheads="1"/>
            </p:cNvSpPr>
            <p:nvPr/>
          </p:nvSpPr>
          <p:spPr bwMode="auto">
            <a:xfrm>
              <a:off x="3486" y="191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22" name="Oval 94"/>
            <p:cNvSpPr>
              <a:spLocks noChangeArrowheads="1"/>
            </p:cNvSpPr>
            <p:nvPr/>
          </p:nvSpPr>
          <p:spPr bwMode="auto">
            <a:xfrm>
              <a:off x="3518" y="221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23" name="Oval 95"/>
            <p:cNvSpPr>
              <a:spLocks noChangeArrowheads="1"/>
            </p:cNvSpPr>
            <p:nvPr/>
          </p:nvSpPr>
          <p:spPr bwMode="auto">
            <a:xfrm>
              <a:off x="3687" y="215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24" name="Oval 96"/>
            <p:cNvSpPr>
              <a:spLocks noChangeArrowheads="1"/>
            </p:cNvSpPr>
            <p:nvPr/>
          </p:nvSpPr>
          <p:spPr bwMode="auto">
            <a:xfrm>
              <a:off x="3793" y="200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25" name="Oval 97"/>
            <p:cNvSpPr>
              <a:spLocks noChangeArrowheads="1"/>
            </p:cNvSpPr>
            <p:nvPr/>
          </p:nvSpPr>
          <p:spPr bwMode="auto">
            <a:xfrm>
              <a:off x="3952" y="196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26" name="Oval 98"/>
            <p:cNvSpPr>
              <a:spLocks noChangeArrowheads="1"/>
            </p:cNvSpPr>
            <p:nvPr/>
          </p:nvSpPr>
          <p:spPr bwMode="auto">
            <a:xfrm>
              <a:off x="3648" y="196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27" name="Oval 99"/>
            <p:cNvSpPr>
              <a:spLocks noChangeArrowheads="1"/>
            </p:cNvSpPr>
            <p:nvPr/>
          </p:nvSpPr>
          <p:spPr bwMode="auto">
            <a:xfrm>
              <a:off x="3708" y="206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28" name="Oval 100"/>
            <p:cNvSpPr>
              <a:spLocks noChangeArrowheads="1"/>
            </p:cNvSpPr>
            <p:nvPr/>
          </p:nvSpPr>
          <p:spPr bwMode="auto">
            <a:xfrm>
              <a:off x="3858" y="232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29" name="Oval 101"/>
            <p:cNvSpPr>
              <a:spLocks noChangeArrowheads="1"/>
            </p:cNvSpPr>
            <p:nvPr/>
          </p:nvSpPr>
          <p:spPr bwMode="auto">
            <a:xfrm>
              <a:off x="3773" y="245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30" name="Oval 102"/>
            <p:cNvSpPr>
              <a:spLocks noChangeArrowheads="1"/>
            </p:cNvSpPr>
            <p:nvPr/>
          </p:nvSpPr>
          <p:spPr bwMode="auto">
            <a:xfrm>
              <a:off x="3596" y="235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31" name="Oval 103"/>
            <p:cNvSpPr>
              <a:spLocks noChangeArrowheads="1"/>
            </p:cNvSpPr>
            <p:nvPr/>
          </p:nvSpPr>
          <p:spPr bwMode="auto">
            <a:xfrm>
              <a:off x="4019" y="276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32" name="Oval 104"/>
            <p:cNvSpPr>
              <a:spLocks noChangeArrowheads="1"/>
            </p:cNvSpPr>
            <p:nvPr/>
          </p:nvSpPr>
          <p:spPr bwMode="auto">
            <a:xfrm>
              <a:off x="4224" y="293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33" name="Oval 105"/>
            <p:cNvSpPr>
              <a:spLocks noChangeArrowheads="1"/>
            </p:cNvSpPr>
            <p:nvPr/>
          </p:nvSpPr>
          <p:spPr bwMode="auto">
            <a:xfrm>
              <a:off x="4474" y="329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34" name="Oval 106"/>
            <p:cNvSpPr>
              <a:spLocks noChangeArrowheads="1"/>
            </p:cNvSpPr>
            <p:nvPr/>
          </p:nvSpPr>
          <p:spPr bwMode="auto">
            <a:xfrm>
              <a:off x="4425" y="288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35" name="Oval 107"/>
            <p:cNvSpPr>
              <a:spLocks noChangeArrowheads="1"/>
            </p:cNvSpPr>
            <p:nvPr/>
          </p:nvSpPr>
          <p:spPr bwMode="auto">
            <a:xfrm>
              <a:off x="4703" y="310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36" name="Oval 108"/>
            <p:cNvSpPr>
              <a:spLocks noChangeArrowheads="1"/>
            </p:cNvSpPr>
            <p:nvPr/>
          </p:nvSpPr>
          <p:spPr bwMode="auto">
            <a:xfrm>
              <a:off x="4626" y="317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37" name="Oval 109"/>
            <p:cNvSpPr>
              <a:spLocks noChangeArrowheads="1"/>
            </p:cNvSpPr>
            <p:nvPr/>
          </p:nvSpPr>
          <p:spPr bwMode="auto">
            <a:xfrm>
              <a:off x="4595" y="298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38" name="Oval 110"/>
            <p:cNvSpPr>
              <a:spLocks noChangeArrowheads="1"/>
            </p:cNvSpPr>
            <p:nvPr/>
          </p:nvSpPr>
          <p:spPr bwMode="auto">
            <a:xfrm>
              <a:off x="3200" y="204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39" name="Oval 111"/>
            <p:cNvSpPr>
              <a:spLocks noChangeArrowheads="1"/>
            </p:cNvSpPr>
            <p:nvPr/>
          </p:nvSpPr>
          <p:spPr bwMode="auto">
            <a:xfrm>
              <a:off x="4445" y="309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40" name="Oval 112"/>
            <p:cNvSpPr>
              <a:spLocks noChangeArrowheads="1"/>
            </p:cNvSpPr>
            <p:nvPr/>
          </p:nvSpPr>
          <p:spPr bwMode="auto">
            <a:xfrm>
              <a:off x="4141" y="276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41" name="Oval 113"/>
            <p:cNvSpPr>
              <a:spLocks noChangeArrowheads="1"/>
            </p:cNvSpPr>
            <p:nvPr/>
          </p:nvSpPr>
          <p:spPr bwMode="auto">
            <a:xfrm>
              <a:off x="3560" y="209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42" name="Oval 114"/>
            <p:cNvSpPr>
              <a:spLocks noChangeArrowheads="1"/>
            </p:cNvSpPr>
            <p:nvPr/>
          </p:nvSpPr>
          <p:spPr bwMode="auto">
            <a:xfrm>
              <a:off x="3237" y="219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43" name="Oval 115"/>
            <p:cNvSpPr>
              <a:spLocks noChangeArrowheads="1"/>
            </p:cNvSpPr>
            <p:nvPr/>
          </p:nvSpPr>
          <p:spPr bwMode="auto">
            <a:xfrm>
              <a:off x="3370" y="233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44" name="Oval 116"/>
            <p:cNvSpPr>
              <a:spLocks noChangeArrowheads="1"/>
            </p:cNvSpPr>
            <p:nvPr/>
          </p:nvSpPr>
          <p:spPr bwMode="auto">
            <a:xfrm>
              <a:off x="3566" y="254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45" name="Oval 117"/>
            <p:cNvSpPr>
              <a:spLocks noChangeArrowheads="1"/>
            </p:cNvSpPr>
            <p:nvPr/>
          </p:nvSpPr>
          <p:spPr bwMode="auto">
            <a:xfrm>
              <a:off x="3452" y="242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46" name="Oval 118"/>
            <p:cNvSpPr>
              <a:spLocks noChangeArrowheads="1"/>
            </p:cNvSpPr>
            <p:nvPr/>
          </p:nvSpPr>
          <p:spPr bwMode="auto">
            <a:xfrm>
              <a:off x="3712" y="292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47" name="Oval 119"/>
            <p:cNvSpPr>
              <a:spLocks noChangeArrowheads="1"/>
            </p:cNvSpPr>
            <p:nvPr/>
          </p:nvSpPr>
          <p:spPr bwMode="auto">
            <a:xfrm>
              <a:off x="3708" y="276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48" name="Oval 120"/>
            <p:cNvSpPr>
              <a:spLocks noChangeArrowheads="1"/>
            </p:cNvSpPr>
            <p:nvPr/>
          </p:nvSpPr>
          <p:spPr bwMode="auto">
            <a:xfrm>
              <a:off x="3913" y="273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49" name="Oval 121"/>
            <p:cNvSpPr>
              <a:spLocks noChangeArrowheads="1"/>
            </p:cNvSpPr>
            <p:nvPr/>
          </p:nvSpPr>
          <p:spPr bwMode="auto">
            <a:xfrm>
              <a:off x="3982" y="295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50" name="Oval 122"/>
            <p:cNvSpPr>
              <a:spLocks noChangeArrowheads="1"/>
            </p:cNvSpPr>
            <p:nvPr/>
          </p:nvSpPr>
          <p:spPr bwMode="auto">
            <a:xfrm>
              <a:off x="4168" y="304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51" name="Oval 123"/>
            <p:cNvSpPr>
              <a:spLocks noChangeArrowheads="1"/>
            </p:cNvSpPr>
            <p:nvPr/>
          </p:nvSpPr>
          <p:spPr bwMode="auto">
            <a:xfrm>
              <a:off x="4419" y="314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52" name="Oval 124"/>
            <p:cNvSpPr>
              <a:spLocks noChangeArrowheads="1"/>
            </p:cNvSpPr>
            <p:nvPr/>
          </p:nvSpPr>
          <p:spPr bwMode="auto">
            <a:xfrm>
              <a:off x="4279" y="320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53" name="Oval 125"/>
            <p:cNvSpPr>
              <a:spLocks noChangeArrowheads="1"/>
            </p:cNvSpPr>
            <p:nvPr/>
          </p:nvSpPr>
          <p:spPr bwMode="auto">
            <a:xfrm>
              <a:off x="4302" y="334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54" name="Oval 126"/>
            <p:cNvSpPr>
              <a:spLocks noChangeArrowheads="1"/>
            </p:cNvSpPr>
            <p:nvPr/>
          </p:nvSpPr>
          <p:spPr bwMode="auto">
            <a:xfrm>
              <a:off x="4734" y="334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55" name="Oval 127"/>
            <p:cNvSpPr>
              <a:spLocks noChangeArrowheads="1"/>
            </p:cNvSpPr>
            <p:nvPr/>
          </p:nvSpPr>
          <p:spPr bwMode="auto">
            <a:xfrm>
              <a:off x="4585" y="340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56" name="Oval 128"/>
            <p:cNvSpPr>
              <a:spLocks noChangeArrowheads="1"/>
            </p:cNvSpPr>
            <p:nvPr/>
          </p:nvSpPr>
          <p:spPr bwMode="auto">
            <a:xfrm>
              <a:off x="4717" y="361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57" name="Oval 129"/>
            <p:cNvSpPr>
              <a:spLocks noChangeArrowheads="1"/>
            </p:cNvSpPr>
            <p:nvPr/>
          </p:nvSpPr>
          <p:spPr bwMode="auto">
            <a:xfrm>
              <a:off x="4622" y="374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58" name="Oval 130"/>
            <p:cNvSpPr>
              <a:spLocks noChangeArrowheads="1"/>
            </p:cNvSpPr>
            <p:nvPr/>
          </p:nvSpPr>
          <p:spPr bwMode="auto">
            <a:xfrm>
              <a:off x="4846" y="384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59" name="Oval 131"/>
            <p:cNvSpPr>
              <a:spLocks noChangeArrowheads="1"/>
            </p:cNvSpPr>
            <p:nvPr/>
          </p:nvSpPr>
          <p:spPr bwMode="auto">
            <a:xfrm>
              <a:off x="5024" y="375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60" name="Oval 132"/>
            <p:cNvSpPr>
              <a:spLocks noChangeArrowheads="1"/>
            </p:cNvSpPr>
            <p:nvPr/>
          </p:nvSpPr>
          <p:spPr bwMode="auto">
            <a:xfrm>
              <a:off x="5065" y="388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61" name="Oval 133"/>
            <p:cNvSpPr>
              <a:spLocks noChangeArrowheads="1"/>
            </p:cNvSpPr>
            <p:nvPr/>
          </p:nvSpPr>
          <p:spPr bwMode="auto">
            <a:xfrm>
              <a:off x="4689" y="403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262" name="Oval 134"/>
            <p:cNvSpPr>
              <a:spLocks noChangeArrowheads="1"/>
            </p:cNvSpPr>
            <p:nvPr/>
          </p:nvSpPr>
          <p:spPr bwMode="auto">
            <a:xfrm>
              <a:off x="2058" y="201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263" name="Oval 135"/>
            <p:cNvSpPr>
              <a:spLocks noChangeArrowheads="1"/>
            </p:cNvSpPr>
            <p:nvPr/>
          </p:nvSpPr>
          <p:spPr bwMode="auto">
            <a:xfrm>
              <a:off x="3590" y="181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264" name="Oval 136"/>
            <p:cNvSpPr>
              <a:spLocks noChangeArrowheads="1"/>
            </p:cNvSpPr>
            <p:nvPr/>
          </p:nvSpPr>
          <p:spPr bwMode="auto">
            <a:xfrm>
              <a:off x="2813" y="244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265" name="Oval 137"/>
            <p:cNvSpPr>
              <a:spLocks noChangeArrowheads="1"/>
            </p:cNvSpPr>
            <p:nvPr/>
          </p:nvSpPr>
          <p:spPr bwMode="auto">
            <a:xfrm>
              <a:off x="2201" y="216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266" name="Oval 138"/>
            <p:cNvSpPr>
              <a:spLocks noChangeArrowheads="1"/>
            </p:cNvSpPr>
            <p:nvPr/>
          </p:nvSpPr>
          <p:spPr bwMode="auto">
            <a:xfrm>
              <a:off x="1524" y="252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267" name="Oval 139"/>
            <p:cNvSpPr>
              <a:spLocks noChangeArrowheads="1"/>
            </p:cNvSpPr>
            <p:nvPr/>
          </p:nvSpPr>
          <p:spPr bwMode="auto">
            <a:xfrm>
              <a:off x="2211" y="229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268" name="Oval 140"/>
            <p:cNvSpPr>
              <a:spLocks noChangeArrowheads="1"/>
            </p:cNvSpPr>
            <p:nvPr/>
          </p:nvSpPr>
          <p:spPr bwMode="auto">
            <a:xfrm>
              <a:off x="2843" y="254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269" name="Oval 141"/>
            <p:cNvSpPr>
              <a:spLocks noChangeArrowheads="1"/>
            </p:cNvSpPr>
            <p:nvPr/>
          </p:nvSpPr>
          <p:spPr bwMode="auto">
            <a:xfrm>
              <a:off x="2049" y="243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270" name="Oval 142"/>
            <p:cNvSpPr>
              <a:spLocks noChangeArrowheads="1"/>
            </p:cNvSpPr>
            <p:nvPr/>
          </p:nvSpPr>
          <p:spPr bwMode="auto">
            <a:xfrm>
              <a:off x="3317" y="234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271" name="Oval 143"/>
            <p:cNvSpPr>
              <a:spLocks noChangeArrowheads="1"/>
            </p:cNvSpPr>
            <p:nvPr/>
          </p:nvSpPr>
          <p:spPr bwMode="auto">
            <a:xfrm>
              <a:off x="2877" y="234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272" name="Oval 144"/>
            <p:cNvSpPr>
              <a:spLocks noChangeArrowheads="1"/>
            </p:cNvSpPr>
            <p:nvPr/>
          </p:nvSpPr>
          <p:spPr bwMode="auto">
            <a:xfrm>
              <a:off x="3191" y="244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273" name="Oval 145"/>
            <p:cNvSpPr>
              <a:spLocks noChangeArrowheads="1"/>
            </p:cNvSpPr>
            <p:nvPr/>
          </p:nvSpPr>
          <p:spPr bwMode="auto">
            <a:xfrm>
              <a:off x="3323" y="302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274" name="Oval 146"/>
            <p:cNvSpPr>
              <a:spLocks noChangeArrowheads="1"/>
            </p:cNvSpPr>
            <p:nvPr/>
          </p:nvSpPr>
          <p:spPr bwMode="auto">
            <a:xfrm>
              <a:off x="3301" y="311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275" name="Oval 147"/>
            <p:cNvSpPr>
              <a:spLocks noChangeArrowheads="1"/>
            </p:cNvSpPr>
            <p:nvPr/>
          </p:nvSpPr>
          <p:spPr bwMode="auto">
            <a:xfrm>
              <a:off x="3533" y="284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276" name="Oval 148"/>
            <p:cNvSpPr>
              <a:spLocks noChangeArrowheads="1"/>
            </p:cNvSpPr>
            <p:nvPr/>
          </p:nvSpPr>
          <p:spPr bwMode="auto">
            <a:xfrm>
              <a:off x="3657" y="299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277" name="Oval 149"/>
            <p:cNvSpPr>
              <a:spLocks noChangeArrowheads="1"/>
            </p:cNvSpPr>
            <p:nvPr/>
          </p:nvSpPr>
          <p:spPr bwMode="auto">
            <a:xfrm>
              <a:off x="3707" y="340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278" name="Oval 150"/>
            <p:cNvSpPr>
              <a:spLocks noChangeArrowheads="1"/>
            </p:cNvSpPr>
            <p:nvPr/>
          </p:nvSpPr>
          <p:spPr bwMode="auto">
            <a:xfrm>
              <a:off x="3749" y="331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279" name="Oval 151"/>
            <p:cNvSpPr>
              <a:spLocks noChangeArrowheads="1"/>
            </p:cNvSpPr>
            <p:nvPr/>
          </p:nvSpPr>
          <p:spPr bwMode="auto">
            <a:xfrm>
              <a:off x="3899" y="359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280" name="Oval 152"/>
            <p:cNvSpPr>
              <a:spLocks noChangeArrowheads="1"/>
            </p:cNvSpPr>
            <p:nvPr/>
          </p:nvSpPr>
          <p:spPr bwMode="auto">
            <a:xfrm>
              <a:off x="4422" y="366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281" name="Oval 153"/>
            <p:cNvSpPr>
              <a:spLocks noChangeArrowheads="1"/>
            </p:cNvSpPr>
            <p:nvPr/>
          </p:nvSpPr>
          <p:spPr bwMode="auto">
            <a:xfrm>
              <a:off x="4473" y="379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282" name="Oval 154"/>
            <p:cNvSpPr>
              <a:spLocks noChangeArrowheads="1"/>
            </p:cNvSpPr>
            <p:nvPr/>
          </p:nvSpPr>
          <p:spPr bwMode="auto">
            <a:xfrm>
              <a:off x="4578" y="352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283" name="Oval 155"/>
            <p:cNvSpPr>
              <a:spLocks noChangeArrowheads="1"/>
            </p:cNvSpPr>
            <p:nvPr/>
          </p:nvSpPr>
          <p:spPr bwMode="auto">
            <a:xfrm>
              <a:off x="4283" y="398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284" name="Oval 156"/>
            <p:cNvSpPr>
              <a:spLocks noChangeArrowheads="1"/>
            </p:cNvSpPr>
            <p:nvPr/>
          </p:nvSpPr>
          <p:spPr bwMode="auto">
            <a:xfrm>
              <a:off x="4379" y="407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285" name="Oval 157"/>
            <p:cNvSpPr>
              <a:spLocks noChangeArrowheads="1"/>
            </p:cNvSpPr>
            <p:nvPr/>
          </p:nvSpPr>
          <p:spPr bwMode="auto">
            <a:xfrm>
              <a:off x="3350" y="198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286" name="Oval 158"/>
            <p:cNvSpPr>
              <a:spLocks noChangeArrowheads="1"/>
            </p:cNvSpPr>
            <p:nvPr/>
          </p:nvSpPr>
          <p:spPr bwMode="auto">
            <a:xfrm>
              <a:off x="3327" y="187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287" name="Oval 159"/>
            <p:cNvSpPr>
              <a:spLocks noChangeArrowheads="1"/>
            </p:cNvSpPr>
            <p:nvPr/>
          </p:nvSpPr>
          <p:spPr bwMode="auto">
            <a:xfrm>
              <a:off x="3496" y="212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288" name="Oval 160"/>
            <p:cNvSpPr>
              <a:spLocks noChangeArrowheads="1"/>
            </p:cNvSpPr>
            <p:nvPr/>
          </p:nvSpPr>
          <p:spPr bwMode="auto">
            <a:xfrm>
              <a:off x="3392" y="215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289" name="Oval 161"/>
            <p:cNvSpPr>
              <a:spLocks noChangeArrowheads="1"/>
            </p:cNvSpPr>
            <p:nvPr/>
          </p:nvSpPr>
          <p:spPr bwMode="auto">
            <a:xfrm>
              <a:off x="3688" y="231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290" name="Oval 162"/>
            <p:cNvSpPr>
              <a:spLocks noChangeArrowheads="1"/>
            </p:cNvSpPr>
            <p:nvPr/>
          </p:nvSpPr>
          <p:spPr bwMode="auto">
            <a:xfrm>
              <a:off x="3975" y="242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291" name="Oval 163"/>
            <p:cNvSpPr>
              <a:spLocks noChangeArrowheads="1"/>
            </p:cNvSpPr>
            <p:nvPr/>
          </p:nvSpPr>
          <p:spPr bwMode="auto">
            <a:xfrm>
              <a:off x="3880" y="250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292" name="Oval 164"/>
            <p:cNvSpPr>
              <a:spLocks noChangeArrowheads="1"/>
            </p:cNvSpPr>
            <p:nvPr/>
          </p:nvSpPr>
          <p:spPr bwMode="auto">
            <a:xfrm>
              <a:off x="3895" y="309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293" name="Oval 165"/>
            <p:cNvSpPr>
              <a:spLocks noChangeArrowheads="1"/>
            </p:cNvSpPr>
            <p:nvPr/>
          </p:nvSpPr>
          <p:spPr bwMode="auto">
            <a:xfrm>
              <a:off x="3854" y="300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294" name="Oval 166"/>
            <p:cNvSpPr>
              <a:spLocks noChangeArrowheads="1"/>
            </p:cNvSpPr>
            <p:nvPr/>
          </p:nvSpPr>
          <p:spPr bwMode="auto">
            <a:xfrm>
              <a:off x="4305" y="280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295" name="Oval 167"/>
            <p:cNvSpPr>
              <a:spLocks noChangeArrowheads="1"/>
            </p:cNvSpPr>
            <p:nvPr/>
          </p:nvSpPr>
          <p:spPr bwMode="auto">
            <a:xfrm>
              <a:off x="4264" y="307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296" name="Oval 168"/>
            <p:cNvSpPr>
              <a:spLocks noChangeArrowheads="1"/>
            </p:cNvSpPr>
            <p:nvPr/>
          </p:nvSpPr>
          <p:spPr bwMode="auto">
            <a:xfrm>
              <a:off x="4360" y="298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297" name="Oval 169"/>
            <p:cNvSpPr>
              <a:spLocks noChangeArrowheads="1"/>
            </p:cNvSpPr>
            <p:nvPr/>
          </p:nvSpPr>
          <p:spPr bwMode="auto">
            <a:xfrm>
              <a:off x="4502" y="297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298" name="Oval 170"/>
            <p:cNvSpPr>
              <a:spLocks noChangeArrowheads="1"/>
            </p:cNvSpPr>
            <p:nvPr/>
          </p:nvSpPr>
          <p:spPr bwMode="auto">
            <a:xfrm>
              <a:off x="4552" y="330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299" name="Oval 171"/>
            <p:cNvSpPr>
              <a:spLocks noChangeArrowheads="1"/>
            </p:cNvSpPr>
            <p:nvPr/>
          </p:nvSpPr>
          <p:spPr bwMode="auto">
            <a:xfrm>
              <a:off x="4648" y="327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300" name="Oval 172"/>
            <p:cNvSpPr>
              <a:spLocks noChangeArrowheads="1"/>
            </p:cNvSpPr>
            <p:nvPr/>
          </p:nvSpPr>
          <p:spPr bwMode="auto">
            <a:xfrm>
              <a:off x="4790" y="328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301" name="Oval 173"/>
            <p:cNvSpPr>
              <a:spLocks noChangeArrowheads="1"/>
            </p:cNvSpPr>
            <p:nvPr/>
          </p:nvSpPr>
          <p:spPr bwMode="auto">
            <a:xfrm>
              <a:off x="4713" y="343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302" name="Oval 174"/>
            <p:cNvSpPr>
              <a:spLocks noChangeArrowheads="1"/>
            </p:cNvSpPr>
            <p:nvPr/>
          </p:nvSpPr>
          <p:spPr bwMode="auto">
            <a:xfrm>
              <a:off x="4936" y="356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303" name="Oval 175"/>
            <p:cNvSpPr>
              <a:spLocks noChangeArrowheads="1"/>
            </p:cNvSpPr>
            <p:nvPr/>
          </p:nvSpPr>
          <p:spPr bwMode="auto">
            <a:xfrm>
              <a:off x="5032" y="353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304" name="Oval 176"/>
            <p:cNvSpPr>
              <a:spLocks noChangeArrowheads="1"/>
            </p:cNvSpPr>
            <p:nvPr/>
          </p:nvSpPr>
          <p:spPr bwMode="auto">
            <a:xfrm>
              <a:off x="4401" y="335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305" name="Oval 177"/>
            <p:cNvSpPr>
              <a:spLocks noChangeArrowheads="1"/>
            </p:cNvSpPr>
            <p:nvPr/>
          </p:nvSpPr>
          <p:spPr bwMode="auto">
            <a:xfrm>
              <a:off x="4751" y="375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he-IL" b="1" u="sng">
                <a:latin typeface="Times New Roman" pitchFamily="18" charset="0"/>
              </a:endParaRPr>
            </a:p>
          </p:txBody>
        </p:sp>
        <p:sp>
          <p:nvSpPr>
            <p:cNvPr id="1712306" name="Line 178"/>
            <p:cNvSpPr>
              <a:spLocks noChangeShapeType="1"/>
            </p:cNvSpPr>
            <p:nvPr/>
          </p:nvSpPr>
          <p:spPr bwMode="auto">
            <a:xfrm>
              <a:off x="2928" y="2674"/>
              <a:ext cx="2537" cy="1450"/>
            </a:xfrm>
            <a:prstGeom prst="line">
              <a:avLst/>
            </a:prstGeom>
            <a:noFill/>
            <a:ln w="88900">
              <a:solidFill>
                <a:srgbClr val="3399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307" name="Line 179"/>
            <p:cNvSpPr>
              <a:spLocks noChangeShapeType="1"/>
            </p:cNvSpPr>
            <p:nvPr/>
          </p:nvSpPr>
          <p:spPr bwMode="auto">
            <a:xfrm flipV="1">
              <a:off x="858" y="1719"/>
              <a:ext cx="736" cy="2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308" name="Line 180"/>
            <p:cNvSpPr>
              <a:spLocks noChangeShapeType="1"/>
            </p:cNvSpPr>
            <p:nvPr/>
          </p:nvSpPr>
          <p:spPr bwMode="auto">
            <a:xfrm>
              <a:off x="3114" y="2272"/>
              <a:ext cx="2372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309" name="Line 181"/>
            <p:cNvSpPr>
              <a:spLocks noChangeShapeType="1"/>
            </p:cNvSpPr>
            <p:nvPr/>
          </p:nvSpPr>
          <p:spPr bwMode="auto">
            <a:xfrm flipV="1">
              <a:off x="2485" y="1714"/>
              <a:ext cx="808" cy="24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310" name="Line 182"/>
            <p:cNvSpPr>
              <a:spLocks noChangeShapeType="1"/>
            </p:cNvSpPr>
            <p:nvPr/>
          </p:nvSpPr>
          <p:spPr bwMode="auto">
            <a:xfrm flipV="1">
              <a:off x="4082" y="1724"/>
              <a:ext cx="9" cy="24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311" name="Oval 183"/>
            <p:cNvSpPr>
              <a:spLocks noChangeArrowheads="1"/>
            </p:cNvSpPr>
            <p:nvPr/>
          </p:nvSpPr>
          <p:spPr bwMode="auto">
            <a:xfrm>
              <a:off x="1471" y="284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312" name="Oval 184"/>
            <p:cNvSpPr>
              <a:spLocks noChangeArrowheads="1"/>
            </p:cNvSpPr>
            <p:nvPr/>
          </p:nvSpPr>
          <p:spPr bwMode="auto">
            <a:xfrm>
              <a:off x="1458" y="270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313" name="Oval 185"/>
            <p:cNvSpPr>
              <a:spLocks noChangeArrowheads="1"/>
            </p:cNvSpPr>
            <p:nvPr/>
          </p:nvSpPr>
          <p:spPr bwMode="auto">
            <a:xfrm>
              <a:off x="1445" y="257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314" name="Oval 186"/>
            <p:cNvSpPr>
              <a:spLocks noChangeArrowheads="1"/>
            </p:cNvSpPr>
            <p:nvPr/>
          </p:nvSpPr>
          <p:spPr bwMode="auto">
            <a:xfrm>
              <a:off x="1759" y="313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315" name="Oval 187"/>
            <p:cNvSpPr>
              <a:spLocks noChangeArrowheads="1"/>
            </p:cNvSpPr>
            <p:nvPr/>
          </p:nvSpPr>
          <p:spPr bwMode="auto">
            <a:xfrm>
              <a:off x="2018" y="313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316" name="Oval 188"/>
            <p:cNvSpPr>
              <a:spLocks noChangeArrowheads="1"/>
            </p:cNvSpPr>
            <p:nvPr/>
          </p:nvSpPr>
          <p:spPr bwMode="auto">
            <a:xfrm>
              <a:off x="2823" y="349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317" name="Oval 189"/>
            <p:cNvSpPr>
              <a:spLocks noChangeArrowheads="1"/>
            </p:cNvSpPr>
            <p:nvPr/>
          </p:nvSpPr>
          <p:spPr bwMode="auto">
            <a:xfrm>
              <a:off x="2047" y="341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318" name="Oval 190"/>
            <p:cNvSpPr>
              <a:spLocks noChangeArrowheads="1"/>
            </p:cNvSpPr>
            <p:nvPr/>
          </p:nvSpPr>
          <p:spPr bwMode="auto">
            <a:xfrm>
              <a:off x="2143" y="351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319" name="Oval 191"/>
            <p:cNvSpPr>
              <a:spLocks noChangeArrowheads="1"/>
            </p:cNvSpPr>
            <p:nvPr/>
          </p:nvSpPr>
          <p:spPr bwMode="auto">
            <a:xfrm>
              <a:off x="2239" y="361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320" name="Oval 192"/>
            <p:cNvSpPr>
              <a:spLocks noChangeArrowheads="1"/>
            </p:cNvSpPr>
            <p:nvPr/>
          </p:nvSpPr>
          <p:spPr bwMode="auto">
            <a:xfrm>
              <a:off x="2335" y="370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321" name="Oval 193"/>
            <p:cNvSpPr>
              <a:spLocks noChangeArrowheads="1"/>
            </p:cNvSpPr>
            <p:nvPr/>
          </p:nvSpPr>
          <p:spPr bwMode="auto">
            <a:xfrm>
              <a:off x="810" y="310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322" name="Rectangle 194"/>
            <p:cNvSpPr>
              <a:spLocks noChangeArrowheads="1"/>
            </p:cNvSpPr>
            <p:nvPr/>
          </p:nvSpPr>
          <p:spPr bwMode="auto">
            <a:xfrm>
              <a:off x="1828" y="1799"/>
              <a:ext cx="163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323" name="Rectangle 195"/>
            <p:cNvSpPr>
              <a:spLocks noChangeArrowheads="1"/>
            </p:cNvSpPr>
            <p:nvPr/>
          </p:nvSpPr>
          <p:spPr bwMode="auto">
            <a:xfrm>
              <a:off x="3851" y="2069"/>
              <a:ext cx="163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324" name="Rectangle 196"/>
            <p:cNvSpPr>
              <a:spLocks noChangeArrowheads="1"/>
            </p:cNvSpPr>
            <p:nvPr/>
          </p:nvSpPr>
          <p:spPr bwMode="auto">
            <a:xfrm>
              <a:off x="3110" y="2564"/>
              <a:ext cx="163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325" name="Rectangle 197"/>
            <p:cNvSpPr>
              <a:spLocks noChangeArrowheads="1"/>
            </p:cNvSpPr>
            <p:nvPr/>
          </p:nvSpPr>
          <p:spPr bwMode="auto">
            <a:xfrm>
              <a:off x="4161" y="3152"/>
              <a:ext cx="163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326" name="Rectangle 198"/>
            <p:cNvSpPr>
              <a:spLocks noChangeArrowheads="1"/>
            </p:cNvSpPr>
            <p:nvPr/>
          </p:nvSpPr>
          <p:spPr bwMode="auto">
            <a:xfrm>
              <a:off x="1148" y="2175"/>
              <a:ext cx="163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327" name="Rectangle 199"/>
            <p:cNvSpPr>
              <a:spLocks noChangeArrowheads="1"/>
            </p:cNvSpPr>
            <p:nvPr/>
          </p:nvSpPr>
          <p:spPr bwMode="auto">
            <a:xfrm>
              <a:off x="2644" y="2744"/>
              <a:ext cx="163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328" name="Oval 200"/>
            <p:cNvSpPr>
              <a:spLocks noChangeArrowheads="1"/>
            </p:cNvSpPr>
            <p:nvPr/>
          </p:nvSpPr>
          <p:spPr bwMode="auto">
            <a:xfrm>
              <a:off x="2508" y="270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329" name="Oval 201"/>
            <p:cNvSpPr>
              <a:spLocks noChangeArrowheads="1"/>
            </p:cNvSpPr>
            <p:nvPr/>
          </p:nvSpPr>
          <p:spPr bwMode="auto">
            <a:xfrm>
              <a:off x="2522" y="282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330" name="Oval 202"/>
            <p:cNvSpPr>
              <a:spLocks noChangeArrowheads="1"/>
            </p:cNvSpPr>
            <p:nvPr/>
          </p:nvSpPr>
          <p:spPr bwMode="auto">
            <a:xfrm>
              <a:off x="2582" y="302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331" name="Oval 203"/>
            <p:cNvSpPr>
              <a:spLocks noChangeArrowheads="1"/>
            </p:cNvSpPr>
            <p:nvPr/>
          </p:nvSpPr>
          <p:spPr bwMode="auto">
            <a:xfrm>
              <a:off x="2678" y="312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332" name="Oval 204"/>
            <p:cNvSpPr>
              <a:spLocks noChangeArrowheads="1"/>
            </p:cNvSpPr>
            <p:nvPr/>
          </p:nvSpPr>
          <p:spPr bwMode="auto">
            <a:xfrm>
              <a:off x="2582" y="293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12333" name="Oval 205"/>
            <p:cNvSpPr>
              <a:spLocks noChangeArrowheads="1"/>
            </p:cNvSpPr>
            <p:nvPr/>
          </p:nvSpPr>
          <p:spPr bwMode="auto">
            <a:xfrm>
              <a:off x="2705" y="297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210" name="Slide Number Placeholder 20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04664"/>
            <a:ext cx="8600256" cy="6096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 Classification of Constraints in Cluster Analysis</a:t>
            </a:r>
          </a:p>
        </p:txBody>
      </p:sp>
      <p:sp>
        <p:nvSpPr>
          <p:cNvPr id="172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371656" cy="5181600"/>
          </a:xfrm>
        </p:spPr>
        <p:txBody>
          <a:bodyPr/>
          <a:lstStyle/>
          <a:p>
            <a:r>
              <a:rPr lang="en-US" sz="2400" dirty="0"/>
              <a:t>Clustering in applications: desirable to have user-guided (i.e., constrained) cluster analysis</a:t>
            </a:r>
          </a:p>
          <a:p>
            <a:r>
              <a:rPr lang="en-US" sz="2400" dirty="0"/>
              <a:t>Different constraints in cluster analysis:</a:t>
            </a:r>
          </a:p>
          <a:p>
            <a:pPr lvl="1"/>
            <a:r>
              <a:rPr lang="en-US" sz="2400" dirty="0"/>
              <a:t>Constraints on individual objects (do selection first)</a:t>
            </a:r>
          </a:p>
          <a:p>
            <a:pPr lvl="2"/>
            <a:r>
              <a:rPr lang="en-US" sz="2000" dirty="0"/>
              <a:t>Cluster on houses worth over $300K</a:t>
            </a:r>
          </a:p>
          <a:p>
            <a:pPr lvl="1"/>
            <a:r>
              <a:rPr lang="en-US" sz="2400" dirty="0"/>
              <a:t>Constraints on distance or similarity functions</a:t>
            </a:r>
          </a:p>
          <a:p>
            <a:pPr lvl="2"/>
            <a:r>
              <a:rPr lang="en-US" sz="2000" dirty="0"/>
              <a:t>Weighted functions, obstacles (e.g., rivers, lakes)</a:t>
            </a:r>
          </a:p>
          <a:p>
            <a:pPr lvl="1"/>
            <a:r>
              <a:rPr lang="en-US" sz="2400" dirty="0"/>
              <a:t>Constraints on the selection of clustering parameters</a:t>
            </a:r>
          </a:p>
          <a:p>
            <a:pPr lvl="2"/>
            <a:r>
              <a:rPr lang="en-US" sz="2000" dirty="0"/>
              <a:t># of clusters, </a:t>
            </a:r>
            <a:r>
              <a:rPr lang="en-US" sz="2000" dirty="0" err="1"/>
              <a:t>MinPts</a:t>
            </a:r>
            <a:r>
              <a:rPr lang="en-US" sz="2000" dirty="0"/>
              <a:t>, etc.</a:t>
            </a:r>
          </a:p>
          <a:p>
            <a:pPr lvl="1"/>
            <a:r>
              <a:rPr lang="en-US" sz="2400" dirty="0"/>
              <a:t>User-specified constraints </a:t>
            </a:r>
          </a:p>
          <a:p>
            <a:pPr lvl="2"/>
            <a:r>
              <a:rPr lang="en-US" sz="2000" dirty="0"/>
              <a:t>Contain at least 500 valued customers and 5000 ordinary ones</a:t>
            </a:r>
          </a:p>
          <a:p>
            <a:pPr lvl="1"/>
            <a:r>
              <a:rPr lang="en-US" sz="2400" dirty="0"/>
              <a:t>Semi-supervised: giving small training sets as “constraints” or hints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DD0E-0BAE-4A24-9B46-FA32FBAEF99C}" type="slidenum">
              <a:rPr lang="en-US"/>
              <a:pPr/>
              <a:t>18</a:t>
            </a:fld>
            <a:endParaRPr lang="en-US"/>
          </a:p>
        </p:txBody>
      </p:sp>
      <p:sp>
        <p:nvSpPr>
          <p:cNvPr id="171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762000"/>
          </a:xfrm>
        </p:spPr>
        <p:txBody>
          <a:bodyPr>
            <a:normAutofit fontScale="90000"/>
          </a:bodyPr>
          <a:lstStyle/>
          <a:p>
            <a:r>
              <a:rPr lang="en-US" sz="3200"/>
              <a:t>An Example: Clustering With Obstacle Objects</a:t>
            </a:r>
          </a:p>
        </p:txBody>
      </p:sp>
      <p:pic>
        <p:nvPicPr>
          <p:cNvPr id="1713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340768"/>
            <a:ext cx="4241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131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340768"/>
            <a:ext cx="424338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13157" name="Text Box 5"/>
          <p:cNvSpPr txBox="1">
            <a:spLocks noChangeArrowheads="1"/>
          </p:cNvSpPr>
          <p:nvPr/>
        </p:nvSpPr>
        <p:spPr bwMode="auto">
          <a:xfrm>
            <a:off x="4644008" y="5733256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Taking obstacles into account</a:t>
            </a:r>
          </a:p>
        </p:txBody>
      </p:sp>
      <p:sp>
        <p:nvSpPr>
          <p:cNvPr id="1713158" name="Text Box 6"/>
          <p:cNvSpPr txBox="1">
            <a:spLocks noChangeArrowheads="1"/>
          </p:cNvSpPr>
          <p:nvPr/>
        </p:nvSpPr>
        <p:spPr bwMode="auto">
          <a:xfrm>
            <a:off x="251520" y="5733256"/>
            <a:ext cx="434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</a:rPr>
              <a:t>Not </a:t>
            </a:r>
            <a:r>
              <a:rPr lang="en-US" dirty="0">
                <a:latin typeface="Times New Roman" pitchFamily="18" charset="0"/>
              </a:rPr>
              <a:t>Taking obstacles into account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81000"/>
            <a:ext cx="8991600" cy="609600"/>
          </a:xfrm>
        </p:spPr>
        <p:txBody>
          <a:bodyPr>
            <a:normAutofit fontScale="90000"/>
          </a:bodyPr>
          <a:lstStyle/>
          <a:p>
            <a:r>
              <a:rPr lang="en-US" sz="3200"/>
              <a:t>Clustering with User-Specified Constraints</a:t>
            </a:r>
          </a:p>
        </p:txBody>
      </p:sp>
      <p:sp>
        <p:nvSpPr>
          <p:cNvPr id="172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155632" cy="5181600"/>
          </a:xfrm>
        </p:spPr>
        <p:txBody>
          <a:bodyPr/>
          <a:lstStyle/>
          <a:p>
            <a:r>
              <a:rPr lang="en-US" sz="2400" dirty="0"/>
              <a:t>Example: Locating k delivery centers, each serving at least m valued customers and n ordinary ones </a:t>
            </a:r>
          </a:p>
          <a:p>
            <a:r>
              <a:rPr lang="en-US" sz="2400" dirty="0"/>
              <a:t>Proposed approach</a:t>
            </a:r>
          </a:p>
          <a:p>
            <a:pPr lvl="1"/>
            <a:r>
              <a:rPr lang="en-US" sz="2400" dirty="0"/>
              <a:t>Find an initial “solution” by partitioning the data set into k groups and satisfying user-constraints</a:t>
            </a:r>
          </a:p>
          <a:p>
            <a:pPr lvl="1"/>
            <a:r>
              <a:rPr lang="en-US" sz="2400" dirty="0"/>
              <a:t>Iteratively refine the solution by micro-clustering relocation (e.g., moving </a:t>
            </a:r>
            <a:r>
              <a:rPr lang="el-GR" sz="2400" dirty="0">
                <a:cs typeface="Tahoma" pitchFamily="34" charset="0"/>
              </a:rPr>
              <a:t>δ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l-GR" sz="2400" dirty="0">
                <a:cs typeface="Tahoma" pitchFamily="34" charset="0"/>
              </a:rPr>
              <a:t>μ</a:t>
            </a:r>
            <a:r>
              <a:rPr lang="en-US" sz="2400" dirty="0">
                <a:cs typeface="Tahoma" pitchFamily="34" charset="0"/>
              </a:rPr>
              <a:t>-clusters from cluster </a:t>
            </a:r>
            <a:r>
              <a:rPr lang="en-US" sz="2400" dirty="0" err="1">
                <a:cs typeface="Tahoma" pitchFamily="34" charset="0"/>
              </a:rPr>
              <a:t>C</a:t>
            </a:r>
            <a:r>
              <a:rPr lang="en-US" sz="2400" baseline="-25000" dirty="0" err="1">
                <a:cs typeface="Tahoma" pitchFamily="34" charset="0"/>
              </a:rPr>
              <a:t>i</a:t>
            </a:r>
            <a:r>
              <a:rPr lang="en-US" sz="2400" dirty="0">
                <a:cs typeface="Tahoma" pitchFamily="34" charset="0"/>
              </a:rPr>
              <a:t> to </a:t>
            </a:r>
            <a:r>
              <a:rPr lang="en-US" sz="2400" dirty="0" err="1">
                <a:cs typeface="Tahoma" pitchFamily="34" charset="0"/>
              </a:rPr>
              <a:t>C</a:t>
            </a:r>
            <a:r>
              <a:rPr lang="en-US" sz="2400" baseline="-25000" dirty="0" err="1">
                <a:cs typeface="Tahoma" pitchFamily="34" charset="0"/>
              </a:rPr>
              <a:t>j</a:t>
            </a:r>
            <a:r>
              <a:rPr lang="en-US" sz="2400" dirty="0">
                <a:cs typeface="Tahoma" pitchFamily="34" charset="0"/>
              </a:rPr>
              <a:t>) </a:t>
            </a:r>
            <a:r>
              <a:rPr lang="en-US" sz="2400" dirty="0"/>
              <a:t>and “deadlock” handling (break the </a:t>
            </a:r>
            <a:r>
              <a:rPr lang="en-US" sz="2400" dirty="0" err="1"/>
              <a:t>microclusters</a:t>
            </a:r>
            <a:r>
              <a:rPr lang="en-US" sz="2400" dirty="0"/>
              <a:t> when necessary)</a:t>
            </a:r>
          </a:p>
          <a:p>
            <a:pPr lvl="1"/>
            <a:r>
              <a:rPr lang="en-US" sz="2400" dirty="0"/>
              <a:t>Efficiency is improved by micro-clustering</a:t>
            </a:r>
          </a:p>
          <a:p>
            <a:r>
              <a:rPr lang="en-US" sz="2400" dirty="0"/>
              <a:t> How to handle more complicated constraints?</a:t>
            </a:r>
          </a:p>
          <a:p>
            <a:pPr lvl="1"/>
            <a:r>
              <a:rPr lang="en-US" sz="2400" dirty="0"/>
              <a:t>E.g., having approximately same number of valued customers in each cluster?! </a:t>
            </a:r>
            <a:r>
              <a:rPr lang="en-US" sz="2400" dirty="0">
                <a:cs typeface="Tahoma" pitchFamily="34" charset="0"/>
              </a:rPr>
              <a:t>— Can you solve it?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43192" cy="4873625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Clustering Part II (Unit 11)</a:t>
            </a:r>
          </a:p>
          <a:p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04664"/>
            <a:ext cx="8312224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Micro-Clustering</a:t>
            </a:r>
            <a:endParaRPr lang="en-US" sz="3200" dirty="0"/>
          </a:p>
        </p:txBody>
      </p:sp>
      <p:sp>
        <p:nvSpPr>
          <p:cNvPr id="172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155632" cy="518160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A Micro-Cluster is a set of individual data points that are </a:t>
            </a:r>
            <a:r>
              <a:rPr lang="en-US" altLang="zh-CN" dirty="0" smtClean="0">
                <a:solidFill>
                  <a:srgbClr val="FF0000"/>
                </a:solidFill>
                <a:ea typeface="SimSun" pitchFamily="2" charset="-122"/>
              </a:rPr>
              <a:t>close to each other</a:t>
            </a:r>
            <a:r>
              <a:rPr lang="en-US" altLang="zh-CN" dirty="0" smtClean="0">
                <a:ea typeface="SimSun" pitchFamily="2" charset="-122"/>
              </a:rPr>
              <a:t> and will be treated as a </a:t>
            </a:r>
            <a:r>
              <a:rPr lang="en-US" altLang="zh-CN" dirty="0" smtClean="0">
                <a:solidFill>
                  <a:srgbClr val="FF0000"/>
                </a:solidFill>
                <a:ea typeface="SimSun" pitchFamily="2" charset="-122"/>
              </a:rPr>
              <a:t>single unit</a:t>
            </a:r>
            <a:r>
              <a:rPr lang="en-US" altLang="zh-CN" dirty="0" smtClean="0">
                <a:ea typeface="SimSun" pitchFamily="2" charset="-122"/>
              </a:rPr>
              <a:t> in further offline Macro-clustering.</a:t>
            </a:r>
            <a:endParaRPr lang="en-US" sz="2400" dirty="0">
              <a:cs typeface="Tahoma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9248" y="2852936"/>
            <a:ext cx="27432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575048" y="3233936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718048" y="4681736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727448" y="4148336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1879848" y="3233936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51248" y="3386336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498848" y="4300736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803648" y="4376936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251448" y="3157736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251448" y="3310136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946648" y="3157736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3022848" y="3310136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879848" y="3462536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3251448" y="3691136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099048" y="3919736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3099048" y="3767336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327648" y="3919736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1727448" y="3995936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1879848" y="4300736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3099048" y="3081536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2870448" y="4605536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2565648" y="4605536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2718048" y="4453136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1422648" y="3919736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13248" y="4224536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2794248" y="2929136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1422648" y="3005336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2870448" y="3614936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1727448" y="3310136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3099048" y="3233936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1651248" y="4224536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3175248" y="3843536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2641848" y="4529336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813048" y="5138936"/>
            <a:ext cx="281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SimSun" pitchFamily="2" charset="-122"/>
              </a:rPr>
              <a:t>View of Micro-Cluster</a:t>
            </a:r>
            <a:r>
              <a:rPr lang="en-US" altLang="zh-CN">
                <a:ea typeface="SimSun" pitchFamily="2" charset="-122"/>
              </a:rPr>
              <a:t> </a:t>
            </a:r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3861048" y="3843536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5308848" y="5138936"/>
            <a:ext cx="281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SimSun" pitchFamily="2" charset="-122"/>
              </a:rPr>
              <a:t>View of Macro-Cluster</a:t>
            </a:r>
            <a:r>
              <a:rPr lang="en-US" altLang="zh-CN">
                <a:ea typeface="SimSun" pitchFamily="2" charset="-122"/>
              </a:rPr>
              <a:t> 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5004048" y="2852936"/>
            <a:ext cx="27432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43" name="Oval 69"/>
          <p:cNvSpPr>
            <a:spLocks noChangeArrowheads="1"/>
          </p:cNvSpPr>
          <p:nvPr/>
        </p:nvSpPr>
        <p:spPr bwMode="auto">
          <a:xfrm>
            <a:off x="5842248" y="3310136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44" name="Oval 70"/>
          <p:cNvSpPr>
            <a:spLocks noChangeArrowheads="1"/>
          </p:cNvSpPr>
          <p:nvPr/>
        </p:nvSpPr>
        <p:spPr bwMode="auto">
          <a:xfrm>
            <a:off x="7213848" y="3233936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45" name="Oval 71"/>
          <p:cNvSpPr>
            <a:spLocks noChangeArrowheads="1"/>
          </p:cNvSpPr>
          <p:nvPr/>
        </p:nvSpPr>
        <p:spPr bwMode="auto">
          <a:xfrm>
            <a:off x="5766048" y="4224536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46" name="Oval 72"/>
          <p:cNvSpPr>
            <a:spLocks noChangeArrowheads="1"/>
          </p:cNvSpPr>
          <p:nvPr/>
        </p:nvSpPr>
        <p:spPr bwMode="auto">
          <a:xfrm>
            <a:off x="7290048" y="3843536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47" name="Oval 73"/>
          <p:cNvSpPr>
            <a:spLocks noChangeArrowheads="1"/>
          </p:cNvSpPr>
          <p:nvPr/>
        </p:nvSpPr>
        <p:spPr bwMode="auto">
          <a:xfrm>
            <a:off x="6756648" y="4529336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dirty="0"/>
              <a:t>What Is Outlier Discovery?</a:t>
            </a:r>
          </a:p>
        </p:txBody>
      </p:sp>
      <p:sp>
        <p:nvSpPr>
          <p:cNvPr id="154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8760"/>
            <a:ext cx="7863408" cy="5208240"/>
          </a:xfrm>
        </p:spPr>
        <p:txBody>
          <a:bodyPr/>
          <a:lstStyle/>
          <a:p>
            <a:r>
              <a:rPr lang="en-US" sz="2400" dirty="0"/>
              <a:t>What are outliers?</a:t>
            </a:r>
          </a:p>
          <a:p>
            <a:pPr lvl="1"/>
            <a:r>
              <a:rPr lang="en-US" sz="2400" dirty="0"/>
              <a:t>The set of objects are considerably dissimilar from the remainder of the data</a:t>
            </a:r>
          </a:p>
          <a:p>
            <a:pPr lvl="1"/>
            <a:r>
              <a:rPr lang="en-US" sz="2400" dirty="0"/>
              <a:t>Example:  Sports: Michael Jordon, Wayne Gretzky, ...</a:t>
            </a:r>
          </a:p>
          <a:p>
            <a:r>
              <a:rPr lang="en-US" sz="2400" dirty="0"/>
              <a:t>Problem: Define and find outliers in large data sets</a:t>
            </a:r>
          </a:p>
          <a:p>
            <a:r>
              <a:rPr lang="en-US" sz="2400" dirty="0"/>
              <a:t>Applications:</a:t>
            </a:r>
          </a:p>
          <a:p>
            <a:pPr lvl="1"/>
            <a:r>
              <a:rPr lang="en-US" sz="2400" dirty="0"/>
              <a:t>Credit card fraud detection</a:t>
            </a:r>
          </a:p>
          <a:p>
            <a:pPr lvl="1"/>
            <a:r>
              <a:rPr lang="en-US" sz="2400" dirty="0"/>
              <a:t>Telecom fraud detection</a:t>
            </a:r>
          </a:p>
          <a:p>
            <a:pPr lvl="1"/>
            <a:r>
              <a:rPr lang="en-US" sz="2400" dirty="0"/>
              <a:t>Customer segmentation</a:t>
            </a:r>
          </a:p>
          <a:p>
            <a:pPr lvl="1"/>
            <a:r>
              <a:rPr lang="en-US" sz="2400" dirty="0"/>
              <a:t>Medical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F75A-A8CF-4002-AB9E-D533726409CC}" type="datetime4">
              <a:rPr lang="en-US"/>
              <a:pPr/>
              <a:t>April 18, 2016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9A99-3821-4AFB-B6A8-1A66C4620694}" type="slidenum">
              <a:rPr lang="en-US"/>
              <a:pPr/>
              <a:t>22</a:t>
            </a:fld>
            <a:endParaRPr lang="en-US"/>
          </a:p>
        </p:txBody>
      </p:sp>
      <p:pic>
        <p:nvPicPr>
          <p:cNvPr id="1542148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0"/>
            <a:ext cx="4572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4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4648200" cy="990600"/>
          </a:xfrm>
        </p:spPr>
        <p:txBody>
          <a:bodyPr>
            <a:normAutofit fontScale="90000"/>
          </a:bodyPr>
          <a:lstStyle/>
          <a:p>
            <a:r>
              <a:rPr lang="en-US" sz="3200"/>
              <a:t>Outlier Discovery: Statistical Approaches</a:t>
            </a:r>
          </a:p>
        </p:txBody>
      </p:sp>
      <p:sp>
        <p:nvSpPr>
          <p:cNvPr id="154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514600"/>
            <a:ext cx="7863408" cy="3962400"/>
          </a:xfrm>
        </p:spPr>
        <p:txBody>
          <a:bodyPr/>
          <a:lstStyle/>
          <a:p>
            <a:pPr>
              <a:buFont typeface="Monotype Sorts" pitchFamily="2" charset="2"/>
              <a:buChar char="f"/>
            </a:pPr>
            <a:r>
              <a:rPr lang="en-US" sz="2400" dirty="0">
                <a:solidFill>
                  <a:srgbClr val="170981"/>
                </a:solidFill>
              </a:rPr>
              <a:t>Assume a model underlying distribution that generates data set (e.g. normal distribution) </a:t>
            </a:r>
          </a:p>
          <a:p>
            <a:r>
              <a:rPr lang="en-US" sz="2400" dirty="0"/>
              <a:t>Use </a:t>
            </a:r>
            <a:r>
              <a:rPr lang="en-US" sz="2400" dirty="0" err="1"/>
              <a:t>discordancy</a:t>
            </a:r>
            <a:r>
              <a:rPr lang="en-US" sz="2400" dirty="0"/>
              <a:t> tests depending on </a:t>
            </a:r>
          </a:p>
          <a:p>
            <a:pPr lvl="1"/>
            <a:r>
              <a:rPr lang="en-US" sz="2400" dirty="0"/>
              <a:t>data distribution</a:t>
            </a:r>
          </a:p>
          <a:p>
            <a:pPr lvl="1"/>
            <a:r>
              <a:rPr lang="en-US" sz="2400" dirty="0"/>
              <a:t>distribution parameter (e.g., mean, variance)</a:t>
            </a:r>
          </a:p>
          <a:p>
            <a:pPr lvl="1"/>
            <a:r>
              <a:rPr lang="en-US" sz="2400" dirty="0"/>
              <a:t>number of expected outliers</a:t>
            </a:r>
          </a:p>
          <a:p>
            <a:r>
              <a:rPr lang="en-US" sz="2400" dirty="0"/>
              <a:t>Drawbacks</a:t>
            </a:r>
          </a:p>
          <a:p>
            <a:pPr lvl="1"/>
            <a:r>
              <a:rPr lang="en-US" sz="2400" dirty="0"/>
              <a:t>most tests are for single attribute</a:t>
            </a:r>
          </a:p>
          <a:p>
            <a:pPr lvl="1"/>
            <a:r>
              <a:rPr lang="en-US" sz="2400" dirty="0"/>
              <a:t>In many cases, data distribution may not be known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4868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Outlier Discovery: Distance-Based Approach</a:t>
            </a:r>
          </a:p>
        </p:txBody>
      </p:sp>
      <p:sp>
        <p:nvSpPr>
          <p:cNvPr id="157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96752"/>
            <a:ext cx="8007424" cy="5280248"/>
          </a:xfrm>
        </p:spPr>
        <p:txBody>
          <a:bodyPr/>
          <a:lstStyle/>
          <a:p>
            <a:r>
              <a:rPr lang="en-US" sz="2400" dirty="0"/>
              <a:t>Introduced to counter the main limitations imposed by statistical methods</a:t>
            </a:r>
          </a:p>
          <a:p>
            <a:pPr lvl="1"/>
            <a:r>
              <a:rPr lang="en-US" sz="2400" dirty="0"/>
              <a:t>We need multi-dimensional analysis without knowing data distribution</a:t>
            </a:r>
          </a:p>
          <a:p>
            <a:r>
              <a:rPr lang="en-US" sz="2400" dirty="0"/>
              <a:t>Distance-based outlier: A DB(p, D)-outlier is an object O in a dataset T such that at least a fraction p of the objects in T lies at a distance greater than D from O</a:t>
            </a:r>
          </a:p>
          <a:p>
            <a:r>
              <a:rPr lang="en-US" sz="2400" dirty="0"/>
              <a:t>Algorithms for mining distance-based outliers  </a:t>
            </a:r>
          </a:p>
          <a:p>
            <a:pPr lvl="1"/>
            <a:r>
              <a:rPr lang="en-US" sz="2400" dirty="0"/>
              <a:t>Index-based algorithm</a:t>
            </a:r>
          </a:p>
          <a:p>
            <a:pPr lvl="1"/>
            <a:r>
              <a:rPr lang="en-US" sz="2400" dirty="0"/>
              <a:t>Nested-loop algorithm </a:t>
            </a:r>
          </a:p>
          <a:p>
            <a:pPr lvl="1"/>
            <a:r>
              <a:rPr lang="en-US" sz="2400" dirty="0"/>
              <a:t>Cell-based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4868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Distance-Based Outlier Detection Example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6992267" cy="4877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4868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Distance-Based Outlier Detection Example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7308850" cy="42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1288-F46D-4563-9EB6-BDD796598E0C}" type="datetime4">
              <a:rPr lang="en-US"/>
              <a:pPr/>
              <a:t>April 18, 2016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E43B-6135-4E35-95EC-4486EC3C6A32}" type="slidenum">
              <a:rPr lang="en-US"/>
              <a:pPr/>
              <a:t>26</a:t>
            </a:fld>
            <a:endParaRPr lang="en-US"/>
          </a:p>
        </p:txBody>
      </p:sp>
      <p:pic>
        <p:nvPicPr>
          <p:cNvPr id="17295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0"/>
            <a:ext cx="3962400" cy="31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2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4800600" cy="990600"/>
          </a:xfrm>
        </p:spPr>
        <p:txBody>
          <a:bodyPr>
            <a:normAutofit fontScale="90000"/>
          </a:bodyPr>
          <a:lstStyle/>
          <a:p>
            <a:r>
              <a:rPr lang="en-US" sz="3200"/>
              <a:t>Density-Based Local Outlier Detection</a:t>
            </a:r>
          </a:p>
        </p:txBody>
      </p:sp>
      <p:sp>
        <p:nvSpPr>
          <p:cNvPr id="172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9530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Distance-based outlier detection is based on global distance distribution</a:t>
            </a:r>
          </a:p>
          <a:p>
            <a:pPr>
              <a:lnSpc>
                <a:spcPct val="90000"/>
              </a:lnSpc>
            </a:pPr>
            <a:r>
              <a:rPr lang="en-US" sz="2400"/>
              <a:t>It encounters difficulties to identify outliers if data is not uniformly distributed</a:t>
            </a:r>
          </a:p>
          <a:p>
            <a:pPr>
              <a:lnSpc>
                <a:spcPct val="90000"/>
              </a:lnSpc>
            </a:pPr>
            <a:r>
              <a:rPr lang="en-US" sz="2400"/>
              <a:t>Ex. C</a:t>
            </a:r>
            <a:r>
              <a:rPr lang="en-US" sz="2400" baseline="-25000"/>
              <a:t>1</a:t>
            </a:r>
            <a:r>
              <a:rPr lang="en-US" sz="2400"/>
              <a:t> contains 400 loosely distributed points, C</a:t>
            </a:r>
            <a:r>
              <a:rPr lang="en-US" sz="2400" baseline="-25000"/>
              <a:t>2</a:t>
            </a:r>
            <a:r>
              <a:rPr lang="en-US" sz="2400"/>
              <a:t> has 100 tightly condensed points, 2 outlier points o</a:t>
            </a:r>
            <a:r>
              <a:rPr lang="en-US" sz="2400" baseline="-25000"/>
              <a:t>1</a:t>
            </a:r>
            <a:r>
              <a:rPr lang="en-US" sz="2400"/>
              <a:t>, o</a:t>
            </a:r>
            <a:r>
              <a:rPr lang="en-US" sz="2400" baseline="-25000"/>
              <a:t>2</a:t>
            </a:r>
          </a:p>
          <a:p>
            <a:pPr>
              <a:lnSpc>
                <a:spcPct val="90000"/>
              </a:lnSpc>
            </a:pPr>
            <a:r>
              <a:rPr lang="en-US" sz="2400"/>
              <a:t>Distance-based method cannot identify o</a:t>
            </a:r>
            <a:r>
              <a:rPr lang="en-US" sz="2400" baseline="-25000"/>
              <a:t>2</a:t>
            </a:r>
            <a:r>
              <a:rPr lang="en-US" sz="2400"/>
              <a:t> as an outlier</a:t>
            </a:r>
          </a:p>
          <a:p>
            <a:pPr>
              <a:lnSpc>
                <a:spcPct val="90000"/>
              </a:lnSpc>
            </a:pPr>
            <a:r>
              <a:rPr lang="en-US" sz="2400"/>
              <a:t>Need the concept of local outlier</a:t>
            </a:r>
          </a:p>
        </p:txBody>
      </p:sp>
      <p:sp>
        <p:nvSpPr>
          <p:cNvPr id="1729541" name="Rectangle 5"/>
          <p:cNvSpPr>
            <a:spLocks noChangeArrowheads="1"/>
          </p:cNvSpPr>
          <p:nvPr/>
        </p:nvSpPr>
        <p:spPr bwMode="auto">
          <a:xfrm>
            <a:off x="5334000" y="3124200"/>
            <a:ext cx="3657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Local outlier factor (LOF)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/>
              <a:t>Assume outlier is not crisp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/>
              <a:t>Each point has a LOF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776864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Clustering - Summary</a:t>
            </a:r>
            <a:endParaRPr lang="en-US" dirty="0"/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96752"/>
            <a:ext cx="8295456" cy="520404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hlink"/>
                </a:solidFill>
              </a:rPr>
              <a:t>Cluster analysis</a:t>
            </a:r>
            <a:r>
              <a:rPr lang="en-US" sz="2400" dirty="0"/>
              <a:t> groups objects based on their </a:t>
            </a:r>
            <a:r>
              <a:rPr lang="en-US" sz="2400" dirty="0">
                <a:solidFill>
                  <a:schemeClr val="hlink"/>
                </a:solidFill>
              </a:rPr>
              <a:t>similarity</a:t>
            </a:r>
            <a:r>
              <a:rPr lang="en-US" sz="2400" dirty="0"/>
              <a:t>  and has wide applications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Measure of similarity can be computed for </a:t>
            </a:r>
            <a:r>
              <a:rPr lang="en-US" sz="2400" dirty="0">
                <a:solidFill>
                  <a:schemeClr val="hlink"/>
                </a:solidFill>
              </a:rPr>
              <a:t>various types of data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Clustering algorithms can be </a:t>
            </a:r>
            <a:r>
              <a:rPr lang="en-US" sz="2400" dirty="0">
                <a:solidFill>
                  <a:schemeClr val="hlink"/>
                </a:solidFill>
              </a:rPr>
              <a:t>categorized</a:t>
            </a:r>
            <a:r>
              <a:rPr lang="en-US" sz="2400" dirty="0"/>
              <a:t> into partitioning methods, hierarchical methods, density-based methods, grid-based methods, and model-based methods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hlink"/>
                </a:solidFill>
              </a:rPr>
              <a:t>Outlier detection</a:t>
            </a:r>
            <a:r>
              <a:rPr lang="en-US" sz="2400" dirty="0"/>
              <a:t> and analysis are very useful for fraud detection, etc. and can be performed by statistical, distance-based or deviation-based approaches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There are still lots of research issues on cluster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776864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Clustering In </a:t>
            </a:r>
            <a:r>
              <a:rPr lang="en-US" dirty="0" err="1" smtClean="0"/>
              <a:t>Weka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196752"/>
            <a:ext cx="829545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 will run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to find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clusters in the following file containing data about the heights and weights of basketball players and jockeys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2708920"/>
            <a:ext cx="1800200" cy="301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776864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Choosing Clustering Algorithm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24744"/>
            <a:ext cx="6929586" cy="520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706438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Density-Based Clustering Methods</a:t>
            </a:r>
          </a:p>
        </p:txBody>
      </p:sp>
      <p:sp>
        <p:nvSpPr>
          <p:cNvPr id="149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7848872" cy="51816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ea typeface="SimSun" pitchFamily="2" charset="-122"/>
              </a:rPr>
              <a:t>Clustering based on density (local cluster criterion), such as density-connected points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>
                <a:ea typeface="SimSun" pitchFamily="2" charset="-122"/>
              </a:rPr>
              <a:t>Major features: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>
                <a:ea typeface="SimSun" pitchFamily="2" charset="-122"/>
              </a:rPr>
              <a:t>Discover clusters of arbitrary shape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>
                <a:ea typeface="SimSun" pitchFamily="2" charset="-122"/>
              </a:rPr>
              <a:t>Handle noise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>
                <a:ea typeface="SimSun" pitchFamily="2" charset="-122"/>
              </a:rPr>
              <a:t>One scan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>
                <a:ea typeface="SimSun" pitchFamily="2" charset="-122"/>
              </a:rPr>
              <a:t>Need density parameters as termination condition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ea typeface="SimSun" pitchFamily="2" charset="-122"/>
              </a:rPr>
              <a:t>Several interesting studies:</a:t>
            </a:r>
          </a:p>
          <a:p>
            <a:pPr lvl="1"/>
            <a:r>
              <a:rPr lang="en-US" altLang="zh-CN" sz="2400" u="sng" dirty="0">
                <a:ea typeface="SimSun" pitchFamily="2" charset="-122"/>
              </a:rPr>
              <a:t>DBSCAN:</a:t>
            </a:r>
            <a:r>
              <a:rPr lang="en-US" altLang="zh-CN" sz="2400" dirty="0">
                <a:ea typeface="SimSun" pitchFamily="2" charset="-122"/>
              </a:rPr>
              <a:t> Ester, et al. (KDD</a:t>
            </a:r>
            <a:r>
              <a:rPr lang="en-US" altLang="zh-CN" sz="2400" dirty="0">
                <a:latin typeface="Times New Roman"/>
                <a:ea typeface="SimSun" pitchFamily="2" charset="-122"/>
              </a:rPr>
              <a:t>’</a:t>
            </a:r>
            <a:r>
              <a:rPr lang="en-US" altLang="zh-CN" sz="2400" dirty="0">
                <a:ea typeface="SimSun" pitchFamily="2" charset="-122"/>
              </a:rPr>
              <a:t>96)</a:t>
            </a:r>
          </a:p>
          <a:p>
            <a:pPr lvl="1"/>
            <a:r>
              <a:rPr lang="en-US" altLang="zh-CN" sz="2400" u="sng" dirty="0">
                <a:ea typeface="SimSun" pitchFamily="2" charset="-122"/>
              </a:rPr>
              <a:t>OPTICS</a:t>
            </a:r>
            <a:r>
              <a:rPr lang="en-US" altLang="zh-CN" sz="2400" dirty="0">
                <a:ea typeface="SimSun" pitchFamily="2" charset="-122"/>
              </a:rPr>
              <a:t>: </a:t>
            </a:r>
            <a:r>
              <a:rPr lang="en-US" altLang="zh-CN" sz="2400" dirty="0" err="1">
                <a:ea typeface="SimSun" pitchFamily="2" charset="-122"/>
              </a:rPr>
              <a:t>Ankerst</a:t>
            </a:r>
            <a:r>
              <a:rPr lang="en-US" altLang="zh-CN" sz="2400" dirty="0">
                <a:ea typeface="SimSun" pitchFamily="2" charset="-122"/>
              </a:rPr>
              <a:t>, et al (SIGMOD</a:t>
            </a:r>
            <a:r>
              <a:rPr lang="en-US" altLang="zh-CN" sz="2400" dirty="0">
                <a:latin typeface="Times New Roman"/>
                <a:ea typeface="SimSun" pitchFamily="2" charset="-122"/>
              </a:rPr>
              <a:t>’</a:t>
            </a:r>
            <a:r>
              <a:rPr lang="en-US" altLang="zh-CN" sz="2400" dirty="0">
                <a:ea typeface="SimSun" pitchFamily="2" charset="-122"/>
              </a:rPr>
              <a:t>99).</a:t>
            </a:r>
          </a:p>
          <a:p>
            <a:pPr lvl="1"/>
            <a:r>
              <a:rPr lang="en-US" altLang="zh-CN" sz="2400" u="sng" dirty="0">
                <a:ea typeface="SimSun" pitchFamily="2" charset="-122"/>
              </a:rPr>
              <a:t>DENCLUE</a:t>
            </a:r>
            <a:r>
              <a:rPr lang="en-US" altLang="zh-CN" sz="2400" dirty="0">
                <a:ea typeface="SimSun" pitchFamily="2" charset="-122"/>
              </a:rPr>
              <a:t>: </a:t>
            </a:r>
            <a:r>
              <a:rPr lang="en-US" altLang="zh-CN" sz="2400" dirty="0" err="1">
                <a:ea typeface="SimSun" pitchFamily="2" charset="-122"/>
              </a:rPr>
              <a:t>Hinneburg</a:t>
            </a:r>
            <a:r>
              <a:rPr lang="en-US" altLang="zh-CN" sz="2400" dirty="0">
                <a:ea typeface="SimSun" pitchFamily="2" charset="-122"/>
              </a:rPr>
              <a:t> &amp; D. </a:t>
            </a:r>
            <a:r>
              <a:rPr lang="en-US" altLang="zh-CN" sz="2400" dirty="0" err="1">
                <a:ea typeface="SimSun" pitchFamily="2" charset="-122"/>
              </a:rPr>
              <a:t>Keim</a:t>
            </a:r>
            <a:r>
              <a:rPr lang="en-US" altLang="zh-CN" sz="2400" dirty="0">
                <a:ea typeface="SimSun" pitchFamily="2" charset="-122"/>
              </a:rPr>
              <a:t>  (KDD</a:t>
            </a:r>
            <a:r>
              <a:rPr lang="en-US" altLang="zh-CN" sz="2400" dirty="0">
                <a:latin typeface="Times New Roman"/>
                <a:ea typeface="SimSun" pitchFamily="2" charset="-122"/>
              </a:rPr>
              <a:t>’</a:t>
            </a:r>
            <a:r>
              <a:rPr lang="en-US" altLang="zh-CN" sz="2400" dirty="0">
                <a:ea typeface="SimSun" pitchFamily="2" charset="-122"/>
              </a:rPr>
              <a:t>98)</a:t>
            </a:r>
          </a:p>
          <a:p>
            <a:pPr lvl="1"/>
            <a:r>
              <a:rPr lang="en-US" altLang="zh-CN" sz="2400" u="sng" dirty="0">
                <a:ea typeface="SimSun" pitchFamily="2" charset="-122"/>
              </a:rPr>
              <a:t>CLIQUE</a:t>
            </a:r>
            <a:r>
              <a:rPr lang="en-US" altLang="zh-CN" sz="2400" dirty="0">
                <a:ea typeface="SimSun" pitchFamily="2" charset="-122"/>
              </a:rPr>
              <a:t>: </a:t>
            </a:r>
            <a:r>
              <a:rPr lang="en-US" altLang="zh-CN" sz="2400" dirty="0" err="1">
                <a:ea typeface="SimSun" pitchFamily="2" charset="-122"/>
              </a:rPr>
              <a:t>Agrawal</a:t>
            </a:r>
            <a:r>
              <a:rPr lang="en-US" altLang="zh-CN" sz="2400" dirty="0">
                <a:ea typeface="SimSun" pitchFamily="2" charset="-122"/>
              </a:rPr>
              <a:t>, et al. (SIGMOD</a:t>
            </a:r>
            <a:r>
              <a:rPr lang="en-US" altLang="zh-CN" sz="2400" dirty="0">
                <a:latin typeface="Times New Roman"/>
                <a:ea typeface="SimSun" pitchFamily="2" charset="-122"/>
              </a:rPr>
              <a:t>’</a:t>
            </a:r>
            <a:r>
              <a:rPr lang="en-US" altLang="zh-CN" sz="2400" dirty="0">
                <a:ea typeface="SimSun" pitchFamily="2" charset="-122"/>
              </a:rPr>
              <a:t>98) (more grid-based)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776864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Visualize Results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138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24744"/>
            <a:ext cx="6480720" cy="5330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776864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Clustering Evaluation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196752"/>
            <a:ext cx="829545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To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evaulate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the clustering results, we can supply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with a data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file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that contains the labeling of each sample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636912"/>
            <a:ext cx="2376264" cy="292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776864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Clustering Evaluation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196752"/>
            <a:ext cx="829545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To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evaulate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the clustering results, we can supply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with a data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file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that contains the labeling of each sample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636912"/>
            <a:ext cx="2376264" cy="292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776864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Clustering Evaluation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196752"/>
            <a:ext cx="829545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tabLst/>
              <a:defRPr/>
            </a:pPr>
            <a:r>
              <a:rPr lang="en-US" sz="2400" dirty="0" smtClean="0">
                <a:latin typeface="+mn-lt"/>
                <a:cs typeface="+mn-cs"/>
              </a:rPr>
              <a:t>In the Preprocess tab choose just the columns needed for the clustering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132856"/>
            <a:ext cx="6037485" cy="452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776864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Clustering Evaluation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196752"/>
            <a:ext cx="829545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tabLst/>
              <a:defRPr/>
            </a:pPr>
            <a:r>
              <a:rPr lang="en-US" sz="2400" dirty="0" smtClean="0">
                <a:latin typeface="+mn-lt"/>
                <a:cs typeface="+mn-cs"/>
              </a:rPr>
              <a:t>In the Cluster tab choose the attribute to be used for cluster evaluation (Activity in this case)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7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04864"/>
            <a:ext cx="5616624" cy="422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CED7-F28C-4D1D-87A5-897E528CC70A}" type="datetime1">
              <a:rPr lang="en-US"/>
              <a:pPr/>
              <a:t>4/18/2016</a:t>
            </a:fld>
            <a:endParaRPr lang="en-US"/>
          </a:p>
        </p:txBody>
      </p:sp>
      <p:sp>
        <p:nvSpPr>
          <p:cNvPr id="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Mining: Principles and Algorithms</a:t>
            </a:r>
          </a:p>
        </p:txBody>
      </p:sp>
      <p:sp>
        <p:nvSpPr>
          <p:cNvPr id="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01C6-C499-4EB1-B44A-C163620993DC}" type="slidenum">
              <a:rPr lang="en-US"/>
              <a:pPr/>
              <a:t>35</a:t>
            </a:fld>
            <a:endParaRPr lang="en-US"/>
          </a:p>
        </p:txBody>
      </p:sp>
      <p:sp>
        <p:nvSpPr>
          <p:cNvPr id="1594370" name="Text Box 2"/>
          <p:cNvSpPr txBox="1">
            <a:spLocks noChangeArrowheads="1"/>
          </p:cNvSpPr>
          <p:nvPr/>
        </p:nvSpPr>
        <p:spPr bwMode="auto">
          <a:xfrm>
            <a:off x="0" y="1355725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dirty="0">
                <a:latin typeface="Arial" pitchFamily="34" charset="0"/>
              </a:rPr>
              <a:t>Data Mining / Knowledge Discovery</a:t>
            </a:r>
          </a:p>
        </p:txBody>
      </p:sp>
      <p:sp>
        <p:nvSpPr>
          <p:cNvPr id="1594371" name="Text Box 3"/>
          <p:cNvSpPr txBox="1">
            <a:spLocks noChangeArrowheads="1"/>
          </p:cNvSpPr>
          <p:nvPr/>
        </p:nvSpPr>
        <p:spPr bwMode="auto">
          <a:xfrm>
            <a:off x="0" y="38862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latin typeface="Arial" pitchFamily="34" charset="0"/>
              </a:rPr>
              <a:t>   Structured Data              Multimedia                    </a:t>
            </a:r>
            <a:r>
              <a:rPr lang="en-US" sz="1800" b="1">
                <a:solidFill>
                  <a:srgbClr val="CC0000"/>
                </a:solidFill>
                <a:latin typeface="Arial" pitchFamily="34" charset="0"/>
              </a:rPr>
              <a:t>Free Text</a:t>
            </a:r>
            <a:r>
              <a:rPr lang="en-US" sz="1800" b="1">
                <a:latin typeface="Arial" pitchFamily="34" charset="0"/>
              </a:rPr>
              <a:t>                   Hypertext</a:t>
            </a:r>
          </a:p>
        </p:txBody>
      </p:sp>
      <p:pic>
        <p:nvPicPr>
          <p:cNvPr id="1594372" name="Picture 4" descr="sook04yd[1]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384550" y="1752600"/>
            <a:ext cx="2482850" cy="1031875"/>
          </a:xfrm>
          <a:noFill/>
          <a:ln/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4450" y="4267200"/>
            <a:ext cx="9067800" cy="1905000"/>
            <a:chOff x="48" y="2928"/>
            <a:chExt cx="5712" cy="120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48" y="2928"/>
              <a:ext cx="1368" cy="1200"/>
              <a:chOff x="48" y="2544"/>
              <a:chExt cx="1368" cy="1200"/>
            </a:xfrm>
          </p:grpSpPr>
          <p:sp>
            <p:nvSpPr>
              <p:cNvPr id="1594375" name="Text Box 7"/>
              <p:cNvSpPr txBox="1">
                <a:spLocks noChangeArrowheads="1"/>
              </p:cNvSpPr>
              <p:nvPr/>
            </p:nvSpPr>
            <p:spPr bwMode="auto">
              <a:xfrm>
                <a:off x="48" y="2592"/>
                <a:ext cx="1368" cy="1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342900" indent="-342900"/>
                <a:r>
                  <a:rPr lang="en-US" sz="1600">
                    <a:solidFill>
                      <a:schemeClr val="hlink"/>
                    </a:solidFill>
                    <a:latin typeface="Arial" pitchFamily="34" charset="0"/>
                  </a:rPr>
                  <a:t>HomeLoan (</a:t>
                </a:r>
              </a:p>
              <a:p>
                <a:pPr marL="342900" indent="-342900"/>
                <a:r>
                  <a:rPr lang="en-US" sz="1600">
                    <a:solidFill>
                      <a:schemeClr val="hlink"/>
                    </a:solidFill>
                    <a:latin typeface="Arial" pitchFamily="34" charset="0"/>
                  </a:rPr>
                  <a:t> Loanee:</a:t>
                </a:r>
                <a:r>
                  <a:rPr lang="en-US" sz="1600" i="1">
                    <a:latin typeface="Arial" pitchFamily="34" charset="0"/>
                  </a:rPr>
                  <a:t>  Frank Rizzo</a:t>
                </a:r>
                <a:endParaRPr lang="en-US" sz="800" i="1">
                  <a:latin typeface="Arial" pitchFamily="34" charset="0"/>
                </a:endParaRPr>
              </a:p>
              <a:p>
                <a:pPr marL="342900" indent="-342900"/>
                <a:r>
                  <a:rPr lang="en-US" sz="1600">
                    <a:latin typeface="Arial" pitchFamily="34" charset="0"/>
                  </a:rPr>
                  <a:t> </a:t>
                </a:r>
                <a:r>
                  <a:rPr lang="en-US" sz="1600">
                    <a:solidFill>
                      <a:schemeClr val="hlink"/>
                    </a:solidFill>
                    <a:latin typeface="Arial" pitchFamily="34" charset="0"/>
                  </a:rPr>
                  <a:t>Lender:</a:t>
                </a:r>
                <a:r>
                  <a:rPr lang="en-US" sz="1600" i="1">
                    <a:latin typeface="Arial" pitchFamily="34" charset="0"/>
                  </a:rPr>
                  <a:t>   MWF</a:t>
                </a:r>
              </a:p>
              <a:p>
                <a:pPr marL="342900" indent="-342900"/>
                <a:r>
                  <a:rPr lang="en-US" sz="1600">
                    <a:latin typeface="Arial" pitchFamily="34" charset="0"/>
                  </a:rPr>
                  <a:t> </a:t>
                </a:r>
                <a:r>
                  <a:rPr lang="en-US" sz="1600">
                    <a:solidFill>
                      <a:schemeClr val="hlink"/>
                    </a:solidFill>
                    <a:latin typeface="Arial" pitchFamily="34" charset="0"/>
                  </a:rPr>
                  <a:t>Agency:</a:t>
                </a:r>
                <a:r>
                  <a:rPr lang="en-US" sz="1600" i="1">
                    <a:latin typeface="Arial" pitchFamily="34" charset="0"/>
                  </a:rPr>
                  <a:t>  Lake View</a:t>
                </a:r>
              </a:p>
              <a:p>
                <a:pPr marL="342900" indent="-342900"/>
                <a:r>
                  <a:rPr lang="en-US" sz="1600">
                    <a:latin typeface="Arial" pitchFamily="34" charset="0"/>
                  </a:rPr>
                  <a:t> </a:t>
                </a:r>
                <a:r>
                  <a:rPr lang="en-US" sz="1600">
                    <a:solidFill>
                      <a:schemeClr val="hlink"/>
                    </a:solidFill>
                    <a:latin typeface="Arial" pitchFamily="34" charset="0"/>
                  </a:rPr>
                  <a:t>Amount:</a:t>
                </a:r>
                <a:r>
                  <a:rPr lang="en-US" sz="1600" i="1">
                    <a:latin typeface="Arial" pitchFamily="34" charset="0"/>
                  </a:rPr>
                  <a:t> $200,000</a:t>
                </a:r>
              </a:p>
              <a:p>
                <a:pPr marL="342900" indent="-342900"/>
                <a:r>
                  <a:rPr lang="en-US" sz="1600">
                    <a:latin typeface="Arial" pitchFamily="34" charset="0"/>
                  </a:rPr>
                  <a:t> </a:t>
                </a:r>
                <a:r>
                  <a:rPr lang="en-US" sz="1600">
                    <a:solidFill>
                      <a:schemeClr val="hlink"/>
                    </a:solidFill>
                    <a:latin typeface="Arial" pitchFamily="34" charset="0"/>
                  </a:rPr>
                  <a:t>Term:</a:t>
                </a:r>
                <a:r>
                  <a:rPr lang="en-US" sz="1600" i="1">
                    <a:latin typeface="Arial" pitchFamily="34" charset="0"/>
                  </a:rPr>
                  <a:t>     15 years</a:t>
                </a:r>
              </a:p>
              <a:p>
                <a:pPr marL="342900" indent="-342900"/>
                <a:r>
                  <a:rPr lang="en-US" sz="1600">
                    <a:solidFill>
                      <a:schemeClr val="hlink"/>
                    </a:solidFill>
                    <a:latin typeface="Arial" pitchFamily="34" charset="0"/>
                  </a:rPr>
                  <a:t>)</a:t>
                </a:r>
              </a:p>
            </p:txBody>
          </p:sp>
          <p:sp>
            <p:nvSpPr>
              <p:cNvPr id="1594376" name="Rectangle 8"/>
              <p:cNvSpPr>
                <a:spLocks noChangeArrowheads="1"/>
              </p:cNvSpPr>
              <p:nvPr/>
            </p:nvSpPr>
            <p:spPr bwMode="auto">
              <a:xfrm>
                <a:off x="48" y="2544"/>
                <a:ext cx="1344" cy="12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024" y="2928"/>
              <a:ext cx="1297" cy="1200"/>
              <a:chOff x="3024" y="2544"/>
              <a:chExt cx="1297" cy="1200"/>
            </a:xfrm>
          </p:grpSpPr>
          <p:sp>
            <p:nvSpPr>
              <p:cNvPr id="1594378" name="Text Box 10"/>
              <p:cNvSpPr txBox="1">
                <a:spLocks noChangeArrowheads="1"/>
              </p:cNvSpPr>
              <p:nvPr/>
            </p:nvSpPr>
            <p:spPr bwMode="auto">
              <a:xfrm>
                <a:off x="3024" y="2561"/>
                <a:ext cx="1297" cy="1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342900" indent="-342900"/>
                <a:r>
                  <a:rPr lang="en-US" sz="1600" i="1">
                    <a:latin typeface="Arial" pitchFamily="34" charset="0"/>
                  </a:rPr>
                  <a:t>  Frank Rizzo bought</a:t>
                </a:r>
              </a:p>
              <a:p>
                <a:pPr marL="342900" indent="-342900"/>
                <a:r>
                  <a:rPr lang="en-US" sz="1600" i="1">
                    <a:latin typeface="Arial" pitchFamily="34" charset="0"/>
                  </a:rPr>
                  <a:t>his home from Lake</a:t>
                </a:r>
              </a:p>
              <a:p>
                <a:pPr marL="342900" indent="-342900"/>
                <a:r>
                  <a:rPr lang="en-US" sz="1600" i="1">
                    <a:latin typeface="Arial" pitchFamily="34" charset="0"/>
                  </a:rPr>
                  <a:t>View Real Estate in</a:t>
                </a:r>
              </a:p>
              <a:p>
                <a:pPr marL="342900" indent="-342900"/>
                <a:r>
                  <a:rPr lang="en-US" sz="1600" i="1">
                    <a:latin typeface="Arial" pitchFamily="34" charset="0"/>
                  </a:rPr>
                  <a:t>1992.</a:t>
                </a:r>
              </a:p>
              <a:p>
                <a:pPr marL="342900" indent="-342900"/>
                <a:r>
                  <a:rPr lang="en-US" sz="1600" i="1">
                    <a:latin typeface="Arial" pitchFamily="34" charset="0"/>
                  </a:rPr>
                  <a:t>  He paid $200,000</a:t>
                </a:r>
              </a:p>
              <a:p>
                <a:pPr marL="342900" indent="-342900"/>
                <a:r>
                  <a:rPr lang="en-US" sz="1600" i="1">
                    <a:latin typeface="Arial" pitchFamily="34" charset="0"/>
                  </a:rPr>
                  <a:t>under a15-year loan</a:t>
                </a:r>
              </a:p>
              <a:p>
                <a:pPr marL="342900" indent="-342900"/>
                <a:r>
                  <a:rPr lang="en-US" sz="1600" i="1">
                    <a:latin typeface="Arial" pitchFamily="34" charset="0"/>
                  </a:rPr>
                  <a:t>from MW Financial.</a:t>
                </a:r>
              </a:p>
            </p:txBody>
          </p:sp>
          <p:sp>
            <p:nvSpPr>
              <p:cNvPr id="1594379" name="Rectangle 11"/>
              <p:cNvSpPr>
                <a:spLocks noChangeArrowheads="1"/>
              </p:cNvSpPr>
              <p:nvPr/>
            </p:nvSpPr>
            <p:spPr bwMode="auto">
              <a:xfrm>
                <a:off x="3024" y="2544"/>
                <a:ext cx="1296" cy="1200"/>
              </a:xfrm>
              <a:prstGeom prst="rect">
                <a:avLst/>
              </a:prstGeom>
              <a:noFill/>
              <a:ln w="19050">
                <a:solidFill>
                  <a:srgbClr val="CC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4397" y="2928"/>
              <a:ext cx="1363" cy="1200"/>
              <a:chOff x="4397" y="2544"/>
              <a:chExt cx="1363" cy="1200"/>
            </a:xfrm>
          </p:grpSpPr>
          <p:sp>
            <p:nvSpPr>
              <p:cNvPr id="1594381" name="Text Box 13"/>
              <p:cNvSpPr txBox="1">
                <a:spLocks noChangeArrowheads="1"/>
              </p:cNvSpPr>
              <p:nvPr/>
            </p:nvSpPr>
            <p:spPr bwMode="auto">
              <a:xfrm>
                <a:off x="4397" y="2544"/>
                <a:ext cx="1363" cy="1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342900" indent="-342900"/>
                <a:r>
                  <a:rPr lang="en-US" sz="1600" i="1">
                    <a:solidFill>
                      <a:schemeClr val="hlink"/>
                    </a:solidFill>
                    <a:latin typeface="Arial" pitchFamily="34" charset="0"/>
                  </a:rPr>
                  <a:t>&lt;a href&gt;</a:t>
                </a:r>
                <a:r>
                  <a:rPr lang="en-US" sz="1600" i="1">
                    <a:latin typeface="Arial" pitchFamily="34" charset="0"/>
                  </a:rPr>
                  <a:t>Frank Rizzo</a:t>
                </a:r>
              </a:p>
              <a:p>
                <a:pPr marL="342900" indent="-342900"/>
                <a:r>
                  <a:rPr lang="en-US" sz="1600" i="1">
                    <a:solidFill>
                      <a:schemeClr val="hlink"/>
                    </a:solidFill>
                    <a:latin typeface="Arial" pitchFamily="34" charset="0"/>
                  </a:rPr>
                  <a:t>&lt;/a&gt;</a:t>
                </a:r>
                <a:r>
                  <a:rPr lang="en-US" sz="1600" i="1">
                    <a:latin typeface="Arial" pitchFamily="34" charset="0"/>
                  </a:rPr>
                  <a:t> Bought</a:t>
                </a:r>
              </a:p>
              <a:p>
                <a:pPr marL="342900" indent="-342900"/>
                <a:r>
                  <a:rPr lang="en-US" sz="1600" i="1">
                    <a:solidFill>
                      <a:schemeClr val="hlink"/>
                    </a:solidFill>
                    <a:latin typeface="Arial" pitchFamily="34" charset="0"/>
                  </a:rPr>
                  <a:t>&lt;a hef&gt;</a:t>
                </a:r>
                <a:r>
                  <a:rPr lang="en-US" sz="1600" i="1">
                    <a:latin typeface="Arial" pitchFamily="34" charset="0"/>
                  </a:rPr>
                  <a:t>this home</a:t>
                </a:r>
                <a:r>
                  <a:rPr lang="en-US" sz="1600" i="1">
                    <a:solidFill>
                      <a:schemeClr val="hlink"/>
                    </a:solidFill>
                    <a:latin typeface="Arial" pitchFamily="34" charset="0"/>
                  </a:rPr>
                  <a:t>&lt;/a&gt;</a:t>
                </a:r>
              </a:p>
              <a:p>
                <a:pPr marL="342900" indent="-342900"/>
                <a:r>
                  <a:rPr lang="en-US" sz="1600" i="1">
                    <a:latin typeface="Arial" pitchFamily="34" charset="0"/>
                  </a:rPr>
                  <a:t>from </a:t>
                </a:r>
                <a:r>
                  <a:rPr lang="en-US" sz="1600" i="1">
                    <a:solidFill>
                      <a:schemeClr val="hlink"/>
                    </a:solidFill>
                    <a:latin typeface="Arial" pitchFamily="34" charset="0"/>
                  </a:rPr>
                  <a:t>&lt;a href&gt;</a:t>
                </a:r>
                <a:r>
                  <a:rPr lang="en-US" sz="1600" i="1">
                    <a:latin typeface="Arial" pitchFamily="34" charset="0"/>
                  </a:rPr>
                  <a:t>Lake</a:t>
                </a:r>
              </a:p>
              <a:p>
                <a:pPr marL="342900" indent="-342900"/>
                <a:r>
                  <a:rPr lang="en-US" sz="1600" i="1">
                    <a:latin typeface="Arial" pitchFamily="34" charset="0"/>
                  </a:rPr>
                  <a:t>View Real Estate</a:t>
                </a:r>
                <a:r>
                  <a:rPr lang="en-US" sz="1600" i="1">
                    <a:solidFill>
                      <a:schemeClr val="hlink"/>
                    </a:solidFill>
                    <a:latin typeface="Arial" pitchFamily="34" charset="0"/>
                  </a:rPr>
                  <a:t>&lt;/a&gt;</a:t>
                </a:r>
              </a:p>
              <a:p>
                <a:pPr marL="342900" indent="-342900"/>
                <a:r>
                  <a:rPr lang="en-US" sz="1600" i="1">
                    <a:latin typeface="Arial" pitchFamily="34" charset="0"/>
                  </a:rPr>
                  <a:t>In </a:t>
                </a:r>
                <a:r>
                  <a:rPr lang="en-US" sz="1600" i="1">
                    <a:solidFill>
                      <a:schemeClr val="hlink"/>
                    </a:solidFill>
                    <a:latin typeface="Arial" pitchFamily="34" charset="0"/>
                  </a:rPr>
                  <a:t>&lt;b&gt;</a:t>
                </a:r>
                <a:r>
                  <a:rPr lang="en-US" sz="1600" i="1">
                    <a:latin typeface="Arial" pitchFamily="34" charset="0"/>
                  </a:rPr>
                  <a:t>1992</a:t>
                </a:r>
                <a:r>
                  <a:rPr lang="en-US" sz="1600" i="1">
                    <a:solidFill>
                      <a:schemeClr val="hlink"/>
                    </a:solidFill>
                    <a:latin typeface="Arial" pitchFamily="34" charset="0"/>
                  </a:rPr>
                  <a:t>&lt;/b&gt;</a:t>
                </a:r>
                <a:r>
                  <a:rPr lang="en-US" sz="1600" i="1">
                    <a:latin typeface="Arial" pitchFamily="34" charset="0"/>
                  </a:rPr>
                  <a:t>.</a:t>
                </a:r>
              </a:p>
              <a:p>
                <a:pPr marL="342900" indent="-342900"/>
                <a:r>
                  <a:rPr lang="en-US" sz="1600" i="1">
                    <a:solidFill>
                      <a:schemeClr val="hlink"/>
                    </a:solidFill>
                    <a:latin typeface="Arial" pitchFamily="34" charset="0"/>
                  </a:rPr>
                  <a:t>&lt;p&gt;</a:t>
                </a:r>
                <a:r>
                  <a:rPr lang="en-US" sz="1600" i="1">
                    <a:latin typeface="Arial" pitchFamily="34" charset="0"/>
                  </a:rPr>
                  <a:t>...</a:t>
                </a:r>
              </a:p>
            </p:txBody>
          </p:sp>
          <p:sp>
            <p:nvSpPr>
              <p:cNvPr id="1594382" name="Rectangle 14"/>
              <p:cNvSpPr>
                <a:spLocks noChangeArrowheads="1"/>
              </p:cNvSpPr>
              <p:nvPr/>
            </p:nvSpPr>
            <p:spPr bwMode="auto">
              <a:xfrm>
                <a:off x="4408" y="2544"/>
                <a:ext cx="1344" cy="12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488" y="2928"/>
              <a:ext cx="1440" cy="1200"/>
              <a:chOff x="1488" y="2928"/>
              <a:chExt cx="1440" cy="1200"/>
            </a:xfrm>
          </p:grpSpPr>
          <p:sp>
            <p:nvSpPr>
              <p:cNvPr id="1594384" name="Rectangle 16"/>
              <p:cNvSpPr>
                <a:spLocks noChangeArrowheads="1"/>
              </p:cNvSpPr>
              <p:nvPr/>
            </p:nvSpPr>
            <p:spPr bwMode="auto">
              <a:xfrm>
                <a:off x="1488" y="2928"/>
                <a:ext cx="1440" cy="12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1511" y="2976"/>
                <a:ext cx="1091" cy="1092"/>
                <a:chOff x="3629" y="1632"/>
                <a:chExt cx="1651" cy="1518"/>
              </a:xfrm>
            </p:grpSpPr>
            <p:pic>
              <p:nvPicPr>
                <p:cNvPr id="1594386" name="Picture 18" descr="d4xjnynk[1]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3629" y="2137"/>
                  <a:ext cx="1085" cy="1013"/>
                </a:xfrm>
                <a:prstGeom prst="rect">
                  <a:avLst/>
                </a:prstGeom>
                <a:noFill/>
                <a:ln/>
                <a:effectLst/>
              </p:spPr>
            </p:pic>
            <p:sp>
              <p:nvSpPr>
                <p:cNvPr id="1594387" name="AutoShape 19"/>
                <p:cNvSpPr>
                  <a:spLocks noChangeArrowheads="1"/>
                </p:cNvSpPr>
                <p:nvPr/>
              </p:nvSpPr>
              <p:spPr bwMode="auto">
                <a:xfrm>
                  <a:off x="4560" y="1632"/>
                  <a:ext cx="720" cy="672"/>
                </a:xfrm>
                <a:prstGeom prst="wedgeRectCallout">
                  <a:avLst>
                    <a:gd name="adj1" fmla="val -142778"/>
                    <a:gd name="adj2" fmla="val 37944"/>
                  </a:avLst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endParaRPr lang="he-IL" sz="800" i="1">
                    <a:latin typeface="Arial" pitchFamily="34" charset="0"/>
                  </a:endParaRPr>
                </a:p>
              </p:txBody>
            </p:sp>
            <p:pic>
              <p:nvPicPr>
                <p:cNvPr id="1594388" name="Picture 20" descr="l4xa3fmy[1]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4539" y="1739"/>
                  <a:ext cx="732" cy="758"/>
                </a:xfrm>
                <a:prstGeom prst="rect">
                  <a:avLst/>
                </a:prstGeom>
                <a:noFill/>
                <a:ln/>
                <a:effectLst/>
              </p:spPr>
            </p:pic>
            <p:sp>
              <p:nvSpPr>
                <p:cNvPr id="1594389" name="AutoShape 21"/>
                <p:cNvSpPr>
                  <a:spLocks noChangeArrowheads="1"/>
                </p:cNvSpPr>
                <p:nvPr/>
              </p:nvSpPr>
              <p:spPr bwMode="auto">
                <a:xfrm>
                  <a:off x="3840" y="2160"/>
                  <a:ext cx="144" cy="144"/>
                </a:xfrm>
                <a:prstGeom prst="star4">
                  <a:avLst>
                    <a:gd name="adj" fmla="val 22917"/>
                  </a:avLst>
                </a:prstGeom>
                <a:solidFill>
                  <a:schemeClr val="tx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</p:grpSp>
          <p:sp>
            <p:nvSpPr>
              <p:cNvPr id="1594390" name="Text Box 22"/>
              <p:cNvSpPr txBox="1">
                <a:spLocks noChangeArrowheads="1"/>
              </p:cNvSpPr>
              <p:nvPr/>
            </p:nvSpPr>
            <p:spPr bwMode="auto">
              <a:xfrm>
                <a:off x="1488" y="3840"/>
                <a:ext cx="1440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chemeClr val="hlink"/>
                    </a:solidFill>
                    <a:latin typeface="Arial" pitchFamily="34" charset="0"/>
                  </a:rPr>
                  <a:t>Loans(</a:t>
                </a:r>
                <a:r>
                  <a:rPr lang="en-US" sz="1600" i="1">
                    <a:latin typeface="Arial" pitchFamily="34" charset="0"/>
                  </a:rPr>
                  <a:t>$200K</a:t>
                </a:r>
                <a:r>
                  <a:rPr lang="en-US" sz="1600">
                    <a:latin typeface="Arial" pitchFamily="34" charset="0"/>
                  </a:rPr>
                  <a:t>,[</a:t>
                </a:r>
                <a:r>
                  <a:rPr lang="en-US" sz="1600" i="1">
                    <a:latin typeface="Arial" pitchFamily="34" charset="0"/>
                  </a:rPr>
                  <a:t>map</a:t>
                </a:r>
                <a:r>
                  <a:rPr lang="en-US" sz="1600">
                    <a:latin typeface="Arial" pitchFamily="34" charset="0"/>
                  </a:rPr>
                  <a:t>],...</a:t>
                </a:r>
                <a:r>
                  <a:rPr lang="en-US" sz="1600">
                    <a:solidFill>
                      <a:schemeClr val="hlink"/>
                    </a:solidFill>
                    <a:latin typeface="Arial" pitchFamily="34" charset="0"/>
                  </a:rPr>
                  <a:t>)</a:t>
                </a:r>
              </a:p>
            </p:txBody>
          </p:sp>
          <p:pic>
            <p:nvPicPr>
              <p:cNvPr id="1594391" name="Picture 23" descr="033izyed[1]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489" y="3324"/>
                <a:ext cx="385" cy="677"/>
              </a:xfrm>
              <a:prstGeom prst="rect">
                <a:avLst/>
              </a:prstGeom>
              <a:noFill/>
              <a:ln/>
              <a:effectLst/>
            </p:spPr>
          </p:pic>
        </p:grpSp>
      </p:grpSp>
      <p:sp>
        <p:nvSpPr>
          <p:cNvPr id="1594392" name="Rectangle 24"/>
          <p:cNvSpPr>
            <a:spLocks noChangeArrowheads="1"/>
          </p:cNvSpPr>
          <p:nvPr/>
        </p:nvSpPr>
        <p:spPr bwMode="auto">
          <a:xfrm>
            <a:off x="457200" y="2286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 smtClean="0">
                <a:solidFill>
                  <a:srgbClr val="170981"/>
                </a:solidFill>
              </a:rPr>
              <a:t>Mining Text Data</a:t>
            </a:r>
            <a:endParaRPr lang="en-US" sz="3600" b="1" dirty="0">
              <a:solidFill>
                <a:srgbClr val="170981"/>
              </a:solidFill>
            </a:endParaRPr>
          </a:p>
        </p:txBody>
      </p:sp>
      <p:sp>
        <p:nvSpPr>
          <p:cNvPr id="1594393" name="Line 25"/>
          <p:cNvSpPr>
            <a:spLocks noChangeShapeType="1"/>
          </p:cNvSpPr>
          <p:nvPr/>
        </p:nvSpPr>
        <p:spPr bwMode="auto">
          <a:xfrm flipH="1">
            <a:off x="3733800" y="2819400"/>
            <a:ext cx="6096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594394" name="Line 26"/>
          <p:cNvSpPr>
            <a:spLocks noChangeShapeType="1"/>
          </p:cNvSpPr>
          <p:nvPr/>
        </p:nvSpPr>
        <p:spPr bwMode="auto">
          <a:xfrm flipH="1">
            <a:off x="1600200" y="2743200"/>
            <a:ext cx="16764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594395" name="Line 27"/>
          <p:cNvSpPr>
            <a:spLocks noChangeShapeType="1"/>
          </p:cNvSpPr>
          <p:nvPr/>
        </p:nvSpPr>
        <p:spPr bwMode="auto">
          <a:xfrm>
            <a:off x="5029200" y="2819400"/>
            <a:ext cx="6096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594396" name="Line 28"/>
          <p:cNvSpPr>
            <a:spLocks noChangeShapeType="1"/>
          </p:cNvSpPr>
          <p:nvPr/>
        </p:nvSpPr>
        <p:spPr bwMode="auto">
          <a:xfrm>
            <a:off x="5943600" y="2819400"/>
            <a:ext cx="16764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32" name="Slide Number Placeholder 6"/>
          <p:cNvSpPr txBox="1">
            <a:spLocks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F525EA-D8B0-401B-99F1-2B9B36BAEC20}" type="slidenum">
              <a:rPr kumimoji="0" lang="he-IL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776864" cy="609600"/>
          </a:xfrm>
        </p:spPr>
        <p:txBody>
          <a:bodyPr>
            <a:normAutofit/>
          </a:bodyPr>
          <a:lstStyle/>
          <a:p>
            <a:r>
              <a:rPr lang="en-US" smtClean="0"/>
              <a:t>Applications </a:t>
            </a:r>
            <a:r>
              <a:rPr lang="en-US" dirty="0" smtClean="0"/>
              <a:t>of Text Mining</a:t>
            </a:r>
            <a:endParaRPr lang="en-US" dirty="0"/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96752"/>
            <a:ext cx="8295456" cy="5204048"/>
          </a:xfrm>
        </p:spPr>
        <p:txBody>
          <a:bodyPr/>
          <a:lstStyle/>
          <a:p>
            <a:r>
              <a:rPr lang="en-US" dirty="0" smtClean="0"/>
              <a:t>Classification of email documents to filter spam or to automatically sort messages into mail folders</a:t>
            </a:r>
          </a:p>
          <a:p>
            <a:r>
              <a:rPr lang="en-US" altLang="zh-CN" dirty="0" smtClean="0">
                <a:ea typeface="SimSun" pitchFamily="2" charset="-122"/>
              </a:rPr>
              <a:t>News article classification</a:t>
            </a:r>
          </a:p>
          <a:p>
            <a:r>
              <a:rPr lang="en-US" altLang="zh-CN" dirty="0" smtClean="0">
                <a:ea typeface="SimSun" pitchFamily="2" charset="-122"/>
              </a:rPr>
              <a:t>Webpage classification</a:t>
            </a:r>
          </a:p>
          <a:p>
            <a:r>
              <a:rPr lang="en-US" altLang="zh-CN" dirty="0" smtClean="0">
                <a:ea typeface="SimSun" pitchFamily="2" charset="-122"/>
              </a:rPr>
              <a:t>Word sense disambiguation</a:t>
            </a:r>
            <a:endParaRPr lang="en-US" dirty="0" smtClean="0"/>
          </a:p>
          <a:p>
            <a:r>
              <a:rPr lang="en-US" dirty="0" smtClean="0"/>
              <a:t>Automatic text summarization</a:t>
            </a:r>
          </a:p>
          <a:p>
            <a:r>
              <a:rPr lang="en-US" dirty="0" smtClean="0"/>
              <a:t>And many more…</a:t>
            </a:r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12776"/>
            <a:ext cx="6120680" cy="484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08912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APP: Automatic Text Summarization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776864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What Is Unique In Text Mining?</a:t>
            </a:r>
            <a:endParaRPr lang="en-US" dirty="0"/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96752"/>
            <a:ext cx="8295456" cy="520404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 smtClean="0"/>
              <a:t>Feature Extraction</a:t>
            </a:r>
          </a:p>
          <a:p>
            <a:pPr lvl="1">
              <a:lnSpc>
                <a:spcPct val="110000"/>
              </a:lnSpc>
            </a:pPr>
            <a:r>
              <a:rPr lang="en-US" sz="2100" dirty="0" smtClean="0"/>
              <a:t>Very large number of features that represent each of the documents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The need for background knowledge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Even patterns supported by small number of documents may be significant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Huge number of patterns, hence need for visualization, interactive exploration</a:t>
            </a:r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776864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Text Representations</a:t>
            </a:r>
            <a:endParaRPr lang="en-US" dirty="0"/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96752"/>
            <a:ext cx="8295456" cy="520404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 smtClean="0"/>
              <a:t>Characters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Words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n-grams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Linguistic Phrases</a:t>
            </a:r>
          </a:p>
          <a:p>
            <a:pPr>
              <a:lnSpc>
                <a:spcPct val="110000"/>
              </a:lnSpc>
            </a:pPr>
            <a:r>
              <a:rPr lang="en-US" dirty="0" err="1" smtClean="0"/>
              <a:t>Keyphrases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Concepts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Frames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Parse Trees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Graphs</a:t>
            </a:r>
          </a:p>
          <a:p>
            <a:pPr>
              <a:lnSpc>
                <a:spcPct val="110000"/>
              </a:lnSpc>
            </a:pPr>
            <a:endParaRPr lang="en-US" sz="2400" dirty="0" smtClean="0"/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11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58200" cy="685800"/>
          </a:xfrm>
        </p:spPr>
        <p:txBody>
          <a:bodyPr>
            <a:normAutofit fontScale="90000"/>
          </a:bodyPr>
          <a:lstStyle/>
          <a:p>
            <a:r>
              <a:rPr lang="en-US" altLang="zh-CN" sz="3200">
                <a:ea typeface="SimSun" pitchFamily="2" charset="-122"/>
              </a:rPr>
              <a:t>Density-Based Clustering: Basic Concepts</a:t>
            </a:r>
          </a:p>
        </p:txBody>
      </p:sp>
      <p:sp>
        <p:nvSpPr>
          <p:cNvPr id="149811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15144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ea typeface="SimSun" pitchFamily="2" charset="-122"/>
              </a:rPr>
              <a:t>Two parameters</a:t>
            </a:r>
            <a:r>
              <a:rPr lang="en-US" altLang="zh-CN" sz="2400" i="1" dirty="0">
                <a:ea typeface="SimSun" pitchFamily="2" charset="-122"/>
              </a:rPr>
              <a:t>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dirty="0" err="1">
                <a:solidFill>
                  <a:schemeClr val="hlink"/>
                </a:solidFill>
                <a:ea typeface="SimSun" pitchFamily="2" charset="-122"/>
              </a:rPr>
              <a:t>Eps</a:t>
            </a:r>
            <a:r>
              <a:rPr lang="en-US" altLang="zh-CN" sz="2400" dirty="0">
                <a:ea typeface="SimSun" pitchFamily="2" charset="-122"/>
              </a:rPr>
              <a:t>: Maximum radius of the </a:t>
            </a:r>
            <a:r>
              <a:rPr lang="en-US" altLang="zh-CN" sz="2400" dirty="0" err="1">
                <a:ea typeface="SimSun" pitchFamily="2" charset="-122"/>
              </a:rPr>
              <a:t>neighbourhood</a:t>
            </a:r>
            <a:endParaRPr lang="en-US" altLang="zh-CN" sz="2400" dirty="0">
              <a:ea typeface="SimSun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dirty="0" err="1">
                <a:solidFill>
                  <a:schemeClr val="hlink"/>
                </a:solidFill>
                <a:ea typeface="SimSun" pitchFamily="2" charset="-122"/>
              </a:rPr>
              <a:t>MinPts</a:t>
            </a:r>
            <a:r>
              <a:rPr lang="en-US" altLang="zh-CN" sz="2400" dirty="0">
                <a:ea typeface="SimSun" pitchFamily="2" charset="-122"/>
              </a:rPr>
              <a:t>: Minimum number of points in an </a:t>
            </a:r>
            <a:r>
              <a:rPr lang="en-US" altLang="zh-CN" sz="2400" dirty="0" err="1">
                <a:ea typeface="SimSun" pitchFamily="2" charset="-122"/>
              </a:rPr>
              <a:t>Eps-neighbourhood</a:t>
            </a:r>
            <a:r>
              <a:rPr lang="en-US" altLang="zh-CN" sz="2400" dirty="0">
                <a:ea typeface="SimSun" pitchFamily="2" charset="-122"/>
              </a:rPr>
              <a:t> of that point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dirty="0" err="1">
                <a:ea typeface="SimSun" pitchFamily="2" charset="-122"/>
              </a:rPr>
              <a:t>N</a:t>
            </a:r>
            <a:r>
              <a:rPr lang="en-US" altLang="zh-CN" sz="2400" i="1" baseline="-25000" dirty="0" err="1">
                <a:ea typeface="SimSun" pitchFamily="2" charset="-122"/>
              </a:rPr>
              <a:t>Eps</a:t>
            </a:r>
            <a:r>
              <a:rPr lang="en-US" altLang="zh-CN" sz="2400" i="1" dirty="0">
                <a:ea typeface="SimSun" pitchFamily="2" charset="-122"/>
              </a:rPr>
              <a:t>(p)</a:t>
            </a:r>
            <a:r>
              <a:rPr lang="en-US" altLang="zh-CN" sz="2400" dirty="0">
                <a:ea typeface="SimSun" pitchFamily="2" charset="-122"/>
              </a:rPr>
              <a:t>:	</a:t>
            </a:r>
            <a:r>
              <a:rPr lang="en-US" altLang="zh-CN" sz="2400" i="1" dirty="0">
                <a:ea typeface="SimSun" pitchFamily="2" charset="-122"/>
              </a:rPr>
              <a:t>{q belongs to D </a:t>
            </a:r>
            <a:r>
              <a:rPr lang="en-US" altLang="zh-CN" sz="2400" dirty="0">
                <a:ea typeface="SimSun" pitchFamily="2" charset="-122"/>
              </a:rPr>
              <a:t>|</a:t>
            </a:r>
            <a:r>
              <a:rPr lang="en-US" altLang="zh-CN" sz="2400" i="1" dirty="0">
                <a:ea typeface="SimSun" pitchFamily="2" charset="-122"/>
              </a:rPr>
              <a:t> dist(</a:t>
            </a:r>
            <a:r>
              <a:rPr lang="en-US" altLang="zh-CN" sz="2400" i="1" dirty="0" err="1">
                <a:ea typeface="SimSun" pitchFamily="2" charset="-122"/>
              </a:rPr>
              <a:t>p,q</a:t>
            </a:r>
            <a:r>
              <a:rPr lang="en-US" altLang="zh-CN" sz="2400" i="1" dirty="0">
                <a:ea typeface="SimSun" pitchFamily="2" charset="-122"/>
              </a:rPr>
              <a:t>) &lt;= </a:t>
            </a:r>
            <a:r>
              <a:rPr lang="en-US" altLang="zh-CN" sz="2400" i="1" dirty="0" err="1">
                <a:ea typeface="SimSun" pitchFamily="2" charset="-122"/>
              </a:rPr>
              <a:t>Eps</a:t>
            </a:r>
            <a:r>
              <a:rPr lang="en-US" altLang="zh-CN" sz="2400" i="1" dirty="0">
                <a:ea typeface="SimSun" pitchFamily="2" charset="-122"/>
              </a:rPr>
              <a:t>}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chemeClr val="hlink"/>
                </a:solidFill>
                <a:ea typeface="SimSun" pitchFamily="2" charset="-122"/>
              </a:rPr>
              <a:t>Directly density-reachable</a:t>
            </a:r>
            <a:r>
              <a:rPr lang="en-US" altLang="zh-CN" sz="2400" dirty="0">
                <a:ea typeface="SimSun" pitchFamily="2" charset="-122"/>
              </a:rPr>
              <a:t>: A point </a:t>
            </a:r>
            <a:r>
              <a:rPr lang="en-US" altLang="zh-CN" sz="2400" i="1" dirty="0">
                <a:ea typeface="SimSun" pitchFamily="2" charset="-122"/>
              </a:rPr>
              <a:t>p</a:t>
            </a:r>
            <a:r>
              <a:rPr lang="en-US" altLang="zh-CN" sz="2400" dirty="0">
                <a:ea typeface="SimSun" pitchFamily="2" charset="-122"/>
              </a:rPr>
              <a:t> is directly density-reachable from a point </a:t>
            </a:r>
            <a:r>
              <a:rPr lang="en-US" altLang="zh-CN" sz="2400" i="1" dirty="0">
                <a:ea typeface="SimSun" pitchFamily="2" charset="-122"/>
              </a:rPr>
              <a:t>q</a:t>
            </a:r>
            <a:r>
              <a:rPr lang="en-US" altLang="zh-CN" sz="2400" dirty="0">
                <a:ea typeface="SimSun" pitchFamily="2" charset="-122"/>
              </a:rPr>
              <a:t> </a:t>
            </a:r>
            <a:r>
              <a:rPr lang="en-US" altLang="zh-CN" sz="2400" dirty="0" err="1">
                <a:ea typeface="SimSun" pitchFamily="2" charset="-122"/>
              </a:rPr>
              <a:t>w.r.t</a:t>
            </a:r>
            <a:r>
              <a:rPr lang="en-US" altLang="zh-CN" sz="2400" dirty="0">
                <a:ea typeface="SimSun" pitchFamily="2" charset="-122"/>
              </a:rPr>
              <a:t>. </a:t>
            </a:r>
            <a:r>
              <a:rPr lang="en-US" altLang="zh-CN" sz="2400" i="1" dirty="0" err="1">
                <a:ea typeface="SimSun" pitchFamily="2" charset="-122"/>
              </a:rPr>
              <a:t>Eps</a:t>
            </a:r>
            <a:r>
              <a:rPr lang="en-US" altLang="zh-CN" sz="2400" dirty="0">
                <a:ea typeface="SimSun" pitchFamily="2" charset="-122"/>
              </a:rPr>
              <a:t>, </a:t>
            </a:r>
            <a:r>
              <a:rPr lang="en-US" altLang="zh-CN" sz="2400" i="1" dirty="0" err="1">
                <a:ea typeface="SimSun" pitchFamily="2" charset="-122"/>
              </a:rPr>
              <a:t>MinPts</a:t>
            </a:r>
            <a:r>
              <a:rPr lang="en-US" altLang="zh-CN" sz="2400" dirty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if both conditions apply: </a:t>
            </a:r>
            <a:r>
              <a:rPr lang="en-US" altLang="zh-CN" sz="2400" dirty="0">
                <a:ea typeface="SimSun" pitchFamily="2" charset="-122"/>
              </a:rPr>
              <a:t>	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dirty="0">
                <a:ea typeface="SimSun" pitchFamily="2" charset="-122"/>
              </a:rPr>
              <a:t>p</a:t>
            </a:r>
            <a:r>
              <a:rPr lang="en-US" altLang="zh-CN" sz="2400" dirty="0">
                <a:ea typeface="SimSun" pitchFamily="2" charset="-122"/>
              </a:rPr>
              <a:t> belongs to </a:t>
            </a:r>
            <a:r>
              <a:rPr lang="en-US" altLang="zh-CN" sz="2400" i="1" dirty="0" err="1">
                <a:ea typeface="SimSun" pitchFamily="2" charset="-122"/>
              </a:rPr>
              <a:t>N</a:t>
            </a:r>
            <a:r>
              <a:rPr lang="en-US" altLang="zh-CN" sz="2400" i="1" baseline="-25000" dirty="0" err="1">
                <a:ea typeface="SimSun" pitchFamily="2" charset="-122"/>
              </a:rPr>
              <a:t>Eps</a:t>
            </a:r>
            <a:r>
              <a:rPr lang="en-US" altLang="zh-CN" sz="2400" i="1" dirty="0">
                <a:ea typeface="SimSun" pitchFamily="2" charset="-122"/>
              </a:rPr>
              <a:t>(q)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ea typeface="SimSun" pitchFamily="2" charset="-122"/>
              </a:rPr>
              <a:t>core point condition: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>
                <a:ea typeface="SimSun" pitchFamily="2" charset="-122"/>
              </a:rPr>
              <a:t>              |</a:t>
            </a:r>
            <a:r>
              <a:rPr lang="en-US" altLang="zh-CN" sz="2400" i="1" dirty="0" err="1">
                <a:ea typeface="SimSun" pitchFamily="2" charset="-122"/>
              </a:rPr>
              <a:t>N</a:t>
            </a:r>
            <a:r>
              <a:rPr lang="en-US" altLang="zh-CN" sz="2400" i="1" baseline="-25000" dirty="0" err="1">
                <a:ea typeface="SimSun" pitchFamily="2" charset="-122"/>
              </a:rPr>
              <a:t>Eps</a:t>
            </a:r>
            <a:r>
              <a:rPr lang="en-US" altLang="zh-CN" sz="2400" i="1" dirty="0">
                <a:ea typeface="SimSun" pitchFamily="2" charset="-122"/>
              </a:rPr>
              <a:t> (q)</a:t>
            </a:r>
            <a:r>
              <a:rPr lang="en-US" altLang="zh-CN" sz="2400" dirty="0">
                <a:ea typeface="SimSun" pitchFamily="2" charset="-122"/>
              </a:rPr>
              <a:t>| &gt;= </a:t>
            </a:r>
            <a:r>
              <a:rPr lang="en-US" altLang="zh-CN" sz="2400" i="1" dirty="0" err="1">
                <a:ea typeface="SimSun" pitchFamily="2" charset="-122"/>
              </a:rPr>
              <a:t>MinPts</a:t>
            </a:r>
            <a:r>
              <a:rPr lang="en-US" altLang="zh-CN" sz="2400" dirty="0">
                <a:ea typeface="SimSun" pitchFamily="2" charset="-122"/>
              </a:rPr>
              <a:t> </a:t>
            </a:r>
            <a:endParaRPr lang="en-US" altLang="zh-CN" sz="2400" i="1" dirty="0">
              <a:ea typeface="SimSun" pitchFamily="2" charset="-122"/>
            </a:endParaRPr>
          </a:p>
        </p:txBody>
      </p:sp>
      <p:grpSp>
        <p:nvGrpSpPr>
          <p:cNvPr id="2" name="Group 2052"/>
          <p:cNvGrpSpPr>
            <a:grpSpLocks/>
          </p:cNvGrpSpPr>
          <p:nvPr/>
        </p:nvGrpSpPr>
        <p:grpSpPr bwMode="auto">
          <a:xfrm>
            <a:off x="5264150" y="4648200"/>
            <a:ext cx="3879850" cy="1663700"/>
            <a:chOff x="3316" y="2788"/>
            <a:chExt cx="2444" cy="1048"/>
          </a:xfrm>
        </p:grpSpPr>
        <p:grpSp>
          <p:nvGrpSpPr>
            <p:cNvPr id="3" name="Group 2053"/>
            <p:cNvGrpSpPr>
              <a:grpSpLocks/>
            </p:cNvGrpSpPr>
            <p:nvPr/>
          </p:nvGrpSpPr>
          <p:grpSpPr bwMode="auto">
            <a:xfrm>
              <a:off x="3316" y="2788"/>
              <a:ext cx="1048" cy="1048"/>
              <a:chOff x="3316" y="2788"/>
              <a:chExt cx="1048" cy="1048"/>
            </a:xfrm>
          </p:grpSpPr>
          <p:sp>
            <p:nvSpPr>
              <p:cNvPr id="1498118" name="Oval 2054"/>
              <p:cNvSpPr>
                <a:spLocks noChangeArrowheads="1"/>
              </p:cNvSpPr>
              <p:nvPr/>
            </p:nvSpPr>
            <p:spPr bwMode="auto">
              <a:xfrm>
                <a:off x="3386" y="3281"/>
                <a:ext cx="63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98119" name="Oval 2055"/>
              <p:cNvSpPr>
                <a:spLocks noChangeArrowheads="1"/>
              </p:cNvSpPr>
              <p:nvPr/>
            </p:nvSpPr>
            <p:spPr bwMode="auto">
              <a:xfrm>
                <a:off x="3598" y="3351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98120" name="Oval 2056"/>
              <p:cNvSpPr>
                <a:spLocks noChangeArrowheads="1"/>
              </p:cNvSpPr>
              <p:nvPr/>
            </p:nvSpPr>
            <p:spPr bwMode="auto">
              <a:xfrm>
                <a:off x="3598" y="3140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98121" name="Oval 2057"/>
              <p:cNvSpPr>
                <a:spLocks noChangeArrowheads="1"/>
              </p:cNvSpPr>
              <p:nvPr/>
            </p:nvSpPr>
            <p:spPr bwMode="auto">
              <a:xfrm>
                <a:off x="3316" y="3562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98122" name="Oval 2058"/>
              <p:cNvSpPr>
                <a:spLocks noChangeArrowheads="1"/>
              </p:cNvSpPr>
              <p:nvPr/>
            </p:nvSpPr>
            <p:spPr bwMode="auto">
              <a:xfrm>
                <a:off x="3457" y="3422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98123" name="Oval 2059"/>
              <p:cNvSpPr>
                <a:spLocks noChangeArrowheads="1"/>
              </p:cNvSpPr>
              <p:nvPr/>
            </p:nvSpPr>
            <p:spPr bwMode="auto">
              <a:xfrm>
                <a:off x="3457" y="3562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98124" name="Oval 2060"/>
              <p:cNvSpPr>
                <a:spLocks noChangeArrowheads="1"/>
              </p:cNvSpPr>
              <p:nvPr/>
            </p:nvSpPr>
            <p:spPr bwMode="auto">
              <a:xfrm>
                <a:off x="3668" y="3633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98125" name="Oval 2061"/>
              <p:cNvSpPr>
                <a:spLocks noChangeArrowheads="1"/>
              </p:cNvSpPr>
              <p:nvPr/>
            </p:nvSpPr>
            <p:spPr bwMode="auto">
              <a:xfrm>
                <a:off x="3668" y="2788"/>
                <a:ext cx="696" cy="6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98126" name="Oval 2062"/>
              <p:cNvSpPr>
                <a:spLocks noChangeArrowheads="1"/>
              </p:cNvSpPr>
              <p:nvPr/>
            </p:nvSpPr>
            <p:spPr bwMode="auto">
              <a:xfrm>
                <a:off x="3668" y="2999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98127" name="Oval 2063"/>
              <p:cNvSpPr>
                <a:spLocks noChangeArrowheads="1"/>
              </p:cNvSpPr>
              <p:nvPr/>
            </p:nvSpPr>
            <p:spPr bwMode="auto">
              <a:xfrm>
                <a:off x="4090" y="3422"/>
                <a:ext cx="63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98128" name="Oval 2064"/>
              <p:cNvSpPr>
                <a:spLocks noChangeArrowheads="1"/>
              </p:cNvSpPr>
              <p:nvPr/>
            </p:nvSpPr>
            <p:spPr bwMode="auto">
              <a:xfrm>
                <a:off x="3950" y="3140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98129" name="Oval 2065"/>
              <p:cNvSpPr>
                <a:spLocks noChangeArrowheads="1"/>
              </p:cNvSpPr>
              <p:nvPr/>
            </p:nvSpPr>
            <p:spPr bwMode="auto">
              <a:xfrm>
                <a:off x="3598" y="3492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98130" name="Oval 2066"/>
              <p:cNvSpPr>
                <a:spLocks noChangeArrowheads="1"/>
              </p:cNvSpPr>
              <p:nvPr/>
            </p:nvSpPr>
            <p:spPr bwMode="auto">
              <a:xfrm>
                <a:off x="3738" y="3351"/>
                <a:ext cx="63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98131" name="Oval 2067"/>
              <p:cNvSpPr>
                <a:spLocks noChangeArrowheads="1"/>
              </p:cNvSpPr>
              <p:nvPr/>
            </p:nvSpPr>
            <p:spPr bwMode="auto">
              <a:xfrm>
                <a:off x="3879" y="3562"/>
                <a:ext cx="63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98132" name="Oval 2068"/>
              <p:cNvSpPr>
                <a:spLocks noChangeArrowheads="1"/>
              </p:cNvSpPr>
              <p:nvPr/>
            </p:nvSpPr>
            <p:spPr bwMode="auto">
              <a:xfrm>
                <a:off x="4231" y="3633"/>
                <a:ext cx="63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98133" name="Oval 2069"/>
              <p:cNvSpPr>
                <a:spLocks noChangeArrowheads="1"/>
              </p:cNvSpPr>
              <p:nvPr/>
            </p:nvSpPr>
            <p:spPr bwMode="auto">
              <a:xfrm>
                <a:off x="3457" y="3140"/>
                <a:ext cx="696" cy="6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98134" name="Rectangle 2070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  <a:ea typeface="SimSun" pitchFamily="2" charset="-122"/>
                  </a:rPr>
                  <a:t>p</a:t>
                </a:r>
              </a:p>
            </p:txBody>
          </p:sp>
          <p:sp>
            <p:nvSpPr>
              <p:cNvPr id="1498135" name="Rectangle 2071"/>
              <p:cNvSpPr>
                <a:spLocks noChangeArrowheads="1"/>
              </p:cNvSpPr>
              <p:nvPr/>
            </p:nvSpPr>
            <p:spPr bwMode="auto">
              <a:xfrm>
                <a:off x="3792" y="3216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  <a:ea typeface="SimSun" pitchFamily="2" charset="-122"/>
                  </a:rPr>
                  <a:t>q</a:t>
                </a:r>
              </a:p>
            </p:txBody>
          </p:sp>
        </p:grpSp>
        <p:sp>
          <p:nvSpPr>
            <p:cNvPr id="1498136" name="Rectangle 2072"/>
            <p:cNvSpPr>
              <a:spLocks noChangeArrowheads="1"/>
            </p:cNvSpPr>
            <p:nvPr/>
          </p:nvSpPr>
          <p:spPr bwMode="auto">
            <a:xfrm>
              <a:off x="4608" y="2976"/>
              <a:ext cx="1152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MinPts = 5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Eps = 1 cm</a:t>
              </a:r>
            </a:p>
          </p:txBody>
        </p:sp>
      </p:grpSp>
      <p:sp>
        <p:nvSpPr>
          <p:cNvPr id="2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r>
              <a:rPr lang="en-US" dirty="0" smtClean="0">
                <a:solidFill>
                  <a:srgbClr val="170981"/>
                </a:solidFill>
              </a:rPr>
              <a:t>Bag-of-Tokens </a:t>
            </a:r>
            <a:r>
              <a:rPr lang="en-US" dirty="0">
                <a:solidFill>
                  <a:srgbClr val="170981"/>
                </a:solidFill>
              </a:rPr>
              <a:t>Approaches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1752600"/>
            <a:ext cx="3657600" cy="3352800"/>
            <a:chOff x="624" y="864"/>
            <a:chExt cx="2304" cy="2112"/>
          </a:xfrm>
        </p:grpSpPr>
        <p:sp>
          <p:nvSpPr>
            <p:cNvPr id="1596420" name="Rectangle 4"/>
            <p:cNvSpPr>
              <a:spLocks noChangeArrowheads="1"/>
            </p:cNvSpPr>
            <p:nvPr/>
          </p:nvSpPr>
          <p:spPr bwMode="auto">
            <a:xfrm>
              <a:off x="816" y="864"/>
              <a:ext cx="2112" cy="192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96421" name="Rectangle 5"/>
            <p:cNvSpPr>
              <a:spLocks noChangeArrowheads="1"/>
            </p:cNvSpPr>
            <p:nvPr/>
          </p:nvSpPr>
          <p:spPr bwMode="auto">
            <a:xfrm>
              <a:off x="768" y="912"/>
              <a:ext cx="2112" cy="192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96422" name="Rectangle 6"/>
            <p:cNvSpPr>
              <a:spLocks noChangeArrowheads="1"/>
            </p:cNvSpPr>
            <p:nvPr/>
          </p:nvSpPr>
          <p:spPr bwMode="auto">
            <a:xfrm>
              <a:off x="720" y="960"/>
              <a:ext cx="2112" cy="192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96423" name="Rectangle 7"/>
            <p:cNvSpPr>
              <a:spLocks noChangeArrowheads="1"/>
            </p:cNvSpPr>
            <p:nvPr/>
          </p:nvSpPr>
          <p:spPr bwMode="auto">
            <a:xfrm>
              <a:off x="672" y="1008"/>
              <a:ext cx="2112" cy="192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96424" name="Rectangle 8"/>
            <p:cNvSpPr>
              <a:spLocks noChangeArrowheads="1"/>
            </p:cNvSpPr>
            <p:nvPr/>
          </p:nvSpPr>
          <p:spPr bwMode="auto">
            <a:xfrm>
              <a:off x="624" y="1056"/>
              <a:ext cx="2112" cy="192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96425" name="Text Box 9"/>
            <p:cNvSpPr txBox="1">
              <a:spLocks noChangeArrowheads="1"/>
            </p:cNvSpPr>
            <p:nvPr/>
          </p:nvSpPr>
          <p:spPr bwMode="auto">
            <a:xfrm>
              <a:off x="672" y="1104"/>
              <a:ext cx="2016" cy="17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>
                  <a:latin typeface="Arial" pitchFamily="34" charset="0"/>
                </a:rPr>
                <a:t>   Four score and seven years ago our fathers brought forth on this continent, </a:t>
              </a:r>
              <a:r>
                <a:rPr lang="en-US" sz="1800">
                  <a:solidFill>
                    <a:srgbClr val="009900"/>
                  </a:solidFill>
                  <a:latin typeface="Arial" pitchFamily="34" charset="0"/>
                </a:rPr>
                <a:t>a new nation</a:t>
              </a:r>
              <a:r>
                <a:rPr lang="en-US" sz="1800">
                  <a:latin typeface="Arial" pitchFamily="34" charset="0"/>
                </a:rPr>
                <a:t>, conceived in Liberty, and dedicated to the proposition that all men are created equal.</a:t>
              </a:r>
            </a:p>
            <a:p>
              <a:r>
                <a:rPr lang="en-US" sz="1800">
                  <a:latin typeface="Arial" pitchFamily="34" charset="0"/>
                </a:rPr>
                <a:t>   Now we are engaged in a great civil war, testing whether </a:t>
              </a:r>
              <a:r>
                <a:rPr lang="en-US" sz="1800">
                  <a:solidFill>
                    <a:srgbClr val="009900"/>
                  </a:solidFill>
                  <a:latin typeface="Arial" pitchFamily="34" charset="0"/>
                </a:rPr>
                <a:t>that nation</a:t>
              </a:r>
              <a:r>
                <a:rPr lang="en-US" sz="1800">
                  <a:latin typeface="Arial" pitchFamily="34" charset="0"/>
                </a:rPr>
                <a:t>, or …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172200" y="1752600"/>
            <a:ext cx="1905000" cy="3352800"/>
            <a:chOff x="3936" y="1776"/>
            <a:chExt cx="1200" cy="2112"/>
          </a:xfrm>
        </p:grpSpPr>
        <p:sp>
          <p:nvSpPr>
            <p:cNvPr id="1596427" name="Rectangle 11"/>
            <p:cNvSpPr>
              <a:spLocks noChangeArrowheads="1"/>
            </p:cNvSpPr>
            <p:nvPr/>
          </p:nvSpPr>
          <p:spPr bwMode="auto">
            <a:xfrm>
              <a:off x="4128" y="1776"/>
              <a:ext cx="1008" cy="1920"/>
            </a:xfrm>
            <a:prstGeom prst="rect">
              <a:avLst/>
            </a:prstGeom>
            <a:solidFill>
              <a:schemeClr val="bg1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96428" name="Rectangle 12"/>
            <p:cNvSpPr>
              <a:spLocks noChangeArrowheads="1"/>
            </p:cNvSpPr>
            <p:nvPr/>
          </p:nvSpPr>
          <p:spPr bwMode="auto">
            <a:xfrm>
              <a:off x="4080" y="1824"/>
              <a:ext cx="1008" cy="1920"/>
            </a:xfrm>
            <a:prstGeom prst="rect">
              <a:avLst/>
            </a:prstGeom>
            <a:solidFill>
              <a:schemeClr val="bg1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96429" name="Rectangle 13"/>
            <p:cNvSpPr>
              <a:spLocks noChangeArrowheads="1"/>
            </p:cNvSpPr>
            <p:nvPr/>
          </p:nvSpPr>
          <p:spPr bwMode="auto">
            <a:xfrm>
              <a:off x="4032" y="1872"/>
              <a:ext cx="1008" cy="1920"/>
            </a:xfrm>
            <a:prstGeom prst="rect">
              <a:avLst/>
            </a:prstGeom>
            <a:solidFill>
              <a:schemeClr val="bg1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96430" name="Rectangle 14"/>
            <p:cNvSpPr>
              <a:spLocks noChangeArrowheads="1"/>
            </p:cNvSpPr>
            <p:nvPr/>
          </p:nvSpPr>
          <p:spPr bwMode="auto">
            <a:xfrm>
              <a:off x="3984" y="1920"/>
              <a:ext cx="1008" cy="1920"/>
            </a:xfrm>
            <a:prstGeom prst="rect">
              <a:avLst/>
            </a:prstGeom>
            <a:solidFill>
              <a:schemeClr val="bg1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96431" name="Rectangle 15"/>
            <p:cNvSpPr>
              <a:spLocks noChangeArrowheads="1"/>
            </p:cNvSpPr>
            <p:nvPr/>
          </p:nvSpPr>
          <p:spPr bwMode="auto">
            <a:xfrm>
              <a:off x="3936" y="1968"/>
              <a:ext cx="1008" cy="1920"/>
            </a:xfrm>
            <a:prstGeom prst="rect">
              <a:avLst/>
            </a:prstGeom>
            <a:solidFill>
              <a:schemeClr val="bg1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96432" name="Text Box 16"/>
            <p:cNvSpPr txBox="1">
              <a:spLocks noChangeArrowheads="1"/>
            </p:cNvSpPr>
            <p:nvPr/>
          </p:nvSpPr>
          <p:spPr bwMode="auto">
            <a:xfrm>
              <a:off x="3984" y="2064"/>
              <a:ext cx="912" cy="161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>
                  <a:latin typeface="Arial" pitchFamily="34" charset="0"/>
                </a:rPr>
                <a:t>nation – 5</a:t>
              </a:r>
            </a:p>
            <a:p>
              <a:r>
                <a:rPr lang="en-US" sz="1800">
                  <a:latin typeface="Arial" pitchFamily="34" charset="0"/>
                </a:rPr>
                <a:t>civil - 1</a:t>
              </a:r>
            </a:p>
            <a:p>
              <a:r>
                <a:rPr lang="en-US" sz="1800">
                  <a:latin typeface="Arial" pitchFamily="34" charset="0"/>
                </a:rPr>
                <a:t>war – 2</a:t>
              </a:r>
            </a:p>
            <a:p>
              <a:r>
                <a:rPr lang="en-US" sz="1800">
                  <a:latin typeface="Arial" pitchFamily="34" charset="0"/>
                </a:rPr>
                <a:t>men – 2</a:t>
              </a:r>
            </a:p>
            <a:p>
              <a:r>
                <a:rPr lang="en-US" sz="1800">
                  <a:latin typeface="Arial" pitchFamily="34" charset="0"/>
                </a:rPr>
                <a:t>died – 4</a:t>
              </a:r>
            </a:p>
            <a:p>
              <a:r>
                <a:rPr lang="en-US" sz="1800">
                  <a:latin typeface="Arial" pitchFamily="34" charset="0"/>
                </a:rPr>
                <a:t>people – 5</a:t>
              </a:r>
            </a:p>
            <a:p>
              <a:r>
                <a:rPr lang="en-US" sz="1800">
                  <a:latin typeface="Arial" pitchFamily="34" charset="0"/>
                </a:rPr>
                <a:t>Liberty – 1</a:t>
              </a:r>
            </a:p>
            <a:p>
              <a:r>
                <a:rPr lang="en-US" sz="1800">
                  <a:latin typeface="Arial" pitchFamily="34" charset="0"/>
                </a:rPr>
                <a:t>God – 1</a:t>
              </a:r>
            </a:p>
            <a:p>
              <a:r>
                <a:rPr lang="en-US" sz="1800">
                  <a:latin typeface="Arial" pitchFamily="34" charset="0"/>
                </a:rPr>
                <a:t>…</a:t>
              </a:r>
            </a:p>
          </p:txBody>
        </p:sp>
      </p:grpSp>
      <p:sp>
        <p:nvSpPr>
          <p:cNvPr id="1596433" name="AutoShape 17"/>
          <p:cNvSpPr>
            <a:spLocks noChangeArrowheads="1"/>
          </p:cNvSpPr>
          <p:nvPr/>
        </p:nvSpPr>
        <p:spPr bwMode="auto">
          <a:xfrm>
            <a:off x="4648200" y="2438400"/>
            <a:ext cx="1219200" cy="1828800"/>
          </a:xfrm>
          <a:prstGeom prst="rightArrow">
            <a:avLst>
              <a:gd name="adj1" fmla="val 45481"/>
              <a:gd name="adj2" fmla="val 2375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Arial" pitchFamily="34" charset="0"/>
              </a:rPr>
              <a:t>Feature</a:t>
            </a:r>
          </a:p>
          <a:p>
            <a:pPr algn="ctr"/>
            <a:r>
              <a:rPr lang="en-US" sz="1800">
                <a:latin typeface="Arial" pitchFamily="34" charset="0"/>
              </a:rPr>
              <a:t>Extraction</a:t>
            </a:r>
          </a:p>
        </p:txBody>
      </p:sp>
      <p:sp>
        <p:nvSpPr>
          <p:cNvPr id="1596435" name="Text Box 19"/>
          <p:cNvSpPr txBox="1">
            <a:spLocks noChangeArrowheads="1"/>
          </p:cNvSpPr>
          <p:nvPr/>
        </p:nvSpPr>
        <p:spPr bwMode="auto">
          <a:xfrm>
            <a:off x="1828800" y="1295400"/>
            <a:ext cx="1289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Arial" pitchFamily="34" charset="0"/>
              </a:rPr>
              <a:t>Documents</a:t>
            </a:r>
          </a:p>
        </p:txBody>
      </p:sp>
      <p:sp>
        <p:nvSpPr>
          <p:cNvPr id="1596436" name="Text Box 20"/>
          <p:cNvSpPr txBox="1">
            <a:spLocks noChangeArrowheads="1"/>
          </p:cNvSpPr>
          <p:nvPr/>
        </p:nvSpPr>
        <p:spPr bwMode="auto">
          <a:xfrm>
            <a:off x="6619875" y="1371600"/>
            <a:ext cx="1266825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Arial" pitchFamily="34" charset="0"/>
              </a:rPr>
              <a:t>Token </a:t>
            </a:r>
            <a:r>
              <a:rPr lang="en-US" sz="1600" b="1">
                <a:solidFill>
                  <a:srgbClr val="CC0000"/>
                </a:solidFill>
                <a:latin typeface="Arial" pitchFamily="34" charset="0"/>
              </a:rPr>
              <a:t>Sets</a:t>
            </a:r>
          </a:p>
        </p:txBody>
      </p:sp>
      <p:sp>
        <p:nvSpPr>
          <p:cNvPr id="24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776864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Bag-Of-Tokens Representation</a:t>
            </a:r>
            <a:endParaRPr lang="en-US" dirty="0"/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96752"/>
            <a:ext cx="8295456" cy="520404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Each word corresponds to a dimension in the resulting data space and each document then becomes a vector consisting of non-negative values on each dimension 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Let </a:t>
            </a:r>
            <a:r>
              <a:rPr lang="en-US" dirty="0" err="1" smtClean="0"/>
              <a:t>tf</a:t>
            </a:r>
            <a:r>
              <a:rPr lang="en-US" dirty="0" smtClean="0"/>
              <a:t>(d, t) denote the frequency of term t ∈ T in document d ∈ D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Then the vector representation of a document d is </a:t>
            </a:r>
          </a:p>
          <a:p>
            <a:pPr marL="273050" lvl="1">
              <a:lnSpc>
                <a:spcPct val="110000"/>
              </a:lnSpc>
              <a:spcBef>
                <a:spcPts val="600"/>
              </a:spcBef>
              <a:buSzPct val="70000"/>
              <a:buNone/>
            </a:pPr>
            <a:r>
              <a:rPr lang="en-US" sz="2400" dirty="0" smtClean="0"/>
              <a:t>	t</a:t>
            </a:r>
            <a:r>
              <a:rPr lang="en-US" sz="2400" baseline="-25000" dirty="0" smtClean="0"/>
              <a:t>d</a:t>
            </a:r>
            <a:r>
              <a:rPr lang="en-US" sz="2400" dirty="0" smtClean="0"/>
              <a:t> = (</a:t>
            </a:r>
            <a:r>
              <a:rPr lang="en-US" sz="2400" dirty="0" err="1" smtClean="0"/>
              <a:t>tf</a:t>
            </a:r>
            <a:r>
              <a:rPr lang="en-US" sz="2400" dirty="0" smtClean="0"/>
              <a:t>(d, 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), . . . , </a:t>
            </a:r>
            <a:r>
              <a:rPr lang="en-US" sz="2400" dirty="0" err="1" smtClean="0"/>
              <a:t>tf</a:t>
            </a:r>
            <a:r>
              <a:rPr lang="en-US" sz="2400" dirty="0" smtClean="0"/>
              <a:t>(d, t</a:t>
            </a:r>
            <a:r>
              <a:rPr lang="en-US" sz="2400" baseline="-25000" dirty="0" smtClean="0"/>
              <a:t>m</a:t>
            </a:r>
            <a:r>
              <a:rPr lang="en-US" sz="2400" dirty="0" smtClean="0"/>
              <a:t>))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Problem: the most frequent terms are not necessarily the most informative ones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 lvl="1">
              <a:lnSpc>
                <a:spcPct val="110000"/>
              </a:lnSpc>
              <a:buNone/>
            </a:pPr>
            <a:r>
              <a:rPr lang="en-US" sz="2400" dirty="0" smtClean="0"/>
              <a:t>	</a:t>
            </a:r>
          </a:p>
          <a:p>
            <a:pPr lvl="1">
              <a:lnSpc>
                <a:spcPct val="110000"/>
              </a:lnSpc>
              <a:buNone/>
            </a:pPr>
            <a:endParaRPr lang="en-US" sz="2400" dirty="0" smtClean="0"/>
          </a:p>
          <a:p>
            <a:pPr lvl="1">
              <a:lnSpc>
                <a:spcPct val="110000"/>
              </a:lnSpc>
              <a:buNone/>
            </a:pPr>
            <a:endParaRPr lang="en-US" sz="2400" dirty="0" smtClean="0"/>
          </a:p>
          <a:p>
            <a:pPr lvl="1">
              <a:lnSpc>
                <a:spcPct val="110000"/>
              </a:lnSpc>
              <a:buNone/>
            </a:pPr>
            <a:endParaRPr lang="en-US" sz="2400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sz="2400" dirty="0" smtClean="0"/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776864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Bag-Of-Tokens Representation</a:t>
            </a:r>
            <a:endParaRPr lang="en-US" dirty="0"/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96752"/>
            <a:ext cx="8295456" cy="520404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Solution: transform the basic term frequencies </a:t>
            </a:r>
            <a:r>
              <a:rPr lang="en-US" dirty="0" err="1" smtClean="0"/>
              <a:t>tf</a:t>
            </a:r>
            <a:r>
              <a:rPr lang="en-US" dirty="0" smtClean="0"/>
              <a:t>(d, t) into the </a:t>
            </a:r>
            <a:r>
              <a:rPr lang="en-US" dirty="0" err="1" smtClean="0"/>
              <a:t>tfidf</a:t>
            </a:r>
            <a:r>
              <a:rPr lang="en-US" dirty="0" smtClean="0"/>
              <a:t> (term frequency and inversed document frequency) weighting scheme</a:t>
            </a:r>
          </a:p>
          <a:p>
            <a:pPr>
              <a:lnSpc>
                <a:spcPct val="110000"/>
              </a:lnSpc>
            </a:pPr>
            <a:r>
              <a:rPr lang="en-US" dirty="0" err="1" smtClean="0"/>
              <a:t>Tf</a:t>
            </a:r>
            <a:r>
              <a:rPr lang="en-US" dirty="0" smtClean="0"/>
              <a:t> </a:t>
            </a:r>
            <a:r>
              <a:rPr lang="en-US" dirty="0" err="1" smtClean="0"/>
              <a:t>idf</a:t>
            </a:r>
            <a:r>
              <a:rPr lang="en-US" dirty="0" smtClean="0"/>
              <a:t> weighs the frequency of a term t in a document d with a factor that discounts its importance with its appearances in the whole document collection</a:t>
            </a:r>
          </a:p>
          <a:p>
            <a:pPr>
              <a:lnSpc>
                <a:spcPct val="110000"/>
              </a:lnSpc>
            </a:pPr>
            <a:r>
              <a:rPr lang="en-US" dirty="0" err="1" smtClean="0"/>
              <a:t>df</a:t>
            </a:r>
            <a:r>
              <a:rPr lang="en-US" dirty="0" smtClean="0"/>
              <a:t>(t) is the number of documents in which t appears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 lvl="1">
              <a:lnSpc>
                <a:spcPct val="110000"/>
              </a:lnSpc>
              <a:buNone/>
            </a:pPr>
            <a:r>
              <a:rPr lang="en-US" sz="2400" dirty="0" smtClean="0"/>
              <a:t>	</a:t>
            </a:r>
          </a:p>
          <a:p>
            <a:pPr lvl="1">
              <a:lnSpc>
                <a:spcPct val="110000"/>
              </a:lnSpc>
              <a:buNone/>
            </a:pPr>
            <a:endParaRPr lang="en-US" sz="2400" dirty="0" smtClean="0"/>
          </a:p>
          <a:p>
            <a:pPr lvl="1">
              <a:lnSpc>
                <a:spcPct val="110000"/>
              </a:lnSpc>
              <a:buNone/>
            </a:pPr>
            <a:endParaRPr lang="en-US" sz="2400" dirty="0" smtClean="0"/>
          </a:p>
          <a:p>
            <a:pPr lvl="1">
              <a:lnSpc>
                <a:spcPct val="110000"/>
              </a:lnSpc>
              <a:buNone/>
            </a:pPr>
            <a:endParaRPr lang="en-US" sz="2400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sz="2400" dirty="0" smtClean="0"/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4437112"/>
            <a:ext cx="396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776864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96752"/>
            <a:ext cx="8295456" cy="520404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Before clustering, a similarity/distance measure must be determined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 standard distance metric between two vectors is their </a:t>
            </a:r>
            <a:r>
              <a:rPr lang="en-US" b="1" dirty="0" smtClean="0"/>
              <a:t>Euclidean distance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Given two documents d</a:t>
            </a:r>
            <a:r>
              <a:rPr lang="en-US" baseline="-25000" dirty="0" smtClean="0"/>
              <a:t>a</a:t>
            </a:r>
            <a:r>
              <a:rPr lang="en-US" dirty="0" smtClean="0"/>
              <a:t> and d</a:t>
            </a:r>
            <a:r>
              <a:rPr lang="en-US" baseline="-25000" dirty="0" smtClean="0"/>
              <a:t>b</a:t>
            </a:r>
            <a:r>
              <a:rPr lang="en-US" dirty="0" smtClean="0"/>
              <a:t> represented by their term vectors t</a:t>
            </a:r>
            <a:r>
              <a:rPr lang="en-US" baseline="-25000" dirty="0" smtClean="0"/>
              <a:t>a</a:t>
            </a:r>
            <a:r>
              <a:rPr lang="en-US" dirty="0" smtClean="0"/>
              <a:t> and t</a:t>
            </a:r>
            <a:r>
              <a:rPr lang="en-US" baseline="-25000" dirty="0" smtClean="0"/>
              <a:t>b</a:t>
            </a:r>
            <a:r>
              <a:rPr lang="en-US" dirty="0" smtClean="0"/>
              <a:t>, the Euclidean distance of the two documents is defined as: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Problem: sensitive to document length</a:t>
            </a:r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4365104"/>
            <a:ext cx="4524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776864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96752"/>
            <a:ext cx="8295456" cy="520404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 smtClean="0"/>
              <a:t>Cosine similarity </a:t>
            </a:r>
            <a:r>
              <a:rPr lang="en-US" dirty="0" smtClean="0"/>
              <a:t>is one of the most popular similarity measure applied to text documents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It measures the cosine of the angle between the document vectors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An important property of the cosine similarity is its independence of document length</a:t>
            </a:r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924944"/>
            <a:ext cx="370010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140968"/>
            <a:ext cx="41243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776864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Bag-Of-Tokens Representation</a:t>
            </a:r>
            <a:endParaRPr lang="en-US" dirty="0"/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96752"/>
            <a:ext cx="8295456" cy="520404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problem with the bag-of-token representation is that it loses all order-specific information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Severely limits context!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More advanced representations use NLP techniques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sz="2400" dirty="0" smtClean="0"/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r>
              <a:rPr lang="en-US">
                <a:solidFill>
                  <a:srgbClr val="170981"/>
                </a:solidFill>
              </a:rPr>
              <a:t>Natural Language Processing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1066800"/>
            <a:ext cx="8972550" cy="5175250"/>
            <a:chOff x="96" y="880"/>
            <a:chExt cx="5652" cy="3260"/>
          </a:xfrm>
        </p:grpSpPr>
        <p:sp>
          <p:nvSpPr>
            <p:cNvPr id="1598468" name="Text Box 4"/>
            <p:cNvSpPr txBox="1">
              <a:spLocks noChangeArrowheads="1"/>
            </p:cNvSpPr>
            <p:nvPr/>
          </p:nvSpPr>
          <p:spPr bwMode="auto">
            <a:xfrm>
              <a:off x="864" y="912"/>
              <a:ext cx="40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latin typeface="Times New Roman" pitchFamily="18" charset="0"/>
                </a:rPr>
                <a:t>A   dog   is   chasing   a   boy   on   the   playground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16" y="1200"/>
              <a:ext cx="4128" cy="212"/>
              <a:chOff x="816" y="1200"/>
              <a:chExt cx="4128" cy="212"/>
            </a:xfrm>
          </p:grpSpPr>
          <p:sp>
            <p:nvSpPr>
              <p:cNvPr id="1598470" name="Line 6"/>
              <p:cNvSpPr>
                <a:spLocks noChangeShapeType="1"/>
              </p:cNvSpPr>
              <p:nvPr/>
            </p:nvSpPr>
            <p:spPr bwMode="auto">
              <a:xfrm>
                <a:off x="864" y="12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471" name="Text Box 7"/>
              <p:cNvSpPr txBox="1">
                <a:spLocks noChangeArrowheads="1"/>
              </p:cNvSpPr>
              <p:nvPr/>
            </p:nvSpPr>
            <p:spPr bwMode="auto">
              <a:xfrm>
                <a:off x="816" y="1200"/>
                <a:ext cx="3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>
                    <a:latin typeface="Times New Roman" pitchFamily="18" charset="0"/>
                  </a:rPr>
                  <a:t>Det</a:t>
                </a:r>
              </a:p>
            </p:txBody>
          </p:sp>
          <p:sp>
            <p:nvSpPr>
              <p:cNvPr id="1598472" name="Line 8"/>
              <p:cNvSpPr>
                <a:spLocks noChangeShapeType="1"/>
              </p:cNvSpPr>
              <p:nvPr/>
            </p:nvSpPr>
            <p:spPr bwMode="auto">
              <a:xfrm>
                <a:off x="1200" y="12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473" name="Text Box 9"/>
              <p:cNvSpPr txBox="1">
                <a:spLocks noChangeArrowheads="1"/>
              </p:cNvSpPr>
              <p:nvPr/>
            </p:nvSpPr>
            <p:spPr bwMode="auto">
              <a:xfrm>
                <a:off x="1152" y="1200"/>
                <a:ext cx="41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>
                    <a:latin typeface="Times New Roman" pitchFamily="18" charset="0"/>
                  </a:rPr>
                  <a:t>Noun</a:t>
                </a:r>
              </a:p>
            </p:txBody>
          </p:sp>
          <p:sp>
            <p:nvSpPr>
              <p:cNvPr id="1598474" name="Line 10"/>
              <p:cNvSpPr>
                <a:spLocks noChangeShapeType="1"/>
              </p:cNvSpPr>
              <p:nvPr/>
            </p:nvSpPr>
            <p:spPr bwMode="auto">
              <a:xfrm>
                <a:off x="1584" y="12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475" name="Text Box 11"/>
              <p:cNvSpPr txBox="1">
                <a:spLocks noChangeArrowheads="1"/>
              </p:cNvSpPr>
              <p:nvPr/>
            </p:nvSpPr>
            <p:spPr bwMode="auto">
              <a:xfrm>
                <a:off x="1536" y="1200"/>
                <a:ext cx="34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>
                    <a:latin typeface="Times New Roman" pitchFamily="18" charset="0"/>
                  </a:rPr>
                  <a:t>Aux</a:t>
                </a:r>
              </a:p>
            </p:txBody>
          </p:sp>
          <p:sp>
            <p:nvSpPr>
              <p:cNvPr id="1598476" name="Line 12"/>
              <p:cNvSpPr>
                <a:spLocks noChangeShapeType="1"/>
              </p:cNvSpPr>
              <p:nvPr/>
            </p:nvSpPr>
            <p:spPr bwMode="auto">
              <a:xfrm>
                <a:off x="1920" y="120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477" name="Text Box 13"/>
              <p:cNvSpPr txBox="1">
                <a:spLocks noChangeArrowheads="1"/>
              </p:cNvSpPr>
              <p:nvPr/>
            </p:nvSpPr>
            <p:spPr bwMode="auto">
              <a:xfrm>
                <a:off x="1979" y="1200"/>
                <a:ext cx="39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>
                    <a:latin typeface="Times New Roman" pitchFamily="18" charset="0"/>
                  </a:rPr>
                  <a:t>Verb</a:t>
                </a:r>
              </a:p>
            </p:txBody>
          </p:sp>
          <p:sp>
            <p:nvSpPr>
              <p:cNvPr id="1598478" name="Line 14"/>
              <p:cNvSpPr>
                <a:spLocks noChangeShapeType="1"/>
              </p:cNvSpPr>
              <p:nvPr/>
            </p:nvSpPr>
            <p:spPr bwMode="auto">
              <a:xfrm>
                <a:off x="2592" y="12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479" name="Text Box 15"/>
              <p:cNvSpPr txBox="1">
                <a:spLocks noChangeArrowheads="1"/>
              </p:cNvSpPr>
              <p:nvPr/>
            </p:nvSpPr>
            <p:spPr bwMode="auto">
              <a:xfrm>
                <a:off x="2544" y="1200"/>
                <a:ext cx="3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>
                    <a:latin typeface="Times New Roman" pitchFamily="18" charset="0"/>
                  </a:rPr>
                  <a:t>Det</a:t>
                </a:r>
              </a:p>
            </p:txBody>
          </p:sp>
          <p:sp>
            <p:nvSpPr>
              <p:cNvPr id="1598480" name="Line 16"/>
              <p:cNvSpPr>
                <a:spLocks noChangeShapeType="1"/>
              </p:cNvSpPr>
              <p:nvPr/>
            </p:nvSpPr>
            <p:spPr bwMode="auto">
              <a:xfrm>
                <a:off x="2880" y="12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481" name="Text Box 17"/>
              <p:cNvSpPr txBox="1">
                <a:spLocks noChangeArrowheads="1"/>
              </p:cNvSpPr>
              <p:nvPr/>
            </p:nvSpPr>
            <p:spPr bwMode="auto">
              <a:xfrm>
                <a:off x="2832" y="1200"/>
                <a:ext cx="41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>
                    <a:latin typeface="Times New Roman" pitchFamily="18" charset="0"/>
                  </a:rPr>
                  <a:t>Noun</a:t>
                </a:r>
              </a:p>
            </p:txBody>
          </p:sp>
          <p:sp>
            <p:nvSpPr>
              <p:cNvPr id="1598482" name="Line 18"/>
              <p:cNvSpPr>
                <a:spLocks noChangeShapeType="1"/>
              </p:cNvSpPr>
              <p:nvPr/>
            </p:nvSpPr>
            <p:spPr bwMode="auto">
              <a:xfrm>
                <a:off x="3264" y="12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483" name="Text Box 19"/>
              <p:cNvSpPr txBox="1">
                <a:spLocks noChangeArrowheads="1"/>
              </p:cNvSpPr>
              <p:nvPr/>
            </p:nvSpPr>
            <p:spPr bwMode="auto">
              <a:xfrm>
                <a:off x="3221" y="1200"/>
                <a:ext cx="37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>
                    <a:latin typeface="Times New Roman" pitchFamily="18" charset="0"/>
                  </a:rPr>
                  <a:t>Prep</a:t>
                </a:r>
              </a:p>
            </p:txBody>
          </p:sp>
          <p:sp>
            <p:nvSpPr>
              <p:cNvPr id="1598484" name="Line 20"/>
              <p:cNvSpPr>
                <a:spLocks noChangeShapeType="1"/>
              </p:cNvSpPr>
              <p:nvPr/>
            </p:nvSpPr>
            <p:spPr bwMode="auto">
              <a:xfrm>
                <a:off x="3600" y="12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485" name="Text Box 21"/>
              <p:cNvSpPr txBox="1">
                <a:spLocks noChangeArrowheads="1"/>
              </p:cNvSpPr>
              <p:nvPr/>
            </p:nvSpPr>
            <p:spPr bwMode="auto">
              <a:xfrm>
                <a:off x="3600" y="1200"/>
                <a:ext cx="3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>
                    <a:latin typeface="Times New Roman" pitchFamily="18" charset="0"/>
                  </a:rPr>
                  <a:t>Det</a:t>
                </a:r>
              </a:p>
            </p:txBody>
          </p:sp>
          <p:sp>
            <p:nvSpPr>
              <p:cNvPr id="1598486" name="Line 22"/>
              <p:cNvSpPr>
                <a:spLocks noChangeShapeType="1"/>
              </p:cNvSpPr>
              <p:nvPr/>
            </p:nvSpPr>
            <p:spPr bwMode="auto">
              <a:xfrm>
                <a:off x="4032" y="1200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487" name="Text Box 23"/>
              <p:cNvSpPr txBox="1">
                <a:spLocks noChangeArrowheads="1"/>
              </p:cNvSpPr>
              <p:nvPr/>
            </p:nvSpPr>
            <p:spPr bwMode="auto">
              <a:xfrm>
                <a:off x="4224" y="1200"/>
                <a:ext cx="41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 dirty="0">
                    <a:latin typeface="Times New Roman" pitchFamily="18" charset="0"/>
                  </a:rPr>
                  <a:t>Noun</a:t>
                </a:r>
              </a:p>
            </p:txBody>
          </p:sp>
        </p:grp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768" y="1392"/>
              <a:ext cx="3903" cy="1680"/>
              <a:chOff x="768" y="1392"/>
              <a:chExt cx="3903" cy="1680"/>
            </a:xfrm>
          </p:grpSpPr>
          <p:sp>
            <p:nvSpPr>
              <p:cNvPr id="1598489" name="Line 25"/>
              <p:cNvSpPr>
                <a:spLocks noChangeShapeType="1"/>
              </p:cNvSpPr>
              <p:nvPr/>
            </p:nvSpPr>
            <p:spPr bwMode="auto">
              <a:xfrm>
                <a:off x="1008" y="1392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490" name="Line 26"/>
              <p:cNvSpPr>
                <a:spLocks noChangeShapeType="1"/>
              </p:cNvSpPr>
              <p:nvPr/>
            </p:nvSpPr>
            <p:spPr bwMode="auto">
              <a:xfrm flipH="1">
                <a:off x="1152" y="1392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491" name="Text Box 27"/>
              <p:cNvSpPr txBox="1">
                <a:spLocks noChangeArrowheads="1"/>
              </p:cNvSpPr>
              <p:nvPr/>
            </p:nvSpPr>
            <p:spPr bwMode="auto">
              <a:xfrm>
                <a:off x="768" y="1632"/>
                <a:ext cx="73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latin typeface="Times New Roman" pitchFamily="18" charset="0"/>
                  </a:rPr>
                  <a:t>Noun Phrase</a:t>
                </a:r>
              </a:p>
            </p:txBody>
          </p:sp>
          <p:sp>
            <p:nvSpPr>
              <p:cNvPr id="1598492" name="Line 28"/>
              <p:cNvSpPr>
                <a:spLocks noChangeShapeType="1"/>
              </p:cNvSpPr>
              <p:nvPr/>
            </p:nvSpPr>
            <p:spPr bwMode="auto">
              <a:xfrm>
                <a:off x="1728" y="1392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493" name="Line 29"/>
              <p:cNvSpPr>
                <a:spLocks noChangeShapeType="1"/>
              </p:cNvSpPr>
              <p:nvPr/>
            </p:nvSpPr>
            <p:spPr bwMode="auto">
              <a:xfrm>
                <a:off x="2448" y="2304"/>
                <a:ext cx="72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494" name="Line 30"/>
              <p:cNvSpPr>
                <a:spLocks noChangeShapeType="1"/>
              </p:cNvSpPr>
              <p:nvPr/>
            </p:nvSpPr>
            <p:spPr bwMode="auto">
              <a:xfrm>
                <a:off x="1152" y="1824"/>
                <a:ext cx="1392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495" name="Line 31"/>
              <p:cNvSpPr>
                <a:spLocks noChangeShapeType="1"/>
              </p:cNvSpPr>
              <p:nvPr/>
            </p:nvSpPr>
            <p:spPr bwMode="auto">
              <a:xfrm>
                <a:off x="3840" y="1392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496" name="Line 32"/>
              <p:cNvSpPr>
                <a:spLocks noChangeShapeType="1"/>
              </p:cNvSpPr>
              <p:nvPr/>
            </p:nvSpPr>
            <p:spPr bwMode="auto">
              <a:xfrm>
                <a:off x="1968" y="1824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497" name="Line 33"/>
              <p:cNvSpPr>
                <a:spLocks noChangeShapeType="1"/>
              </p:cNvSpPr>
              <p:nvPr/>
            </p:nvSpPr>
            <p:spPr bwMode="auto">
              <a:xfrm>
                <a:off x="2736" y="1392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498" name="Line 34"/>
              <p:cNvSpPr>
                <a:spLocks noChangeShapeType="1"/>
              </p:cNvSpPr>
              <p:nvPr/>
            </p:nvSpPr>
            <p:spPr bwMode="auto">
              <a:xfrm>
                <a:off x="3456" y="1392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499" name="Line 35"/>
              <p:cNvSpPr>
                <a:spLocks noChangeShapeType="1"/>
              </p:cNvSpPr>
              <p:nvPr/>
            </p:nvSpPr>
            <p:spPr bwMode="auto">
              <a:xfrm flipH="1">
                <a:off x="1968" y="1392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00" name="Line 36"/>
              <p:cNvSpPr>
                <a:spLocks noChangeShapeType="1"/>
              </p:cNvSpPr>
              <p:nvPr/>
            </p:nvSpPr>
            <p:spPr bwMode="auto">
              <a:xfrm flipH="1">
                <a:off x="4080" y="1392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01" name="Line 37"/>
              <p:cNvSpPr>
                <a:spLocks noChangeShapeType="1"/>
              </p:cNvSpPr>
              <p:nvPr/>
            </p:nvSpPr>
            <p:spPr bwMode="auto">
              <a:xfrm flipH="1">
                <a:off x="2400" y="1824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02" name="Line 38"/>
              <p:cNvSpPr>
                <a:spLocks noChangeShapeType="1"/>
              </p:cNvSpPr>
              <p:nvPr/>
            </p:nvSpPr>
            <p:spPr bwMode="auto">
              <a:xfrm flipH="1">
                <a:off x="2880" y="1392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03" name="Line 39"/>
              <p:cNvSpPr>
                <a:spLocks noChangeShapeType="1"/>
              </p:cNvSpPr>
              <p:nvPr/>
            </p:nvSpPr>
            <p:spPr bwMode="auto">
              <a:xfrm flipH="1">
                <a:off x="3168" y="2208"/>
                <a:ext cx="76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04" name="Line 40"/>
              <p:cNvSpPr>
                <a:spLocks noChangeShapeType="1"/>
              </p:cNvSpPr>
              <p:nvPr/>
            </p:nvSpPr>
            <p:spPr bwMode="auto">
              <a:xfrm flipH="1">
                <a:off x="4032" y="172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05" name="Text Box 41"/>
              <p:cNvSpPr txBox="1">
                <a:spLocks noChangeArrowheads="1"/>
              </p:cNvSpPr>
              <p:nvPr/>
            </p:nvSpPr>
            <p:spPr bwMode="auto">
              <a:xfrm>
                <a:off x="1538" y="1648"/>
                <a:ext cx="8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latin typeface="Times New Roman" pitchFamily="18" charset="0"/>
                  </a:rPr>
                  <a:t>Complex Verb</a:t>
                </a:r>
              </a:p>
            </p:txBody>
          </p:sp>
          <p:sp>
            <p:nvSpPr>
              <p:cNvPr id="1598506" name="Text Box 42"/>
              <p:cNvSpPr txBox="1">
                <a:spLocks noChangeArrowheads="1"/>
              </p:cNvSpPr>
              <p:nvPr/>
            </p:nvSpPr>
            <p:spPr bwMode="auto">
              <a:xfrm>
                <a:off x="2544" y="1632"/>
                <a:ext cx="73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latin typeface="Times New Roman" pitchFamily="18" charset="0"/>
                  </a:rPr>
                  <a:t>Noun Phrase</a:t>
                </a:r>
              </a:p>
            </p:txBody>
          </p:sp>
          <p:sp>
            <p:nvSpPr>
              <p:cNvPr id="1598507" name="Text Box 43"/>
              <p:cNvSpPr txBox="1">
                <a:spLocks noChangeArrowheads="1"/>
              </p:cNvSpPr>
              <p:nvPr/>
            </p:nvSpPr>
            <p:spPr bwMode="auto">
              <a:xfrm>
                <a:off x="3936" y="1536"/>
                <a:ext cx="73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latin typeface="Times New Roman" pitchFamily="18" charset="0"/>
                  </a:rPr>
                  <a:t>Noun Phrase</a:t>
                </a:r>
              </a:p>
            </p:txBody>
          </p:sp>
          <p:sp>
            <p:nvSpPr>
              <p:cNvPr id="1598508" name="Text Box 44"/>
              <p:cNvSpPr txBox="1">
                <a:spLocks noChangeArrowheads="1"/>
              </p:cNvSpPr>
              <p:nvPr/>
            </p:nvSpPr>
            <p:spPr bwMode="auto">
              <a:xfrm>
                <a:off x="3759" y="1968"/>
                <a:ext cx="70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latin typeface="Times New Roman" pitchFamily="18" charset="0"/>
                  </a:rPr>
                  <a:t>Prep Phrase</a:t>
                </a:r>
              </a:p>
            </p:txBody>
          </p:sp>
          <p:sp>
            <p:nvSpPr>
              <p:cNvPr id="1598509" name="Text Box 45"/>
              <p:cNvSpPr txBox="1">
                <a:spLocks noChangeArrowheads="1"/>
              </p:cNvSpPr>
              <p:nvPr/>
            </p:nvSpPr>
            <p:spPr bwMode="auto">
              <a:xfrm>
                <a:off x="2073" y="2112"/>
                <a:ext cx="71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latin typeface="Times New Roman" pitchFamily="18" charset="0"/>
                  </a:rPr>
                  <a:t>Verb Phrase</a:t>
                </a:r>
              </a:p>
            </p:txBody>
          </p:sp>
          <p:sp>
            <p:nvSpPr>
              <p:cNvPr id="1598510" name="Text Box 46"/>
              <p:cNvSpPr txBox="1">
                <a:spLocks noChangeArrowheads="1"/>
              </p:cNvSpPr>
              <p:nvPr/>
            </p:nvSpPr>
            <p:spPr bwMode="auto">
              <a:xfrm>
                <a:off x="2841" y="2544"/>
                <a:ext cx="71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latin typeface="Times New Roman" pitchFamily="18" charset="0"/>
                  </a:rPr>
                  <a:t>Verb Phrase</a:t>
                </a:r>
              </a:p>
            </p:txBody>
          </p:sp>
          <p:sp>
            <p:nvSpPr>
              <p:cNvPr id="1598511" name="Line 47"/>
              <p:cNvSpPr>
                <a:spLocks noChangeShapeType="1"/>
              </p:cNvSpPr>
              <p:nvPr/>
            </p:nvSpPr>
            <p:spPr bwMode="auto">
              <a:xfrm flipH="1">
                <a:off x="2640" y="2736"/>
                <a:ext cx="38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12" name="Text Box 48"/>
              <p:cNvSpPr txBox="1">
                <a:spLocks noChangeArrowheads="1"/>
              </p:cNvSpPr>
              <p:nvPr/>
            </p:nvSpPr>
            <p:spPr bwMode="auto">
              <a:xfrm>
                <a:off x="2297" y="2880"/>
                <a:ext cx="53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latin typeface="Times New Roman" pitchFamily="18" charset="0"/>
                  </a:rPr>
                  <a:t>Sentence</a:t>
                </a:r>
              </a:p>
            </p:txBody>
          </p:sp>
        </p:grpSp>
        <p:graphicFrame>
          <p:nvGraphicFramePr>
            <p:cNvPr id="1598513" name="Rectangle 49"/>
            <p:cNvGraphicFramePr>
              <a:graphicFrameLocks/>
            </p:cNvGraphicFramePr>
            <p:nvPr/>
          </p:nvGraphicFramePr>
          <p:xfrm>
            <a:off x="960" y="880"/>
            <a:ext cx="3840" cy="2560"/>
          </p:xfrm>
          <a:graphic>
            <a:graphicData uri="http://schemas.openxmlformats.org/presentationml/2006/ole">
              <p:oleObj spid="_x0000_s83970" name="Clip" r:id="rId4" imgW="0" imgH="0" progId="">
                <p:embed/>
              </p:oleObj>
            </a:graphicData>
          </a:graphic>
        </p:graphicFrame>
        <p:grpSp>
          <p:nvGrpSpPr>
            <p:cNvPr id="5" name="Group 50"/>
            <p:cNvGrpSpPr>
              <a:grpSpLocks/>
            </p:cNvGrpSpPr>
            <p:nvPr/>
          </p:nvGrpSpPr>
          <p:grpSpPr bwMode="auto">
            <a:xfrm>
              <a:off x="1104" y="1824"/>
              <a:ext cx="3104" cy="2208"/>
              <a:chOff x="1104" y="1824"/>
              <a:chExt cx="3104" cy="2208"/>
            </a:xfrm>
          </p:grpSpPr>
          <p:sp>
            <p:nvSpPr>
              <p:cNvPr id="1598515" name="AutoShape 51"/>
              <p:cNvSpPr>
                <a:spLocks noChangeArrowheads="1"/>
              </p:cNvSpPr>
              <p:nvPr/>
            </p:nvSpPr>
            <p:spPr bwMode="auto">
              <a:xfrm>
                <a:off x="1104" y="3648"/>
                <a:ext cx="2832" cy="384"/>
              </a:xfrm>
              <a:prstGeom prst="parallelogram">
                <a:avLst>
                  <a:gd name="adj" fmla="val 184375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graphicFrame>
            <p:nvGraphicFramePr>
              <p:cNvPr id="1598516" name="Object 52"/>
              <p:cNvGraphicFramePr>
                <a:graphicFrameLocks noChangeAspect="1"/>
              </p:cNvGraphicFramePr>
              <p:nvPr/>
            </p:nvGraphicFramePr>
            <p:xfrm>
              <a:off x="1776" y="3264"/>
              <a:ext cx="624" cy="612"/>
            </p:xfrm>
            <a:graphic>
              <a:graphicData uri="http://schemas.openxmlformats.org/presentationml/2006/ole">
                <p:oleObj spid="_x0000_s83971" name="Photo Editor Photo" r:id="rId5" imgW="1457143" imgH="1428949" progId="">
                  <p:embed/>
                </p:oleObj>
              </a:graphicData>
            </a:graphic>
          </p:graphicFrame>
          <p:sp>
            <p:nvSpPr>
              <p:cNvPr id="1598517" name="Oval 53"/>
              <p:cNvSpPr>
                <a:spLocks noChangeArrowheads="1"/>
              </p:cNvSpPr>
              <p:nvPr/>
            </p:nvSpPr>
            <p:spPr bwMode="auto">
              <a:xfrm>
                <a:off x="3216" y="3216"/>
                <a:ext cx="192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18" name="Line 54"/>
              <p:cNvSpPr>
                <a:spLocks noChangeShapeType="1"/>
              </p:cNvSpPr>
              <p:nvPr/>
            </p:nvSpPr>
            <p:spPr bwMode="auto">
              <a:xfrm>
                <a:off x="3312" y="34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19" name="Line 55"/>
              <p:cNvSpPr>
                <a:spLocks noChangeShapeType="1"/>
              </p:cNvSpPr>
              <p:nvPr/>
            </p:nvSpPr>
            <p:spPr bwMode="auto">
              <a:xfrm flipH="1">
                <a:off x="3216" y="3696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20" name="Line 56"/>
              <p:cNvSpPr>
                <a:spLocks noChangeShapeType="1"/>
              </p:cNvSpPr>
              <p:nvPr/>
            </p:nvSpPr>
            <p:spPr bwMode="auto">
              <a:xfrm>
                <a:off x="3312" y="369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21" name="Line 57"/>
              <p:cNvSpPr>
                <a:spLocks noChangeShapeType="1"/>
              </p:cNvSpPr>
              <p:nvPr/>
            </p:nvSpPr>
            <p:spPr bwMode="auto">
              <a:xfrm flipH="1">
                <a:off x="3216" y="34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22" name="Line 58"/>
              <p:cNvSpPr>
                <a:spLocks noChangeShapeType="1"/>
              </p:cNvSpPr>
              <p:nvPr/>
            </p:nvSpPr>
            <p:spPr bwMode="auto">
              <a:xfrm>
                <a:off x="3312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23" name="Line 59"/>
              <p:cNvSpPr>
                <a:spLocks noChangeShapeType="1"/>
              </p:cNvSpPr>
              <p:nvPr/>
            </p:nvSpPr>
            <p:spPr bwMode="auto">
              <a:xfrm>
                <a:off x="3216" y="316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24" name="Line 60"/>
              <p:cNvSpPr>
                <a:spLocks noChangeShapeType="1"/>
              </p:cNvSpPr>
              <p:nvPr/>
            </p:nvSpPr>
            <p:spPr bwMode="auto">
              <a:xfrm>
                <a:off x="3360" y="3312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25" name="Freeform 61"/>
              <p:cNvSpPr>
                <a:spLocks/>
              </p:cNvSpPr>
              <p:nvPr/>
            </p:nvSpPr>
            <p:spPr bwMode="auto">
              <a:xfrm>
                <a:off x="3408" y="3352"/>
                <a:ext cx="48" cy="5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48"/>
                  </a:cxn>
                  <a:cxn ang="0">
                    <a:pos x="0" y="48"/>
                  </a:cxn>
                </a:cxnLst>
                <a:rect l="0" t="0" r="r" b="b"/>
                <a:pathLst>
                  <a:path w="48" h="56">
                    <a:moveTo>
                      <a:pt x="0" y="0"/>
                    </a:moveTo>
                    <a:cubicBezTo>
                      <a:pt x="24" y="20"/>
                      <a:pt x="48" y="40"/>
                      <a:pt x="48" y="48"/>
                    </a:cubicBezTo>
                    <a:cubicBezTo>
                      <a:pt x="48" y="56"/>
                      <a:pt x="24" y="52"/>
                      <a:pt x="0" y="4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26" name="Line 62"/>
              <p:cNvSpPr>
                <a:spLocks noChangeShapeType="1"/>
              </p:cNvSpPr>
              <p:nvPr/>
            </p:nvSpPr>
            <p:spPr bwMode="auto">
              <a:xfrm>
                <a:off x="3312" y="316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27" name="Line 63"/>
              <p:cNvSpPr>
                <a:spLocks noChangeShapeType="1"/>
              </p:cNvSpPr>
              <p:nvPr/>
            </p:nvSpPr>
            <p:spPr bwMode="auto">
              <a:xfrm flipH="1">
                <a:off x="3312" y="316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28" name="Freeform 64"/>
              <p:cNvSpPr>
                <a:spLocks/>
              </p:cNvSpPr>
              <p:nvPr/>
            </p:nvSpPr>
            <p:spPr bwMode="auto">
              <a:xfrm>
                <a:off x="3648" y="2208"/>
                <a:ext cx="560" cy="1488"/>
              </a:xfrm>
              <a:custGeom>
                <a:avLst/>
                <a:gdLst/>
                <a:ahLst/>
                <a:cxnLst>
                  <a:cxn ang="0">
                    <a:pos x="480" y="0"/>
                  </a:cxn>
                  <a:cxn ang="0">
                    <a:pos x="480" y="768"/>
                  </a:cxn>
                  <a:cxn ang="0">
                    <a:pos x="0" y="1488"/>
                  </a:cxn>
                </a:cxnLst>
                <a:rect l="0" t="0" r="r" b="b"/>
                <a:pathLst>
                  <a:path w="560" h="1488">
                    <a:moveTo>
                      <a:pt x="480" y="0"/>
                    </a:moveTo>
                    <a:cubicBezTo>
                      <a:pt x="520" y="260"/>
                      <a:pt x="560" y="520"/>
                      <a:pt x="480" y="768"/>
                    </a:cubicBezTo>
                    <a:cubicBezTo>
                      <a:pt x="400" y="1016"/>
                      <a:pt x="200" y="1252"/>
                      <a:pt x="0" y="1488"/>
                    </a:cubicBezTo>
                  </a:path>
                </a:pathLst>
              </a:custGeom>
              <a:noFill/>
              <a:ln w="25400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29" name="Freeform 65"/>
              <p:cNvSpPr>
                <a:spLocks/>
              </p:cNvSpPr>
              <p:nvPr/>
            </p:nvSpPr>
            <p:spPr bwMode="auto">
              <a:xfrm>
                <a:off x="2976" y="1872"/>
                <a:ext cx="896" cy="13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16" y="720"/>
                  </a:cxn>
                  <a:cxn ang="0">
                    <a:pos x="480" y="1392"/>
                  </a:cxn>
                </a:cxnLst>
                <a:rect l="0" t="0" r="r" b="b"/>
                <a:pathLst>
                  <a:path w="896" h="1392">
                    <a:moveTo>
                      <a:pt x="0" y="0"/>
                    </a:moveTo>
                    <a:cubicBezTo>
                      <a:pt x="368" y="244"/>
                      <a:pt x="736" y="488"/>
                      <a:pt x="816" y="720"/>
                    </a:cubicBezTo>
                    <a:cubicBezTo>
                      <a:pt x="896" y="952"/>
                      <a:pt x="688" y="1172"/>
                      <a:pt x="480" y="1392"/>
                    </a:cubicBezTo>
                  </a:path>
                </a:pathLst>
              </a:custGeom>
              <a:noFill/>
              <a:ln w="25400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30" name="Freeform 66"/>
              <p:cNvSpPr>
                <a:spLocks/>
              </p:cNvSpPr>
              <p:nvPr/>
            </p:nvSpPr>
            <p:spPr bwMode="auto">
              <a:xfrm>
                <a:off x="1104" y="1824"/>
                <a:ext cx="1104" cy="13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12" y="1008"/>
                  </a:cxn>
                  <a:cxn ang="0">
                    <a:pos x="1104" y="1392"/>
                  </a:cxn>
                </a:cxnLst>
                <a:rect l="0" t="0" r="r" b="b"/>
                <a:pathLst>
                  <a:path w="1104" h="1392">
                    <a:moveTo>
                      <a:pt x="0" y="0"/>
                    </a:moveTo>
                    <a:cubicBezTo>
                      <a:pt x="364" y="388"/>
                      <a:pt x="728" y="776"/>
                      <a:pt x="912" y="1008"/>
                    </a:cubicBezTo>
                    <a:cubicBezTo>
                      <a:pt x="1096" y="1240"/>
                      <a:pt x="1100" y="1316"/>
                      <a:pt x="1104" y="1392"/>
                    </a:cubicBezTo>
                  </a:path>
                </a:pathLst>
              </a:custGeom>
              <a:noFill/>
              <a:ln w="25400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grpSp>
          <p:nvGrpSpPr>
            <p:cNvPr id="6" name="Group 67"/>
            <p:cNvGrpSpPr>
              <a:grpSpLocks/>
            </p:cNvGrpSpPr>
            <p:nvPr/>
          </p:nvGrpSpPr>
          <p:grpSpPr bwMode="auto">
            <a:xfrm>
              <a:off x="96" y="2064"/>
              <a:ext cx="1253" cy="872"/>
              <a:chOff x="96" y="2064"/>
              <a:chExt cx="1253" cy="872"/>
            </a:xfrm>
          </p:grpSpPr>
          <p:sp>
            <p:nvSpPr>
              <p:cNvPr id="1598532" name="Text Box 68"/>
              <p:cNvSpPr txBox="1">
                <a:spLocks noChangeArrowheads="1"/>
              </p:cNvSpPr>
              <p:nvPr/>
            </p:nvSpPr>
            <p:spPr bwMode="auto">
              <a:xfrm>
                <a:off x="192" y="2256"/>
                <a:ext cx="1157" cy="6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Dog(d1).</a:t>
                </a:r>
              </a:p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Boy(b1).</a:t>
                </a:r>
              </a:p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Playground(p1).</a:t>
                </a:r>
              </a:p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Chasing(d1,b1,p1).</a:t>
                </a:r>
              </a:p>
            </p:txBody>
          </p:sp>
          <p:sp>
            <p:nvSpPr>
              <p:cNvPr id="1598533" name="Text Box 69"/>
              <p:cNvSpPr txBox="1">
                <a:spLocks noChangeArrowheads="1"/>
              </p:cNvSpPr>
              <p:nvPr/>
            </p:nvSpPr>
            <p:spPr bwMode="auto">
              <a:xfrm>
                <a:off x="96" y="2064"/>
                <a:ext cx="122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>
                    <a:solidFill>
                      <a:srgbClr val="CC0000"/>
                    </a:solidFill>
                    <a:latin typeface="Arial" pitchFamily="34" charset="0"/>
                  </a:rPr>
                  <a:t>Semantic analysis</a:t>
                </a:r>
              </a:p>
            </p:txBody>
          </p:sp>
        </p:grpSp>
        <p:sp>
          <p:nvSpPr>
            <p:cNvPr id="1598534" name="Text Box 70"/>
            <p:cNvSpPr txBox="1">
              <a:spLocks noChangeArrowheads="1"/>
            </p:cNvSpPr>
            <p:nvPr/>
          </p:nvSpPr>
          <p:spPr bwMode="auto">
            <a:xfrm>
              <a:off x="4700" y="1234"/>
              <a:ext cx="104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 dirty="0">
                  <a:solidFill>
                    <a:srgbClr val="CC0000"/>
                  </a:solidFill>
                  <a:latin typeface="Arial" pitchFamily="34" charset="0"/>
                </a:rPr>
                <a:t>Lexical</a:t>
              </a:r>
            </a:p>
            <a:p>
              <a:pPr algn="ctr" eaLnBrk="0" hangingPunct="0"/>
              <a:r>
                <a:rPr lang="en-US" sz="1600" b="1" dirty="0">
                  <a:solidFill>
                    <a:srgbClr val="CC0000"/>
                  </a:solidFill>
                  <a:latin typeface="Arial" pitchFamily="34" charset="0"/>
                </a:rPr>
                <a:t>analysis</a:t>
              </a:r>
            </a:p>
            <a:p>
              <a:pPr algn="ctr" eaLnBrk="0" hangingPunct="0"/>
              <a:r>
                <a:rPr lang="en-US" sz="1600" b="1" dirty="0">
                  <a:solidFill>
                    <a:srgbClr val="CC0000"/>
                  </a:solidFill>
                  <a:latin typeface="Arial" pitchFamily="34" charset="0"/>
                </a:rPr>
                <a:t>(part-of-speech</a:t>
              </a:r>
            </a:p>
            <a:p>
              <a:pPr algn="ctr" eaLnBrk="0" hangingPunct="0"/>
              <a:r>
                <a:rPr lang="en-US" sz="1600" b="1" dirty="0">
                  <a:solidFill>
                    <a:srgbClr val="CC0000"/>
                  </a:solidFill>
                  <a:latin typeface="Arial" pitchFamily="34" charset="0"/>
                </a:rPr>
                <a:t>tagging)</a:t>
              </a:r>
            </a:p>
          </p:txBody>
        </p:sp>
        <p:sp>
          <p:nvSpPr>
            <p:cNvPr id="1598535" name="Text Box 71"/>
            <p:cNvSpPr txBox="1">
              <a:spLocks noChangeArrowheads="1"/>
            </p:cNvSpPr>
            <p:nvPr/>
          </p:nvSpPr>
          <p:spPr bwMode="auto">
            <a:xfrm>
              <a:off x="4224" y="2160"/>
              <a:ext cx="122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rgbClr val="CC0000"/>
                  </a:solidFill>
                  <a:latin typeface="Arial" pitchFamily="34" charset="0"/>
                </a:rPr>
                <a:t>Syntactic analysis</a:t>
              </a:r>
            </a:p>
            <a:p>
              <a:pPr algn="ctr" eaLnBrk="0" hangingPunct="0"/>
              <a:r>
                <a:rPr lang="en-US" sz="1600" b="1">
                  <a:solidFill>
                    <a:srgbClr val="CC0000"/>
                  </a:solidFill>
                  <a:latin typeface="Arial" pitchFamily="34" charset="0"/>
                </a:rPr>
                <a:t>(Parsing)</a:t>
              </a:r>
            </a:p>
          </p:txBody>
        </p:sp>
        <p:grpSp>
          <p:nvGrpSpPr>
            <p:cNvPr id="7" name="Group 72"/>
            <p:cNvGrpSpPr>
              <a:grpSpLocks/>
            </p:cNvGrpSpPr>
            <p:nvPr/>
          </p:nvGrpSpPr>
          <p:grpSpPr bwMode="auto">
            <a:xfrm>
              <a:off x="3838" y="3230"/>
              <a:ext cx="1846" cy="910"/>
              <a:chOff x="3838" y="3230"/>
              <a:chExt cx="1846" cy="910"/>
            </a:xfrm>
          </p:grpSpPr>
          <p:sp>
            <p:nvSpPr>
              <p:cNvPr id="1598537" name="Text Box 73"/>
              <p:cNvSpPr txBox="1">
                <a:spLocks noChangeArrowheads="1"/>
              </p:cNvSpPr>
              <p:nvPr/>
            </p:nvSpPr>
            <p:spPr bwMode="auto">
              <a:xfrm>
                <a:off x="3838" y="3230"/>
                <a:ext cx="1846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 dirty="0">
                    <a:latin typeface="Times New Roman" pitchFamily="18" charset="0"/>
                  </a:rPr>
                  <a:t>A person saying this may</a:t>
                </a:r>
              </a:p>
              <a:p>
                <a:pPr algn="ctr" eaLnBrk="0" hangingPunct="0"/>
                <a:r>
                  <a:rPr lang="en-US" sz="1600" b="1" dirty="0">
                    <a:latin typeface="Times New Roman" pitchFamily="18" charset="0"/>
                  </a:rPr>
                  <a:t>be reminding another person to</a:t>
                </a:r>
              </a:p>
              <a:p>
                <a:pPr algn="ctr" eaLnBrk="0" hangingPunct="0"/>
                <a:r>
                  <a:rPr lang="en-US" sz="1600" b="1" dirty="0">
                    <a:latin typeface="Times New Roman" pitchFamily="18" charset="0"/>
                  </a:rPr>
                  <a:t>get the dog back… </a:t>
                </a:r>
              </a:p>
            </p:txBody>
          </p:sp>
          <p:sp>
            <p:nvSpPr>
              <p:cNvPr id="1598538" name="Text Box 74"/>
              <p:cNvSpPr txBox="1">
                <a:spLocks noChangeArrowheads="1"/>
              </p:cNvSpPr>
              <p:nvPr/>
            </p:nvSpPr>
            <p:spPr bwMode="auto">
              <a:xfrm>
                <a:off x="3929" y="3774"/>
                <a:ext cx="1276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 dirty="0">
                    <a:solidFill>
                      <a:srgbClr val="CC0000"/>
                    </a:solidFill>
                    <a:latin typeface="Arial" pitchFamily="34" charset="0"/>
                  </a:rPr>
                  <a:t>Pragmatic analysis</a:t>
                </a:r>
              </a:p>
              <a:p>
                <a:pPr algn="ctr" eaLnBrk="0" hangingPunct="0"/>
                <a:r>
                  <a:rPr lang="en-US" sz="1600" b="1" dirty="0">
                    <a:solidFill>
                      <a:srgbClr val="CC0000"/>
                    </a:solidFill>
                    <a:latin typeface="Arial" pitchFamily="34" charset="0"/>
                  </a:rPr>
                  <a:t>(speech act)</a:t>
                </a:r>
              </a:p>
            </p:txBody>
          </p:sp>
        </p:grpSp>
        <p:grpSp>
          <p:nvGrpSpPr>
            <p:cNvPr id="8" name="Group 75"/>
            <p:cNvGrpSpPr>
              <a:grpSpLocks/>
            </p:cNvGrpSpPr>
            <p:nvPr/>
          </p:nvGrpSpPr>
          <p:grpSpPr bwMode="auto">
            <a:xfrm>
              <a:off x="144" y="2880"/>
              <a:ext cx="1614" cy="1124"/>
              <a:chOff x="144" y="2880"/>
              <a:chExt cx="1614" cy="1124"/>
            </a:xfrm>
          </p:grpSpPr>
          <p:sp>
            <p:nvSpPr>
              <p:cNvPr id="1598540" name="Text Box 76"/>
              <p:cNvSpPr txBox="1">
                <a:spLocks noChangeArrowheads="1"/>
              </p:cNvSpPr>
              <p:nvPr/>
            </p:nvSpPr>
            <p:spPr bwMode="auto">
              <a:xfrm>
                <a:off x="144" y="3120"/>
                <a:ext cx="1614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Scared(x) if Chasing(_,x,_).</a:t>
                </a:r>
              </a:p>
            </p:txBody>
          </p:sp>
          <p:sp>
            <p:nvSpPr>
              <p:cNvPr id="1598541" name="Text Box 77"/>
              <p:cNvSpPr txBox="1">
                <a:spLocks noChangeArrowheads="1"/>
              </p:cNvSpPr>
              <p:nvPr/>
            </p:nvSpPr>
            <p:spPr bwMode="auto">
              <a:xfrm>
                <a:off x="576" y="2880"/>
                <a:ext cx="2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1598542" name="AutoShape 78"/>
              <p:cNvSpPr>
                <a:spLocks noChangeArrowheads="1"/>
              </p:cNvSpPr>
              <p:nvPr/>
            </p:nvSpPr>
            <p:spPr bwMode="auto">
              <a:xfrm>
                <a:off x="576" y="3408"/>
                <a:ext cx="240" cy="135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8543" name="Rectangle 79"/>
              <p:cNvSpPr>
                <a:spLocks noChangeArrowheads="1"/>
              </p:cNvSpPr>
              <p:nvPr/>
            </p:nvSpPr>
            <p:spPr bwMode="auto">
              <a:xfrm>
                <a:off x="288" y="3600"/>
                <a:ext cx="71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>
                    <a:latin typeface="Times New Roman" pitchFamily="18" charset="0"/>
                  </a:rPr>
                  <a:t>Scared(b1)</a:t>
                </a:r>
              </a:p>
            </p:txBody>
          </p:sp>
          <p:sp>
            <p:nvSpPr>
              <p:cNvPr id="1598544" name="Text Box 80"/>
              <p:cNvSpPr txBox="1">
                <a:spLocks noChangeArrowheads="1"/>
              </p:cNvSpPr>
              <p:nvPr/>
            </p:nvSpPr>
            <p:spPr bwMode="auto">
              <a:xfrm>
                <a:off x="268" y="3792"/>
                <a:ext cx="68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>
                    <a:solidFill>
                      <a:srgbClr val="CC0000"/>
                    </a:solidFill>
                    <a:latin typeface="Arial" pitchFamily="34" charset="0"/>
                  </a:rPr>
                  <a:t>Inference</a:t>
                </a:r>
              </a:p>
            </p:txBody>
          </p:sp>
        </p:grpSp>
      </p:grpSp>
      <p:sp>
        <p:nvSpPr>
          <p:cNvPr id="1598545" name="Text Box 81"/>
          <p:cNvSpPr txBox="1">
            <a:spLocks noChangeArrowheads="1"/>
          </p:cNvSpPr>
          <p:nvPr/>
        </p:nvSpPr>
        <p:spPr bwMode="auto">
          <a:xfrm>
            <a:off x="0" y="6553200"/>
            <a:ext cx="449897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(Taken from ChengXiang Zhai, CS 397cxz – Fall 2003)</a:t>
            </a:r>
          </a:p>
        </p:txBody>
      </p:sp>
      <p:sp>
        <p:nvSpPr>
          <p:cNvPr id="85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en-US">
                <a:solidFill>
                  <a:srgbClr val="170981"/>
                </a:solidFill>
              </a:rPr>
              <a:t>General NLP</a:t>
            </a:r>
            <a:r>
              <a:rPr lang="en-US">
                <a:solidFill>
                  <a:srgbClr val="170981"/>
                </a:solidFill>
                <a:cs typeface="Tahoma" pitchFamily="34" charset="0"/>
              </a:rPr>
              <a:t>—</a:t>
            </a:r>
            <a:r>
              <a:rPr lang="en-US">
                <a:solidFill>
                  <a:srgbClr val="170981"/>
                </a:solidFill>
              </a:rPr>
              <a:t>Too Difficult!</a:t>
            </a:r>
          </a:p>
        </p:txBody>
      </p:sp>
      <p:sp>
        <p:nvSpPr>
          <p:cNvPr id="1600515" name="Text Box 3"/>
          <p:cNvSpPr txBox="1">
            <a:spLocks noChangeArrowheads="1"/>
          </p:cNvSpPr>
          <p:nvPr/>
        </p:nvSpPr>
        <p:spPr bwMode="auto">
          <a:xfrm>
            <a:off x="0" y="6553200"/>
            <a:ext cx="449897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(Taken from ChengXiang Zhai, CS 397cxz – Fall 2003)</a:t>
            </a:r>
          </a:p>
        </p:txBody>
      </p:sp>
      <p:sp>
        <p:nvSpPr>
          <p:cNvPr id="16005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299648" cy="4191000"/>
          </a:xfrm>
          <a:noFill/>
          <a:ln/>
        </p:spPr>
        <p:txBody>
          <a:bodyPr/>
          <a:lstStyle/>
          <a:p>
            <a:r>
              <a:rPr lang="en-US" sz="2000" dirty="0"/>
              <a:t>Word-level ambiguity </a:t>
            </a:r>
          </a:p>
          <a:p>
            <a:pPr lvl="1"/>
            <a:r>
              <a:rPr lang="en-US" sz="2000" b="1" dirty="0"/>
              <a:t>“design” can be a noun or a verb</a:t>
            </a:r>
            <a:r>
              <a:rPr lang="en-US" sz="2000" dirty="0"/>
              <a:t> (Ambiguous POS)  </a:t>
            </a:r>
          </a:p>
          <a:p>
            <a:pPr lvl="1"/>
            <a:r>
              <a:rPr lang="en-US" sz="2000" b="1" dirty="0"/>
              <a:t>“root” has multiple meanings</a:t>
            </a:r>
            <a:r>
              <a:rPr lang="en-US" sz="2000" dirty="0"/>
              <a:t> (Ambiguous sense)</a:t>
            </a:r>
          </a:p>
          <a:p>
            <a:r>
              <a:rPr lang="en-US" sz="2000" dirty="0"/>
              <a:t>Syntactic ambiguity</a:t>
            </a:r>
          </a:p>
          <a:p>
            <a:pPr lvl="1"/>
            <a:r>
              <a:rPr lang="en-US" sz="2000" b="1" dirty="0"/>
              <a:t>“natural language processing” </a:t>
            </a:r>
            <a:r>
              <a:rPr lang="en-US" sz="2000" dirty="0"/>
              <a:t>(Modification)</a:t>
            </a:r>
          </a:p>
          <a:p>
            <a:pPr lvl="1"/>
            <a:r>
              <a:rPr lang="en-US" sz="2000" b="1" dirty="0"/>
              <a:t>“A man saw a boy </a:t>
            </a:r>
            <a:r>
              <a:rPr lang="en-US" sz="2000" b="1" i="1" u="sng" dirty="0"/>
              <a:t>with a telescope</a:t>
            </a:r>
            <a:r>
              <a:rPr lang="en-US" sz="2000" b="1" dirty="0"/>
              <a:t>.”</a:t>
            </a:r>
            <a:r>
              <a:rPr lang="en-US" sz="2000" dirty="0"/>
              <a:t> (PP Attachment)</a:t>
            </a:r>
          </a:p>
          <a:p>
            <a:r>
              <a:rPr lang="en-US" sz="2000" dirty="0"/>
              <a:t>Anaphora resolution</a:t>
            </a:r>
          </a:p>
          <a:p>
            <a:pPr lvl="1"/>
            <a:r>
              <a:rPr lang="en-US" sz="2000" b="1" dirty="0"/>
              <a:t>“John persuaded Bill to buy a TV for </a:t>
            </a:r>
            <a:r>
              <a:rPr lang="en-US" sz="2000" b="1" i="1" u="sng" dirty="0"/>
              <a:t>himself</a:t>
            </a:r>
            <a:r>
              <a:rPr lang="en-US" sz="2000" b="1" dirty="0"/>
              <a:t>.”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		(</a:t>
            </a:r>
            <a:r>
              <a:rPr lang="en-US" sz="2000" i="1" u="sng" dirty="0"/>
              <a:t>himself</a:t>
            </a:r>
            <a:r>
              <a:rPr lang="en-US" sz="2000" dirty="0"/>
              <a:t> = John or Bill?)</a:t>
            </a:r>
          </a:p>
          <a:p>
            <a:r>
              <a:rPr lang="en-US" sz="2000" dirty="0"/>
              <a:t>Presupposition</a:t>
            </a:r>
          </a:p>
          <a:p>
            <a:pPr lvl="1"/>
            <a:r>
              <a:rPr lang="en-US" sz="2000" b="1" dirty="0"/>
              <a:t>“He has quit smoking.” implies that he smoked before.</a:t>
            </a:r>
          </a:p>
        </p:txBody>
      </p:sp>
      <p:sp>
        <p:nvSpPr>
          <p:cNvPr id="1600517" name="Text Box 5"/>
          <p:cNvSpPr txBox="1">
            <a:spLocks noChangeArrowheads="1"/>
          </p:cNvSpPr>
          <p:nvPr/>
        </p:nvSpPr>
        <p:spPr bwMode="auto">
          <a:xfrm>
            <a:off x="323528" y="5373216"/>
            <a:ext cx="7799388" cy="822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CC0000"/>
                </a:solidFill>
                <a:latin typeface="Arial" pitchFamily="34" charset="0"/>
              </a:rPr>
              <a:t>Humans rely on </a:t>
            </a:r>
            <a:r>
              <a:rPr lang="en-US" sz="2400" b="1" u="sng" dirty="0">
                <a:solidFill>
                  <a:srgbClr val="CC0000"/>
                </a:solidFill>
                <a:latin typeface="Arial" pitchFamily="34" charset="0"/>
              </a:rPr>
              <a:t>context</a:t>
            </a:r>
            <a:r>
              <a:rPr lang="en-US" sz="2400" b="1" dirty="0">
                <a:solidFill>
                  <a:srgbClr val="CC0000"/>
                </a:solidFill>
                <a:latin typeface="Arial" pitchFamily="34" charset="0"/>
              </a:rPr>
              <a:t> to interpret (when possible).</a:t>
            </a:r>
          </a:p>
          <a:p>
            <a:pPr algn="ctr"/>
            <a:r>
              <a:rPr lang="en-US" sz="2400" b="1" dirty="0">
                <a:solidFill>
                  <a:srgbClr val="CC0000"/>
                </a:solidFill>
                <a:latin typeface="Arial" pitchFamily="34" charset="0"/>
              </a:rPr>
              <a:t>This context may extend beyond a given document!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>
                <a:solidFill>
                  <a:srgbClr val="170981"/>
                </a:solidFill>
              </a:rPr>
              <a:t>Shallow Linguistics</a:t>
            </a:r>
          </a:p>
        </p:txBody>
      </p:sp>
      <p:sp>
        <p:nvSpPr>
          <p:cNvPr id="1602563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8153400" cy="1917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latin typeface="Arial" pitchFamily="34" charset="0"/>
              </a:rPr>
              <a:t>Progress on </a:t>
            </a:r>
            <a:r>
              <a:rPr lang="en-US" sz="2400">
                <a:solidFill>
                  <a:srgbClr val="CC0000"/>
                </a:solidFill>
                <a:latin typeface="Arial" pitchFamily="34" charset="0"/>
              </a:rPr>
              <a:t>Useful</a:t>
            </a:r>
            <a:r>
              <a:rPr lang="en-US" sz="2400">
                <a:latin typeface="Arial" pitchFamily="34" charset="0"/>
              </a:rPr>
              <a:t> </a:t>
            </a:r>
            <a:r>
              <a:rPr lang="en-US" sz="2400">
                <a:solidFill>
                  <a:srgbClr val="CC0000"/>
                </a:solidFill>
                <a:latin typeface="Arial" pitchFamily="34" charset="0"/>
              </a:rPr>
              <a:t>Sub</a:t>
            </a:r>
            <a:r>
              <a:rPr lang="en-US" sz="2400">
                <a:latin typeface="Arial" pitchFamily="34" charset="0"/>
              </a:rPr>
              <a:t>-Goals:</a:t>
            </a:r>
          </a:p>
          <a:p>
            <a:pPr lvl="1">
              <a:buFontTx/>
              <a:buChar char="•"/>
            </a:pPr>
            <a:r>
              <a:rPr lang="en-US" sz="2400">
                <a:latin typeface="Arial" pitchFamily="34" charset="0"/>
              </a:rPr>
              <a:t> English </a:t>
            </a:r>
            <a:r>
              <a:rPr lang="en-US" sz="2400">
                <a:solidFill>
                  <a:srgbClr val="009900"/>
                </a:solidFill>
                <a:latin typeface="Arial" pitchFamily="34" charset="0"/>
              </a:rPr>
              <a:t>Lexicon</a:t>
            </a:r>
          </a:p>
          <a:p>
            <a:pPr lvl="1">
              <a:buFontTx/>
              <a:buChar char="•"/>
            </a:pPr>
            <a:r>
              <a:rPr lang="en-US" sz="2400">
                <a:latin typeface="Arial" pitchFamily="34" charset="0"/>
              </a:rPr>
              <a:t> </a:t>
            </a:r>
            <a:r>
              <a:rPr lang="en-US" sz="2400">
                <a:solidFill>
                  <a:srgbClr val="009900"/>
                </a:solidFill>
                <a:latin typeface="Arial" pitchFamily="34" charset="0"/>
              </a:rPr>
              <a:t>Part-of-Speech</a:t>
            </a:r>
            <a:r>
              <a:rPr lang="en-US" sz="2400">
                <a:latin typeface="Arial" pitchFamily="34" charset="0"/>
              </a:rPr>
              <a:t> Tagging</a:t>
            </a:r>
          </a:p>
          <a:p>
            <a:pPr lvl="1">
              <a:buFontTx/>
              <a:buChar char="•"/>
            </a:pPr>
            <a:r>
              <a:rPr lang="en-US" sz="2400">
                <a:latin typeface="Arial" pitchFamily="34" charset="0"/>
              </a:rPr>
              <a:t> </a:t>
            </a:r>
            <a:r>
              <a:rPr lang="en-US" sz="2400">
                <a:solidFill>
                  <a:srgbClr val="009900"/>
                </a:solidFill>
                <a:latin typeface="Arial" pitchFamily="34" charset="0"/>
              </a:rPr>
              <a:t>Word Sense</a:t>
            </a:r>
            <a:r>
              <a:rPr lang="en-US" sz="2400">
                <a:latin typeface="Arial" pitchFamily="34" charset="0"/>
              </a:rPr>
              <a:t> Disambiguation</a:t>
            </a:r>
          </a:p>
          <a:p>
            <a:pPr lvl="1">
              <a:buFontTx/>
              <a:buChar char="•"/>
            </a:pPr>
            <a:r>
              <a:rPr lang="en-US" sz="2400">
                <a:latin typeface="Arial" pitchFamily="34" charset="0"/>
              </a:rPr>
              <a:t> Phrase Detection / </a:t>
            </a:r>
            <a:r>
              <a:rPr lang="en-US" sz="2400">
                <a:solidFill>
                  <a:srgbClr val="009900"/>
                </a:solidFill>
                <a:latin typeface="Arial" pitchFamily="34" charset="0"/>
              </a:rPr>
              <a:t>Parsing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r>
              <a:rPr lang="en-US" dirty="0" err="1">
                <a:solidFill>
                  <a:srgbClr val="170981"/>
                </a:solidFill>
              </a:rPr>
              <a:t>WordNet</a:t>
            </a:r>
            <a:endParaRPr lang="en-US" dirty="0">
              <a:solidFill>
                <a:srgbClr val="170981"/>
              </a:solidFill>
            </a:endParaRPr>
          </a:p>
        </p:txBody>
      </p:sp>
      <p:sp>
        <p:nvSpPr>
          <p:cNvPr id="1604611" name="Text Box 3"/>
          <p:cNvSpPr txBox="1">
            <a:spLocks noChangeArrowheads="1"/>
          </p:cNvSpPr>
          <p:nvPr/>
        </p:nvSpPr>
        <p:spPr bwMode="auto">
          <a:xfrm>
            <a:off x="179512" y="1124744"/>
            <a:ext cx="8568952" cy="341632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An extensive </a:t>
            </a:r>
            <a:r>
              <a:rPr lang="en-US" sz="2400" b="1" dirty="0">
                <a:solidFill>
                  <a:srgbClr val="CC0000"/>
                </a:solidFill>
                <a:latin typeface="Arial" pitchFamily="34" charset="0"/>
              </a:rPr>
              <a:t>lexical network</a:t>
            </a:r>
            <a:r>
              <a:rPr lang="en-US" sz="2400" b="1" dirty="0">
                <a:latin typeface="Arial" pitchFamily="34" charset="0"/>
              </a:rPr>
              <a:t> for the English language</a:t>
            </a:r>
          </a:p>
          <a:p>
            <a:pPr>
              <a:buFontTx/>
              <a:buChar char="•"/>
            </a:pPr>
            <a:r>
              <a:rPr lang="en-US" sz="2400" dirty="0">
                <a:latin typeface="Arial" pitchFamily="34" charset="0"/>
              </a:rPr>
              <a:t> Contains over </a:t>
            </a:r>
            <a:r>
              <a:rPr lang="en-US" sz="2400" dirty="0">
                <a:solidFill>
                  <a:srgbClr val="CC0000"/>
                </a:solidFill>
                <a:latin typeface="Arial" pitchFamily="34" charset="0"/>
              </a:rPr>
              <a:t>138,838 words</a:t>
            </a:r>
            <a:r>
              <a:rPr lang="en-US" sz="2400" dirty="0">
                <a:latin typeface="Arial" pitchFamily="34" charset="0"/>
              </a:rPr>
              <a:t>.</a:t>
            </a:r>
          </a:p>
          <a:p>
            <a:pPr>
              <a:buFontTx/>
              <a:buChar char="•"/>
            </a:pPr>
            <a:r>
              <a:rPr lang="en-US" sz="2400" dirty="0">
                <a:latin typeface="Arial" pitchFamily="34" charset="0"/>
              </a:rPr>
              <a:t> Several graphs, one for each </a:t>
            </a:r>
            <a:r>
              <a:rPr lang="en-US" sz="2400" dirty="0">
                <a:solidFill>
                  <a:srgbClr val="CC0000"/>
                </a:solidFill>
                <a:latin typeface="Arial" pitchFamily="34" charset="0"/>
              </a:rPr>
              <a:t>part-of-speech</a:t>
            </a:r>
            <a:r>
              <a:rPr lang="en-US" sz="2400" dirty="0">
                <a:latin typeface="Arial" pitchFamily="34" charset="0"/>
              </a:rPr>
              <a:t>.</a:t>
            </a:r>
          </a:p>
          <a:p>
            <a:pPr>
              <a:buFontTx/>
              <a:buChar char="•"/>
            </a:pP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i="1" dirty="0" err="1">
                <a:solidFill>
                  <a:srgbClr val="CC0000"/>
                </a:solidFill>
                <a:latin typeface="Arial" pitchFamily="34" charset="0"/>
              </a:rPr>
              <a:t>Synsets</a:t>
            </a:r>
            <a:r>
              <a:rPr lang="en-US" sz="2400" dirty="0">
                <a:solidFill>
                  <a:srgbClr val="CC0000"/>
                </a:solidFill>
                <a:latin typeface="Arial" pitchFamily="34" charset="0"/>
              </a:rPr>
              <a:t> </a:t>
            </a:r>
            <a:r>
              <a:rPr lang="en-US" sz="2400" dirty="0">
                <a:latin typeface="Arial" pitchFamily="34" charset="0"/>
              </a:rPr>
              <a:t>(synonym sets), each defining a semantic sense.</a:t>
            </a:r>
          </a:p>
          <a:p>
            <a:pPr>
              <a:buFontTx/>
              <a:buChar char="•"/>
            </a:pP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>
                <a:solidFill>
                  <a:srgbClr val="CC0000"/>
                </a:solidFill>
                <a:latin typeface="Arial" pitchFamily="34" charset="0"/>
              </a:rPr>
              <a:t>Relationship</a:t>
            </a:r>
            <a:r>
              <a:rPr lang="en-US" sz="2400" dirty="0">
                <a:latin typeface="Arial" pitchFamily="34" charset="0"/>
              </a:rPr>
              <a:t> information (antonym, hyponym, </a:t>
            </a:r>
            <a:r>
              <a:rPr lang="en-US" sz="2400" dirty="0" err="1">
                <a:latin typeface="Arial" pitchFamily="34" charset="0"/>
              </a:rPr>
              <a:t>meronym</a:t>
            </a:r>
            <a:r>
              <a:rPr lang="en-US" sz="2400" dirty="0">
                <a:latin typeface="Arial" pitchFamily="34" charset="0"/>
              </a:rPr>
              <a:t> …)</a:t>
            </a:r>
          </a:p>
          <a:p>
            <a:pPr>
              <a:buFontTx/>
              <a:buChar char="•"/>
            </a:pPr>
            <a:r>
              <a:rPr lang="en-US" sz="2400" dirty="0">
                <a:latin typeface="Arial" pitchFamily="34" charset="0"/>
              </a:rPr>
              <a:t> Downloadable for </a:t>
            </a:r>
            <a:r>
              <a:rPr lang="en-US" sz="2400" dirty="0">
                <a:solidFill>
                  <a:srgbClr val="CC0000"/>
                </a:solidFill>
                <a:latin typeface="Arial" pitchFamily="34" charset="0"/>
              </a:rPr>
              <a:t>free</a:t>
            </a:r>
            <a:r>
              <a:rPr lang="en-US" sz="2400" dirty="0">
                <a:latin typeface="Arial" pitchFamily="34" charset="0"/>
              </a:rPr>
              <a:t> (UNIX, Windows)</a:t>
            </a:r>
          </a:p>
          <a:p>
            <a:pPr>
              <a:buFontTx/>
              <a:buChar char="•"/>
            </a:pPr>
            <a:r>
              <a:rPr lang="en-US" sz="2400" dirty="0">
                <a:latin typeface="Arial" pitchFamily="34" charset="0"/>
              </a:rPr>
              <a:t> Expanding to </a:t>
            </a:r>
            <a:r>
              <a:rPr lang="en-US" sz="2400" dirty="0">
                <a:solidFill>
                  <a:srgbClr val="CC0000"/>
                </a:solidFill>
                <a:latin typeface="Arial" pitchFamily="34" charset="0"/>
              </a:rPr>
              <a:t>other languages</a:t>
            </a:r>
            <a:r>
              <a:rPr lang="en-US" sz="2400" dirty="0">
                <a:latin typeface="Arial" pitchFamily="34" charset="0"/>
              </a:rPr>
              <a:t> (Global </a:t>
            </a:r>
            <a:r>
              <a:rPr lang="en-US" sz="2400" dirty="0" err="1">
                <a:latin typeface="Arial" pitchFamily="34" charset="0"/>
              </a:rPr>
              <a:t>WordNet</a:t>
            </a:r>
            <a:r>
              <a:rPr lang="en-US" sz="2400" dirty="0">
                <a:latin typeface="Arial" pitchFamily="34" charset="0"/>
              </a:rPr>
              <a:t> Association)</a:t>
            </a:r>
          </a:p>
          <a:p>
            <a:pPr>
              <a:buFontTx/>
              <a:buChar char="•"/>
            </a:pPr>
            <a:r>
              <a:rPr lang="en-US" sz="2400" dirty="0">
                <a:latin typeface="Arial" pitchFamily="34" charset="0"/>
              </a:rPr>
              <a:t> Funded </a:t>
            </a:r>
            <a:r>
              <a:rPr lang="en-US" sz="2400" dirty="0">
                <a:solidFill>
                  <a:srgbClr val="CC0000"/>
                </a:solidFill>
                <a:latin typeface="Arial" pitchFamily="34" charset="0"/>
              </a:rPr>
              <a:t>&gt;$3 million</a:t>
            </a:r>
            <a:r>
              <a:rPr lang="en-US" sz="2400" dirty="0">
                <a:latin typeface="Arial" pitchFamily="34" charset="0"/>
              </a:rPr>
              <a:t>, mainly government (translation interest)</a:t>
            </a:r>
          </a:p>
          <a:p>
            <a:pPr>
              <a:buFontTx/>
              <a:buChar char="•"/>
            </a:pPr>
            <a:r>
              <a:rPr lang="en-US" sz="2400" dirty="0">
                <a:latin typeface="Arial" pitchFamily="34" charset="0"/>
              </a:rPr>
              <a:t> Founder </a:t>
            </a:r>
            <a:r>
              <a:rPr lang="en-US" sz="2400" dirty="0">
                <a:solidFill>
                  <a:srgbClr val="CC0000"/>
                </a:solidFill>
                <a:latin typeface="Arial" pitchFamily="34" charset="0"/>
              </a:rPr>
              <a:t>George Miller</a:t>
            </a:r>
            <a:r>
              <a:rPr lang="en-US" sz="2400" dirty="0">
                <a:latin typeface="Arial" pitchFamily="34" charset="0"/>
              </a:rPr>
              <a:t>, </a:t>
            </a:r>
            <a:r>
              <a:rPr lang="en-US" sz="2400" dirty="0">
                <a:solidFill>
                  <a:srgbClr val="CC0000"/>
                </a:solidFill>
                <a:latin typeface="Arial" pitchFamily="34" charset="0"/>
              </a:rPr>
              <a:t>National Medal of Science</a:t>
            </a:r>
            <a:r>
              <a:rPr lang="en-US" sz="2400" dirty="0">
                <a:latin typeface="Arial" pitchFamily="34" charset="0"/>
              </a:rPr>
              <a:t>, 1991.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52800" y="5410200"/>
            <a:ext cx="565150" cy="457200"/>
            <a:chOff x="1430" y="3408"/>
            <a:chExt cx="356" cy="288"/>
          </a:xfrm>
        </p:grpSpPr>
        <p:sp>
          <p:nvSpPr>
            <p:cNvPr id="1604613" name="Text Box 5"/>
            <p:cNvSpPr txBox="1">
              <a:spLocks noChangeArrowheads="1"/>
            </p:cNvSpPr>
            <p:nvPr/>
          </p:nvSpPr>
          <p:spPr bwMode="auto">
            <a:xfrm>
              <a:off x="1430" y="3431"/>
              <a:ext cx="356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Arial" pitchFamily="34" charset="0"/>
                </a:rPr>
                <a:t>wet</a:t>
              </a:r>
            </a:p>
          </p:txBody>
        </p:sp>
        <p:sp>
          <p:nvSpPr>
            <p:cNvPr id="1604614" name="Oval 6"/>
            <p:cNvSpPr>
              <a:spLocks noChangeArrowheads="1"/>
            </p:cNvSpPr>
            <p:nvPr/>
          </p:nvSpPr>
          <p:spPr bwMode="auto">
            <a:xfrm>
              <a:off x="1440" y="3408"/>
              <a:ext cx="336" cy="288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181600" y="5410200"/>
            <a:ext cx="552450" cy="457200"/>
            <a:chOff x="3024" y="3504"/>
            <a:chExt cx="348" cy="288"/>
          </a:xfrm>
        </p:grpSpPr>
        <p:sp>
          <p:nvSpPr>
            <p:cNvPr id="1604616" name="Text Box 8"/>
            <p:cNvSpPr txBox="1">
              <a:spLocks noChangeArrowheads="1"/>
            </p:cNvSpPr>
            <p:nvPr/>
          </p:nvSpPr>
          <p:spPr bwMode="auto">
            <a:xfrm>
              <a:off x="3032" y="3504"/>
              <a:ext cx="340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Arial" pitchFamily="34" charset="0"/>
                </a:rPr>
                <a:t>dry</a:t>
              </a:r>
            </a:p>
          </p:txBody>
        </p:sp>
        <p:sp>
          <p:nvSpPr>
            <p:cNvPr id="1604617" name="Oval 9"/>
            <p:cNvSpPr>
              <a:spLocks noChangeArrowheads="1"/>
            </p:cNvSpPr>
            <p:nvPr/>
          </p:nvSpPr>
          <p:spPr bwMode="auto">
            <a:xfrm>
              <a:off x="3024" y="3504"/>
              <a:ext cx="336" cy="288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124200" y="4572000"/>
            <a:ext cx="990600" cy="381000"/>
            <a:chOff x="1344" y="2928"/>
            <a:chExt cx="624" cy="240"/>
          </a:xfrm>
        </p:grpSpPr>
        <p:sp>
          <p:nvSpPr>
            <p:cNvPr id="1604619" name="Text Box 11"/>
            <p:cNvSpPr txBox="1">
              <a:spLocks noChangeArrowheads="1"/>
            </p:cNvSpPr>
            <p:nvPr/>
          </p:nvSpPr>
          <p:spPr bwMode="auto">
            <a:xfrm>
              <a:off x="1392" y="2928"/>
              <a:ext cx="572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Arial" pitchFamily="34" charset="0"/>
                </a:rPr>
                <a:t>watery</a:t>
              </a:r>
            </a:p>
          </p:txBody>
        </p:sp>
        <p:sp>
          <p:nvSpPr>
            <p:cNvPr id="1604620" name="Oval 12"/>
            <p:cNvSpPr>
              <a:spLocks noChangeArrowheads="1"/>
            </p:cNvSpPr>
            <p:nvPr/>
          </p:nvSpPr>
          <p:spPr bwMode="auto">
            <a:xfrm>
              <a:off x="1344" y="2928"/>
              <a:ext cx="624" cy="24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057400" y="5410200"/>
            <a:ext cx="838200" cy="381000"/>
            <a:chOff x="672" y="3456"/>
            <a:chExt cx="528" cy="240"/>
          </a:xfrm>
        </p:grpSpPr>
        <p:sp>
          <p:nvSpPr>
            <p:cNvPr id="1604622" name="Text Box 14"/>
            <p:cNvSpPr txBox="1">
              <a:spLocks noChangeArrowheads="1"/>
            </p:cNvSpPr>
            <p:nvPr/>
          </p:nvSpPr>
          <p:spPr bwMode="auto">
            <a:xfrm>
              <a:off x="700" y="3456"/>
              <a:ext cx="500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Arial" pitchFamily="34" charset="0"/>
                </a:rPr>
                <a:t>moist</a:t>
              </a:r>
            </a:p>
          </p:txBody>
        </p:sp>
        <p:sp>
          <p:nvSpPr>
            <p:cNvPr id="1604623" name="Oval 15"/>
            <p:cNvSpPr>
              <a:spLocks noChangeArrowheads="1"/>
            </p:cNvSpPr>
            <p:nvPr/>
          </p:nvSpPr>
          <p:spPr bwMode="auto">
            <a:xfrm>
              <a:off x="672" y="3456"/>
              <a:ext cx="528" cy="24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3200400" y="6324600"/>
            <a:ext cx="838200" cy="381000"/>
            <a:chOff x="1344" y="3936"/>
            <a:chExt cx="528" cy="240"/>
          </a:xfrm>
        </p:grpSpPr>
        <p:sp>
          <p:nvSpPr>
            <p:cNvPr id="1604625" name="Text Box 17"/>
            <p:cNvSpPr txBox="1">
              <a:spLocks noChangeArrowheads="1"/>
            </p:cNvSpPr>
            <p:nvPr/>
          </p:nvSpPr>
          <p:spPr bwMode="auto">
            <a:xfrm>
              <a:off x="1368" y="3936"/>
              <a:ext cx="500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Arial" pitchFamily="34" charset="0"/>
                </a:rPr>
                <a:t>damp</a:t>
              </a:r>
            </a:p>
          </p:txBody>
        </p:sp>
        <p:sp>
          <p:nvSpPr>
            <p:cNvPr id="1604626" name="Oval 18"/>
            <p:cNvSpPr>
              <a:spLocks noChangeArrowheads="1"/>
            </p:cNvSpPr>
            <p:nvPr/>
          </p:nvSpPr>
          <p:spPr bwMode="auto">
            <a:xfrm>
              <a:off x="1344" y="3936"/>
              <a:ext cx="528" cy="24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876800" y="4572000"/>
            <a:ext cx="1143000" cy="381000"/>
            <a:chOff x="2832" y="2880"/>
            <a:chExt cx="720" cy="240"/>
          </a:xfrm>
        </p:grpSpPr>
        <p:sp>
          <p:nvSpPr>
            <p:cNvPr id="1604628" name="Text Box 20"/>
            <p:cNvSpPr txBox="1">
              <a:spLocks noChangeArrowheads="1"/>
            </p:cNvSpPr>
            <p:nvPr/>
          </p:nvSpPr>
          <p:spPr bwMode="auto">
            <a:xfrm>
              <a:off x="2864" y="2880"/>
              <a:ext cx="676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Arial" pitchFamily="34" charset="0"/>
                </a:rPr>
                <a:t>parched</a:t>
              </a:r>
            </a:p>
          </p:txBody>
        </p:sp>
        <p:sp>
          <p:nvSpPr>
            <p:cNvPr id="1604629" name="Oval 21"/>
            <p:cNvSpPr>
              <a:spLocks noChangeArrowheads="1"/>
            </p:cNvSpPr>
            <p:nvPr/>
          </p:nvSpPr>
          <p:spPr bwMode="auto">
            <a:xfrm>
              <a:off x="2832" y="2880"/>
              <a:ext cx="720" cy="24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4800600" y="6324600"/>
            <a:ext cx="1352550" cy="381000"/>
            <a:chOff x="2832" y="3936"/>
            <a:chExt cx="852" cy="240"/>
          </a:xfrm>
        </p:grpSpPr>
        <p:sp>
          <p:nvSpPr>
            <p:cNvPr id="1604631" name="Text Box 23"/>
            <p:cNvSpPr txBox="1">
              <a:spLocks noChangeArrowheads="1"/>
            </p:cNvSpPr>
            <p:nvPr/>
          </p:nvSpPr>
          <p:spPr bwMode="auto">
            <a:xfrm>
              <a:off x="2832" y="3936"/>
              <a:ext cx="852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Arial" pitchFamily="34" charset="0"/>
                </a:rPr>
                <a:t>anhydrous</a:t>
              </a:r>
            </a:p>
          </p:txBody>
        </p:sp>
        <p:sp>
          <p:nvSpPr>
            <p:cNvPr id="1604632" name="Oval 24"/>
            <p:cNvSpPr>
              <a:spLocks noChangeArrowheads="1"/>
            </p:cNvSpPr>
            <p:nvPr/>
          </p:nvSpPr>
          <p:spPr bwMode="auto">
            <a:xfrm>
              <a:off x="2832" y="3936"/>
              <a:ext cx="816" cy="24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6172200" y="5410200"/>
            <a:ext cx="609600" cy="381000"/>
            <a:chOff x="3888" y="3456"/>
            <a:chExt cx="384" cy="240"/>
          </a:xfrm>
        </p:grpSpPr>
        <p:sp>
          <p:nvSpPr>
            <p:cNvPr id="1604634" name="Text Box 26"/>
            <p:cNvSpPr txBox="1">
              <a:spLocks noChangeArrowheads="1"/>
            </p:cNvSpPr>
            <p:nvPr/>
          </p:nvSpPr>
          <p:spPr bwMode="auto">
            <a:xfrm>
              <a:off x="3888" y="3456"/>
              <a:ext cx="380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latin typeface="Arial" pitchFamily="34" charset="0"/>
                </a:rPr>
                <a:t>arid</a:t>
              </a:r>
            </a:p>
          </p:txBody>
        </p:sp>
        <p:sp>
          <p:nvSpPr>
            <p:cNvPr id="1604635" name="Oval 27"/>
            <p:cNvSpPr>
              <a:spLocks noChangeArrowheads="1"/>
            </p:cNvSpPr>
            <p:nvPr/>
          </p:nvSpPr>
          <p:spPr bwMode="auto">
            <a:xfrm>
              <a:off x="3888" y="3456"/>
              <a:ext cx="384" cy="24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1604636" name="Line 28"/>
          <p:cNvSpPr>
            <a:spLocks noChangeShapeType="1"/>
          </p:cNvSpPr>
          <p:nvPr/>
        </p:nvSpPr>
        <p:spPr bwMode="auto">
          <a:xfrm flipV="1">
            <a:off x="3657600" y="4953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604637" name="Line 29"/>
          <p:cNvSpPr>
            <a:spLocks noChangeShapeType="1"/>
          </p:cNvSpPr>
          <p:nvPr/>
        </p:nvSpPr>
        <p:spPr bwMode="auto">
          <a:xfrm flipV="1">
            <a:off x="3657600" y="5867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604638" name="Line 30"/>
          <p:cNvSpPr>
            <a:spLocks noChangeShapeType="1"/>
          </p:cNvSpPr>
          <p:nvPr/>
        </p:nvSpPr>
        <p:spPr bwMode="auto">
          <a:xfrm flipV="1">
            <a:off x="5486400" y="4953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604639" name="Line 31"/>
          <p:cNvSpPr>
            <a:spLocks noChangeShapeType="1"/>
          </p:cNvSpPr>
          <p:nvPr/>
        </p:nvSpPr>
        <p:spPr bwMode="auto">
          <a:xfrm flipV="1">
            <a:off x="5486400" y="5867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604640" name="Line 32"/>
          <p:cNvSpPr>
            <a:spLocks noChangeShapeType="1"/>
          </p:cNvSpPr>
          <p:nvPr/>
        </p:nvSpPr>
        <p:spPr bwMode="auto">
          <a:xfrm rot="5400000" flipV="1">
            <a:off x="3124200" y="5410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604641" name="Line 33"/>
          <p:cNvSpPr>
            <a:spLocks noChangeShapeType="1"/>
          </p:cNvSpPr>
          <p:nvPr/>
        </p:nvSpPr>
        <p:spPr bwMode="auto">
          <a:xfrm rot="5400000" flipV="1">
            <a:off x="5943600" y="5410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604642" name="Line 34"/>
          <p:cNvSpPr>
            <a:spLocks noChangeShapeType="1"/>
          </p:cNvSpPr>
          <p:nvPr/>
        </p:nvSpPr>
        <p:spPr bwMode="auto">
          <a:xfrm rot="5400000" flipV="1">
            <a:off x="4533900" y="49911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604643" name="AutoShape 35"/>
          <p:cNvSpPr>
            <a:spLocks noChangeArrowheads="1"/>
          </p:cNvSpPr>
          <p:nvPr/>
        </p:nvSpPr>
        <p:spPr bwMode="auto">
          <a:xfrm>
            <a:off x="381000" y="5715000"/>
            <a:ext cx="1295400" cy="381000"/>
          </a:xfrm>
          <a:prstGeom prst="wedgeRectCallout">
            <a:avLst>
              <a:gd name="adj1" fmla="val 200245"/>
              <a:gd name="adj2" fmla="val 68333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800" b="1" i="1">
                <a:solidFill>
                  <a:srgbClr val="009900"/>
                </a:solidFill>
                <a:latin typeface="Arial" pitchFamily="34" charset="0"/>
              </a:rPr>
              <a:t>synonym</a:t>
            </a:r>
          </a:p>
        </p:txBody>
      </p:sp>
      <p:sp>
        <p:nvSpPr>
          <p:cNvPr id="1604644" name="AutoShape 36"/>
          <p:cNvSpPr>
            <a:spLocks noChangeArrowheads="1"/>
          </p:cNvSpPr>
          <p:nvPr/>
        </p:nvSpPr>
        <p:spPr bwMode="auto">
          <a:xfrm>
            <a:off x="6804248" y="6165304"/>
            <a:ext cx="1295400" cy="381000"/>
          </a:xfrm>
          <a:prstGeom prst="wedgeRectCallout">
            <a:avLst>
              <a:gd name="adj1" fmla="val -231986"/>
              <a:gd name="adj2" fmla="val -177500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800" b="1" i="1" dirty="0">
                <a:solidFill>
                  <a:srgbClr val="009900"/>
                </a:solidFill>
                <a:latin typeface="Arial" pitchFamily="34" charset="0"/>
              </a:rPr>
              <a:t>antonym</a:t>
            </a:r>
          </a:p>
        </p:txBody>
      </p:sp>
      <p:sp>
        <p:nvSpPr>
          <p:cNvPr id="40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1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9512" y="332656"/>
            <a:ext cx="8676456" cy="838200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altLang="zh-CN" sz="3200" dirty="0">
                <a:ea typeface="SimSun" pitchFamily="2" charset="-122"/>
              </a:rPr>
              <a:t>Density-Reachable and Density-Connected</a:t>
            </a:r>
          </a:p>
        </p:txBody>
      </p:sp>
      <p:sp>
        <p:nvSpPr>
          <p:cNvPr id="14991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5638800" cy="5029200"/>
          </a:xfrm>
          <a:noFill/>
          <a:ln/>
        </p:spPr>
        <p:txBody>
          <a:bodyPr lIns="92075" tIns="46038" rIns="92075" bIns="46038"/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ea typeface="SimSun" pitchFamily="2" charset="-122"/>
              </a:rPr>
              <a:t>Density-reachable: </a:t>
            </a: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ea typeface="SimSun" pitchFamily="2" charset="-122"/>
              </a:rPr>
              <a:t>A point </a:t>
            </a:r>
            <a:r>
              <a:rPr lang="en-US" altLang="zh-CN" sz="2400" i="1" dirty="0">
                <a:ea typeface="SimSun" pitchFamily="2" charset="-122"/>
              </a:rPr>
              <a:t>p</a:t>
            </a:r>
            <a:r>
              <a:rPr lang="en-US" altLang="zh-CN" sz="2400" dirty="0">
                <a:ea typeface="SimSun" pitchFamily="2" charset="-122"/>
              </a:rPr>
              <a:t> is </a:t>
            </a:r>
            <a:r>
              <a:rPr lang="en-US" altLang="zh-CN" sz="2400" dirty="0">
                <a:solidFill>
                  <a:schemeClr val="hlink"/>
                </a:solidFill>
                <a:ea typeface="SimSun" pitchFamily="2" charset="-122"/>
              </a:rPr>
              <a:t>density-reachable</a:t>
            </a:r>
            <a:r>
              <a:rPr lang="en-US" altLang="zh-CN" sz="2400" dirty="0">
                <a:ea typeface="SimSun" pitchFamily="2" charset="-122"/>
              </a:rPr>
              <a:t> from a point </a:t>
            </a:r>
            <a:r>
              <a:rPr lang="en-US" altLang="zh-CN" sz="2400" i="1" dirty="0">
                <a:ea typeface="SimSun" pitchFamily="2" charset="-122"/>
              </a:rPr>
              <a:t>q</a:t>
            </a:r>
            <a:r>
              <a:rPr lang="en-US" altLang="zh-CN" sz="2400" dirty="0">
                <a:ea typeface="SimSun" pitchFamily="2" charset="-122"/>
              </a:rPr>
              <a:t> </a:t>
            </a:r>
            <a:r>
              <a:rPr lang="en-US" altLang="zh-CN" sz="2400" dirty="0" err="1">
                <a:ea typeface="SimSun" pitchFamily="2" charset="-122"/>
              </a:rPr>
              <a:t>w.r.t</a:t>
            </a:r>
            <a:r>
              <a:rPr lang="en-US" altLang="zh-CN" sz="2400" dirty="0">
                <a:ea typeface="SimSun" pitchFamily="2" charset="-122"/>
              </a:rPr>
              <a:t>. </a:t>
            </a:r>
            <a:r>
              <a:rPr lang="en-US" altLang="zh-CN" sz="2400" i="1" dirty="0" err="1">
                <a:ea typeface="SimSun" pitchFamily="2" charset="-122"/>
              </a:rPr>
              <a:t>Eps</a:t>
            </a:r>
            <a:r>
              <a:rPr lang="en-US" altLang="zh-CN" sz="2400" dirty="0">
                <a:ea typeface="SimSun" pitchFamily="2" charset="-122"/>
              </a:rPr>
              <a:t>, </a:t>
            </a:r>
            <a:r>
              <a:rPr lang="en-US" altLang="zh-CN" sz="2400" i="1" dirty="0" err="1">
                <a:ea typeface="SimSun" pitchFamily="2" charset="-122"/>
              </a:rPr>
              <a:t>MinPts</a:t>
            </a:r>
            <a:r>
              <a:rPr lang="en-US" altLang="zh-CN" sz="2400" dirty="0">
                <a:ea typeface="SimSun" pitchFamily="2" charset="-122"/>
              </a:rPr>
              <a:t> if there is a chain of points </a:t>
            </a:r>
            <a:r>
              <a:rPr lang="en-US" altLang="zh-CN" sz="2400" i="1" dirty="0">
                <a:ea typeface="SimSun" pitchFamily="2" charset="-122"/>
              </a:rPr>
              <a:t>p</a:t>
            </a:r>
            <a:r>
              <a:rPr lang="en-US" altLang="zh-CN" sz="2400" i="1" baseline="-25000" dirty="0">
                <a:ea typeface="SimSun" pitchFamily="2" charset="-122"/>
              </a:rPr>
              <a:t>1</a:t>
            </a:r>
            <a:r>
              <a:rPr lang="en-US" altLang="zh-CN" sz="2400" dirty="0">
                <a:ea typeface="SimSun" pitchFamily="2" charset="-122"/>
              </a:rPr>
              <a:t>, </a:t>
            </a:r>
            <a:r>
              <a:rPr lang="en-US" altLang="zh-CN" sz="2400" dirty="0">
                <a:latin typeface="Times New Roman"/>
                <a:ea typeface="SimSun" pitchFamily="2" charset="-122"/>
              </a:rPr>
              <a:t>…</a:t>
            </a:r>
            <a:r>
              <a:rPr lang="en-US" altLang="zh-CN" sz="2400" dirty="0">
                <a:ea typeface="SimSun" pitchFamily="2" charset="-122"/>
              </a:rPr>
              <a:t>, </a:t>
            </a:r>
            <a:r>
              <a:rPr lang="en-US" altLang="zh-CN" sz="2400" i="1" dirty="0" err="1">
                <a:ea typeface="SimSun" pitchFamily="2" charset="-122"/>
              </a:rPr>
              <a:t>p</a:t>
            </a:r>
            <a:r>
              <a:rPr lang="en-US" altLang="zh-CN" sz="2400" i="1" baseline="-25000" dirty="0" err="1">
                <a:ea typeface="SimSun" pitchFamily="2" charset="-122"/>
              </a:rPr>
              <a:t>n</a:t>
            </a:r>
            <a:r>
              <a:rPr lang="en-US" altLang="zh-CN" sz="2400" dirty="0">
                <a:ea typeface="SimSun" pitchFamily="2" charset="-122"/>
              </a:rPr>
              <a:t>, </a:t>
            </a:r>
            <a:r>
              <a:rPr lang="en-US" altLang="zh-CN" sz="2400" i="1" dirty="0">
                <a:ea typeface="SimSun" pitchFamily="2" charset="-122"/>
              </a:rPr>
              <a:t>p</a:t>
            </a:r>
            <a:r>
              <a:rPr lang="en-US" altLang="zh-CN" sz="2400" i="1" baseline="-25000" dirty="0">
                <a:ea typeface="SimSun" pitchFamily="2" charset="-122"/>
              </a:rPr>
              <a:t>1</a:t>
            </a:r>
            <a:r>
              <a:rPr lang="en-US" altLang="zh-CN" sz="2400" dirty="0">
                <a:ea typeface="SimSun" pitchFamily="2" charset="-122"/>
              </a:rPr>
              <a:t> = </a:t>
            </a:r>
            <a:r>
              <a:rPr lang="en-US" altLang="zh-CN" sz="2400" i="1" dirty="0">
                <a:ea typeface="SimSun" pitchFamily="2" charset="-122"/>
              </a:rPr>
              <a:t>q</a:t>
            </a:r>
            <a:r>
              <a:rPr lang="en-US" altLang="zh-CN" sz="2400" dirty="0">
                <a:ea typeface="SimSun" pitchFamily="2" charset="-122"/>
              </a:rPr>
              <a:t>, </a:t>
            </a:r>
            <a:r>
              <a:rPr lang="en-US" altLang="zh-CN" sz="2400" i="1" dirty="0" err="1">
                <a:ea typeface="SimSun" pitchFamily="2" charset="-122"/>
              </a:rPr>
              <a:t>p</a:t>
            </a:r>
            <a:r>
              <a:rPr lang="en-US" altLang="zh-CN" sz="2400" i="1" baseline="-25000" dirty="0" err="1">
                <a:ea typeface="SimSun" pitchFamily="2" charset="-122"/>
              </a:rPr>
              <a:t>n</a:t>
            </a:r>
            <a:r>
              <a:rPr lang="en-US" altLang="zh-CN" sz="2400" dirty="0">
                <a:ea typeface="SimSun" pitchFamily="2" charset="-122"/>
              </a:rPr>
              <a:t> = </a:t>
            </a:r>
            <a:r>
              <a:rPr lang="en-US" altLang="zh-CN" sz="2400" i="1" dirty="0">
                <a:ea typeface="SimSun" pitchFamily="2" charset="-122"/>
              </a:rPr>
              <a:t>p</a:t>
            </a:r>
            <a:r>
              <a:rPr lang="en-US" altLang="zh-CN" sz="2400" dirty="0">
                <a:ea typeface="SimSun" pitchFamily="2" charset="-122"/>
              </a:rPr>
              <a:t> such that </a:t>
            </a:r>
            <a:r>
              <a:rPr lang="en-US" altLang="zh-CN" sz="2400" i="1" dirty="0">
                <a:ea typeface="SimSun" pitchFamily="2" charset="-122"/>
              </a:rPr>
              <a:t>p</a:t>
            </a:r>
            <a:r>
              <a:rPr lang="en-US" altLang="zh-CN" sz="2400" i="1" baseline="-25000" dirty="0">
                <a:ea typeface="SimSun" pitchFamily="2" charset="-122"/>
              </a:rPr>
              <a:t>i+1</a:t>
            </a:r>
            <a:r>
              <a:rPr lang="en-US" altLang="zh-CN" sz="2400" dirty="0">
                <a:ea typeface="SimSun" pitchFamily="2" charset="-122"/>
              </a:rPr>
              <a:t> is directly density-reachable from </a:t>
            </a:r>
            <a:r>
              <a:rPr lang="en-US" altLang="zh-CN" sz="2400" i="1" dirty="0" smtClean="0">
                <a:ea typeface="SimSun" pitchFamily="2" charset="-122"/>
              </a:rPr>
              <a:t>p</a:t>
            </a:r>
            <a:r>
              <a:rPr lang="en-US" altLang="zh-CN" sz="2400" i="1" baseline="-25000" dirty="0" smtClean="0">
                <a:ea typeface="SimSun" pitchFamily="2" charset="-122"/>
              </a:rPr>
              <a:t>i</a:t>
            </a:r>
            <a:endParaRPr lang="en-US" altLang="zh-CN" sz="2400" dirty="0" smtClean="0">
              <a:ea typeface="SimSun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 smtClean="0">
                <a:ea typeface="SimSun" pitchFamily="2" charset="-122"/>
              </a:rPr>
              <a:t>Density-connected</a:t>
            </a:r>
          </a:p>
          <a:p>
            <a:pPr lvl="1">
              <a:spcBef>
                <a:spcPct val="50000"/>
              </a:spcBef>
            </a:pPr>
            <a:r>
              <a:rPr lang="en-US" altLang="zh-CN" sz="2400" dirty="0" smtClean="0">
                <a:ea typeface="SimSun" pitchFamily="2" charset="-122"/>
              </a:rPr>
              <a:t>A </a:t>
            </a:r>
            <a:r>
              <a:rPr lang="en-US" altLang="zh-CN" sz="2400" dirty="0">
                <a:ea typeface="SimSun" pitchFamily="2" charset="-122"/>
              </a:rPr>
              <a:t>point </a:t>
            </a:r>
            <a:r>
              <a:rPr lang="en-US" altLang="zh-CN" sz="2400" i="1" dirty="0">
                <a:ea typeface="SimSun" pitchFamily="2" charset="-122"/>
              </a:rPr>
              <a:t>p</a:t>
            </a:r>
            <a:r>
              <a:rPr lang="en-US" altLang="zh-CN" sz="2400" dirty="0">
                <a:ea typeface="SimSun" pitchFamily="2" charset="-122"/>
              </a:rPr>
              <a:t> is </a:t>
            </a:r>
            <a:r>
              <a:rPr lang="en-US" altLang="zh-CN" sz="2400" dirty="0">
                <a:solidFill>
                  <a:schemeClr val="hlink"/>
                </a:solidFill>
                <a:ea typeface="SimSun" pitchFamily="2" charset="-122"/>
              </a:rPr>
              <a:t>density-connected</a:t>
            </a:r>
            <a:r>
              <a:rPr lang="en-US" altLang="zh-CN" sz="2400" dirty="0">
                <a:ea typeface="SimSun" pitchFamily="2" charset="-122"/>
              </a:rPr>
              <a:t> to a point </a:t>
            </a:r>
            <a:r>
              <a:rPr lang="en-US" altLang="zh-CN" sz="2400" i="1" dirty="0">
                <a:ea typeface="SimSun" pitchFamily="2" charset="-122"/>
              </a:rPr>
              <a:t>q</a:t>
            </a:r>
            <a:r>
              <a:rPr lang="en-US" altLang="zh-CN" sz="2400" dirty="0">
                <a:ea typeface="SimSun" pitchFamily="2" charset="-122"/>
              </a:rPr>
              <a:t> </a:t>
            </a:r>
            <a:r>
              <a:rPr lang="en-US" altLang="zh-CN" sz="2400" dirty="0" err="1">
                <a:ea typeface="SimSun" pitchFamily="2" charset="-122"/>
              </a:rPr>
              <a:t>w.r.t</a:t>
            </a:r>
            <a:r>
              <a:rPr lang="en-US" altLang="zh-CN" sz="2400" dirty="0">
                <a:ea typeface="SimSun" pitchFamily="2" charset="-122"/>
              </a:rPr>
              <a:t>. </a:t>
            </a:r>
            <a:r>
              <a:rPr lang="en-US" altLang="zh-CN" sz="2400" i="1" dirty="0" err="1">
                <a:ea typeface="SimSun" pitchFamily="2" charset="-122"/>
              </a:rPr>
              <a:t>Eps</a:t>
            </a:r>
            <a:r>
              <a:rPr lang="en-US" altLang="zh-CN" sz="2400" dirty="0">
                <a:ea typeface="SimSun" pitchFamily="2" charset="-122"/>
              </a:rPr>
              <a:t>, </a:t>
            </a:r>
            <a:r>
              <a:rPr lang="en-US" altLang="zh-CN" sz="2400" i="1" dirty="0" err="1">
                <a:ea typeface="SimSun" pitchFamily="2" charset="-122"/>
              </a:rPr>
              <a:t>MinPts</a:t>
            </a:r>
            <a:r>
              <a:rPr lang="en-US" altLang="zh-CN" sz="2400" dirty="0">
                <a:ea typeface="SimSun" pitchFamily="2" charset="-122"/>
              </a:rPr>
              <a:t> if there is a point </a:t>
            </a:r>
            <a:r>
              <a:rPr lang="en-US" altLang="zh-CN" sz="2400" i="1" dirty="0">
                <a:ea typeface="SimSun" pitchFamily="2" charset="-122"/>
              </a:rPr>
              <a:t>o </a:t>
            </a:r>
            <a:r>
              <a:rPr lang="en-US" altLang="zh-CN" sz="2400" dirty="0">
                <a:ea typeface="SimSun" pitchFamily="2" charset="-122"/>
              </a:rPr>
              <a:t>such that both, </a:t>
            </a:r>
            <a:r>
              <a:rPr lang="en-US" altLang="zh-CN" sz="2400" i="1" dirty="0">
                <a:ea typeface="SimSun" pitchFamily="2" charset="-122"/>
              </a:rPr>
              <a:t>p</a:t>
            </a:r>
            <a:r>
              <a:rPr lang="en-US" altLang="zh-CN" sz="2400" dirty="0">
                <a:ea typeface="SimSun" pitchFamily="2" charset="-122"/>
              </a:rPr>
              <a:t> and </a:t>
            </a:r>
            <a:r>
              <a:rPr lang="en-US" altLang="zh-CN" sz="2400" i="1" dirty="0">
                <a:ea typeface="SimSun" pitchFamily="2" charset="-122"/>
              </a:rPr>
              <a:t>q</a:t>
            </a:r>
            <a:r>
              <a:rPr lang="en-US" altLang="zh-CN" sz="2400" dirty="0">
                <a:ea typeface="SimSun" pitchFamily="2" charset="-122"/>
              </a:rPr>
              <a:t> are density-reachable from </a:t>
            </a:r>
            <a:r>
              <a:rPr lang="en-US" altLang="zh-CN" sz="2400" i="1" dirty="0">
                <a:ea typeface="SimSun" pitchFamily="2" charset="-122"/>
              </a:rPr>
              <a:t>o</a:t>
            </a:r>
            <a:r>
              <a:rPr lang="en-US" altLang="zh-CN" sz="2400" dirty="0">
                <a:ea typeface="SimSun" pitchFamily="2" charset="-122"/>
              </a:rPr>
              <a:t> </a:t>
            </a:r>
            <a:r>
              <a:rPr lang="en-US" altLang="zh-CN" sz="2400" dirty="0" err="1">
                <a:ea typeface="SimSun" pitchFamily="2" charset="-122"/>
              </a:rPr>
              <a:t>w.r.t</a:t>
            </a:r>
            <a:r>
              <a:rPr lang="en-US" altLang="zh-CN" sz="2400" dirty="0">
                <a:ea typeface="SimSun" pitchFamily="2" charset="-122"/>
              </a:rPr>
              <a:t>. </a:t>
            </a:r>
            <a:r>
              <a:rPr lang="en-US" altLang="zh-CN" sz="2400" i="1" dirty="0" err="1">
                <a:ea typeface="SimSun" pitchFamily="2" charset="-122"/>
              </a:rPr>
              <a:t>Eps</a:t>
            </a:r>
            <a:r>
              <a:rPr lang="en-US" altLang="zh-CN" sz="2400" dirty="0">
                <a:ea typeface="SimSun" pitchFamily="2" charset="-122"/>
              </a:rPr>
              <a:t> and </a:t>
            </a:r>
            <a:r>
              <a:rPr lang="en-US" altLang="zh-CN" sz="2400" i="1" dirty="0" err="1">
                <a:ea typeface="SimSun" pitchFamily="2" charset="-122"/>
              </a:rPr>
              <a:t>MinPts</a:t>
            </a:r>
            <a:endParaRPr lang="en-US" altLang="zh-CN" sz="2400" dirty="0">
              <a:ea typeface="SimSun" pitchFamily="2" charset="-122"/>
            </a:endParaRPr>
          </a:p>
        </p:txBody>
      </p:sp>
      <p:sp>
        <p:nvSpPr>
          <p:cNvPr id="1499140" name="Oval 1028"/>
          <p:cNvSpPr>
            <a:spLocks noChangeArrowheads="1"/>
          </p:cNvSpPr>
          <p:nvPr/>
        </p:nvSpPr>
        <p:spPr bwMode="auto">
          <a:xfrm>
            <a:off x="7019925" y="2459038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99141" name="Oval 1029"/>
          <p:cNvSpPr>
            <a:spLocks noChangeArrowheads="1"/>
          </p:cNvSpPr>
          <p:nvPr/>
        </p:nvSpPr>
        <p:spPr bwMode="auto">
          <a:xfrm>
            <a:off x="7356475" y="25701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99142" name="Oval 1030"/>
          <p:cNvSpPr>
            <a:spLocks noChangeArrowheads="1"/>
          </p:cNvSpPr>
          <p:nvPr/>
        </p:nvSpPr>
        <p:spPr bwMode="auto">
          <a:xfrm>
            <a:off x="7356475" y="22352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99143" name="Oval 1031"/>
          <p:cNvSpPr>
            <a:spLocks noChangeArrowheads="1"/>
          </p:cNvSpPr>
          <p:nvPr/>
        </p:nvSpPr>
        <p:spPr bwMode="auto">
          <a:xfrm>
            <a:off x="6908800" y="2905125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99144" name="Oval 1032"/>
          <p:cNvSpPr>
            <a:spLocks noChangeArrowheads="1"/>
          </p:cNvSpPr>
          <p:nvPr/>
        </p:nvSpPr>
        <p:spPr bwMode="auto">
          <a:xfrm>
            <a:off x="7132638" y="2682875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99145" name="Oval 1033"/>
          <p:cNvSpPr>
            <a:spLocks noChangeArrowheads="1"/>
          </p:cNvSpPr>
          <p:nvPr/>
        </p:nvSpPr>
        <p:spPr bwMode="auto">
          <a:xfrm>
            <a:off x="7132638" y="2905125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99146" name="Oval 1034"/>
          <p:cNvSpPr>
            <a:spLocks noChangeArrowheads="1"/>
          </p:cNvSpPr>
          <p:nvPr/>
        </p:nvSpPr>
        <p:spPr bwMode="auto">
          <a:xfrm>
            <a:off x="7467600" y="3017838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99147" name="Oval 1035"/>
          <p:cNvSpPr>
            <a:spLocks noChangeArrowheads="1"/>
          </p:cNvSpPr>
          <p:nvPr/>
        </p:nvSpPr>
        <p:spPr bwMode="auto">
          <a:xfrm>
            <a:off x="7467600" y="20113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99148" name="Oval 1036"/>
          <p:cNvSpPr>
            <a:spLocks noChangeArrowheads="1"/>
          </p:cNvSpPr>
          <p:nvPr/>
        </p:nvSpPr>
        <p:spPr bwMode="auto">
          <a:xfrm>
            <a:off x="8137525" y="2682875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99149" name="Oval 1037"/>
          <p:cNvSpPr>
            <a:spLocks noChangeArrowheads="1"/>
          </p:cNvSpPr>
          <p:nvPr/>
        </p:nvSpPr>
        <p:spPr bwMode="auto">
          <a:xfrm>
            <a:off x="7915275" y="22352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99150" name="Oval 1038"/>
          <p:cNvSpPr>
            <a:spLocks noChangeArrowheads="1"/>
          </p:cNvSpPr>
          <p:nvPr/>
        </p:nvSpPr>
        <p:spPr bwMode="auto">
          <a:xfrm>
            <a:off x="7356475" y="27940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99151" name="Oval 1039"/>
          <p:cNvSpPr>
            <a:spLocks noChangeArrowheads="1"/>
          </p:cNvSpPr>
          <p:nvPr/>
        </p:nvSpPr>
        <p:spPr bwMode="auto">
          <a:xfrm>
            <a:off x="7578725" y="2570163"/>
            <a:ext cx="100013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99152" name="Oval 1040"/>
          <p:cNvSpPr>
            <a:spLocks noChangeArrowheads="1"/>
          </p:cNvSpPr>
          <p:nvPr/>
        </p:nvSpPr>
        <p:spPr bwMode="auto">
          <a:xfrm>
            <a:off x="7802563" y="2905125"/>
            <a:ext cx="100012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99153" name="Oval 1041"/>
          <p:cNvSpPr>
            <a:spLocks noChangeArrowheads="1"/>
          </p:cNvSpPr>
          <p:nvPr/>
        </p:nvSpPr>
        <p:spPr bwMode="auto">
          <a:xfrm>
            <a:off x="8361363" y="3017838"/>
            <a:ext cx="100012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99154" name="Oval 1042"/>
          <p:cNvSpPr>
            <a:spLocks noChangeArrowheads="1"/>
          </p:cNvSpPr>
          <p:nvPr/>
        </p:nvSpPr>
        <p:spPr bwMode="auto">
          <a:xfrm>
            <a:off x="7086600" y="24384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99155" name="Oval 1043"/>
          <p:cNvSpPr>
            <a:spLocks noChangeArrowheads="1"/>
          </p:cNvSpPr>
          <p:nvPr/>
        </p:nvSpPr>
        <p:spPr bwMode="auto">
          <a:xfrm>
            <a:off x="6370638" y="23114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99156" name="Rectangle 1044"/>
          <p:cNvSpPr>
            <a:spLocks noChangeArrowheads="1"/>
          </p:cNvSpPr>
          <p:nvPr/>
        </p:nvSpPr>
        <p:spPr bwMode="auto">
          <a:xfrm>
            <a:off x="7969250" y="205105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SimSun" pitchFamily="2" charset="-122"/>
              </a:rPr>
              <a:t>p</a:t>
            </a:r>
          </a:p>
        </p:txBody>
      </p:sp>
      <p:sp>
        <p:nvSpPr>
          <p:cNvPr id="1499157" name="Rectangle 1045"/>
          <p:cNvSpPr>
            <a:spLocks noChangeArrowheads="1"/>
          </p:cNvSpPr>
          <p:nvPr/>
        </p:nvSpPr>
        <p:spPr bwMode="auto">
          <a:xfrm>
            <a:off x="6597650" y="273685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SimSun" pitchFamily="2" charset="-122"/>
              </a:rPr>
              <a:t>q</a:t>
            </a:r>
          </a:p>
        </p:txBody>
      </p:sp>
      <p:sp>
        <p:nvSpPr>
          <p:cNvPr id="1499158" name="Oval 1046"/>
          <p:cNvSpPr>
            <a:spLocks noChangeArrowheads="1"/>
          </p:cNvSpPr>
          <p:nvPr/>
        </p:nvSpPr>
        <p:spPr bwMode="auto">
          <a:xfrm>
            <a:off x="7315200" y="17526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99159" name="Rectangle 1047"/>
          <p:cNvSpPr>
            <a:spLocks noChangeArrowheads="1"/>
          </p:cNvSpPr>
          <p:nvPr/>
        </p:nvSpPr>
        <p:spPr bwMode="auto">
          <a:xfrm>
            <a:off x="7359650" y="25082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SimSun" pitchFamily="2" charset="-122"/>
              </a:rPr>
              <a:t>p</a:t>
            </a:r>
            <a:r>
              <a:rPr lang="en-US" altLang="zh-CN" b="1" i="1" baseline="-25000">
                <a:latin typeface="Times New Roman" pitchFamily="18" charset="0"/>
                <a:ea typeface="SimSun" pitchFamily="2" charset="-122"/>
              </a:rPr>
              <a:t>1</a:t>
            </a:r>
          </a:p>
        </p:txBody>
      </p:sp>
      <p:sp>
        <p:nvSpPr>
          <p:cNvPr id="1499160" name="Line 1048"/>
          <p:cNvSpPr>
            <a:spLocks noChangeShapeType="1"/>
          </p:cNvSpPr>
          <p:nvPr/>
        </p:nvSpPr>
        <p:spPr bwMode="auto">
          <a:xfrm flipH="1">
            <a:off x="7435850" y="23558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grpSp>
        <p:nvGrpSpPr>
          <p:cNvPr id="2" name="Group 1049"/>
          <p:cNvGrpSpPr>
            <a:grpSpLocks/>
          </p:cNvGrpSpPr>
          <p:nvPr/>
        </p:nvGrpSpPr>
        <p:grpSpPr bwMode="auto">
          <a:xfrm>
            <a:off x="5867400" y="4343400"/>
            <a:ext cx="2863850" cy="1638300"/>
            <a:chOff x="3428" y="2740"/>
            <a:chExt cx="1804" cy="1032"/>
          </a:xfrm>
        </p:grpSpPr>
        <p:sp>
          <p:nvSpPr>
            <p:cNvPr id="1499162" name="Oval 1050"/>
            <p:cNvSpPr>
              <a:spLocks noChangeArrowheads="1"/>
            </p:cNvSpPr>
            <p:nvPr/>
          </p:nvSpPr>
          <p:spPr bwMode="auto">
            <a:xfrm>
              <a:off x="3914" y="3089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9163" name="Oval 1051"/>
            <p:cNvSpPr>
              <a:spLocks noChangeArrowheads="1"/>
            </p:cNvSpPr>
            <p:nvPr/>
          </p:nvSpPr>
          <p:spPr bwMode="auto">
            <a:xfrm>
              <a:off x="4126" y="3159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9164" name="Oval 1052"/>
            <p:cNvSpPr>
              <a:spLocks noChangeArrowheads="1"/>
            </p:cNvSpPr>
            <p:nvPr/>
          </p:nvSpPr>
          <p:spPr bwMode="auto">
            <a:xfrm>
              <a:off x="4126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9165" name="Oval 1053"/>
            <p:cNvSpPr>
              <a:spLocks noChangeArrowheads="1"/>
            </p:cNvSpPr>
            <p:nvPr/>
          </p:nvSpPr>
          <p:spPr bwMode="auto">
            <a:xfrm>
              <a:off x="3844" y="3370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9166" name="Oval 1054"/>
            <p:cNvSpPr>
              <a:spLocks noChangeArrowheads="1"/>
            </p:cNvSpPr>
            <p:nvPr/>
          </p:nvSpPr>
          <p:spPr bwMode="auto">
            <a:xfrm>
              <a:off x="3985" y="3230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9167" name="Oval 1055"/>
            <p:cNvSpPr>
              <a:spLocks noChangeArrowheads="1"/>
            </p:cNvSpPr>
            <p:nvPr/>
          </p:nvSpPr>
          <p:spPr bwMode="auto">
            <a:xfrm>
              <a:off x="4129" y="3514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9168" name="Oval 1056"/>
            <p:cNvSpPr>
              <a:spLocks noChangeArrowheads="1"/>
            </p:cNvSpPr>
            <p:nvPr/>
          </p:nvSpPr>
          <p:spPr bwMode="auto">
            <a:xfrm>
              <a:off x="4196" y="3297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9169" name="Oval 1057"/>
            <p:cNvSpPr>
              <a:spLocks noChangeArrowheads="1"/>
            </p:cNvSpPr>
            <p:nvPr/>
          </p:nvSpPr>
          <p:spPr bwMode="auto">
            <a:xfrm>
              <a:off x="4196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9170" name="Oval 1058"/>
            <p:cNvSpPr>
              <a:spLocks noChangeArrowheads="1"/>
            </p:cNvSpPr>
            <p:nvPr/>
          </p:nvSpPr>
          <p:spPr bwMode="auto">
            <a:xfrm>
              <a:off x="4618" y="3230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9171" name="Oval 1059"/>
            <p:cNvSpPr>
              <a:spLocks noChangeArrowheads="1"/>
            </p:cNvSpPr>
            <p:nvPr/>
          </p:nvSpPr>
          <p:spPr bwMode="auto">
            <a:xfrm>
              <a:off x="4478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9172" name="Oval 1060"/>
            <p:cNvSpPr>
              <a:spLocks noChangeArrowheads="1"/>
            </p:cNvSpPr>
            <p:nvPr/>
          </p:nvSpPr>
          <p:spPr bwMode="auto">
            <a:xfrm>
              <a:off x="3694" y="3252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9173" name="Oval 1061"/>
            <p:cNvSpPr>
              <a:spLocks noChangeArrowheads="1"/>
            </p:cNvSpPr>
            <p:nvPr/>
          </p:nvSpPr>
          <p:spPr bwMode="auto">
            <a:xfrm>
              <a:off x="4266" y="3159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9174" name="Oval 1062"/>
            <p:cNvSpPr>
              <a:spLocks noChangeArrowheads="1"/>
            </p:cNvSpPr>
            <p:nvPr/>
          </p:nvSpPr>
          <p:spPr bwMode="auto">
            <a:xfrm>
              <a:off x="4407" y="3370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9175" name="Oval 1063"/>
            <p:cNvSpPr>
              <a:spLocks noChangeArrowheads="1"/>
            </p:cNvSpPr>
            <p:nvPr/>
          </p:nvSpPr>
          <p:spPr bwMode="auto">
            <a:xfrm>
              <a:off x="4759" y="3441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9176" name="Rectangle 1064"/>
            <p:cNvSpPr>
              <a:spLocks noChangeArrowheads="1"/>
            </p:cNvSpPr>
            <p:nvPr/>
          </p:nvSpPr>
          <p:spPr bwMode="auto">
            <a:xfrm>
              <a:off x="3504" y="283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SimSun" pitchFamily="2" charset="-122"/>
                </a:rPr>
                <a:t>p</a:t>
              </a:r>
            </a:p>
          </p:txBody>
        </p:sp>
        <p:sp>
          <p:nvSpPr>
            <p:cNvPr id="1499177" name="Rectangle 1065"/>
            <p:cNvSpPr>
              <a:spLocks noChangeArrowheads="1"/>
            </p:cNvSpPr>
            <p:nvPr/>
          </p:nvSpPr>
          <p:spPr bwMode="auto">
            <a:xfrm>
              <a:off x="4992" y="283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SimSun" pitchFamily="2" charset="-122"/>
                </a:rPr>
                <a:t>q</a:t>
              </a:r>
            </a:p>
          </p:txBody>
        </p:sp>
        <p:sp>
          <p:nvSpPr>
            <p:cNvPr id="1499178" name="Oval 1066"/>
            <p:cNvSpPr>
              <a:spLocks noChangeArrowheads="1"/>
            </p:cNvSpPr>
            <p:nvPr/>
          </p:nvSpPr>
          <p:spPr bwMode="auto">
            <a:xfrm>
              <a:off x="4858" y="318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9179" name="Oval 1067"/>
            <p:cNvSpPr>
              <a:spLocks noChangeArrowheads="1"/>
            </p:cNvSpPr>
            <p:nvPr/>
          </p:nvSpPr>
          <p:spPr bwMode="auto">
            <a:xfrm>
              <a:off x="4506" y="3207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9180" name="Oval 1068"/>
            <p:cNvSpPr>
              <a:spLocks noChangeArrowheads="1"/>
            </p:cNvSpPr>
            <p:nvPr/>
          </p:nvSpPr>
          <p:spPr bwMode="auto">
            <a:xfrm>
              <a:off x="4647" y="3322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9181" name="Oval 1069"/>
            <p:cNvSpPr>
              <a:spLocks noChangeArrowheads="1"/>
            </p:cNvSpPr>
            <p:nvPr/>
          </p:nvSpPr>
          <p:spPr bwMode="auto">
            <a:xfrm>
              <a:off x="4954" y="294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9182" name="Oval 1070"/>
            <p:cNvSpPr>
              <a:spLocks noChangeArrowheads="1"/>
            </p:cNvSpPr>
            <p:nvPr/>
          </p:nvSpPr>
          <p:spPr bwMode="auto">
            <a:xfrm>
              <a:off x="4602" y="2871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9183" name="Oval 1071"/>
            <p:cNvSpPr>
              <a:spLocks noChangeArrowheads="1"/>
            </p:cNvSpPr>
            <p:nvPr/>
          </p:nvSpPr>
          <p:spPr bwMode="auto">
            <a:xfrm>
              <a:off x="4791" y="3034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9184" name="Oval 1072"/>
            <p:cNvSpPr>
              <a:spLocks noChangeArrowheads="1"/>
            </p:cNvSpPr>
            <p:nvPr/>
          </p:nvSpPr>
          <p:spPr bwMode="auto">
            <a:xfrm>
              <a:off x="352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9185" name="Oval 1073"/>
            <p:cNvSpPr>
              <a:spLocks noChangeArrowheads="1"/>
            </p:cNvSpPr>
            <p:nvPr/>
          </p:nvSpPr>
          <p:spPr bwMode="auto">
            <a:xfrm>
              <a:off x="3860" y="3076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9186" name="Oval 1074"/>
            <p:cNvSpPr>
              <a:spLocks noChangeArrowheads="1"/>
            </p:cNvSpPr>
            <p:nvPr/>
          </p:nvSpPr>
          <p:spPr bwMode="auto">
            <a:xfrm>
              <a:off x="424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9187" name="Oval 1075"/>
            <p:cNvSpPr>
              <a:spLocks noChangeArrowheads="1"/>
            </p:cNvSpPr>
            <p:nvPr/>
          </p:nvSpPr>
          <p:spPr bwMode="auto">
            <a:xfrm>
              <a:off x="4484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9188" name="Line 1076"/>
            <p:cNvSpPr>
              <a:spLocks noChangeShapeType="1"/>
            </p:cNvSpPr>
            <p:nvPr/>
          </p:nvSpPr>
          <p:spPr bwMode="auto">
            <a:xfrm flipV="1">
              <a:off x="3888" y="3312"/>
              <a:ext cx="28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9189" name="Line 1077"/>
            <p:cNvSpPr>
              <a:spLocks noChangeShapeType="1"/>
            </p:cNvSpPr>
            <p:nvPr/>
          </p:nvSpPr>
          <p:spPr bwMode="auto">
            <a:xfrm flipH="1">
              <a:off x="4272" y="3264"/>
              <a:ext cx="24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9190" name="Oval 1078"/>
            <p:cNvSpPr>
              <a:spLocks noChangeArrowheads="1"/>
            </p:cNvSpPr>
            <p:nvPr/>
          </p:nvSpPr>
          <p:spPr bwMode="auto">
            <a:xfrm>
              <a:off x="3818" y="2993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9191" name="Oval 1079"/>
            <p:cNvSpPr>
              <a:spLocks noChangeArrowheads="1"/>
            </p:cNvSpPr>
            <p:nvPr/>
          </p:nvSpPr>
          <p:spPr bwMode="auto">
            <a:xfrm>
              <a:off x="3694" y="3044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9192" name="Oval 1080"/>
            <p:cNvSpPr>
              <a:spLocks noChangeArrowheads="1"/>
            </p:cNvSpPr>
            <p:nvPr/>
          </p:nvSpPr>
          <p:spPr bwMode="auto">
            <a:xfrm>
              <a:off x="3860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9193" name="Oval 1081"/>
            <p:cNvSpPr>
              <a:spLocks noChangeArrowheads="1"/>
            </p:cNvSpPr>
            <p:nvPr/>
          </p:nvSpPr>
          <p:spPr bwMode="auto">
            <a:xfrm>
              <a:off x="3428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9194" name="Line 1082"/>
            <p:cNvSpPr>
              <a:spLocks noChangeShapeType="1"/>
            </p:cNvSpPr>
            <p:nvPr/>
          </p:nvSpPr>
          <p:spPr bwMode="auto">
            <a:xfrm>
              <a:off x="3744" y="3072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9195" name="Line 1083"/>
            <p:cNvSpPr>
              <a:spLocks noChangeShapeType="1"/>
            </p:cNvSpPr>
            <p:nvPr/>
          </p:nvSpPr>
          <p:spPr bwMode="auto">
            <a:xfrm flipH="1">
              <a:off x="4560" y="3072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9196" name="Rectangle 1084"/>
            <p:cNvSpPr>
              <a:spLocks noChangeArrowheads="1"/>
            </p:cNvSpPr>
            <p:nvPr/>
          </p:nvSpPr>
          <p:spPr bwMode="auto">
            <a:xfrm>
              <a:off x="4176" y="331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b="1" i="1">
                  <a:latin typeface="Times New Roman" pitchFamily="18" charset="0"/>
                  <a:ea typeface="SimSun" pitchFamily="2" charset="-122"/>
                </a:rPr>
                <a:t>o</a:t>
              </a:r>
            </a:p>
          </p:txBody>
        </p:sp>
      </p:grpSp>
      <p:sp>
        <p:nvSpPr>
          <p:cNvPr id="1499197" name="Line 1085"/>
          <p:cNvSpPr>
            <a:spLocks noChangeShapeType="1"/>
          </p:cNvSpPr>
          <p:nvPr/>
        </p:nvSpPr>
        <p:spPr bwMode="auto">
          <a:xfrm flipV="1">
            <a:off x="6934200" y="2667000"/>
            <a:ext cx="457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6E77-63B1-49D5-8701-0155840CF2F8}" type="datetime1">
              <a:rPr lang="en-US"/>
              <a:pPr/>
              <a:t>4/18/2016</a:t>
            </a:fld>
            <a:endParaRPr lang="en-US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Mining: Principles and Algorithms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D13E-1116-4CC6-AAA0-B830C6D222C5}" type="slidenum">
              <a:rPr lang="en-US"/>
              <a:pPr/>
              <a:t>50</a:t>
            </a:fld>
            <a:endParaRPr lang="en-US"/>
          </a:p>
        </p:txBody>
      </p:sp>
      <p:sp>
        <p:nvSpPr>
          <p:cNvPr id="160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170981"/>
                </a:solidFill>
              </a:rPr>
              <a:t>Part-of-Speech Tagging</a:t>
            </a:r>
          </a:p>
        </p:txBody>
      </p:sp>
      <p:sp>
        <p:nvSpPr>
          <p:cNvPr id="1606659" name="Text Box 3"/>
          <p:cNvSpPr txBox="1">
            <a:spLocks noChangeArrowheads="1"/>
          </p:cNvSpPr>
          <p:nvPr/>
        </p:nvSpPr>
        <p:spPr bwMode="auto">
          <a:xfrm>
            <a:off x="914400" y="1744663"/>
            <a:ext cx="70866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800" i="1">
                <a:latin typeface="Times New Roman" pitchFamily="18" charset="0"/>
              </a:rPr>
              <a:t>This     sentence     serves     as     an     example     of     annotated     text…</a:t>
            </a:r>
          </a:p>
          <a:p>
            <a:pPr eaLnBrk="0" hangingPunct="0"/>
            <a:r>
              <a:rPr lang="en-US" sz="1800">
                <a:latin typeface="Times New Roman" pitchFamily="18" charset="0"/>
              </a:rPr>
              <a:t> Det          N              V1        P     Det        N            P       </a:t>
            </a:r>
            <a:r>
              <a:rPr lang="en-US" sz="1800" i="1">
                <a:latin typeface="Times New Roman" pitchFamily="18" charset="0"/>
              </a:rPr>
              <a:t>   </a:t>
            </a:r>
            <a:r>
              <a:rPr lang="en-US" sz="1800">
                <a:latin typeface="Times New Roman" pitchFamily="18" charset="0"/>
              </a:rPr>
              <a:t>V2             N</a:t>
            </a:r>
          </a:p>
        </p:txBody>
      </p:sp>
      <p:sp>
        <p:nvSpPr>
          <p:cNvPr id="1606660" name="Text Box 4"/>
          <p:cNvSpPr txBox="1">
            <a:spLocks noChangeArrowheads="1"/>
          </p:cNvSpPr>
          <p:nvPr/>
        </p:nvSpPr>
        <p:spPr bwMode="auto">
          <a:xfrm>
            <a:off x="2438400" y="1295400"/>
            <a:ext cx="354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Arial" pitchFamily="34" charset="0"/>
              </a:rPr>
              <a:t>Training data (Annotated text)</a:t>
            </a:r>
          </a:p>
        </p:txBody>
      </p:sp>
      <p:sp>
        <p:nvSpPr>
          <p:cNvPr id="1606661" name="Rectangle 5"/>
          <p:cNvSpPr>
            <a:spLocks noChangeArrowheads="1"/>
          </p:cNvSpPr>
          <p:nvPr/>
        </p:nvSpPr>
        <p:spPr bwMode="auto">
          <a:xfrm>
            <a:off x="3582988" y="2995613"/>
            <a:ext cx="1447800" cy="60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POS Tagger</a:t>
            </a:r>
          </a:p>
        </p:txBody>
      </p:sp>
      <p:sp>
        <p:nvSpPr>
          <p:cNvPr id="1606662" name="Rectangle 6"/>
          <p:cNvSpPr>
            <a:spLocks noChangeArrowheads="1"/>
          </p:cNvSpPr>
          <p:nvPr/>
        </p:nvSpPr>
        <p:spPr bwMode="auto">
          <a:xfrm>
            <a:off x="457200" y="3124200"/>
            <a:ext cx="2540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i="1">
                <a:latin typeface="Times New Roman" pitchFamily="18" charset="0"/>
              </a:rPr>
              <a:t>“This is a new sentence.”</a:t>
            </a:r>
          </a:p>
        </p:txBody>
      </p:sp>
      <p:sp>
        <p:nvSpPr>
          <p:cNvPr id="1606663" name="AutoShape 7"/>
          <p:cNvSpPr>
            <a:spLocks noChangeArrowheads="1"/>
          </p:cNvSpPr>
          <p:nvPr/>
        </p:nvSpPr>
        <p:spPr bwMode="auto">
          <a:xfrm>
            <a:off x="3049588" y="3224213"/>
            <a:ext cx="533400" cy="257175"/>
          </a:xfrm>
          <a:prstGeom prst="rightArrow">
            <a:avLst>
              <a:gd name="adj1" fmla="val 50000"/>
              <a:gd name="adj2" fmla="val 518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606664" name="Rectangle 8"/>
          <p:cNvSpPr>
            <a:spLocks noChangeArrowheads="1"/>
          </p:cNvSpPr>
          <p:nvPr/>
        </p:nvSpPr>
        <p:spPr bwMode="auto">
          <a:xfrm>
            <a:off x="5640388" y="2995613"/>
            <a:ext cx="3200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latin typeface="Times New Roman" pitchFamily="18" charset="0"/>
              </a:rPr>
              <a:t>This     is     a     new     sentence.</a:t>
            </a:r>
          </a:p>
          <a:p>
            <a:pPr eaLnBrk="0" hangingPunct="0"/>
            <a:r>
              <a:rPr lang="en-US" sz="1800">
                <a:latin typeface="Times New Roman" pitchFamily="18" charset="0"/>
              </a:rPr>
              <a:t> Det  Aux  Det   Adj          N</a:t>
            </a:r>
          </a:p>
        </p:txBody>
      </p:sp>
      <p:sp>
        <p:nvSpPr>
          <p:cNvPr id="1606665" name="AutoShape 9"/>
          <p:cNvSpPr>
            <a:spLocks noChangeArrowheads="1"/>
          </p:cNvSpPr>
          <p:nvPr/>
        </p:nvSpPr>
        <p:spPr bwMode="auto">
          <a:xfrm>
            <a:off x="5030788" y="3224213"/>
            <a:ext cx="533400" cy="257175"/>
          </a:xfrm>
          <a:prstGeom prst="rightArrow">
            <a:avLst>
              <a:gd name="adj1" fmla="val 50000"/>
              <a:gd name="adj2" fmla="val 518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981200" y="4281488"/>
            <a:ext cx="4953000" cy="2195512"/>
            <a:chOff x="1248" y="2697"/>
            <a:chExt cx="3120" cy="1383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248" y="2697"/>
              <a:ext cx="3120" cy="1383"/>
              <a:chOff x="1296" y="2505"/>
              <a:chExt cx="3120" cy="1383"/>
            </a:xfrm>
          </p:grpSpPr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1296" y="2544"/>
                <a:ext cx="3120" cy="1344"/>
                <a:chOff x="768" y="2976"/>
                <a:chExt cx="3024" cy="1200"/>
              </a:xfrm>
            </p:grpSpPr>
            <p:grpSp>
              <p:nvGrpSpPr>
                <p:cNvPr id="5" name="Group 13"/>
                <p:cNvGrpSpPr>
                  <a:grpSpLocks/>
                </p:cNvGrpSpPr>
                <p:nvPr/>
              </p:nvGrpSpPr>
              <p:grpSpPr bwMode="auto">
                <a:xfrm>
                  <a:off x="768" y="3398"/>
                  <a:ext cx="1920" cy="778"/>
                  <a:chOff x="384" y="2832"/>
                  <a:chExt cx="1920" cy="778"/>
                </a:xfrm>
              </p:grpSpPr>
              <p:graphicFrame>
                <p:nvGraphicFramePr>
                  <p:cNvPr id="1606670" name="Object 14"/>
                  <p:cNvGraphicFramePr>
                    <a:graphicFrameLocks noChangeAspect="1"/>
                  </p:cNvGraphicFramePr>
                  <p:nvPr/>
                </p:nvGraphicFramePr>
                <p:xfrm>
                  <a:off x="384" y="2832"/>
                  <a:ext cx="1920" cy="778"/>
                </p:xfrm>
                <a:graphic>
                  <a:graphicData uri="http://schemas.openxmlformats.org/presentationml/2006/ole">
                    <p:oleObj spid="_x0000_s84995" name="Equation" r:id="rId4" imgW="2260440" imgH="939600" progId="">
                      <p:embed/>
                    </p:oleObj>
                  </a:graphicData>
                </a:graphic>
              </p:graphicFrame>
              <p:sp>
                <p:nvSpPr>
                  <p:cNvPr id="1606671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3024"/>
                    <a:ext cx="1920" cy="57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</p:grpSp>
            <p:grpSp>
              <p:nvGrpSpPr>
                <p:cNvPr id="6" name="Group 16"/>
                <p:cNvGrpSpPr>
                  <a:grpSpLocks/>
                </p:cNvGrpSpPr>
                <p:nvPr/>
              </p:nvGrpSpPr>
              <p:grpSpPr bwMode="auto">
                <a:xfrm>
                  <a:off x="1824" y="2976"/>
                  <a:ext cx="1968" cy="798"/>
                  <a:chOff x="2400" y="3360"/>
                  <a:chExt cx="1968" cy="798"/>
                </a:xfrm>
              </p:grpSpPr>
              <p:graphicFrame>
                <p:nvGraphicFramePr>
                  <p:cNvPr id="1606673" name="Object 17"/>
                  <p:cNvGraphicFramePr>
                    <a:graphicFrameLocks noChangeAspect="1"/>
                  </p:cNvGraphicFramePr>
                  <p:nvPr/>
                </p:nvGraphicFramePr>
                <p:xfrm>
                  <a:off x="2448" y="3360"/>
                  <a:ext cx="1920" cy="798"/>
                </p:xfrm>
                <a:graphic>
                  <a:graphicData uri="http://schemas.openxmlformats.org/presentationml/2006/ole">
                    <p:oleObj spid="_x0000_s84994" name="Equation" r:id="rId5" imgW="2260440" imgH="939600" progId="">
                      <p:embed/>
                    </p:oleObj>
                  </a:graphicData>
                </a:graphic>
              </p:graphicFrame>
              <p:sp>
                <p:nvSpPr>
                  <p:cNvPr id="160667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360"/>
                    <a:ext cx="110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</p:grpSp>
          </p:grpSp>
          <p:sp>
            <p:nvSpPr>
              <p:cNvPr id="1606675" name="Text Box 19"/>
              <p:cNvSpPr txBox="1">
                <a:spLocks noChangeArrowheads="1"/>
              </p:cNvSpPr>
              <p:nvPr/>
            </p:nvSpPr>
            <p:spPr bwMode="auto">
              <a:xfrm>
                <a:off x="1584" y="2505"/>
                <a:ext cx="26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800" b="1">
                    <a:latin typeface="Arial" pitchFamily="34" charset="0"/>
                  </a:rPr>
                  <a:t>Pick the </a:t>
                </a:r>
                <a:r>
                  <a:rPr lang="en-US" sz="1800" b="1">
                    <a:solidFill>
                      <a:srgbClr val="CC0000"/>
                    </a:solidFill>
                    <a:latin typeface="Arial" pitchFamily="34" charset="0"/>
                  </a:rPr>
                  <a:t>most likely</a:t>
                </a:r>
                <a:r>
                  <a:rPr lang="en-US" sz="1800" b="1">
                    <a:latin typeface="Arial" pitchFamily="34" charset="0"/>
                  </a:rPr>
                  <a:t> tag sequence.</a:t>
                </a:r>
              </a:p>
            </p:txBody>
          </p:sp>
        </p:grpSp>
        <p:sp>
          <p:nvSpPr>
            <p:cNvPr id="1606676" name="Line 20"/>
            <p:cNvSpPr>
              <a:spLocks noChangeShapeType="1"/>
            </p:cNvSpPr>
            <p:nvPr/>
          </p:nvSpPr>
          <p:spPr bwMode="auto">
            <a:xfrm>
              <a:off x="2784" y="3504"/>
              <a:ext cx="912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606677" name="Line 21"/>
            <p:cNvSpPr>
              <a:spLocks noChangeShapeType="1"/>
            </p:cNvSpPr>
            <p:nvPr/>
          </p:nvSpPr>
          <p:spPr bwMode="auto">
            <a:xfrm>
              <a:off x="3120" y="3168"/>
              <a:ext cx="48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606678" name="Rectangle 22"/>
          <p:cNvSpPr>
            <a:spLocks noChangeArrowheads="1"/>
          </p:cNvSpPr>
          <p:nvPr/>
        </p:nvSpPr>
        <p:spPr bwMode="auto">
          <a:xfrm>
            <a:off x="1600200" y="4114800"/>
            <a:ext cx="5791200" cy="1828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606679" name="Line 23"/>
          <p:cNvSpPr>
            <a:spLocks noChangeShapeType="1"/>
          </p:cNvSpPr>
          <p:nvPr/>
        </p:nvSpPr>
        <p:spPr bwMode="auto">
          <a:xfrm>
            <a:off x="4343400" y="3581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606680" name="AutoShape 24"/>
          <p:cNvSpPr>
            <a:spLocks noChangeArrowheads="1"/>
          </p:cNvSpPr>
          <p:nvPr/>
        </p:nvSpPr>
        <p:spPr bwMode="auto">
          <a:xfrm>
            <a:off x="6019800" y="6096000"/>
            <a:ext cx="2362200" cy="533400"/>
          </a:xfrm>
          <a:prstGeom prst="wedgeRectCallout">
            <a:avLst>
              <a:gd name="adj1" fmla="val -89046"/>
              <a:gd name="adj2" fmla="val -138986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b="1">
                <a:latin typeface="Arial" pitchFamily="34" charset="0"/>
              </a:rPr>
              <a:t>Partial dependency</a:t>
            </a:r>
          </a:p>
          <a:p>
            <a:pPr algn="ctr"/>
            <a:r>
              <a:rPr lang="en-US" sz="1400" b="1">
                <a:latin typeface="Arial" pitchFamily="34" charset="0"/>
              </a:rPr>
              <a:t>(HMM)</a:t>
            </a:r>
          </a:p>
        </p:txBody>
      </p:sp>
      <p:sp>
        <p:nvSpPr>
          <p:cNvPr id="1606681" name="AutoShape 25"/>
          <p:cNvSpPr>
            <a:spLocks noChangeArrowheads="1"/>
          </p:cNvSpPr>
          <p:nvPr/>
        </p:nvSpPr>
        <p:spPr bwMode="auto">
          <a:xfrm rot="5400000">
            <a:off x="4052888" y="2576512"/>
            <a:ext cx="533400" cy="257175"/>
          </a:xfrm>
          <a:prstGeom prst="rightArrow">
            <a:avLst>
              <a:gd name="adj1" fmla="val 50000"/>
              <a:gd name="adj2" fmla="val 518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6629400" y="5181600"/>
            <a:ext cx="2362200" cy="533400"/>
            <a:chOff x="1488" y="3792"/>
            <a:chExt cx="1488" cy="336"/>
          </a:xfrm>
        </p:grpSpPr>
        <p:sp>
          <p:nvSpPr>
            <p:cNvPr id="1606683" name="Rectangle 27"/>
            <p:cNvSpPr>
              <a:spLocks noChangeArrowheads="1"/>
            </p:cNvSpPr>
            <p:nvPr/>
          </p:nvSpPr>
          <p:spPr bwMode="auto">
            <a:xfrm>
              <a:off x="1488" y="3792"/>
              <a:ext cx="1488" cy="336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06684" name="AutoShape 28"/>
            <p:cNvSpPr>
              <a:spLocks noChangeArrowheads="1"/>
            </p:cNvSpPr>
            <p:nvPr/>
          </p:nvSpPr>
          <p:spPr bwMode="auto">
            <a:xfrm>
              <a:off x="1488" y="3792"/>
              <a:ext cx="1488" cy="336"/>
            </a:xfrm>
            <a:prstGeom prst="wedgeRectCallout">
              <a:avLst>
                <a:gd name="adj1" fmla="val -100671"/>
                <a:gd name="adj2" fmla="val -67856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1400" b="1">
                  <a:latin typeface="Arial" pitchFamily="34" charset="0"/>
                </a:rPr>
                <a:t>Independent assignment</a:t>
              </a:r>
            </a:p>
            <a:p>
              <a:pPr algn="ctr"/>
              <a:r>
                <a:rPr lang="en-US" sz="1400" b="1">
                  <a:latin typeface="Arial" pitchFamily="34" charset="0"/>
                </a:rPr>
                <a:t>Most common tag</a:t>
              </a:r>
            </a:p>
          </p:txBody>
        </p:sp>
      </p:grpSp>
      <p:sp>
        <p:nvSpPr>
          <p:cNvPr id="1606685" name="Text Box 29"/>
          <p:cNvSpPr txBox="1">
            <a:spLocks noChangeArrowheads="1"/>
          </p:cNvSpPr>
          <p:nvPr/>
        </p:nvSpPr>
        <p:spPr bwMode="auto">
          <a:xfrm>
            <a:off x="0" y="6553200"/>
            <a:ext cx="466725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(Adapted from ChengXiang Zhai, CS 397cxz – Fall 2003)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EE0E-25B8-4BE7-ACAE-677E8488499B}" type="datetime1">
              <a:rPr lang="en-US"/>
              <a:pPr/>
              <a:t>4/18/2016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9A2E-A73A-426B-9ABD-E25F159BA98D}" type="slidenum">
              <a:rPr lang="en-US"/>
              <a:pPr/>
              <a:t>51</a:t>
            </a:fld>
            <a:endParaRPr lang="en-US"/>
          </a:p>
        </p:txBody>
      </p:sp>
      <p:sp>
        <p:nvSpPr>
          <p:cNvPr id="160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>
                <a:solidFill>
                  <a:srgbClr val="170981"/>
                </a:solidFill>
              </a:rPr>
              <a:t>Word Sense Disambiguation</a:t>
            </a:r>
          </a:p>
        </p:txBody>
      </p:sp>
      <p:sp>
        <p:nvSpPr>
          <p:cNvPr id="1608707" name="Text Box 3"/>
          <p:cNvSpPr txBox="1">
            <a:spLocks noChangeArrowheads="1"/>
          </p:cNvSpPr>
          <p:nvPr/>
        </p:nvSpPr>
        <p:spPr bwMode="auto">
          <a:xfrm>
            <a:off x="914400" y="2362200"/>
            <a:ext cx="7407275" cy="41116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u="sng">
                <a:latin typeface="Arial" pitchFamily="34" charset="0"/>
              </a:rPr>
              <a:t>Supervised Learning</a:t>
            </a:r>
          </a:p>
          <a:p>
            <a:pPr>
              <a:lnSpc>
                <a:spcPct val="110000"/>
              </a:lnSpc>
            </a:pPr>
            <a:r>
              <a:rPr lang="en-US" sz="2000">
                <a:latin typeface="Arial" pitchFamily="34" charset="0"/>
              </a:rPr>
              <a:t>  Features: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US" sz="2000">
                <a:latin typeface="Arial" pitchFamily="34" charset="0"/>
              </a:rPr>
              <a:t> Neighboring </a:t>
            </a:r>
            <a:r>
              <a:rPr lang="en-US" sz="2000">
                <a:solidFill>
                  <a:srgbClr val="CC0000"/>
                </a:solidFill>
                <a:latin typeface="Arial" pitchFamily="34" charset="0"/>
              </a:rPr>
              <a:t>POS</a:t>
            </a:r>
            <a:r>
              <a:rPr lang="en-US" sz="2000">
                <a:latin typeface="Arial" pitchFamily="34" charset="0"/>
              </a:rPr>
              <a:t> tags (</a:t>
            </a:r>
            <a:r>
              <a:rPr lang="en-US" sz="2000">
                <a:solidFill>
                  <a:srgbClr val="0000FF"/>
                </a:solidFill>
                <a:latin typeface="Arial" pitchFamily="34" charset="0"/>
              </a:rPr>
              <a:t>N</a:t>
            </a:r>
            <a:r>
              <a:rPr lang="en-US" sz="2000">
                <a:latin typeface="Arial" pitchFamily="34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Arial" pitchFamily="34" charset="0"/>
              </a:rPr>
              <a:t>Aux</a:t>
            </a:r>
            <a:r>
              <a:rPr lang="en-US" sz="2000">
                <a:latin typeface="Arial" pitchFamily="34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Arial" pitchFamily="34" charset="0"/>
              </a:rPr>
              <a:t>V</a:t>
            </a:r>
            <a:r>
              <a:rPr lang="en-US" sz="2000">
                <a:latin typeface="Arial" pitchFamily="34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Arial" pitchFamily="34" charset="0"/>
              </a:rPr>
              <a:t>P</a:t>
            </a:r>
            <a:r>
              <a:rPr lang="en-US" sz="2000">
                <a:latin typeface="Arial" pitchFamily="34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Arial" pitchFamily="34" charset="0"/>
              </a:rPr>
              <a:t>N</a:t>
            </a:r>
            <a:r>
              <a:rPr lang="en-US" sz="2000">
                <a:latin typeface="Arial" pitchFamily="34" charset="0"/>
              </a:rPr>
              <a:t>)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US" sz="2000">
                <a:latin typeface="Arial" pitchFamily="34" charset="0"/>
              </a:rPr>
              <a:t> Neighboring </a:t>
            </a:r>
            <a:r>
              <a:rPr lang="en-US" sz="2000">
                <a:solidFill>
                  <a:srgbClr val="CC0000"/>
                </a:solidFill>
                <a:latin typeface="Arial" pitchFamily="34" charset="0"/>
              </a:rPr>
              <a:t>words</a:t>
            </a:r>
            <a:r>
              <a:rPr lang="en-US" sz="2000">
                <a:latin typeface="Arial" pitchFamily="34" charset="0"/>
              </a:rPr>
              <a:t> (</a:t>
            </a:r>
            <a:r>
              <a:rPr lang="en-US" sz="2000">
                <a:solidFill>
                  <a:srgbClr val="CC00CC"/>
                </a:solidFill>
                <a:latin typeface="Arial" pitchFamily="34" charset="0"/>
              </a:rPr>
              <a:t>linguistics are rooted in ambiguity</a:t>
            </a:r>
            <a:r>
              <a:rPr lang="en-US" sz="2000">
                <a:latin typeface="Arial" pitchFamily="34" charset="0"/>
              </a:rPr>
              <a:t>)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US" sz="2000">
                <a:latin typeface="Arial" pitchFamily="34" charset="0"/>
              </a:rPr>
              <a:t> </a:t>
            </a:r>
            <a:r>
              <a:rPr lang="en-US" sz="2000">
                <a:solidFill>
                  <a:srgbClr val="CC0000"/>
                </a:solidFill>
                <a:latin typeface="Arial" pitchFamily="34" charset="0"/>
              </a:rPr>
              <a:t>Stemmed</a:t>
            </a:r>
            <a:r>
              <a:rPr lang="en-US" sz="2000">
                <a:latin typeface="Arial" pitchFamily="34" charset="0"/>
              </a:rPr>
              <a:t> form (</a:t>
            </a:r>
            <a:r>
              <a:rPr lang="en-US" sz="2000">
                <a:solidFill>
                  <a:srgbClr val="009900"/>
                </a:solidFill>
                <a:latin typeface="Arial" pitchFamily="34" charset="0"/>
              </a:rPr>
              <a:t>root</a:t>
            </a:r>
            <a:r>
              <a:rPr lang="en-US" sz="2000">
                <a:latin typeface="Arial" pitchFamily="34" charset="0"/>
              </a:rPr>
              <a:t>)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US" sz="2000">
                <a:latin typeface="Arial" pitchFamily="34" charset="0"/>
              </a:rPr>
              <a:t> </a:t>
            </a:r>
            <a:r>
              <a:rPr lang="en-US" sz="2000">
                <a:solidFill>
                  <a:srgbClr val="CC0000"/>
                </a:solidFill>
                <a:latin typeface="Arial" pitchFamily="34" charset="0"/>
              </a:rPr>
              <a:t>Dictionary</a:t>
            </a:r>
            <a:r>
              <a:rPr lang="en-US" sz="2000">
                <a:latin typeface="Arial" pitchFamily="34" charset="0"/>
              </a:rPr>
              <a:t>/</a:t>
            </a:r>
            <a:r>
              <a:rPr lang="en-US" sz="2000">
                <a:solidFill>
                  <a:srgbClr val="CC0000"/>
                </a:solidFill>
                <a:latin typeface="Arial" pitchFamily="34" charset="0"/>
              </a:rPr>
              <a:t>Thesaurus</a:t>
            </a:r>
            <a:r>
              <a:rPr lang="en-US" sz="2000">
                <a:latin typeface="Arial" pitchFamily="34" charset="0"/>
              </a:rPr>
              <a:t> entries of neighboring words</a:t>
            </a:r>
            <a:endParaRPr lang="en-US" sz="2400">
              <a:latin typeface="Arial" pitchFamily="34" charset="0"/>
            </a:endParaRP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US" sz="2000">
                <a:latin typeface="Arial" pitchFamily="34" charset="0"/>
              </a:rPr>
              <a:t> High </a:t>
            </a:r>
            <a:r>
              <a:rPr lang="en-US" sz="2000">
                <a:solidFill>
                  <a:srgbClr val="CC0000"/>
                </a:solidFill>
                <a:latin typeface="Arial" pitchFamily="34" charset="0"/>
              </a:rPr>
              <a:t>co-occurrence</a:t>
            </a:r>
            <a:r>
              <a:rPr lang="en-US" sz="2000">
                <a:latin typeface="Arial" pitchFamily="34" charset="0"/>
              </a:rPr>
              <a:t> words (</a:t>
            </a:r>
            <a:r>
              <a:rPr lang="en-US" sz="2000">
                <a:solidFill>
                  <a:srgbClr val="993300"/>
                </a:solidFill>
                <a:latin typeface="Arial" pitchFamily="34" charset="0"/>
              </a:rPr>
              <a:t>plant</a:t>
            </a:r>
            <a:r>
              <a:rPr lang="en-US" sz="2000">
                <a:latin typeface="Arial" pitchFamily="34" charset="0"/>
              </a:rPr>
              <a:t>, </a:t>
            </a:r>
            <a:r>
              <a:rPr lang="en-US" sz="2000">
                <a:solidFill>
                  <a:srgbClr val="993300"/>
                </a:solidFill>
                <a:latin typeface="Arial" pitchFamily="34" charset="0"/>
              </a:rPr>
              <a:t>tree</a:t>
            </a:r>
            <a:r>
              <a:rPr lang="en-US" sz="2000">
                <a:latin typeface="Arial" pitchFamily="34" charset="0"/>
              </a:rPr>
              <a:t>, </a:t>
            </a:r>
            <a:r>
              <a:rPr lang="en-US" sz="2000">
                <a:solidFill>
                  <a:srgbClr val="993300"/>
                </a:solidFill>
                <a:latin typeface="Arial" pitchFamily="34" charset="0"/>
              </a:rPr>
              <a:t>origin</a:t>
            </a:r>
            <a:r>
              <a:rPr lang="en-US" sz="2000">
                <a:latin typeface="Arial" pitchFamily="34" charset="0"/>
              </a:rPr>
              <a:t>,…)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US" sz="2000">
                <a:latin typeface="Arial" pitchFamily="34" charset="0"/>
              </a:rPr>
              <a:t> Other </a:t>
            </a:r>
            <a:r>
              <a:rPr lang="en-US" sz="2000">
                <a:solidFill>
                  <a:srgbClr val="CC0000"/>
                </a:solidFill>
                <a:latin typeface="Arial" pitchFamily="34" charset="0"/>
              </a:rPr>
              <a:t>senses</a:t>
            </a:r>
            <a:r>
              <a:rPr lang="en-US" sz="2000">
                <a:latin typeface="Arial" pitchFamily="34" charset="0"/>
              </a:rPr>
              <a:t> of word within discourse</a:t>
            </a:r>
          </a:p>
          <a:p>
            <a:pPr>
              <a:lnSpc>
                <a:spcPct val="110000"/>
              </a:lnSpc>
            </a:pPr>
            <a:r>
              <a:rPr lang="en-US" sz="2000">
                <a:latin typeface="Arial" pitchFamily="34" charset="0"/>
              </a:rPr>
              <a:t>  Algorithms: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US" sz="2000">
                <a:latin typeface="Arial" pitchFamily="34" charset="0"/>
              </a:rPr>
              <a:t> </a:t>
            </a:r>
            <a:r>
              <a:rPr lang="en-US" sz="2000">
                <a:solidFill>
                  <a:srgbClr val="CC0000"/>
                </a:solidFill>
                <a:latin typeface="Arial" pitchFamily="34" charset="0"/>
              </a:rPr>
              <a:t>Rule-based</a:t>
            </a:r>
            <a:r>
              <a:rPr lang="en-US" sz="2000">
                <a:latin typeface="Arial" pitchFamily="34" charset="0"/>
              </a:rPr>
              <a:t> Learning (</a:t>
            </a:r>
            <a:r>
              <a:rPr lang="en-US" sz="2000" i="1">
                <a:latin typeface="Arial" pitchFamily="34" charset="0"/>
              </a:rPr>
              <a:t>e.g.</a:t>
            </a:r>
            <a:r>
              <a:rPr lang="en-US" sz="2000">
                <a:latin typeface="Arial" pitchFamily="34" charset="0"/>
              </a:rPr>
              <a:t> IG guided)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US" sz="2000">
                <a:latin typeface="Arial" pitchFamily="34" charset="0"/>
              </a:rPr>
              <a:t> </a:t>
            </a:r>
            <a:r>
              <a:rPr lang="en-US" sz="2000">
                <a:solidFill>
                  <a:srgbClr val="CC0000"/>
                </a:solidFill>
                <a:latin typeface="Arial" pitchFamily="34" charset="0"/>
              </a:rPr>
              <a:t>Statistical</a:t>
            </a:r>
            <a:r>
              <a:rPr lang="en-US" sz="2000">
                <a:latin typeface="Arial" pitchFamily="34" charset="0"/>
              </a:rPr>
              <a:t> Learning (</a:t>
            </a:r>
            <a:r>
              <a:rPr lang="en-US" sz="2000" i="1">
                <a:latin typeface="Arial" pitchFamily="34" charset="0"/>
              </a:rPr>
              <a:t>i.e.</a:t>
            </a:r>
            <a:r>
              <a:rPr lang="en-US" sz="2000">
                <a:latin typeface="Arial" pitchFamily="34" charset="0"/>
              </a:rPr>
              <a:t> Naïve Bayes)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US" sz="2000">
                <a:latin typeface="Arial" pitchFamily="34" charset="0"/>
              </a:rPr>
              <a:t> </a:t>
            </a:r>
            <a:r>
              <a:rPr lang="en-US" sz="2000">
                <a:solidFill>
                  <a:srgbClr val="CC0000"/>
                </a:solidFill>
                <a:latin typeface="Arial" pitchFamily="34" charset="0"/>
              </a:rPr>
              <a:t>Unsupervised</a:t>
            </a:r>
            <a:r>
              <a:rPr lang="en-US" sz="2000">
                <a:latin typeface="Arial" pitchFamily="34" charset="0"/>
              </a:rPr>
              <a:t> Learning (</a:t>
            </a:r>
            <a:r>
              <a:rPr lang="en-US" sz="2000" i="1">
                <a:latin typeface="Arial" pitchFamily="34" charset="0"/>
              </a:rPr>
              <a:t>i.e.</a:t>
            </a:r>
            <a:r>
              <a:rPr lang="en-US" sz="2000">
                <a:latin typeface="Arial" pitchFamily="34" charset="0"/>
              </a:rPr>
              <a:t> Nearest Neighbor)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1219200"/>
            <a:ext cx="9144000" cy="1143000"/>
            <a:chOff x="0" y="864"/>
            <a:chExt cx="5760" cy="720"/>
          </a:xfrm>
        </p:grpSpPr>
        <p:sp>
          <p:nvSpPr>
            <p:cNvPr id="1608709" name="Text Box 5"/>
            <p:cNvSpPr txBox="1">
              <a:spLocks noChangeArrowheads="1"/>
            </p:cNvSpPr>
            <p:nvPr/>
          </p:nvSpPr>
          <p:spPr bwMode="auto">
            <a:xfrm>
              <a:off x="0" y="1056"/>
              <a:ext cx="5760" cy="4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200" i="1">
                  <a:latin typeface="Arial" pitchFamily="34" charset="0"/>
                </a:rPr>
                <a:t>“The difficulties of computational </a:t>
              </a:r>
              <a:r>
                <a:rPr lang="en-US" sz="2200" i="1">
                  <a:solidFill>
                    <a:srgbClr val="CC00CC"/>
                  </a:solidFill>
                  <a:latin typeface="Arial" pitchFamily="34" charset="0"/>
                </a:rPr>
                <a:t>linguistics are</a:t>
              </a:r>
              <a:r>
                <a:rPr lang="en-US" sz="2200" i="1">
                  <a:solidFill>
                    <a:srgbClr val="CC0000"/>
                  </a:solidFill>
                  <a:latin typeface="Arial" pitchFamily="34" charset="0"/>
                </a:rPr>
                <a:t> </a:t>
              </a:r>
              <a:r>
                <a:rPr lang="en-US" sz="2200" b="1" i="1" u="sng">
                  <a:solidFill>
                    <a:srgbClr val="009900"/>
                  </a:solidFill>
                  <a:latin typeface="Arial" pitchFamily="34" charset="0"/>
                </a:rPr>
                <a:t>rooted</a:t>
              </a:r>
              <a:r>
                <a:rPr lang="en-US" sz="2200" i="1">
                  <a:solidFill>
                    <a:srgbClr val="CC0000"/>
                  </a:solidFill>
                  <a:latin typeface="Arial" pitchFamily="34" charset="0"/>
                </a:rPr>
                <a:t> </a:t>
              </a:r>
              <a:r>
                <a:rPr lang="en-US" sz="2200" i="1">
                  <a:solidFill>
                    <a:srgbClr val="CC00CC"/>
                  </a:solidFill>
                  <a:latin typeface="Arial" pitchFamily="34" charset="0"/>
                </a:rPr>
                <a:t>in ambiguity</a:t>
              </a:r>
              <a:r>
                <a:rPr lang="en-US" sz="2200" i="1">
                  <a:latin typeface="Arial" pitchFamily="34" charset="0"/>
                </a:rPr>
                <a:t>.”</a:t>
              </a:r>
            </a:p>
            <a:p>
              <a:r>
                <a:rPr lang="en-US" sz="2200">
                  <a:latin typeface="Arial" pitchFamily="34" charset="0"/>
                </a:rPr>
                <a:t>                                                              </a:t>
              </a:r>
              <a:r>
                <a:rPr lang="en-US" sz="2200">
                  <a:solidFill>
                    <a:srgbClr val="0000FF"/>
                  </a:solidFill>
                  <a:latin typeface="Arial" pitchFamily="34" charset="0"/>
                </a:rPr>
                <a:t>N       Aux     V      P      N</a:t>
              </a:r>
            </a:p>
          </p:txBody>
        </p:sp>
        <p:sp>
          <p:nvSpPr>
            <p:cNvPr id="1608710" name="Text Box 6"/>
            <p:cNvSpPr txBox="1">
              <a:spLocks noChangeArrowheads="1"/>
            </p:cNvSpPr>
            <p:nvPr/>
          </p:nvSpPr>
          <p:spPr bwMode="auto">
            <a:xfrm>
              <a:off x="4032" y="864"/>
              <a:ext cx="253" cy="32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9900"/>
                  </a:solidFill>
                  <a:latin typeface="Arial" pitchFamily="34" charset="0"/>
                </a:rPr>
                <a:t>?</a:t>
              </a:r>
            </a:p>
          </p:txBody>
        </p:sp>
        <p:sp>
          <p:nvSpPr>
            <p:cNvPr id="1608711" name="Rectangle 7"/>
            <p:cNvSpPr>
              <a:spLocks noChangeArrowheads="1"/>
            </p:cNvSpPr>
            <p:nvPr/>
          </p:nvSpPr>
          <p:spPr bwMode="auto">
            <a:xfrm>
              <a:off x="144" y="864"/>
              <a:ext cx="5520" cy="72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11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>
                <a:solidFill>
                  <a:srgbClr val="170981"/>
                </a:solidFill>
              </a:rPr>
              <a:t>Parsing</a:t>
            </a:r>
          </a:p>
        </p:txBody>
      </p:sp>
      <p:sp>
        <p:nvSpPr>
          <p:cNvPr id="1610755" name="Text Box 3"/>
          <p:cNvSpPr txBox="1">
            <a:spLocks noChangeArrowheads="1"/>
          </p:cNvSpPr>
          <p:nvPr/>
        </p:nvSpPr>
        <p:spPr bwMode="auto">
          <a:xfrm>
            <a:off x="0" y="6553200"/>
            <a:ext cx="466725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(Adapted from ChengXiang Zhai, CS 397cxz – Fall 2003)</a:t>
            </a:r>
          </a:p>
        </p:txBody>
      </p:sp>
      <p:sp>
        <p:nvSpPr>
          <p:cNvPr id="1610756" name="AutoShape 4"/>
          <p:cNvSpPr>
            <a:spLocks noChangeArrowheads="1"/>
          </p:cNvSpPr>
          <p:nvPr/>
        </p:nvSpPr>
        <p:spPr bwMode="auto">
          <a:xfrm rot="1116627">
            <a:off x="3429000" y="3933825"/>
            <a:ext cx="685800" cy="257175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610757" name="Text Box 5"/>
          <p:cNvSpPr txBox="1">
            <a:spLocks noChangeArrowheads="1"/>
          </p:cNvSpPr>
          <p:nvPr/>
        </p:nvSpPr>
        <p:spPr bwMode="auto">
          <a:xfrm>
            <a:off x="251520" y="980728"/>
            <a:ext cx="4808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latin typeface="Arial" pitchFamily="34" charset="0"/>
              </a:rPr>
              <a:t>Choose </a:t>
            </a:r>
            <a:r>
              <a:rPr lang="en-US" sz="2400" b="1" dirty="0">
                <a:solidFill>
                  <a:srgbClr val="CC0000"/>
                </a:solidFill>
                <a:latin typeface="Arial" pitchFamily="34" charset="0"/>
              </a:rPr>
              <a:t>most likely</a:t>
            </a:r>
            <a:r>
              <a:rPr lang="en-US" sz="2400" b="1" dirty="0">
                <a:latin typeface="Arial" pitchFamily="34" charset="0"/>
              </a:rPr>
              <a:t> parse tree…</a:t>
            </a:r>
          </a:p>
        </p:txBody>
      </p:sp>
      <p:sp>
        <p:nvSpPr>
          <p:cNvPr id="1610758" name="AutoShape 6"/>
          <p:cNvSpPr>
            <a:spLocks noChangeArrowheads="1"/>
          </p:cNvSpPr>
          <p:nvPr/>
        </p:nvSpPr>
        <p:spPr bwMode="auto">
          <a:xfrm rot="20483373" flipV="1">
            <a:off x="3429000" y="3429000"/>
            <a:ext cx="685800" cy="257175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770313" y="1196752"/>
            <a:ext cx="5373687" cy="5334000"/>
            <a:chOff x="2375" y="768"/>
            <a:chExt cx="3385" cy="3360"/>
          </a:xfrm>
        </p:grpSpPr>
        <p:sp>
          <p:nvSpPr>
            <p:cNvPr id="1610760" name="Text Box 8"/>
            <p:cNvSpPr txBox="1">
              <a:spLocks noChangeArrowheads="1"/>
            </p:cNvSpPr>
            <p:nvPr/>
          </p:nvSpPr>
          <p:spPr bwMode="auto">
            <a:xfrm>
              <a:off x="4656" y="2169"/>
              <a:ext cx="11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 b="1" i="1">
                  <a:latin typeface="Times New Roman" pitchFamily="18" charset="0"/>
                </a:rPr>
                <a:t>the playground</a:t>
              </a: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544" y="768"/>
              <a:ext cx="2976" cy="1469"/>
              <a:chOff x="2544" y="768"/>
              <a:chExt cx="2976" cy="1469"/>
            </a:xfrm>
          </p:grpSpPr>
          <p:sp>
            <p:nvSpPr>
              <p:cNvPr id="1610762" name="Freeform 10"/>
              <p:cNvSpPr>
                <a:spLocks/>
              </p:cNvSpPr>
              <p:nvPr/>
            </p:nvSpPr>
            <p:spPr bwMode="auto">
              <a:xfrm>
                <a:off x="3568" y="936"/>
                <a:ext cx="1808" cy="920"/>
              </a:xfrm>
              <a:custGeom>
                <a:avLst/>
                <a:gdLst/>
                <a:ahLst/>
                <a:cxnLst>
                  <a:cxn ang="0">
                    <a:pos x="272" y="32"/>
                  </a:cxn>
                  <a:cxn ang="0">
                    <a:pos x="1616" y="416"/>
                  </a:cxn>
                  <a:cxn ang="0">
                    <a:pos x="1424" y="656"/>
                  </a:cxn>
                  <a:cxn ang="0">
                    <a:pos x="512" y="320"/>
                  </a:cxn>
                  <a:cxn ang="0">
                    <a:pos x="416" y="512"/>
                  </a:cxn>
                  <a:cxn ang="0">
                    <a:pos x="992" y="752"/>
                  </a:cxn>
                  <a:cxn ang="0">
                    <a:pos x="752" y="896"/>
                  </a:cxn>
                  <a:cxn ang="0">
                    <a:pos x="80" y="608"/>
                  </a:cxn>
                  <a:cxn ang="0">
                    <a:pos x="272" y="32"/>
                  </a:cxn>
                </a:cxnLst>
                <a:rect l="0" t="0" r="r" b="b"/>
                <a:pathLst>
                  <a:path w="1808" h="920">
                    <a:moveTo>
                      <a:pt x="272" y="32"/>
                    </a:moveTo>
                    <a:cubicBezTo>
                      <a:pt x="528" y="0"/>
                      <a:pt x="1424" y="312"/>
                      <a:pt x="1616" y="416"/>
                    </a:cubicBezTo>
                    <a:cubicBezTo>
                      <a:pt x="1808" y="520"/>
                      <a:pt x="1608" y="672"/>
                      <a:pt x="1424" y="656"/>
                    </a:cubicBezTo>
                    <a:cubicBezTo>
                      <a:pt x="1240" y="640"/>
                      <a:pt x="680" y="344"/>
                      <a:pt x="512" y="320"/>
                    </a:cubicBezTo>
                    <a:cubicBezTo>
                      <a:pt x="344" y="296"/>
                      <a:pt x="336" y="440"/>
                      <a:pt x="416" y="512"/>
                    </a:cubicBezTo>
                    <a:cubicBezTo>
                      <a:pt x="496" y="584"/>
                      <a:pt x="936" y="688"/>
                      <a:pt x="992" y="752"/>
                    </a:cubicBezTo>
                    <a:cubicBezTo>
                      <a:pt x="1048" y="816"/>
                      <a:pt x="904" y="920"/>
                      <a:pt x="752" y="896"/>
                    </a:cubicBezTo>
                    <a:cubicBezTo>
                      <a:pt x="600" y="872"/>
                      <a:pt x="160" y="752"/>
                      <a:pt x="80" y="608"/>
                    </a:cubicBezTo>
                    <a:cubicBezTo>
                      <a:pt x="0" y="464"/>
                      <a:pt x="16" y="64"/>
                      <a:pt x="272" y="32"/>
                    </a:cubicBezTo>
                    <a:close/>
                  </a:path>
                </a:pathLst>
              </a:cu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763" name="Text Box 11"/>
              <p:cNvSpPr txBox="1">
                <a:spLocks noChangeArrowheads="1"/>
              </p:cNvSpPr>
              <p:nvPr/>
            </p:nvSpPr>
            <p:spPr bwMode="auto">
              <a:xfrm>
                <a:off x="3139" y="768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1610764" name="Text Box 12"/>
              <p:cNvSpPr txBox="1">
                <a:spLocks noChangeArrowheads="1"/>
              </p:cNvSpPr>
              <p:nvPr/>
            </p:nvSpPr>
            <p:spPr bwMode="auto">
              <a:xfrm>
                <a:off x="2845" y="1017"/>
                <a:ext cx="27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NP</a:t>
                </a:r>
              </a:p>
            </p:txBody>
          </p:sp>
          <p:sp>
            <p:nvSpPr>
              <p:cNvPr id="1610765" name="Text Box 13"/>
              <p:cNvSpPr txBox="1">
                <a:spLocks noChangeArrowheads="1"/>
              </p:cNvSpPr>
              <p:nvPr/>
            </p:nvSpPr>
            <p:spPr bwMode="auto">
              <a:xfrm>
                <a:off x="3792" y="1017"/>
                <a:ext cx="2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VP</a:t>
                </a:r>
              </a:p>
            </p:txBody>
          </p:sp>
          <p:sp>
            <p:nvSpPr>
              <p:cNvPr id="1610766" name="Line 14"/>
              <p:cNvSpPr>
                <a:spLocks noChangeShapeType="1"/>
              </p:cNvSpPr>
              <p:nvPr/>
            </p:nvSpPr>
            <p:spPr bwMode="auto">
              <a:xfrm flipH="1">
                <a:off x="3037" y="969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767" name="Line 15"/>
              <p:cNvSpPr>
                <a:spLocks noChangeShapeType="1"/>
              </p:cNvSpPr>
              <p:nvPr/>
            </p:nvSpPr>
            <p:spPr bwMode="auto">
              <a:xfrm>
                <a:off x="3277" y="969"/>
                <a:ext cx="611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768" name="Text Box 16"/>
              <p:cNvSpPr txBox="1">
                <a:spLocks noChangeArrowheads="1"/>
              </p:cNvSpPr>
              <p:nvPr/>
            </p:nvSpPr>
            <p:spPr bwMode="auto">
              <a:xfrm>
                <a:off x="2989" y="1305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BNP</a:t>
                </a:r>
              </a:p>
            </p:txBody>
          </p:sp>
          <p:sp>
            <p:nvSpPr>
              <p:cNvPr id="1610769" name="Line 17"/>
              <p:cNvSpPr>
                <a:spLocks noChangeShapeType="1"/>
              </p:cNvSpPr>
              <p:nvPr/>
            </p:nvSpPr>
            <p:spPr bwMode="auto">
              <a:xfrm>
                <a:off x="2989" y="1209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770" name="Text Box 18"/>
              <p:cNvSpPr txBox="1">
                <a:spLocks noChangeArrowheads="1"/>
              </p:cNvSpPr>
              <p:nvPr/>
            </p:nvSpPr>
            <p:spPr bwMode="auto">
              <a:xfrm>
                <a:off x="2941" y="1593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1610771" name="Line 19"/>
              <p:cNvSpPr>
                <a:spLocks noChangeShapeType="1"/>
              </p:cNvSpPr>
              <p:nvPr/>
            </p:nvSpPr>
            <p:spPr bwMode="auto">
              <a:xfrm>
                <a:off x="3133" y="1497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772" name="Text Box 20"/>
              <p:cNvSpPr txBox="1">
                <a:spLocks noChangeArrowheads="1"/>
              </p:cNvSpPr>
              <p:nvPr/>
            </p:nvSpPr>
            <p:spPr bwMode="auto">
              <a:xfrm>
                <a:off x="2592" y="1248"/>
                <a:ext cx="3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Det</a:t>
                </a:r>
              </a:p>
            </p:txBody>
          </p:sp>
          <p:sp>
            <p:nvSpPr>
              <p:cNvPr id="1610773" name="Line 21"/>
              <p:cNvSpPr>
                <a:spLocks noChangeShapeType="1"/>
              </p:cNvSpPr>
              <p:nvPr/>
            </p:nvSpPr>
            <p:spPr bwMode="auto">
              <a:xfrm flipH="1">
                <a:off x="2797" y="1209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774" name="Line 22"/>
              <p:cNvSpPr>
                <a:spLocks noChangeShapeType="1"/>
              </p:cNvSpPr>
              <p:nvPr/>
            </p:nvSpPr>
            <p:spPr bwMode="auto">
              <a:xfrm>
                <a:off x="2736" y="1449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775" name="Text Box 23"/>
              <p:cNvSpPr txBox="1">
                <a:spLocks noChangeArrowheads="1"/>
              </p:cNvSpPr>
              <p:nvPr/>
            </p:nvSpPr>
            <p:spPr bwMode="auto">
              <a:xfrm>
                <a:off x="2544" y="1564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b="1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610776" name="Line 24"/>
              <p:cNvSpPr>
                <a:spLocks noChangeShapeType="1"/>
              </p:cNvSpPr>
              <p:nvPr/>
            </p:nvSpPr>
            <p:spPr bwMode="auto">
              <a:xfrm>
                <a:off x="3120" y="178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777" name="Text Box 25"/>
              <p:cNvSpPr txBox="1">
                <a:spLocks noChangeArrowheads="1"/>
              </p:cNvSpPr>
              <p:nvPr/>
            </p:nvSpPr>
            <p:spPr bwMode="auto">
              <a:xfrm>
                <a:off x="2976" y="1929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b="1" i="1">
                    <a:latin typeface="Times New Roman" pitchFamily="18" charset="0"/>
                  </a:rPr>
                  <a:t>dog</a:t>
                </a:r>
              </a:p>
            </p:txBody>
          </p:sp>
          <p:sp>
            <p:nvSpPr>
              <p:cNvPr id="1610778" name="Text Box 26"/>
              <p:cNvSpPr txBox="1">
                <a:spLocks noChangeArrowheads="1"/>
              </p:cNvSpPr>
              <p:nvPr/>
            </p:nvSpPr>
            <p:spPr bwMode="auto">
              <a:xfrm>
                <a:off x="3648" y="1353"/>
                <a:ext cx="2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VP</a:t>
                </a:r>
              </a:p>
            </p:txBody>
          </p:sp>
          <p:sp>
            <p:nvSpPr>
              <p:cNvPr id="1610779" name="Text Box 27"/>
              <p:cNvSpPr txBox="1">
                <a:spLocks noChangeArrowheads="1"/>
              </p:cNvSpPr>
              <p:nvPr/>
            </p:nvSpPr>
            <p:spPr bwMode="auto">
              <a:xfrm>
                <a:off x="4752" y="1353"/>
                <a:ext cx="2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PP</a:t>
                </a:r>
              </a:p>
            </p:txBody>
          </p:sp>
          <p:sp>
            <p:nvSpPr>
              <p:cNvPr id="1610780" name="Line 28"/>
              <p:cNvSpPr>
                <a:spLocks noChangeShapeType="1"/>
              </p:cNvSpPr>
              <p:nvPr/>
            </p:nvSpPr>
            <p:spPr bwMode="auto">
              <a:xfrm flipH="1">
                <a:off x="3840" y="1209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781" name="Line 29"/>
              <p:cNvSpPr>
                <a:spLocks noChangeShapeType="1"/>
              </p:cNvSpPr>
              <p:nvPr/>
            </p:nvSpPr>
            <p:spPr bwMode="auto">
              <a:xfrm>
                <a:off x="4032" y="1113"/>
                <a:ext cx="86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782" name="Text Box 30"/>
              <p:cNvSpPr txBox="1">
                <a:spLocks noChangeArrowheads="1"/>
              </p:cNvSpPr>
              <p:nvPr/>
            </p:nvSpPr>
            <p:spPr bwMode="auto">
              <a:xfrm>
                <a:off x="3360" y="1593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Aux</a:t>
                </a:r>
              </a:p>
            </p:txBody>
          </p:sp>
          <p:sp>
            <p:nvSpPr>
              <p:cNvPr id="1610783" name="Text Box 31"/>
              <p:cNvSpPr txBox="1">
                <a:spLocks noChangeArrowheads="1"/>
              </p:cNvSpPr>
              <p:nvPr/>
            </p:nvSpPr>
            <p:spPr bwMode="auto">
              <a:xfrm>
                <a:off x="3744" y="1593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V</a:t>
                </a:r>
              </a:p>
            </p:txBody>
          </p:sp>
          <p:sp>
            <p:nvSpPr>
              <p:cNvPr id="1610784" name="Line 32"/>
              <p:cNvSpPr>
                <a:spLocks noChangeShapeType="1"/>
              </p:cNvSpPr>
              <p:nvPr/>
            </p:nvSpPr>
            <p:spPr bwMode="auto">
              <a:xfrm flipH="1">
                <a:off x="3600" y="1545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785" name="Line 33"/>
              <p:cNvSpPr>
                <a:spLocks noChangeShapeType="1"/>
              </p:cNvSpPr>
              <p:nvPr/>
            </p:nvSpPr>
            <p:spPr bwMode="auto">
              <a:xfrm>
                <a:off x="3792" y="1545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786" name="Text Box 34"/>
              <p:cNvSpPr txBox="1">
                <a:spLocks noChangeArrowheads="1"/>
              </p:cNvSpPr>
              <p:nvPr/>
            </p:nvSpPr>
            <p:spPr bwMode="auto">
              <a:xfrm>
                <a:off x="3360" y="1929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b="1" i="1">
                    <a:latin typeface="Times New Roman" pitchFamily="18" charset="0"/>
                  </a:rPr>
                  <a:t>is</a:t>
                </a:r>
              </a:p>
            </p:txBody>
          </p:sp>
          <p:sp>
            <p:nvSpPr>
              <p:cNvPr id="1610787" name="Line 35"/>
              <p:cNvSpPr>
                <a:spLocks noChangeShapeType="1"/>
              </p:cNvSpPr>
              <p:nvPr/>
            </p:nvSpPr>
            <p:spPr bwMode="auto">
              <a:xfrm>
                <a:off x="3504" y="178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788" name="Text Box 36"/>
              <p:cNvSpPr txBox="1">
                <a:spLocks noChangeArrowheads="1"/>
              </p:cNvSpPr>
              <p:nvPr/>
            </p:nvSpPr>
            <p:spPr bwMode="auto">
              <a:xfrm>
                <a:off x="4512" y="1881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b="1" i="1">
                    <a:latin typeface="Times New Roman" pitchFamily="18" charset="0"/>
                  </a:rPr>
                  <a:t>on</a:t>
                </a:r>
              </a:p>
            </p:txBody>
          </p:sp>
          <p:sp>
            <p:nvSpPr>
              <p:cNvPr id="1610789" name="Text Box 37"/>
              <p:cNvSpPr txBox="1">
                <a:spLocks noChangeArrowheads="1"/>
              </p:cNvSpPr>
              <p:nvPr/>
            </p:nvSpPr>
            <p:spPr bwMode="auto">
              <a:xfrm>
                <a:off x="4128" y="2025"/>
                <a:ext cx="43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b="1" i="1">
                    <a:latin typeface="Times New Roman" pitchFamily="18" charset="0"/>
                  </a:rPr>
                  <a:t>a boy</a:t>
                </a:r>
              </a:p>
            </p:txBody>
          </p:sp>
          <p:sp>
            <p:nvSpPr>
              <p:cNvPr id="1610790" name="Text Box 38"/>
              <p:cNvSpPr txBox="1">
                <a:spLocks noChangeArrowheads="1"/>
              </p:cNvSpPr>
              <p:nvPr/>
            </p:nvSpPr>
            <p:spPr bwMode="auto">
              <a:xfrm>
                <a:off x="3600" y="1881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b="1" i="1">
                    <a:latin typeface="Times New Roman" pitchFamily="18" charset="0"/>
                  </a:rPr>
                  <a:t>chasing</a:t>
                </a:r>
              </a:p>
            </p:txBody>
          </p:sp>
          <p:sp>
            <p:nvSpPr>
              <p:cNvPr id="1610791" name="Line 39"/>
              <p:cNvSpPr>
                <a:spLocks noChangeShapeType="1"/>
              </p:cNvSpPr>
              <p:nvPr/>
            </p:nvSpPr>
            <p:spPr bwMode="auto">
              <a:xfrm>
                <a:off x="3936" y="1737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792" name="Text Box 40"/>
              <p:cNvSpPr txBox="1">
                <a:spLocks noChangeArrowheads="1"/>
              </p:cNvSpPr>
              <p:nvPr/>
            </p:nvSpPr>
            <p:spPr bwMode="auto">
              <a:xfrm>
                <a:off x="4176" y="1593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NP</a:t>
                </a:r>
              </a:p>
            </p:txBody>
          </p:sp>
          <p:sp>
            <p:nvSpPr>
              <p:cNvPr id="1610793" name="Line 41"/>
              <p:cNvSpPr>
                <a:spLocks noChangeShapeType="1"/>
              </p:cNvSpPr>
              <p:nvPr/>
            </p:nvSpPr>
            <p:spPr bwMode="auto">
              <a:xfrm>
                <a:off x="3840" y="1497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794" name="AutoShape 42"/>
              <p:cNvSpPr>
                <a:spLocks noChangeArrowheads="1"/>
              </p:cNvSpPr>
              <p:nvPr/>
            </p:nvSpPr>
            <p:spPr bwMode="auto">
              <a:xfrm>
                <a:off x="4176" y="1785"/>
                <a:ext cx="288" cy="28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610795" name="Text Box 43"/>
              <p:cNvSpPr txBox="1">
                <a:spLocks noChangeArrowheads="1"/>
              </p:cNvSpPr>
              <p:nvPr/>
            </p:nvSpPr>
            <p:spPr bwMode="auto">
              <a:xfrm>
                <a:off x="4512" y="1593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P</a:t>
                </a:r>
              </a:p>
            </p:txBody>
          </p:sp>
          <p:sp>
            <p:nvSpPr>
              <p:cNvPr id="1610796" name="Text Box 44"/>
              <p:cNvSpPr txBox="1">
                <a:spLocks noChangeArrowheads="1"/>
              </p:cNvSpPr>
              <p:nvPr/>
            </p:nvSpPr>
            <p:spPr bwMode="auto">
              <a:xfrm>
                <a:off x="5136" y="1593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NP</a:t>
                </a:r>
              </a:p>
            </p:txBody>
          </p:sp>
          <p:sp>
            <p:nvSpPr>
              <p:cNvPr id="1610797" name="Line 45"/>
              <p:cNvSpPr>
                <a:spLocks noChangeShapeType="1"/>
              </p:cNvSpPr>
              <p:nvPr/>
            </p:nvSpPr>
            <p:spPr bwMode="auto">
              <a:xfrm flipH="1">
                <a:off x="4752" y="1497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798" name="Line 46"/>
              <p:cNvSpPr>
                <a:spLocks noChangeShapeType="1"/>
              </p:cNvSpPr>
              <p:nvPr/>
            </p:nvSpPr>
            <p:spPr bwMode="auto">
              <a:xfrm>
                <a:off x="4992" y="1497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799" name="Line 47"/>
              <p:cNvSpPr>
                <a:spLocks noChangeShapeType="1"/>
              </p:cNvSpPr>
              <p:nvPr/>
            </p:nvSpPr>
            <p:spPr bwMode="auto">
              <a:xfrm>
                <a:off x="4704" y="178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800" name="AutoShape 48"/>
              <p:cNvSpPr>
                <a:spLocks noChangeArrowheads="1"/>
              </p:cNvSpPr>
              <p:nvPr/>
            </p:nvSpPr>
            <p:spPr bwMode="auto">
              <a:xfrm>
                <a:off x="5088" y="1737"/>
                <a:ext cx="432" cy="432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610801" name="Text Box 49"/>
              <p:cNvSpPr txBox="1">
                <a:spLocks noChangeArrowheads="1"/>
              </p:cNvSpPr>
              <p:nvPr/>
            </p:nvSpPr>
            <p:spPr bwMode="auto">
              <a:xfrm>
                <a:off x="3606" y="768"/>
                <a:ext cx="182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 dirty="0">
                    <a:solidFill>
                      <a:srgbClr val="0000CC"/>
                    </a:solidFill>
                    <a:latin typeface="Arial" pitchFamily="34" charset="0"/>
                  </a:rPr>
                  <a:t>Probability of this tree=0.000015</a:t>
                </a:r>
              </a:p>
            </p:txBody>
          </p:sp>
        </p:grpSp>
        <p:sp>
          <p:nvSpPr>
            <p:cNvPr id="1610802" name="Line 50"/>
            <p:cNvSpPr>
              <a:spLocks noChangeShapeType="1"/>
            </p:cNvSpPr>
            <p:nvPr/>
          </p:nvSpPr>
          <p:spPr bwMode="auto">
            <a:xfrm>
              <a:off x="2640" y="2400"/>
              <a:ext cx="30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grpSp>
          <p:nvGrpSpPr>
            <p:cNvPr id="4" name="Group 51"/>
            <p:cNvGrpSpPr>
              <a:grpSpLocks/>
            </p:cNvGrpSpPr>
            <p:nvPr/>
          </p:nvGrpSpPr>
          <p:grpSpPr bwMode="auto">
            <a:xfrm>
              <a:off x="2375" y="2160"/>
              <a:ext cx="169" cy="384"/>
              <a:chOff x="4560" y="240"/>
              <a:chExt cx="169" cy="384"/>
            </a:xfrm>
          </p:grpSpPr>
          <p:sp>
            <p:nvSpPr>
              <p:cNvPr id="1610804" name="Text Box 52"/>
              <p:cNvSpPr txBox="1">
                <a:spLocks noChangeArrowheads="1"/>
              </p:cNvSpPr>
              <p:nvPr/>
            </p:nvSpPr>
            <p:spPr bwMode="auto">
              <a:xfrm>
                <a:off x="4560" y="240"/>
                <a:ext cx="169" cy="2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latin typeface="Arial" pitchFamily="34" charset="0"/>
                  </a:rPr>
                  <a:t>.</a:t>
                </a:r>
              </a:p>
            </p:txBody>
          </p:sp>
          <p:sp>
            <p:nvSpPr>
              <p:cNvPr id="1610805" name="Text Box 53"/>
              <p:cNvSpPr txBox="1">
                <a:spLocks noChangeArrowheads="1"/>
              </p:cNvSpPr>
              <p:nvPr/>
            </p:nvSpPr>
            <p:spPr bwMode="auto">
              <a:xfrm>
                <a:off x="4560" y="288"/>
                <a:ext cx="169" cy="2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latin typeface="Arial" pitchFamily="34" charset="0"/>
                  </a:rPr>
                  <a:t>.</a:t>
                </a:r>
              </a:p>
            </p:txBody>
          </p:sp>
          <p:sp>
            <p:nvSpPr>
              <p:cNvPr id="1610806" name="Text Box 54"/>
              <p:cNvSpPr txBox="1">
                <a:spLocks noChangeArrowheads="1"/>
              </p:cNvSpPr>
              <p:nvPr/>
            </p:nvSpPr>
            <p:spPr bwMode="auto">
              <a:xfrm>
                <a:off x="4560" y="336"/>
                <a:ext cx="169" cy="2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latin typeface="Arial" pitchFamily="34" charset="0"/>
                  </a:rPr>
                  <a:t>.</a:t>
                </a:r>
              </a:p>
            </p:txBody>
          </p:sp>
        </p:grpSp>
        <p:grpSp>
          <p:nvGrpSpPr>
            <p:cNvPr id="5" name="Group 55"/>
            <p:cNvGrpSpPr>
              <a:grpSpLocks/>
            </p:cNvGrpSpPr>
            <p:nvPr/>
          </p:nvGrpSpPr>
          <p:grpSpPr bwMode="auto">
            <a:xfrm>
              <a:off x="2544" y="2401"/>
              <a:ext cx="3216" cy="1727"/>
              <a:chOff x="2544" y="2401"/>
              <a:chExt cx="3216" cy="1727"/>
            </a:xfrm>
          </p:grpSpPr>
          <p:sp>
            <p:nvSpPr>
              <p:cNvPr id="1610808" name="Freeform 56"/>
              <p:cNvSpPr>
                <a:spLocks/>
              </p:cNvSpPr>
              <p:nvPr/>
            </p:nvSpPr>
            <p:spPr bwMode="auto">
              <a:xfrm>
                <a:off x="3712" y="2592"/>
                <a:ext cx="1616" cy="896"/>
              </a:xfrm>
              <a:custGeom>
                <a:avLst/>
                <a:gdLst/>
                <a:ahLst/>
                <a:cxnLst>
                  <a:cxn ang="0">
                    <a:pos x="128" y="8"/>
                  </a:cxn>
                  <a:cxn ang="0">
                    <a:pos x="704" y="152"/>
                  </a:cxn>
                  <a:cxn ang="0">
                    <a:pos x="1520" y="632"/>
                  </a:cxn>
                  <a:cxn ang="0">
                    <a:pos x="1280" y="776"/>
                  </a:cxn>
                  <a:cxn ang="0">
                    <a:pos x="944" y="584"/>
                  </a:cxn>
                  <a:cxn ang="0">
                    <a:pos x="608" y="872"/>
                  </a:cxn>
                  <a:cxn ang="0">
                    <a:pos x="512" y="728"/>
                  </a:cxn>
                  <a:cxn ang="0">
                    <a:pos x="752" y="440"/>
                  </a:cxn>
                  <a:cxn ang="0">
                    <a:pos x="320" y="248"/>
                  </a:cxn>
                  <a:cxn ang="0">
                    <a:pos x="32" y="200"/>
                  </a:cxn>
                  <a:cxn ang="0">
                    <a:pos x="128" y="8"/>
                  </a:cxn>
                </a:cxnLst>
                <a:rect l="0" t="0" r="r" b="b"/>
                <a:pathLst>
                  <a:path w="1616" h="896">
                    <a:moveTo>
                      <a:pt x="128" y="8"/>
                    </a:moveTo>
                    <a:cubicBezTo>
                      <a:pt x="240" y="0"/>
                      <a:pt x="472" y="48"/>
                      <a:pt x="704" y="152"/>
                    </a:cubicBezTo>
                    <a:cubicBezTo>
                      <a:pt x="936" y="256"/>
                      <a:pt x="1424" y="528"/>
                      <a:pt x="1520" y="632"/>
                    </a:cubicBezTo>
                    <a:cubicBezTo>
                      <a:pt x="1616" y="736"/>
                      <a:pt x="1376" y="784"/>
                      <a:pt x="1280" y="776"/>
                    </a:cubicBezTo>
                    <a:cubicBezTo>
                      <a:pt x="1184" y="768"/>
                      <a:pt x="1056" y="568"/>
                      <a:pt x="944" y="584"/>
                    </a:cubicBezTo>
                    <a:cubicBezTo>
                      <a:pt x="832" y="600"/>
                      <a:pt x="680" y="848"/>
                      <a:pt x="608" y="872"/>
                    </a:cubicBezTo>
                    <a:cubicBezTo>
                      <a:pt x="536" y="896"/>
                      <a:pt x="488" y="800"/>
                      <a:pt x="512" y="728"/>
                    </a:cubicBezTo>
                    <a:cubicBezTo>
                      <a:pt x="536" y="656"/>
                      <a:pt x="784" y="520"/>
                      <a:pt x="752" y="440"/>
                    </a:cubicBezTo>
                    <a:cubicBezTo>
                      <a:pt x="720" y="360"/>
                      <a:pt x="440" y="288"/>
                      <a:pt x="320" y="248"/>
                    </a:cubicBezTo>
                    <a:cubicBezTo>
                      <a:pt x="200" y="208"/>
                      <a:pt x="64" y="240"/>
                      <a:pt x="32" y="200"/>
                    </a:cubicBezTo>
                    <a:cubicBezTo>
                      <a:pt x="0" y="160"/>
                      <a:pt x="16" y="16"/>
                      <a:pt x="128" y="8"/>
                    </a:cubicBezTo>
                    <a:close/>
                  </a:path>
                </a:pathLst>
              </a:cu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809" name="Text Box 57"/>
              <p:cNvSpPr txBox="1">
                <a:spLocks noChangeArrowheads="1"/>
              </p:cNvSpPr>
              <p:nvPr/>
            </p:nvSpPr>
            <p:spPr bwMode="auto">
              <a:xfrm>
                <a:off x="3139" y="2408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1610810" name="Text Box 58"/>
              <p:cNvSpPr txBox="1">
                <a:spLocks noChangeArrowheads="1"/>
              </p:cNvSpPr>
              <p:nvPr/>
            </p:nvSpPr>
            <p:spPr bwMode="auto">
              <a:xfrm>
                <a:off x="2845" y="2657"/>
                <a:ext cx="27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NP</a:t>
                </a:r>
              </a:p>
            </p:txBody>
          </p:sp>
          <p:sp>
            <p:nvSpPr>
              <p:cNvPr id="1610811" name="Text Box 59"/>
              <p:cNvSpPr txBox="1">
                <a:spLocks noChangeArrowheads="1"/>
              </p:cNvSpPr>
              <p:nvPr/>
            </p:nvSpPr>
            <p:spPr bwMode="auto">
              <a:xfrm>
                <a:off x="3792" y="2657"/>
                <a:ext cx="2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VP</a:t>
                </a:r>
              </a:p>
            </p:txBody>
          </p:sp>
          <p:sp>
            <p:nvSpPr>
              <p:cNvPr id="1610812" name="Line 60"/>
              <p:cNvSpPr>
                <a:spLocks noChangeShapeType="1"/>
              </p:cNvSpPr>
              <p:nvPr/>
            </p:nvSpPr>
            <p:spPr bwMode="auto">
              <a:xfrm flipH="1">
                <a:off x="3037" y="2609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813" name="Line 61"/>
              <p:cNvSpPr>
                <a:spLocks noChangeShapeType="1"/>
              </p:cNvSpPr>
              <p:nvPr/>
            </p:nvSpPr>
            <p:spPr bwMode="auto">
              <a:xfrm>
                <a:off x="3277" y="2609"/>
                <a:ext cx="611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814" name="Text Box 62"/>
              <p:cNvSpPr txBox="1">
                <a:spLocks noChangeArrowheads="1"/>
              </p:cNvSpPr>
              <p:nvPr/>
            </p:nvSpPr>
            <p:spPr bwMode="auto">
              <a:xfrm>
                <a:off x="2989" y="2945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BNP</a:t>
                </a:r>
              </a:p>
            </p:txBody>
          </p:sp>
          <p:sp>
            <p:nvSpPr>
              <p:cNvPr id="1610815" name="Line 63"/>
              <p:cNvSpPr>
                <a:spLocks noChangeShapeType="1"/>
              </p:cNvSpPr>
              <p:nvPr/>
            </p:nvSpPr>
            <p:spPr bwMode="auto">
              <a:xfrm>
                <a:off x="2989" y="2849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816" name="Text Box 64"/>
              <p:cNvSpPr txBox="1">
                <a:spLocks noChangeArrowheads="1"/>
              </p:cNvSpPr>
              <p:nvPr/>
            </p:nvSpPr>
            <p:spPr bwMode="auto">
              <a:xfrm>
                <a:off x="2941" y="3233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1610817" name="Line 65"/>
              <p:cNvSpPr>
                <a:spLocks noChangeShapeType="1"/>
              </p:cNvSpPr>
              <p:nvPr/>
            </p:nvSpPr>
            <p:spPr bwMode="auto">
              <a:xfrm>
                <a:off x="3133" y="3137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818" name="Line 66"/>
              <p:cNvSpPr>
                <a:spLocks noChangeShapeType="1"/>
              </p:cNvSpPr>
              <p:nvPr/>
            </p:nvSpPr>
            <p:spPr bwMode="auto">
              <a:xfrm flipH="1">
                <a:off x="2797" y="2849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819" name="Line 67"/>
              <p:cNvSpPr>
                <a:spLocks noChangeShapeType="1"/>
              </p:cNvSpPr>
              <p:nvPr/>
            </p:nvSpPr>
            <p:spPr bwMode="auto">
              <a:xfrm>
                <a:off x="2736" y="3089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820" name="Line 68"/>
              <p:cNvSpPr>
                <a:spLocks noChangeShapeType="1"/>
              </p:cNvSpPr>
              <p:nvPr/>
            </p:nvSpPr>
            <p:spPr bwMode="auto">
              <a:xfrm>
                <a:off x="3120" y="342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821" name="Text Box 69"/>
              <p:cNvSpPr txBox="1">
                <a:spLocks noChangeArrowheads="1"/>
              </p:cNvSpPr>
              <p:nvPr/>
            </p:nvSpPr>
            <p:spPr bwMode="auto">
              <a:xfrm>
                <a:off x="2976" y="3569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b="1" i="1">
                    <a:latin typeface="Times New Roman" pitchFamily="18" charset="0"/>
                  </a:rPr>
                  <a:t>dog</a:t>
                </a:r>
              </a:p>
            </p:txBody>
          </p:sp>
          <p:sp>
            <p:nvSpPr>
              <p:cNvPr id="1610822" name="Text Box 70"/>
              <p:cNvSpPr txBox="1">
                <a:spLocks noChangeArrowheads="1"/>
              </p:cNvSpPr>
              <p:nvPr/>
            </p:nvSpPr>
            <p:spPr bwMode="auto">
              <a:xfrm>
                <a:off x="4800" y="3089"/>
                <a:ext cx="2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PP</a:t>
                </a:r>
              </a:p>
            </p:txBody>
          </p:sp>
          <p:sp>
            <p:nvSpPr>
              <p:cNvPr id="1610823" name="Text Box 71"/>
              <p:cNvSpPr txBox="1">
                <a:spLocks noChangeArrowheads="1"/>
              </p:cNvSpPr>
              <p:nvPr/>
            </p:nvSpPr>
            <p:spPr bwMode="auto">
              <a:xfrm>
                <a:off x="3456" y="2945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Aux</a:t>
                </a:r>
              </a:p>
            </p:txBody>
          </p:sp>
          <p:sp>
            <p:nvSpPr>
              <p:cNvPr id="1610824" name="Text Box 72"/>
              <p:cNvSpPr txBox="1">
                <a:spLocks noChangeArrowheads="1"/>
              </p:cNvSpPr>
              <p:nvPr/>
            </p:nvSpPr>
            <p:spPr bwMode="auto">
              <a:xfrm>
                <a:off x="3792" y="2945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V</a:t>
                </a:r>
              </a:p>
            </p:txBody>
          </p:sp>
          <p:sp>
            <p:nvSpPr>
              <p:cNvPr id="1610825" name="Line 73"/>
              <p:cNvSpPr>
                <a:spLocks noChangeShapeType="1"/>
              </p:cNvSpPr>
              <p:nvPr/>
            </p:nvSpPr>
            <p:spPr bwMode="auto">
              <a:xfrm flipH="1">
                <a:off x="3696" y="2849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826" name="Line 74"/>
              <p:cNvSpPr>
                <a:spLocks noChangeShapeType="1"/>
              </p:cNvSpPr>
              <p:nvPr/>
            </p:nvSpPr>
            <p:spPr bwMode="auto">
              <a:xfrm>
                <a:off x="3888" y="2849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827" name="Text Box 75"/>
              <p:cNvSpPr txBox="1">
                <a:spLocks noChangeArrowheads="1"/>
              </p:cNvSpPr>
              <p:nvPr/>
            </p:nvSpPr>
            <p:spPr bwMode="auto">
              <a:xfrm>
                <a:off x="3456" y="3233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b="1" i="1">
                    <a:latin typeface="Times New Roman" pitchFamily="18" charset="0"/>
                  </a:rPr>
                  <a:t>is</a:t>
                </a:r>
              </a:p>
            </p:txBody>
          </p:sp>
          <p:sp>
            <p:nvSpPr>
              <p:cNvPr id="1610828" name="Line 76"/>
              <p:cNvSpPr>
                <a:spLocks noChangeShapeType="1"/>
              </p:cNvSpPr>
              <p:nvPr/>
            </p:nvSpPr>
            <p:spPr bwMode="auto">
              <a:xfrm>
                <a:off x="3648" y="3137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829" name="Text Box 77"/>
              <p:cNvSpPr txBox="1">
                <a:spLocks noChangeArrowheads="1"/>
              </p:cNvSpPr>
              <p:nvPr/>
            </p:nvSpPr>
            <p:spPr bwMode="auto">
              <a:xfrm>
                <a:off x="4635" y="3645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b="1" i="1">
                    <a:latin typeface="Times New Roman" pitchFamily="18" charset="0"/>
                  </a:rPr>
                  <a:t>on</a:t>
                </a:r>
              </a:p>
            </p:txBody>
          </p:sp>
          <p:sp>
            <p:nvSpPr>
              <p:cNvPr id="1610830" name="Text Box 78"/>
              <p:cNvSpPr txBox="1">
                <a:spLocks noChangeArrowheads="1"/>
              </p:cNvSpPr>
              <p:nvPr/>
            </p:nvSpPr>
            <p:spPr bwMode="auto">
              <a:xfrm>
                <a:off x="4224" y="3597"/>
                <a:ext cx="43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b="1" i="1">
                    <a:latin typeface="Times New Roman" pitchFamily="18" charset="0"/>
                  </a:rPr>
                  <a:t>a boy</a:t>
                </a:r>
              </a:p>
            </p:txBody>
          </p:sp>
          <p:sp>
            <p:nvSpPr>
              <p:cNvPr id="1610831" name="Text Box 79"/>
              <p:cNvSpPr txBox="1">
                <a:spLocks noChangeArrowheads="1"/>
              </p:cNvSpPr>
              <p:nvPr/>
            </p:nvSpPr>
            <p:spPr bwMode="auto">
              <a:xfrm>
                <a:off x="3744" y="3233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b="1" i="1">
                    <a:latin typeface="Times New Roman" pitchFamily="18" charset="0"/>
                  </a:rPr>
                  <a:t>chasing</a:t>
                </a:r>
              </a:p>
            </p:txBody>
          </p:sp>
          <p:sp>
            <p:nvSpPr>
              <p:cNvPr id="1610832" name="Line 80"/>
              <p:cNvSpPr>
                <a:spLocks noChangeShapeType="1"/>
              </p:cNvSpPr>
              <p:nvPr/>
            </p:nvSpPr>
            <p:spPr bwMode="auto">
              <a:xfrm>
                <a:off x="4032" y="3137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833" name="Text Box 81"/>
              <p:cNvSpPr txBox="1">
                <a:spLocks noChangeArrowheads="1"/>
              </p:cNvSpPr>
              <p:nvPr/>
            </p:nvSpPr>
            <p:spPr bwMode="auto">
              <a:xfrm>
                <a:off x="4464" y="2897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NP</a:t>
                </a:r>
              </a:p>
            </p:txBody>
          </p:sp>
          <p:sp>
            <p:nvSpPr>
              <p:cNvPr id="1610834" name="Line 82"/>
              <p:cNvSpPr>
                <a:spLocks noChangeShapeType="1"/>
              </p:cNvSpPr>
              <p:nvPr/>
            </p:nvSpPr>
            <p:spPr bwMode="auto">
              <a:xfrm>
                <a:off x="4032" y="2753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835" name="AutoShape 83"/>
              <p:cNvSpPr>
                <a:spLocks noChangeArrowheads="1"/>
              </p:cNvSpPr>
              <p:nvPr/>
            </p:nvSpPr>
            <p:spPr bwMode="auto">
              <a:xfrm>
                <a:off x="4272" y="3357"/>
                <a:ext cx="288" cy="28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610836" name="Text Box 84"/>
              <p:cNvSpPr txBox="1">
                <a:spLocks noChangeArrowheads="1"/>
              </p:cNvSpPr>
              <p:nvPr/>
            </p:nvSpPr>
            <p:spPr bwMode="auto">
              <a:xfrm>
                <a:off x="4635" y="3357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P</a:t>
                </a:r>
              </a:p>
            </p:txBody>
          </p:sp>
          <p:sp>
            <p:nvSpPr>
              <p:cNvPr id="1610837" name="Text Box 85"/>
              <p:cNvSpPr txBox="1">
                <a:spLocks noChangeArrowheads="1"/>
              </p:cNvSpPr>
              <p:nvPr/>
            </p:nvSpPr>
            <p:spPr bwMode="auto">
              <a:xfrm>
                <a:off x="5184" y="3329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NP</a:t>
                </a:r>
              </a:p>
            </p:txBody>
          </p:sp>
          <p:sp>
            <p:nvSpPr>
              <p:cNvPr id="1610838" name="Line 86"/>
              <p:cNvSpPr>
                <a:spLocks noChangeShapeType="1"/>
              </p:cNvSpPr>
              <p:nvPr/>
            </p:nvSpPr>
            <p:spPr bwMode="auto">
              <a:xfrm flipH="1">
                <a:off x="4800" y="3233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839" name="Line 87"/>
              <p:cNvSpPr>
                <a:spLocks noChangeShapeType="1"/>
              </p:cNvSpPr>
              <p:nvPr/>
            </p:nvSpPr>
            <p:spPr bwMode="auto">
              <a:xfrm>
                <a:off x="5040" y="3233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840" name="Line 88"/>
              <p:cNvSpPr>
                <a:spLocks noChangeShapeType="1"/>
              </p:cNvSpPr>
              <p:nvPr/>
            </p:nvSpPr>
            <p:spPr bwMode="auto">
              <a:xfrm>
                <a:off x="4800" y="3521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841" name="AutoShape 89"/>
              <p:cNvSpPr>
                <a:spLocks noChangeArrowheads="1"/>
              </p:cNvSpPr>
              <p:nvPr/>
            </p:nvSpPr>
            <p:spPr bwMode="auto">
              <a:xfrm>
                <a:off x="5136" y="3473"/>
                <a:ext cx="432" cy="432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610842" name="Text Box 90"/>
              <p:cNvSpPr txBox="1">
                <a:spLocks noChangeArrowheads="1"/>
              </p:cNvSpPr>
              <p:nvPr/>
            </p:nvSpPr>
            <p:spPr bwMode="auto">
              <a:xfrm>
                <a:off x="2592" y="2897"/>
                <a:ext cx="3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Det</a:t>
                </a:r>
              </a:p>
            </p:txBody>
          </p:sp>
          <p:sp>
            <p:nvSpPr>
              <p:cNvPr id="1610843" name="Text Box 91"/>
              <p:cNvSpPr txBox="1">
                <a:spLocks noChangeArrowheads="1"/>
              </p:cNvSpPr>
              <p:nvPr/>
            </p:nvSpPr>
            <p:spPr bwMode="auto">
              <a:xfrm>
                <a:off x="2544" y="3185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b="1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610844" name="Text Box 92"/>
              <p:cNvSpPr txBox="1">
                <a:spLocks noChangeArrowheads="1"/>
              </p:cNvSpPr>
              <p:nvPr/>
            </p:nvSpPr>
            <p:spPr bwMode="auto">
              <a:xfrm>
                <a:off x="4656" y="3916"/>
                <a:ext cx="110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b="1" i="1" dirty="0">
                    <a:latin typeface="Times New Roman" pitchFamily="18" charset="0"/>
                  </a:rPr>
                  <a:t>the playground</a:t>
                </a:r>
              </a:p>
            </p:txBody>
          </p:sp>
          <p:sp>
            <p:nvSpPr>
              <p:cNvPr id="1610845" name="Line 93"/>
              <p:cNvSpPr>
                <a:spLocks noChangeShapeType="1"/>
              </p:cNvSpPr>
              <p:nvPr/>
            </p:nvSpPr>
            <p:spPr bwMode="auto">
              <a:xfrm>
                <a:off x="4704" y="3041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846" name="Text Box 94"/>
              <p:cNvSpPr txBox="1">
                <a:spLocks noChangeArrowheads="1"/>
              </p:cNvSpPr>
              <p:nvPr/>
            </p:nvSpPr>
            <p:spPr bwMode="auto">
              <a:xfrm>
                <a:off x="4224" y="3185"/>
                <a:ext cx="35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NP</a:t>
                </a:r>
              </a:p>
            </p:txBody>
          </p:sp>
          <p:sp>
            <p:nvSpPr>
              <p:cNvPr id="1610847" name="Line 95"/>
              <p:cNvSpPr>
                <a:spLocks noChangeShapeType="1"/>
              </p:cNvSpPr>
              <p:nvPr/>
            </p:nvSpPr>
            <p:spPr bwMode="auto">
              <a:xfrm flipH="1">
                <a:off x="4464" y="3089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10848" name="Text Box 96"/>
              <p:cNvSpPr txBox="1">
                <a:spLocks noChangeArrowheads="1"/>
              </p:cNvSpPr>
              <p:nvPr/>
            </p:nvSpPr>
            <p:spPr bwMode="auto">
              <a:xfrm>
                <a:off x="3696" y="2401"/>
                <a:ext cx="182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 dirty="0">
                    <a:solidFill>
                      <a:srgbClr val="0000CC"/>
                    </a:solidFill>
                    <a:latin typeface="Arial" pitchFamily="34" charset="0"/>
                  </a:rPr>
                  <a:t>Probability of this tree=0.000011</a:t>
                </a:r>
              </a:p>
            </p:txBody>
          </p:sp>
        </p:grpSp>
      </p:grpSp>
      <p:grpSp>
        <p:nvGrpSpPr>
          <p:cNvPr id="6" name="Group 97"/>
          <p:cNvGrpSpPr>
            <a:grpSpLocks/>
          </p:cNvGrpSpPr>
          <p:nvPr/>
        </p:nvGrpSpPr>
        <p:grpSpPr bwMode="auto">
          <a:xfrm>
            <a:off x="76200" y="1600200"/>
            <a:ext cx="3276600" cy="4953000"/>
            <a:chOff x="48" y="1008"/>
            <a:chExt cx="2064" cy="3120"/>
          </a:xfrm>
        </p:grpSpPr>
        <p:sp>
          <p:nvSpPr>
            <p:cNvPr id="1610850" name="Text Box 98"/>
            <p:cNvSpPr txBox="1">
              <a:spLocks noChangeArrowheads="1"/>
            </p:cNvSpPr>
            <p:nvPr/>
          </p:nvSpPr>
          <p:spPr bwMode="auto">
            <a:xfrm>
              <a:off x="816" y="1296"/>
              <a:ext cx="1106" cy="2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 i="1">
                  <a:latin typeface="Times New Roman" pitchFamily="18" charset="0"/>
                </a:rPr>
                <a:t>S</a:t>
              </a:r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 NP  VP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NP  Det BNP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NP  BNP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NP NP  PP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BNP N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VP  V 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VP  Aux V NP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VP  VP PP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PP  P NP</a:t>
              </a:r>
            </a:p>
            <a:p>
              <a:pPr eaLnBrk="0" hangingPunct="0"/>
              <a:endParaRPr lang="en-US" sz="1600" i="1">
                <a:latin typeface="Times New Roman" pitchFamily="18" charset="0"/>
                <a:sym typeface="Symbol" pitchFamily="18" charset="2"/>
              </a:endParaRP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V  chasing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Aux is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N  dog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N  boy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N playground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Det the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Det a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P  on</a:t>
              </a:r>
            </a:p>
          </p:txBody>
        </p:sp>
        <p:sp>
          <p:nvSpPr>
            <p:cNvPr id="1610851" name="AutoShape 99"/>
            <p:cNvSpPr>
              <a:spLocks/>
            </p:cNvSpPr>
            <p:nvPr/>
          </p:nvSpPr>
          <p:spPr bwMode="auto">
            <a:xfrm>
              <a:off x="718" y="1372"/>
              <a:ext cx="98" cy="1296"/>
            </a:xfrm>
            <a:prstGeom prst="leftBrace">
              <a:avLst>
                <a:gd name="adj1" fmla="val 11020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10852" name="AutoShape 100"/>
            <p:cNvSpPr>
              <a:spLocks/>
            </p:cNvSpPr>
            <p:nvPr/>
          </p:nvSpPr>
          <p:spPr bwMode="auto">
            <a:xfrm>
              <a:off x="720" y="2908"/>
              <a:ext cx="96" cy="1152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10853" name="Text Box 101"/>
            <p:cNvSpPr txBox="1">
              <a:spLocks noChangeArrowheads="1"/>
            </p:cNvSpPr>
            <p:nvPr/>
          </p:nvSpPr>
          <p:spPr bwMode="auto">
            <a:xfrm>
              <a:off x="48" y="1860"/>
              <a:ext cx="6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latin typeface="Arial" pitchFamily="34" charset="0"/>
                </a:rPr>
                <a:t>Grammar</a:t>
              </a:r>
            </a:p>
          </p:txBody>
        </p:sp>
        <p:sp>
          <p:nvSpPr>
            <p:cNvPr id="1610854" name="Text Box 102"/>
            <p:cNvSpPr txBox="1">
              <a:spLocks noChangeArrowheads="1"/>
            </p:cNvSpPr>
            <p:nvPr/>
          </p:nvSpPr>
          <p:spPr bwMode="auto">
            <a:xfrm>
              <a:off x="48" y="3320"/>
              <a:ext cx="59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latin typeface="Arial" pitchFamily="34" charset="0"/>
                </a:rPr>
                <a:t>Lexicon</a:t>
              </a:r>
            </a:p>
          </p:txBody>
        </p:sp>
        <p:sp>
          <p:nvSpPr>
            <p:cNvPr id="1610855" name="Text Box 103"/>
            <p:cNvSpPr txBox="1">
              <a:spLocks noChangeArrowheads="1"/>
            </p:cNvSpPr>
            <p:nvPr/>
          </p:nvSpPr>
          <p:spPr bwMode="auto">
            <a:xfrm>
              <a:off x="1776" y="1304"/>
              <a:ext cx="2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i="1">
                  <a:solidFill>
                    <a:srgbClr val="0000CC"/>
                  </a:solidFill>
                  <a:latin typeface="Times New Roman" pitchFamily="18" charset="0"/>
                </a:rPr>
                <a:t>1.0</a:t>
              </a:r>
            </a:p>
          </p:txBody>
        </p:sp>
        <p:sp>
          <p:nvSpPr>
            <p:cNvPr id="1610856" name="Text Box 104"/>
            <p:cNvSpPr txBox="1">
              <a:spLocks noChangeArrowheads="1"/>
            </p:cNvSpPr>
            <p:nvPr/>
          </p:nvSpPr>
          <p:spPr bwMode="auto">
            <a:xfrm>
              <a:off x="1776" y="1448"/>
              <a:ext cx="256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i="1">
                  <a:solidFill>
                    <a:srgbClr val="0000CC"/>
                  </a:solidFill>
                  <a:latin typeface="Times New Roman" pitchFamily="18" charset="0"/>
                </a:rPr>
                <a:t>0.3</a:t>
              </a:r>
            </a:p>
            <a:p>
              <a:pPr algn="ctr" eaLnBrk="0" hangingPunct="0"/>
              <a:r>
                <a:rPr lang="en-US" sz="1400" b="1" i="1">
                  <a:solidFill>
                    <a:srgbClr val="0000CC"/>
                  </a:solidFill>
                  <a:latin typeface="Times New Roman" pitchFamily="18" charset="0"/>
                </a:rPr>
                <a:t>0.4</a:t>
              </a:r>
            </a:p>
            <a:p>
              <a:pPr algn="ctr" eaLnBrk="0" hangingPunct="0"/>
              <a:r>
                <a:rPr lang="en-US" sz="1400" b="1" i="1">
                  <a:solidFill>
                    <a:srgbClr val="0000CC"/>
                  </a:solidFill>
                  <a:latin typeface="Times New Roman" pitchFamily="18" charset="0"/>
                </a:rPr>
                <a:t>0.3</a:t>
              </a:r>
            </a:p>
          </p:txBody>
        </p:sp>
        <p:sp>
          <p:nvSpPr>
            <p:cNvPr id="1610857" name="Text Box 105"/>
            <p:cNvSpPr txBox="1">
              <a:spLocks noChangeArrowheads="1"/>
            </p:cNvSpPr>
            <p:nvPr/>
          </p:nvSpPr>
          <p:spPr bwMode="auto">
            <a:xfrm>
              <a:off x="1760" y="2552"/>
              <a:ext cx="2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i="1">
                  <a:solidFill>
                    <a:srgbClr val="0000CC"/>
                  </a:solidFill>
                  <a:latin typeface="Times New Roman" pitchFamily="18" charset="0"/>
                </a:rPr>
                <a:t>1.0</a:t>
              </a:r>
            </a:p>
          </p:txBody>
        </p:sp>
        <p:sp>
          <p:nvSpPr>
            <p:cNvPr id="1610858" name="Text Box 106"/>
            <p:cNvSpPr txBox="1">
              <a:spLocks noChangeArrowheads="1"/>
            </p:cNvSpPr>
            <p:nvPr/>
          </p:nvSpPr>
          <p:spPr bwMode="auto">
            <a:xfrm>
              <a:off x="1788" y="1976"/>
              <a:ext cx="2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i="1">
                  <a:solidFill>
                    <a:srgbClr val="0000CC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610859" name="Text Box 107"/>
            <p:cNvSpPr txBox="1">
              <a:spLocks noChangeArrowheads="1"/>
            </p:cNvSpPr>
            <p:nvPr/>
          </p:nvSpPr>
          <p:spPr bwMode="auto">
            <a:xfrm>
              <a:off x="1788" y="2312"/>
              <a:ext cx="2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i="1">
                  <a:solidFill>
                    <a:srgbClr val="0000CC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610860" name="Text Box 108"/>
            <p:cNvSpPr txBox="1">
              <a:spLocks noChangeArrowheads="1"/>
            </p:cNvSpPr>
            <p:nvPr/>
          </p:nvSpPr>
          <p:spPr bwMode="auto">
            <a:xfrm>
              <a:off x="1752" y="2888"/>
              <a:ext cx="3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i="1">
                  <a:solidFill>
                    <a:srgbClr val="0000CC"/>
                  </a:solidFill>
                  <a:latin typeface="Times New Roman" pitchFamily="18" charset="0"/>
                </a:rPr>
                <a:t>0.01</a:t>
              </a:r>
            </a:p>
          </p:txBody>
        </p:sp>
        <p:sp>
          <p:nvSpPr>
            <p:cNvPr id="1610861" name="Text Box 109"/>
            <p:cNvSpPr txBox="1">
              <a:spLocks noChangeArrowheads="1"/>
            </p:cNvSpPr>
            <p:nvPr/>
          </p:nvSpPr>
          <p:spPr bwMode="auto">
            <a:xfrm>
              <a:off x="1744" y="3176"/>
              <a:ext cx="3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i="1">
                  <a:solidFill>
                    <a:srgbClr val="0000CC"/>
                  </a:solidFill>
                  <a:latin typeface="Times New Roman" pitchFamily="18" charset="0"/>
                </a:rPr>
                <a:t>0.003</a:t>
              </a:r>
            </a:p>
          </p:txBody>
        </p:sp>
        <p:sp>
          <p:nvSpPr>
            <p:cNvPr id="1610862" name="Text Box 110"/>
            <p:cNvSpPr txBox="1">
              <a:spLocks noChangeArrowheads="1"/>
            </p:cNvSpPr>
            <p:nvPr/>
          </p:nvSpPr>
          <p:spPr bwMode="auto">
            <a:xfrm>
              <a:off x="1776" y="3704"/>
              <a:ext cx="2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i="1">
                  <a:solidFill>
                    <a:srgbClr val="0000CC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610863" name="Text Box 111"/>
            <p:cNvSpPr txBox="1">
              <a:spLocks noChangeArrowheads="1"/>
            </p:cNvSpPr>
            <p:nvPr/>
          </p:nvSpPr>
          <p:spPr bwMode="auto">
            <a:xfrm>
              <a:off x="1776" y="3464"/>
              <a:ext cx="2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i="1">
                  <a:solidFill>
                    <a:srgbClr val="0000CC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610864" name="Rectangle 112"/>
            <p:cNvSpPr>
              <a:spLocks noChangeArrowheads="1"/>
            </p:cNvSpPr>
            <p:nvPr/>
          </p:nvSpPr>
          <p:spPr bwMode="auto">
            <a:xfrm>
              <a:off x="48" y="1008"/>
              <a:ext cx="2064" cy="312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10865" name="Text Box 113"/>
            <p:cNvSpPr txBox="1">
              <a:spLocks noChangeArrowheads="1"/>
            </p:cNvSpPr>
            <p:nvPr/>
          </p:nvSpPr>
          <p:spPr bwMode="auto">
            <a:xfrm>
              <a:off x="48" y="1056"/>
              <a:ext cx="2016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800" b="1" u="sng">
                  <a:latin typeface="Arial" pitchFamily="34" charset="0"/>
                </a:rPr>
                <a:t>Probabilistic CFG</a:t>
              </a:r>
            </a:p>
          </p:txBody>
        </p:sp>
      </p:grpSp>
      <p:sp>
        <p:nvSpPr>
          <p:cNvPr id="11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075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81000"/>
            <a:ext cx="8352928" cy="609600"/>
          </a:xfrm>
        </p:spPr>
        <p:txBody>
          <a:bodyPr/>
          <a:lstStyle/>
          <a:p>
            <a:r>
              <a:rPr lang="en-US" dirty="0"/>
              <a:t>Text Classification</a:t>
            </a:r>
          </a:p>
        </p:txBody>
      </p:sp>
      <p:sp>
        <p:nvSpPr>
          <p:cNvPr id="189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064896" cy="4800600"/>
          </a:xfrm>
        </p:spPr>
        <p:txBody>
          <a:bodyPr/>
          <a:lstStyle/>
          <a:p>
            <a:r>
              <a:rPr lang="en-US" sz="2000" dirty="0"/>
              <a:t>Motivation</a:t>
            </a:r>
          </a:p>
          <a:p>
            <a:pPr lvl="1"/>
            <a:r>
              <a:rPr lang="en-US" sz="2000" dirty="0"/>
              <a:t>Automatic classification for the large number of on-line text documents (Web pages, e-mails, corporate intranets, etc.) </a:t>
            </a:r>
          </a:p>
          <a:p>
            <a:r>
              <a:rPr lang="en-US" sz="2000" dirty="0"/>
              <a:t>Classification Process</a:t>
            </a:r>
          </a:p>
          <a:p>
            <a:pPr lvl="1"/>
            <a:r>
              <a:rPr lang="en-US" sz="2000" dirty="0"/>
              <a:t>Data preprocessing</a:t>
            </a:r>
          </a:p>
          <a:p>
            <a:pPr lvl="1"/>
            <a:r>
              <a:rPr lang="en-US" sz="2000" dirty="0"/>
              <a:t>Definition of training set and test sets</a:t>
            </a:r>
          </a:p>
          <a:p>
            <a:pPr lvl="1"/>
            <a:r>
              <a:rPr lang="en-US" sz="2000" dirty="0"/>
              <a:t>Creation of the classification model using the selected classification algorithm</a:t>
            </a:r>
          </a:p>
          <a:p>
            <a:pPr lvl="1"/>
            <a:r>
              <a:rPr lang="en-US" sz="2000" dirty="0"/>
              <a:t>Classification model validation</a:t>
            </a:r>
          </a:p>
          <a:p>
            <a:pPr lvl="1"/>
            <a:r>
              <a:rPr lang="en-US" sz="2000" dirty="0"/>
              <a:t>Classification of new/unknown text documents</a:t>
            </a:r>
          </a:p>
          <a:p>
            <a:r>
              <a:rPr lang="en-US" sz="2000" dirty="0"/>
              <a:t>Text document classification differs from the classification of relational data</a:t>
            </a:r>
          </a:p>
          <a:p>
            <a:pPr lvl="1"/>
            <a:r>
              <a:rPr lang="en-US" sz="2000" dirty="0"/>
              <a:t>Document databases are not structured according to attribute-value pairs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81000"/>
            <a:ext cx="8352928" cy="609600"/>
          </a:xfrm>
        </p:spPr>
        <p:txBody>
          <a:bodyPr/>
          <a:lstStyle/>
          <a:p>
            <a:r>
              <a:rPr lang="en-US" dirty="0"/>
              <a:t>Text Classification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340768"/>
            <a:ext cx="7213600" cy="42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81000"/>
            <a:ext cx="8352928" cy="609600"/>
          </a:xfrm>
        </p:spPr>
        <p:txBody>
          <a:bodyPr/>
          <a:lstStyle/>
          <a:p>
            <a:r>
              <a:rPr lang="en-US" dirty="0"/>
              <a:t>Text </a:t>
            </a:r>
            <a:r>
              <a:rPr lang="en-US" dirty="0" smtClean="0"/>
              <a:t>Classification Tasks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340768"/>
            <a:ext cx="7745086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7793038" cy="609600"/>
          </a:xfrm>
        </p:spPr>
        <p:txBody>
          <a:bodyPr/>
          <a:lstStyle/>
          <a:p>
            <a:r>
              <a:rPr lang="en-US" dirty="0"/>
              <a:t>Text Classification(2)</a:t>
            </a:r>
          </a:p>
        </p:txBody>
      </p:sp>
      <p:sp>
        <p:nvSpPr>
          <p:cNvPr id="190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84784"/>
            <a:ext cx="8231832" cy="4800600"/>
          </a:xfrm>
        </p:spPr>
        <p:txBody>
          <a:bodyPr/>
          <a:lstStyle/>
          <a:p>
            <a:r>
              <a:rPr lang="en-US" dirty="0"/>
              <a:t>Classification Algorithms:</a:t>
            </a:r>
          </a:p>
          <a:p>
            <a:pPr lvl="1"/>
            <a:r>
              <a:rPr lang="en-US" dirty="0" smtClean="0"/>
              <a:t>K-Nearest </a:t>
            </a:r>
            <a:r>
              <a:rPr lang="en-US" dirty="0"/>
              <a:t>Neighbors</a:t>
            </a:r>
          </a:p>
          <a:p>
            <a:pPr lvl="1"/>
            <a:r>
              <a:rPr lang="en-US" dirty="0"/>
              <a:t>Naïve </a:t>
            </a:r>
            <a:r>
              <a:rPr lang="en-US" dirty="0" err="1"/>
              <a:t>Bayes</a:t>
            </a:r>
            <a:endParaRPr lang="en-US" dirty="0"/>
          </a:p>
          <a:p>
            <a:pPr lvl="1"/>
            <a:r>
              <a:rPr lang="en-US" dirty="0" smtClean="0"/>
              <a:t>Neural Networks</a:t>
            </a:r>
          </a:p>
          <a:p>
            <a:pPr lvl="1"/>
            <a:r>
              <a:rPr lang="en-US" dirty="0" smtClean="0"/>
              <a:t>Support Vector Machines</a:t>
            </a:r>
            <a:endParaRPr lang="en-US" dirty="0"/>
          </a:p>
          <a:p>
            <a:pPr lvl="1"/>
            <a:r>
              <a:rPr lang="en-US" dirty="0"/>
              <a:t>Decision Trees</a:t>
            </a:r>
          </a:p>
          <a:p>
            <a:pPr lvl="1"/>
            <a:r>
              <a:rPr lang="en-US" dirty="0"/>
              <a:t>Association rule-based</a:t>
            </a:r>
          </a:p>
          <a:p>
            <a:pPr lvl="1"/>
            <a:r>
              <a:rPr lang="en-US" dirty="0"/>
              <a:t>Boosting</a:t>
            </a:r>
          </a:p>
        </p:txBody>
      </p:sp>
      <p:pic>
        <p:nvPicPr>
          <p:cNvPr id="19005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988840"/>
            <a:ext cx="4572000" cy="3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153400" cy="609600"/>
          </a:xfrm>
        </p:spPr>
        <p:txBody>
          <a:bodyPr/>
          <a:lstStyle/>
          <a:p>
            <a:r>
              <a:rPr lang="en-US"/>
              <a:t>Document Clustering</a:t>
            </a:r>
          </a:p>
        </p:txBody>
      </p:sp>
      <p:sp>
        <p:nvSpPr>
          <p:cNvPr id="190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8136904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Motivation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Automatically group related documents based on their contents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 predetermined training sets or taxonomies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Generate a taxonomy at runtime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Clustering Process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preprocessing: remove stop words, stem, feature extraction, lexical analysis, etc.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Hierarchical clustering: compute similarities applying clustering algorithms.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Model-Based clustering (Neural Network Approach): clusters are represented by “exemplars”. (e.g.: SOM)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Text Categorization	</a:t>
            </a:r>
          </a:p>
        </p:txBody>
      </p:sp>
      <p:sp>
        <p:nvSpPr>
          <p:cNvPr id="162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7467600" cy="4873752"/>
          </a:xfrm>
        </p:spPr>
        <p:txBody>
          <a:bodyPr/>
          <a:lstStyle/>
          <a:p>
            <a:r>
              <a:rPr lang="en-US" altLang="ja-JP" dirty="0">
                <a:ea typeface="MS PGothic" pitchFamily="34" charset="-128"/>
              </a:rPr>
              <a:t>Pre-given categories and labeled document examples (Categories may form hierarchy)</a:t>
            </a:r>
          </a:p>
          <a:p>
            <a:r>
              <a:rPr lang="en-US" altLang="ja-JP" dirty="0">
                <a:ea typeface="MS PGothic" pitchFamily="34" charset="-128"/>
              </a:rPr>
              <a:t>Classify new documents </a:t>
            </a:r>
          </a:p>
          <a:p>
            <a:r>
              <a:rPr lang="en-US" altLang="ja-JP" dirty="0">
                <a:ea typeface="MS PGothic" pitchFamily="34" charset="-128"/>
              </a:rPr>
              <a:t>A standard classification (supervised learning ) problem</a:t>
            </a:r>
            <a:endParaRPr lang="en-US" altLang="zh-CN" dirty="0">
              <a:ea typeface="SimSun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3528" y="3573016"/>
            <a:ext cx="8077200" cy="2971800"/>
            <a:chOff x="288" y="2304"/>
            <a:chExt cx="5088" cy="1872"/>
          </a:xfrm>
        </p:grpSpPr>
        <p:sp>
          <p:nvSpPr>
            <p:cNvPr id="1624069" name="AutoShape 5"/>
            <p:cNvSpPr>
              <a:spLocks noChangeArrowheads="1"/>
            </p:cNvSpPr>
            <p:nvPr/>
          </p:nvSpPr>
          <p:spPr bwMode="auto">
            <a:xfrm>
              <a:off x="288" y="2400"/>
              <a:ext cx="1296" cy="1053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70" name="Rectangle 6"/>
            <p:cNvSpPr>
              <a:spLocks noChangeArrowheads="1"/>
            </p:cNvSpPr>
            <p:nvPr/>
          </p:nvSpPr>
          <p:spPr bwMode="auto">
            <a:xfrm>
              <a:off x="2208" y="2544"/>
              <a:ext cx="105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ja-JP" sz="2000" b="1">
                  <a:latin typeface="Times New Roman" pitchFamily="18" charset="0"/>
                  <a:ea typeface="MS PGothic" pitchFamily="34" charset="-128"/>
                </a:rPr>
                <a:t>Categorization</a:t>
              </a:r>
            </a:p>
            <a:p>
              <a:pPr algn="ctr" eaLnBrk="0" hangingPunct="0"/>
              <a:r>
                <a:rPr lang="en-US" altLang="ja-JP" sz="2000" b="1">
                  <a:latin typeface="Times New Roman" pitchFamily="18" charset="0"/>
                  <a:ea typeface="MS PGothic" pitchFamily="34" charset="-128"/>
                </a:rPr>
                <a:t>System</a:t>
              </a:r>
            </a:p>
          </p:txBody>
        </p:sp>
        <p:sp>
          <p:nvSpPr>
            <p:cNvPr id="1624071" name="AutoShape 7"/>
            <p:cNvSpPr>
              <a:spLocks noChangeArrowheads="1"/>
            </p:cNvSpPr>
            <p:nvPr/>
          </p:nvSpPr>
          <p:spPr bwMode="auto">
            <a:xfrm>
              <a:off x="432" y="2784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72" name="AutoShape 8"/>
            <p:cNvSpPr>
              <a:spLocks noChangeArrowheads="1"/>
            </p:cNvSpPr>
            <p:nvPr/>
          </p:nvSpPr>
          <p:spPr bwMode="auto">
            <a:xfrm>
              <a:off x="528" y="2880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73" name="AutoShape 9"/>
            <p:cNvSpPr>
              <a:spLocks noChangeArrowheads="1"/>
            </p:cNvSpPr>
            <p:nvPr/>
          </p:nvSpPr>
          <p:spPr bwMode="auto">
            <a:xfrm>
              <a:off x="624" y="2976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74" name="AutoShape 10"/>
            <p:cNvSpPr>
              <a:spLocks noChangeArrowheads="1"/>
            </p:cNvSpPr>
            <p:nvPr/>
          </p:nvSpPr>
          <p:spPr bwMode="auto">
            <a:xfrm>
              <a:off x="720" y="3072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75" name="AutoShape 11"/>
            <p:cNvSpPr>
              <a:spLocks noChangeArrowheads="1"/>
            </p:cNvSpPr>
            <p:nvPr/>
          </p:nvSpPr>
          <p:spPr bwMode="auto">
            <a:xfrm>
              <a:off x="816" y="3168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76" name="AutoShape 12"/>
            <p:cNvSpPr>
              <a:spLocks noChangeArrowheads="1"/>
            </p:cNvSpPr>
            <p:nvPr/>
          </p:nvSpPr>
          <p:spPr bwMode="auto">
            <a:xfrm>
              <a:off x="912" y="3264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77" name="AutoShape 13"/>
            <p:cNvSpPr>
              <a:spLocks noChangeArrowheads="1"/>
            </p:cNvSpPr>
            <p:nvPr/>
          </p:nvSpPr>
          <p:spPr bwMode="auto">
            <a:xfrm>
              <a:off x="816" y="2688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78" name="AutoShape 14"/>
            <p:cNvSpPr>
              <a:spLocks noChangeArrowheads="1"/>
            </p:cNvSpPr>
            <p:nvPr/>
          </p:nvSpPr>
          <p:spPr bwMode="auto">
            <a:xfrm>
              <a:off x="912" y="2784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79" name="AutoShape 15"/>
            <p:cNvSpPr>
              <a:spLocks noChangeArrowheads="1"/>
            </p:cNvSpPr>
            <p:nvPr/>
          </p:nvSpPr>
          <p:spPr bwMode="auto">
            <a:xfrm>
              <a:off x="1008" y="2880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80" name="AutoShape 16"/>
            <p:cNvSpPr>
              <a:spLocks noChangeArrowheads="1"/>
            </p:cNvSpPr>
            <p:nvPr/>
          </p:nvSpPr>
          <p:spPr bwMode="auto">
            <a:xfrm>
              <a:off x="1104" y="2976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81" name="AutoShape 17"/>
            <p:cNvSpPr>
              <a:spLocks noChangeArrowheads="1"/>
            </p:cNvSpPr>
            <p:nvPr/>
          </p:nvSpPr>
          <p:spPr bwMode="auto">
            <a:xfrm>
              <a:off x="1200" y="3072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82" name="AutoShape 18"/>
            <p:cNvSpPr>
              <a:spLocks noChangeArrowheads="1"/>
            </p:cNvSpPr>
            <p:nvPr/>
          </p:nvSpPr>
          <p:spPr bwMode="auto">
            <a:xfrm>
              <a:off x="1296" y="3168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83" name="AutoShape 19"/>
            <p:cNvSpPr>
              <a:spLocks noChangeArrowheads="1"/>
            </p:cNvSpPr>
            <p:nvPr/>
          </p:nvSpPr>
          <p:spPr bwMode="auto">
            <a:xfrm>
              <a:off x="4176" y="2976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84" name="AutoShape 20"/>
            <p:cNvSpPr>
              <a:spLocks noChangeArrowheads="1"/>
            </p:cNvSpPr>
            <p:nvPr/>
          </p:nvSpPr>
          <p:spPr bwMode="auto">
            <a:xfrm>
              <a:off x="4176" y="3168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85" name="AutoShape 21"/>
            <p:cNvSpPr>
              <a:spLocks noChangeArrowheads="1"/>
            </p:cNvSpPr>
            <p:nvPr/>
          </p:nvSpPr>
          <p:spPr bwMode="auto">
            <a:xfrm>
              <a:off x="4176" y="3504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86" name="Rectangle 22"/>
            <p:cNvSpPr>
              <a:spLocks noChangeArrowheads="1"/>
            </p:cNvSpPr>
            <p:nvPr/>
          </p:nvSpPr>
          <p:spPr bwMode="auto">
            <a:xfrm>
              <a:off x="4032" y="2304"/>
              <a:ext cx="1344" cy="14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87" name="Text Box 23"/>
            <p:cNvSpPr txBox="1">
              <a:spLocks noChangeArrowheads="1"/>
            </p:cNvSpPr>
            <p:nvPr/>
          </p:nvSpPr>
          <p:spPr bwMode="auto">
            <a:xfrm>
              <a:off x="4128" y="321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sz="2400">
                  <a:latin typeface="Times New Roman" pitchFamily="18" charset="0"/>
                  <a:ea typeface="MS PGothic" pitchFamily="34" charset="-128"/>
                </a:rPr>
                <a:t>…</a:t>
              </a:r>
            </a:p>
          </p:txBody>
        </p:sp>
        <p:sp>
          <p:nvSpPr>
            <p:cNvPr id="1624088" name="AutoShape 24"/>
            <p:cNvSpPr>
              <a:spLocks noChangeArrowheads="1"/>
            </p:cNvSpPr>
            <p:nvPr/>
          </p:nvSpPr>
          <p:spPr bwMode="auto">
            <a:xfrm>
              <a:off x="1680" y="2592"/>
              <a:ext cx="480" cy="306"/>
            </a:xfrm>
            <a:prstGeom prst="rightArrow">
              <a:avLst>
                <a:gd name="adj1" fmla="val 50000"/>
                <a:gd name="adj2" fmla="val 3921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89" name="AutoShape 25"/>
            <p:cNvSpPr>
              <a:spLocks noChangeArrowheads="1"/>
            </p:cNvSpPr>
            <p:nvPr/>
          </p:nvSpPr>
          <p:spPr bwMode="auto">
            <a:xfrm>
              <a:off x="3360" y="2592"/>
              <a:ext cx="480" cy="306"/>
            </a:xfrm>
            <a:prstGeom prst="rightArrow">
              <a:avLst>
                <a:gd name="adj1" fmla="val 50000"/>
                <a:gd name="adj2" fmla="val 3921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90" name="AutoShape 26"/>
            <p:cNvSpPr>
              <a:spLocks noChangeArrowheads="1"/>
            </p:cNvSpPr>
            <p:nvPr/>
          </p:nvSpPr>
          <p:spPr bwMode="auto">
            <a:xfrm>
              <a:off x="4176" y="2592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91" name="AutoShape 27"/>
            <p:cNvSpPr>
              <a:spLocks noChangeArrowheads="1"/>
            </p:cNvSpPr>
            <p:nvPr/>
          </p:nvSpPr>
          <p:spPr bwMode="auto">
            <a:xfrm>
              <a:off x="4176" y="2784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092" name="Text Box 28"/>
            <p:cNvSpPr txBox="1">
              <a:spLocks noChangeArrowheads="1"/>
            </p:cNvSpPr>
            <p:nvPr/>
          </p:nvSpPr>
          <p:spPr bwMode="auto">
            <a:xfrm>
              <a:off x="4656" y="2408"/>
              <a:ext cx="636" cy="1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ja-JP" sz="1600" dirty="0">
                  <a:latin typeface="Times New Roman" pitchFamily="18" charset="0"/>
                  <a:ea typeface="SimSun" pitchFamily="2" charset="-122"/>
                </a:rPr>
                <a:t>Sports</a:t>
              </a:r>
            </a:p>
            <a:p>
              <a:pPr eaLnBrk="0" hangingPunct="0"/>
              <a:endParaRPr lang="zh-CN" altLang="ja-JP" sz="1600" dirty="0">
                <a:latin typeface="Times New Roman" pitchFamily="18" charset="0"/>
                <a:ea typeface="SimSun" pitchFamily="2" charset="-122"/>
              </a:endParaRPr>
            </a:p>
            <a:p>
              <a:pPr eaLnBrk="0" hangingPunct="0"/>
              <a:r>
                <a:rPr lang="zh-CN" altLang="ja-JP" sz="1600" dirty="0">
                  <a:latin typeface="Times New Roman" pitchFamily="18" charset="0"/>
                  <a:ea typeface="SimSun" pitchFamily="2" charset="-122"/>
                </a:rPr>
                <a:t>Business</a:t>
              </a:r>
            </a:p>
            <a:p>
              <a:pPr eaLnBrk="0" hangingPunct="0"/>
              <a:endParaRPr lang="en-US" altLang="ja-JP" sz="1600" dirty="0">
                <a:latin typeface="Times New Roman" pitchFamily="18" charset="0"/>
                <a:ea typeface="MS PGothic" pitchFamily="34" charset="-128"/>
              </a:endParaRPr>
            </a:p>
            <a:p>
              <a:pPr eaLnBrk="0" hangingPunct="0"/>
              <a:r>
                <a:rPr lang="zh-CN" altLang="ja-JP" sz="1600" dirty="0">
                  <a:latin typeface="Times New Roman" pitchFamily="18" charset="0"/>
                  <a:ea typeface="SimSun" pitchFamily="2" charset="-122"/>
                </a:rPr>
                <a:t>Education</a:t>
              </a:r>
            </a:p>
            <a:p>
              <a:pPr eaLnBrk="0" hangingPunct="0"/>
              <a:endParaRPr lang="zh-CN" altLang="ja-JP" sz="1600" dirty="0">
                <a:latin typeface="Times New Roman" pitchFamily="18" charset="0"/>
                <a:ea typeface="SimSun" pitchFamily="2" charset="-122"/>
              </a:endParaRPr>
            </a:p>
            <a:p>
              <a:pPr eaLnBrk="0" hangingPunct="0"/>
              <a:endParaRPr lang="zh-CN" altLang="ja-JP" sz="1600" dirty="0">
                <a:latin typeface="Times New Roman" pitchFamily="18" charset="0"/>
                <a:ea typeface="SimSun" pitchFamily="2" charset="-122"/>
              </a:endParaRPr>
            </a:p>
            <a:p>
              <a:pPr eaLnBrk="0" hangingPunct="0"/>
              <a:r>
                <a:rPr lang="zh-CN" altLang="ja-JP" sz="1600" dirty="0">
                  <a:latin typeface="Times New Roman" pitchFamily="18" charset="0"/>
                  <a:ea typeface="SimSun" pitchFamily="2" charset="-122"/>
                </a:rPr>
                <a:t>Science</a:t>
              </a:r>
            </a:p>
            <a:p>
              <a:pPr eaLnBrk="0" hangingPunct="0"/>
              <a:endParaRPr lang="en-US" altLang="ja-JP" sz="1600" dirty="0">
                <a:latin typeface="Times New Roman" pitchFamily="18" charset="0"/>
                <a:ea typeface="MS PGothic" pitchFamily="34" charset="-128"/>
              </a:endParaRPr>
            </a:p>
            <a:p>
              <a:pPr eaLnBrk="0" hangingPunct="0"/>
              <a:endParaRPr lang="en-US" altLang="ja-JP" sz="1600" dirty="0"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1624093" name="Text Box 29"/>
            <p:cNvSpPr txBox="1">
              <a:spLocks noChangeArrowheads="1"/>
            </p:cNvSpPr>
            <p:nvPr/>
          </p:nvSpPr>
          <p:spPr bwMode="auto">
            <a:xfrm>
              <a:off x="4704" y="326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ja-JP" sz="2400">
                  <a:latin typeface="Times New Roman" pitchFamily="18" charset="0"/>
                  <a:ea typeface="MS PGothic" pitchFamily="34" charset="-128"/>
                </a:rPr>
                <a:t>…</a:t>
              </a:r>
            </a:p>
          </p:txBody>
        </p:sp>
        <p:sp>
          <p:nvSpPr>
            <p:cNvPr id="1624094" name="Line 30"/>
            <p:cNvSpPr>
              <a:spLocks noChangeShapeType="1"/>
            </p:cNvSpPr>
            <p:nvPr/>
          </p:nvSpPr>
          <p:spPr bwMode="auto">
            <a:xfrm>
              <a:off x="4368" y="2640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624095" name="Line 31"/>
            <p:cNvSpPr>
              <a:spLocks noChangeShapeType="1"/>
            </p:cNvSpPr>
            <p:nvPr/>
          </p:nvSpPr>
          <p:spPr bwMode="auto">
            <a:xfrm flipV="1">
              <a:off x="4368" y="254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624096" name="Line 32"/>
            <p:cNvSpPr>
              <a:spLocks noChangeShapeType="1"/>
            </p:cNvSpPr>
            <p:nvPr/>
          </p:nvSpPr>
          <p:spPr bwMode="auto">
            <a:xfrm flipV="1">
              <a:off x="4368" y="259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624097" name="Line 33"/>
            <p:cNvSpPr>
              <a:spLocks noChangeShapeType="1"/>
            </p:cNvSpPr>
            <p:nvPr/>
          </p:nvSpPr>
          <p:spPr bwMode="auto">
            <a:xfrm>
              <a:off x="4416" y="3024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624098" name="Line 34"/>
            <p:cNvSpPr>
              <a:spLocks noChangeShapeType="1"/>
            </p:cNvSpPr>
            <p:nvPr/>
          </p:nvSpPr>
          <p:spPr bwMode="auto">
            <a:xfrm>
              <a:off x="4368" y="3552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624099" name="AutoShape 35"/>
            <p:cNvSpPr>
              <a:spLocks noChangeArrowheads="1"/>
            </p:cNvSpPr>
            <p:nvPr/>
          </p:nvSpPr>
          <p:spPr bwMode="auto">
            <a:xfrm>
              <a:off x="2208" y="3744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100" name="AutoShape 36"/>
            <p:cNvSpPr>
              <a:spLocks noChangeArrowheads="1"/>
            </p:cNvSpPr>
            <p:nvPr/>
          </p:nvSpPr>
          <p:spPr bwMode="auto">
            <a:xfrm>
              <a:off x="2208" y="3936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101" name="AutoShape 37"/>
            <p:cNvSpPr>
              <a:spLocks noChangeArrowheads="1"/>
            </p:cNvSpPr>
            <p:nvPr/>
          </p:nvSpPr>
          <p:spPr bwMode="auto">
            <a:xfrm>
              <a:off x="2208" y="3360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102" name="AutoShape 38"/>
            <p:cNvSpPr>
              <a:spLocks noChangeArrowheads="1"/>
            </p:cNvSpPr>
            <p:nvPr/>
          </p:nvSpPr>
          <p:spPr bwMode="auto">
            <a:xfrm>
              <a:off x="2208" y="3552"/>
              <a:ext cx="192" cy="9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103" name="Line 39"/>
            <p:cNvSpPr>
              <a:spLocks noChangeShapeType="1"/>
            </p:cNvSpPr>
            <p:nvPr/>
          </p:nvSpPr>
          <p:spPr bwMode="auto">
            <a:xfrm>
              <a:off x="2400" y="3408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624104" name="Line 40"/>
            <p:cNvSpPr>
              <a:spLocks noChangeShapeType="1"/>
            </p:cNvSpPr>
            <p:nvPr/>
          </p:nvSpPr>
          <p:spPr bwMode="auto">
            <a:xfrm>
              <a:off x="2400" y="3600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624105" name="Line 41"/>
            <p:cNvSpPr>
              <a:spLocks noChangeShapeType="1"/>
            </p:cNvSpPr>
            <p:nvPr/>
          </p:nvSpPr>
          <p:spPr bwMode="auto">
            <a:xfrm flipV="1">
              <a:off x="2400" y="3648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624106" name="Line 42"/>
            <p:cNvSpPr>
              <a:spLocks noChangeShapeType="1"/>
            </p:cNvSpPr>
            <p:nvPr/>
          </p:nvSpPr>
          <p:spPr bwMode="auto">
            <a:xfrm>
              <a:off x="2448" y="379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624107" name="Text Box 43"/>
            <p:cNvSpPr txBox="1">
              <a:spLocks noChangeArrowheads="1"/>
            </p:cNvSpPr>
            <p:nvPr/>
          </p:nvSpPr>
          <p:spPr bwMode="auto">
            <a:xfrm>
              <a:off x="2688" y="3408"/>
              <a:ext cx="67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ja-JP" sz="1600" b="1">
                  <a:latin typeface="Times New Roman" pitchFamily="18" charset="0"/>
                  <a:ea typeface="SimSun" pitchFamily="2" charset="-122"/>
                </a:rPr>
                <a:t>Sports</a:t>
              </a:r>
            </a:p>
            <a:p>
              <a:pPr eaLnBrk="0" hangingPunct="0"/>
              <a:r>
                <a:rPr lang="zh-CN" altLang="ja-JP" sz="1600" b="1">
                  <a:latin typeface="Times New Roman" pitchFamily="18" charset="0"/>
                  <a:ea typeface="SimSun" pitchFamily="2" charset="-122"/>
                </a:rPr>
                <a:t>Business</a:t>
              </a:r>
            </a:p>
            <a:p>
              <a:pPr eaLnBrk="0" hangingPunct="0"/>
              <a:endParaRPr lang="zh-CN" altLang="ja-JP" sz="1600" b="1">
                <a:latin typeface="Times New Roman" pitchFamily="18" charset="0"/>
                <a:ea typeface="SimSun" pitchFamily="2" charset="-122"/>
              </a:endParaRPr>
            </a:p>
            <a:p>
              <a:pPr eaLnBrk="0" hangingPunct="0"/>
              <a:r>
                <a:rPr lang="zh-CN" altLang="ja-JP" sz="1600" b="1">
                  <a:latin typeface="Times New Roman" pitchFamily="18" charset="0"/>
                  <a:ea typeface="SimSun" pitchFamily="2" charset="-122"/>
                </a:rPr>
                <a:t>Education</a:t>
              </a:r>
              <a:endParaRPr lang="en-US" altLang="ja-JP" sz="1600" b="1"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1624108" name="Rectangle 44"/>
            <p:cNvSpPr>
              <a:spLocks noChangeArrowheads="1"/>
            </p:cNvSpPr>
            <p:nvPr/>
          </p:nvSpPr>
          <p:spPr bwMode="auto">
            <a:xfrm>
              <a:off x="2160" y="3312"/>
              <a:ext cx="120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24109" name="AutoShape 45"/>
            <p:cNvSpPr>
              <a:spLocks noChangeArrowheads="1"/>
            </p:cNvSpPr>
            <p:nvPr/>
          </p:nvSpPr>
          <p:spPr bwMode="auto">
            <a:xfrm>
              <a:off x="2592" y="3024"/>
              <a:ext cx="288" cy="279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49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Web Mining Tasks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424936" cy="5257800"/>
          </a:xfrm>
        </p:spPr>
        <p:txBody>
          <a:bodyPr/>
          <a:lstStyle/>
          <a:p>
            <a:r>
              <a:rPr lang="en-US" altLang="ja-JP" sz="2400" dirty="0" smtClean="0">
                <a:ea typeface="MS PGothic" pitchFamily="34" charset="-128"/>
              </a:rPr>
              <a:t>Web mining – the application of data mining techniques to extract knowledge from web content, structure and page</a:t>
            </a:r>
            <a:endParaRPr lang="en-US" altLang="ja-JP" sz="2400" dirty="0">
              <a:ea typeface="MS PGothic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492896"/>
            <a:ext cx="7620283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34400" cy="990600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ea typeface="SimSun" pitchFamily="2" charset="-122"/>
              </a:rPr>
              <a:t>DBSCAN: Density Based Spatial Clustering of Applications with Noise</a:t>
            </a:r>
          </a:p>
        </p:txBody>
      </p:sp>
      <p:sp>
        <p:nvSpPr>
          <p:cNvPr id="149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303840" cy="5029200"/>
          </a:xfrm>
        </p:spPr>
        <p:txBody>
          <a:bodyPr/>
          <a:lstStyle/>
          <a:p>
            <a:r>
              <a:rPr lang="en-US" altLang="zh-CN" sz="2400" dirty="0">
                <a:ea typeface="SimSun" pitchFamily="2" charset="-122"/>
              </a:rPr>
              <a:t>Relies on a </a:t>
            </a:r>
            <a:r>
              <a:rPr lang="en-US" altLang="zh-CN" sz="2400" i="1" dirty="0">
                <a:ea typeface="SimSun" pitchFamily="2" charset="-122"/>
              </a:rPr>
              <a:t>density-based</a:t>
            </a:r>
            <a:r>
              <a:rPr lang="en-US" altLang="zh-CN" sz="2400" dirty="0">
                <a:ea typeface="SimSun" pitchFamily="2" charset="-122"/>
              </a:rPr>
              <a:t> notion of cluster:  A </a:t>
            </a:r>
            <a:r>
              <a:rPr lang="en-US" altLang="zh-CN" sz="2400" i="1" dirty="0">
                <a:ea typeface="SimSun" pitchFamily="2" charset="-122"/>
              </a:rPr>
              <a:t>cluster</a:t>
            </a:r>
            <a:r>
              <a:rPr lang="en-US" altLang="zh-CN" sz="2400" dirty="0">
                <a:ea typeface="SimSun" pitchFamily="2" charset="-122"/>
              </a:rPr>
              <a:t> is defined as a maximal set of density-connected points</a:t>
            </a:r>
          </a:p>
          <a:p>
            <a:r>
              <a:rPr lang="en-US" altLang="zh-CN" sz="2400" dirty="0">
                <a:ea typeface="SimSun" pitchFamily="2" charset="-122"/>
              </a:rPr>
              <a:t>Discovers clusters of arbitrary shape in spatial databases with noise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7400" y="3505200"/>
            <a:ext cx="6324600" cy="2743200"/>
            <a:chOff x="672" y="1824"/>
            <a:chExt cx="4608" cy="2112"/>
          </a:xfrm>
        </p:grpSpPr>
        <p:sp>
          <p:nvSpPr>
            <p:cNvPr id="1496069" name="Oval 5"/>
            <p:cNvSpPr>
              <a:spLocks noChangeArrowheads="1"/>
            </p:cNvSpPr>
            <p:nvPr/>
          </p:nvSpPr>
          <p:spPr bwMode="auto">
            <a:xfrm>
              <a:off x="1872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6070" name="Oval 6"/>
            <p:cNvSpPr>
              <a:spLocks noChangeArrowheads="1"/>
            </p:cNvSpPr>
            <p:nvPr/>
          </p:nvSpPr>
          <p:spPr bwMode="auto">
            <a:xfrm>
              <a:off x="1824" y="273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6071" name="Oval 7"/>
            <p:cNvSpPr>
              <a:spLocks noChangeArrowheads="1"/>
            </p:cNvSpPr>
            <p:nvPr/>
          </p:nvSpPr>
          <p:spPr bwMode="auto">
            <a:xfrm>
              <a:off x="2064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6072" name="Oval 8"/>
            <p:cNvSpPr>
              <a:spLocks noChangeArrowheads="1"/>
            </p:cNvSpPr>
            <p:nvPr/>
          </p:nvSpPr>
          <p:spPr bwMode="auto">
            <a:xfrm>
              <a:off x="2160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6073" name="Oval 9"/>
            <p:cNvSpPr>
              <a:spLocks noChangeArrowheads="1"/>
            </p:cNvSpPr>
            <p:nvPr/>
          </p:nvSpPr>
          <p:spPr bwMode="auto">
            <a:xfrm>
              <a:off x="2256" y="29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6074" name="Oval 10"/>
            <p:cNvSpPr>
              <a:spLocks noChangeArrowheads="1"/>
            </p:cNvSpPr>
            <p:nvPr/>
          </p:nvSpPr>
          <p:spPr bwMode="auto">
            <a:xfrm>
              <a:off x="1872" y="29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6075" name="Oval 11"/>
            <p:cNvSpPr>
              <a:spLocks noChangeArrowheads="1"/>
            </p:cNvSpPr>
            <p:nvPr/>
          </p:nvSpPr>
          <p:spPr bwMode="auto">
            <a:xfrm>
              <a:off x="2064" y="31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6076" name="Oval 12"/>
            <p:cNvSpPr>
              <a:spLocks noChangeArrowheads="1"/>
            </p:cNvSpPr>
            <p:nvPr/>
          </p:nvSpPr>
          <p:spPr bwMode="auto">
            <a:xfrm>
              <a:off x="1968" y="336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6077" name="Oval 13"/>
            <p:cNvSpPr>
              <a:spLocks noChangeArrowheads="1"/>
            </p:cNvSpPr>
            <p:nvPr/>
          </p:nvSpPr>
          <p:spPr bwMode="auto">
            <a:xfrm>
              <a:off x="2208" y="350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6078" name="Oval 14"/>
            <p:cNvSpPr>
              <a:spLocks noChangeArrowheads="1"/>
            </p:cNvSpPr>
            <p:nvPr/>
          </p:nvSpPr>
          <p:spPr bwMode="auto">
            <a:xfrm>
              <a:off x="2304" y="36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6079" name="Oval 15"/>
            <p:cNvSpPr>
              <a:spLocks noChangeArrowheads="1"/>
            </p:cNvSpPr>
            <p:nvPr/>
          </p:nvSpPr>
          <p:spPr bwMode="auto">
            <a:xfrm>
              <a:off x="2256" y="326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6080" name="Oval 16"/>
            <p:cNvSpPr>
              <a:spLocks noChangeArrowheads="1"/>
            </p:cNvSpPr>
            <p:nvPr/>
          </p:nvSpPr>
          <p:spPr bwMode="auto">
            <a:xfrm>
              <a:off x="2880" y="19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6081" name="Oval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6082" name="Oval 18"/>
            <p:cNvSpPr>
              <a:spLocks noChangeArrowheads="1"/>
            </p:cNvSpPr>
            <p:nvPr/>
          </p:nvSpPr>
          <p:spPr bwMode="auto">
            <a:xfrm>
              <a:off x="2832" y="268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6083" name="Oval 19"/>
            <p:cNvSpPr>
              <a:spLocks noChangeArrowheads="1"/>
            </p:cNvSpPr>
            <p:nvPr/>
          </p:nvSpPr>
          <p:spPr bwMode="auto">
            <a:xfrm>
              <a:off x="3168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6084" name="Oval 20"/>
            <p:cNvSpPr>
              <a:spLocks noChangeArrowheads="1"/>
            </p:cNvSpPr>
            <p:nvPr/>
          </p:nvSpPr>
          <p:spPr bwMode="auto">
            <a:xfrm>
              <a:off x="3264" y="254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6085" name="Oval 21"/>
            <p:cNvSpPr>
              <a:spLocks noChangeArrowheads="1"/>
            </p:cNvSpPr>
            <p:nvPr/>
          </p:nvSpPr>
          <p:spPr bwMode="auto">
            <a:xfrm>
              <a:off x="2976" y="288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6086" name="Rectangle 22"/>
            <p:cNvSpPr>
              <a:spLocks noChangeArrowheads="1"/>
            </p:cNvSpPr>
            <p:nvPr/>
          </p:nvSpPr>
          <p:spPr bwMode="auto">
            <a:xfrm>
              <a:off x="1392" y="1824"/>
              <a:ext cx="2448" cy="2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6087" name="Oval 23"/>
            <p:cNvSpPr>
              <a:spLocks noChangeArrowheads="1"/>
            </p:cNvSpPr>
            <p:nvPr/>
          </p:nvSpPr>
          <p:spPr bwMode="auto">
            <a:xfrm>
              <a:off x="1584" y="230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6088" name="Oval 24"/>
            <p:cNvSpPr>
              <a:spLocks noChangeArrowheads="1"/>
            </p:cNvSpPr>
            <p:nvPr/>
          </p:nvSpPr>
          <p:spPr bwMode="auto">
            <a:xfrm>
              <a:off x="1872" y="2880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6089" name="Oval 25"/>
            <p:cNvSpPr>
              <a:spLocks noChangeArrowheads="1"/>
            </p:cNvSpPr>
            <p:nvPr/>
          </p:nvSpPr>
          <p:spPr bwMode="auto">
            <a:xfrm>
              <a:off x="2688" y="182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96090" name="AutoShape 26"/>
            <p:cNvSpPr>
              <a:spLocks/>
            </p:cNvSpPr>
            <p:nvPr/>
          </p:nvSpPr>
          <p:spPr bwMode="auto">
            <a:xfrm>
              <a:off x="1094" y="3124"/>
              <a:ext cx="576" cy="360"/>
            </a:xfrm>
            <a:prstGeom prst="borderCallout1">
              <a:avLst>
                <a:gd name="adj1" fmla="val 18750"/>
                <a:gd name="adj2" fmla="val 108333"/>
                <a:gd name="adj3" fmla="val 18750"/>
                <a:gd name="adj4" fmla="val 16875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Core</a:t>
              </a:r>
            </a:p>
          </p:txBody>
        </p:sp>
        <p:sp>
          <p:nvSpPr>
            <p:cNvPr id="1496091" name="AutoShape 27"/>
            <p:cNvSpPr>
              <a:spLocks/>
            </p:cNvSpPr>
            <p:nvPr/>
          </p:nvSpPr>
          <p:spPr bwMode="auto">
            <a:xfrm>
              <a:off x="672" y="2523"/>
              <a:ext cx="817" cy="359"/>
            </a:xfrm>
            <a:prstGeom prst="borderCallout1">
              <a:avLst>
                <a:gd name="adj1" fmla="val 14458"/>
                <a:gd name="adj2" fmla="val 105884"/>
                <a:gd name="adj3" fmla="val 14458"/>
                <a:gd name="adj4" fmla="val 14852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Border</a:t>
              </a:r>
            </a:p>
          </p:txBody>
        </p:sp>
        <p:sp>
          <p:nvSpPr>
            <p:cNvPr id="1496092" name="AutoShape 28"/>
            <p:cNvSpPr>
              <a:spLocks/>
            </p:cNvSpPr>
            <p:nvPr/>
          </p:nvSpPr>
          <p:spPr bwMode="auto">
            <a:xfrm>
              <a:off x="3697" y="1921"/>
              <a:ext cx="824" cy="359"/>
            </a:xfrm>
            <a:prstGeom prst="borderCallout1">
              <a:avLst>
                <a:gd name="adj1" fmla="val 24491"/>
                <a:gd name="adj2" fmla="val -5810"/>
                <a:gd name="adj3" fmla="val 21431"/>
                <a:gd name="adj4" fmla="val -8281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Outlier</a:t>
              </a:r>
            </a:p>
          </p:txBody>
        </p:sp>
        <p:sp>
          <p:nvSpPr>
            <p:cNvPr id="1496093" name="Text Box 29"/>
            <p:cNvSpPr txBox="1">
              <a:spLocks noChangeArrowheads="1"/>
            </p:cNvSpPr>
            <p:nvPr/>
          </p:nvSpPr>
          <p:spPr bwMode="auto">
            <a:xfrm>
              <a:off x="4081" y="2736"/>
              <a:ext cx="1199" cy="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Eps = 1cm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MinPts = 5</a:t>
              </a:r>
            </a:p>
          </p:txBody>
        </p:sp>
        <p:sp>
          <p:nvSpPr>
            <p:cNvPr id="1496094" name="Oval 30"/>
            <p:cNvSpPr>
              <a:spLocks noChangeArrowheads="1"/>
            </p:cNvSpPr>
            <p:nvPr/>
          </p:nvSpPr>
          <p:spPr bwMode="auto">
            <a:xfrm>
              <a:off x="2400" y="345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3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03232" cy="70609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SimSun" pitchFamily="2" charset="-122"/>
              </a:rPr>
              <a:t>The Web: Opportunities &amp; Challenges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424936" cy="5616624"/>
          </a:xfrm>
        </p:spPr>
        <p:txBody>
          <a:bodyPr/>
          <a:lstStyle/>
          <a:p>
            <a:r>
              <a:rPr lang="en-US" dirty="0" smtClean="0"/>
              <a:t>Web offers an unprecedented opportunity and challenge to data mining</a:t>
            </a:r>
          </a:p>
          <a:p>
            <a:pPr lvl="1"/>
            <a:r>
              <a:rPr lang="en-US" dirty="0" smtClean="0"/>
              <a:t>The amount of information on the Web is </a:t>
            </a:r>
            <a:r>
              <a:rPr lang="en-US" u="sng" dirty="0" smtClean="0"/>
              <a:t>huge and easily accessible</a:t>
            </a:r>
          </a:p>
          <a:p>
            <a:pPr lvl="1"/>
            <a:r>
              <a:rPr lang="en-US" dirty="0" smtClean="0"/>
              <a:t>The coverage of Web information is </a:t>
            </a:r>
            <a:r>
              <a:rPr lang="en-US" u="sng" dirty="0" smtClean="0"/>
              <a:t>very wide and diverse</a:t>
            </a:r>
            <a:r>
              <a:rPr lang="en-US" dirty="0" smtClean="0"/>
              <a:t>. One can find information about almost anything.</a:t>
            </a:r>
          </a:p>
          <a:p>
            <a:pPr lvl="1"/>
            <a:r>
              <a:rPr lang="en-US" dirty="0" smtClean="0"/>
              <a:t>Information/data of almost </a:t>
            </a:r>
            <a:r>
              <a:rPr lang="en-US" u="sng" dirty="0" smtClean="0"/>
              <a:t>all types </a:t>
            </a:r>
            <a:r>
              <a:rPr lang="en-US" dirty="0" smtClean="0"/>
              <a:t>exist on the Web, e.g., structured tables, texts, multimedia data, etc.</a:t>
            </a:r>
            <a:r>
              <a:rPr lang="en-US" altLang="ja-JP" dirty="0" smtClean="0">
                <a:ea typeface="MS PGothic" pitchFamily="34" charset="-128"/>
              </a:rPr>
              <a:t> </a:t>
            </a:r>
          </a:p>
          <a:p>
            <a:r>
              <a:rPr lang="en-US" dirty="0" smtClean="0"/>
              <a:t>The Web is </a:t>
            </a:r>
            <a:r>
              <a:rPr lang="en-US" u="sng" dirty="0" smtClean="0"/>
              <a:t>noisy</a:t>
            </a:r>
            <a:r>
              <a:rPr lang="en-US" dirty="0" smtClean="0"/>
              <a:t>. A Web page typically contains a mixture of many kinds of information, e.g., main contents, advertisements, navigation panels, copyright notices, etc.</a:t>
            </a:r>
          </a:p>
          <a:p>
            <a:r>
              <a:rPr lang="en-US" dirty="0" smtClean="0"/>
              <a:t>The Web is </a:t>
            </a:r>
            <a:r>
              <a:rPr lang="en-US" u="sng" dirty="0" smtClean="0"/>
              <a:t>dynamic</a:t>
            </a:r>
            <a:r>
              <a:rPr lang="en-US" dirty="0" smtClean="0"/>
              <a:t>. Information on the Web changes constantly. Keeping up with the changes and monitoring the changes are important issues.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991600" cy="609600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Search Engine </a:t>
            </a:r>
            <a:r>
              <a:rPr lang="en-US" altLang="zh-CN">
                <a:latin typeface="Arial"/>
                <a:ea typeface="SimSun" pitchFamily="2" charset="-122"/>
              </a:rPr>
              <a:t>–</a:t>
            </a:r>
            <a:r>
              <a:rPr lang="en-US" altLang="zh-CN">
                <a:ea typeface="SimSun" pitchFamily="2" charset="-122"/>
              </a:rPr>
              <a:t> Two Rank Functions</a:t>
            </a:r>
          </a:p>
        </p:txBody>
      </p:sp>
      <p:sp>
        <p:nvSpPr>
          <p:cNvPr id="1748075" name="Rectangle 107"/>
          <p:cNvSpPr>
            <a:spLocks noChangeArrowheads="1"/>
          </p:cNvSpPr>
          <p:nvPr/>
        </p:nvSpPr>
        <p:spPr bwMode="auto">
          <a:xfrm>
            <a:off x="1692275" y="1700213"/>
            <a:ext cx="5222875" cy="130651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grpSp>
        <p:nvGrpSpPr>
          <p:cNvPr id="3" name="Group 108"/>
          <p:cNvGrpSpPr>
            <a:grpSpLocks/>
          </p:cNvGrpSpPr>
          <p:nvPr/>
        </p:nvGrpSpPr>
        <p:grpSpPr bwMode="auto">
          <a:xfrm>
            <a:off x="5410200" y="914400"/>
            <a:ext cx="2381250" cy="844550"/>
            <a:chOff x="3388" y="612"/>
            <a:chExt cx="1500" cy="532"/>
          </a:xfrm>
        </p:grpSpPr>
        <p:sp>
          <p:nvSpPr>
            <p:cNvPr id="1748077" name="Line 109"/>
            <p:cNvSpPr>
              <a:spLocks noChangeShapeType="1"/>
            </p:cNvSpPr>
            <p:nvPr/>
          </p:nvSpPr>
          <p:spPr bwMode="auto">
            <a:xfrm flipV="1">
              <a:off x="3388" y="902"/>
              <a:ext cx="0" cy="2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748078" name="Text Box 110"/>
            <p:cNvSpPr txBox="1">
              <a:spLocks noChangeArrowheads="1"/>
            </p:cNvSpPr>
            <p:nvPr/>
          </p:nvSpPr>
          <p:spPr bwMode="auto">
            <a:xfrm>
              <a:off x="3436" y="612"/>
              <a:ext cx="145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>
                  <a:latin typeface="Arial" pitchFamily="34" charset="0"/>
                </a:rPr>
                <a:t>Ranking based on link structure analysis</a:t>
              </a:r>
            </a:p>
          </p:txBody>
        </p:sp>
      </p:grpSp>
      <p:grpSp>
        <p:nvGrpSpPr>
          <p:cNvPr id="4" name="Group 111"/>
          <p:cNvGrpSpPr>
            <a:grpSpLocks/>
          </p:cNvGrpSpPr>
          <p:nvPr/>
        </p:nvGrpSpPr>
        <p:grpSpPr bwMode="auto">
          <a:xfrm>
            <a:off x="193675" y="2295525"/>
            <a:ext cx="1804988" cy="825500"/>
            <a:chOff x="122" y="1446"/>
            <a:chExt cx="1137" cy="520"/>
          </a:xfrm>
        </p:grpSpPr>
        <p:sp>
          <p:nvSpPr>
            <p:cNvPr id="1748080" name="Text Box 112"/>
            <p:cNvSpPr txBox="1">
              <a:spLocks noChangeArrowheads="1"/>
            </p:cNvSpPr>
            <p:nvPr/>
          </p:nvSpPr>
          <p:spPr bwMode="auto">
            <a:xfrm>
              <a:off x="122" y="1446"/>
              <a:ext cx="968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>
                  <a:latin typeface="Arial" pitchFamily="34" charset="0"/>
                </a:rPr>
                <a:t>Similarity based on content or text</a:t>
              </a:r>
            </a:p>
          </p:txBody>
        </p:sp>
        <p:sp>
          <p:nvSpPr>
            <p:cNvPr id="1748081" name="Line 113"/>
            <p:cNvSpPr>
              <a:spLocks noChangeShapeType="1"/>
            </p:cNvSpPr>
            <p:nvPr/>
          </p:nvSpPr>
          <p:spPr bwMode="auto">
            <a:xfrm flipH="1">
              <a:off x="848" y="1676"/>
              <a:ext cx="4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1038225" y="976313"/>
            <a:ext cx="7543800" cy="5794375"/>
            <a:chOff x="528" y="528"/>
            <a:chExt cx="4752" cy="3650"/>
          </a:xfrm>
        </p:grpSpPr>
        <p:sp>
          <p:nvSpPr>
            <p:cNvPr id="1747972" name="AutoShape 4"/>
            <p:cNvSpPr>
              <a:spLocks noChangeAspect="1" noChangeArrowheads="1" noTextEdit="1"/>
            </p:cNvSpPr>
            <p:nvPr/>
          </p:nvSpPr>
          <p:spPr bwMode="auto">
            <a:xfrm>
              <a:off x="528" y="528"/>
              <a:ext cx="4752" cy="3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7973" name="Freeform 5"/>
            <p:cNvSpPr>
              <a:spLocks noEditPoints="1"/>
            </p:cNvSpPr>
            <p:nvPr/>
          </p:nvSpPr>
          <p:spPr bwMode="auto">
            <a:xfrm>
              <a:off x="2430" y="3747"/>
              <a:ext cx="555" cy="380"/>
            </a:xfrm>
            <a:custGeom>
              <a:avLst/>
              <a:gdLst/>
              <a:ahLst/>
              <a:cxnLst>
                <a:cxn ang="0">
                  <a:pos x="0" y="105"/>
                </a:cxn>
                <a:cxn ang="0">
                  <a:pos x="0" y="735"/>
                </a:cxn>
                <a:cxn ang="0">
                  <a:pos x="525" y="840"/>
                </a:cxn>
                <a:cxn ang="0">
                  <a:pos x="1050" y="735"/>
                </a:cxn>
                <a:cxn ang="0">
                  <a:pos x="1050" y="735"/>
                </a:cxn>
                <a:cxn ang="0">
                  <a:pos x="1050" y="735"/>
                </a:cxn>
                <a:cxn ang="0">
                  <a:pos x="1050" y="105"/>
                </a:cxn>
                <a:cxn ang="0">
                  <a:pos x="525" y="0"/>
                </a:cxn>
                <a:cxn ang="0">
                  <a:pos x="0" y="105"/>
                </a:cxn>
                <a:cxn ang="0">
                  <a:pos x="0" y="105"/>
                </a:cxn>
                <a:cxn ang="0">
                  <a:pos x="525" y="210"/>
                </a:cxn>
                <a:cxn ang="0">
                  <a:pos x="1050" y="105"/>
                </a:cxn>
                <a:cxn ang="0">
                  <a:pos x="1050" y="105"/>
                </a:cxn>
                <a:cxn ang="0">
                  <a:pos x="0" y="158"/>
                </a:cxn>
                <a:cxn ang="0">
                  <a:pos x="525" y="263"/>
                </a:cxn>
                <a:cxn ang="0">
                  <a:pos x="1050" y="158"/>
                </a:cxn>
                <a:cxn ang="0">
                  <a:pos x="1050" y="158"/>
                </a:cxn>
                <a:cxn ang="0">
                  <a:pos x="0" y="210"/>
                </a:cxn>
                <a:cxn ang="0">
                  <a:pos x="525" y="315"/>
                </a:cxn>
                <a:cxn ang="0">
                  <a:pos x="1050" y="210"/>
                </a:cxn>
                <a:cxn ang="0">
                  <a:pos x="1050" y="210"/>
                </a:cxn>
              </a:cxnLst>
              <a:rect l="0" t="0" r="r" b="b"/>
              <a:pathLst>
                <a:path w="1050" h="840">
                  <a:moveTo>
                    <a:pt x="0" y="105"/>
                  </a:moveTo>
                  <a:lnTo>
                    <a:pt x="0" y="735"/>
                  </a:lnTo>
                  <a:cubicBezTo>
                    <a:pt x="0" y="793"/>
                    <a:pt x="235" y="840"/>
                    <a:pt x="525" y="840"/>
                  </a:cubicBezTo>
                  <a:cubicBezTo>
                    <a:pt x="815" y="840"/>
                    <a:pt x="1050" y="793"/>
                    <a:pt x="1050" y="735"/>
                  </a:cubicBezTo>
                  <a:cubicBezTo>
                    <a:pt x="1050" y="735"/>
                    <a:pt x="1050" y="735"/>
                    <a:pt x="1050" y="735"/>
                  </a:cubicBezTo>
                  <a:lnTo>
                    <a:pt x="1050" y="735"/>
                  </a:lnTo>
                  <a:lnTo>
                    <a:pt x="1050" y="105"/>
                  </a:lnTo>
                  <a:cubicBezTo>
                    <a:pt x="1050" y="47"/>
                    <a:pt x="815" y="0"/>
                    <a:pt x="525" y="0"/>
                  </a:cubicBezTo>
                  <a:cubicBezTo>
                    <a:pt x="235" y="0"/>
                    <a:pt x="0" y="47"/>
                    <a:pt x="0" y="105"/>
                  </a:cubicBezTo>
                  <a:moveTo>
                    <a:pt x="0" y="105"/>
                  </a:moveTo>
                  <a:cubicBezTo>
                    <a:pt x="0" y="163"/>
                    <a:pt x="235" y="210"/>
                    <a:pt x="525" y="210"/>
                  </a:cubicBezTo>
                  <a:cubicBezTo>
                    <a:pt x="815" y="210"/>
                    <a:pt x="1050" y="163"/>
                    <a:pt x="1050" y="105"/>
                  </a:cubicBezTo>
                  <a:cubicBezTo>
                    <a:pt x="1050" y="105"/>
                    <a:pt x="1050" y="105"/>
                    <a:pt x="1050" y="105"/>
                  </a:cubicBezTo>
                  <a:moveTo>
                    <a:pt x="0" y="158"/>
                  </a:moveTo>
                  <a:cubicBezTo>
                    <a:pt x="0" y="216"/>
                    <a:pt x="235" y="263"/>
                    <a:pt x="525" y="263"/>
                  </a:cubicBezTo>
                  <a:cubicBezTo>
                    <a:pt x="815" y="263"/>
                    <a:pt x="1050" y="216"/>
                    <a:pt x="1050" y="158"/>
                  </a:cubicBezTo>
                  <a:cubicBezTo>
                    <a:pt x="1050" y="158"/>
                    <a:pt x="1050" y="158"/>
                    <a:pt x="1050" y="158"/>
                  </a:cubicBezTo>
                  <a:moveTo>
                    <a:pt x="0" y="210"/>
                  </a:moveTo>
                  <a:cubicBezTo>
                    <a:pt x="0" y="268"/>
                    <a:pt x="235" y="315"/>
                    <a:pt x="525" y="315"/>
                  </a:cubicBezTo>
                  <a:cubicBezTo>
                    <a:pt x="815" y="315"/>
                    <a:pt x="1050" y="268"/>
                    <a:pt x="1050" y="210"/>
                  </a:cubicBezTo>
                  <a:cubicBezTo>
                    <a:pt x="1050" y="210"/>
                    <a:pt x="1050" y="210"/>
                    <a:pt x="1050" y="21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7974" name="Rectangle 6"/>
            <p:cNvSpPr>
              <a:spLocks noChangeArrowheads="1"/>
            </p:cNvSpPr>
            <p:nvPr/>
          </p:nvSpPr>
          <p:spPr bwMode="auto">
            <a:xfrm>
              <a:off x="2459" y="3958"/>
              <a:ext cx="41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Web Pages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7975" name="Freeform 7"/>
            <p:cNvSpPr>
              <a:spLocks/>
            </p:cNvSpPr>
            <p:nvPr/>
          </p:nvSpPr>
          <p:spPr bwMode="auto">
            <a:xfrm>
              <a:off x="1670" y="2658"/>
              <a:ext cx="556" cy="464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0" y="919"/>
                </a:cxn>
                <a:cxn ang="0">
                  <a:pos x="525" y="1024"/>
                </a:cxn>
                <a:cxn ang="0">
                  <a:pos x="1050" y="919"/>
                </a:cxn>
                <a:cxn ang="0">
                  <a:pos x="1050" y="919"/>
                </a:cxn>
                <a:cxn ang="0">
                  <a:pos x="1050" y="919"/>
                </a:cxn>
                <a:cxn ang="0">
                  <a:pos x="1050" y="104"/>
                </a:cxn>
                <a:cxn ang="0">
                  <a:pos x="525" y="0"/>
                </a:cxn>
                <a:cxn ang="0">
                  <a:pos x="0" y="104"/>
                </a:cxn>
              </a:cxnLst>
              <a:rect l="0" t="0" r="r" b="b"/>
              <a:pathLst>
                <a:path w="1050" h="1024">
                  <a:moveTo>
                    <a:pt x="0" y="104"/>
                  </a:moveTo>
                  <a:lnTo>
                    <a:pt x="0" y="919"/>
                  </a:lnTo>
                  <a:cubicBezTo>
                    <a:pt x="0" y="977"/>
                    <a:pt x="235" y="1024"/>
                    <a:pt x="525" y="1024"/>
                  </a:cubicBezTo>
                  <a:cubicBezTo>
                    <a:pt x="815" y="1024"/>
                    <a:pt x="1050" y="977"/>
                    <a:pt x="1050" y="919"/>
                  </a:cubicBezTo>
                  <a:cubicBezTo>
                    <a:pt x="1050" y="919"/>
                    <a:pt x="1050" y="919"/>
                    <a:pt x="1050" y="919"/>
                  </a:cubicBezTo>
                  <a:lnTo>
                    <a:pt x="1050" y="919"/>
                  </a:lnTo>
                  <a:lnTo>
                    <a:pt x="1050" y="104"/>
                  </a:lnTo>
                  <a:cubicBezTo>
                    <a:pt x="1050" y="47"/>
                    <a:pt x="815" y="0"/>
                    <a:pt x="525" y="0"/>
                  </a:cubicBezTo>
                  <a:cubicBezTo>
                    <a:pt x="235" y="0"/>
                    <a:pt x="0" y="47"/>
                    <a:pt x="0" y="10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7976" name="Freeform 8"/>
            <p:cNvSpPr>
              <a:spLocks noEditPoints="1"/>
            </p:cNvSpPr>
            <p:nvPr/>
          </p:nvSpPr>
          <p:spPr bwMode="auto">
            <a:xfrm>
              <a:off x="1670" y="2658"/>
              <a:ext cx="556" cy="464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0" y="919"/>
                </a:cxn>
                <a:cxn ang="0">
                  <a:pos x="525" y="1024"/>
                </a:cxn>
                <a:cxn ang="0">
                  <a:pos x="1050" y="919"/>
                </a:cxn>
                <a:cxn ang="0">
                  <a:pos x="1050" y="919"/>
                </a:cxn>
                <a:cxn ang="0">
                  <a:pos x="1050" y="919"/>
                </a:cxn>
                <a:cxn ang="0">
                  <a:pos x="1050" y="104"/>
                </a:cxn>
                <a:cxn ang="0">
                  <a:pos x="525" y="0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525" y="209"/>
                </a:cxn>
                <a:cxn ang="0">
                  <a:pos x="1050" y="104"/>
                </a:cxn>
                <a:cxn ang="0">
                  <a:pos x="1050" y="104"/>
                </a:cxn>
                <a:cxn ang="0">
                  <a:pos x="0" y="157"/>
                </a:cxn>
                <a:cxn ang="0">
                  <a:pos x="525" y="262"/>
                </a:cxn>
                <a:cxn ang="0">
                  <a:pos x="1050" y="157"/>
                </a:cxn>
                <a:cxn ang="0">
                  <a:pos x="1050" y="157"/>
                </a:cxn>
                <a:cxn ang="0">
                  <a:pos x="0" y="209"/>
                </a:cxn>
                <a:cxn ang="0">
                  <a:pos x="525" y="314"/>
                </a:cxn>
                <a:cxn ang="0">
                  <a:pos x="1050" y="209"/>
                </a:cxn>
                <a:cxn ang="0">
                  <a:pos x="1050" y="209"/>
                </a:cxn>
              </a:cxnLst>
              <a:rect l="0" t="0" r="r" b="b"/>
              <a:pathLst>
                <a:path w="1050" h="1024">
                  <a:moveTo>
                    <a:pt x="0" y="104"/>
                  </a:moveTo>
                  <a:lnTo>
                    <a:pt x="0" y="919"/>
                  </a:lnTo>
                  <a:cubicBezTo>
                    <a:pt x="0" y="977"/>
                    <a:pt x="235" y="1024"/>
                    <a:pt x="525" y="1024"/>
                  </a:cubicBezTo>
                  <a:cubicBezTo>
                    <a:pt x="815" y="1024"/>
                    <a:pt x="1050" y="977"/>
                    <a:pt x="1050" y="919"/>
                  </a:cubicBezTo>
                  <a:cubicBezTo>
                    <a:pt x="1050" y="919"/>
                    <a:pt x="1050" y="919"/>
                    <a:pt x="1050" y="919"/>
                  </a:cubicBezTo>
                  <a:lnTo>
                    <a:pt x="1050" y="919"/>
                  </a:lnTo>
                  <a:lnTo>
                    <a:pt x="1050" y="104"/>
                  </a:lnTo>
                  <a:cubicBezTo>
                    <a:pt x="1050" y="47"/>
                    <a:pt x="815" y="0"/>
                    <a:pt x="525" y="0"/>
                  </a:cubicBezTo>
                  <a:cubicBezTo>
                    <a:pt x="235" y="0"/>
                    <a:pt x="0" y="47"/>
                    <a:pt x="0" y="104"/>
                  </a:cubicBezTo>
                  <a:moveTo>
                    <a:pt x="0" y="104"/>
                  </a:moveTo>
                  <a:cubicBezTo>
                    <a:pt x="0" y="162"/>
                    <a:pt x="235" y="209"/>
                    <a:pt x="525" y="209"/>
                  </a:cubicBezTo>
                  <a:cubicBezTo>
                    <a:pt x="815" y="209"/>
                    <a:pt x="1050" y="162"/>
                    <a:pt x="1050" y="104"/>
                  </a:cubicBezTo>
                  <a:cubicBezTo>
                    <a:pt x="1050" y="104"/>
                    <a:pt x="1050" y="104"/>
                    <a:pt x="1050" y="104"/>
                  </a:cubicBezTo>
                  <a:moveTo>
                    <a:pt x="0" y="157"/>
                  </a:moveTo>
                  <a:cubicBezTo>
                    <a:pt x="0" y="215"/>
                    <a:pt x="235" y="262"/>
                    <a:pt x="525" y="262"/>
                  </a:cubicBezTo>
                  <a:cubicBezTo>
                    <a:pt x="815" y="262"/>
                    <a:pt x="1050" y="215"/>
                    <a:pt x="1050" y="157"/>
                  </a:cubicBezTo>
                  <a:cubicBezTo>
                    <a:pt x="1050" y="157"/>
                    <a:pt x="1050" y="157"/>
                    <a:pt x="1050" y="157"/>
                  </a:cubicBezTo>
                  <a:moveTo>
                    <a:pt x="0" y="209"/>
                  </a:moveTo>
                  <a:cubicBezTo>
                    <a:pt x="0" y="267"/>
                    <a:pt x="235" y="314"/>
                    <a:pt x="525" y="314"/>
                  </a:cubicBezTo>
                  <a:cubicBezTo>
                    <a:pt x="815" y="314"/>
                    <a:pt x="1050" y="267"/>
                    <a:pt x="1050" y="209"/>
                  </a:cubicBezTo>
                  <a:cubicBezTo>
                    <a:pt x="1050" y="209"/>
                    <a:pt x="1050" y="209"/>
                    <a:pt x="1050" y="209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7977" name="Rectangle 9"/>
            <p:cNvSpPr>
              <a:spLocks noChangeArrowheads="1"/>
            </p:cNvSpPr>
            <p:nvPr/>
          </p:nvSpPr>
          <p:spPr bwMode="auto">
            <a:xfrm>
              <a:off x="1731" y="2913"/>
              <a:ext cx="3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Meta Data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7978" name="Freeform 10"/>
            <p:cNvSpPr>
              <a:spLocks/>
            </p:cNvSpPr>
            <p:nvPr/>
          </p:nvSpPr>
          <p:spPr bwMode="auto">
            <a:xfrm>
              <a:off x="2430" y="2658"/>
              <a:ext cx="555" cy="464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0" y="919"/>
                </a:cxn>
                <a:cxn ang="0">
                  <a:pos x="525" y="1024"/>
                </a:cxn>
                <a:cxn ang="0">
                  <a:pos x="1050" y="919"/>
                </a:cxn>
                <a:cxn ang="0">
                  <a:pos x="1050" y="919"/>
                </a:cxn>
                <a:cxn ang="0">
                  <a:pos x="1050" y="919"/>
                </a:cxn>
                <a:cxn ang="0">
                  <a:pos x="1050" y="104"/>
                </a:cxn>
                <a:cxn ang="0">
                  <a:pos x="525" y="0"/>
                </a:cxn>
                <a:cxn ang="0">
                  <a:pos x="0" y="104"/>
                </a:cxn>
              </a:cxnLst>
              <a:rect l="0" t="0" r="r" b="b"/>
              <a:pathLst>
                <a:path w="1050" h="1024">
                  <a:moveTo>
                    <a:pt x="0" y="104"/>
                  </a:moveTo>
                  <a:lnTo>
                    <a:pt x="0" y="919"/>
                  </a:lnTo>
                  <a:cubicBezTo>
                    <a:pt x="0" y="977"/>
                    <a:pt x="235" y="1024"/>
                    <a:pt x="525" y="1024"/>
                  </a:cubicBezTo>
                  <a:cubicBezTo>
                    <a:pt x="815" y="1024"/>
                    <a:pt x="1050" y="977"/>
                    <a:pt x="1050" y="919"/>
                  </a:cubicBezTo>
                  <a:cubicBezTo>
                    <a:pt x="1050" y="919"/>
                    <a:pt x="1050" y="919"/>
                    <a:pt x="1050" y="919"/>
                  </a:cubicBezTo>
                  <a:lnTo>
                    <a:pt x="1050" y="919"/>
                  </a:lnTo>
                  <a:lnTo>
                    <a:pt x="1050" y="104"/>
                  </a:lnTo>
                  <a:cubicBezTo>
                    <a:pt x="1050" y="47"/>
                    <a:pt x="815" y="0"/>
                    <a:pt x="525" y="0"/>
                  </a:cubicBezTo>
                  <a:cubicBezTo>
                    <a:pt x="235" y="0"/>
                    <a:pt x="0" y="47"/>
                    <a:pt x="0" y="10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7979" name="Freeform 11"/>
            <p:cNvSpPr>
              <a:spLocks noEditPoints="1"/>
            </p:cNvSpPr>
            <p:nvPr/>
          </p:nvSpPr>
          <p:spPr bwMode="auto">
            <a:xfrm>
              <a:off x="2430" y="2658"/>
              <a:ext cx="555" cy="464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0" y="919"/>
                </a:cxn>
                <a:cxn ang="0">
                  <a:pos x="525" y="1024"/>
                </a:cxn>
                <a:cxn ang="0">
                  <a:pos x="1050" y="919"/>
                </a:cxn>
                <a:cxn ang="0">
                  <a:pos x="1050" y="919"/>
                </a:cxn>
                <a:cxn ang="0">
                  <a:pos x="1050" y="919"/>
                </a:cxn>
                <a:cxn ang="0">
                  <a:pos x="1050" y="104"/>
                </a:cxn>
                <a:cxn ang="0">
                  <a:pos x="525" y="0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525" y="209"/>
                </a:cxn>
                <a:cxn ang="0">
                  <a:pos x="1050" y="104"/>
                </a:cxn>
                <a:cxn ang="0">
                  <a:pos x="1050" y="104"/>
                </a:cxn>
                <a:cxn ang="0">
                  <a:pos x="0" y="157"/>
                </a:cxn>
                <a:cxn ang="0">
                  <a:pos x="525" y="262"/>
                </a:cxn>
                <a:cxn ang="0">
                  <a:pos x="1050" y="157"/>
                </a:cxn>
                <a:cxn ang="0">
                  <a:pos x="1050" y="157"/>
                </a:cxn>
                <a:cxn ang="0">
                  <a:pos x="0" y="209"/>
                </a:cxn>
                <a:cxn ang="0">
                  <a:pos x="525" y="314"/>
                </a:cxn>
                <a:cxn ang="0">
                  <a:pos x="1050" y="209"/>
                </a:cxn>
                <a:cxn ang="0">
                  <a:pos x="1050" y="209"/>
                </a:cxn>
              </a:cxnLst>
              <a:rect l="0" t="0" r="r" b="b"/>
              <a:pathLst>
                <a:path w="1050" h="1024">
                  <a:moveTo>
                    <a:pt x="0" y="104"/>
                  </a:moveTo>
                  <a:lnTo>
                    <a:pt x="0" y="919"/>
                  </a:lnTo>
                  <a:cubicBezTo>
                    <a:pt x="0" y="977"/>
                    <a:pt x="235" y="1024"/>
                    <a:pt x="525" y="1024"/>
                  </a:cubicBezTo>
                  <a:cubicBezTo>
                    <a:pt x="815" y="1024"/>
                    <a:pt x="1050" y="977"/>
                    <a:pt x="1050" y="919"/>
                  </a:cubicBezTo>
                  <a:cubicBezTo>
                    <a:pt x="1050" y="919"/>
                    <a:pt x="1050" y="919"/>
                    <a:pt x="1050" y="919"/>
                  </a:cubicBezTo>
                  <a:lnTo>
                    <a:pt x="1050" y="919"/>
                  </a:lnTo>
                  <a:lnTo>
                    <a:pt x="1050" y="104"/>
                  </a:lnTo>
                  <a:cubicBezTo>
                    <a:pt x="1050" y="47"/>
                    <a:pt x="815" y="0"/>
                    <a:pt x="525" y="0"/>
                  </a:cubicBezTo>
                  <a:cubicBezTo>
                    <a:pt x="235" y="0"/>
                    <a:pt x="0" y="47"/>
                    <a:pt x="0" y="104"/>
                  </a:cubicBezTo>
                  <a:moveTo>
                    <a:pt x="0" y="104"/>
                  </a:moveTo>
                  <a:cubicBezTo>
                    <a:pt x="0" y="162"/>
                    <a:pt x="235" y="209"/>
                    <a:pt x="525" y="209"/>
                  </a:cubicBezTo>
                  <a:cubicBezTo>
                    <a:pt x="815" y="209"/>
                    <a:pt x="1050" y="162"/>
                    <a:pt x="1050" y="104"/>
                  </a:cubicBezTo>
                  <a:cubicBezTo>
                    <a:pt x="1050" y="104"/>
                    <a:pt x="1050" y="104"/>
                    <a:pt x="1050" y="104"/>
                  </a:cubicBezTo>
                  <a:moveTo>
                    <a:pt x="0" y="157"/>
                  </a:moveTo>
                  <a:cubicBezTo>
                    <a:pt x="0" y="215"/>
                    <a:pt x="235" y="262"/>
                    <a:pt x="525" y="262"/>
                  </a:cubicBezTo>
                  <a:cubicBezTo>
                    <a:pt x="815" y="262"/>
                    <a:pt x="1050" y="215"/>
                    <a:pt x="1050" y="157"/>
                  </a:cubicBezTo>
                  <a:cubicBezTo>
                    <a:pt x="1050" y="157"/>
                    <a:pt x="1050" y="157"/>
                    <a:pt x="1050" y="157"/>
                  </a:cubicBezTo>
                  <a:moveTo>
                    <a:pt x="0" y="209"/>
                  </a:moveTo>
                  <a:cubicBezTo>
                    <a:pt x="0" y="267"/>
                    <a:pt x="235" y="314"/>
                    <a:pt x="525" y="314"/>
                  </a:cubicBezTo>
                  <a:cubicBezTo>
                    <a:pt x="815" y="314"/>
                    <a:pt x="1050" y="267"/>
                    <a:pt x="1050" y="209"/>
                  </a:cubicBezTo>
                  <a:cubicBezTo>
                    <a:pt x="1050" y="209"/>
                    <a:pt x="1050" y="209"/>
                    <a:pt x="1050" y="209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7980" name="Rectangle 12"/>
            <p:cNvSpPr>
              <a:spLocks noChangeArrowheads="1"/>
            </p:cNvSpPr>
            <p:nvPr/>
          </p:nvSpPr>
          <p:spPr bwMode="auto">
            <a:xfrm>
              <a:off x="2535" y="2863"/>
              <a:ext cx="29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Forward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7981" name="Rectangle 13"/>
            <p:cNvSpPr>
              <a:spLocks noChangeArrowheads="1"/>
            </p:cNvSpPr>
            <p:nvPr/>
          </p:nvSpPr>
          <p:spPr bwMode="auto">
            <a:xfrm>
              <a:off x="2586" y="2964"/>
              <a:ext cx="19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Index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7982" name="Freeform 14"/>
            <p:cNvSpPr>
              <a:spLocks/>
            </p:cNvSpPr>
            <p:nvPr/>
          </p:nvSpPr>
          <p:spPr bwMode="auto">
            <a:xfrm>
              <a:off x="1210" y="1848"/>
              <a:ext cx="556" cy="418"/>
            </a:xfrm>
            <a:custGeom>
              <a:avLst/>
              <a:gdLst/>
              <a:ahLst/>
              <a:cxnLst>
                <a:cxn ang="0">
                  <a:pos x="0" y="105"/>
                </a:cxn>
                <a:cxn ang="0">
                  <a:pos x="0" y="817"/>
                </a:cxn>
                <a:cxn ang="0">
                  <a:pos x="525" y="922"/>
                </a:cxn>
                <a:cxn ang="0">
                  <a:pos x="1050" y="817"/>
                </a:cxn>
                <a:cxn ang="0">
                  <a:pos x="1050" y="817"/>
                </a:cxn>
                <a:cxn ang="0">
                  <a:pos x="1050" y="817"/>
                </a:cxn>
                <a:cxn ang="0">
                  <a:pos x="1050" y="105"/>
                </a:cxn>
                <a:cxn ang="0">
                  <a:pos x="525" y="0"/>
                </a:cxn>
                <a:cxn ang="0">
                  <a:pos x="0" y="105"/>
                </a:cxn>
              </a:cxnLst>
              <a:rect l="0" t="0" r="r" b="b"/>
              <a:pathLst>
                <a:path w="1050" h="922">
                  <a:moveTo>
                    <a:pt x="0" y="105"/>
                  </a:moveTo>
                  <a:lnTo>
                    <a:pt x="0" y="817"/>
                  </a:lnTo>
                  <a:cubicBezTo>
                    <a:pt x="0" y="875"/>
                    <a:pt x="235" y="922"/>
                    <a:pt x="525" y="922"/>
                  </a:cubicBezTo>
                  <a:cubicBezTo>
                    <a:pt x="815" y="922"/>
                    <a:pt x="1050" y="875"/>
                    <a:pt x="1050" y="817"/>
                  </a:cubicBezTo>
                  <a:cubicBezTo>
                    <a:pt x="1050" y="817"/>
                    <a:pt x="1050" y="817"/>
                    <a:pt x="1050" y="817"/>
                  </a:cubicBezTo>
                  <a:lnTo>
                    <a:pt x="1050" y="817"/>
                  </a:lnTo>
                  <a:lnTo>
                    <a:pt x="1050" y="105"/>
                  </a:lnTo>
                  <a:cubicBezTo>
                    <a:pt x="1050" y="47"/>
                    <a:pt x="815" y="0"/>
                    <a:pt x="525" y="0"/>
                  </a:cubicBezTo>
                  <a:cubicBezTo>
                    <a:pt x="235" y="0"/>
                    <a:pt x="0" y="47"/>
                    <a:pt x="0" y="10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7983" name="Freeform 15"/>
            <p:cNvSpPr>
              <a:spLocks noEditPoints="1"/>
            </p:cNvSpPr>
            <p:nvPr/>
          </p:nvSpPr>
          <p:spPr bwMode="auto">
            <a:xfrm>
              <a:off x="1210" y="1848"/>
              <a:ext cx="556" cy="418"/>
            </a:xfrm>
            <a:custGeom>
              <a:avLst/>
              <a:gdLst/>
              <a:ahLst/>
              <a:cxnLst>
                <a:cxn ang="0">
                  <a:pos x="0" y="105"/>
                </a:cxn>
                <a:cxn ang="0">
                  <a:pos x="0" y="817"/>
                </a:cxn>
                <a:cxn ang="0">
                  <a:pos x="525" y="922"/>
                </a:cxn>
                <a:cxn ang="0">
                  <a:pos x="1050" y="817"/>
                </a:cxn>
                <a:cxn ang="0">
                  <a:pos x="1050" y="817"/>
                </a:cxn>
                <a:cxn ang="0">
                  <a:pos x="1050" y="817"/>
                </a:cxn>
                <a:cxn ang="0">
                  <a:pos x="1050" y="105"/>
                </a:cxn>
                <a:cxn ang="0">
                  <a:pos x="525" y="0"/>
                </a:cxn>
                <a:cxn ang="0">
                  <a:pos x="0" y="105"/>
                </a:cxn>
                <a:cxn ang="0">
                  <a:pos x="0" y="105"/>
                </a:cxn>
                <a:cxn ang="0">
                  <a:pos x="525" y="210"/>
                </a:cxn>
                <a:cxn ang="0">
                  <a:pos x="1050" y="105"/>
                </a:cxn>
                <a:cxn ang="0">
                  <a:pos x="1050" y="105"/>
                </a:cxn>
                <a:cxn ang="0">
                  <a:pos x="0" y="158"/>
                </a:cxn>
                <a:cxn ang="0">
                  <a:pos x="525" y="262"/>
                </a:cxn>
                <a:cxn ang="0">
                  <a:pos x="1050" y="158"/>
                </a:cxn>
                <a:cxn ang="0">
                  <a:pos x="1050" y="158"/>
                </a:cxn>
                <a:cxn ang="0">
                  <a:pos x="0" y="210"/>
                </a:cxn>
                <a:cxn ang="0">
                  <a:pos x="525" y="315"/>
                </a:cxn>
                <a:cxn ang="0">
                  <a:pos x="1050" y="210"/>
                </a:cxn>
                <a:cxn ang="0">
                  <a:pos x="1050" y="210"/>
                </a:cxn>
              </a:cxnLst>
              <a:rect l="0" t="0" r="r" b="b"/>
              <a:pathLst>
                <a:path w="1050" h="922">
                  <a:moveTo>
                    <a:pt x="0" y="105"/>
                  </a:moveTo>
                  <a:lnTo>
                    <a:pt x="0" y="817"/>
                  </a:lnTo>
                  <a:cubicBezTo>
                    <a:pt x="0" y="875"/>
                    <a:pt x="235" y="922"/>
                    <a:pt x="525" y="922"/>
                  </a:cubicBezTo>
                  <a:cubicBezTo>
                    <a:pt x="815" y="922"/>
                    <a:pt x="1050" y="875"/>
                    <a:pt x="1050" y="817"/>
                  </a:cubicBezTo>
                  <a:cubicBezTo>
                    <a:pt x="1050" y="817"/>
                    <a:pt x="1050" y="817"/>
                    <a:pt x="1050" y="817"/>
                  </a:cubicBezTo>
                  <a:lnTo>
                    <a:pt x="1050" y="817"/>
                  </a:lnTo>
                  <a:lnTo>
                    <a:pt x="1050" y="105"/>
                  </a:lnTo>
                  <a:cubicBezTo>
                    <a:pt x="1050" y="47"/>
                    <a:pt x="815" y="0"/>
                    <a:pt x="525" y="0"/>
                  </a:cubicBezTo>
                  <a:cubicBezTo>
                    <a:pt x="235" y="0"/>
                    <a:pt x="0" y="47"/>
                    <a:pt x="0" y="105"/>
                  </a:cubicBezTo>
                  <a:moveTo>
                    <a:pt x="0" y="105"/>
                  </a:moveTo>
                  <a:cubicBezTo>
                    <a:pt x="0" y="163"/>
                    <a:pt x="235" y="210"/>
                    <a:pt x="525" y="210"/>
                  </a:cubicBezTo>
                  <a:cubicBezTo>
                    <a:pt x="815" y="210"/>
                    <a:pt x="1050" y="163"/>
                    <a:pt x="1050" y="105"/>
                  </a:cubicBezTo>
                  <a:cubicBezTo>
                    <a:pt x="1050" y="105"/>
                    <a:pt x="1050" y="105"/>
                    <a:pt x="1050" y="105"/>
                  </a:cubicBezTo>
                  <a:moveTo>
                    <a:pt x="0" y="158"/>
                  </a:moveTo>
                  <a:cubicBezTo>
                    <a:pt x="0" y="215"/>
                    <a:pt x="235" y="262"/>
                    <a:pt x="525" y="262"/>
                  </a:cubicBezTo>
                  <a:cubicBezTo>
                    <a:pt x="815" y="262"/>
                    <a:pt x="1050" y="215"/>
                    <a:pt x="1050" y="158"/>
                  </a:cubicBezTo>
                  <a:cubicBezTo>
                    <a:pt x="1050" y="158"/>
                    <a:pt x="1050" y="158"/>
                    <a:pt x="1050" y="158"/>
                  </a:cubicBezTo>
                  <a:moveTo>
                    <a:pt x="0" y="210"/>
                  </a:moveTo>
                  <a:cubicBezTo>
                    <a:pt x="0" y="268"/>
                    <a:pt x="235" y="315"/>
                    <a:pt x="525" y="315"/>
                  </a:cubicBezTo>
                  <a:cubicBezTo>
                    <a:pt x="815" y="315"/>
                    <a:pt x="1050" y="268"/>
                    <a:pt x="1050" y="210"/>
                  </a:cubicBezTo>
                  <a:cubicBezTo>
                    <a:pt x="1050" y="210"/>
                    <a:pt x="1050" y="210"/>
                    <a:pt x="1050" y="210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7984" name="Rectangle 16"/>
            <p:cNvSpPr>
              <a:spLocks noChangeArrowheads="1"/>
            </p:cNvSpPr>
            <p:nvPr/>
          </p:nvSpPr>
          <p:spPr bwMode="auto">
            <a:xfrm>
              <a:off x="1316" y="2029"/>
              <a:ext cx="28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Inverted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7985" name="Rectangle 17"/>
            <p:cNvSpPr>
              <a:spLocks noChangeArrowheads="1"/>
            </p:cNvSpPr>
            <p:nvPr/>
          </p:nvSpPr>
          <p:spPr bwMode="auto">
            <a:xfrm>
              <a:off x="1367" y="2130"/>
              <a:ext cx="19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Index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7986" name="Freeform 18"/>
            <p:cNvSpPr>
              <a:spLocks/>
            </p:cNvSpPr>
            <p:nvPr/>
          </p:nvSpPr>
          <p:spPr bwMode="auto">
            <a:xfrm>
              <a:off x="3283" y="2658"/>
              <a:ext cx="556" cy="464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0" y="919"/>
                </a:cxn>
                <a:cxn ang="0">
                  <a:pos x="525" y="1024"/>
                </a:cxn>
                <a:cxn ang="0">
                  <a:pos x="1049" y="919"/>
                </a:cxn>
                <a:cxn ang="0">
                  <a:pos x="1049" y="919"/>
                </a:cxn>
                <a:cxn ang="0">
                  <a:pos x="1049" y="919"/>
                </a:cxn>
                <a:cxn ang="0">
                  <a:pos x="1049" y="104"/>
                </a:cxn>
                <a:cxn ang="0">
                  <a:pos x="525" y="0"/>
                </a:cxn>
                <a:cxn ang="0">
                  <a:pos x="0" y="104"/>
                </a:cxn>
              </a:cxnLst>
              <a:rect l="0" t="0" r="r" b="b"/>
              <a:pathLst>
                <a:path w="1049" h="1024">
                  <a:moveTo>
                    <a:pt x="0" y="104"/>
                  </a:moveTo>
                  <a:lnTo>
                    <a:pt x="0" y="919"/>
                  </a:lnTo>
                  <a:cubicBezTo>
                    <a:pt x="0" y="977"/>
                    <a:pt x="235" y="1024"/>
                    <a:pt x="525" y="1024"/>
                  </a:cubicBezTo>
                  <a:cubicBezTo>
                    <a:pt x="814" y="1024"/>
                    <a:pt x="1049" y="977"/>
                    <a:pt x="1049" y="919"/>
                  </a:cubicBezTo>
                  <a:cubicBezTo>
                    <a:pt x="1049" y="919"/>
                    <a:pt x="1049" y="919"/>
                    <a:pt x="1049" y="919"/>
                  </a:cubicBezTo>
                  <a:lnTo>
                    <a:pt x="1049" y="919"/>
                  </a:lnTo>
                  <a:lnTo>
                    <a:pt x="1049" y="104"/>
                  </a:lnTo>
                  <a:cubicBezTo>
                    <a:pt x="1049" y="47"/>
                    <a:pt x="814" y="0"/>
                    <a:pt x="525" y="0"/>
                  </a:cubicBezTo>
                  <a:cubicBezTo>
                    <a:pt x="235" y="0"/>
                    <a:pt x="0" y="47"/>
                    <a:pt x="0" y="10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7987" name="Freeform 19"/>
            <p:cNvSpPr>
              <a:spLocks noEditPoints="1"/>
            </p:cNvSpPr>
            <p:nvPr/>
          </p:nvSpPr>
          <p:spPr bwMode="auto">
            <a:xfrm>
              <a:off x="3283" y="2658"/>
              <a:ext cx="556" cy="464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0" y="919"/>
                </a:cxn>
                <a:cxn ang="0">
                  <a:pos x="525" y="1024"/>
                </a:cxn>
                <a:cxn ang="0">
                  <a:pos x="1049" y="919"/>
                </a:cxn>
                <a:cxn ang="0">
                  <a:pos x="1049" y="919"/>
                </a:cxn>
                <a:cxn ang="0">
                  <a:pos x="1049" y="919"/>
                </a:cxn>
                <a:cxn ang="0">
                  <a:pos x="1049" y="104"/>
                </a:cxn>
                <a:cxn ang="0">
                  <a:pos x="525" y="0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525" y="209"/>
                </a:cxn>
                <a:cxn ang="0">
                  <a:pos x="1049" y="104"/>
                </a:cxn>
                <a:cxn ang="0">
                  <a:pos x="1049" y="104"/>
                </a:cxn>
                <a:cxn ang="0">
                  <a:pos x="0" y="157"/>
                </a:cxn>
                <a:cxn ang="0">
                  <a:pos x="525" y="262"/>
                </a:cxn>
                <a:cxn ang="0">
                  <a:pos x="1049" y="157"/>
                </a:cxn>
                <a:cxn ang="0">
                  <a:pos x="1049" y="157"/>
                </a:cxn>
                <a:cxn ang="0">
                  <a:pos x="0" y="209"/>
                </a:cxn>
                <a:cxn ang="0">
                  <a:pos x="525" y="314"/>
                </a:cxn>
                <a:cxn ang="0">
                  <a:pos x="1049" y="209"/>
                </a:cxn>
                <a:cxn ang="0">
                  <a:pos x="1049" y="209"/>
                </a:cxn>
              </a:cxnLst>
              <a:rect l="0" t="0" r="r" b="b"/>
              <a:pathLst>
                <a:path w="1049" h="1024">
                  <a:moveTo>
                    <a:pt x="0" y="104"/>
                  </a:moveTo>
                  <a:lnTo>
                    <a:pt x="0" y="919"/>
                  </a:lnTo>
                  <a:cubicBezTo>
                    <a:pt x="0" y="977"/>
                    <a:pt x="235" y="1024"/>
                    <a:pt x="525" y="1024"/>
                  </a:cubicBezTo>
                  <a:cubicBezTo>
                    <a:pt x="814" y="1024"/>
                    <a:pt x="1049" y="977"/>
                    <a:pt x="1049" y="919"/>
                  </a:cubicBezTo>
                  <a:cubicBezTo>
                    <a:pt x="1049" y="919"/>
                    <a:pt x="1049" y="919"/>
                    <a:pt x="1049" y="919"/>
                  </a:cubicBezTo>
                  <a:lnTo>
                    <a:pt x="1049" y="919"/>
                  </a:lnTo>
                  <a:lnTo>
                    <a:pt x="1049" y="104"/>
                  </a:lnTo>
                  <a:cubicBezTo>
                    <a:pt x="1049" y="47"/>
                    <a:pt x="814" y="0"/>
                    <a:pt x="525" y="0"/>
                  </a:cubicBezTo>
                  <a:cubicBezTo>
                    <a:pt x="235" y="0"/>
                    <a:pt x="0" y="47"/>
                    <a:pt x="0" y="104"/>
                  </a:cubicBezTo>
                  <a:moveTo>
                    <a:pt x="0" y="104"/>
                  </a:moveTo>
                  <a:cubicBezTo>
                    <a:pt x="0" y="162"/>
                    <a:pt x="235" y="209"/>
                    <a:pt x="525" y="209"/>
                  </a:cubicBezTo>
                  <a:cubicBezTo>
                    <a:pt x="814" y="209"/>
                    <a:pt x="1049" y="162"/>
                    <a:pt x="1049" y="104"/>
                  </a:cubicBezTo>
                  <a:cubicBezTo>
                    <a:pt x="1049" y="104"/>
                    <a:pt x="1049" y="104"/>
                    <a:pt x="1049" y="104"/>
                  </a:cubicBezTo>
                  <a:moveTo>
                    <a:pt x="0" y="157"/>
                  </a:moveTo>
                  <a:cubicBezTo>
                    <a:pt x="0" y="215"/>
                    <a:pt x="235" y="262"/>
                    <a:pt x="525" y="262"/>
                  </a:cubicBezTo>
                  <a:cubicBezTo>
                    <a:pt x="814" y="262"/>
                    <a:pt x="1049" y="215"/>
                    <a:pt x="1049" y="157"/>
                  </a:cubicBezTo>
                  <a:cubicBezTo>
                    <a:pt x="1049" y="157"/>
                    <a:pt x="1049" y="157"/>
                    <a:pt x="1049" y="157"/>
                  </a:cubicBezTo>
                  <a:moveTo>
                    <a:pt x="0" y="209"/>
                  </a:moveTo>
                  <a:cubicBezTo>
                    <a:pt x="0" y="267"/>
                    <a:pt x="235" y="314"/>
                    <a:pt x="525" y="314"/>
                  </a:cubicBezTo>
                  <a:cubicBezTo>
                    <a:pt x="814" y="314"/>
                    <a:pt x="1049" y="267"/>
                    <a:pt x="1049" y="209"/>
                  </a:cubicBezTo>
                  <a:cubicBezTo>
                    <a:pt x="1049" y="209"/>
                    <a:pt x="1049" y="209"/>
                    <a:pt x="1049" y="209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7988" name="Rectangle 20"/>
            <p:cNvSpPr>
              <a:spLocks noChangeArrowheads="1"/>
            </p:cNvSpPr>
            <p:nvPr/>
          </p:nvSpPr>
          <p:spPr bwMode="auto">
            <a:xfrm>
              <a:off x="3382" y="2863"/>
              <a:ext cx="29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Forward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7989" name="Rectangle 21"/>
            <p:cNvSpPr>
              <a:spLocks noChangeArrowheads="1"/>
            </p:cNvSpPr>
            <p:nvPr/>
          </p:nvSpPr>
          <p:spPr bwMode="auto">
            <a:xfrm>
              <a:off x="3476" y="2964"/>
              <a:ext cx="14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Link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7990" name="Freeform 22"/>
            <p:cNvSpPr>
              <a:spLocks/>
            </p:cNvSpPr>
            <p:nvPr/>
          </p:nvSpPr>
          <p:spPr bwMode="auto">
            <a:xfrm>
              <a:off x="3385" y="1568"/>
              <a:ext cx="732" cy="487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937"/>
                </a:cxn>
                <a:cxn ang="0">
                  <a:pos x="691" y="1075"/>
                </a:cxn>
                <a:cxn ang="0">
                  <a:pos x="1382" y="937"/>
                </a:cxn>
                <a:cxn ang="0">
                  <a:pos x="1382" y="937"/>
                </a:cxn>
                <a:cxn ang="0">
                  <a:pos x="1382" y="937"/>
                </a:cxn>
                <a:cxn ang="0">
                  <a:pos x="1382" y="138"/>
                </a:cxn>
                <a:cxn ang="0">
                  <a:pos x="691" y="0"/>
                </a:cxn>
                <a:cxn ang="0">
                  <a:pos x="0" y="138"/>
                </a:cxn>
              </a:cxnLst>
              <a:rect l="0" t="0" r="r" b="b"/>
              <a:pathLst>
                <a:path w="1382" h="1075">
                  <a:moveTo>
                    <a:pt x="0" y="138"/>
                  </a:moveTo>
                  <a:lnTo>
                    <a:pt x="0" y="937"/>
                  </a:lnTo>
                  <a:cubicBezTo>
                    <a:pt x="0" y="1013"/>
                    <a:pt x="309" y="1075"/>
                    <a:pt x="691" y="1075"/>
                  </a:cubicBezTo>
                  <a:cubicBezTo>
                    <a:pt x="1073" y="1075"/>
                    <a:pt x="1382" y="1013"/>
                    <a:pt x="1382" y="937"/>
                  </a:cubicBezTo>
                  <a:cubicBezTo>
                    <a:pt x="1382" y="937"/>
                    <a:pt x="1382" y="937"/>
                    <a:pt x="1382" y="937"/>
                  </a:cubicBezTo>
                  <a:lnTo>
                    <a:pt x="1382" y="937"/>
                  </a:lnTo>
                  <a:lnTo>
                    <a:pt x="1382" y="138"/>
                  </a:lnTo>
                  <a:cubicBezTo>
                    <a:pt x="1382" y="61"/>
                    <a:pt x="1073" y="0"/>
                    <a:pt x="691" y="0"/>
                  </a:cubicBezTo>
                  <a:cubicBezTo>
                    <a:pt x="309" y="0"/>
                    <a:pt x="0" y="61"/>
                    <a:pt x="0" y="13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7991" name="Freeform 23"/>
            <p:cNvSpPr>
              <a:spLocks noEditPoints="1"/>
            </p:cNvSpPr>
            <p:nvPr/>
          </p:nvSpPr>
          <p:spPr bwMode="auto">
            <a:xfrm>
              <a:off x="3385" y="1568"/>
              <a:ext cx="732" cy="487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937"/>
                </a:cxn>
                <a:cxn ang="0">
                  <a:pos x="691" y="1075"/>
                </a:cxn>
                <a:cxn ang="0">
                  <a:pos x="1382" y="937"/>
                </a:cxn>
                <a:cxn ang="0">
                  <a:pos x="1382" y="937"/>
                </a:cxn>
                <a:cxn ang="0">
                  <a:pos x="1382" y="937"/>
                </a:cxn>
                <a:cxn ang="0">
                  <a:pos x="1382" y="138"/>
                </a:cxn>
                <a:cxn ang="0">
                  <a:pos x="691" y="0"/>
                </a:cxn>
                <a:cxn ang="0">
                  <a:pos x="0" y="138"/>
                </a:cxn>
                <a:cxn ang="0">
                  <a:pos x="0" y="138"/>
                </a:cxn>
                <a:cxn ang="0">
                  <a:pos x="691" y="276"/>
                </a:cxn>
                <a:cxn ang="0">
                  <a:pos x="1382" y="138"/>
                </a:cxn>
                <a:cxn ang="0">
                  <a:pos x="1382" y="138"/>
                </a:cxn>
                <a:cxn ang="0">
                  <a:pos x="0" y="207"/>
                </a:cxn>
                <a:cxn ang="0">
                  <a:pos x="691" y="345"/>
                </a:cxn>
                <a:cxn ang="0">
                  <a:pos x="1382" y="207"/>
                </a:cxn>
                <a:cxn ang="0">
                  <a:pos x="1382" y="207"/>
                </a:cxn>
                <a:cxn ang="0">
                  <a:pos x="0" y="276"/>
                </a:cxn>
                <a:cxn ang="0">
                  <a:pos x="691" y="414"/>
                </a:cxn>
                <a:cxn ang="0">
                  <a:pos x="1382" y="276"/>
                </a:cxn>
                <a:cxn ang="0">
                  <a:pos x="1382" y="276"/>
                </a:cxn>
              </a:cxnLst>
              <a:rect l="0" t="0" r="r" b="b"/>
              <a:pathLst>
                <a:path w="1382" h="1075">
                  <a:moveTo>
                    <a:pt x="0" y="138"/>
                  </a:moveTo>
                  <a:lnTo>
                    <a:pt x="0" y="937"/>
                  </a:lnTo>
                  <a:cubicBezTo>
                    <a:pt x="0" y="1013"/>
                    <a:pt x="309" y="1075"/>
                    <a:pt x="691" y="1075"/>
                  </a:cubicBezTo>
                  <a:cubicBezTo>
                    <a:pt x="1073" y="1075"/>
                    <a:pt x="1382" y="1013"/>
                    <a:pt x="1382" y="937"/>
                  </a:cubicBezTo>
                  <a:cubicBezTo>
                    <a:pt x="1382" y="937"/>
                    <a:pt x="1382" y="937"/>
                    <a:pt x="1382" y="937"/>
                  </a:cubicBezTo>
                  <a:lnTo>
                    <a:pt x="1382" y="937"/>
                  </a:lnTo>
                  <a:lnTo>
                    <a:pt x="1382" y="138"/>
                  </a:lnTo>
                  <a:cubicBezTo>
                    <a:pt x="1382" y="61"/>
                    <a:pt x="1073" y="0"/>
                    <a:pt x="691" y="0"/>
                  </a:cubicBezTo>
                  <a:cubicBezTo>
                    <a:pt x="309" y="0"/>
                    <a:pt x="0" y="61"/>
                    <a:pt x="0" y="138"/>
                  </a:cubicBezTo>
                  <a:moveTo>
                    <a:pt x="0" y="138"/>
                  </a:moveTo>
                  <a:cubicBezTo>
                    <a:pt x="0" y="214"/>
                    <a:pt x="309" y="276"/>
                    <a:pt x="691" y="276"/>
                  </a:cubicBezTo>
                  <a:cubicBezTo>
                    <a:pt x="1073" y="276"/>
                    <a:pt x="1382" y="214"/>
                    <a:pt x="1382" y="138"/>
                  </a:cubicBezTo>
                  <a:cubicBezTo>
                    <a:pt x="1382" y="138"/>
                    <a:pt x="1382" y="138"/>
                    <a:pt x="1382" y="138"/>
                  </a:cubicBezTo>
                  <a:moveTo>
                    <a:pt x="0" y="207"/>
                  </a:moveTo>
                  <a:cubicBezTo>
                    <a:pt x="0" y="283"/>
                    <a:pt x="309" y="345"/>
                    <a:pt x="691" y="345"/>
                  </a:cubicBezTo>
                  <a:cubicBezTo>
                    <a:pt x="1073" y="345"/>
                    <a:pt x="1382" y="283"/>
                    <a:pt x="1382" y="207"/>
                  </a:cubicBezTo>
                  <a:cubicBezTo>
                    <a:pt x="1382" y="207"/>
                    <a:pt x="1382" y="207"/>
                    <a:pt x="1382" y="207"/>
                  </a:cubicBezTo>
                  <a:moveTo>
                    <a:pt x="0" y="276"/>
                  </a:moveTo>
                  <a:cubicBezTo>
                    <a:pt x="0" y="352"/>
                    <a:pt x="309" y="414"/>
                    <a:pt x="691" y="414"/>
                  </a:cubicBezTo>
                  <a:cubicBezTo>
                    <a:pt x="1073" y="414"/>
                    <a:pt x="1382" y="352"/>
                    <a:pt x="1382" y="276"/>
                  </a:cubicBezTo>
                  <a:cubicBezTo>
                    <a:pt x="1382" y="276"/>
                    <a:pt x="1382" y="276"/>
                    <a:pt x="1382" y="276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7992" name="Rectangle 24"/>
            <p:cNvSpPr>
              <a:spLocks noChangeArrowheads="1"/>
            </p:cNvSpPr>
            <p:nvPr/>
          </p:nvSpPr>
          <p:spPr bwMode="auto">
            <a:xfrm>
              <a:off x="3442" y="1804"/>
              <a:ext cx="5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Backward Link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7993" name="Rectangle 25"/>
            <p:cNvSpPr>
              <a:spLocks noChangeArrowheads="1"/>
            </p:cNvSpPr>
            <p:nvPr/>
          </p:nvSpPr>
          <p:spPr bwMode="auto">
            <a:xfrm>
              <a:off x="3459" y="1905"/>
              <a:ext cx="48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(Anchor Text)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7994" name="Freeform 26"/>
            <p:cNvSpPr>
              <a:spLocks/>
            </p:cNvSpPr>
            <p:nvPr/>
          </p:nvSpPr>
          <p:spPr bwMode="auto">
            <a:xfrm>
              <a:off x="4330" y="1575"/>
              <a:ext cx="708" cy="473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0" y="911"/>
                </a:cxn>
                <a:cxn ang="0">
                  <a:pos x="669" y="1044"/>
                </a:cxn>
                <a:cxn ang="0">
                  <a:pos x="1338" y="911"/>
                </a:cxn>
                <a:cxn ang="0">
                  <a:pos x="1338" y="911"/>
                </a:cxn>
                <a:cxn ang="0">
                  <a:pos x="1338" y="911"/>
                </a:cxn>
                <a:cxn ang="0">
                  <a:pos x="1338" y="134"/>
                </a:cxn>
                <a:cxn ang="0">
                  <a:pos x="669" y="0"/>
                </a:cxn>
                <a:cxn ang="0">
                  <a:pos x="0" y="134"/>
                </a:cxn>
              </a:cxnLst>
              <a:rect l="0" t="0" r="r" b="b"/>
              <a:pathLst>
                <a:path w="1338" h="1044">
                  <a:moveTo>
                    <a:pt x="0" y="134"/>
                  </a:moveTo>
                  <a:lnTo>
                    <a:pt x="0" y="911"/>
                  </a:lnTo>
                  <a:cubicBezTo>
                    <a:pt x="0" y="985"/>
                    <a:pt x="300" y="1044"/>
                    <a:pt x="669" y="1044"/>
                  </a:cubicBezTo>
                  <a:cubicBezTo>
                    <a:pt x="1039" y="1044"/>
                    <a:pt x="1338" y="985"/>
                    <a:pt x="1338" y="911"/>
                  </a:cubicBezTo>
                  <a:cubicBezTo>
                    <a:pt x="1338" y="911"/>
                    <a:pt x="1338" y="911"/>
                    <a:pt x="1338" y="911"/>
                  </a:cubicBezTo>
                  <a:lnTo>
                    <a:pt x="1338" y="911"/>
                  </a:lnTo>
                  <a:lnTo>
                    <a:pt x="1338" y="134"/>
                  </a:lnTo>
                  <a:cubicBezTo>
                    <a:pt x="1338" y="60"/>
                    <a:pt x="1039" y="0"/>
                    <a:pt x="669" y="0"/>
                  </a:cubicBezTo>
                  <a:cubicBezTo>
                    <a:pt x="300" y="0"/>
                    <a:pt x="0" y="60"/>
                    <a:pt x="0" y="13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7995" name="Freeform 27"/>
            <p:cNvSpPr>
              <a:spLocks noEditPoints="1"/>
            </p:cNvSpPr>
            <p:nvPr/>
          </p:nvSpPr>
          <p:spPr bwMode="auto">
            <a:xfrm>
              <a:off x="4330" y="1575"/>
              <a:ext cx="708" cy="473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0" y="911"/>
                </a:cxn>
                <a:cxn ang="0">
                  <a:pos x="669" y="1044"/>
                </a:cxn>
                <a:cxn ang="0">
                  <a:pos x="1338" y="911"/>
                </a:cxn>
                <a:cxn ang="0">
                  <a:pos x="1338" y="911"/>
                </a:cxn>
                <a:cxn ang="0">
                  <a:pos x="1338" y="911"/>
                </a:cxn>
                <a:cxn ang="0">
                  <a:pos x="1338" y="134"/>
                </a:cxn>
                <a:cxn ang="0">
                  <a:pos x="669" y="0"/>
                </a:cxn>
                <a:cxn ang="0">
                  <a:pos x="0" y="134"/>
                </a:cxn>
                <a:cxn ang="0">
                  <a:pos x="0" y="134"/>
                </a:cxn>
                <a:cxn ang="0">
                  <a:pos x="669" y="267"/>
                </a:cxn>
                <a:cxn ang="0">
                  <a:pos x="1338" y="134"/>
                </a:cxn>
                <a:cxn ang="0">
                  <a:pos x="1338" y="134"/>
                </a:cxn>
                <a:cxn ang="0">
                  <a:pos x="0" y="201"/>
                </a:cxn>
                <a:cxn ang="0">
                  <a:pos x="669" y="334"/>
                </a:cxn>
                <a:cxn ang="0">
                  <a:pos x="1338" y="201"/>
                </a:cxn>
                <a:cxn ang="0">
                  <a:pos x="1338" y="201"/>
                </a:cxn>
                <a:cxn ang="0">
                  <a:pos x="0" y="267"/>
                </a:cxn>
                <a:cxn ang="0">
                  <a:pos x="669" y="401"/>
                </a:cxn>
                <a:cxn ang="0">
                  <a:pos x="1338" y="267"/>
                </a:cxn>
                <a:cxn ang="0">
                  <a:pos x="1338" y="267"/>
                </a:cxn>
              </a:cxnLst>
              <a:rect l="0" t="0" r="r" b="b"/>
              <a:pathLst>
                <a:path w="1338" h="1044">
                  <a:moveTo>
                    <a:pt x="0" y="134"/>
                  </a:moveTo>
                  <a:lnTo>
                    <a:pt x="0" y="911"/>
                  </a:lnTo>
                  <a:cubicBezTo>
                    <a:pt x="0" y="985"/>
                    <a:pt x="300" y="1044"/>
                    <a:pt x="669" y="1044"/>
                  </a:cubicBezTo>
                  <a:cubicBezTo>
                    <a:pt x="1039" y="1044"/>
                    <a:pt x="1338" y="985"/>
                    <a:pt x="1338" y="911"/>
                  </a:cubicBezTo>
                  <a:cubicBezTo>
                    <a:pt x="1338" y="911"/>
                    <a:pt x="1338" y="911"/>
                    <a:pt x="1338" y="911"/>
                  </a:cubicBezTo>
                  <a:lnTo>
                    <a:pt x="1338" y="911"/>
                  </a:lnTo>
                  <a:lnTo>
                    <a:pt x="1338" y="134"/>
                  </a:lnTo>
                  <a:cubicBezTo>
                    <a:pt x="1338" y="60"/>
                    <a:pt x="1039" y="0"/>
                    <a:pt x="669" y="0"/>
                  </a:cubicBezTo>
                  <a:cubicBezTo>
                    <a:pt x="300" y="0"/>
                    <a:pt x="0" y="60"/>
                    <a:pt x="0" y="134"/>
                  </a:cubicBezTo>
                  <a:moveTo>
                    <a:pt x="0" y="134"/>
                  </a:moveTo>
                  <a:cubicBezTo>
                    <a:pt x="0" y="208"/>
                    <a:pt x="300" y="267"/>
                    <a:pt x="669" y="267"/>
                  </a:cubicBezTo>
                  <a:cubicBezTo>
                    <a:pt x="1039" y="267"/>
                    <a:pt x="1338" y="208"/>
                    <a:pt x="1338" y="134"/>
                  </a:cubicBezTo>
                  <a:cubicBezTo>
                    <a:pt x="1338" y="134"/>
                    <a:pt x="1338" y="134"/>
                    <a:pt x="1338" y="134"/>
                  </a:cubicBezTo>
                  <a:moveTo>
                    <a:pt x="0" y="201"/>
                  </a:moveTo>
                  <a:cubicBezTo>
                    <a:pt x="0" y="274"/>
                    <a:pt x="300" y="334"/>
                    <a:pt x="669" y="334"/>
                  </a:cubicBezTo>
                  <a:cubicBezTo>
                    <a:pt x="1039" y="334"/>
                    <a:pt x="1338" y="274"/>
                    <a:pt x="1338" y="201"/>
                  </a:cubicBezTo>
                  <a:cubicBezTo>
                    <a:pt x="1338" y="201"/>
                    <a:pt x="1338" y="201"/>
                    <a:pt x="1338" y="201"/>
                  </a:cubicBezTo>
                  <a:moveTo>
                    <a:pt x="0" y="267"/>
                  </a:moveTo>
                  <a:cubicBezTo>
                    <a:pt x="0" y="341"/>
                    <a:pt x="300" y="401"/>
                    <a:pt x="669" y="401"/>
                  </a:cubicBezTo>
                  <a:cubicBezTo>
                    <a:pt x="1039" y="401"/>
                    <a:pt x="1338" y="341"/>
                    <a:pt x="1338" y="267"/>
                  </a:cubicBezTo>
                  <a:cubicBezTo>
                    <a:pt x="1338" y="267"/>
                    <a:pt x="1338" y="267"/>
                    <a:pt x="1338" y="267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7996" name="Rectangle 28"/>
            <p:cNvSpPr>
              <a:spLocks noChangeArrowheads="1"/>
            </p:cNvSpPr>
            <p:nvPr/>
          </p:nvSpPr>
          <p:spPr bwMode="auto">
            <a:xfrm>
              <a:off x="4373" y="1804"/>
              <a:ext cx="51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Web Topology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7997" name="Rectangle 29"/>
            <p:cNvSpPr>
              <a:spLocks noChangeArrowheads="1"/>
            </p:cNvSpPr>
            <p:nvPr/>
          </p:nvSpPr>
          <p:spPr bwMode="auto">
            <a:xfrm>
              <a:off x="4551" y="1905"/>
              <a:ext cx="22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Graph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7998" name="Freeform 30"/>
            <p:cNvSpPr>
              <a:spLocks/>
            </p:cNvSpPr>
            <p:nvPr/>
          </p:nvSpPr>
          <p:spPr bwMode="auto">
            <a:xfrm>
              <a:off x="2132" y="3320"/>
              <a:ext cx="1151" cy="232"/>
            </a:xfrm>
            <a:custGeom>
              <a:avLst/>
              <a:gdLst/>
              <a:ahLst/>
              <a:cxnLst>
                <a:cxn ang="0">
                  <a:pos x="1920" y="512"/>
                </a:cxn>
                <a:cxn ang="0">
                  <a:pos x="2176" y="256"/>
                </a:cxn>
                <a:cxn ang="0">
                  <a:pos x="2176" y="256"/>
                </a:cxn>
                <a:cxn ang="0">
                  <a:pos x="2176" y="256"/>
                </a:cxn>
                <a:cxn ang="0">
                  <a:pos x="1920" y="0"/>
                </a:cxn>
                <a:cxn ang="0">
                  <a:pos x="256" y="0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256" y="512"/>
                </a:cxn>
                <a:cxn ang="0">
                  <a:pos x="1920" y="512"/>
                </a:cxn>
              </a:cxnLst>
              <a:rect l="0" t="0" r="r" b="b"/>
              <a:pathLst>
                <a:path w="2176" h="512">
                  <a:moveTo>
                    <a:pt x="1920" y="512"/>
                  </a:moveTo>
                  <a:cubicBezTo>
                    <a:pt x="2061" y="512"/>
                    <a:pt x="2176" y="398"/>
                    <a:pt x="2176" y="256"/>
                  </a:cubicBezTo>
                  <a:lnTo>
                    <a:pt x="2176" y="256"/>
                  </a:lnTo>
                  <a:lnTo>
                    <a:pt x="2176" y="256"/>
                  </a:lnTo>
                  <a:cubicBezTo>
                    <a:pt x="2176" y="115"/>
                    <a:pt x="2061" y="0"/>
                    <a:pt x="1920" y="0"/>
                  </a:cubicBezTo>
                  <a:lnTo>
                    <a:pt x="256" y="0"/>
                  </a:lnTo>
                  <a:cubicBezTo>
                    <a:pt x="114" y="0"/>
                    <a:pt x="0" y="115"/>
                    <a:pt x="0" y="256"/>
                  </a:cubicBezTo>
                  <a:lnTo>
                    <a:pt x="0" y="256"/>
                  </a:lnTo>
                  <a:lnTo>
                    <a:pt x="0" y="256"/>
                  </a:lnTo>
                  <a:cubicBezTo>
                    <a:pt x="0" y="398"/>
                    <a:pt x="114" y="512"/>
                    <a:pt x="256" y="512"/>
                  </a:cubicBezTo>
                  <a:lnTo>
                    <a:pt x="1920" y="512"/>
                  </a:lnTo>
                  <a:close/>
                </a:path>
              </a:pathLst>
            </a:custGeom>
            <a:solidFill>
              <a:srgbClr val="CC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7999" name="Freeform 31"/>
            <p:cNvSpPr>
              <a:spLocks/>
            </p:cNvSpPr>
            <p:nvPr/>
          </p:nvSpPr>
          <p:spPr bwMode="auto">
            <a:xfrm>
              <a:off x="2132" y="3320"/>
              <a:ext cx="1151" cy="232"/>
            </a:xfrm>
            <a:custGeom>
              <a:avLst/>
              <a:gdLst/>
              <a:ahLst/>
              <a:cxnLst>
                <a:cxn ang="0">
                  <a:pos x="1920" y="512"/>
                </a:cxn>
                <a:cxn ang="0">
                  <a:pos x="2176" y="256"/>
                </a:cxn>
                <a:cxn ang="0">
                  <a:pos x="2176" y="256"/>
                </a:cxn>
                <a:cxn ang="0">
                  <a:pos x="2176" y="256"/>
                </a:cxn>
                <a:cxn ang="0">
                  <a:pos x="1920" y="0"/>
                </a:cxn>
                <a:cxn ang="0">
                  <a:pos x="256" y="0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256" y="512"/>
                </a:cxn>
                <a:cxn ang="0">
                  <a:pos x="1920" y="512"/>
                </a:cxn>
              </a:cxnLst>
              <a:rect l="0" t="0" r="r" b="b"/>
              <a:pathLst>
                <a:path w="2176" h="512">
                  <a:moveTo>
                    <a:pt x="1920" y="512"/>
                  </a:moveTo>
                  <a:cubicBezTo>
                    <a:pt x="2061" y="512"/>
                    <a:pt x="2176" y="398"/>
                    <a:pt x="2176" y="256"/>
                  </a:cubicBezTo>
                  <a:lnTo>
                    <a:pt x="2176" y="256"/>
                  </a:lnTo>
                  <a:lnTo>
                    <a:pt x="2176" y="256"/>
                  </a:lnTo>
                  <a:cubicBezTo>
                    <a:pt x="2176" y="115"/>
                    <a:pt x="2061" y="0"/>
                    <a:pt x="1920" y="0"/>
                  </a:cubicBezTo>
                  <a:lnTo>
                    <a:pt x="256" y="0"/>
                  </a:lnTo>
                  <a:cubicBezTo>
                    <a:pt x="114" y="0"/>
                    <a:pt x="0" y="115"/>
                    <a:pt x="0" y="256"/>
                  </a:cubicBezTo>
                  <a:lnTo>
                    <a:pt x="0" y="256"/>
                  </a:lnTo>
                  <a:lnTo>
                    <a:pt x="0" y="256"/>
                  </a:lnTo>
                  <a:cubicBezTo>
                    <a:pt x="0" y="398"/>
                    <a:pt x="114" y="512"/>
                    <a:pt x="256" y="512"/>
                  </a:cubicBezTo>
                  <a:lnTo>
                    <a:pt x="1920" y="512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00" name="Rectangle 32"/>
            <p:cNvSpPr>
              <a:spLocks noChangeArrowheads="1"/>
            </p:cNvSpPr>
            <p:nvPr/>
          </p:nvSpPr>
          <p:spPr bwMode="auto">
            <a:xfrm>
              <a:off x="2256" y="3371"/>
              <a:ext cx="82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Web Page Parser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8001" name="Freeform 33"/>
            <p:cNvSpPr>
              <a:spLocks/>
            </p:cNvSpPr>
            <p:nvPr/>
          </p:nvSpPr>
          <p:spPr bwMode="auto">
            <a:xfrm>
              <a:off x="2517" y="3552"/>
              <a:ext cx="380" cy="195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0" y="88"/>
                </a:cxn>
                <a:cxn ang="0">
                  <a:pos x="126" y="88"/>
                </a:cxn>
                <a:cxn ang="0">
                  <a:pos x="126" y="195"/>
                </a:cxn>
                <a:cxn ang="0">
                  <a:pos x="255" y="195"/>
                </a:cxn>
                <a:cxn ang="0">
                  <a:pos x="255" y="88"/>
                </a:cxn>
                <a:cxn ang="0">
                  <a:pos x="380" y="88"/>
                </a:cxn>
                <a:cxn ang="0">
                  <a:pos x="190" y="0"/>
                </a:cxn>
              </a:cxnLst>
              <a:rect l="0" t="0" r="r" b="b"/>
              <a:pathLst>
                <a:path w="380" h="195">
                  <a:moveTo>
                    <a:pt x="190" y="0"/>
                  </a:moveTo>
                  <a:lnTo>
                    <a:pt x="0" y="88"/>
                  </a:lnTo>
                  <a:lnTo>
                    <a:pt x="126" y="88"/>
                  </a:lnTo>
                  <a:lnTo>
                    <a:pt x="126" y="195"/>
                  </a:lnTo>
                  <a:lnTo>
                    <a:pt x="255" y="195"/>
                  </a:lnTo>
                  <a:lnTo>
                    <a:pt x="255" y="88"/>
                  </a:lnTo>
                  <a:lnTo>
                    <a:pt x="380" y="88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02" name="Freeform 34"/>
            <p:cNvSpPr>
              <a:spLocks/>
            </p:cNvSpPr>
            <p:nvPr/>
          </p:nvSpPr>
          <p:spPr bwMode="auto">
            <a:xfrm>
              <a:off x="2517" y="3552"/>
              <a:ext cx="380" cy="195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0" y="88"/>
                </a:cxn>
                <a:cxn ang="0">
                  <a:pos x="126" y="88"/>
                </a:cxn>
                <a:cxn ang="0">
                  <a:pos x="126" y="195"/>
                </a:cxn>
                <a:cxn ang="0">
                  <a:pos x="255" y="195"/>
                </a:cxn>
                <a:cxn ang="0">
                  <a:pos x="255" y="88"/>
                </a:cxn>
                <a:cxn ang="0">
                  <a:pos x="380" y="88"/>
                </a:cxn>
                <a:cxn ang="0">
                  <a:pos x="190" y="0"/>
                </a:cxn>
              </a:cxnLst>
              <a:rect l="0" t="0" r="r" b="b"/>
              <a:pathLst>
                <a:path w="380" h="195">
                  <a:moveTo>
                    <a:pt x="190" y="0"/>
                  </a:moveTo>
                  <a:lnTo>
                    <a:pt x="0" y="88"/>
                  </a:lnTo>
                  <a:lnTo>
                    <a:pt x="126" y="88"/>
                  </a:lnTo>
                  <a:lnTo>
                    <a:pt x="126" y="195"/>
                  </a:lnTo>
                  <a:lnTo>
                    <a:pt x="255" y="195"/>
                  </a:lnTo>
                  <a:lnTo>
                    <a:pt x="255" y="88"/>
                  </a:lnTo>
                  <a:lnTo>
                    <a:pt x="380" y="88"/>
                  </a:lnTo>
                  <a:lnTo>
                    <a:pt x="190" y="0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03" name="Freeform 35"/>
            <p:cNvSpPr>
              <a:spLocks/>
            </p:cNvSpPr>
            <p:nvPr/>
          </p:nvSpPr>
          <p:spPr bwMode="auto">
            <a:xfrm>
              <a:off x="1037" y="3094"/>
              <a:ext cx="1100" cy="356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33" y="84"/>
                </a:cxn>
                <a:cxn ang="0">
                  <a:pos x="44" y="56"/>
                </a:cxn>
                <a:cxn ang="0">
                  <a:pos x="1089" y="356"/>
                </a:cxn>
                <a:cxn ang="0">
                  <a:pos x="1100" y="327"/>
                </a:cxn>
                <a:cxn ang="0">
                  <a:pos x="55" y="28"/>
                </a:cxn>
                <a:cxn ang="0">
                  <a:pos x="66" y="0"/>
                </a:cxn>
                <a:cxn ang="0">
                  <a:pos x="0" y="28"/>
                </a:cxn>
              </a:cxnLst>
              <a:rect l="0" t="0" r="r" b="b"/>
              <a:pathLst>
                <a:path w="1100" h="356">
                  <a:moveTo>
                    <a:pt x="0" y="28"/>
                  </a:moveTo>
                  <a:lnTo>
                    <a:pt x="33" y="84"/>
                  </a:lnTo>
                  <a:lnTo>
                    <a:pt x="44" y="56"/>
                  </a:lnTo>
                  <a:lnTo>
                    <a:pt x="1089" y="356"/>
                  </a:lnTo>
                  <a:lnTo>
                    <a:pt x="1100" y="327"/>
                  </a:lnTo>
                  <a:lnTo>
                    <a:pt x="55" y="28"/>
                  </a:lnTo>
                  <a:lnTo>
                    <a:pt x="66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04" name="Freeform 36"/>
            <p:cNvSpPr>
              <a:spLocks/>
            </p:cNvSpPr>
            <p:nvPr/>
          </p:nvSpPr>
          <p:spPr bwMode="auto">
            <a:xfrm>
              <a:off x="1037" y="3094"/>
              <a:ext cx="1100" cy="356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33" y="84"/>
                </a:cxn>
                <a:cxn ang="0">
                  <a:pos x="44" y="56"/>
                </a:cxn>
                <a:cxn ang="0">
                  <a:pos x="1089" y="356"/>
                </a:cxn>
                <a:cxn ang="0">
                  <a:pos x="1100" y="327"/>
                </a:cxn>
                <a:cxn ang="0">
                  <a:pos x="55" y="28"/>
                </a:cxn>
                <a:cxn ang="0">
                  <a:pos x="66" y="0"/>
                </a:cxn>
                <a:cxn ang="0">
                  <a:pos x="0" y="28"/>
                </a:cxn>
              </a:cxnLst>
              <a:rect l="0" t="0" r="r" b="b"/>
              <a:pathLst>
                <a:path w="1100" h="356">
                  <a:moveTo>
                    <a:pt x="0" y="28"/>
                  </a:moveTo>
                  <a:lnTo>
                    <a:pt x="33" y="84"/>
                  </a:lnTo>
                  <a:lnTo>
                    <a:pt x="44" y="56"/>
                  </a:lnTo>
                  <a:lnTo>
                    <a:pt x="1089" y="356"/>
                  </a:lnTo>
                  <a:lnTo>
                    <a:pt x="1100" y="327"/>
                  </a:lnTo>
                  <a:lnTo>
                    <a:pt x="55" y="28"/>
                  </a:lnTo>
                  <a:lnTo>
                    <a:pt x="66" y="0"/>
                  </a:lnTo>
                  <a:lnTo>
                    <a:pt x="0" y="28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05" name="Freeform 37"/>
            <p:cNvSpPr>
              <a:spLocks/>
            </p:cNvSpPr>
            <p:nvPr/>
          </p:nvSpPr>
          <p:spPr bwMode="auto">
            <a:xfrm>
              <a:off x="1948" y="3101"/>
              <a:ext cx="496" cy="232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5" y="80"/>
                </a:cxn>
                <a:cxn ang="0">
                  <a:pos x="40" y="54"/>
                </a:cxn>
                <a:cxn ang="0">
                  <a:pos x="481" y="232"/>
                </a:cxn>
                <a:cxn ang="0">
                  <a:pos x="496" y="205"/>
                </a:cxn>
                <a:cxn ang="0">
                  <a:pos x="55" y="26"/>
                </a:cxn>
                <a:cxn ang="0">
                  <a:pos x="70" y="0"/>
                </a:cxn>
                <a:cxn ang="0">
                  <a:pos x="0" y="21"/>
                </a:cxn>
              </a:cxnLst>
              <a:rect l="0" t="0" r="r" b="b"/>
              <a:pathLst>
                <a:path w="496" h="232">
                  <a:moveTo>
                    <a:pt x="0" y="21"/>
                  </a:moveTo>
                  <a:lnTo>
                    <a:pt x="25" y="80"/>
                  </a:lnTo>
                  <a:lnTo>
                    <a:pt x="40" y="54"/>
                  </a:lnTo>
                  <a:lnTo>
                    <a:pt x="481" y="232"/>
                  </a:lnTo>
                  <a:lnTo>
                    <a:pt x="496" y="205"/>
                  </a:lnTo>
                  <a:lnTo>
                    <a:pt x="55" y="26"/>
                  </a:lnTo>
                  <a:lnTo>
                    <a:pt x="70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06" name="Freeform 38"/>
            <p:cNvSpPr>
              <a:spLocks/>
            </p:cNvSpPr>
            <p:nvPr/>
          </p:nvSpPr>
          <p:spPr bwMode="auto">
            <a:xfrm>
              <a:off x="1948" y="3101"/>
              <a:ext cx="496" cy="232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5" y="80"/>
                </a:cxn>
                <a:cxn ang="0">
                  <a:pos x="40" y="54"/>
                </a:cxn>
                <a:cxn ang="0">
                  <a:pos x="481" y="232"/>
                </a:cxn>
                <a:cxn ang="0">
                  <a:pos x="496" y="205"/>
                </a:cxn>
                <a:cxn ang="0">
                  <a:pos x="55" y="26"/>
                </a:cxn>
                <a:cxn ang="0">
                  <a:pos x="70" y="0"/>
                </a:cxn>
                <a:cxn ang="0">
                  <a:pos x="0" y="21"/>
                </a:cxn>
              </a:cxnLst>
              <a:rect l="0" t="0" r="r" b="b"/>
              <a:pathLst>
                <a:path w="496" h="232">
                  <a:moveTo>
                    <a:pt x="0" y="21"/>
                  </a:moveTo>
                  <a:lnTo>
                    <a:pt x="25" y="80"/>
                  </a:lnTo>
                  <a:lnTo>
                    <a:pt x="40" y="54"/>
                  </a:lnTo>
                  <a:lnTo>
                    <a:pt x="481" y="232"/>
                  </a:lnTo>
                  <a:lnTo>
                    <a:pt x="496" y="205"/>
                  </a:lnTo>
                  <a:lnTo>
                    <a:pt x="55" y="26"/>
                  </a:lnTo>
                  <a:lnTo>
                    <a:pt x="70" y="0"/>
                  </a:lnTo>
                  <a:lnTo>
                    <a:pt x="0" y="21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07" name="Freeform 39"/>
            <p:cNvSpPr>
              <a:spLocks/>
            </p:cNvSpPr>
            <p:nvPr/>
          </p:nvSpPr>
          <p:spPr bwMode="auto">
            <a:xfrm>
              <a:off x="2655" y="3122"/>
              <a:ext cx="104" cy="198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0" y="44"/>
                </a:cxn>
                <a:cxn ang="0">
                  <a:pos x="34" y="44"/>
                </a:cxn>
                <a:cxn ang="0">
                  <a:pos x="34" y="198"/>
                </a:cxn>
                <a:cxn ang="0">
                  <a:pos x="70" y="198"/>
                </a:cxn>
                <a:cxn ang="0">
                  <a:pos x="70" y="44"/>
                </a:cxn>
                <a:cxn ang="0">
                  <a:pos x="104" y="44"/>
                </a:cxn>
                <a:cxn ang="0">
                  <a:pos x="52" y="0"/>
                </a:cxn>
              </a:cxnLst>
              <a:rect l="0" t="0" r="r" b="b"/>
              <a:pathLst>
                <a:path w="104" h="198">
                  <a:moveTo>
                    <a:pt x="52" y="0"/>
                  </a:moveTo>
                  <a:lnTo>
                    <a:pt x="0" y="44"/>
                  </a:lnTo>
                  <a:lnTo>
                    <a:pt x="34" y="44"/>
                  </a:lnTo>
                  <a:lnTo>
                    <a:pt x="34" y="198"/>
                  </a:lnTo>
                  <a:lnTo>
                    <a:pt x="70" y="198"/>
                  </a:lnTo>
                  <a:lnTo>
                    <a:pt x="70" y="44"/>
                  </a:lnTo>
                  <a:lnTo>
                    <a:pt x="104" y="4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08" name="Freeform 40"/>
            <p:cNvSpPr>
              <a:spLocks/>
            </p:cNvSpPr>
            <p:nvPr/>
          </p:nvSpPr>
          <p:spPr bwMode="auto">
            <a:xfrm>
              <a:off x="2655" y="3122"/>
              <a:ext cx="104" cy="198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0" y="44"/>
                </a:cxn>
                <a:cxn ang="0">
                  <a:pos x="34" y="44"/>
                </a:cxn>
                <a:cxn ang="0">
                  <a:pos x="34" y="198"/>
                </a:cxn>
                <a:cxn ang="0">
                  <a:pos x="70" y="198"/>
                </a:cxn>
                <a:cxn ang="0">
                  <a:pos x="70" y="44"/>
                </a:cxn>
                <a:cxn ang="0">
                  <a:pos x="104" y="44"/>
                </a:cxn>
                <a:cxn ang="0">
                  <a:pos x="52" y="0"/>
                </a:cxn>
              </a:cxnLst>
              <a:rect l="0" t="0" r="r" b="b"/>
              <a:pathLst>
                <a:path w="104" h="198">
                  <a:moveTo>
                    <a:pt x="52" y="0"/>
                  </a:moveTo>
                  <a:lnTo>
                    <a:pt x="0" y="44"/>
                  </a:lnTo>
                  <a:lnTo>
                    <a:pt x="34" y="44"/>
                  </a:lnTo>
                  <a:lnTo>
                    <a:pt x="34" y="198"/>
                  </a:lnTo>
                  <a:lnTo>
                    <a:pt x="70" y="198"/>
                  </a:lnTo>
                  <a:lnTo>
                    <a:pt x="70" y="44"/>
                  </a:lnTo>
                  <a:lnTo>
                    <a:pt x="104" y="44"/>
                  </a:lnTo>
                  <a:lnTo>
                    <a:pt x="52" y="0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09" name="Freeform 41"/>
            <p:cNvSpPr>
              <a:spLocks/>
            </p:cNvSpPr>
            <p:nvPr/>
          </p:nvSpPr>
          <p:spPr bwMode="auto">
            <a:xfrm>
              <a:off x="2972" y="3097"/>
              <a:ext cx="589" cy="237"/>
            </a:xfrm>
            <a:custGeom>
              <a:avLst/>
              <a:gdLst/>
              <a:ahLst/>
              <a:cxnLst>
                <a:cxn ang="0">
                  <a:pos x="589" y="25"/>
                </a:cxn>
                <a:cxn ang="0">
                  <a:pos x="522" y="0"/>
                </a:cxn>
                <a:cxn ang="0">
                  <a:pos x="534" y="27"/>
                </a:cxn>
                <a:cxn ang="0">
                  <a:pos x="0" y="209"/>
                </a:cxn>
                <a:cxn ang="0">
                  <a:pos x="13" y="237"/>
                </a:cxn>
                <a:cxn ang="0">
                  <a:pos x="548" y="55"/>
                </a:cxn>
                <a:cxn ang="0">
                  <a:pos x="560" y="83"/>
                </a:cxn>
                <a:cxn ang="0">
                  <a:pos x="589" y="25"/>
                </a:cxn>
              </a:cxnLst>
              <a:rect l="0" t="0" r="r" b="b"/>
              <a:pathLst>
                <a:path w="589" h="237">
                  <a:moveTo>
                    <a:pt x="589" y="25"/>
                  </a:moveTo>
                  <a:lnTo>
                    <a:pt x="522" y="0"/>
                  </a:lnTo>
                  <a:lnTo>
                    <a:pt x="534" y="27"/>
                  </a:lnTo>
                  <a:lnTo>
                    <a:pt x="0" y="209"/>
                  </a:lnTo>
                  <a:lnTo>
                    <a:pt x="13" y="237"/>
                  </a:lnTo>
                  <a:lnTo>
                    <a:pt x="548" y="55"/>
                  </a:lnTo>
                  <a:lnTo>
                    <a:pt x="560" y="83"/>
                  </a:lnTo>
                  <a:lnTo>
                    <a:pt x="589" y="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10" name="Freeform 42"/>
            <p:cNvSpPr>
              <a:spLocks/>
            </p:cNvSpPr>
            <p:nvPr/>
          </p:nvSpPr>
          <p:spPr bwMode="auto">
            <a:xfrm>
              <a:off x="2972" y="3097"/>
              <a:ext cx="589" cy="237"/>
            </a:xfrm>
            <a:custGeom>
              <a:avLst/>
              <a:gdLst/>
              <a:ahLst/>
              <a:cxnLst>
                <a:cxn ang="0">
                  <a:pos x="589" y="25"/>
                </a:cxn>
                <a:cxn ang="0">
                  <a:pos x="522" y="0"/>
                </a:cxn>
                <a:cxn ang="0">
                  <a:pos x="534" y="27"/>
                </a:cxn>
                <a:cxn ang="0">
                  <a:pos x="0" y="209"/>
                </a:cxn>
                <a:cxn ang="0">
                  <a:pos x="13" y="237"/>
                </a:cxn>
                <a:cxn ang="0">
                  <a:pos x="548" y="55"/>
                </a:cxn>
                <a:cxn ang="0">
                  <a:pos x="560" y="83"/>
                </a:cxn>
                <a:cxn ang="0">
                  <a:pos x="589" y="25"/>
                </a:cxn>
              </a:cxnLst>
              <a:rect l="0" t="0" r="r" b="b"/>
              <a:pathLst>
                <a:path w="589" h="237">
                  <a:moveTo>
                    <a:pt x="589" y="25"/>
                  </a:moveTo>
                  <a:lnTo>
                    <a:pt x="522" y="0"/>
                  </a:lnTo>
                  <a:lnTo>
                    <a:pt x="534" y="27"/>
                  </a:lnTo>
                  <a:lnTo>
                    <a:pt x="0" y="209"/>
                  </a:lnTo>
                  <a:lnTo>
                    <a:pt x="13" y="237"/>
                  </a:lnTo>
                  <a:lnTo>
                    <a:pt x="548" y="55"/>
                  </a:lnTo>
                  <a:lnTo>
                    <a:pt x="560" y="83"/>
                  </a:lnTo>
                  <a:lnTo>
                    <a:pt x="589" y="25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11" name="Freeform 43"/>
            <p:cNvSpPr>
              <a:spLocks/>
            </p:cNvSpPr>
            <p:nvPr/>
          </p:nvSpPr>
          <p:spPr bwMode="auto">
            <a:xfrm>
              <a:off x="3278" y="3092"/>
              <a:ext cx="1211" cy="358"/>
            </a:xfrm>
            <a:custGeom>
              <a:avLst/>
              <a:gdLst/>
              <a:ahLst/>
              <a:cxnLst>
                <a:cxn ang="0">
                  <a:pos x="1211" y="30"/>
                </a:cxn>
                <a:cxn ang="0">
                  <a:pos x="1146" y="0"/>
                </a:cxn>
                <a:cxn ang="0">
                  <a:pos x="1156" y="28"/>
                </a:cxn>
                <a:cxn ang="0">
                  <a:pos x="0" y="329"/>
                </a:cxn>
                <a:cxn ang="0">
                  <a:pos x="11" y="358"/>
                </a:cxn>
                <a:cxn ang="0">
                  <a:pos x="1167" y="57"/>
                </a:cxn>
                <a:cxn ang="0">
                  <a:pos x="1177" y="85"/>
                </a:cxn>
                <a:cxn ang="0">
                  <a:pos x="1211" y="30"/>
                </a:cxn>
              </a:cxnLst>
              <a:rect l="0" t="0" r="r" b="b"/>
              <a:pathLst>
                <a:path w="1211" h="358">
                  <a:moveTo>
                    <a:pt x="1211" y="30"/>
                  </a:moveTo>
                  <a:lnTo>
                    <a:pt x="1146" y="0"/>
                  </a:lnTo>
                  <a:lnTo>
                    <a:pt x="1156" y="28"/>
                  </a:lnTo>
                  <a:lnTo>
                    <a:pt x="0" y="329"/>
                  </a:lnTo>
                  <a:lnTo>
                    <a:pt x="11" y="358"/>
                  </a:lnTo>
                  <a:lnTo>
                    <a:pt x="1167" y="57"/>
                  </a:lnTo>
                  <a:lnTo>
                    <a:pt x="1177" y="85"/>
                  </a:lnTo>
                  <a:lnTo>
                    <a:pt x="1211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12" name="Freeform 44"/>
            <p:cNvSpPr>
              <a:spLocks/>
            </p:cNvSpPr>
            <p:nvPr/>
          </p:nvSpPr>
          <p:spPr bwMode="auto">
            <a:xfrm>
              <a:off x="3278" y="3092"/>
              <a:ext cx="1211" cy="358"/>
            </a:xfrm>
            <a:custGeom>
              <a:avLst/>
              <a:gdLst/>
              <a:ahLst/>
              <a:cxnLst>
                <a:cxn ang="0">
                  <a:pos x="1211" y="30"/>
                </a:cxn>
                <a:cxn ang="0">
                  <a:pos x="1146" y="0"/>
                </a:cxn>
                <a:cxn ang="0">
                  <a:pos x="1156" y="28"/>
                </a:cxn>
                <a:cxn ang="0">
                  <a:pos x="0" y="329"/>
                </a:cxn>
                <a:cxn ang="0">
                  <a:pos x="11" y="358"/>
                </a:cxn>
                <a:cxn ang="0">
                  <a:pos x="1167" y="57"/>
                </a:cxn>
                <a:cxn ang="0">
                  <a:pos x="1177" y="85"/>
                </a:cxn>
                <a:cxn ang="0">
                  <a:pos x="1211" y="30"/>
                </a:cxn>
              </a:cxnLst>
              <a:rect l="0" t="0" r="r" b="b"/>
              <a:pathLst>
                <a:path w="1211" h="358">
                  <a:moveTo>
                    <a:pt x="1211" y="30"/>
                  </a:moveTo>
                  <a:lnTo>
                    <a:pt x="1146" y="0"/>
                  </a:lnTo>
                  <a:lnTo>
                    <a:pt x="1156" y="28"/>
                  </a:lnTo>
                  <a:lnTo>
                    <a:pt x="0" y="329"/>
                  </a:lnTo>
                  <a:lnTo>
                    <a:pt x="11" y="358"/>
                  </a:lnTo>
                  <a:lnTo>
                    <a:pt x="1167" y="57"/>
                  </a:lnTo>
                  <a:lnTo>
                    <a:pt x="1177" y="85"/>
                  </a:lnTo>
                  <a:lnTo>
                    <a:pt x="1211" y="30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13" name="Freeform 45"/>
            <p:cNvSpPr>
              <a:spLocks/>
            </p:cNvSpPr>
            <p:nvPr/>
          </p:nvSpPr>
          <p:spPr bwMode="auto">
            <a:xfrm>
              <a:off x="3046" y="1800"/>
              <a:ext cx="350" cy="262"/>
            </a:xfrm>
            <a:custGeom>
              <a:avLst/>
              <a:gdLst/>
              <a:ahLst/>
              <a:cxnLst>
                <a:cxn ang="0">
                  <a:pos x="0" y="257"/>
                </a:cxn>
                <a:cxn ang="0">
                  <a:pos x="73" y="262"/>
                </a:cxn>
                <a:cxn ang="0">
                  <a:pos x="51" y="240"/>
                </a:cxn>
                <a:cxn ang="0">
                  <a:pos x="350" y="23"/>
                </a:cxn>
                <a:cxn ang="0">
                  <a:pos x="327" y="0"/>
                </a:cxn>
                <a:cxn ang="0">
                  <a:pos x="28" y="217"/>
                </a:cxn>
                <a:cxn ang="0">
                  <a:pos x="6" y="194"/>
                </a:cxn>
                <a:cxn ang="0">
                  <a:pos x="0" y="257"/>
                </a:cxn>
              </a:cxnLst>
              <a:rect l="0" t="0" r="r" b="b"/>
              <a:pathLst>
                <a:path w="350" h="262">
                  <a:moveTo>
                    <a:pt x="0" y="257"/>
                  </a:moveTo>
                  <a:lnTo>
                    <a:pt x="73" y="262"/>
                  </a:lnTo>
                  <a:lnTo>
                    <a:pt x="51" y="240"/>
                  </a:lnTo>
                  <a:lnTo>
                    <a:pt x="350" y="23"/>
                  </a:lnTo>
                  <a:lnTo>
                    <a:pt x="327" y="0"/>
                  </a:lnTo>
                  <a:lnTo>
                    <a:pt x="28" y="217"/>
                  </a:lnTo>
                  <a:lnTo>
                    <a:pt x="6" y="194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14" name="Freeform 46"/>
            <p:cNvSpPr>
              <a:spLocks/>
            </p:cNvSpPr>
            <p:nvPr/>
          </p:nvSpPr>
          <p:spPr bwMode="auto">
            <a:xfrm>
              <a:off x="3046" y="1800"/>
              <a:ext cx="350" cy="262"/>
            </a:xfrm>
            <a:custGeom>
              <a:avLst/>
              <a:gdLst/>
              <a:ahLst/>
              <a:cxnLst>
                <a:cxn ang="0">
                  <a:pos x="0" y="257"/>
                </a:cxn>
                <a:cxn ang="0">
                  <a:pos x="73" y="262"/>
                </a:cxn>
                <a:cxn ang="0">
                  <a:pos x="51" y="240"/>
                </a:cxn>
                <a:cxn ang="0">
                  <a:pos x="350" y="23"/>
                </a:cxn>
                <a:cxn ang="0">
                  <a:pos x="327" y="0"/>
                </a:cxn>
                <a:cxn ang="0">
                  <a:pos x="28" y="217"/>
                </a:cxn>
                <a:cxn ang="0">
                  <a:pos x="6" y="194"/>
                </a:cxn>
                <a:cxn ang="0">
                  <a:pos x="0" y="257"/>
                </a:cxn>
              </a:cxnLst>
              <a:rect l="0" t="0" r="r" b="b"/>
              <a:pathLst>
                <a:path w="350" h="262">
                  <a:moveTo>
                    <a:pt x="0" y="257"/>
                  </a:moveTo>
                  <a:lnTo>
                    <a:pt x="73" y="262"/>
                  </a:lnTo>
                  <a:lnTo>
                    <a:pt x="51" y="240"/>
                  </a:lnTo>
                  <a:lnTo>
                    <a:pt x="350" y="23"/>
                  </a:lnTo>
                  <a:lnTo>
                    <a:pt x="327" y="0"/>
                  </a:lnTo>
                  <a:lnTo>
                    <a:pt x="28" y="217"/>
                  </a:lnTo>
                  <a:lnTo>
                    <a:pt x="6" y="194"/>
                  </a:lnTo>
                  <a:lnTo>
                    <a:pt x="0" y="257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15" name="Freeform 47"/>
            <p:cNvSpPr>
              <a:spLocks/>
            </p:cNvSpPr>
            <p:nvPr/>
          </p:nvSpPr>
          <p:spPr bwMode="auto">
            <a:xfrm>
              <a:off x="1766" y="2013"/>
              <a:ext cx="603" cy="89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52" y="89"/>
                </a:cxn>
                <a:cxn ang="0">
                  <a:pos x="52" y="59"/>
                </a:cxn>
                <a:cxn ang="0">
                  <a:pos x="603" y="59"/>
                </a:cxn>
                <a:cxn ang="0">
                  <a:pos x="603" y="29"/>
                </a:cxn>
                <a:cxn ang="0">
                  <a:pos x="52" y="29"/>
                </a:cxn>
                <a:cxn ang="0">
                  <a:pos x="52" y="0"/>
                </a:cxn>
                <a:cxn ang="0">
                  <a:pos x="0" y="44"/>
                </a:cxn>
              </a:cxnLst>
              <a:rect l="0" t="0" r="r" b="b"/>
              <a:pathLst>
                <a:path w="603" h="89">
                  <a:moveTo>
                    <a:pt x="0" y="44"/>
                  </a:moveTo>
                  <a:lnTo>
                    <a:pt x="52" y="89"/>
                  </a:lnTo>
                  <a:lnTo>
                    <a:pt x="52" y="59"/>
                  </a:lnTo>
                  <a:lnTo>
                    <a:pt x="603" y="59"/>
                  </a:lnTo>
                  <a:lnTo>
                    <a:pt x="603" y="29"/>
                  </a:lnTo>
                  <a:lnTo>
                    <a:pt x="52" y="29"/>
                  </a:lnTo>
                  <a:lnTo>
                    <a:pt x="52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16" name="Freeform 48"/>
            <p:cNvSpPr>
              <a:spLocks/>
            </p:cNvSpPr>
            <p:nvPr/>
          </p:nvSpPr>
          <p:spPr bwMode="auto">
            <a:xfrm>
              <a:off x="1766" y="2013"/>
              <a:ext cx="603" cy="89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52" y="89"/>
                </a:cxn>
                <a:cxn ang="0">
                  <a:pos x="52" y="59"/>
                </a:cxn>
                <a:cxn ang="0">
                  <a:pos x="603" y="59"/>
                </a:cxn>
                <a:cxn ang="0">
                  <a:pos x="603" y="29"/>
                </a:cxn>
                <a:cxn ang="0">
                  <a:pos x="52" y="29"/>
                </a:cxn>
                <a:cxn ang="0">
                  <a:pos x="52" y="0"/>
                </a:cxn>
                <a:cxn ang="0">
                  <a:pos x="0" y="44"/>
                </a:cxn>
              </a:cxnLst>
              <a:rect l="0" t="0" r="r" b="b"/>
              <a:pathLst>
                <a:path w="603" h="89">
                  <a:moveTo>
                    <a:pt x="0" y="44"/>
                  </a:moveTo>
                  <a:lnTo>
                    <a:pt x="52" y="89"/>
                  </a:lnTo>
                  <a:lnTo>
                    <a:pt x="52" y="59"/>
                  </a:lnTo>
                  <a:lnTo>
                    <a:pt x="603" y="59"/>
                  </a:lnTo>
                  <a:lnTo>
                    <a:pt x="603" y="29"/>
                  </a:lnTo>
                  <a:lnTo>
                    <a:pt x="52" y="29"/>
                  </a:lnTo>
                  <a:lnTo>
                    <a:pt x="52" y="0"/>
                  </a:lnTo>
                  <a:lnTo>
                    <a:pt x="0" y="44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17" name="Freeform 49"/>
            <p:cNvSpPr>
              <a:spLocks/>
            </p:cNvSpPr>
            <p:nvPr/>
          </p:nvSpPr>
          <p:spPr bwMode="auto">
            <a:xfrm>
              <a:off x="2369" y="1941"/>
              <a:ext cx="677" cy="232"/>
            </a:xfrm>
            <a:custGeom>
              <a:avLst/>
              <a:gdLst/>
              <a:ahLst/>
              <a:cxnLst>
                <a:cxn ang="0">
                  <a:pos x="1024" y="512"/>
                </a:cxn>
                <a:cxn ang="0">
                  <a:pos x="1280" y="256"/>
                </a:cxn>
                <a:cxn ang="0">
                  <a:pos x="1280" y="256"/>
                </a:cxn>
                <a:cxn ang="0">
                  <a:pos x="1280" y="256"/>
                </a:cxn>
                <a:cxn ang="0">
                  <a:pos x="1024" y="0"/>
                </a:cxn>
                <a:cxn ang="0">
                  <a:pos x="256" y="0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256" y="512"/>
                </a:cxn>
                <a:cxn ang="0">
                  <a:pos x="1024" y="512"/>
                </a:cxn>
              </a:cxnLst>
              <a:rect l="0" t="0" r="r" b="b"/>
              <a:pathLst>
                <a:path w="1280" h="512">
                  <a:moveTo>
                    <a:pt x="1024" y="512"/>
                  </a:moveTo>
                  <a:cubicBezTo>
                    <a:pt x="1165" y="512"/>
                    <a:pt x="1280" y="397"/>
                    <a:pt x="1280" y="256"/>
                  </a:cubicBezTo>
                  <a:lnTo>
                    <a:pt x="1280" y="256"/>
                  </a:lnTo>
                  <a:lnTo>
                    <a:pt x="1280" y="256"/>
                  </a:lnTo>
                  <a:cubicBezTo>
                    <a:pt x="1280" y="114"/>
                    <a:pt x="1165" y="0"/>
                    <a:pt x="1024" y="0"/>
                  </a:cubicBezTo>
                  <a:lnTo>
                    <a:pt x="256" y="0"/>
                  </a:lnTo>
                  <a:cubicBezTo>
                    <a:pt x="114" y="0"/>
                    <a:pt x="0" y="114"/>
                    <a:pt x="0" y="256"/>
                  </a:cubicBezTo>
                  <a:lnTo>
                    <a:pt x="0" y="256"/>
                  </a:lnTo>
                  <a:lnTo>
                    <a:pt x="0" y="256"/>
                  </a:lnTo>
                  <a:cubicBezTo>
                    <a:pt x="0" y="397"/>
                    <a:pt x="114" y="512"/>
                    <a:pt x="256" y="512"/>
                  </a:cubicBezTo>
                  <a:lnTo>
                    <a:pt x="1024" y="512"/>
                  </a:lnTo>
                  <a:close/>
                </a:path>
              </a:pathLst>
            </a:custGeom>
            <a:solidFill>
              <a:srgbClr val="CC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18" name="Freeform 50"/>
            <p:cNvSpPr>
              <a:spLocks/>
            </p:cNvSpPr>
            <p:nvPr/>
          </p:nvSpPr>
          <p:spPr bwMode="auto">
            <a:xfrm>
              <a:off x="2369" y="1941"/>
              <a:ext cx="677" cy="232"/>
            </a:xfrm>
            <a:custGeom>
              <a:avLst/>
              <a:gdLst/>
              <a:ahLst/>
              <a:cxnLst>
                <a:cxn ang="0">
                  <a:pos x="1024" y="512"/>
                </a:cxn>
                <a:cxn ang="0">
                  <a:pos x="1280" y="256"/>
                </a:cxn>
                <a:cxn ang="0">
                  <a:pos x="1280" y="256"/>
                </a:cxn>
                <a:cxn ang="0">
                  <a:pos x="1280" y="256"/>
                </a:cxn>
                <a:cxn ang="0">
                  <a:pos x="1024" y="0"/>
                </a:cxn>
                <a:cxn ang="0">
                  <a:pos x="256" y="0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256" y="512"/>
                </a:cxn>
                <a:cxn ang="0">
                  <a:pos x="1024" y="512"/>
                </a:cxn>
              </a:cxnLst>
              <a:rect l="0" t="0" r="r" b="b"/>
              <a:pathLst>
                <a:path w="1280" h="512">
                  <a:moveTo>
                    <a:pt x="1024" y="512"/>
                  </a:moveTo>
                  <a:cubicBezTo>
                    <a:pt x="1165" y="512"/>
                    <a:pt x="1280" y="397"/>
                    <a:pt x="1280" y="256"/>
                  </a:cubicBezTo>
                  <a:lnTo>
                    <a:pt x="1280" y="256"/>
                  </a:lnTo>
                  <a:lnTo>
                    <a:pt x="1280" y="256"/>
                  </a:lnTo>
                  <a:cubicBezTo>
                    <a:pt x="1280" y="114"/>
                    <a:pt x="1165" y="0"/>
                    <a:pt x="1024" y="0"/>
                  </a:cubicBezTo>
                  <a:lnTo>
                    <a:pt x="256" y="0"/>
                  </a:lnTo>
                  <a:cubicBezTo>
                    <a:pt x="114" y="0"/>
                    <a:pt x="0" y="114"/>
                    <a:pt x="0" y="256"/>
                  </a:cubicBezTo>
                  <a:lnTo>
                    <a:pt x="0" y="256"/>
                  </a:lnTo>
                  <a:lnTo>
                    <a:pt x="0" y="256"/>
                  </a:lnTo>
                  <a:cubicBezTo>
                    <a:pt x="0" y="397"/>
                    <a:pt x="114" y="512"/>
                    <a:pt x="256" y="512"/>
                  </a:cubicBezTo>
                  <a:lnTo>
                    <a:pt x="1024" y="512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19" name="Rectangle 51"/>
            <p:cNvSpPr>
              <a:spLocks noChangeArrowheads="1"/>
            </p:cNvSpPr>
            <p:nvPr/>
          </p:nvSpPr>
          <p:spPr bwMode="auto">
            <a:xfrm>
              <a:off x="2485" y="1992"/>
              <a:ext cx="40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Indexer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8020" name="Freeform 52"/>
            <p:cNvSpPr>
              <a:spLocks/>
            </p:cNvSpPr>
            <p:nvPr/>
          </p:nvSpPr>
          <p:spPr bwMode="auto">
            <a:xfrm>
              <a:off x="2655" y="2173"/>
              <a:ext cx="104" cy="485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0" y="45"/>
                </a:cxn>
                <a:cxn ang="0">
                  <a:pos x="34" y="45"/>
                </a:cxn>
                <a:cxn ang="0">
                  <a:pos x="34" y="485"/>
                </a:cxn>
                <a:cxn ang="0">
                  <a:pos x="70" y="485"/>
                </a:cxn>
                <a:cxn ang="0">
                  <a:pos x="70" y="45"/>
                </a:cxn>
                <a:cxn ang="0">
                  <a:pos x="104" y="45"/>
                </a:cxn>
                <a:cxn ang="0">
                  <a:pos x="52" y="0"/>
                </a:cxn>
              </a:cxnLst>
              <a:rect l="0" t="0" r="r" b="b"/>
              <a:pathLst>
                <a:path w="104" h="485">
                  <a:moveTo>
                    <a:pt x="52" y="0"/>
                  </a:moveTo>
                  <a:lnTo>
                    <a:pt x="0" y="45"/>
                  </a:lnTo>
                  <a:lnTo>
                    <a:pt x="34" y="45"/>
                  </a:lnTo>
                  <a:lnTo>
                    <a:pt x="34" y="485"/>
                  </a:lnTo>
                  <a:lnTo>
                    <a:pt x="70" y="485"/>
                  </a:lnTo>
                  <a:lnTo>
                    <a:pt x="70" y="45"/>
                  </a:lnTo>
                  <a:lnTo>
                    <a:pt x="104" y="45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21" name="Freeform 53"/>
            <p:cNvSpPr>
              <a:spLocks/>
            </p:cNvSpPr>
            <p:nvPr/>
          </p:nvSpPr>
          <p:spPr bwMode="auto">
            <a:xfrm>
              <a:off x="2655" y="2173"/>
              <a:ext cx="104" cy="485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0" y="45"/>
                </a:cxn>
                <a:cxn ang="0">
                  <a:pos x="34" y="45"/>
                </a:cxn>
                <a:cxn ang="0">
                  <a:pos x="34" y="485"/>
                </a:cxn>
                <a:cxn ang="0">
                  <a:pos x="70" y="485"/>
                </a:cxn>
                <a:cxn ang="0">
                  <a:pos x="70" y="45"/>
                </a:cxn>
                <a:cxn ang="0">
                  <a:pos x="104" y="45"/>
                </a:cxn>
                <a:cxn ang="0">
                  <a:pos x="52" y="0"/>
                </a:cxn>
              </a:cxnLst>
              <a:rect l="0" t="0" r="r" b="b"/>
              <a:pathLst>
                <a:path w="104" h="485">
                  <a:moveTo>
                    <a:pt x="52" y="0"/>
                  </a:moveTo>
                  <a:lnTo>
                    <a:pt x="0" y="45"/>
                  </a:lnTo>
                  <a:lnTo>
                    <a:pt x="34" y="45"/>
                  </a:lnTo>
                  <a:lnTo>
                    <a:pt x="34" y="485"/>
                  </a:lnTo>
                  <a:lnTo>
                    <a:pt x="70" y="485"/>
                  </a:lnTo>
                  <a:lnTo>
                    <a:pt x="70" y="45"/>
                  </a:lnTo>
                  <a:lnTo>
                    <a:pt x="104" y="45"/>
                  </a:lnTo>
                  <a:lnTo>
                    <a:pt x="52" y="0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22" name="Freeform 54"/>
            <p:cNvSpPr>
              <a:spLocks/>
            </p:cNvSpPr>
            <p:nvPr/>
          </p:nvSpPr>
          <p:spPr bwMode="auto">
            <a:xfrm>
              <a:off x="3550" y="2047"/>
              <a:ext cx="201" cy="148"/>
            </a:xfrm>
            <a:custGeom>
              <a:avLst/>
              <a:gdLst/>
              <a:ahLst/>
              <a:cxnLst>
                <a:cxn ang="0">
                  <a:pos x="201" y="8"/>
                </a:cxn>
                <a:cxn ang="0">
                  <a:pos x="128" y="0"/>
                </a:cxn>
                <a:cxn ang="0">
                  <a:pos x="149" y="23"/>
                </a:cxn>
                <a:cxn ang="0">
                  <a:pos x="0" y="124"/>
                </a:cxn>
                <a:cxn ang="0">
                  <a:pos x="22" y="148"/>
                </a:cxn>
                <a:cxn ang="0">
                  <a:pos x="171" y="47"/>
                </a:cxn>
                <a:cxn ang="0">
                  <a:pos x="192" y="71"/>
                </a:cxn>
                <a:cxn ang="0">
                  <a:pos x="201" y="8"/>
                </a:cxn>
              </a:cxnLst>
              <a:rect l="0" t="0" r="r" b="b"/>
              <a:pathLst>
                <a:path w="201" h="148">
                  <a:moveTo>
                    <a:pt x="201" y="8"/>
                  </a:moveTo>
                  <a:lnTo>
                    <a:pt x="128" y="0"/>
                  </a:lnTo>
                  <a:lnTo>
                    <a:pt x="149" y="23"/>
                  </a:lnTo>
                  <a:lnTo>
                    <a:pt x="0" y="124"/>
                  </a:lnTo>
                  <a:lnTo>
                    <a:pt x="22" y="148"/>
                  </a:lnTo>
                  <a:lnTo>
                    <a:pt x="171" y="47"/>
                  </a:lnTo>
                  <a:lnTo>
                    <a:pt x="192" y="71"/>
                  </a:lnTo>
                  <a:lnTo>
                    <a:pt x="20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23" name="Freeform 55"/>
            <p:cNvSpPr>
              <a:spLocks/>
            </p:cNvSpPr>
            <p:nvPr/>
          </p:nvSpPr>
          <p:spPr bwMode="auto">
            <a:xfrm>
              <a:off x="3550" y="2047"/>
              <a:ext cx="201" cy="148"/>
            </a:xfrm>
            <a:custGeom>
              <a:avLst/>
              <a:gdLst/>
              <a:ahLst/>
              <a:cxnLst>
                <a:cxn ang="0">
                  <a:pos x="201" y="8"/>
                </a:cxn>
                <a:cxn ang="0">
                  <a:pos x="128" y="0"/>
                </a:cxn>
                <a:cxn ang="0">
                  <a:pos x="149" y="23"/>
                </a:cxn>
                <a:cxn ang="0">
                  <a:pos x="0" y="124"/>
                </a:cxn>
                <a:cxn ang="0">
                  <a:pos x="22" y="148"/>
                </a:cxn>
                <a:cxn ang="0">
                  <a:pos x="171" y="47"/>
                </a:cxn>
                <a:cxn ang="0">
                  <a:pos x="192" y="71"/>
                </a:cxn>
                <a:cxn ang="0">
                  <a:pos x="201" y="8"/>
                </a:cxn>
              </a:cxnLst>
              <a:rect l="0" t="0" r="r" b="b"/>
              <a:pathLst>
                <a:path w="201" h="148">
                  <a:moveTo>
                    <a:pt x="201" y="8"/>
                  </a:moveTo>
                  <a:lnTo>
                    <a:pt x="128" y="0"/>
                  </a:lnTo>
                  <a:lnTo>
                    <a:pt x="149" y="23"/>
                  </a:lnTo>
                  <a:lnTo>
                    <a:pt x="0" y="124"/>
                  </a:lnTo>
                  <a:lnTo>
                    <a:pt x="22" y="148"/>
                  </a:lnTo>
                  <a:lnTo>
                    <a:pt x="171" y="47"/>
                  </a:lnTo>
                  <a:lnTo>
                    <a:pt x="192" y="71"/>
                  </a:lnTo>
                  <a:lnTo>
                    <a:pt x="201" y="8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24" name="Freeform 56"/>
            <p:cNvSpPr>
              <a:spLocks/>
            </p:cNvSpPr>
            <p:nvPr/>
          </p:nvSpPr>
          <p:spPr bwMode="auto">
            <a:xfrm>
              <a:off x="3087" y="2182"/>
              <a:ext cx="949" cy="279"/>
            </a:xfrm>
            <a:custGeom>
              <a:avLst/>
              <a:gdLst/>
              <a:ahLst/>
              <a:cxnLst>
                <a:cxn ang="0">
                  <a:pos x="1536" y="615"/>
                </a:cxn>
                <a:cxn ang="0">
                  <a:pos x="1792" y="359"/>
                </a:cxn>
                <a:cxn ang="0">
                  <a:pos x="1792" y="359"/>
                </a:cxn>
                <a:cxn ang="0">
                  <a:pos x="1792" y="256"/>
                </a:cxn>
                <a:cxn ang="0">
                  <a:pos x="1536" y="0"/>
                </a:cxn>
                <a:cxn ang="0">
                  <a:pos x="1536" y="0"/>
                </a:cxn>
                <a:cxn ang="0">
                  <a:pos x="256" y="0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0" y="359"/>
                </a:cxn>
                <a:cxn ang="0">
                  <a:pos x="256" y="615"/>
                </a:cxn>
                <a:cxn ang="0">
                  <a:pos x="256" y="615"/>
                </a:cxn>
                <a:cxn ang="0">
                  <a:pos x="1536" y="615"/>
                </a:cxn>
              </a:cxnLst>
              <a:rect l="0" t="0" r="r" b="b"/>
              <a:pathLst>
                <a:path w="1792" h="615">
                  <a:moveTo>
                    <a:pt x="1536" y="615"/>
                  </a:moveTo>
                  <a:cubicBezTo>
                    <a:pt x="1677" y="615"/>
                    <a:pt x="1792" y="500"/>
                    <a:pt x="1792" y="359"/>
                  </a:cubicBezTo>
                  <a:lnTo>
                    <a:pt x="1792" y="359"/>
                  </a:lnTo>
                  <a:lnTo>
                    <a:pt x="1792" y="256"/>
                  </a:lnTo>
                  <a:cubicBezTo>
                    <a:pt x="1792" y="115"/>
                    <a:pt x="1677" y="0"/>
                    <a:pt x="1536" y="0"/>
                  </a:cubicBezTo>
                  <a:lnTo>
                    <a:pt x="1536" y="0"/>
                  </a:lnTo>
                  <a:lnTo>
                    <a:pt x="256" y="0"/>
                  </a:lnTo>
                  <a:cubicBezTo>
                    <a:pt x="114" y="0"/>
                    <a:pt x="0" y="115"/>
                    <a:pt x="0" y="256"/>
                  </a:cubicBezTo>
                  <a:lnTo>
                    <a:pt x="0" y="256"/>
                  </a:lnTo>
                  <a:lnTo>
                    <a:pt x="0" y="359"/>
                  </a:lnTo>
                  <a:cubicBezTo>
                    <a:pt x="0" y="500"/>
                    <a:pt x="114" y="615"/>
                    <a:pt x="256" y="615"/>
                  </a:cubicBezTo>
                  <a:lnTo>
                    <a:pt x="256" y="615"/>
                  </a:lnTo>
                  <a:lnTo>
                    <a:pt x="1536" y="615"/>
                  </a:lnTo>
                  <a:close/>
                </a:path>
              </a:pathLst>
            </a:custGeom>
            <a:solidFill>
              <a:srgbClr val="CC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25" name="Freeform 57"/>
            <p:cNvSpPr>
              <a:spLocks/>
            </p:cNvSpPr>
            <p:nvPr/>
          </p:nvSpPr>
          <p:spPr bwMode="auto">
            <a:xfrm>
              <a:off x="3087" y="2182"/>
              <a:ext cx="949" cy="279"/>
            </a:xfrm>
            <a:custGeom>
              <a:avLst/>
              <a:gdLst/>
              <a:ahLst/>
              <a:cxnLst>
                <a:cxn ang="0">
                  <a:pos x="1536" y="615"/>
                </a:cxn>
                <a:cxn ang="0">
                  <a:pos x="1792" y="359"/>
                </a:cxn>
                <a:cxn ang="0">
                  <a:pos x="1792" y="359"/>
                </a:cxn>
                <a:cxn ang="0">
                  <a:pos x="1792" y="256"/>
                </a:cxn>
                <a:cxn ang="0">
                  <a:pos x="1536" y="0"/>
                </a:cxn>
                <a:cxn ang="0">
                  <a:pos x="1536" y="0"/>
                </a:cxn>
                <a:cxn ang="0">
                  <a:pos x="256" y="0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0" y="359"/>
                </a:cxn>
                <a:cxn ang="0">
                  <a:pos x="256" y="615"/>
                </a:cxn>
                <a:cxn ang="0">
                  <a:pos x="256" y="615"/>
                </a:cxn>
                <a:cxn ang="0">
                  <a:pos x="1536" y="615"/>
                </a:cxn>
              </a:cxnLst>
              <a:rect l="0" t="0" r="r" b="b"/>
              <a:pathLst>
                <a:path w="1792" h="615">
                  <a:moveTo>
                    <a:pt x="1536" y="615"/>
                  </a:moveTo>
                  <a:cubicBezTo>
                    <a:pt x="1677" y="615"/>
                    <a:pt x="1792" y="500"/>
                    <a:pt x="1792" y="359"/>
                  </a:cubicBezTo>
                  <a:lnTo>
                    <a:pt x="1792" y="359"/>
                  </a:lnTo>
                  <a:lnTo>
                    <a:pt x="1792" y="256"/>
                  </a:lnTo>
                  <a:cubicBezTo>
                    <a:pt x="1792" y="115"/>
                    <a:pt x="1677" y="0"/>
                    <a:pt x="1536" y="0"/>
                  </a:cubicBezTo>
                  <a:lnTo>
                    <a:pt x="1536" y="0"/>
                  </a:lnTo>
                  <a:lnTo>
                    <a:pt x="256" y="0"/>
                  </a:lnTo>
                  <a:cubicBezTo>
                    <a:pt x="114" y="0"/>
                    <a:pt x="0" y="115"/>
                    <a:pt x="0" y="256"/>
                  </a:cubicBezTo>
                  <a:lnTo>
                    <a:pt x="0" y="256"/>
                  </a:lnTo>
                  <a:lnTo>
                    <a:pt x="0" y="359"/>
                  </a:lnTo>
                  <a:cubicBezTo>
                    <a:pt x="0" y="500"/>
                    <a:pt x="114" y="615"/>
                    <a:pt x="256" y="615"/>
                  </a:cubicBezTo>
                  <a:lnTo>
                    <a:pt x="256" y="615"/>
                  </a:lnTo>
                  <a:lnTo>
                    <a:pt x="1536" y="615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26" name="Rectangle 58"/>
            <p:cNvSpPr>
              <a:spLocks noChangeArrowheads="1"/>
            </p:cNvSpPr>
            <p:nvPr/>
          </p:nvSpPr>
          <p:spPr bwMode="auto">
            <a:xfrm>
              <a:off x="3255" y="2196"/>
              <a:ext cx="56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Anchor Text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8027" name="Rectangle 59"/>
            <p:cNvSpPr>
              <a:spLocks noChangeArrowheads="1"/>
            </p:cNvSpPr>
            <p:nvPr/>
          </p:nvSpPr>
          <p:spPr bwMode="auto">
            <a:xfrm>
              <a:off x="3306" y="2320"/>
              <a:ext cx="47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Generator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8028" name="Freeform 60"/>
            <p:cNvSpPr>
              <a:spLocks/>
            </p:cNvSpPr>
            <p:nvPr/>
          </p:nvSpPr>
          <p:spPr bwMode="auto">
            <a:xfrm>
              <a:off x="3509" y="2461"/>
              <a:ext cx="104" cy="197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0" y="45"/>
                </a:cxn>
                <a:cxn ang="0">
                  <a:pos x="34" y="45"/>
                </a:cxn>
                <a:cxn ang="0">
                  <a:pos x="34" y="197"/>
                </a:cxn>
                <a:cxn ang="0">
                  <a:pos x="70" y="197"/>
                </a:cxn>
                <a:cxn ang="0">
                  <a:pos x="70" y="45"/>
                </a:cxn>
                <a:cxn ang="0">
                  <a:pos x="104" y="45"/>
                </a:cxn>
                <a:cxn ang="0">
                  <a:pos x="52" y="0"/>
                </a:cxn>
              </a:cxnLst>
              <a:rect l="0" t="0" r="r" b="b"/>
              <a:pathLst>
                <a:path w="104" h="197">
                  <a:moveTo>
                    <a:pt x="52" y="0"/>
                  </a:moveTo>
                  <a:lnTo>
                    <a:pt x="0" y="45"/>
                  </a:lnTo>
                  <a:lnTo>
                    <a:pt x="34" y="45"/>
                  </a:lnTo>
                  <a:lnTo>
                    <a:pt x="34" y="197"/>
                  </a:lnTo>
                  <a:lnTo>
                    <a:pt x="70" y="197"/>
                  </a:lnTo>
                  <a:lnTo>
                    <a:pt x="70" y="45"/>
                  </a:lnTo>
                  <a:lnTo>
                    <a:pt x="104" y="45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29" name="Freeform 61"/>
            <p:cNvSpPr>
              <a:spLocks/>
            </p:cNvSpPr>
            <p:nvPr/>
          </p:nvSpPr>
          <p:spPr bwMode="auto">
            <a:xfrm>
              <a:off x="3509" y="2461"/>
              <a:ext cx="104" cy="197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0" y="45"/>
                </a:cxn>
                <a:cxn ang="0">
                  <a:pos x="34" y="45"/>
                </a:cxn>
                <a:cxn ang="0">
                  <a:pos x="34" y="197"/>
                </a:cxn>
                <a:cxn ang="0">
                  <a:pos x="70" y="197"/>
                </a:cxn>
                <a:cxn ang="0">
                  <a:pos x="70" y="45"/>
                </a:cxn>
                <a:cxn ang="0">
                  <a:pos x="104" y="45"/>
                </a:cxn>
                <a:cxn ang="0">
                  <a:pos x="52" y="0"/>
                </a:cxn>
              </a:cxnLst>
              <a:rect l="0" t="0" r="r" b="b"/>
              <a:pathLst>
                <a:path w="104" h="197">
                  <a:moveTo>
                    <a:pt x="52" y="0"/>
                  </a:moveTo>
                  <a:lnTo>
                    <a:pt x="0" y="45"/>
                  </a:lnTo>
                  <a:lnTo>
                    <a:pt x="34" y="45"/>
                  </a:lnTo>
                  <a:lnTo>
                    <a:pt x="34" y="197"/>
                  </a:lnTo>
                  <a:lnTo>
                    <a:pt x="70" y="197"/>
                  </a:lnTo>
                  <a:lnTo>
                    <a:pt x="70" y="45"/>
                  </a:lnTo>
                  <a:lnTo>
                    <a:pt x="104" y="45"/>
                  </a:lnTo>
                  <a:lnTo>
                    <a:pt x="52" y="0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30" name="Freeform 62"/>
            <p:cNvSpPr>
              <a:spLocks/>
            </p:cNvSpPr>
            <p:nvPr/>
          </p:nvSpPr>
          <p:spPr bwMode="auto">
            <a:xfrm>
              <a:off x="4211" y="2182"/>
              <a:ext cx="936" cy="279"/>
            </a:xfrm>
            <a:custGeom>
              <a:avLst/>
              <a:gdLst/>
              <a:ahLst/>
              <a:cxnLst>
                <a:cxn ang="0">
                  <a:pos x="1511" y="615"/>
                </a:cxn>
                <a:cxn ang="0">
                  <a:pos x="1767" y="359"/>
                </a:cxn>
                <a:cxn ang="0">
                  <a:pos x="1767" y="359"/>
                </a:cxn>
                <a:cxn ang="0">
                  <a:pos x="1767" y="256"/>
                </a:cxn>
                <a:cxn ang="0">
                  <a:pos x="1511" y="0"/>
                </a:cxn>
                <a:cxn ang="0">
                  <a:pos x="256" y="0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0" y="359"/>
                </a:cxn>
                <a:cxn ang="0">
                  <a:pos x="256" y="615"/>
                </a:cxn>
                <a:cxn ang="0">
                  <a:pos x="256" y="615"/>
                </a:cxn>
                <a:cxn ang="0">
                  <a:pos x="1511" y="615"/>
                </a:cxn>
              </a:cxnLst>
              <a:rect l="0" t="0" r="r" b="b"/>
              <a:pathLst>
                <a:path w="1767" h="615">
                  <a:moveTo>
                    <a:pt x="1511" y="615"/>
                  </a:moveTo>
                  <a:cubicBezTo>
                    <a:pt x="1652" y="615"/>
                    <a:pt x="1767" y="500"/>
                    <a:pt x="1767" y="359"/>
                  </a:cubicBezTo>
                  <a:lnTo>
                    <a:pt x="1767" y="359"/>
                  </a:lnTo>
                  <a:lnTo>
                    <a:pt x="1767" y="256"/>
                  </a:lnTo>
                  <a:cubicBezTo>
                    <a:pt x="1767" y="115"/>
                    <a:pt x="1652" y="0"/>
                    <a:pt x="1511" y="0"/>
                  </a:cubicBezTo>
                  <a:lnTo>
                    <a:pt x="256" y="0"/>
                  </a:lnTo>
                  <a:cubicBezTo>
                    <a:pt x="115" y="0"/>
                    <a:pt x="0" y="115"/>
                    <a:pt x="0" y="256"/>
                  </a:cubicBezTo>
                  <a:lnTo>
                    <a:pt x="0" y="256"/>
                  </a:lnTo>
                  <a:lnTo>
                    <a:pt x="0" y="359"/>
                  </a:lnTo>
                  <a:cubicBezTo>
                    <a:pt x="0" y="500"/>
                    <a:pt x="115" y="615"/>
                    <a:pt x="256" y="615"/>
                  </a:cubicBezTo>
                  <a:lnTo>
                    <a:pt x="256" y="615"/>
                  </a:lnTo>
                  <a:lnTo>
                    <a:pt x="1511" y="615"/>
                  </a:lnTo>
                  <a:close/>
                </a:path>
              </a:pathLst>
            </a:custGeom>
            <a:solidFill>
              <a:srgbClr val="CC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31" name="Freeform 63"/>
            <p:cNvSpPr>
              <a:spLocks/>
            </p:cNvSpPr>
            <p:nvPr/>
          </p:nvSpPr>
          <p:spPr bwMode="auto">
            <a:xfrm>
              <a:off x="4211" y="2182"/>
              <a:ext cx="936" cy="279"/>
            </a:xfrm>
            <a:custGeom>
              <a:avLst/>
              <a:gdLst/>
              <a:ahLst/>
              <a:cxnLst>
                <a:cxn ang="0">
                  <a:pos x="1511" y="615"/>
                </a:cxn>
                <a:cxn ang="0">
                  <a:pos x="1767" y="359"/>
                </a:cxn>
                <a:cxn ang="0">
                  <a:pos x="1767" y="359"/>
                </a:cxn>
                <a:cxn ang="0">
                  <a:pos x="1767" y="256"/>
                </a:cxn>
                <a:cxn ang="0">
                  <a:pos x="1511" y="0"/>
                </a:cxn>
                <a:cxn ang="0">
                  <a:pos x="256" y="0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0" y="359"/>
                </a:cxn>
                <a:cxn ang="0">
                  <a:pos x="256" y="615"/>
                </a:cxn>
                <a:cxn ang="0">
                  <a:pos x="256" y="615"/>
                </a:cxn>
                <a:cxn ang="0">
                  <a:pos x="1511" y="615"/>
                </a:cxn>
              </a:cxnLst>
              <a:rect l="0" t="0" r="r" b="b"/>
              <a:pathLst>
                <a:path w="1767" h="615">
                  <a:moveTo>
                    <a:pt x="1511" y="615"/>
                  </a:moveTo>
                  <a:cubicBezTo>
                    <a:pt x="1652" y="615"/>
                    <a:pt x="1767" y="500"/>
                    <a:pt x="1767" y="359"/>
                  </a:cubicBezTo>
                  <a:lnTo>
                    <a:pt x="1767" y="359"/>
                  </a:lnTo>
                  <a:lnTo>
                    <a:pt x="1767" y="256"/>
                  </a:lnTo>
                  <a:cubicBezTo>
                    <a:pt x="1767" y="115"/>
                    <a:pt x="1652" y="0"/>
                    <a:pt x="1511" y="0"/>
                  </a:cubicBezTo>
                  <a:lnTo>
                    <a:pt x="256" y="0"/>
                  </a:lnTo>
                  <a:cubicBezTo>
                    <a:pt x="115" y="0"/>
                    <a:pt x="0" y="115"/>
                    <a:pt x="0" y="256"/>
                  </a:cubicBezTo>
                  <a:lnTo>
                    <a:pt x="0" y="256"/>
                  </a:lnTo>
                  <a:lnTo>
                    <a:pt x="0" y="359"/>
                  </a:lnTo>
                  <a:cubicBezTo>
                    <a:pt x="0" y="500"/>
                    <a:pt x="115" y="615"/>
                    <a:pt x="256" y="615"/>
                  </a:cubicBezTo>
                  <a:lnTo>
                    <a:pt x="256" y="615"/>
                  </a:lnTo>
                  <a:lnTo>
                    <a:pt x="1511" y="615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32" name="Rectangle 64"/>
            <p:cNvSpPr>
              <a:spLocks noChangeArrowheads="1"/>
            </p:cNvSpPr>
            <p:nvPr/>
          </p:nvSpPr>
          <p:spPr bwMode="auto">
            <a:xfrm>
              <a:off x="4382" y="2196"/>
              <a:ext cx="53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Web Graph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8033" name="Rectangle 65"/>
            <p:cNvSpPr>
              <a:spLocks noChangeArrowheads="1"/>
            </p:cNvSpPr>
            <p:nvPr/>
          </p:nvSpPr>
          <p:spPr bwMode="auto">
            <a:xfrm>
              <a:off x="4382" y="2320"/>
              <a:ext cx="53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 dirty="0">
                  <a:solidFill>
                    <a:srgbClr val="000000"/>
                  </a:solidFill>
                  <a:latin typeface="Arial" pitchFamily="34" charset="0"/>
                </a:rPr>
                <a:t>Constructor</a:t>
              </a:r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1748034" name="Freeform 66"/>
            <p:cNvSpPr>
              <a:spLocks/>
            </p:cNvSpPr>
            <p:nvPr/>
          </p:nvSpPr>
          <p:spPr bwMode="auto">
            <a:xfrm>
              <a:off x="3723" y="2429"/>
              <a:ext cx="956" cy="253"/>
            </a:xfrm>
            <a:custGeom>
              <a:avLst/>
              <a:gdLst/>
              <a:ahLst/>
              <a:cxnLst>
                <a:cxn ang="0">
                  <a:pos x="956" y="32"/>
                </a:cxn>
                <a:cxn ang="0">
                  <a:pos x="893" y="0"/>
                </a:cxn>
                <a:cxn ang="0">
                  <a:pos x="901" y="28"/>
                </a:cxn>
                <a:cxn ang="0">
                  <a:pos x="0" y="223"/>
                </a:cxn>
                <a:cxn ang="0">
                  <a:pos x="9" y="253"/>
                </a:cxn>
                <a:cxn ang="0">
                  <a:pos x="910" y="58"/>
                </a:cxn>
                <a:cxn ang="0">
                  <a:pos x="918" y="86"/>
                </a:cxn>
                <a:cxn ang="0">
                  <a:pos x="956" y="32"/>
                </a:cxn>
              </a:cxnLst>
              <a:rect l="0" t="0" r="r" b="b"/>
              <a:pathLst>
                <a:path w="956" h="253">
                  <a:moveTo>
                    <a:pt x="956" y="32"/>
                  </a:moveTo>
                  <a:lnTo>
                    <a:pt x="893" y="0"/>
                  </a:lnTo>
                  <a:lnTo>
                    <a:pt x="901" y="28"/>
                  </a:lnTo>
                  <a:lnTo>
                    <a:pt x="0" y="223"/>
                  </a:lnTo>
                  <a:lnTo>
                    <a:pt x="9" y="253"/>
                  </a:lnTo>
                  <a:lnTo>
                    <a:pt x="910" y="58"/>
                  </a:lnTo>
                  <a:lnTo>
                    <a:pt x="918" y="86"/>
                  </a:lnTo>
                  <a:lnTo>
                    <a:pt x="956" y="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35" name="Freeform 67"/>
            <p:cNvSpPr>
              <a:spLocks/>
            </p:cNvSpPr>
            <p:nvPr/>
          </p:nvSpPr>
          <p:spPr bwMode="auto">
            <a:xfrm>
              <a:off x="3723" y="2429"/>
              <a:ext cx="956" cy="253"/>
            </a:xfrm>
            <a:custGeom>
              <a:avLst/>
              <a:gdLst/>
              <a:ahLst/>
              <a:cxnLst>
                <a:cxn ang="0">
                  <a:pos x="956" y="32"/>
                </a:cxn>
                <a:cxn ang="0">
                  <a:pos x="893" y="0"/>
                </a:cxn>
                <a:cxn ang="0">
                  <a:pos x="901" y="28"/>
                </a:cxn>
                <a:cxn ang="0">
                  <a:pos x="0" y="223"/>
                </a:cxn>
                <a:cxn ang="0">
                  <a:pos x="9" y="253"/>
                </a:cxn>
                <a:cxn ang="0">
                  <a:pos x="910" y="58"/>
                </a:cxn>
                <a:cxn ang="0">
                  <a:pos x="918" y="86"/>
                </a:cxn>
                <a:cxn ang="0">
                  <a:pos x="956" y="32"/>
                </a:cxn>
              </a:cxnLst>
              <a:rect l="0" t="0" r="r" b="b"/>
              <a:pathLst>
                <a:path w="956" h="253">
                  <a:moveTo>
                    <a:pt x="956" y="32"/>
                  </a:moveTo>
                  <a:lnTo>
                    <a:pt x="893" y="0"/>
                  </a:lnTo>
                  <a:lnTo>
                    <a:pt x="901" y="28"/>
                  </a:lnTo>
                  <a:lnTo>
                    <a:pt x="0" y="223"/>
                  </a:lnTo>
                  <a:lnTo>
                    <a:pt x="9" y="253"/>
                  </a:lnTo>
                  <a:lnTo>
                    <a:pt x="910" y="58"/>
                  </a:lnTo>
                  <a:lnTo>
                    <a:pt x="918" y="86"/>
                  </a:lnTo>
                  <a:lnTo>
                    <a:pt x="956" y="32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36" name="Freeform 68"/>
            <p:cNvSpPr>
              <a:spLocks/>
            </p:cNvSpPr>
            <p:nvPr/>
          </p:nvSpPr>
          <p:spPr bwMode="auto">
            <a:xfrm>
              <a:off x="4631" y="2048"/>
              <a:ext cx="104" cy="135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43"/>
                </a:cxn>
                <a:cxn ang="0">
                  <a:pos x="34" y="44"/>
                </a:cxn>
                <a:cxn ang="0">
                  <a:pos x="30" y="134"/>
                </a:cxn>
                <a:cxn ang="0">
                  <a:pos x="66" y="135"/>
                </a:cxn>
                <a:cxn ang="0">
                  <a:pos x="69" y="45"/>
                </a:cxn>
                <a:cxn ang="0">
                  <a:pos x="104" y="46"/>
                </a:cxn>
                <a:cxn ang="0">
                  <a:pos x="53" y="0"/>
                </a:cxn>
              </a:cxnLst>
              <a:rect l="0" t="0" r="r" b="b"/>
              <a:pathLst>
                <a:path w="104" h="135">
                  <a:moveTo>
                    <a:pt x="53" y="0"/>
                  </a:moveTo>
                  <a:lnTo>
                    <a:pt x="0" y="43"/>
                  </a:lnTo>
                  <a:lnTo>
                    <a:pt x="34" y="44"/>
                  </a:lnTo>
                  <a:lnTo>
                    <a:pt x="30" y="134"/>
                  </a:lnTo>
                  <a:lnTo>
                    <a:pt x="66" y="135"/>
                  </a:lnTo>
                  <a:lnTo>
                    <a:pt x="69" y="45"/>
                  </a:lnTo>
                  <a:lnTo>
                    <a:pt x="104" y="46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37" name="Freeform 69"/>
            <p:cNvSpPr>
              <a:spLocks/>
            </p:cNvSpPr>
            <p:nvPr/>
          </p:nvSpPr>
          <p:spPr bwMode="auto">
            <a:xfrm>
              <a:off x="4631" y="2048"/>
              <a:ext cx="104" cy="135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43"/>
                </a:cxn>
                <a:cxn ang="0">
                  <a:pos x="34" y="44"/>
                </a:cxn>
                <a:cxn ang="0">
                  <a:pos x="30" y="134"/>
                </a:cxn>
                <a:cxn ang="0">
                  <a:pos x="66" y="135"/>
                </a:cxn>
                <a:cxn ang="0">
                  <a:pos x="69" y="45"/>
                </a:cxn>
                <a:cxn ang="0">
                  <a:pos x="104" y="46"/>
                </a:cxn>
                <a:cxn ang="0">
                  <a:pos x="53" y="0"/>
                </a:cxn>
              </a:cxnLst>
              <a:rect l="0" t="0" r="r" b="b"/>
              <a:pathLst>
                <a:path w="104" h="135">
                  <a:moveTo>
                    <a:pt x="53" y="0"/>
                  </a:moveTo>
                  <a:lnTo>
                    <a:pt x="0" y="43"/>
                  </a:lnTo>
                  <a:lnTo>
                    <a:pt x="34" y="44"/>
                  </a:lnTo>
                  <a:lnTo>
                    <a:pt x="30" y="134"/>
                  </a:lnTo>
                  <a:lnTo>
                    <a:pt x="66" y="135"/>
                  </a:lnTo>
                  <a:lnTo>
                    <a:pt x="69" y="45"/>
                  </a:lnTo>
                  <a:lnTo>
                    <a:pt x="104" y="46"/>
                  </a:lnTo>
                  <a:lnTo>
                    <a:pt x="53" y="0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38" name="Freeform 70"/>
            <p:cNvSpPr>
              <a:spLocks/>
            </p:cNvSpPr>
            <p:nvPr/>
          </p:nvSpPr>
          <p:spPr bwMode="auto">
            <a:xfrm>
              <a:off x="2707" y="1059"/>
              <a:ext cx="1220" cy="325"/>
            </a:xfrm>
            <a:custGeom>
              <a:avLst/>
              <a:gdLst/>
              <a:ahLst/>
              <a:cxnLst>
                <a:cxn ang="0">
                  <a:pos x="2048" y="717"/>
                </a:cxn>
                <a:cxn ang="0">
                  <a:pos x="2304" y="461"/>
                </a:cxn>
                <a:cxn ang="0">
                  <a:pos x="2304" y="461"/>
                </a:cxn>
                <a:cxn ang="0">
                  <a:pos x="2304" y="256"/>
                </a:cxn>
                <a:cxn ang="0">
                  <a:pos x="2048" y="0"/>
                </a:cxn>
                <a:cxn ang="0">
                  <a:pos x="256" y="0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0" y="461"/>
                </a:cxn>
                <a:cxn ang="0">
                  <a:pos x="256" y="717"/>
                </a:cxn>
                <a:cxn ang="0">
                  <a:pos x="256" y="717"/>
                </a:cxn>
                <a:cxn ang="0">
                  <a:pos x="2048" y="717"/>
                </a:cxn>
              </a:cxnLst>
              <a:rect l="0" t="0" r="r" b="b"/>
              <a:pathLst>
                <a:path w="2304" h="717">
                  <a:moveTo>
                    <a:pt x="2048" y="717"/>
                  </a:moveTo>
                  <a:cubicBezTo>
                    <a:pt x="2189" y="717"/>
                    <a:pt x="2304" y="602"/>
                    <a:pt x="2304" y="461"/>
                  </a:cubicBezTo>
                  <a:lnTo>
                    <a:pt x="2304" y="461"/>
                  </a:lnTo>
                  <a:lnTo>
                    <a:pt x="2304" y="256"/>
                  </a:lnTo>
                  <a:cubicBezTo>
                    <a:pt x="2304" y="115"/>
                    <a:pt x="2189" y="0"/>
                    <a:pt x="2048" y="0"/>
                  </a:cubicBezTo>
                  <a:lnTo>
                    <a:pt x="256" y="0"/>
                  </a:lnTo>
                  <a:cubicBezTo>
                    <a:pt x="114" y="0"/>
                    <a:pt x="0" y="115"/>
                    <a:pt x="0" y="256"/>
                  </a:cubicBezTo>
                  <a:lnTo>
                    <a:pt x="0" y="256"/>
                  </a:lnTo>
                  <a:lnTo>
                    <a:pt x="0" y="461"/>
                  </a:lnTo>
                  <a:cubicBezTo>
                    <a:pt x="0" y="602"/>
                    <a:pt x="114" y="717"/>
                    <a:pt x="256" y="717"/>
                  </a:cubicBezTo>
                  <a:lnTo>
                    <a:pt x="256" y="717"/>
                  </a:lnTo>
                  <a:lnTo>
                    <a:pt x="2048" y="717"/>
                  </a:lnTo>
                  <a:close/>
                </a:path>
              </a:pathLst>
            </a:custGeom>
            <a:solidFill>
              <a:srgbClr val="CC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39" name="Freeform 71"/>
            <p:cNvSpPr>
              <a:spLocks/>
            </p:cNvSpPr>
            <p:nvPr/>
          </p:nvSpPr>
          <p:spPr bwMode="auto">
            <a:xfrm>
              <a:off x="2707" y="1059"/>
              <a:ext cx="1220" cy="325"/>
            </a:xfrm>
            <a:custGeom>
              <a:avLst/>
              <a:gdLst/>
              <a:ahLst/>
              <a:cxnLst>
                <a:cxn ang="0">
                  <a:pos x="2048" y="717"/>
                </a:cxn>
                <a:cxn ang="0">
                  <a:pos x="2304" y="461"/>
                </a:cxn>
                <a:cxn ang="0">
                  <a:pos x="2304" y="461"/>
                </a:cxn>
                <a:cxn ang="0">
                  <a:pos x="2304" y="256"/>
                </a:cxn>
                <a:cxn ang="0">
                  <a:pos x="2048" y="0"/>
                </a:cxn>
                <a:cxn ang="0">
                  <a:pos x="256" y="0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0" y="461"/>
                </a:cxn>
                <a:cxn ang="0">
                  <a:pos x="256" y="717"/>
                </a:cxn>
                <a:cxn ang="0">
                  <a:pos x="256" y="717"/>
                </a:cxn>
                <a:cxn ang="0">
                  <a:pos x="2048" y="717"/>
                </a:cxn>
              </a:cxnLst>
              <a:rect l="0" t="0" r="r" b="b"/>
              <a:pathLst>
                <a:path w="2304" h="717">
                  <a:moveTo>
                    <a:pt x="2048" y="717"/>
                  </a:moveTo>
                  <a:cubicBezTo>
                    <a:pt x="2189" y="717"/>
                    <a:pt x="2304" y="602"/>
                    <a:pt x="2304" y="461"/>
                  </a:cubicBezTo>
                  <a:lnTo>
                    <a:pt x="2304" y="461"/>
                  </a:lnTo>
                  <a:lnTo>
                    <a:pt x="2304" y="256"/>
                  </a:lnTo>
                  <a:cubicBezTo>
                    <a:pt x="2304" y="115"/>
                    <a:pt x="2189" y="0"/>
                    <a:pt x="2048" y="0"/>
                  </a:cubicBezTo>
                  <a:lnTo>
                    <a:pt x="256" y="0"/>
                  </a:lnTo>
                  <a:cubicBezTo>
                    <a:pt x="114" y="0"/>
                    <a:pt x="0" y="115"/>
                    <a:pt x="0" y="256"/>
                  </a:cubicBezTo>
                  <a:lnTo>
                    <a:pt x="0" y="256"/>
                  </a:lnTo>
                  <a:lnTo>
                    <a:pt x="0" y="461"/>
                  </a:lnTo>
                  <a:cubicBezTo>
                    <a:pt x="0" y="602"/>
                    <a:pt x="114" y="717"/>
                    <a:pt x="256" y="717"/>
                  </a:cubicBezTo>
                  <a:lnTo>
                    <a:pt x="256" y="717"/>
                  </a:lnTo>
                  <a:lnTo>
                    <a:pt x="2048" y="717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40" name="Rectangle 72"/>
            <p:cNvSpPr>
              <a:spLocks noChangeArrowheads="1"/>
            </p:cNvSpPr>
            <p:nvPr/>
          </p:nvSpPr>
          <p:spPr bwMode="auto">
            <a:xfrm>
              <a:off x="2806" y="1101"/>
              <a:ext cx="93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Importance Ranking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8041" name="Rectangle 73"/>
            <p:cNvSpPr>
              <a:spLocks noChangeArrowheads="1"/>
            </p:cNvSpPr>
            <p:nvPr/>
          </p:nvSpPr>
          <p:spPr bwMode="auto">
            <a:xfrm>
              <a:off x="2942" y="1217"/>
              <a:ext cx="67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(Link Analysis)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8042" name="Freeform 74"/>
            <p:cNvSpPr>
              <a:spLocks/>
            </p:cNvSpPr>
            <p:nvPr/>
          </p:nvSpPr>
          <p:spPr bwMode="auto">
            <a:xfrm>
              <a:off x="1145" y="1106"/>
              <a:ext cx="1064" cy="232"/>
            </a:xfrm>
            <a:custGeom>
              <a:avLst/>
              <a:gdLst/>
              <a:ahLst/>
              <a:cxnLst>
                <a:cxn ang="0">
                  <a:pos x="1754" y="512"/>
                </a:cxn>
                <a:cxn ang="0">
                  <a:pos x="2010" y="256"/>
                </a:cxn>
                <a:cxn ang="0">
                  <a:pos x="2010" y="256"/>
                </a:cxn>
                <a:cxn ang="0">
                  <a:pos x="2010" y="256"/>
                </a:cxn>
                <a:cxn ang="0">
                  <a:pos x="1754" y="0"/>
                </a:cxn>
                <a:cxn ang="0">
                  <a:pos x="256" y="0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256" y="512"/>
                </a:cxn>
                <a:cxn ang="0">
                  <a:pos x="256" y="512"/>
                </a:cxn>
                <a:cxn ang="0">
                  <a:pos x="1754" y="512"/>
                </a:cxn>
              </a:cxnLst>
              <a:rect l="0" t="0" r="r" b="b"/>
              <a:pathLst>
                <a:path w="2010" h="512">
                  <a:moveTo>
                    <a:pt x="1754" y="512"/>
                  </a:moveTo>
                  <a:cubicBezTo>
                    <a:pt x="1895" y="512"/>
                    <a:pt x="2010" y="397"/>
                    <a:pt x="2010" y="256"/>
                  </a:cubicBezTo>
                  <a:lnTo>
                    <a:pt x="2010" y="256"/>
                  </a:lnTo>
                  <a:lnTo>
                    <a:pt x="2010" y="256"/>
                  </a:lnTo>
                  <a:cubicBezTo>
                    <a:pt x="2010" y="114"/>
                    <a:pt x="1895" y="0"/>
                    <a:pt x="1754" y="0"/>
                  </a:cubicBezTo>
                  <a:lnTo>
                    <a:pt x="256" y="0"/>
                  </a:lnTo>
                  <a:cubicBezTo>
                    <a:pt x="115" y="0"/>
                    <a:pt x="0" y="114"/>
                    <a:pt x="0" y="256"/>
                  </a:cubicBezTo>
                  <a:lnTo>
                    <a:pt x="0" y="256"/>
                  </a:lnTo>
                  <a:lnTo>
                    <a:pt x="0" y="256"/>
                  </a:lnTo>
                  <a:cubicBezTo>
                    <a:pt x="0" y="397"/>
                    <a:pt x="115" y="512"/>
                    <a:pt x="256" y="512"/>
                  </a:cubicBezTo>
                  <a:lnTo>
                    <a:pt x="256" y="512"/>
                  </a:lnTo>
                  <a:lnTo>
                    <a:pt x="1754" y="512"/>
                  </a:lnTo>
                  <a:close/>
                </a:path>
              </a:pathLst>
            </a:custGeom>
            <a:solidFill>
              <a:srgbClr val="CC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43" name="Freeform 75"/>
            <p:cNvSpPr>
              <a:spLocks/>
            </p:cNvSpPr>
            <p:nvPr/>
          </p:nvSpPr>
          <p:spPr bwMode="auto">
            <a:xfrm>
              <a:off x="1145" y="1106"/>
              <a:ext cx="1064" cy="232"/>
            </a:xfrm>
            <a:custGeom>
              <a:avLst/>
              <a:gdLst/>
              <a:ahLst/>
              <a:cxnLst>
                <a:cxn ang="0">
                  <a:pos x="1754" y="512"/>
                </a:cxn>
                <a:cxn ang="0">
                  <a:pos x="2010" y="256"/>
                </a:cxn>
                <a:cxn ang="0">
                  <a:pos x="2010" y="256"/>
                </a:cxn>
                <a:cxn ang="0">
                  <a:pos x="2010" y="256"/>
                </a:cxn>
                <a:cxn ang="0">
                  <a:pos x="1754" y="0"/>
                </a:cxn>
                <a:cxn ang="0">
                  <a:pos x="256" y="0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256" y="512"/>
                </a:cxn>
                <a:cxn ang="0">
                  <a:pos x="256" y="512"/>
                </a:cxn>
                <a:cxn ang="0">
                  <a:pos x="1754" y="512"/>
                </a:cxn>
              </a:cxnLst>
              <a:rect l="0" t="0" r="r" b="b"/>
              <a:pathLst>
                <a:path w="2010" h="512">
                  <a:moveTo>
                    <a:pt x="1754" y="512"/>
                  </a:moveTo>
                  <a:cubicBezTo>
                    <a:pt x="1895" y="512"/>
                    <a:pt x="2010" y="397"/>
                    <a:pt x="2010" y="256"/>
                  </a:cubicBezTo>
                  <a:lnTo>
                    <a:pt x="2010" y="256"/>
                  </a:lnTo>
                  <a:lnTo>
                    <a:pt x="2010" y="256"/>
                  </a:lnTo>
                  <a:cubicBezTo>
                    <a:pt x="2010" y="114"/>
                    <a:pt x="1895" y="0"/>
                    <a:pt x="1754" y="0"/>
                  </a:cubicBezTo>
                  <a:lnTo>
                    <a:pt x="256" y="0"/>
                  </a:lnTo>
                  <a:cubicBezTo>
                    <a:pt x="115" y="0"/>
                    <a:pt x="0" y="114"/>
                    <a:pt x="0" y="256"/>
                  </a:cubicBezTo>
                  <a:lnTo>
                    <a:pt x="0" y="256"/>
                  </a:lnTo>
                  <a:lnTo>
                    <a:pt x="0" y="256"/>
                  </a:lnTo>
                  <a:cubicBezTo>
                    <a:pt x="0" y="397"/>
                    <a:pt x="115" y="512"/>
                    <a:pt x="256" y="512"/>
                  </a:cubicBezTo>
                  <a:lnTo>
                    <a:pt x="256" y="512"/>
                  </a:lnTo>
                  <a:lnTo>
                    <a:pt x="1754" y="512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44" name="Rectangle 76"/>
            <p:cNvSpPr>
              <a:spLocks noChangeArrowheads="1"/>
            </p:cNvSpPr>
            <p:nvPr/>
          </p:nvSpPr>
          <p:spPr bwMode="auto">
            <a:xfrm>
              <a:off x="1214" y="1151"/>
              <a:ext cx="835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Rank Functions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8045" name="Freeform 77"/>
            <p:cNvSpPr>
              <a:spLocks/>
            </p:cNvSpPr>
            <p:nvPr/>
          </p:nvSpPr>
          <p:spPr bwMode="auto">
            <a:xfrm>
              <a:off x="1435" y="1709"/>
              <a:ext cx="105" cy="139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45"/>
                </a:cxn>
                <a:cxn ang="0">
                  <a:pos x="35" y="45"/>
                </a:cxn>
                <a:cxn ang="0">
                  <a:pos x="35" y="139"/>
                </a:cxn>
                <a:cxn ang="0">
                  <a:pos x="70" y="139"/>
                </a:cxn>
                <a:cxn ang="0">
                  <a:pos x="70" y="45"/>
                </a:cxn>
                <a:cxn ang="0">
                  <a:pos x="105" y="45"/>
                </a:cxn>
                <a:cxn ang="0">
                  <a:pos x="53" y="0"/>
                </a:cxn>
              </a:cxnLst>
              <a:rect l="0" t="0" r="r" b="b"/>
              <a:pathLst>
                <a:path w="105" h="139">
                  <a:moveTo>
                    <a:pt x="53" y="0"/>
                  </a:moveTo>
                  <a:lnTo>
                    <a:pt x="0" y="45"/>
                  </a:lnTo>
                  <a:lnTo>
                    <a:pt x="35" y="45"/>
                  </a:lnTo>
                  <a:lnTo>
                    <a:pt x="35" y="139"/>
                  </a:lnTo>
                  <a:lnTo>
                    <a:pt x="70" y="139"/>
                  </a:lnTo>
                  <a:lnTo>
                    <a:pt x="70" y="45"/>
                  </a:lnTo>
                  <a:lnTo>
                    <a:pt x="105" y="4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46" name="Freeform 78"/>
            <p:cNvSpPr>
              <a:spLocks/>
            </p:cNvSpPr>
            <p:nvPr/>
          </p:nvSpPr>
          <p:spPr bwMode="auto">
            <a:xfrm>
              <a:off x="1435" y="1709"/>
              <a:ext cx="105" cy="139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45"/>
                </a:cxn>
                <a:cxn ang="0">
                  <a:pos x="35" y="45"/>
                </a:cxn>
                <a:cxn ang="0">
                  <a:pos x="35" y="139"/>
                </a:cxn>
                <a:cxn ang="0">
                  <a:pos x="70" y="139"/>
                </a:cxn>
                <a:cxn ang="0">
                  <a:pos x="70" y="45"/>
                </a:cxn>
                <a:cxn ang="0">
                  <a:pos x="105" y="45"/>
                </a:cxn>
                <a:cxn ang="0">
                  <a:pos x="53" y="0"/>
                </a:cxn>
              </a:cxnLst>
              <a:rect l="0" t="0" r="r" b="b"/>
              <a:pathLst>
                <a:path w="105" h="139">
                  <a:moveTo>
                    <a:pt x="53" y="0"/>
                  </a:moveTo>
                  <a:lnTo>
                    <a:pt x="0" y="45"/>
                  </a:lnTo>
                  <a:lnTo>
                    <a:pt x="35" y="45"/>
                  </a:lnTo>
                  <a:lnTo>
                    <a:pt x="35" y="139"/>
                  </a:lnTo>
                  <a:lnTo>
                    <a:pt x="70" y="139"/>
                  </a:lnTo>
                  <a:lnTo>
                    <a:pt x="70" y="45"/>
                  </a:lnTo>
                  <a:lnTo>
                    <a:pt x="105" y="45"/>
                  </a:lnTo>
                  <a:lnTo>
                    <a:pt x="53" y="0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47" name="Freeform 79"/>
            <p:cNvSpPr>
              <a:spLocks/>
            </p:cNvSpPr>
            <p:nvPr/>
          </p:nvSpPr>
          <p:spPr bwMode="auto">
            <a:xfrm>
              <a:off x="3927" y="1204"/>
              <a:ext cx="766" cy="384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1" y="78"/>
                </a:cxn>
                <a:cxn ang="0">
                  <a:pos x="37" y="52"/>
                </a:cxn>
                <a:cxn ang="0">
                  <a:pos x="749" y="384"/>
                </a:cxn>
                <a:cxn ang="0">
                  <a:pos x="766" y="357"/>
                </a:cxn>
                <a:cxn ang="0">
                  <a:pos x="54" y="26"/>
                </a:cxn>
                <a:cxn ang="0">
                  <a:pos x="71" y="0"/>
                </a:cxn>
                <a:cxn ang="0">
                  <a:pos x="0" y="18"/>
                </a:cxn>
              </a:cxnLst>
              <a:rect l="0" t="0" r="r" b="b"/>
              <a:pathLst>
                <a:path w="766" h="384">
                  <a:moveTo>
                    <a:pt x="0" y="18"/>
                  </a:moveTo>
                  <a:lnTo>
                    <a:pt x="21" y="78"/>
                  </a:lnTo>
                  <a:lnTo>
                    <a:pt x="37" y="52"/>
                  </a:lnTo>
                  <a:lnTo>
                    <a:pt x="749" y="384"/>
                  </a:lnTo>
                  <a:lnTo>
                    <a:pt x="766" y="357"/>
                  </a:lnTo>
                  <a:lnTo>
                    <a:pt x="54" y="26"/>
                  </a:lnTo>
                  <a:lnTo>
                    <a:pt x="71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48" name="Freeform 80"/>
            <p:cNvSpPr>
              <a:spLocks/>
            </p:cNvSpPr>
            <p:nvPr/>
          </p:nvSpPr>
          <p:spPr bwMode="auto">
            <a:xfrm>
              <a:off x="3927" y="1204"/>
              <a:ext cx="766" cy="384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1" y="78"/>
                </a:cxn>
                <a:cxn ang="0">
                  <a:pos x="37" y="52"/>
                </a:cxn>
                <a:cxn ang="0">
                  <a:pos x="749" y="384"/>
                </a:cxn>
                <a:cxn ang="0">
                  <a:pos x="766" y="357"/>
                </a:cxn>
                <a:cxn ang="0">
                  <a:pos x="54" y="26"/>
                </a:cxn>
                <a:cxn ang="0">
                  <a:pos x="71" y="0"/>
                </a:cxn>
                <a:cxn ang="0">
                  <a:pos x="0" y="18"/>
                </a:cxn>
              </a:cxnLst>
              <a:rect l="0" t="0" r="r" b="b"/>
              <a:pathLst>
                <a:path w="766" h="384">
                  <a:moveTo>
                    <a:pt x="0" y="18"/>
                  </a:moveTo>
                  <a:lnTo>
                    <a:pt x="21" y="78"/>
                  </a:lnTo>
                  <a:lnTo>
                    <a:pt x="37" y="52"/>
                  </a:lnTo>
                  <a:lnTo>
                    <a:pt x="749" y="384"/>
                  </a:lnTo>
                  <a:lnTo>
                    <a:pt x="766" y="357"/>
                  </a:lnTo>
                  <a:lnTo>
                    <a:pt x="54" y="26"/>
                  </a:lnTo>
                  <a:lnTo>
                    <a:pt x="71" y="0"/>
                  </a:lnTo>
                  <a:lnTo>
                    <a:pt x="0" y="18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49" name="Freeform 81"/>
            <p:cNvSpPr>
              <a:spLocks/>
            </p:cNvSpPr>
            <p:nvPr/>
          </p:nvSpPr>
          <p:spPr bwMode="auto">
            <a:xfrm>
              <a:off x="2209" y="1177"/>
              <a:ext cx="498" cy="89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52" y="89"/>
                </a:cxn>
                <a:cxn ang="0">
                  <a:pos x="52" y="60"/>
                </a:cxn>
                <a:cxn ang="0">
                  <a:pos x="498" y="60"/>
                </a:cxn>
                <a:cxn ang="0">
                  <a:pos x="498" y="30"/>
                </a:cxn>
                <a:cxn ang="0">
                  <a:pos x="52" y="30"/>
                </a:cxn>
                <a:cxn ang="0">
                  <a:pos x="52" y="0"/>
                </a:cxn>
                <a:cxn ang="0">
                  <a:pos x="0" y="45"/>
                </a:cxn>
              </a:cxnLst>
              <a:rect l="0" t="0" r="r" b="b"/>
              <a:pathLst>
                <a:path w="498" h="89">
                  <a:moveTo>
                    <a:pt x="0" y="45"/>
                  </a:moveTo>
                  <a:lnTo>
                    <a:pt x="52" y="89"/>
                  </a:lnTo>
                  <a:lnTo>
                    <a:pt x="52" y="60"/>
                  </a:lnTo>
                  <a:lnTo>
                    <a:pt x="498" y="60"/>
                  </a:lnTo>
                  <a:lnTo>
                    <a:pt x="498" y="30"/>
                  </a:lnTo>
                  <a:lnTo>
                    <a:pt x="52" y="30"/>
                  </a:lnTo>
                  <a:lnTo>
                    <a:pt x="52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50" name="Freeform 82"/>
            <p:cNvSpPr>
              <a:spLocks/>
            </p:cNvSpPr>
            <p:nvPr/>
          </p:nvSpPr>
          <p:spPr bwMode="auto">
            <a:xfrm>
              <a:off x="2209" y="1177"/>
              <a:ext cx="498" cy="89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52" y="89"/>
                </a:cxn>
                <a:cxn ang="0">
                  <a:pos x="52" y="60"/>
                </a:cxn>
                <a:cxn ang="0">
                  <a:pos x="498" y="60"/>
                </a:cxn>
                <a:cxn ang="0">
                  <a:pos x="498" y="30"/>
                </a:cxn>
                <a:cxn ang="0">
                  <a:pos x="52" y="30"/>
                </a:cxn>
                <a:cxn ang="0">
                  <a:pos x="52" y="0"/>
                </a:cxn>
                <a:cxn ang="0">
                  <a:pos x="0" y="45"/>
                </a:cxn>
              </a:cxnLst>
              <a:rect l="0" t="0" r="r" b="b"/>
              <a:pathLst>
                <a:path w="498" h="89">
                  <a:moveTo>
                    <a:pt x="0" y="45"/>
                  </a:moveTo>
                  <a:lnTo>
                    <a:pt x="52" y="89"/>
                  </a:lnTo>
                  <a:lnTo>
                    <a:pt x="52" y="60"/>
                  </a:lnTo>
                  <a:lnTo>
                    <a:pt x="498" y="60"/>
                  </a:lnTo>
                  <a:lnTo>
                    <a:pt x="498" y="30"/>
                  </a:lnTo>
                  <a:lnTo>
                    <a:pt x="52" y="30"/>
                  </a:lnTo>
                  <a:lnTo>
                    <a:pt x="52" y="0"/>
                  </a:lnTo>
                  <a:lnTo>
                    <a:pt x="0" y="45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51" name="Freeform 83"/>
            <p:cNvSpPr>
              <a:spLocks/>
            </p:cNvSpPr>
            <p:nvPr/>
          </p:nvSpPr>
          <p:spPr bwMode="auto">
            <a:xfrm>
              <a:off x="975" y="850"/>
              <a:ext cx="104" cy="1808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0" y="45"/>
                </a:cxn>
                <a:cxn ang="0">
                  <a:pos x="34" y="45"/>
                </a:cxn>
                <a:cxn ang="0">
                  <a:pos x="44" y="1808"/>
                </a:cxn>
                <a:cxn ang="0">
                  <a:pos x="80" y="1807"/>
                </a:cxn>
                <a:cxn ang="0">
                  <a:pos x="70" y="45"/>
                </a:cxn>
                <a:cxn ang="0">
                  <a:pos x="104" y="45"/>
                </a:cxn>
                <a:cxn ang="0">
                  <a:pos x="52" y="0"/>
                </a:cxn>
              </a:cxnLst>
              <a:rect l="0" t="0" r="r" b="b"/>
              <a:pathLst>
                <a:path w="104" h="1808">
                  <a:moveTo>
                    <a:pt x="52" y="0"/>
                  </a:moveTo>
                  <a:lnTo>
                    <a:pt x="0" y="45"/>
                  </a:lnTo>
                  <a:lnTo>
                    <a:pt x="34" y="45"/>
                  </a:lnTo>
                  <a:lnTo>
                    <a:pt x="44" y="1808"/>
                  </a:lnTo>
                  <a:lnTo>
                    <a:pt x="80" y="1807"/>
                  </a:lnTo>
                  <a:lnTo>
                    <a:pt x="70" y="45"/>
                  </a:lnTo>
                  <a:lnTo>
                    <a:pt x="104" y="45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52" name="Freeform 84"/>
            <p:cNvSpPr>
              <a:spLocks/>
            </p:cNvSpPr>
            <p:nvPr/>
          </p:nvSpPr>
          <p:spPr bwMode="auto">
            <a:xfrm>
              <a:off x="975" y="850"/>
              <a:ext cx="104" cy="1808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0" y="45"/>
                </a:cxn>
                <a:cxn ang="0">
                  <a:pos x="34" y="45"/>
                </a:cxn>
                <a:cxn ang="0">
                  <a:pos x="44" y="1808"/>
                </a:cxn>
                <a:cxn ang="0">
                  <a:pos x="80" y="1807"/>
                </a:cxn>
                <a:cxn ang="0">
                  <a:pos x="70" y="45"/>
                </a:cxn>
                <a:cxn ang="0">
                  <a:pos x="104" y="45"/>
                </a:cxn>
                <a:cxn ang="0">
                  <a:pos x="52" y="0"/>
                </a:cxn>
              </a:cxnLst>
              <a:rect l="0" t="0" r="r" b="b"/>
              <a:pathLst>
                <a:path w="104" h="1808">
                  <a:moveTo>
                    <a:pt x="52" y="0"/>
                  </a:moveTo>
                  <a:lnTo>
                    <a:pt x="0" y="45"/>
                  </a:lnTo>
                  <a:lnTo>
                    <a:pt x="34" y="45"/>
                  </a:lnTo>
                  <a:lnTo>
                    <a:pt x="44" y="1808"/>
                  </a:lnTo>
                  <a:lnTo>
                    <a:pt x="80" y="1807"/>
                  </a:lnTo>
                  <a:lnTo>
                    <a:pt x="70" y="45"/>
                  </a:lnTo>
                  <a:lnTo>
                    <a:pt x="104" y="45"/>
                  </a:lnTo>
                  <a:lnTo>
                    <a:pt x="52" y="0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53" name="Freeform 85"/>
            <p:cNvSpPr>
              <a:spLocks/>
            </p:cNvSpPr>
            <p:nvPr/>
          </p:nvSpPr>
          <p:spPr bwMode="auto">
            <a:xfrm>
              <a:off x="4211" y="2658"/>
              <a:ext cx="556" cy="464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0" y="919"/>
                </a:cxn>
                <a:cxn ang="0">
                  <a:pos x="525" y="1024"/>
                </a:cxn>
                <a:cxn ang="0">
                  <a:pos x="1050" y="919"/>
                </a:cxn>
                <a:cxn ang="0">
                  <a:pos x="1050" y="919"/>
                </a:cxn>
                <a:cxn ang="0">
                  <a:pos x="1050" y="919"/>
                </a:cxn>
                <a:cxn ang="0">
                  <a:pos x="1050" y="104"/>
                </a:cxn>
                <a:cxn ang="0">
                  <a:pos x="525" y="0"/>
                </a:cxn>
                <a:cxn ang="0">
                  <a:pos x="0" y="104"/>
                </a:cxn>
              </a:cxnLst>
              <a:rect l="0" t="0" r="r" b="b"/>
              <a:pathLst>
                <a:path w="1050" h="1024">
                  <a:moveTo>
                    <a:pt x="0" y="104"/>
                  </a:moveTo>
                  <a:lnTo>
                    <a:pt x="0" y="919"/>
                  </a:lnTo>
                  <a:cubicBezTo>
                    <a:pt x="0" y="977"/>
                    <a:pt x="235" y="1024"/>
                    <a:pt x="525" y="1024"/>
                  </a:cubicBezTo>
                  <a:cubicBezTo>
                    <a:pt x="815" y="1024"/>
                    <a:pt x="1050" y="977"/>
                    <a:pt x="1050" y="919"/>
                  </a:cubicBezTo>
                  <a:cubicBezTo>
                    <a:pt x="1050" y="919"/>
                    <a:pt x="1050" y="919"/>
                    <a:pt x="1050" y="919"/>
                  </a:cubicBezTo>
                  <a:lnTo>
                    <a:pt x="1050" y="919"/>
                  </a:lnTo>
                  <a:lnTo>
                    <a:pt x="1050" y="104"/>
                  </a:lnTo>
                  <a:cubicBezTo>
                    <a:pt x="1050" y="47"/>
                    <a:pt x="815" y="0"/>
                    <a:pt x="525" y="0"/>
                  </a:cubicBezTo>
                  <a:cubicBezTo>
                    <a:pt x="235" y="0"/>
                    <a:pt x="0" y="47"/>
                    <a:pt x="0" y="10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54" name="Freeform 86"/>
            <p:cNvSpPr>
              <a:spLocks noEditPoints="1"/>
            </p:cNvSpPr>
            <p:nvPr/>
          </p:nvSpPr>
          <p:spPr bwMode="auto">
            <a:xfrm>
              <a:off x="4211" y="2658"/>
              <a:ext cx="556" cy="464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0" y="919"/>
                </a:cxn>
                <a:cxn ang="0">
                  <a:pos x="525" y="1024"/>
                </a:cxn>
                <a:cxn ang="0">
                  <a:pos x="1050" y="919"/>
                </a:cxn>
                <a:cxn ang="0">
                  <a:pos x="1050" y="919"/>
                </a:cxn>
                <a:cxn ang="0">
                  <a:pos x="1050" y="919"/>
                </a:cxn>
                <a:cxn ang="0">
                  <a:pos x="1050" y="104"/>
                </a:cxn>
                <a:cxn ang="0">
                  <a:pos x="525" y="0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525" y="209"/>
                </a:cxn>
                <a:cxn ang="0">
                  <a:pos x="1050" y="104"/>
                </a:cxn>
                <a:cxn ang="0">
                  <a:pos x="1050" y="104"/>
                </a:cxn>
                <a:cxn ang="0">
                  <a:pos x="0" y="157"/>
                </a:cxn>
                <a:cxn ang="0">
                  <a:pos x="525" y="262"/>
                </a:cxn>
                <a:cxn ang="0">
                  <a:pos x="1050" y="157"/>
                </a:cxn>
                <a:cxn ang="0">
                  <a:pos x="1050" y="157"/>
                </a:cxn>
                <a:cxn ang="0">
                  <a:pos x="0" y="209"/>
                </a:cxn>
                <a:cxn ang="0">
                  <a:pos x="525" y="314"/>
                </a:cxn>
                <a:cxn ang="0">
                  <a:pos x="1050" y="209"/>
                </a:cxn>
                <a:cxn ang="0">
                  <a:pos x="1050" y="209"/>
                </a:cxn>
              </a:cxnLst>
              <a:rect l="0" t="0" r="r" b="b"/>
              <a:pathLst>
                <a:path w="1050" h="1024">
                  <a:moveTo>
                    <a:pt x="0" y="104"/>
                  </a:moveTo>
                  <a:lnTo>
                    <a:pt x="0" y="919"/>
                  </a:lnTo>
                  <a:cubicBezTo>
                    <a:pt x="0" y="977"/>
                    <a:pt x="235" y="1024"/>
                    <a:pt x="525" y="1024"/>
                  </a:cubicBezTo>
                  <a:cubicBezTo>
                    <a:pt x="815" y="1024"/>
                    <a:pt x="1050" y="977"/>
                    <a:pt x="1050" y="919"/>
                  </a:cubicBezTo>
                  <a:cubicBezTo>
                    <a:pt x="1050" y="919"/>
                    <a:pt x="1050" y="919"/>
                    <a:pt x="1050" y="919"/>
                  </a:cubicBezTo>
                  <a:lnTo>
                    <a:pt x="1050" y="919"/>
                  </a:lnTo>
                  <a:lnTo>
                    <a:pt x="1050" y="104"/>
                  </a:lnTo>
                  <a:cubicBezTo>
                    <a:pt x="1050" y="47"/>
                    <a:pt x="815" y="0"/>
                    <a:pt x="525" y="0"/>
                  </a:cubicBezTo>
                  <a:cubicBezTo>
                    <a:pt x="235" y="0"/>
                    <a:pt x="0" y="47"/>
                    <a:pt x="0" y="104"/>
                  </a:cubicBezTo>
                  <a:moveTo>
                    <a:pt x="0" y="104"/>
                  </a:moveTo>
                  <a:cubicBezTo>
                    <a:pt x="0" y="162"/>
                    <a:pt x="235" y="209"/>
                    <a:pt x="525" y="209"/>
                  </a:cubicBezTo>
                  <a:cubicBezTo>
                    <a:pt x="815" y="209"/>
                    <a:pt x="1050" y="162"/>
                    <a:pt x="1050" y="104"/>
                  </a:cubicBezTo>
                  <a:cubicBezTo>
                    <a:pt x="1050" y="104"/>
                    <a:pt x="1050" y="104"/>
                    <a:pt x="1050" y="104"/>
                  </a:cubicBezTo>
                  <a:moveTo>
                    <a:pt x="0" y="157"/>
                  </a:moveTo>
                  <a:cubicBezTo>
                    <a:pt x="0" y="215"/>
                    <a:pt x="235" y="262"/>
                    <a:pt x="525" y="262"/>
                  </a:cubicBezTo>
                  <a:cubicBezTo>
                    <a:pt x="815" y="262"/>
                    <a:pt x="1050" y="215"/>
                    <a:pt x="1050" y="157"/>
                  </a:cubicBezTo>
                  <a:cubicBezTo>
                    <a:pt x="1050" y="157"/>
                    <a:pt x="1050" y="157"/>
                    <a:pt x="1050" y="157"/>
                  </a:cubicBezTo>
                  <a:moveTo>
                    <a:pt x="0" y="209"/>
                  </a:moveTo>
                  <a:cubicBezTo>
                    <a:pt x="0" y="267"/>
                    <a:pt x="235" y="314"/>
                    <a:pt x="525" y="314"/>
                  </a:cubicBezTo>
                  <a:cubicBezTo>
                    <a:pt x="815" y="314"/>
                    <a:pt x="1050" y="267"/>
                    <a:pt x="1050" y="209"/>
                  </a:cubicBezTo>
                  <a:cubicBezTo>
                    <a:pt x="1050" y="209"/>
                    <a:pt x="1050" y="209"/>
                    <a:pt x="1050" y="209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55" name="Rectangle 87"/>
            <p:cNvSpPr>
              <a:spLocks noChangeArrowheads="1"/>
            </p:cNvSpPr>
            <p:nvPr/>
          </p:nvSpPr>
          <p:spPr bwMode="auto">
            <a:xfrm>
              <a:off x="4390" y="2863"/>
              <a:ext cx="16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URL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8056" name="Rectangle 88"/>
            <p:cNvSpPr>
              <a:spLocks noChangeArrowheads="1"/>
            </p:cNvSpPr>
            <p:nvPr/>
          </p:nvSpPr>
          <p:spPr bwMode="auto">
            <a:xfrm>
              <a:off x="4280" y="2964"/>
              <a:ext cx="35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Dictioanry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8057" name="Freeform 89"/>
            <p:cNvSpPr>
              <a:spLocks/>
            </p:cNvSpPr>
            <p:nvPr/>
          </p:nvSpPr>
          <p:spPr bwMode="auto">
            <a:xfrm>
              <a:off x="675" y="2658"/>
              <a:ext cx="724" cy="464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887"/>
                </a:cxn>
                <a:cxn ang="0">
                  <a:pos x="685" y="1024"/>
                </a:cxn>
                <a:cxn ang="0">
                  <a:pos x="1369" y="887"/>
                </a:cxn>
                <a:cxn ang="0">
                  <a:pos x="1369" y="887"/>
                </a:cxn>
                <a:cxn ang="0">
                  <a:pos x="1369" y="887"/>
                </a:cxn>
                <a:cxn ang="0">
                  <a:pos x="1369" y="136"/>
                </a:cxn>
                <a:cxn ang="0">
                  <a:pos x="685" y="0"/>
                </a:cxn>
                <a:cxn ang="0">
                  <a:pos x="0" y="136"/>
                </a:cxn>
              </a:cxnLst>
              <a:rect l="0" t="0" r="r" b="b"/>
              <a:pathLst>
                <a:path w="1369" h="1024">
                  <a:moveTo>
                    <a:pt x="0" y="136"/>
                  </a:moveTo>
                  <a:lnTo>
                    <a:pt x="0" y="887"/>
                  </a:lnTo>
                  <a:cubicBezTo>
                    <a:pt x="0" y="962"/>
                    <a:pt x="306" y="1024"/>
                    <a:pt x="685" y="1024"/>
                  </a:cubicBezTo>
                  <a:cubicBezTo>
                    <a:pt x="1063" y="1024"/>
                    <a:pt x="1369" y="962"/>
                    <a:pt x="1369" y="887"/>
                  </a:cubicBezTo>
                  <a:cubicBezTo>
                    <a:pt x="1369" y="887"/>
                    <a:pt x="1369" y="887"/>
                    <a:pt x="1369" y="887"/>
                  </a:cubicBezTo>
                  <a:lnTo>
                    <a:pt x="1369" y="887"/>
                  </a:lnTo>
                  <a:lnTo>
                    <a:pt x="1369" y="136"/>
                  </a:lnTo>
                  <a:cubicBezTo>
                    <a:pt x="1369" y="61"/>
                    <a:pt x="1063" y="0"/>
                    <a:pt x="685" y="0"/>
                  </a:cubicBezTo>
                  <a:cubicBezTo>
                    <a:pt x="306" y="0"/>
                    <a:pt x="0" y="61"/>
                    <a:pt x="0" y="13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58" name="Freeform 90"/>
            <p:cNvSpPr>
              <a:spLocks noEditPoints="1"/>
            </p:cNvSpPr>
            <p:nvPr/>
          </p:nvSpPr>
          <p:spPr bwMode="auto">
            <a:xfrm>
              <a:off x="675" y="2658"/>
              <a:ext cx="724" cy="464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887"/>
                </a:cxn>
                <a:cxn ang="0">
                  <a:pos x="685" y="1024"/>
                </a:cxn>
                <a:cxn ang="0">
                  <a:pos x="1369" y="887"/>
                </a:cxn>
                <a:cxn ang="0">
                  <a:pos x="1369" y="887"/>
                </a:cxn>
                <a:cxn ang="0">
                  <a:pos x="1369" y="887"/>
                </a:cxn>
                <a:cxn ang="0">
                  <a:pos x="1369" y="136"/>
                </a:cxn>
                <a:cxn ang="0">
                  <a:pos x="685" y="0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685" y="273"/>
                </a:cxn>
                <a:cxn ang="0">
                  <a:pos x="1369" y="136"/>
                </a:cxn>
                <a:cxn ang="0">
                  <a:pos x="1369" y="136"/>
                </a:cxn>
                <a:cxn ang="0">
                  <a:pos x="0" y="205"/>
                </a:cxn>
                <a:cxn ang="0">
                  <a:pos x="685" y="342"/>
                </a:cxn>
                <a:cxn ang="0">
                  <a:pos x="1369" y="205"/>
                </a:cxn>
                <a:cxn ang="0">
                  <a:pos x="1369" y="205"/>
                </a:cxn>
                <a:cxn ang="0">
                  <a:pos x="0" y="273"/>
                </a:cxn>
                <a:cxn ang="0">
                  <a:pos x="685" y="410"/>
                </a:cxn>
                <a:cxn ang="0">
                  <a:pos x="1369" y="273"/>
                </a:cxn>
                <a:cxn ang="0">
                  <a:pos x="1369" y="273"/>
                </a:cxn>
              </a:cxnLst>
              <a:rect l="0" t="0" r="r" b="b"/>
              <a:pathLst>
                <a:path w="1369" h="1024">
                  <a:moveTo>
                    <a:pt x="0" y="136"/>
                  </a:moveTo>
                  <a:lnTo>
                    <a:pt x="0" y="887"/>
                  </a:lnTo>
                  <a:cubicBezTo>
                    <a:pt x="0" y="962"/>
                    <a:pt x="306" y="1024"/>
                    <a:pt x="685" y="1024"/>
                  </a:cubicBezTo>
                  <a:cubicBezTo>
                    <a:pt x="1063" y="1024"/>
                    <a:pt x="1369" y="962"/>
                    <a:pt x="1369" y="887"/>
                  </a:cubicBezTo>
                  <a:cubicBezTo>
                    <a:pt x="1369" y="887"/>
                    <a:pt x="1369" y="887"/>
                    <a:pt x="1369" y="887"/>
                  </a:cubicBezTo>
                  <a:lnTo>
                    <a:pt x="1369" y="887"/>
                  </a:lnTo>
                  <a:lnTo>
                    <a:pt x="1369" y="136"/>
                  </a:lnTo>
                  <a:cubicBezTo>
                    <a:pt x="1369" y="61"/>
                    <a:pt x="1063" y="0"/>
                    <a:pt x="685" y="0"/>
                  </a:cubicBezTo>
                  <a:cubicBezTo>
                    <a:pt x="306" y="0"/>
                    <a:pt x="0" y="61"/>
                    <a:pt x="0" y="136"/>
                  </a:cubicBezTo>
                  <a:moveTo>
                    <a:pt x="0" y="136"/>
                  </a:moveTo>
                  <a:cubicBezTo>
                    <a:pt x="0" y="212"/>
                    <a:pt x="306" y="273"/>
                    <a:pt x="685" y="273"/>
                  </a:cubicBezTo>
                  <a:cubicBezTo>
                    <a:pt x="1063" y="273"/>
                    <a:pt x="1369" y="212"/>
                    <a:pt x="1369" y="136"/>
                  </a:cubicBezTo>
                  <a:cubicBezTo>
                    <a:pt x="1369" y="136"/>
                    <a:pt x="1369" y="136"/>
                    <a:pt x="1369" y="136"/>
                  </a:cubicBezTo>
                  <a:moveTo>
                    <a:pt x="0" y="205"/>
                  </a:moveTo>
                  <a:cubicBezTo>
                    <a:pt x="0" y="281"/>
                    <a:pt x="306" y="342"/>
                    <a:pt x="685" y="342"/>
                  </a:cubicBezTo>
                  <a:cubicBezTo>
                    <a:pt x="1063" y="342"/>
                    <a:pt x="1369" y="281"/>
                    <a:pt x="1369" y="205"/>
                  </a:cubicBezTo>
                  <a:cubicBezTo>
                    <a:pt x="1369" y="205"/>
                    <a:pt x="1369" y="205"/>
                    <a:pt x="1369" y="205"/>
                  </a:cubicBezTo>
                  <a:moveTo>
                    <a:pt x="0" y="273"/>
                  </a:moveTo>
                  <a:cubicBezTo>
                    <a:pt x="0" y="349"/>
                    <a:pt x="306" y="410"/>
                    <a:pt x="685" y="410"/>
                  </a:cubicBezTo>
                  <a:cubicBezTo>
                    <a:pt x="1063" y="410"/>
                    <a:pt x="1369" y="349"/>
                    <a:pt x="1369" y="273"/>
                  </a:cubicBezTo>
                  <a:cubicBezTo>
                    <a:pt x="1369" y="273"/>
                    <a:pt x="1369" y="273"/>
                    <a:pt x="1369" y="273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59" name="Rectangle 91"/>
            <p:cNvSpPr>
              <a:spLocks noChangeArrowheads="1"/>
            </p:cNvSpPr>
            <p:nvPr/>
          </p:nvSpPr>
          <p:spPr bwMode="auto">
            <a:xfrm>
              <a:off x="697" y="2884"/>
              <a:ext cx="56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Term Dictionary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8060" name="Rectangle 92"/>
            <p:cNvSpPr>
              <a:spLocks noChangeArrowheads="1"/>
            </p:cNvSpPr>
            <p:nvPr/>
          </p:nvSpPr>
          <p:spPr bwMode="auto">
            <a:xfrm>
              <a:off x="841" y="2986"/>
              <a:ext cx="32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Arial" pitchFamily="34" charset="0"/>
                </a:rPr>
                <a:t>(Lexicon)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8061" name="Freeform 93"/>
            <p:cNvSpPr>
              <a:spLocks/>
            </p:cNvSpPr>
            <p:nvPr/>
          </p:nvSpPr>
          <p:spPr bwMode="auto">
            <a:xfrm>
              <a:off x="3839" y="2845"/>
              <a:ext cx="372" cy="89"/>
            </a:xfrm>
            <a:custGeom>
              <a:avLst/>
              <a:gdLst/>
              <a:ahLst/>
              <a:cxnLst>
                <a:cxn ang="0">
                  <a:pos x="372" y="45"/>
                </a:cxn>
                <a:cxn ang="0">
                  <a:pos x="321" y="0"/>
                </a:cxn>
                <a:cxn ang="0">
                  <a:pos x="321" y="30"/>
                </a:cxn>
                <a:cxn ang="0">
                  <a:pos x="0" y="30"/>
                </a:cxn>
                <a:cxn ang="0">
                  <a:pos x="0" y="60"/>
                </a:cxn>
                <a:cxn ang="0">
                  <a:pos x="321" y="60"/>
                </a:cxn>
                <a:cxn ang="0">
                  <a:pos x="321" y="89"/>
                </a:cxn>
                <a:cxn ang="0">
                  <a:pos x="372" y="45"/>
                </a:cxn>
              </a:cxnLst>
              <a:rect l="0" t="0" r="r" b="b"/>
              <a:pathLst>
                <a:path w="372" h="89">
                  <a:moveTo>
                    <a:pt x="372" y="45"/>
                  </a:moveTo>
                  <a:lnTo>
                    <a:pt x="321" y="0"/>
                  </a:lnTo>
                  <a:lnTo>
                    <a:pt x="321" y="30"/>
                  </a:lnTo>
                  <a:lnTo>
                    <a:pt x="0" y="30"/>
                  </a:lnTo>
                  <a:lnTo>
                    <a:pt x="0" y="60"/>
                  </a:lnTo>
                  <a:lnTo>
                    <a:pt x="321" y="60"/>
                  </a:lnTo>
                  <a:lnTo>
                    <a:pt x="321" y="89"/>
                  </a:lnTo>
                  <a:lnTo>
                    <a:pt x="372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62" name="Freeform 94"/>
            <p:cNvSpPr>
              <a:spLocks/>
            </p:cNvSpPr>
            <p:nvPr/>
          </p:nvSpPr>
          <p:spPr bwMode="auto">
            <a:xfrm>
              <a:off x="3839" y="2845"/>
              <a:ext cx="372" cy="89"/>
            </a:xfrm>
            <a:custGeom>
              <a:avLst/>
              <a:gdLst/>
              <a:ahLst/>
              <a:cxnLst>
                <a:cxn ang="0">
                  <a:pos x="372" y="45"/>
                </a:cxn>
                <a:cxn ang="0">
                  <a:pos x="321" y="0"/>
                </a:cxn>
                <a:cxn ang="0">
                  <a:pos x="321" y="30"/>
                </a:cxn>
                <a:cxn ang="0">
                  <a:pos x="0" y="30"/>
                </a:cxn>
                <a:cxn ang="0">
                  <a:pos x="0" y="60"/>
                </a:cxn>
                <a:cxn ang="0">
                  <a:pos x="321" y="60"/>
                </a:cxn>
                <a:cxn ang="0">
                  <a:pos x="321" y="89"/>
                </a:cxn>
                <a:cxn ang="0">
                  <a:pos x="372" y="45"/>
                </a:cxn>
              </a:cxnLst>
              <a:rect l="0" t="0" r="r" b="b"/>
              <a:pathLst>
                <a:path w="372" h="89">
                  <a:moveTo>
                    <a:pt x="372" y="45"/>
                  </a:moveTo>
                  <a:lnTo>
                    <a:pt x="321" y="0"/>
                  </a:lnTo>
                  <a:lnTo>
                    <a:pt x="321" y="30"/>
                  </a:lnTo>
                  <a:lnTo>
                    <a:pt x="0" y="30"/>
                  </a:lnTo>
                  <a:lnTo>
                    <a:pt x="0" y="60"/>
                  </a:lnTo>
                  <a:lnTo>
                    <a:pt x="321" y="60"/>
                  </a:lnTo>
                  <a:lnTo>
                    <a:pt x="321" y="89"/>
                  </a:lnTo>
                  <a:lnTo>
                    <a:pt x="372" y="45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63" name="Freeform 95"/>
            <p:cNvSpPr>
              <a:spLocks/>
            </p:cNvSpPr>
            <p:nvPr/>
          </p:nvSpPr>
          <p:spPr bwMode="auto">
            <a:xfrm>
              <a:off x="1896" y="1709"/>
              <a:ext cx="105" cy="94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0" y="45"/>
                </a:cxn>
                <a:cxn ang="0">
                  <a:pos x="35" y="45"/>
                </a:cxn>
                <a:cxn ang="0">
                  <a:pos x="35" y="949"/>
                </a:cxn>
                <a:cxn ang="0">
                  <a:pos x="70" y="949"/>
                </a:cxn>
                <a:cxn ang="0">
                  <a:pos x="70" y="45"/>
                </a:cxn>
                <a:cxn ang="0">
                  <a:pos x="105" y="45"/>
                </a:cxn>
                <a:cxn ang="0">
                  <a:pos x="52" y="0"/>
                </a:cxn>
              </a:cxnLst>
              <a:rect l="0" t="0" r="r" b="b"/>
              <a:pathLst>
                <a:path w="105" h="949">
                  <a:moveTo>
                    <a:pt x="52" y="0"/>
                  </a:moveTo>
                  <a:lnTo>
                    <a:pt x="0" y="45"/>
                  </a:lnTo>
                  <a:lnTo>
                    <a:pt x="35" y="45"/>
                  </a:lnTo>
                  <a:lnTo>
                    <a:pt x="35" y="949"/>
                  </a:lnTo>
                  <a:lnTo>
                    <a:pt x="70" y="949"/>
                  </a:lnTo>
                  <a:lnTo>
                    <a:pt x="70" y="45"/>
                  </a:lnTo>
                  <a:lnTo>
                    <a:pt x="105" y="45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64" name="Freeform 96"/>
            <p:cNvSpPr>
              <a:spLocks/>
            </p:cNvSpPr>
            <p:nvPr/>
          </p:nvSpPr>
          <p:spPr bwMode="auto">
            <a:xfrm>
              <a:off x="1896" y="1709"/>
              <a:ext cx="105" cy="94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0" y="45"/>
                </a:cxn>
                <a:cxn ang="0">
                  <a:pos x="35" y="45"/>
                </a:cxn>
                <a:cxn ang="0">
                  <a:pos x="35" y="949"/>
                </a:cxn>
                <a:cxn ang="0">
                  <a:pos x="70" y="949"/>
                </a:cxn>
                <a:cxn ang="0">
                  <a:pos x="70" y="45"/>
                </a:cxn>
                <a:cxn ang="0">
                  <a:pos x="105" y="45"/>
                </a:cxn>
                <a:cxn ang="0">
                  <a:pos x="52" y="0"/>
                </a:cxn>
              </a:cxnLst>
              <a:rect l="0" t="0" r="r" b="b"/>
              <a:pathLst>
                <a:path w="105" h="949">
                  <a:moveTo>
                    <a:pt x="52" y="0"/>
                  </a:moveTo>
                  <a:lnTo>
                    <a:pt x="0" y="45"/>
                  </a:lnTo>
                  <a:lnTo>
                    <a:pt x="35" y="45"/>
                  </a:lnTo>
                  <a:lnTo>
                    <a:pt x="35" y="949"/>
                  </a:lnTo>
                  <a:lnTo>
                    <a:pt x="70" y="949"/>
                  </a:lnTo>
                  <a:lnTo>
                    <a:pt x="70" y="45"/>
                  </a:lnTo>
                  <a:lnTo>
                    <a:pt x="105" y="45"/>
                  </a:lnTo>
                  <a:lnTo>
                    <a:pt x="52" y="0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65" name="Freeform 97"/>
            <p:cNvSpPr>
              <a:spLocks/>
            </p:cNvSpPr>
            <p:nvPr/>
          </p:nvSpPr>
          <p:spPr bwMode="auto">
            <a:xfrm>
              <a:off x="783" y="618"/>
              <a:ext cx="1220" cy="232"/>
            </a:xfrm>
            <a:custGeom>
              <a:avLst/>
              <a:gdLst/>
              <a:ahLst/>
              <a:cxnLst>
                <a:cxn ang="0">
                  <a:pos x="2048" y="512"/>
                </a:cxn>
                <a:cxn ang="0">
                  <a:pos x="2304" y="256"/>
                </a:cxn>
                <a:cxn ang="0">
                  <a:pos x="2304" y="256"/>
                </a:cxn>
                <a:cxn ang="0">
                  <a:pos x="2304" y="256"/>
                </a:cxn>
                <a:cxn ang="0">
                  <a:pos x="2048" y="0"/>
                </a:cxn>
                <a:cxn ang="0">
                  <a:pos x="2048" y="0"/>
                </a:cxn>
                <a:cxn ang="0">
                  <a:pos x="256" y="0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256" y="512"/>
                </a:cxn>
                <a:cxn ang="0">
                  <a:pos x="256" y="512"/>
                </a:cxn>
                <a:cxn ang="0">
                  <a:pos x="2048" y="512"/>
                </a:cxn>
              </a:cxnLst>
              <a:rect l="0" t="0" r="r" b="b"/>
              <a:pathLst>
                <a:path w="2304" h="512">
                  <a:moveTo>
                    <a:pt x="2048" y="512"/>
                  </a:moveTo>
                  <a:cubicBezTo>
                    <a:pt x="2189" y="512"/>
                    <a:pt x="2304" y="398"/>
                    <a:pt x="2304" y="256"/>
                  </a:cubicBezTo>
                  <a:lnTo>
                    <a:pt x="2304" y="256"/>
                  </a:lnTo>
                  <a:lnTo>
                    <a:pt x="2304" y="256"/>
                  </a:lnTo>
                  <a:cubicBezTo>
                    <a:pt x="2304" y="115"/>
                    <a:pt x="2189" y="0"/>
                    <a:pt x="2048" y="0"/>
                  </a:cubicBezTo>
                  <a:lnTo>
                    <a:pt x="2048" y="0"/>
                  </a:lnTo>
                  <a:lnTo>
                    <a:pt x="256" y="0"/>
                  </a:lnTo>
                  <a:cubicBezTo>
                    <a:pt x="114" y="0"/>
                    <a:pt x="0" y="115"/>
                    <a:pt x="0" y="256"/>
                  </a:cubicBezTo>
                  <a:lnTo>
                    <a:pt x="0" y="256"/>
                  </a:lnTo>
                  <a:lnTo>
                    <a:pt x="0" y="256"/>
                  </a:lnTo>
                  <a:cubicBezTo>
                    <a:pt x="0" y="398"/>
                    <a:pt x="114" y="512"/>
                    <a:pt x="256" y="512"/>
                  </a:cubicBezTo>
                  <a:lnTo>
                    <a:pt x="256" y="512"/>
                  </a:lnTo>
                  <a:lnTo>
                    <a:pt x="2048" y="512"/>
                  </a:lnTo>
                  <a:close/>
                </a:path>
              </a:pathLst>
            </a:custGeom>
            <a:solidFill>
              <a:srgbClr val="CC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66" name="Freeform 98"/>
            <p:cNvSpPr>
              <a:spLocks/>
            </p:cNvSpPr>
            <p:nvPr/>
          </p:nvSpPr>
          <p:spPr bwMode="auto">
            <a:xfrm>
              <a:off x="783" y="618"/>
              <a:ext cx="1220" cy="232"/>
            </a:xfrm>
            <a:custGeom>
              <a:avLst/>
              <a:gdLst/>
              <a:ahLst/>
              <a:cxnLst>
                <a:cxn ang="0">
                  <a:pos x="2048" y="512"/>
                </a:cxn>
                <a:cxn ang="0">
                  <a:pos x="2304" y="256"/>
                </a:cxn>
                <a:cxn ang="0">
                  <a:pos x="2304" y="256"/>
                </a:cxn>
                <a:cxn ang="0">
                  <a:pos x="2304" y="256"/>
                </a:cxn>
                <a:cxn ang="0">
                  <a:pos x="2048" y="0"/>
                </a:cxn>
                <a:cxn ang="0">
                  <a:pos x="2048" y="0"/>
                </a:cxn>
                <a:cxn ang="0">
                  <a:pos x="256" y="0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256" y="512"/>
                </a:cxn>
                <a:cxn ang="0">
                  <a:pos x="256" y="512"/>
                </a:cxn>
                <a:cxn ang="0">
                  <a:pos x="2048" y="512"/>
                </a:cxn>
              </a:cxnLst>
              <a:rect l="0" t="0" r="r" b="b"/>
              <a:pathLst>
                <a:path w="2304" h="512">
                  <a:moveTo>
                    <a:pt x="2048" y="512"/>
                  </a:moveTo>
                  <a:cubicBezTo>
                    <a:pt x="2189" y="512"/>
                    <a:pt x="2304" y="398"/>
                    <a:pt x="2304" y="256"/>
                  </a:cubicBezTo>
                  <a:lnTo>
                    <a:pt x="2304" y="256"/>
                  </a:lnTo>
                  <a:lnTo>
                    <a:pt x="2304" y="256"/>
                  </a:lnTo>
                  <a:cubicBezTo>
                    <a:pt x="2304" y="115"/>
                    <a:pt x="2189" y="0"/>
                    <a:pt x="2048" y="0"/>
                  </a:cubicBezTo>
                  <a:lnTo>
                    <a:pt x="2048" y="0"/>
                  </a:lnTo>
                  <a:lnTo>
                    <a:pt x="256" y="0"/>
                  </a:lnTo>
                  <a:cubicBezTo>
                    <a:pt x="114" y="0"/>
                    <a:pt x="0" y="115"/>
                    <a:pt x="0" y="256"/>
                  </a:cubicBezTo>
                  <a:lnTo>
                    <a:pt x="0" y="256"/>
                  </a:lnTo>
                  <a:lnTo>
                    <a:pt x="0" y="256"/>
                  </a:lnTo>
                  <a:cubicBezTo>
                    <a:pt x="0" y="398"/>
                    <a:pt x="114" y="512"/>
                    <a:pt x="256" y="512"/>
                  </a:cubicBezTo>
                  <a:lnTo>
                    <a:pt x="256" y="512"/>
                  </a:lnTo>
                  <a:lnTo>
                    <a:pt x="2048" y="512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67" name="Rectangle 99"/>
            <p:cNvSpPr>
              <a:spLocks noChangeArrowheads="1"/>
            </p:cNvSpPr>
            <p:nvPr/>
          </p:nvSpPr>
          <p:spPr bwMode="auto">
            <a:xfrm>
              <a:off x="1214" y="673"/>
              <a:ext cx="33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Search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8068" name="Freeform 100"/>
            <p:cNvSpPr>
              <a:spLocks/>
            </p:cNvSpPr>
            <p:nvPr/>
          </p:nvSpPr>
          <p:spPr bwMode="auto">
            <a:xfrm>
              <a:off x="1625" y="850"/>
              <a:ext cx="105" cy="256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0" y="45"/>
                </a:cxn>
                <a:cxn ang="0">
                  <a:pos x="35" y="45"/>
                </a:cxn>
                <a:cxn ang="0">
                  <a:pos x="35" y="256"/>
                </a:cxn>
                <a:cxn ang="0">
                  <a:pos x="70" y="256"/>
                </a:cxn>
                <a:cxn ang="0">
                  <a:pos x="70" y="45"/>
                </a:cxn>
                <a:cxn ang="0">
                  <a:pos x="105" y="45"/>
                </a:cxn>
                <a:cxn ang="0">
                  <a:pos x="52" y="0"/>
                </a:cxn>
              </a:cxnLst>
              <a:rect l="0" t="0" r="r" b="b"/>
              <a:pathLst>
                <a:path w="105" h="256">
                  <a:moveTo>
                    <a:pt x="52" y="0"/>
                  </a:moveTo>
                  <a:lnTo>
                    <a:pt x="0" y="45"/>
                  </a:lnTo>
                  <a:lnTo>
                    <a:pt x="35" y="45"/>
                  </a:lnTo>
                  <a:lnTo>
                    <a:pt x="35" y="256"/>
                  </a:lnTo>
                  <a:lnTo>
                    <a:pt x="70" y="256"/>
                  </a:lnTo>
                  <a:lnTo>
                    <a:pt x="70" y="45"/>
                  </a:lnTo>
                  <a:lnTo>
                    <a:pt x="105" y="45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69" name="Freeform 101"/>
            <p:cNvSpPr>
              <a:spLocks/>
            </p:cNvSpPr>
            <p:nvPr/>
          </p:nvSpPr>
          <p:spPr bwMode="auto">
            <a:xfrm>
              <a:off x="1625" y="850"/>
              <a:ext cx="105" cy="256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0" y="45"/>
                </a:cxn>
                <a:cxn ang="0">
                  <a:pos x="35" y="45"/>
                </a:cxn>
                <a:cxn ang="0">
                  <a:pos x="35" y="256"/>
                </a:cxn>
                <a:cxn ang="0">
                  <a:pos x="70" y="256"/>
                </a:cxn>
                <a:cxn ang="0">
                  <a:pos x="70" y="45"/>
                </a:cxn>
                <a:cxn ang="0">
                  <a:pos x="105" y="45"/>
                </a:cxn>
                <a:cxn ang="0">
                  <a:pos x="52" y="0"/>
                </a:cxn>
              </a:cxnLst>
              <a:rect l="0" t="0" r="r" b="b"/>
              <a:pathLst>
                <a:path w="105" h="256">
                  <a:moveTo>
                    <a:pt x="52" y="0"/>
                  </a:moveTo>
                  <a:lnTo>
                    <a:pt x="0" y="45"/>
                  </a:lnTo>
                  <a:lnTo>
                    <a:pt x="35" y="45"/>
                  </a:lnTo>
                  <a:lnTo>
                    <a:pt x="35" y="256"/>
                  </a:lnTo>
                  <a:lnTo>
                    <a:pt x="70" y="256"/>
                  </a:lnTo>
                  <a:lnTo>
                    <a:pt x="70" y="45"/>
                  </a:lnTo>
                  <a:lnTo>
                    <a:pt x="105" y="45"/>
                  </a:lnTo>
                  <a:lnTo>
                    <a:pt x="52" y="0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70" name="Freeform 102"/>
            <p:cNvSpPr>
              <a:spLocks/>
            </p:cNvSpPr>
            <p:nvPr/>
          </p:nvSpPr>
          <p:spPr bwMode="auto">
            <a:xfrm>
              <a:off x="1135" y="1477"/>
              <a:ext cx="1084" cy="232"/>
            </a:xfrm>
            <a:custGeom>
              <a:avLst/>
              <a:gdLst/>
              <a:ahLst/>
              <a:cxnLst>
                <a:cxn ang="0">
                  <a:pos x="1792" y="512"/>
                </a:cxn>
                <a:cxn ang="0">
                  <a:pos x="2048" y="256"/>
                </a:cxn>
                <a:cxn ang="0">
                  <a:pos x="2048" y="256"/>
                </a:cxn>
                <a:cxn ang="0">
                  <a:pos x="2048" y="256"/>
                </a:cxn>
                <a:cxn ang="0">
                  <a:pos x="1792" y="0"/>
                </a:cxn>
                <a:cxn ang="0">
                  <a:pos x="256" y="0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256" y="512"/>
                </a:cxn>
                <a:cxn ang="0">
                  <a:pos x="256" y="512"/>
                </a:cxn>
                <a:cxn ang="0">
                  <a:pos x="1792" y="512"/>
                </a:cxn>
              </a:cxnLst>
              <a:rect l="0" t="0" r="r" b="b"/>
              <a:pathLst>
                <a:path w="2048" h="512">
                  <a:moveTo>
                    <a:pt x="1792" y="512"/>
                  </a:moveTo>
                  <a:cubicBezTo>
                    <a:pt x="1934" y="512"/>
                    <a:pt x="2048" y="397"/>
                    <a:pt x="2048" y="256"/>
                  </a:cubicBezTo>
                  <a:lnTo>
                    <a:pt x="2048" y="256"/>
                  </a:lnTo>
                  <a:lnTo>
                    <a:pt x="2048" y="256"/>
                  </a:lnTo>
                  <a:cubicBezTo>
                    <a:pt x="2048" y="114"/>
                    <a:pt x="1934" y="0"/>
                    <a:pt x="1792" y="0"/>
                  </a:cubicBezTo>
                  <a:lnTo>
                    <a:pt x="256" y="0"/>
                  </a:lnTo>
                  <a:cubicBezTo>
                    <a:pt x="115" y="0"/>
                    <a:pt x="0" y="114"/>
                    <a:pt x="0" y="256"/>
                  </a:cubicBezTo>
                  <a:lnTo>
                    <a:pt x="0" y="256"/>
                  </a:lnTo>
                  <a:lnTo>
                    <a:pt x="0" y="256"/>
                  </a:lnTo>
                  <a:cubicBezTo>
                    <a:pt x="0" y="397"/>
                    <a:pt x="115" y="512"/>
                    <a:pt x="256" y="512"/>
                  </a:cubicBezTo>
                  <a:lnTo>
                    <a:pt x="256" y="512"/>
                  </a:lnTo>
                  <a:lnTo>
                    <a:pt x="1792" y="512"/>
                  </a:lnTo>
                  <a:close/>
                </a:path>
              </a:pathLst>
            </a:custGeom>
            <a:solidFill>
              <a:srgbClr val="CC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71" name="Freeform 103"/>
            <p:cNvSpPr>
              <a:spLocks/>
            </p:cNvSpPr>
            <p:nvPr/>
          </p:nvSpPr>
          <p:spPr bwMode="auto">
            <a:xfrm>
              <a:off x="1135" y="1477"/>
              <a:ext cx="1084" cy="232"/>
            </a:xfrm>
            <a:custGeom>
              <a:avLst/>
              <a:gdLst/>
              <a:ahLst/>
              <a:cxnLst>
                <a:cxn ang="0">
                  <a:pos x="1792" y="512"/>
                </a:cxn>
                <a:cxn ang="0">
                  <a:pos x="2048" y="256"/>
                </a:cxn>
                <a:cxn ang="0">
                  <a:pos x="2048" y="256"/>
                </a:cxn>
                <a:cxn ang="0">
                  <a:pos x="2048" y="256"/>
                </a:cxn>
                <a:cxn ang="0">
                  <a:pos x="1792" y="0"/>
                </a:cxn>
                <a:cxn ang="0">
                  <a:pos x="256" y="0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256" y="512"/>
                </a:cxn>
                <a:cxn ang="0">
                  <a:pos x="256" y="512"/>
                </a:cxn>
                <a:cxn ang="0">
                  <a:pos x="1792" y="512"/>
                </a:cxn>
              </a:cxnLst>
              <a:rect l="0" t="0" r="r" b="b"/>
              <a:pathLst>
                <a:path w="2048" h="512">
                  <a:moveTo>
                    <a:pt x="1792" y="512"/>
                  </a:moveTo>
                  <a:cubicBezTo>
                    <a:pt x="1934" y="512"/>
                    <a:pt x="2048" y="397"/>
                    <a:pt x="2048" y="256"/>
                  </a:cubicBezTo>
                  <a:lnTo>
                    <a:pt x="2048" y="256"/>
                  </a:lnTo>
                  <a:lnTo>
                    <a:pt x="2048" y="256"/>
                  </a:lnTo>
                  <a:cubicBezTo>
                    <a:pt x="2048" y="114"/>
                    <a:pt x="1934" y="0"/>
                    <a:pt x="1792" y="0"/>
                  </a:cubicBezTo>
                  <a:lnTo>
                    <a:pt x="256" y="0"/>
                  </a:lnTo>
                  <a:cubicBezTo>
                    <a:pt x="115" y="0"/>
                    <a:pt x="0" y="114"/>
                    <a:pt x="0" y="256"/>
                  </a:cubicBezTo>
                  <a:lnTo>
                    <a:pt x="0" y="256"/>
                  </a:lnTo>
                  <a:lnTo>
                    <a:pt x="0" y="256"/>
                  </a:lnTo>
                  <a:cubicBezTo>
                    <a:pt x="0" y="397"/>
                    <a:pt x="115" y="512"/>
                    <a:pt x="256" y="512"/>
                  </a:cubicBezTo>
                  <a:lnTo>
                    <a:pt x="256" y="512"/>
                  </a:lnTo>
                  <a:lnTo>
                    <a:pt x="1792" y="512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72" name="Rectangle 104"/>
            <p:cNvSpPr>
              <a:spLocks noChangeArrowheads="1"/>
            </p:cNvSpPr>
            <p:nvPr/>
          </p:nvSpPr>
          <p:spPr bwMode="auto">
            <a:xfrm>
              <a:off x="1180" y="1529"/>
              <a:ext cx="90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Relevance Ranking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1748073" name="Freeform 105"/>
            <p:cNvSpPr>
              <a:spLocks/>
            </p:cNvSpPr>
            <p:nvPr/>
          </p:nvSpPr>
          <p:spPr bwMode="auto">
            <a:xfrm>
              <a:off x="1625" y="1338"/>
              <a:ext cx="105" cy="1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0" y="44"/>
                </a:cxn>
                <a:cxn ang="0">
                  <a:pos x="35" y="44"/>
                </a:cxn>
                <a:cxn ang="0">
                  <a:pos x="35" y="139"/>
                </a:cxn>
                <a:cxn ang="0">
                  <a:pos x="70" y="139"/>
                </a:cxn>
                <a:cxn ang="0">
                  <a:pos x="70" y="44"/>
                </a:cxn>
                <a:cxn ang="0">
                  <a:pos x="105" y="44"/>
                </a:cxn>
                <a:cxn ang="0">
                  <a:pos x="52" y="0"/>
                </a:cxn>
              </a:cxnLst>
              <a:rect l="0" t="0" r="r" b="b"/>
              <a:pathLst>
                <a:path w="105" h="139">
                  <a:moveTo>
                    <a:pt x="52" y="0"/>
                  </a:moveTo>
                  <a:lnTo>
                    <a:pt x="0" y="44"/>
                  </a:lnTo>
                  <a:lnTo>
                    <a:pt x="35" y="44"/>
                  </a:lnTo>
                  <a:lnTo>
                    <a:pt x="35" y="139"/>
                  </a:lnTo>
                  <a:lnTo>
                    <a:pt x="70" y="139"/>
                  </a:lnTo>
                  <a:lnTo>
                    <a:pt x="70" y="44"/>
                  </a:lnTo>
                  <a:lnTo>
                    <a:pt x="105" y="4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48074" name="Freeform 106"/>
            <p:cNvSpPr>
              <a:spLocks/>
            </p:cNvSpPr>
            <p:nvPr/>
          </p:nvSpPr>
          <p:spPr bwMode="auto">
            <a:xfrm>
              <a:off x="1625" y="1338"/>
              <a:ext cx="105" cy="1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0" y="44"/>
                </a:cxn>
                <a:cxn ang="0">
                  <a:pos x="35" y="44"/>
                </a:cxn>
                <a:cxn ang="0">
                  <a:pos x="35" y="139"/>
                </a:cxn>
                <a:cxn ang="0">
                  <a:pos x="70" y="139"/>
                </a:cxn>
                <a:cxn ang="0">
                  <a:pos x="70" y="44"/>
                </a:cxn>
                <a:cxn ang="0">
                  <a:pos x="105" y="44"/>
                </a:cxn>
                <a:cxn ang="0">
                  <a:pos x="52" y="0"/>
                </a:cxn>
              </a:cxnLst>
              <a:rect l="0" t="0" r="r" b="b"/>
              <a:pathLst>
                <a:path w="105" h="139">
                  <a:moveTo>
                    <a:pt x="52" y="0"/>
                  </a:moveTo>
                  <a:lnTo>
                    <a:pt x="0" y="44"/>
                  </a:lnTo>
                  <a:lnTo>
                    <a:pt x="35" y="44"/>
                  </a:lnTo>
                  <a:lnTo>
                    <a:pt x="35" y="139"/>
                  </a:lnTo>
                  <a:lnTo>
                    <a:pt x="70" y="139"/>
                  </a:lnTo>
                  <a:lnTo>
                    <a:pt x="70" y="44"/>
                  </a:lnTo>
                  <a:lnTo>
                    <a:pt x="105" y="44"/>
                  </a:lnTo>
                  <a:lnTo>
                    <a:pt x="52" y="0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1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807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018" name="Rectangle 2"/>
          <p:cNvSpPr>
            <a:spLocks noChangeArrowheads="1"/>
          </p:cNvSpPr>
          <p:nvPr/>
        </p:nvSpPr>
        <p:spPr bwMode="auto">
          <a:xfrm>
            <a:off x="457200" y="1295400"/>
            <a:ext cx="7924800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buClr>
                <a:srgbClr val="FF0033"/>
              </a:buClr>
              <a:buFontTx/>
              <a:buChar char="•"/>
            </a:pPr>
            <a:r>
              <a:rPr lang="en-US" sz="3200" b="1">
                <a:latin typeface="Times New Roman" pitchFamily="18" charset="0"/>
              </a:rPr>
              <a:t> </a:t>
            </a:r>
            <a:r>
              <a:rPr lang="en-US" sz="2400" b="1"/>
              <a:t>Inverted index</a:t>
            </a:r>
          </a:p>
          <a:p>
            <a:pPr eaLnBrk="0" hangingPunct="0">
              <a:buClr>
                <a:srgbClr val="FF0033"/>
              </a:buClr>
            </a:pPr>
            <a:r>
              <a:rPr lang="en-US" sz="2400" b="1"/>
              <a:t>     - A data structure for supporting text queries</a:t>
            </a:r>
          </a:p>
          <a:p>
            <a:pPr eaLnBrk="0" hangingPunct="0">
              <a:buClr>
                <a:srgbClr val="FF0033"/>
              </a:buClr>
            </a:pPr>
            <a:r>
              <a:rPr lang="en-US" sz="2400" b="1"/>
              <a:t>     - like index in a book</a:t>
            </a:r>
            <a:endParaRPr lang="en-US" sz="2400" b="1" i="1"/>
          </a:p>
        </p:txBody>
      </p:sp>
      <p:sp>
        <p:nvSpPr>
          <p:cNvPr id="1750019" name="Rectangle 3"/>
          <p:cNvSpPr>
            <a:spLocks noChangeArrowheads="1"/>
          </p:cNvSpPr>
          <p:nvPr/>
        </p:nvSpPr>
        <p:spPr bwMode="auto">
          <a:xfrm>
            <a:off x="228600" y="349250"/>
            <a:ext cx="8616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3600" b="1">
                <a:solidFill>
                  <a:schemeClr val="tx2"/>
                </a:solidFill>
              </a:rPr>
              <a:t>Relevance Ranking</a:t>
            </a:r>
            <a:endParaRPr lang="en-US" sz="3600" b="1" i="1">
              <a:solidFill>
                <a:schemeClr val="tx2"/>
              </a:solidFill>
            </a:endParaRPr>
          </a:p>
        </p:txBody>
      </p:sp>
      <p:sp>
        <p:nvSpPr>
          <p:cNvPr id="1750020" name="Text Box 4"/>
          <p:cNvSpPr txBox="1">
            <a:spLocks noChangeArrowheads="1"/>
          </p:cNvSpPr>
          <p:nvPr/>
        </p:nvSpPr>
        <p:spPr bwMode="auto">
          <a:xfrm>
            <a:off x="5638800" y="6240463"/>
            <a:ext cx="2393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/>
              <a:t>inverted index</a:t>
            </a:r>
          </a:p>
        </p:txBody>
      </p:sp>
      <p:sp>
        <p:nvSpPr>
          <p:cNvPr id="1750021" name="Rectangle 5"/>
          <p:cNvSpPr>
            <a:spLocks noChangeArrowheads="1"/>
          </p:cNvSpPr>
          <p:nvPr/>
        </p:nvSpPr>
        <p:spPr bwMode="auto">
          <a:xfrm>
            <a:off x="4933950" y="2743200"/>
            <a:ext cx="3657600" cy="3505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50022" name="Text Box 6"/>
          <p:cNvSpPr txBox="1">
            <a:spLocks noChangeArrowheads="1"/>
          </p:cNvSpPr>
          <p:nvPr/>
        </p:nvSpPr>
        <p:spPr bwMode="auto">
          <a:xfrm>
            <a:off x="4933950" y="2819400"/>
            <a:ext cx="3676650" cy="3336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imes New Roman" pitchFamily="18" charset="0"/>
              </a:rPr>
              <a:t>aalborg        3452,  11437,  …..</a:t>
            </a:r>
          </a:p>
          <a:p>
            <a:pPr eaLnBrk="0" hangingPunct="0"/>
            <a:r>
              <a:rPr lang="en-US" sz="1800" b="1">
                <a:latin typeface="Times New Roman" pitchFamily="18" charset="0"/>
              </a:rPr>
              <a:t>.</a:t>
            </a:r>
          </a:p>
          <a:p>
            <a:pPr eaLnBrk="0" hangingPunct="0">
              <a:lnSpc>
                <a:spcPct val="40000"/>
              </a:lnSpc>
            </a:pPr>
            <a:r>
              <a:rPr lang="en-US" sz="1800" b="1">
                <a:latin typeface="Times New Roman" pitchFamily="18" charset="0"/>
              </a:rPr>
              <a:t>.</a:t>
            </a:r>
          </a:p>
          <a:p>
            <a:pPr eaLnBrk="0" hangingPunct="0">
              <a:lnSpc>
                <a:spcPct val="50000"/>
              </a:lnSpc>
            </a:pPr>
            <a:r>
              <a:rPr lang="en-US" sz="1800" b="1">
                <a:latin typeface="Times New Roman" pitchFamily="18" charset="0"/>
              </a:rPr>
              <a:t>.</a:t>
            </a:r>
          </a:p>
          <a:p>
            <a:pPr eaLnBrk="0" hangingPunct="0">
              <a:lnSpc>
                <a:spcPct val="50000"/>
              </a:lnSpc>
            </a:pPr>
            <a:r>
              <a:rPr lang="en-US" sz="1800" b="1">
                <a:latin typeface="Times New Roman" pitchFamily="18" charset="0"/>
              </a:rPr>
              <a:t>.</a:t>
            </a:r>
          </a:p>
          <a:p>
            <a:pPr eaLnBrk="0" hangingPunct="0">
              <a:lnSpc>
                <a:spcPct val="40000"/>
              </a:lnSpc>
            </a:pPr>
            <a:r>
              <a:rPr lang="en-US" sz="1800" b="1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en-US" sz="1800" b="1">
                <a:latin typeface="Times New Roman" pitchFamily="18" charset="0"/>
              </a:rPr>
              <a:t>arm                4,  19,  29,  98,  143,  ...</a:t>
            </a:r>
          </a:p>
          <a:p>
            <a:pPr eaLnBrk="0" hangingPunct="0"/>
            <a:r>
              <a:rPr lang="en-US" sz="1800" b="1">
                <a:latin typeface="Times New Roman" pitchFamily="18" charset="0"/>
              </a:rPr>
              <a:t>armada          145,  457,  789,  ...</a:t>
            </a:r>
          </a:p>
          <a:p>
            <a:pPr eaLnBrk="0" hangingPunct="0"/>
            <a:r>
              <a:rPr lang="en-US" sz="1800" b="1">
                <a:latin typeface="Times New Roman" pitchFamily="18" charset="0"/>
              </a:rPr>
              <a:t>armadillo       678,  2134,  3970,  ...</a:t>
            </a:r>
          </a:p>
          <a:p>
            <a:pPr eaLnBrk="0" hangingPunct="0"/>
            <a:r>
              <a:rPr lang="en-US" sz="1800" b="1">
                <a:latin typeface="Times New Roman" pitchFamily="18" charset="0"/>
              </a:rPr>
              <a:t>armani           90,  256,  372,  511,  ...</a:t>
            </a:r>
          </a:p>
          <a:p>
            <a:pPr eaLnBrk="0" hangingPunct="0"/>
            <a:r>
              <a:rPr lang="en-US" sz="1800" b="1">
                <a:latin typeface="Times New Roman" pitchFamily="18" charset="0"/>
              </a:rPr>
              <a:t>.</a:t>
            </a:r>
          </a:p>
          <a:p>
            <a:pPr eaLnBrk="0" hangingPunct="0">
              <a:lnSpc>
                <a:spcPct val="50000"/>
              </a:lnSpc>
            </a:pPr>
            <a:r>
              <a:rPr lang="en-US" sz="1800" b="1">
                <a:latin typeface="Times New Roman" pitchFamily="18" charset="0"/>
              </a:rPr>
              <a:t>.</a:t>
            </a:r>
          </a:p>
          <a:p>
            <a:pPr eaLnBrk="0" hangingPunct="0">
              <a:lnSpc>
                <a:spcPct val="50000"/>
              </a:lnSpc>
            </a:pPr>
            <a:r>
              <a:rPr lang="en-US" sz="1800" b="1">
                <a:latin typeface="Times New Roman" pitchFamily="18" charset="0"/>
              </a:rPr>
              <a:t>.</a:t>
            </a:r>
          </a:p>
          <a:p>
            <a:pPr eaLnBrk="0" hangingPunct="0">
              <a:lnSpc>
                <a:spcPct val="50000"/>
              </a:lnSpc>
            </a:pPr>
            <a:r>
              <a:rPr lang="en-US" sz="1800" b="1">
                <a:latin typeface="Times New Roman" pitchFamily="18" charset="0"/>
              </a:rPr>
              <a:t>.</a:t>
            </a:r>
          </a:p>
          <a:p>
            <a:pPr eaLnBrk="0" hangingPunct="0">
              <a:lnSpc>
                <a:spcPct val="50000"/>
              </a:lnSpc>
            </a:pPr>
            <a:r>
              <a:rPr lang="en-US" sz="1800" b="1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en-US" sz="1800" b="1">
                <a:latin typeface="Times New Roman" pitchFamily="18" charset="0"/>
              </a:rPr>
              <a:t>zz                     602,  1189,  3209,  ...</a:t>
            </a:r>
          </a:p>
        </p:txBody>
      </p:sp>
      <p:sp>
        <p:nvSpPr>
          <p:cNvPr id="1750023" name="AutoShape 7"/>
          <p:cNvSpPr>
            <a:spLocks noChangeArrowheads="1"/>
          </p:cNvSpPr>
          <p:nvPr/>
        </p:nvSpPr>
        <p:spPr bwMode="auto">
          <a:xfrm>
            <a:off x="2343150" y="3336925"/>
            <a:ext cx="685800" cy="609600"/>
          </a:xfrm>
          <a:prstGeom prst="flowChartMagneticDisk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50024" name="AutoShape 8"/>
          <p:cNvSpPr>
            <a:spLocks noChangeArrowheads="1"/>
          </p:cNvSpPr>
          <p:nvPr/>
        </p:nvSpPr>
        <p:spPr bwMode="auto">
          <a:xfrm>
            <a:off x="2343150" y="4860925"/>
            <a:ext cx="685800" cy="609600"/>
          </a:xfrm>
          <a:prstGeom prst="flowChartMagneticDisk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50025" name="AutoShape 9"/>
          <p:cNvSpPr>
            <a:spLocks noChangeArrowheads="1"/>
          </p:cNvSpPr>
          <p:nvPr/>
        </p:nvSpPr>
        <p:spPr bwMode="auto">
          <a:xfrm>
            <a:off x="2343150" y="4098925"/>
            <a:ext cx="685800" cy="609600"/>
          </a:xfrm>
          <a:prstGeom prst="flowChartMagneticDisk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50026" name="Text Box 10"/>
          <p:cNvSpPr txBox="1">
            <a:spLocks noChangeArrowheads="1"/>
          </p:cNvSpPr>
          <p:nvPr/>
        </p:nvSpPr>
        <p:spPr bwMode="auto">
          <a:xfrm>
            <a:off x="685800" y="4038600"/>
            <a:ext cx="15875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i="1"/>
              <a:t>disks with </a:t>
            </a:r>
          </a:p>
          <a:p>
            <a:pPr eaLnBrk="0" hangingPunct="0"/>
            <a:r>
              <a:rPr lang="en-US" sz="2000" b="1" i="1"/>
              <a:t>documents</a:t>
            </a:r>
          </a:p>
        </p:txBody>
      </p:sp>
      <p:sp>
        <p:nvSpPr>
          <p:cNvPr id="1750027" name="AutoShape 11"/>
          <p:cNvSpPr>
            <a:spLocks noChangeArrowheads="1"/>
          </p:cNvSpPr>
          <p:nvPr/>
        </p:nvSpPr>
        <p:spPr bwMode="auto">
          <a:xfrm>
            <a:off x="3486150" y="4022725"/>
            <a:ext cx="1143000" cy="1066800"/>
          </a:xfrm>
          <a:prstGeom prst="rightArrow">
            <a:avLst>
              <a:gd name="adj1" fmla="val 71130"/>
              <a:gd name="adj2" fmla="val 43750"/>
            </a:avLst>
          </a:prstGeom>
          <a:solidFill>
            <a:srgbClr val="FF0033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50028" name="Text Box 12"/>
          <p:cNvSpPr txBox="1">
            <a:spLocks noChangeArrowheads="1"/>
          </p:cNvSpPr>
          <p:nvPr/>
        </p:nvSpPr>
        <p:spPr bwMode="auto">
          <a:xfrm>
            <a:off x="3362325" y="3481388"/>
            <a:ext cx="1285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/>
              <a:t>indexing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C2C8DE-1EE7-4C7A-842F-B2EAA5FCC689}" type="slidenum">
              <a:rPr lang="he-IL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zh-CN" dirty="0" err="1" smtClean="0">
                <a:ea typeface="SimSun" pitchFamily="2" charset="-122"/>
              </a:rPr>
              <a:t>PageRank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424936" cy="5257800"/>
          </a:xfrm>
        </p:spPr>
        <p:txBody>
          <a:bodyPr/>
          <a:lstStyle/>
          <a:p>
            <a:r>
              <a:rPr lang="en-US" altLang="ja-JP" dirty="0" err="1" smtClean="0">
                <a:ea typeface="MS PGothic" pitchFamily="34" charset="-128"/>
              </a:rPr>
              <a:t>PageRank</a:t>
            </a:r>
            <a:r>
              <a:rPr lang="en-US" altLang="ja-JP" dirty="0" smtClean="0">
                <a:ea typeface="MS PGothic" pitchFamily="34" charset="-128"/>
              </a:rPr>
              <a:t> is a link analysis algorithm, named after Larry Page and used by the Google web search engine</a:t>
            </a:r>
          </a:p>
          <a:p>
            <a:r>
              <a:rPr lang="en-US" altLang="ja-JP" dirty="0" smtClean="0">
                <a:ea typeface="MS PGothic" pitchFamily="34" charset="-128"/>
              </a:rPr>
              <a:t>The algorithm assigns a numerical weighting to each element of a hyperlinked set of documents with the purpose of "measuring" its relative importance within the set. </a:t>
            </a:r>
          </a:p>
          <a:p>
            <a:r>
              <a:rPr lang="en-US" altLang="ja-JP" dirty="0" smtClean="0">
                <a:solidFill>
                  <a:prstClr val="black"/>
                </a:solidFill>
                <a:ea typeface="MS PGothic" pitchFamily="34" charset="-128"/>
              </a:rPr>
              <a:t>The numerical weight that it assigns to any given element </a:t>
            </a:r>
            <a:r>
              <a:rPr lang="en-US" altLang="ja-JP" i="1" dirty="0" smtClean="0">
                <a:solidFill>
                  <a:prstClr val="black"/>
                </a:solidFill>
                <a:ea typeface="MS PGothic" pitchFamily="34" charset="-128"/>
              </a:rPr>
              <a:t>E</a:t>
            </a:r>
            <a:r>
              <a:rPr lang="en-US" altLang="ja-JP" dirty="0" smtClean="0">
                <a:solidFill>
                  <a:prstClr val="black"/>
                </a:solidFill>
                <a:ea typeface="MS PGothic" pitchFamily="34" charset="-128"/>
              </a:rPr>
              <a:t> is referred to as the </a:t>
            </a:r>
            <a:r>
              <a:rPr lang="en-US" altLang="ja-JP" dirty="0" err="1" smtClean="0">
                <a:solidFill>
                  <a:prstClr val="black"/>
                </a:solidFill>
                <a:ea typeface="MS PGothic" pitchFamily="34" charset="-128"/>
              </a:rPr>
              <a:t>PageRank</a:t>
            </a:r>
            <a:r>
              <a:rPr lang="en-US" altLang="ja-JP" dirty="0" smtClean="0">
                <a:solidFill>
                  <a:prstClr val="black"/>
                </a:solidFill>
                <a:ea typeface="MS PGothic" pitchFamily="34" charset="-128"/>
              </a:rPr>
              <a:t> of E and denoted by </a:t>
            </a:r>
            <a:r>
              <a:rPr lang="en-US" altLang="ja-JP" i="1" dirty="0" smtClean="0">
                <a:solidFill>
                  <a:prstClr val="black"/>
                </a:solidFill>
                <a:ea typeface="MS PGothic" pitchFamily="34" charset="-128"/>
              </a:rPr>
              <a:t>PR</a:t>
            </a:r>
            <a:r>
              <a:rPr lang="en-US" altLang="ja-JP" dirty="0" smtClean="0">
                <a:solidFill>
                  <a:prstClr val="black"/>
                </a:solidFill>
                <a:ea typeface="MS PGothic" pitchFamily="34" charset="-128"/>
              </a:rPr>
              <a:t>(</a:t>
            </a:r>
            <a:r>
              <a:rPr lang="en-US" altLang="ja-JP" i="1" dirty="0" smtClean="0">
                <a:solidFill>
                  <a:prstClr val="black"/>
                </a:solidFill>
                <a:ea typeface="MS PGothic" pitchFamily="34" charset="-128"/>
              </a:rPr>
              <a:t>E</a:t>
            </a:r>
            <a:r>
              <a:rPr lang="en-US" altLang="ja-JP" dirty="0" smtClean="0">
                <a:solidFill>
                  <a:prstClr val="black"/>
                </a:solidFill>
                <a:ea typeface="MS PGothic" pitchFamily="34" charset="-128"/>
              </a:rPr>
              <a:t>)</a:t>
            </a:r>
            <a:endParaRPr lang="en-US" altLang="zh-CN" sz="2000" dirty="0"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zh-CN" dirty="0" err="1" smtClean="0">
                <a:ea typeface="SimSun" pitchFamily="2" charset="-122"/>
              </a:rPr>
              <a:t>PageRank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424936" cy="5257800"/>
          </a:xfrm>
        </p:spPr>
        <p:txBody>
          <a:bodyPr/>
          <a:lstStyle/>
          <a:p>
            <a:r>
              <a:rPr lang="en-US" altLang="ja-JP" dirty="0" smtClean="0">
                <a:ea typeface="MS PGothic" pitchFamily="34" charset="-128"/>
              </a:rPr>
              <a:t>A hyperlink to a page counts as a vote of support. </a:t>
            </a:r>
          </a:p>
          <a:p>
            <a:r>
              <a:rPr lang="en-US" altLang="ja-JP" dirty="0" smtClean="0">
                <a:ea typeface="MS PGothic" pitchFamily="34" charset="-128"/>
              </a:rPr>
              <a:t>The </a:t>
            </a:r>
            <a:r>
              <a:rPr lang="en-US" altLang="ja-JP" dirty="0" err="1" smtClean="0">
                <a:ea typeface="MS PGothic" pitchFamily="34" charset="-128"/>
              </a:rPr>
              <a:t>PageRank</a:t>
            </a:r>
            <a:r>
              <a:rPr lang="en-US" altLang="ja-JP" dirty="0" smtClean="0">
                <a:ea typeface="MS PGothic" pitchFamily="34" charset="-128"/>
              </a:rPr>
              <a:t> of a page is defined recursively and depends on the number and </a:t>
            </a:r>
            <a:r>
              <a:rPr lang="en-US" altLang="ja-JP" dirty="0" err="1" smtClean="0">
                <a:ea typeface="MS PGothic" pitchFamily="34" charset="-128"/>
              </a:rPr>
              <a:t>PageRank</a:t>
            </a:r>
            <a:r>
              <a:rPr lang="en-US" altLang="ja-JP" dirty="0" smtClean="0">
                <a:ea typeface="MS PGothic" pitchFamily="34" charset="-128"/>
              </a:rPr>
              <a:t> metric of all pages that link to it ("incoming links"). </a:t>
            </a:r>
          </a:p>
          <a:p>
            <a:r>
              <a:rPr lang="en-US" altLang="ja-JP" dirty="0" smtClean="0">
                <a:ea typeface="MS PGothic" pitchFamily="34" charset="-128"/>
              </a:rPr>
              <a:t>A page that is linked to by many pages with high </a:t>
            </a:r>
            <a:r>
              <a:rPr lang="en-US" altLang="ja-JP" dirty="0" err="1" smtClean="0">
                <a:ea typeface="MS PGothic" pitchFamily="34" charset="-128"/>
              </a:rPr>
              <a:t>PageRank</a:t>
            </a:r>
            <a:r>
              <a:rPr lang="en-US" altLang="ja-JP" dirty="0" smtClean="0">
                <a:ea typeface="MS PGothic" pitchFamily="34" charset="-128"/>
              </a:rPr>
              <a:t> receives a high rank itself. </a:t>
            </a:r>
          </a:p>
          <a:p>
            <a:r>
              <a:rPr lang="en-US" altLang="ja-JP" dirty="0" smtClean="0">
                <a:ea typeface="MS PGothic" pitchFamily="34" charset="-128"/>
              </a:rPr>
              <a:t>If there are no links to a web page, then there is no support for that page.</a:t>
            </a:r>
            <a:endParaRPr lang="en-US" altLang="zh-CN" sz="2000" dirty="0"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zh-CN" dirty="0" err="1" smtClean="0">
                <a:ea typeface="SimSun" pitchFamily="2" charset="-122"/>
              </a:rPr>
              <a:t>PageRank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65</a:t>
            </a:fld>
            <a:endParaRPr lang="en-US" dirty="0"/>
          </a:p>
        </p:txBody>
      </p:sp>
      <p:pic>
        <p:nvPicPr>
          <p:cNvPr id="92162" name="Picture 2" descr="File:PageRanks-Example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268760"/>
            <a:ext cx="5904656" cy="476181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Algorithm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424936" cy="5257800"/>
          </a:xfrm>
        </p:spPr>
        <p:txBody>
          <a:bodyPr/>
          <a:lstStyle/>
          <a:p>
            <a:r>
              <a:rPr lang="en-US" dirty="0" err="1" smtClean="0"/>
              <a:t>PageRank</a:t>
            </a:r>
            <a:r>
              <a:rPr lang="en-US" dirty="0" smtClean="0"/>
              <a:t> is a probability distribution used to represent the likelihood that a person randomly clicking on links will arrive at any particular page.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PageRank</a:t>
            </a:r>
            <a:r>
              <a:rPr lang="en-US" dirty="0" smtClean="0"/>
              <a:t> computations require several passes, called "iterations", through the collection of documents to adjust approximate </a:t>
            </a:r>
            <a:r>
              <a:rPr lang="en-US" dirty="0" err="1" smtClean="0"/>
              <a:t>PageRank</a:t>
            </a:r>
            <a:r>
              <a:rPr lang="en-US" dirty="0" smtClean="0"/>
              <a:t> values to more closely reflect the theoretical true value.</a:t>
            </a:r>
          </a:p>
          <a:p>
            <a:r>
              <a:rPr lang="en-US" dirty="0" smtClean="0"/>
              <a:t>A probability is expressed as a numeric value between 0 and 1. </a:t>
            </a:r>
          </a:p>
          <a:p>
            <a:r>
              <a:rPr lang="en-US" dirty="0" smtClean="0"/>
              <a:t>A 0.5 probability is commonly expressed as a "50% chance" of something happening. Hence, a </a:t>
            </a:r>
            <a:r>
              <a:rPr lang="en-US" dirty="0" err="1" smtClean="0"/>
              <a:t>PageRank</a:t>
            </a:r>
            <a:r>
              <a:rPr lang="en-US" dirty="0" smtClean="0"/>
              <a:t> of 0.5 means there is a 50% chance that a person clicking on a random link will be directed to the document with the 0.5 </a:t>
            </a:r>
            <a:r>
              <a:rPr lang="en-US" dirty="0" err="1" smtClean="0"/>
              <a:t>PageRank</a:t>
            </a:r>
            <a:r>
              <a:rPr lang="en-US" dirty="0" smtClean="0"/>
              <a:t>.</a:t>
            </a:r>
          </a:p>
          <a:p>
            <a:endParaRPr lang="en-US" altLang="zh-CN" sz="2000" dirty="0"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Algorithm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424936" cy="5257800"/>
          </a:xfrm>
        </p:spPr>
        <p:txBody>
          <a:bodyPr/>
          <a:lstStyle/>
          <a:p>
            <a:r>
              <a:rPr lang="en-US" dirty="0" err="1" smtClean="0"/>
              <a:t>PageRank</a:t>
            </a:r>
            <a:r>
              <a:rPr lang="en-US" dirty="0" smtClean="0"/>
              <a:t> is a probability distribution used to represent the likelihood that a person randomly clicking on links will arrive at any particular page.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PageRank</a:t>
            </a:r>
            <a:r>
              <a:rPr lang="en-US" dirty="0" smtClean="0"/>
              <a:t> computations require several passes, called "iterations", through the collection of documents to adjust approximate </a:t>
            </a:r>
            <a:r>
              <a:rPr lang="en-US" dirty="0" err="1" smtClean="0"/>
              <a:t>PageRank</a:t>
            </a:r>
            <a:r>
              <a:rPr lang="en-US" dirty="0" smtClean="0"/>
              <a:t> values to more closely reflect the theoretical true value.</a:t>
            </a:r>
          </a:p>
          <a:p>
            <a:r>
              <a:rPr lang="en-US" dirty="0" smtClean="0"/>
              <a:t>A probability is expressed as a numeric value between 0 and 1. </a:t>
            </a:r>
          </a:p>
          <a:p>
            <a:r>
              <a:rPr lang="en-US" dirty="0" smtClean="0"/>
              <a:t>A 0.5 probability is commonly expressed as a "50% chance" of something happening. Hence, a </a:t>
            </a:r>
            <a:r>
              <a:rPr lang="en-US" dirty="0" err="1" smtClean="0"/>
              <a:t>PageRank</a:t>
            </a:r>
            <a:r>
              <a:rPr lang="en-US" dirty="0" smtClean="0"/>
              <a:t> of 0.5 means there is a 50% chance that a person clicking on a random link will be directed to the document with the 0.5 </a:t>
            </a:r>
            <a:r>
              <a:rPr lang="en-US" dirty="0" err="1" smtClean="0"/>
              <a:t>PageRank</a:t>
            </a:r>
            <a:r>
              <a:rPr lang="en-US" dirty="0" smtClean="0"/>
              <a:t>.</a:t>
            </a:r>
          </a:p>
          <a:p>
            <a:endParaRPr lang="en-US" altLang="zh-CN" sz="2000" dirty="0"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Simplified Algorithm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424936" cy="5257800"/>
          </a:xfrm>
        </p:spPr>
        <p:txBody>
          <a:bodyPr/>
          <a:lstStyle/>
          <a:p>
            <a:r>
              <a:rPr lang="en-US" dirty="0" smtClean="0"/>
              <a:t>Assume a small universe of four web pages: </a:t>
            </a:r>
            <a:r>
              <a:rPr lang="en-US" b="1" dirty="0" smtClean="0"/>
              <a:t>A</a:t>
            </a:r>
            <a:r>
              <a:rPr lang="en-US" dirty="0" smtClean="0"/>
              <a:t>, </a:t>
            </a:r>
            <a:r>
              <a:rPr lang="en-US" b="1" dirty="0" smtClean="0"/>
              <a:t>B</a:t>
            </a:r>
            <a:r>
              <a:rPr lang="en-US" dirty="0" smtClean="0"/>
              <a:t>, </a:t>
            </a:r>
            <a:r>
              <a:rPr lang="en-US" b="1" dirty="0" smtClean="0"/>
              <a:t>C</a:t>
            </a:r>
            <a:r>
              <a:rPr lang="en-US" dirty="0" smtClean="0"/>
              <a:t> and </a:t>
            </a:r>
            <a:r>
              <a:rPr lang="en-US" b="1" dirty="0" smtClean="0"/>
              <a:t>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Links from a page to itself, or multiple outbound links from one single page to another single page, are ignored.</a:t>
            </a:r>
          </a:p>
          <a:p>
            <a:r>
              <a:rPr lang="en-US" dirty="0" err="1" smtClean="0"/>
              <a:t>PageRank</a:t>
            </a:r>
            <a:r>
              <a:rPr lang="en-US" dirty="0" smtClean="0"/>
              <a:t> is initialized to the same value for all pages. Hence the initial value for each page is 0.25.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PageRank</a:t>
            </a:r>
            <a:r>
              <a:rPr lang="en-US" dirty="0" smtClean="0"/>
              <a:t> transferred from a given page to the targets of its outbound links upon the next iteration is divided equally among all outbound links.</a:t>
            </a:r>
          </a:p>
          <a:p>
            <a:r>
              <a:rPr lang="en-US" dirty="0" smtClean="0"/>
              <a:t>If the only links in the system were from pages </a:t>
            </a:r>
            <a:r>
              <a:rPr lang="en-US" b="1" dirty="0" smtClean="0"/>
              <a:t>B</a:t>
            </a:r>
            <a:r>
              <a:rPr lang="en-US" dirty="0" smtClean="0"/>
              <a:t>, </a:t>
            </a:r>
            <a:r>
              <a:rPr lang="en-US" b="1" dirty="0" smtClean="0"/>
              <a:t>C</a:t>
            </a:r>
            <a:r>
              <a:rPr lang="en-US" dirty="0" smtClean="0"/>
              <a:t>, and </a:t>
            </a:r>
            <a:r>
              <a:rPr lang="en-US" b="1" dirty="0" smtClean="0"/>
              <a:t>D</a:t>
            </a:r>
            <a:r>
              <a:rPr lang="en-US" dirty="0" smtClean="0"/>
              <a:t> to </a:t>
            </a:r>
            <a:r>
              <a:rPr lang="en-US" b="1" dirty="0" smtClean="0"/>
              <a:t>A</a:t>
            </a:r>
            <a:r>
              <a:rPr lang="en-US" dirty="0" smtClean="0"/>
              <a:t>, each link would transfer 0.25 </a:t>
            </a:r>
            <a:r>
              <a:rPr lang="en-US" dirty="0" err="1" smtClean="0"/>
              <a:t>PageRank</a:t>
            </a:r>
            <a:r>
              <a:rPr lang="en-US" dirty="0" smtClean="0"/>
              <a:t> to </a:t>
            </a:r>
            <a:r>
              <a:rPr lang="en-US" b="1" dirty="0" smtClean="0"/>
              <a:t>A</a:t>
            </a:r>
            <a:r>
              <a:rPr lang="en-US" dirty="0" smtClean="0"/>
              <a:t> upon the next iteration, for a total of 0.75.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68</a:t>
            </a:fld>
            <a:endParaRPr lang="en-US" dirty="0"/>
          </a:p>
        </p:txBody>
      </p:sp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6021288"/>
            <a:ext cx="54006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Simplified Algorithm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424936" cy="5257800"/>
          </a:xfrm>
        </p:spPr>
        <p:txBody>
          <a:bodyPr/>
          <a:lstStyle/>
          <a:p>
            <a:r>
              <a:rPr lang="en-US" dirty="0" smtClean="0"/>
              <a:t>Suppose instead that page </a:t>
            </a:r>
            <a:r>
              <a:rPr lang="en-US" b="1" dirty="0" smtClean="0"/>
              <a:t>B</a:t>
            </a:r>
            <a:r>
              <a:rPr lang="en-US" dirty="0" smtClean="0"/>
              <a:t> had a link to pages </a:t>
            </a:r>
            <a:r>
              <a:rPr lang="en-US" b="1" dirty="0" smtClean="0"/>
              <a:t>C</a:t>
            </a:r>
            <a:r>
              <a:rPr lang="en-US" dirty="0" smtClean="0"/>
              <a:t> and </a:t>
            </a:r>
            <a:r>
              <a:rPr lang="en-US" b="1" dirty="0" smtClean="0"/>
              <a:t>A</a:t>
            </a:r>
            <a:r>
              <a:rPr lang="en-US" dirty="0" smtClean="0"/>
              <a:t>, while page </a:t>
            </a:r>
            <a:r>
              <a:rPr lang="en-US" b="1" dirty="0" smtClean="0"/>
              <a:t>D</a:t>
            </a:r>
            <a:r>
              <a:rPr lang="en-US" dirty="0" smtClean="0"/>
              <a:t> had links to all three pages. </a:t>
            </a:r>
          </a:p>
          <a:p>
            <a:r>
              <a:rPr lang="en-US" dirty="0" smtClean="0"/>
              <a:t>Thus, upon the next iteration, page </a:t>
            </a:r>
            <a:r>
              <a:rPr lang="en-US" b="1" dirty="0" smtClean="0"/>
              <a:t>B</a:t>
            </a:r>
            <a:r>
              <a:rPr lang="en-US" dirty="0" smtClean="0"/>
              <a:t> would transfer half of its existing value, or 0.125, to page </a:t>
            </a:r>
            <a:r>
              <a:rPr lang="en-US" b="1" dirty="0" smtClean="0"/>
              <a:t>A</a:t>
            </a:r>
            <a:r>
              <a:rPr lang="en-US" dirty="0" smtClean="0"/>
              <a:t> and the other half, or 0.125, to page </a:t>
            </a:r>
            <a:r>
              <a:rPr lang="en-US" b="1" dirty="0" smtClean="0"/>
              <a:t>C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Since </a:t>
            </a:r>
            <a:r>
              <a:rPr lang="en-US" b="1" dirty="0" smtClean="0"/>
              <a:t>D</a:t>
            </a:r>
            <a:r>
              <a:rPr lang="en-US" dirty="0" smtClean="0"/>
              <a:t> had three outbound links, it would transfer one third of its existing value, or approximately 0.083, to A.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69</a:t>
            </a:fld>
            <a:endParaRPr lang="en-US" dirty="0"/>
          </a:p>
        </p:txBody>
      </p:sp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581128"/>
            <a:ext cx="55530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1038" y="492125"/>
            <a:ext cx="7437437" cy="3873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SimSun" pitchFamily="2" charset="-122"/>
              </a:rPr>
              <a:t>DBSCAN: The Algorithm</a:t>
            </a:r>
            <a:endParaRPr lang="en-US" altLang="zh-CN" sz="3200">
              <a:ea typeface="SimSun" pitchFamily="2" charset="-122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052736"/>
            <a:ext cx="7124700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Simplified Algorithm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424936" cy="5257800"/>
          </a:xfrm>
        </p:spPr>
        <p:txBody>
          <a:bodyPr/>
          <a:lstStyle/>
          <a:p>
            <a:r>
              <a:rPr lang="en-US" dirty="0" smtClean="0"/>
              <a:t>In the general case, the </a:t>
            </a:r>
            <a:r>
              <a:rPr lang="en-US" dirty="0" err="1" smtClean="0"/>
              <a:t>PageRank</a:t>
            </a:r>
            <a:r>
              <a:rPr lang="en-US" dirty="0" smtClean="0"/>
              <a:t> value for any page </a:t>
            </a:r>
            <a:r>
              <a:rPr lang="en-US" b="1" dirty="0" smtClean="0"/>
              <a:t>u</a:t>
            </a:r>
            <a:r>
              <a:rPr lang="en-US" dirty="0" smtClean="0"/>
              <a:t> can be expressed as:</a:t>
            </a:r>
          </a:p>
          <a:p>
            <a:endParaRPr lang="en-US" altLang="zh-CN" dirty="0" smtClean="0">
              <a:ea typeface="SimSun" pitchFamily="2" charset="-122"/>
            </a:endParaRPr>
          </a:p>
          <a:p>
            <a:endParaRPr lang="en-US" altLang="zh-CN" dirty="0" smtClean="0">
              <a:ea typeface="SimSun" pitchFamily="2" charset="-122"/>
            </a:endParaRPr>
          </a:p>
          <a:p>
            <a:endParaRPr lang="en-US" dirty="0" smtClean="0"/>
          </a:p>
          <a:p>
            <a:r>
              <a:rPr lang="en-US" dirty="0" smtClean="0"/>
              <a:t>i.e. the </a:t>
            </a:r>
            <a:r>
              <a:rPr lang="en-US" dirty="0" err="1" smtClean="0"/>
              <a:t>PageRank</a:t>
            </a:r>
            <a:r>
              <a:rPr lang="en-US" dirty="0" smtClean="0"/>
              <a:t> value for a page </a:t>
            </a:r>
            <a:r>
              <a:rPr lang="en-US" b="1" dirty="0" smtClean="0"/>
              <a:t>u</a:t>
            </a:r>
            <a:r>
              <a:rPr lang="en-US" dirty="0" smtClean="0"/>
              <a:t> is dependent on the </a:t>
            </a:r>
            <a:r>
              <a:rPr lang="en-US" dirty="0" err="1" smtClean="0"/>
              <a:t>PageRank</a:t>
            </a:r>
            <a:r>
              <a:rPr lang="en-US" dirty="0" smtClean="0"/>
              <a:t> values for each page </a:t>
            </a:r>
            <a:r>
              <a:rPr lang="en-US" b="1" dirty="0" smtClean="0"/>
              <a:t>v</a:t>
            </a:r>
            <a:r>
              <a:rPr lang="en-US" dirty="0" smtClean="0"/>
              <a:t> contained in the set </a:t>
            </a:r>
            <a:r>
              <a:rPr lang="en-US" b="1" dirty="0" smtClean="0"/>
              <a:t>B</a:t>
            </a:r>
            <a:r>
              <a:rPr lang="en-US" b="1" baseline="-25000" dirty="0" smtClean="0"/>
              <a:t>u</a:t>
            </a:r>
            <a:r>
              <a:rPr lang="en-US" dirty="0" smtClean="0"/>
              <a:t> (the set containing all pages linking to page </a:t>
            </a:r>
            <a:r>
              <a:rPr lang="en-US" b="1" dirty="0" smtClean="0"/>
              <a:t>u</a:t>
            </a:r>
            <a:r>
              <a:rPr lang="en-US" dirty="0" smtClean="0"/>
              <a:t>), divided by the number </a:t>
            </a: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 of links from page </a:t>
            </a:r>
            <a:r>
              <a:rPr lang="en-US" b="1" dirty="0" smtClean="0"/>
              <a:t>v</a:t>
            </a:r>
            <a:r>
              <a:rPr lang="en-US" dirty="0" smtClean="0"/>
              <a:t>.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70</a:t>
            </a:fld>
            <a:endParaRPr lang="en-US" dirty="0"/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1988840"/>
            <a:ext cx="31623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Damping Factor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424936" cy="5257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PageRank</a:t>
            </a:r>
            <a:r>
              <a:rPr lang="en-US" dirty="0" smtClean="0"/>
              <a:t> theory holds that an imaginary surfer who is randomly clicking on links will eventually stop clicking. </a:t>
            </a:r>
          </a:p>
          <a:p>
            <a:r>
              <a:rPr lang="en-US" dirty="0" smtClean="0"/>
              <a:t>The probability, at any step, that the person will continue is a damping factor </a:t>
            </a:r>
            <a:r>
              <a:rPr lang="en-US" i="1" dirty="0" smtClean="0"/>
              <a:t>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Various studies have tested different damping factors, but it is generally assumed that the damping factor will be set around 0.85.</a:t>
            </a:r>
          </a:p>
          <a:p>
            <a:r>
              <a:rPr lang="en-US" dirty="0" smtClean="0"/>
              <a:t>The damping factor is subtracted from 1 and the result is divided by the number of documents (</a:t>
            </a:r>
            <a:r>
              <a:rPr lang="en-US" i="1" dirty="0" smtClean="0"/>
              <a:t>N</a:t>
            </a:r>
            <a:r>
              <a:rPr lang="en-US" dirty="0" smtClean="0"/>
              <a:t>) in the collection and this term is then added to the product of the damping factor and the sum of the incoming </a:t>
            </a:r>
            <a:r>
              <a:rPr lang="en-US" dirty="0" err="1" smtClean="0"/>
              <a:t>PageRank</a:t>
            </a:r>
            <a:r>
              <a:rPr lang="en-US" dirty="0" smtClean="0"/>
              <a:t> scores.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71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Damping Factor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72</a:t>
            </a:fld>
            <a:endParaRPr lang="en-US" dirty="0"/>
          </a:p>
        </p:txBody>
      </p:sp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484784"/>
            <a:ext cx="84105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10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3068960"/>
            <a:ext cx="55054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51520" y="2564904"/>
            <a:ext cx="842493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tabLst/>
              <a:defRPr/>
            </a:pPr>
            <a:r>
              <a:rPr lang="en-US" sz="2400" dirty="0" smtClean="0">
                <a:latin typeface="+mn-lt"/>
                <a:cs typeface="+mn-cs"/>
              </a:rPr>
              <a:t>or more generally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Computation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424936" cy="5257800"/>
          </a:xfrm>
        </p:spPr>
        <p:txBody>
          <a:bodyPr/>
          <a:lstStyle/>
          <a:p>
            <a:r>
              <a:rPr lang="en-US" dirty="0" err="1" smtClean="0"/>
              <a:t>PageRank</a:t>
            </a:r>
            <a:r>
              <a:rPr lang="en-US" dirty="0" smtClean="0"/>
              <a:t> can be computed either iteratively or algebraically</a:t>
            </a:r>
          </a:p>
          <a:p>
            <a:r>
              <a:rPr lang="en-US" altLang="zh-CN" dirty="0" smtClean="0">
                <a:ea typeface="SimSun" pitchFamily="2" charset="-122"/>
              </a:rPr>
              <a:t>Iterative – at t = 0, </a:t>
            </a:r>
            <a:r>
              <a:rPr lang="en-US" dirty="0" smtClean="0"/>
              <a:t>an initial probability distribution is assumed, usually</a:t>
            </a:r>
          </a:p>
          <a:p>
            <a:endParaRPr lang="en-US" altLang="zh-CN" dirty="0" smtClean="0">
              <a:ea typeface="SimSun" pitchFamily="2" charset="-122"/>
            </a:endParaRPr>
          </a:p>
          <a:p>
            <a:endParaRPr lang="en-US" altLang="zh-CN" dirty="0" smtClean="0">
              <a:ea typeface="SimSun" pitchFamily="2" charset="-122"/>
            </a:endParaRPr>
          </a:p>
          <a:p>
            <a:r>
              <a:rPr lang="en-US" dirty="0" smtClean="0"/>
              <a:t>At each time step, the computation, as detailed above, yields</a:t>
            </a:r>
            <a:endParaRPr lang="en-US" altLang="zh-CN" dirty="0" smtClean="0">
              <a:ea typeface="SimSun" pitchFamily="2" charset="-122"/>
            </a:endParaRPr>
          </a:p>
          <a:p>
            <a:endParaRPr lang="en-US" altLang="zh-CN" dirty="0" smtClean="0">
              <a:ea typeface="SimSun" pitchFamily="2" charset="-122"/>
            </a:endParaRPr>
          </a:p>
          <a:p>
            <a:endParaRPr lang="en-US" altLang="zh-CN" dirty="0" smtClean="0">
              <a:ea typeface="SimSun" pitchFamily="2" charset="-122"/>
            </a:endParaRPr>
          </a:p>
          <a:p>
            <a:r>
              <a:rPr lang="en-US" altLang="zh-CN" dirty="0" smtClean="0">
                <a:ea typeface="SimSun" pitchFamily="2" charset="-122"/>
              </a:rPr>
              <a:t>Computation ends when the difference between the page ranks in two consecutive iterations is less than epsilon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73</a:t>
            </a:fld>
            <a:endParaRPr lang="en-US" dirty="0"/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708920"/>
            <a:ext cx="22860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0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4293096"/>
            <a:ext cx="64293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1038" y="492125"/>
            <a:ext cx="7437437" cy="3873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SimSun" pitchFamily="2" charset="-122"/>
              </a:rPr>
              <a:t>DBSCAN: Sensitive to Parameters</a:t>
            </a:r>
            <a:endParaRPr lang="en-US" altLang="zh-CN" sz="3200">
              <a:ea typeface="SimSun" pitchFamily="2" charset="-122"/>
            </a:endParaRPr>
          </a:p>
        </p:txBody>
      </p:sp>
      <p:pic>
        <p:nvPicPr>
          <p:cNvPr id="166605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1371600"/>
            <a:ext cx="8305800" cy="3124200"/>
          </a:xfrm>
        </p:spPr>
      </p:pic>
      <p:pic>
        <p:nvPicPr>
          <p:cNvPr id="1666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724400"/>
            <a:ext cx="8007424" cy="1644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66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455988"/>
            <a:ext cx="1524000" cy="119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609600"/>
          </a:xfrm>
        </p:spPr>
        <p:txBody>
          <a:bodyPr/>
          <a:lstStyle/>
          <a:p>
            <a:pPr algn="ctr"/>
            <a:r>
              <a:rPr lang="he-IL" u="sng" dirty="0" smtClean="0"/>
              <a:t>תרגיל</a:t>
            </a:r>
            <a:endParaRPr lang="en-US" u="sng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7992888" cy="79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4473</Words>
  <Application>Microsoft Office PowerPoint</Application>
  <PresentationFormat>On-screen Show (4:3)</PresentationFormat>
  <Paragraphs>876</Paragraphs>
  <Slides>73</Slides>
  <Notes>32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73</vt:i4>
      </vt:variant>
    </vt:vector>
  </HeadingPairs>
  <TitlesOfParts>
    <vt:vector size="77" baseType="lpstr">
      <vt:lpstr>Oriel</vt:lpstr>
      <vt:lpstr>Clip</vt:lpstr>
      <vt:lpstr>Photo Editor Photo</vt:lpstr>
      <vt:lpstr>Equation</vt:lpstr>
      <vt:lpstr>Data Mining – Meeting 9</vt:lpstr>
      <vt:lpstr>Agenda</vt:lpstr>
      <vt:lpstr>Density-Based Clustering Methods</vt:lpstr>
      <vt:lpstr>Density-Based Clustering: Basic Concepts</vt:lpstr>
      <vt:lpstr>Density-Reachable and Density-Connected</vt:lpstr>
      <vt:lpstr>DBSCAN: Density Based Spatial Clustering of Applications with Noise</vt:lpstr>
      <vt:lpstr>DBSCAN: The Algorithm</vt:lpstr>
      <vt:lpstr>DBSCAN: Sensitive to Parameters</vt:lpstr>
      <vt:lpstr>תרגיל</vt:lpstr>
      <vt:lpstr>Clustering High-Dimensional Data</vt:lpstr>
      <vt:lpstr>The Curse of Dimensionality  (graphs adapted from Parsons et al. KDD Explorations 2004)</vt:lpstr>
      <vt:lpstr>Why Subspace Clustering? (adapted from Parsons et al. SIGKDD Explorations 2004)</vt:lpstr>
      <vt:lpstr>CLIQUE (Clustering In QUEst) </vt:lpstr>
      <vt:lpstr>CLIQUE: The Major Steps</vt:lpstr>
      <vt:lpstr>Slide 15</vt:lpstr>
      <vt:lpstr>Why Constraint-Based Cluster Analysis?</vt:lpstr>
      <vt:lpstr>A Classification of Constraints in Cluster Analysis</vt:lpstr>
      <vt:lpstr>An Example: Clustering With Obstacle Objects</vt:lpstr>
      <vt:lpstr>Clustering with User-Specified Constraints</vt:lpstr>
      <vt:lpstr>Micro-Clustering</vt:lpstr>
      <vt:lpstr>What Is Outlier Discovery?</vt:lpstr>
      <vt:lpstr>Outlier Discovery: Statistical Approaches</vt:lpstr>
      <vt:lpstr>Outlier Discovery: Distance-Based Approach</vt:lpstr>
      <vt:lpstr>Distance-Based Outlier Detection Example</vt:lpstr>
      <vt:lpstr>Distance-Based Outlier Detection Example</vt:lpstr>
      <vt:lpstr>Density-Based Local Outlier Detection</vt:lpstr>
      <vt:lpstr>Clustering - Summary</vt:lpstr>
      <vt:lpstr>Clustering In Weka</vt:lpstr>
      <vt:lpstr>Choosing Clustering Algorithm</vt:lpstr>
      <vt:lpstr>Visualize Results</vt:lpstr>
      <vt:lpstr>Clustering Evaluation</vt:lpstr>
      <vt:lpstr>Clustering Evaluation</vt:lpstr>
      <vt:lpstr>Clustering Evaluation</vt:lpstr>
      <vt:lpstr>Clustering Evaluation</vt:lpstr>
      <vt:lpstr>Slide 35</vt:lpstr>
      <vt:lpstr>Applications of Text Mining</vt:lpstr>
      <vt:lpstr>Example APP: Automatic Text Summarization</vt:lpstr>
      <vt:lpstr>What Is Unique In Text Mining?</vt:lpstr>
      <vt:lpstr>Text Representations</vt:lpstr>
      <vt:lpstr>Bag-of-Tokens Approaches</vt:lpstr>
      <vt:lpstr>Bag-Of-Tokens Representation</vt:lpstr>
      <vt:lpstr>Bag-Of-Tokens Representation</vt:lpstr>
      <vt:lpstr>Similarity Measures</vt:lpstr>
      <vt:lpstr>Similarity Measures</vt:lpstr>
      <vt:lpstr>Bag-Of-Tokens Representation</vt:lpstr>
      <vt:lpstr>Natural Language Processing</vt:lpstr>
      <vt:lpstr>General NLP—Too Difficult!</vt:lpstr>
      <vt:lpstr>Shallow Linguistics</vt:lpstr>
      <vt:lpstr>WordNet</vt:lpstr>
      <vt:lpstr>Part-of-Speech Tagging</vt:lpstr>
      <vt:lpstr>Word Sense Disambiguation</vt:lpstr>
      <vt:lpstr>Parsing</vt:lpstr>
      <vt:lpstr>Text Classification</vt:lpstr>
      <vt:lpstr>Text Classification</vt:lpstr>
      <vt:lpstr>Text Classification Tasks</vt:lpstr>
      <vt:lpstr>Text Classification(2)</vt:lpstr>
      <vt:lpstr>Document Clustering</vt:lpstr>
      <vt:lpstr>Text Categorization </vt:lpstr>
      <vt:lpstr>Web Mining Tasks</vt:lpstr>
      <vt:lpstr>The Web: Opportunities &amp; Challenges</vt:lpstr>
      <vt:lpstr>Search Engine – Two Rank Functions</vt:lpstr>
      <vt:lpstr>Slide 62</vt:lpstr>
      <vt:lpstr>PageRank</vt:lpstr>
      <vt:lpstr>PageRank</vt:lpstr>
      <vt:lpstr>PageRank</vt:lpstr>
      <vt:lpstr>Algorithm</vt:lpstr>
      <vt:lpstr>Algorithm</vt:lpstr>
      <vt:lpstr>Simplified Algorithm</vt:lpstr>
      <vt:lpstr>Simplified Algorithm</vt:lpstr>
      <vt:lpstr>Simplified Algorithm</vt:lpstr>
      <vt:lpstr>Damping Factor</vt:lpstr>
      <vt:lpstr>Damping Factor</vt:lpstr>
      <vt:lpstr>Computation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/>
  <cp:lastModifiedBy/>
  <cp:revision>1</cp:revision>
  <cp:lastPrinted>1601-01-01T00:00:00Z</cp:lastPrinted>
  <dcterms:created xsi:type="dcterms:W3CDTF">1601-01-01T00:00:00Z</dcterms:created>
  <dcterms:modified xsi:type="dcterms:W3CDTF">2016-04-18T02:32:17Z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LCID">
    <vt:i4>1037</vt:i4>
  </property>
</Properties>
</file>