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6A88-6071-4A04-9DF4-C37843F57610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D64A-FDFA-4E15-AC67-F5A05589B05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2013b-83 Q2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cs"/>
              <a:buAutoNum type="hebrew2Minus"/>
            </a:pPr>
            <a:r>
              <a:rPr lang="he-IL" sz="1600" dirty="0" smtClean="0"/>
              <a:t>מרחב המצבים: </a:t>
            </a:r>
            <a:r>
              <a:rPr lang="en-US" sz="1600" dirty="0" smtClean="0"/>
              <a:t>s(A,B,P)</a:t>
            </a:r>
            <a:br>
              <a:rPr lang="en-US" sz="1600" dirty="0" smtClean="0"/>
            </a:br>
            <a:r>
              <a:rPr lang="en-US" sz="1600" dirty="0" smtClean="0"/>
              <a:t>0&lt;=A&lt;=n	0&lt;=B&lt;=n	</a:t>
            </a:r>
            <a:r>
              <a:rPr lang="he-IL" sz="1600" dirty="0" smtClean="0"/>
              <a:t>	</a:t>
            </a:r>
            <a:r>
              <a:rPr lang="en-US" sz="1600" dirty="0" smtClean="0"/>
              <a:t>P=p1,p2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1600" dirty="0" smtClean="0"/>
              <a:t>מצב התחלתי: </a:t>
            </a:r>
            <a:r>
              <a:rPr lang="en-US" sz="1600" dirty="0" smtClean="0"/>
              <a:t>s(n,n,p1)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he-IL" sz="1600" dirty="0" smtClean="0"/>
              <a:t>מצב ניצחון:</a:t>
            </a:r>
            <a:r>
              <a:rPr lang="en-US" sz="1600" dirty="0" smtClean="0"/>
              <a:t> s(A,0,P) or s(0,B,P) </a:t>
            </a:r>
            <a:r>
              <a:rPr lang="he-IL" sz="1600" dirty="0" smtClean="0"/>
              <a:t>כי ברגע שיש רק ערימה אחת אז אפשר לנצח בתור אחד.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1600" dirty="0" smtClean="0"/>
              <a:t>בעמוד הבא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1600" dirty="0" smtClean="0"/>
              <a:t>בעמוד הבא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1600" dirty="0" smtClean="0"/>
              <a:t>השחקן שאינו פותח במשחק יכול להבטיח נצחון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1600" dirty="0" smtClean="0"/>
              <a:t>כל פעם ששחקן ראשון מוציא כמות של גפרורים מחבילה אחת, השחקן השני מוציא אותה כמות מהחבילה השנייה.</a:t>
            </a:r>
          </a:p>
          <a:p>
            <a:pPr marL="514350" indent="-514350">
              <a:buFont typeface="+mj-cs"/>
              <a:buAutoNum type="hebrew2Minus"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260648"/>
            <a:ext cx="100811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s(2,2,p1)</a:t>
            </a:r>
          </a:p>
          <a:p>
            <a:pPr algn="ctr"/>
            <a:r>
              <a:rPr lang="en-US" sz="1600" dirty="0" smtClean="0"/>
              <a:t>V</a:t>
            </a:r>
            <a:r>
              <a:rPr lang="en-US" sz="1600" dirty="0" smtClean="0"/>
              <a:t>=-1</a:t>
            </a:r>
            <a:endParaRPr lang="he-I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1268760"/>
            <a:ext cx="100811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s(1,2,p2)</a:t>
            </a:r>
          </a:p>
          <a:p>
            <a:pPr algn="ctr"/>
            <a:r>
              <a:rPr lang="en-US" sz="1600" dirty="0" smtClean="0"/>
              <a:t>V</a:t>
            </a:r>
            <a:r>
              <a:rPr lang="en-US" sz="1600" dirty="0" smtClean="0"/>
              <a:t>=-1</a:t>
            </a:r>
            <a:endParaRPr lang="he-I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1196752"/>
            <a:ext cx="93610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s(0,2,p2)</a:t>
            </a:r>
            <a:br>
              <a:rPr lang="en-US" sz="1600" dirty="0" smtClean="0"/>
            </a:br>
            <a:r>
              <a:rPr lang="en-US" sz="1600" dirty="0" smtClean="0"/>
              <a:t>V</a:t>
            </a:r>
            <a:r>
              <a:rPr lang="en-US" sz="1600" dirty="0" smtClean="0"/>
              <a:t>=-1</a:t>
            </a:r>
            <a:endParaRPr lang="he-I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67544" y="2708920"/>
            <a:ext cx="93610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s(0,2,p1)</a:t>
            </a:r>
          </a:p>
          <a:p>
            <a:pPr algn="ctr"/>
            <a:r>
              <a:rPr lang="en-US" sz="1600" dirty="0" smtClean="0"/>
              <a:t>V</a:t>
            </a:r>
            <a:r>
              <a:rPr lang="en-US" sz="1600" dirty="0" smtClean="0"/>
              <a:t>=+1</a:t>
            </a:r>
            <a:endParaRPr lang="he-I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555776" y="2708920"/>
            <a:ext cx="93610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s(1,1,p1)</a:t>
            </a:r>
          </a:p>
          <a:p>
            <a:pPr algn="ctr"/>
            <a:r>
              <a:rPr lang="en-US" sz="1600" dirty="0" smtClean="0"/>
              <a:t>V</a:t>
            </a:r>
            <a:r>
              <a:rPr lang="en-US" sz="1600" dirty="0" smtClean="0"/>
              <a:t>=-1</a:t>
            </a:r>
            <a:endParaRPr lang="he-I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2708920"/>
            <a:ext cx="93610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s(1,0,p1)</a:t>
            </a:r>
          </a:p>
          <a:p>
            <a:pPr algn="ctr"/>
            <a:endParaRPr lang="he-IL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5696" y="4221088"/>
            <a:ext cx="93610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s(0,1,p2)</a:t>
            </a:r>
          </a:p>
          <a:p>
            <a:pPr algn="ctr"/>
            <a:r>
              <a:rPr lang="en-US" sz="1600" dirty="0" smtClean="0"/>
              <a:t>V</a:t>
            </a:r>
            <a:r>
              <a:rPr lang="en-US" sz="1600" dirty="0" smtClean="0"/>
              <a:t>=-1</a:t>
            </a:r>
            <a:endParaRPr lang="he-IL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131840" y="4221088"/>
            <a:ext cx="115212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s(1,0,p2)</a:t>
            </a:r>
          </a:p>
          <a:p>
            <a:pPr algn="ctr"/>
            <a:r>
              <a:rPr lang="en-US" sz="1600" dirty="0" smtClean="0"/>
              <a:t>V</a:t>
            </a:r>
            <a:r>
              <a:rPr lang="en-US" sz="1600" dirty="0" smtClean="0"/>
              <a:t>=-1</a:t>
            </a:r>
            <a:endParaRPr lang="he-IL" sz="1600" dirty="0"/>
          </a:p>
        </p:txBody>
      </p:sp>
      <p:cxnSp>
        <p:nvCxnSpPr>
          <p:cNvPr id="35" name="Straight Connector 34"/>
          <p:cNvCxnSpPr>
            <a:stCxn id="4" idx="2"/>
            <a:endCxn id="18" idx="0"/>
          </p:cNvCxnSpPr>
          <p:nvPr/>
        </p:nvCxnSpPr>
        <p:spPr>
          <a:xfrm flipH="1">
            <a:off x="2411760" y="845423"/>
            <a:ext cx="1944216" cy="42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2"/>
          </p:cNvCxnSpPr>
          <p:nvPr/>
        </p:nvCxnSpPr>
        <p:spPr>
          <a:xfrm flipH="1">
            <a:off x="1403648" y="1853535"/>
            <a:ext cx="1008112" cy="85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2"/>
            <a:endCxn id="21" idx="0"/>
          </p:cNvCxnSpPr>
          <p:nvPr/>
        </p:nvCxnSpPr>
        <p:spPr>
          <a:xfrm>
            <a:off x="2411760" y="1853535"/>
            <a:ext cx="612068" cy="85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8" idx="2"/>
            <a:endCxn id="22" idx="0"/>
          </p:cNvCxnSpPr>
          <p:nvPr/>
        </p:nvCxnSpPr>
        <p:spPr>
          <a:xfrm>
            <a:off x="2411760" y="1853535"/>
            <a:ext cx="2484276" cy="85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2"/>
            <a:endCxn id="19" idx="0"/>
          </p:cNvCxnSpPr>
          <p:nvPr/>
        </p:nvCxnSpPr>
        <p:spPr>
          <a:xfrm>
            <a:off x="4355976" y="845423"/>
            <a:ext cx="2268252" cy="3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1" idx="2"/>
            <a:endCxn id="27" idx="0"/>
          </p:cNvCxnSpPr>
          <p:nvPr/>
        </p:nvCxnSpPr>
        <p:spPr>
          <a:xfrm flipH="1">
            <a:off x="2303748" y="3293695"/>
            <a:ext cx="720080" cy="92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1" idx="2"/>
            <a:endCxn id="28" idx="0"/>
          </p:cNvCxnSpPr>
          <p:nvPr/>
        </p:nvCxnSpPr>
        <p:spPr>
          <a:xfrm>
            <a:off x="3023828" y="3293695"/>
            <a:ext cx="684076" cy="92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60232" y="260648"/>
            <a:ext cx="6480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MAX</a:t>
            </a:r>
            <a:endParaRPr lang="he-IL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7524328" y="1268760"/>
            <a:ext cx="6480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MIN</a:t>
            </a:r>
            <a:endParaRPr lang="he-IL" sz="1600" dirty="0"/>
          </a:p>
        </p:txBody>
      </p:sp>
      <p:sp>
        <p:nvSpPr>
          <p:cNvPr id="95" name="Multiply 94"/>
          <p:cNvSpPr/>
          <p:nvPr/>
        </p:nvSpPr>
        <p:spPr>
          <a:xfrm>
            <a:off x="3563888" y="2060848"/>
            <a:ext cx="288032" cy="50405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42" name="TextBox 41"/>
          <p:cNvSpPr txBox="1"/>
          <p:nvPr/>
        </p:nvSpPr>
        <p:spPr>
          <a:xfrm>
            <a:off x="6300192" y="2780928"/>
            <a:ext cx="6480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MAX</a:t>
            </a:r>
            <a:endParaRPr lang="he-IL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220072" y="4365104"/>
            <a:ext cx="64807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MIN</a:t>
            </a:r>
            <a:endParaRPr lang="he-I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843808" y="764704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&lt;-1, 1&gt;</a:t>
            </a:r>
            <a:endParaRPr lang="he-IL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39752" y="2276872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&lt;-1, 1&gt;</a:t>
            </a:r>
            <a:endParaRPr lang="he-IL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1844824"/>
            <a:ext cx="1008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-1 &lt;=  -1</a:t>
            </a:r>
            <a:endParaRPr lang="he-IL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61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2013b-83 Q2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Arik</dc:creator>
  <cp:lastModifiedBy>אריק בר-יצחק</cp:lastModifiedBy>
  <cp:revision>22</cp:revision>
  <dcterms:created xsi:type="dcterms:W3CDTF">2013-11-09T05:13:00Z</dcterms:created>
  <dcterms:modified xsi:type="dcterms:W3CDTF">2014-01-26T22:04:31Z</dcterms:modified>
</cp:coreProperties>
</file>