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theme/themeOverride4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theme/themeOverride35.xml" ContentType="application/vnd.openxmlformats-officedocument.themeOverr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theme/themeOverride4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Override20.xml" ContentType="application/vnd.openxmlformats-officedocument.themeOverride+xml"/>
  <Override PartName="/ppt/theme/themeOverride31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7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36.xml" ContentType="application/vnd.openxmlformats-officedocument.themeOverride+xml"/>
  <Override PartName="/ppt/theme/themeOverride25.xml" ContentType="application/vnd.openxmlformats-officedocument.themeOverride+xml"/>
  <Override PartName="/ppt/theme/themeOverride43.xml" ContentType="application/vnd.openxmlformats-officedocument.themeOverr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theme/themeOverride50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theme/themeOverride44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theme/themeOverride51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40.xml" ContentType="application/vnd.openxmlformats-officedocument.themeOverr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theme/themeOverride9.xml" ContentType="application/vnd.openxmlformats-officedocument.themeOverride+xml"/>
  <Override PartName="/ppt/theme/themeOverride23.xml" ContentType="application/vnd.openxmlformats-officedocument.themeOverride+xml"/>
  <Override PartName="/ppt/theme/themeOverride41.xml" ContentType="application/vnd.openxmlformats-officedocument.themeOverride+xml"/>
  <Override PartName="/ppt/theme/themeOverride52.xml" ContentType="application/vnd.openxmlformats-officedocument.themeOverride+xml"/>
  <Override PartName="/ppt/slides/slide29.xml" ContentType="application/vnd.openxmlformats-officedocument.presentationml.slide+xml"/>
  <Override PartName="/ppt/theme/themeOverride30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8" r:id="rId3"/>
    <p:sldId id="258" r:id="rId4"/>
    <p:sldId id="259" r:id="rId5"/>
    <p:sldId id="260" r:id="rId6"/>
    <p:sldId id="319" r:id="rId7"/>
    <p:sldId id="320" r:id="rId8"/>
    <p:sldId id="263" r:id="rId9"/>
    <p:sldId id="264" r:id="rId10"/>
    <p:sldId id="265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277" r:id="rId23"/>
    <p:sldId id="278" r:id="rId24"/>
    <p:sldId id="279" r:id="rId25"/>
    <p:sldId id="332" r:id="rId26"/>
    <p:sldId id="281" r:id="rId27"/>
    <p:sldId id="333" r:id="rId28"/>
    <p:sldId id="284" r:id="rId29"/>
    <p:sldId id="334" r:id="rId30"/>
    <p:sldId id="287" r:id="rId31"/>
    <p:sldId id="288" r:id="rId32"/>
    <p:sldId id="289" r:id="rId33"/>
    <p:sldId id="336" r:id="rId34"/>
    <p:sldId id="291" r:id="rId35"/>
    <p:sldId id="292" r:id="rId36"/>
    <p:sldId id="293" r:id="rId37"/>
    <p:sldId id="294" r:id="rId38"/>
    <p:sldId id="295" r:id="rId39"/>
    <p:sldId id="337" r:id="rId40"/>
    <p:sldId id="297" r:id="rId41"/>
    <p:sldId id="298" r:id="rId42"/>
    <p:sldId id="299" r:id="rId43"/>
    <p:sldId id="300" r:id="rId44"/>
    <p:sldId id="301" r:id="rId45"/>
    <p:sldId id="338" r:id="rId46"/>
    <p:sldId id="303" r:id="rId47"/>
    <p:sldId id="304" r:id="rId48"/>
    <p:sldId id="305" r:id="rId49"/>
    <p:sldId id="339" r:id="rId50"/>
    <p:sldId id="340" r:id="rId51"/>
    <p:sldId id="308" r:id="rId52"/>
    <p:sldId id="341" r:id="rId53"/>
    <p:sldId id="342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74B3E3-A053-46AA-A28D-898334D122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BC6B759-16E4-42A2-9035-49B0AF3769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wmf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wmf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3.wmf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4.jpeg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5.wmf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6.wmf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7.jpeg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8.wmf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9.jpeg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0.jpe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1.jpeg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2.jpeg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3.jpeg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24.wmf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5.wmf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6.jpeg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7.jpeg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28.jpe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wmf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29.jpeg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30.wmf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31.jpeg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32.jpeg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32.jpeg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32.jpeg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Relationship Id="rId5" Type="http://schemas.openxmlformats.org/officeDocument/2006/relationships/image" Target="../media/image33.jpeg"/><Relationship Id="rId4" Type="http://schemas.openxmlformats.org/officeDocument/2006/relationships/image" Target="../media/image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34.w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35.jpeg"/><Relationship Id="rId4" Type="http://schemas.openxmlformats.org/officeDocument/2006/relationships/image" Target="../media/image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36.wmf"/><Relationship Id="rId4" Type="http://schemas.openxmlformats.org/officeDocument/2006/relationships/image" Target="../media/image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37.wmf"/><Relationship Id="rId4" Type="http://schemas.openxmlformats.org/officeDocument/2006/relationships/image" Target="../media/image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38.wmf"/><Relationship Id="rId4" Type="http://schemas.openxmlformats.org/officeDocument/2006/relationships/image" Target="../media/image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39.wmf"/><Relationship Id="rId4" Type="http://schemas.openxmlformats.org/officeDocument/2006/relationships/image" Target="../media/image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Relationship Id="rId5" Type="http://schemas.openxmlformats.org/officeDocument/2006/relationships/image" Target="../media/image40.wmf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Relationship Id="rId5" Type="http://schemas.openxmlformats.org/officeDocument/2006/relationships/image" Target="../media/image41.wmf"/><Relationship Id="rId4" Type="http://schemas.openxmlformats.org/officeDocument/2006/relationships/image" Target="../media/image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Relationship Id="rId5" Type="http://schemas.openxmlformats.org/officeDocument/2006/relationships/image" Target="../media/image42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Relationship Id="rId5" Type="http://schemas.openxmlformats.org/officeDocument/2006/relationships/image" Target="../media/image43.wmf"/><Relationship Id="rId4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Relationship Id="rId5" Type="http://schemas.openxmlformats.org/officeDocument/2006/relationships/image" Target="../media/image44.jpeg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Relationship Id="rId5" Type="http://schemas.openxmlformats.org/officeDocument/2006/relationships/image" Target="../media/image45.jpeg"/><Relationship Id="rId4" Type="http://schemas.openxmlformats.org/officeDocument/2006/relationships/image" Target="../media/image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Relationship Id="rId5" Type="http://schemas.openxmlformats.org/officeDocument/2006/relationships/image" Target="../media/image46.jpeg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Relationship Id="rId5" Type="http://schemas.openxmlformats.org/officeDocument/2006/relationships/image" Target="../media/image47.jpeg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Relationship Id="rId5" Type="http://schemas.openxmlformats.org/officeDocument/2006/relationships/image" Target="../media/image48.wmf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Relationship Id="rId5" Type="http://schemas.openxmlformats.org/officeDocument/2006/relationships/image" Target="../media/image49.jpeg"/><Relationship Id="rId4" Type="http://schemas.openxmlformats.org/officeDocument/2006/relationships/image" Target="../media/image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Relationship Id="rId5" Type="http://schemas.openxmlformats.org/officeDocument/2006/relationships/image" Target="../media/image50.wmf"/><Relationship Id="rId4" Type="http://schemas.openxmlformats.org/officeDocument/2006/relationships/image" Target="../media/image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Relationship Id="rId5" Type="http://schemas.openxmlformats.org/officeDocument/2006/relationships/image" Target="../media/image51.jpe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9.jpe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jpe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400">
                <a:latin typeface="Arial" charset="0"/>
              </a:rPr>
              <a:t>MODERN OPERATING SYSTEMS</a:t>
            </a:r>
            <a:br>
              <a:rPr lang="en-US" sz="2400">
                <a:latin typeface="Arial" charset="0"/>
              </a:rPr>
            </a:br>
            <a:r>
              <a:rPr lang="en-US" sz="1800">
                <a:latin typeface="Arial" charset="0"/>
              </a:rPr>
              <a:t>Third Edition</a:t>
            </a:r>
            <a:r>
              <a:rPr lang="en-US" sz="4400">
                <a:latin typeface="Arial" charset="0"/>
              </a:rPr>
              <a:t/>
            </a:r>
            <a:br>
              <a:rPr lang="en-US" sz="4400">
                <a:latin typeface="Arial" charset="0"/>
              </a:rPr>
            </a:br>
            <a:r>
              <a:rPr lang="en-US" sz="4400">
                <a:latin typeface="Arial" charset="0"/>
              </a:rPr>
              <a:t/>
            </a:r>
            <a:br>
              <a:rPr lang="en-US" sz="4400">
                <a:latin typeface="Arial" charset="0"/>
              </a:rPr>
            </a:br>
            <a:r>
              <a:rPr lang="en-US" sz="1800">
                <a:latin typeface="Arial" charset="0"/>
              </a:rPr>
              <a:t>ANDREW S. TANENBAUM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44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44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Chapter 11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Case Study 2: Windows Vista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11-9. Examples of native NT API calls that use handles to manipulate objects across process boundaries.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Native NT Application 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Programming Interface (2)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2533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438" y="2116138"/>
            <a:ext cx="87598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11-10. Examples of Win32 API calls and the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native NT API calls that they wrap.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Win32 Application 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Programming Interface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7221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4875" y="1425575"/>
            <a:ext cx="4748213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11-11. The registry hives in Windows Vista. HKLM is a short-hand for </a:t>
            </a:r>
            <a:r>
              <a:rPr lang="en-US" sz="2400" i="1">
                <a:latin typeface="Arial" charset="0"/>
              </a:rPr>
              <a:t>HKEY_LOCAL_MACHINE.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Windows Registry (1)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9269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000" y="1874838"/>
            <a:ext cx="89027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11-12. Some of the Win32 API calls for using the registry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Windows Registry (2)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1318" name="Picture 6" descr="11-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188" y="2370138"/>
            <a:ext cx="7667625" cy="21177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11-13. Windows kernel-mode organization.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Operating System Structure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3365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438" y="1222375"/>
            <a:ext cx="8251825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11-14. Some of the hardware functions the HAL manages.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Kernel Layer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5413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8" y="1408113"/>
            <a:ext cx="8529637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11-15. d</a:t>
            </a:r>
            <a:r>
              <a:rPr lang="en-US" sz="2400" i="1">
                <a:latin typeface="Arial" charset="0"/>
              </a:rPr>
              <a:t>ispatcher_header</a:t>
            </a:r>
            <a:r>
              <a:rPr lang="en-US" sz="2400">
                <a:latin typeface="Arial" charset="0"/>
              </a:rPr>
              <a:t> data structure embedded in many executive objects (</a:t>
            </a:r>
            <a:r>
              <a:rPr lang="en-US" sz="2400" i="1">
                <a:latin typeface="Arial" charset="0"/>
              </a:rPr>
              <a:t>dispatcher objects</a:t>
            </a:r>
            <a:r>
              <a:rPr lang="en-US" sz="2400">
                <a:latin typeface="Arial" charset="0"/>
              </a:rPr>
              <a:t>).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Dispatcher Objects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7462" name="Picture 6" descr="11-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5" y="2514600"/>
            <a:ext cx="7600950" cy="18288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5457825"/>
            <a:ext cx="91440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11-16. Simplified depiction of device stacks for two NTFS file volumes. I/O request packet passed from down the stack. 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157288" y="0"/>
            <a:ext cx="7518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Device Drivers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9509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613" y="949325"/>
            <a:ext cx="599281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15950" y="5735638"/>
            <a:ext cx="76422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11-17. The structure of an executive object managed by the object manager.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Implementation of the Object Manager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1558" name="Picture 6" descr="11-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88" y="1279525"/>
            <a:ext cx="7820025" cy="4298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73100" y="5313363"/>
            <a:ext cx="797877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11-18. Handle table data structures for a minimal table using a single page for up to 512 handles.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Handles (1)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3605" name="Picture 5" descr="11-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2225" y="1362075"/>
            <a:ext cx="6559550" cy="37782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11-1. Major releases in the history of Microsoft operating systems for desktop PCs.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History of Vista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1077" name="Picture 5" descr="11-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450" y="954088"/>
            <a:ext cx="7639050" cy="4394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11-19. Handle table data structures for a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maximal table of up to 16 million handles.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Handles (2)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5654" name="Picture 6" descr="11-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3950" y="1782763"/>
            <a:ext cx="6896100" cy="32924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11-20. The object procedures supplied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when specifying a new object type.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Object Name Space (1)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7702" name="Picture 6" descr="11-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287588"/>
            <a:ext cx="8077200" cy="22828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11-21. Some typical directories in the object name space.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Object Name Space (2)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7110" name="Picture 6" descr="11-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5" y="1158875"/>
            <a:ext cx="8743950" cy="45402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5" y="946150"/>
            <a:ext cx="829945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11-22. I/O and object manager steps for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creating/opening a file and getting back a file handle.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Object Name Space (3)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11-23. Some common executive object types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managed by object manager.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Object Name Space (4)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1205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9350" y="825500"/>
            <a:ext cx="681355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539591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11-24. The relationship between jobs, processes, threads and fibers. Jobs and fibers are optional; not all processes are in jobs or contain fibers.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400">
                <a:solidFill>
                  <a:srgbClr val="FF0000"/>
                </a:solidFill>
                <a:latin typeface="Arial" charset="0"/>
              </a:rPr>
              <a:t>Processes and Threads in Windows Vista (1)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9750" name="Picture 6" descr="11-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588" y="1595438"/>
            <a:ext cx="8372475" cy="29114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11-25. Basic concepts used for CPU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and resource management.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400">
                <a:solidFill>
                  <a:srgbClr val="FF0000"/>
                </a:solidFill>
                <a:latin typeface="Arial" charset="0"/>
              </a:rPr>
              <a:t>Processes and Threads in Windows Vista (2)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5302" name="Picture 6" descr="11-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" y="2344738"/>
            <a:ext cx="8343900" cy="2168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0" y="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Job, Process, Thread, and Fiber Management API Calls (1)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15913" y="1587500"/>
            <a:ext cx="86391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>
                <a:latin typeface="Arial" charset="0"/>
              </a:rPr>
              <a:t>Actual search path for finding program to execute buried in library code for Win32, but managed more explicitly in UNIX.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200">
              <a:latin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>
                <a:latin typeface="Arial" charset="0"/>
              </a:rPr>
              <a:t>Current working directory is kernel-mode concept in UNIX but user-mode string in Windows.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200">
              <a:latin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>
                <a:latin typeface="Arial" charset="0"/>
              </a:rPr>
              <a:t>UNIX parses command line and passes an array of parameters, Win32 leaves argument parsing up to individual program.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200">
              <a:latin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>
                <a:latin typeface="Arial" charset="0"/>
              </a:rPr>
              <a:t>Whether file descriptors can be inherited in UNIX is property of handle. In Windows it is property of both handle and parameter to process creation.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200">
              <a:latin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>
                <a:latin typeface="Arial" charset="0"/>
              </a:rPr>
              <a:t>Win32 is GUI-oriented, new processes directly passed information about their primary window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>
              <a:latin typeface="Arial" charset="0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Job, Process, Thread, and Fiber Management API Calls (2)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33400" y="1727200"/>
            <a:ext cx="82042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Windows has no SETUID bit as  property of executable, one process can create a process that runs as a different user, as long as it can obtain a token with that user’s credentials.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Process and thread handle returned from Windows can be used to modify the new process/thread in many substantive ways.  UNIX just makes modifications to new process between fork and exec calls.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11-26. Some of the Win32 calls for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managing processes, threads, and fibers.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Synchronization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63846" name="Picture 6" descr="11-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7988" y="889000"/>
            <a:ext cx="5826125" cy="4826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11-2. DEC Operating Systems developed by Dave Cutler.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2000s: NT-based Windows (1)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197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113" y="2452688"/>
            <a:ext cx="8180387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Scheduling (1)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33400" y="1393825"/>
            <a:ext cx="8204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The following conditions cause the currently running thread to execute the scheduler code:</a:t>
            </a:r>
          </a:p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currently running thread blocks on a semaphore, mutex, event, I/O, etc.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thread signals an object (e.g., does an up on a semaphore or causes an event to be signaled).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quantum expires.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Scheduling (2)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204913" y="2017713"/>
            <a:ext cx="727075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The scheduler is also called under two other conditions:</a:t>
            </a:r>
          </a:p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An I/O operation completes.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 timed wait expires.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11-27. Mapping of Win32 priorities to Windows priorities.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Scheduling (3)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1686" name="Picture 6" descr="11-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450" y="1625600"/>
            <a:ext cx="8845550" cy="33972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5805488"/>
            <a:ext cx="91440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11-28. Windows Vista supports 32 priorities for threads.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Scheduling (4)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67941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4938" y="1100138"/>
            <a:ext cx="6346825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11-29. An example of priority inversion.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Scheduling (5)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5782" name="Picture 6" descr="11-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" y="1573213"/>
            <a:ext cx="8086725" cy="37115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79413" y="0"/>
            <a:ext cx="87645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Memory Management(1)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8186738" y="6299200"/>
            <a:ext cx="43497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 sz="24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516255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11-30. Virtual address space layout for three user processes on the x86. The white areas are private per process. The shaded areas are shared among all processes.</a:t>
            </a:r>
          </a:p>
        </p:txBody>
      </p:sp>
      <p:pic>
        <p:nvPicPr>
          <p:cNvPr id="77831" name="Picture 7" descr="11-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5913" y="1138238"/>
            <a:ext cx="5972175" cy="38576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0500" y="5080000"/>
            <a:ext cx="8953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11-30. Virtual address space layout for three user processes on the x86. The white areas are private per process. The shaded areas are shared among all processes.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79400" y="0"/>
            <a:ext cx="83820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Memory Management (2)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8186738" y="6299200"/>
            <a:ext cx="43497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 sz="2400"/>
          </a:p>
        </p:txBody>
      </p:sp>
      <p:sp>
        <p:nvSpPr>
          <p:cNvPr id="79880" name="Freeform 8"/>
          <p:cNvSpPr>
            <a:spLocks/>
          </p:cNvSpPr>
          <p:nvPr/>
        </p:nvSpPr>
        <p:spPr bwMode="auto">
          <a:xfrm>
            <a:off x="5689600" y="5878513"/>
            <a:ext cx="509588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0" y="155"/>
              </a:cxn>
            </a:cxnLst>
            <a:rect l="0" t="0" r="r" b="b"/>
            <a:pathLst>
              <a:path w="321" h="156">
                <a:moveTo>
                  <a:pt x="0" y="0"/>
                </a:moveTo>
                <a:lnTo>
                  <a:pt x="320" y="15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9881" name="Picture 9" descr="11-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38" y="1112838"/>
            <a:ext cx="5514975" cy="3565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4921250"/>
            <a:ext cx="91440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11-30. Virtual address space layout for three user processes on the x86. The white areas are private per process. The shaded areas are shared among all processes.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869950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Memory Management (3)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8186738" y="6299200"/>
            <a:ext cx="43497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 sz="2400"/>
          </a:p>
        </p:txBody>
      </p:sp>
      <p:pic>
        <p:nvPicPr>
          <p:cNvPr id="81928" name="Picture 8" descr="11-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63" y="1020763"/>
            <a:ext cx="5857875" cy="37877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11-31. The principal Win32 API functions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for managing virtual memory in Windows.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Addressing Large Physical Memories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3974" name="Picture 6" descr="11-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638" y="1533525"/>
            <a:ext cx="8594725" cy="3790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2375" y="900113"/>
            <a:ext cx="6678613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11-32. Mapped regions with their shadow pages on disk. The </a:t>
            </a:r>
            <a:r>
              <a:rPr lang="en-US" sz="2400" i="1">
                <a:latin typeface="Arial" charset="0"/>
              </a:rPr>
              <a:t>lib.dll</a:t>
            </a:r>
            <a:r>
              <a:rPr lang="en-US" sz="2400">
                <a:latin typeface="Arial" charset="0"/>
              </a:rPr>
              <a:t> file mapped into two address spaces at same time.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0"/>
            <a:ext cx="91440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Implementation of Memory Management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11-3. The Win32 API allows programs to run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on almost all versions of Windows.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2000s: NT-based Windows (2)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245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25" y="1887538"/>
            <a:ext cx="8328025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11-33. A page table entry (PTE) for a mapped page on the (a) Intel x86 and (b) AMD x64 architectures.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00050" y="0"/>
            <a:ext cx="874395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Page Fault Handling (1)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8070" name="Picture 6" descr="11-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375" y="1403350"/>
            <a:ext cx="6953250" cy="40513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Page Fault Handling (2)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33400" y="1320800"/>
            <a:ext cx="82042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Each page fault can be considered as being in one of five categories:</a:t>
            </a:r>
          </a:p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page referenced is not committed.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Attempted access to a page in violation of the permissions.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 shared copy-on-write page was about to be modified.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stack needs to grow.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page referenced is committed but not currently mapped in.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8575" y="928688"/>
            <a:ext cx="639286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5207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11-34. Windows self-map entry used to map the physical pages of page tables and page directory into kernel virtual addresses, for the x86.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12800" y="0"/>
            <a:ext cx="7593013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Page Fault Handling (3)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Page Replacement Algorithm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33400" y="1379538"/>
            <a:ext cx="8204200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Three levels of activity by the working-set manager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990600" lvl="1" indent="-266700" algn="l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>
                <a:latin typeface="Arial" charset="0"/>
              </a:rPr>
              <a:t>Periodic based on a timer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>
                <a:latin typeface="Arial" charset="0"/>
              </a:rPr>
              <a:t>New activity is added at each level: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Lots of memory available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Memory getting tight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Memory is tight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11-35. Some of the major fields in the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page frame database for a valid page.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Physical Memory Management (1)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96261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513" y="1017588"/>
            <a:ext cx="765333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11-36. The various page lists and the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transitions between them.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Physical Memory Management (2)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72037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3" y="1292225"/>
            <a:ext cx="8780462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5935663"/>
            <a:ext cx="91440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11-37. Native NT API calls for performing I/O.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Input/Output API Calls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0357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" y="950913"/>
            <a:ext cx="8636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11-38. A single level in a device stack.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Device Drivers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2405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963" y="1408113"/>
            <a:ext cx="881538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5" y="871538"/>
            <a:ext cx="87249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11-39. The major fields of an I/O Request Packet.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I/O Request Packets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7925" y="539750"/>
            <a:ext cx="4554538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139700" y="5372100"/>
            <a:ext cx="878522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11-40. Windows allows drivers to be stacked to work with a specific instance of a device. The stacking is represented by device objects.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060700" y="0"/>
            <a:ext cx="324802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Device Stacks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11-4. Split client and server releases of Windows.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2000s: NT-based Windows (3)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293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700" y="2266950"/>
            <a:ext cx="7300913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1700" y="841375"/>
            <a:ext cx="5437188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084263" y="5981700"/>
            <a:ext cx="66786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11-41. The NTFS master file table.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995363" y="112713"/>
            <a:ext cx="762476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File System Structure (1)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5878513"/>
            <a:ext cx="91440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11-42. The attributes used in MFT records.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File System Structure (2)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0598" name="Picture 6" descr="11-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175" y="1182688"/>
            <a:ext cx="7359650" cy="44926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11-43. An MFT record for a three-run, nine-block stream.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Storage Allocation (1)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78182" name="Picture 6" descr="11-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1565275"/>
            <a:ext cx="8420100" cy="37274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11-44. A file that requires three MFT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records to store all its runs.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Storage Allocation (2)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80230" name="Picture 6" descr="11-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" y="1743075"/>
            <a:ext cx="7543800" cy="289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11-45. The MFT record for a small directory.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Storage Allocation (3)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6742" name="Picture 6" descr="11-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3" y="2357438"/>
            <a:ext cx="8067675" cy="21431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55546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11-46. (a) An example of a 48-block file being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compressed to 32 blocks. (b) The MFT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record for the file after compression.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File Compression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8789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77938"/>
            <a:ext cx="8375650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Security in Windows Vista (1)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533400" y="1320800"/>
            <a:ext cx="8204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>
                <a:latin typeface="Arial" charset="0"/>
              </a:rPr>
              <a:t>Security properties inherited from the original security design of NT: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Secure login with anti-spoofing measures.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Discretionary access controls.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Privileged access controls.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Address space protection per process.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New pages must be zeroed before being mapped in.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Security auditing.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5076825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11-47. Structure of an access token.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9144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Security in Windows Vista (2)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2886" name="Picture 6" descr="11-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275" y="3073400"/>
            <a:ext cx="8553450" cy="711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2588" y="1123950"/>
            <a:ext cx="5946775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8750" y="6018213"/>
            <a:ext cx="88677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11-48. An example security descriptor for a file.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Security in Windows Vista (3)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11-49. The principal Win32 API functions for security.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Security API Calls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6982" name="Picture 6" descr="11-4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" y="1709738"/>
            <a:ext cx="7858125" cy="3438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5080000"/>
            <a:ext cx="9144000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11-5. Comparison of lines of code for selected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kernel-mode modules in Linux and Windows (from Mark Russinovich, co-author of Microsoft Windows Internals).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Windows Vista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3125" name="Picture 5" descr="11-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2513" y="2055813"/>
            <a:ext cx="7038975" cy="27463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11-6. The programming layers in Windows.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Programming Windows Vista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5173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763" y="1285875"/>
            <a:ext cx="8593137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849938"/>
            <a:ext cx="9144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11-7. The components used to build NT subsystems.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09663" y="0"/>
            <a:ext cx="697865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Programming Windows Vista (2)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8438" name="Picture 6" descr="11-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325" y="1114425"/>
            <a:ext cx="6991350" cy="46291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11-8. Common categories of kernel-mode object types.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Native NT Application 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Programming Interface (1)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0486" name="Picture 6" descr="11-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0" y="2574925"/>
            <a:ext cx="7429500" cy="17081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S-Ch10-e3">
  <a:themeElements>
    <a:clrScheme name="MOS-Ch10-e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S-Ch10-e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S-Ch10-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S-Ch10-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10-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10-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10-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10-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10-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7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8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9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0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1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2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MOS-Ch10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MOS-Ch10-e3</Template>
  <TotalTime>189</TotalTime>
  <Words>2636</Words>
  <Application>Microsoft Office PowerPoint</Application>
  <PresentationFormat>On-screen Show (4:3)</PresentationFormat>
  <Paragraphs>212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Times New Roman</vt:lpstr>
      <vt:lpstr>Arial</vt:lpstr>
      <vt:lpstr>MOS-Ch10-e3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11 Case Study 2: Windows Vista</dc:title>
  <dc:creator>Steve Armstrong</dc:creator>
  <cp:lastModifiedBy>igor</cp:lastModifiedBy>
  <cp:revision>59</cp:revision>
  <dcterms:created xsi:type="dcterms:W3CDTF">2007-12-17T19:07:07Z</dcterms:created>
  <dcterms:modified xsi:type="dcterms:W3CDTF">2012-02-03T18:59:13Z</dcterms:modified>
</cp:coreProperties>
</file>