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heme/themeOverride12.xml" ContentType="application/vnd.openxmlformats-officedocument.themeOverride+xml"/>
  <Override PartName="/ppt/theme/themeOverride30.xml" ContentType="application/vnd.openxmlformats-officedocument.themeOverr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7.xml" ContentType="application/vnd.openxmlformats-officedocument.themeOverride+xml"/>
  <Override PartName="/ppt/theme/themeOverride28.xml" ContentType="application/vnd.openxmlformats-officedocument.themeOverr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24.xml" ContentType="application/vnd.openxmlformats-officedocument.themeOverride+xml"/>
  <Override PartName="/ppt/theme/themeOverride35.xml" ContentType="application/vnd.openxmlformats-officedocument.themeOverr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Override13.xml" ContentType="application/vnd.openxmlformats-officedocument.themeOverride+xml"/>
  <Override PartName="/ppt/theme/themeOverride42.xml" ContentType="application/vnd.openxmlformats-officedocument.themeOverr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theme/themeOverride20.xml" ContentType="application/vnd.openxmlformats-officedocument.themeOverride+xml"/>
  <Default Extension="bin" ContentType="application/vnd.openxmlformats-officedocument.oleObject"/>
  <Override PartName="/ppt/theme/themeOverride31.xml" ContentType="application/vnd.openxmlformats-officedocument.themeOverr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theme/themeOverride27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6.xml" ContentType="application/vnd.openxmlformats-officedocument.themeOverride+xml"/>
  <Override PartName="/ppt/theme/themeOverride25.xml" ContentType="application/vnd.openxmlformats-officedocument.themeOverride+xml"/>
  <Override PartName="/ppt/theme/themeOverride34.xml" ContentType="application/vnd.openxmlformats-officedocument.themeOverr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heme/themeOverride9.xml" ContentType="application/vnd.openxmlformats-officedocument.themeOverride+xml"/>
  <Override PartName="/ppt/theme/themeOverride14.xml" ContentType="application/vnd.openxmlformats-officedocument.themeOverride+xml"/>
  <Override PartName="/ppt/theme/themeOverride23.xml" ContentType="application/vnd.openxmlformats-officedocument.themeOverride+xml"/>
  <Override PartName="/ppt/theme/themeOverride32.xml" ContentType="application/vnd.openxmlformats-officedocument.themeOverride+xml"/>
  <Override PartName="/ppt/theme/themeOverride41.xml" ContentType="application/vnd.openxmlformats-officedocument.themeOverr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theme/themeOverride21.xml" ContentType="application/vnd.openxmlformats-officedocument.themeOverr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Override10.xml" ContentType="application/vnd.openxmlformats-officedocument.themeOverrid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5.xml" ContentType="application/vnd.openxmlformats-officedocument.themeOverride+xml"/>
  <Override PartName="/ppt/theme/themeOverride26.xml" ContentType="application/vnd.openxmlformats-officedocument.themeOverr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heme/themeOverride22.xml" ContentType="application/vnd.openxmlformats-officedocument.themeOverride+xml"/>
  <Override PartName="/ppt/theme/themeOverride33.xml" ContentType="application/vnd.openxmlformats-officedocument.themeOverr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theme/themeOverride40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theme/themeOverride4.xml" ContentType="application/vnd.openxmlformats-officedocument.themeOverride+xml"/>
  <Override PartName="/ppt/notesSlides/notesSlide3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305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289" r:id="rId30"/>
    <p:sldId id="290" r:id="rId31"/>
    <p:sldId id="291" r:id="rId32"/>
    <p:sldId id="292" r:id="rId33"/>
    <p:sldId id="293" r:id="rId34"/>
    <p:sldId id="294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A65647-EAEF-4E1A-A7D2-4540961E92F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437E7BB2-468A-4796-AABC-2AE2D466BF9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r"/>
            <a:fld id="{2757EAD4-2FCE-4DC3-A5CA-1D3210D564DF}" type="slidenum">
              <a:rPr lang="en-US" sz="1200">
                <a:latin typeface="Arial" charset="0"/>
              </a:rPr>
              <a:pPr algn="r"/>
              <a:t>1</a:t>
            </a:fld>
            <a:endParaRPr lang="en-US" sz="1200">
              <a:latin typeface="Arial" charset="0"/>
            </a:endParaRPr>
          </a:p>
        </p:txBody>
      </p:sp>
      <p:sp>
        <p:nvSpPr>
          <p:cNvPr id="99331" name="Rectangle 1027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9332" name="Rectangle 102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1379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r"/>
            <a:fld id="{4990F95F-CA31-422E-9129-B6DC5AB32DC5}" type="slidenum">
              <a:rPr lang="en-US" sz="1200">
                <a:latin typeface="Arial" charset="0"/>
              </a:rPr>
              <a:pPr algn="r"/>
              <a:t>21</a:t>
            </a:fld>
            <a:endParaRPr lang="en-US" sz="1200">
              <a:latin typeface="Arial" charset="0"/>
            </a:endParaRPr>
          </a:p>
        </p:txBody>
      </p:sp>
      <p:sp>
        <p:nvSpPr>
          <p:cNvPr id="14336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33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026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3427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81E770-04D5-4DC0-8AF7-5118B970FC0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A1EECD-B6DE-4FCE-8C2A-9DCB45D4B6E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4B9F671-CB33-4D1C-AE29-4F8FC0328E3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A04E23-730D-4E13-A022-9796051D855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FC1239-834F-4B07-A061-C9E615EAAA6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715000"/>
            <a:ext cx="4495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5000"/>
            <a:ext cx="4495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684E1A-AE1D-41DD-A056-44EC03B8AF6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280960-DBFD-47A8-B106-A242176884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079FFF5-49A7-44C7-A56A-8981B4481CA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369AC5-934E-4CE8-9865-7CA319289E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AF3423-779D-4F39-B07F-363557B7234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E95C4E-9B28-4D5F-9D74-437F3816BC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0A9DE3D-CE7F-46C5-A0D4-8BC4C99EF92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9pPr>
    </p:titleStyle>
    <p:bodyStyle>
      <a:lvl1pPr marL="609600" indent="-609600" algn="ctr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2667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Times New Roman" pitchFamily="18" charset="0"/>
        </a:defRPr>
      </a:lvl2pPr>
      <a:lvl3pPr marL="1371600" indent="-2667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752600" indent="-2667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2098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6670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1242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5814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0386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7.jpeg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8.jpeg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9.jpeg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10.jpeg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11.jpeg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Relationship Id="rId5" Type="http://schemas.openxmlformats.org/officeDocument/2006/relationships/image" Target="../media/image12.jpeg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Relationship Id="rId5" Type="http://schemas.openxmlformats.org/officeDocument/2006/relationships/image" Target="../media/image13.jpeg"/><Relationship Id="rId4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Relationship Id="rId5" Type="http://schemas.openxmlformats.org/officeDocument/2006/relationships/image" Target="../media/image14.jpeg"/><Relationship Id="rId4" Type="http://schemas.openxmlformats.org/officeDocument/2006/relationships/image" Target="../media/image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.xml"/><Relationship Id="rId5" Type="http://schemas.openxmlformats.org/officeDocument/2006/relationships/image" Target="../media/image15.jpeg"/><Relationship Id="rId4" Type="http://schemas.openxmlformats.org/officeDocument/2006/relationships/image" Target="../media/image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.xml"/><Relationship Id="rId5" Type="http://schemas.openxmlformats.org/officeDocument/2006/relationships/image" Target="../media/image16.jpeg"/><Relationship Id="rId4" Type="http://schemas.openxmlformats.org/officeDocument/2006/relationships/image" Target="../media/image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.xml"/><Relationship Id="rId5" Type="http://schemas.openxmlformats.org/officeDocument/2006/relationships/image" Target="../media/image17.jpeg"/><Relationship Id="rId4" Type="http://schemas.openxmlformats.org/officeDocument/2006/relationships/image" Target="../media/image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.xml"/><Relationship Id="rId5" Type="http://schemas.openxmlformats.org/officeDocument/2006/relationships/image" Target="../media/image18.jpeg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.xml"/><Relationship Id="rId5" Type="http://schemas.openxmlformats.org/officeDocument/2006/relationships/image" Target="../media/image19.jpeg"/><Relationship Id="rId4" Type="http://schemas.openxmlformats.org/officeDocument/2006/relationships/image" Target="../media/image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.xml"/><Relationship Id="rId5" Type="http://schemas.openxmlformats.org/officeDocument/2006/relationships/image" Target="../media/image20.jpeg"/><Relationship Id="rId4" Type="http://schemas.openxmlformats.org/officeDocument/2006/relationships/image" Target="../media/image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26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27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mlDrawing" Target="../drawings/vmlDrawing3.vml"/><Relationship Id="rId1" Type="http://schemas.openxmlformats.org/officeDocument/2006/relationships/themeOverride" Target="../theme/themeOverride28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.jpeg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mlDrawing" Target="../drawings/vmlDrawing4.vml"/><Relationship Id="rId1" Type="http://schemas.openxmlformats.org/officeDocument/2006/relationships/themeOverride" Target="../theme/themeOverride29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wmf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.xml"/><Relationship Id="rId5" Type="http://schemas.openxmlformats.org/officeDocument/2006/relationships/image" Target="../media/image25.wmf"/><Relationship Id="rId4" Type="http://schemas.openxmlformats.org/officeDocument/2006/relationships/image" Target="../media/image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.xml"/><Relationship Id="rId5" Type="http://schemas.openxmlformats.org/officeDocument/2006/relationships/image" Target="../media/image26.jpeg"/><Relationship Id="rId4" Type="http://schemas.openxmlformats.org/officeDocument/2006/relationships/image" Target="../media/image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.xml"/><Relationship Id="rId5" Type="http://schemas.openxmlformats.org/officeDocument/2006/relationships/image" Target="../media/image27.jpeg"/><Relationship Id="rId4" Type="http://schemas.openxmlformats.org/officeDocument/2006/relationships/image" Target="../media/image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.xml"/><Relationship Id="rId5" Type="http://schemas.openxmlformats.org/officeDocument/2006/relationships/image" Target="../media/image28.jpeg"/><Relationship Id="rId4" Type="http://schemas.openxmlformats.org/officeDocument/2006/relationships/image" Target="../media/image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.xml"/><Relationship Id="rId4" Type="http://schemas.openxmlformats.org/officeDocument/2006/relationships/image" Target="../media/image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.xml"/><Relationship Id="rId5" Type="http://schemas.openxmlformats.org/officeDocument/2006/relationships/image" Target="../media/image29.jpeg"/><Relationship Id="rId4" Type="http://schemas.openxmlformats.org/officeDocument/2006/relationships/image" Target="../media/image2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.xml"/><Relationship Id="rId5" Type="http://schemas.openxmlformats.org/officeDocument/2006/relationships/image" Target="../media/image30.jpeg"/><Relationship Id="rId4" Type="http://schemas.openxmlformats.org/officeDocument/2006/relationships/image" Target="../media/image2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.xml"/><Relationship Id="rId5" Type="http://schemas.openxmlformats.org/officeDocument/2006/relationships/image" Target="../media/image31.jpeg"/><Relationship Id="rId4" Type="http://schemas.openxmlformats.org/officeDocument/2006/relationships/image" Target="../media/image2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.xml"/><Relationship Id="rId5" Type="http://schemas.openxmlformats.org/officeDocument/2006/relationships/image" Target="../media/image32.jpeg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4.jpeg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.xml"/><Relationship Id="rId5" Type="http://schemas.openxmlformats.org/officeDocument/2006/relationships/image" Target="../media/image33.jpeg"/><Relationship Id="rId4" Type="http://schemas.openxmlformats.org/officeDocument/2006/relationships/image" Target="../media/image2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.xml"/><Relationship Id="rId5" Type="http://schemas.openxmlformats.org/officeDocument/2006/relationships/image" Target="../media/image34.jpeg"/><Relationship Id="rId4" Type="http://schemas.openxmlformats.org/officeDocument/2006/relationships/image" Target="../media/image2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1.xml"/><Relationship Id="rId4" Type="http://schemas.openxmlformats.org/officeDocument/2006/relationships/image" Target="../media/image2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2.xml"/><Relationship Id="rId5" Type="http://schemas.openxmlformats.org/officeDocument/2006/relationships/image" Target="../media/image35.jpeg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5.jpeg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5.jpeg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6.jpeg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26"/>
          <p:cNvSpPr>
            <a:spLocks noChangeArrowheads="1"/>
          </p:cNvSpPr>
          <p:nvPr/>
        </p:nvSpPr>
        <p:spPr bwMode="auto">
          <a:xfrm>
            <a:off x="685800" y="350838"/>
            <a:ext cx="77724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2400">
                <a:latin typeface="Arial" charset="0"/>
              </a:rPr>
              <a:t>MODERN OPERATING SYSTEMS</a:t>
            </a:r>
            <a:br>
              <a:rPr lang="en-US" sz="2400">
                <a:latin typeface="Arial" charset="0"/>
              </a:rPr>
            </a:br>
            <a:r>
              <a:rPr lang="en-US" sz="1800">
                <a:latin typeface="Arial" charset="0"/>
              </a:rPr>
              <a:t>Third Edition</a:t>
            </a:r>
            <a:r>
              <a:rPr lang="en-US" sz="4400">
                <a:latin typeface="Arial" charset="0"/>
              </a:rPr>
              <a:t/>
            </a:r>
            <a:br>
              <a:rPr lang="en-US" sz="4400">
                <a:latin typeface="Arial" charset="0"/>
              </a:rPr>
            </a:br>
            <a:r>
              <a:rPr lang="en-US" sz="1800">
                <a:latin typeface="Arial" charset="0"/>
              </a:rPr>
              <a:t>ANDREW S. TANENBAUM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/>
            </a:r>
            <a:br>
              <a:rPr lang="en-US" sz="1800">
                <a:latin typeface="Arial" charset="0"/>
              </a:rPr>
            </a:br>
            <a:r>
              <a:rPr lang="en-US" sz="4400">
                <a:solidFill>
                  <a:srgbClr val="FF0000"/>
                </a:solidFill>
                <a:latin typeface="Arial" charset="0"/>
              </a:rPr>
              <a:t/>
            </a:r>
            <a:br>
              <a:rPr lang="en-US" sz="4400">
                <a:solidFill>
                  <a:srgbClr val="FF0000"/>
                </a:solidFill>
                <a:latin typeface="Arial" charset="0"/>
              </a:rPr>
            </a:br>
            <a:r>
              <a:rPr lang="en-US" sz="3600">
                <a:solidFill>
                  <a:srgbClr val="FF0000"/>
                </a:solidFill>
                <a:latin typeface="Arial" charset="0"/>
              </a:rPr>
              <a:t>Chapter 1</a:t>
            </a:r>
            <a:br>
              <a:rPr lang="en-US" sz="3600">
                <a:solidFill>
                  <a:srgbClr val="FF0000"/>
                </a:solidFill>
                <a:latin typeface="Arial" charset="0"/>
              </a:rPr>
            </a:br>
            <a:r>
              <a:rPr lang="en-US" sz="3600">
                <a:solidFill>
                  <a:srgbClr val="FF0000"/>
                </a:solidFill>
                <a:latin typeface="Arial" charset="0"/>
              </a:rPr>
              <a:t>Introduction</a:t>
            </a:r>
          </a:p>
        </p:txBody>
      </p:sp>
      <p:sp>
        <p:nvSpPr>
          <p:cNvPr id="98307" name="Rectangle 1027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1-5. A multiprogramming system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with three jobs in memory.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ICs and Multiprogramming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17765" name="Picture 5" descr="01-0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95613" y="2266950"/>
            <a:ext cx="3152775" cy="23241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Computer Hardware Review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1-6. Some of the components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of a simple personal computer.</a:t>
            </a: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0" y="6632575"/>
            <a:ext cx="914400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0-13-6006639</a:t>
            </a:r>
          </a:p>
        </p:txBody>
      </p:sp>
      <p:pic>
        <p:nvPicPr>
          <p:cNvPr id="119813" name="Picture 5" descr="01-0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875" y="2228850"/>
            <a:ext cx="8150225" cy="253682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CPU Pipelining</a:t>
            </a: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1-7. (a) A three-stage pipeline. (b) A superscalar CPU.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0" y="6632575"/>
            <a:ext cx="914400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0-13-6006639</a:t>
            </a:r>
          </a:p>
        </p:txBody>
      </p:sp>
      <p:pic>
        <p:nvPicPr>
          <p:cNvPr id="121861" name="Picture 5" descr="01-0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1238" y="2347913"/>
            <a:ext cx="7121525" cy="21621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1-8. (a) A quad-core chip with a shared L2 cache.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(b) A quad-core chip with separate L2 caches.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Multithreaded and Multicore Chips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23909" name="Picture 5" descr="01-0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9300" y="1814513"/>
            <a:ext cx="5105400" cy="32289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1-9. A typical memory hierarchy.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The numbers are very rough approximations.</a:t>
            </a: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Memory (1)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25957" name="Picture 5" descr="01-0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" y="1747838"/>
            <a:ext cx="8305800" cy="336232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026"/>
          <p:cNvSpPr>
            <a:spLocks noChangeArrowheads="1"/>
          </p:cNvSpPr>
          <p:nvPr/>
        </p:nvSpPr>
        <p:spPr bwMode="auto">
          <a:xfrm>
            <a:off x="558800" y="1501775"/>
            <a:ext cx="8585200" cy="505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l" eaLnBrk="0" hangingPunct="0">
              <a:spcBef>
                <a:spcPct val="20000"/>
              </a:spcBef>
            </a:pPr>
            <a:r>
              <a:rPr lang="en-US" sz="2800">
                <a:latin typeface="Arial" charset="0"/>
              </a:rPr>
              <a:t>Questions when dealing with cache:</a:t>
            </a:r>
          </a:p>
          <a:p>
            <a:pPr marL="609600" indent="-609600" algn="l" eaLnBrk="0" hangingPunct="0">
              <a:spcBef>
                <a:spcPct val="20000"/>
              </a:spcBef>
            </a:pPr>
            <a:endParaRPr lang="en-US" sz="2800">
              <a:latin typeface="Arial" charset="0"/>
            </a:endParaRP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>
                <a:latin typeface="Arial" charset="0"/>
              </a:rPr>
              <a:t>When to put a new item into the cache.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>
                <a:latin typeface="Arial" charset="0"/>
              </a:rPr>
              <a:t>Which cache line to put the new item in.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>
                <a:latin typeface="Arial" charset="0"/>
              </a:rPr>
              <a:t>Which item to remove from the cache when a slot is needed.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>
                <a:latin typeface="Arial" charset="0"/>
              </a:rPr>
              <a:t>Where to put a newly evicted item in the larger memory.</a:t>
            </a:r>
          </a:p>
        </p:txBody>
      </p:sp>
      <p:sp>
        <p:nvSpPr>
          <p:cNvPr id="128003" name="Rectangle 1027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Memory (2)</a:t>
            </a:r>
          </a:p>
        </p:txBody>
      </p:sp>
      <p:sp>
        <p:nvSpPr>
          <p:cNvPr id="128004" name="Rectangle 1028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026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1-10. Structure of a disk drive.</a:t>
            </a:r>
          </a:p>
        </p:txBody>
      </p:sp>
      <p:sp>
        <p:nvSpPr>
          <p:cNvPr id="130051" name="Rectangle 1027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Disks</a:t>
            </a:r>
          </a:p>
        </p:txBody>
      </p:sp>
      <p:sp>
        <p:nvSpPr>
          <p:cNvPr id="130052" name="Rectangle 1028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30053" name="Picture 1029" descr="01-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1088" y="1419225"/>
            <a:ext cx="6981825" cy="40195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1-11. (a) The steps in starting an I/O device and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getting an interrupt. </a:t>
            </a:r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I/O Devices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5741988" y="1644650"/>
            <a:ext cx="3049587" cy="37687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32104" name="Picture 8" descr="01-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88" y="1879600"/>
            <a:ext cx="7286625" cy="30289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026"/>
          <p:cNvSpPr>
            <a:spLocks noChangeArrowheads="1"/>
          </p:cNvSpPr>
          <p:nvPr/>
        </p:nvSpPr>
        <p:spPr bwMode="auto">
          <a:xfrm>
            <a:off x="0" y="5991225"/>
            <a:ext cx="91440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1-12. The structure of a large Pentium system</a:t>
            </a:r>
          </a:p>
        </p:txBody>
      </p:sp>
      <p:sp>
        <p:nvSpPr>
          <p:cNvPr id="136195" name="Rectangle 1027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Buses</a:t>
            </a:r>
          </a:p>
        </p:txBody>
      </p:sp>
      <p:sp>
        <p:nvSpPr>
          <p:cNvPr id="136196" name="Rectangle 1028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36197" name="Picture 1029" descr="01-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92263" y="1279525"/>
            <a:ext cx="5959475" cy="42989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026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The Operating System Zoo</a:t>
            </a:r>
          </a:p>
        </p:txBody>
      </p:sp>
      <p:sp>
        <p:nvSpPr>
          <p:cNvPr id="138243" name="Rectangle 1027"/>
          <p:cNvSpPr>
            <a:spLocks noChangeArrowheads="1"/>
          </p:cNvSpPr>
          <p:nvPr/>
        </p:nvSpPr>
        <p:spPr bwMode="auto">
          <a:xfrm>
            <a:off x="1050925" y="1597025"/>
            <a:ext cx="8093075" cy="495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>
                <a:latin typeface="Arial" charset="0"/>
              </a:rPr>
              <a:t>Mainframe operating systems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>
                <a:latin typeface="Arial" charset="0"/>
              </a:rPr>
              <a:t>Server operating systems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>
                <a:latin typeface="Arial" charset="0"/>
              </a:rPr>
              <a:t>Multiprocessor operating systems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>
                <a:latin typeface="Arial" charset="0"/>
              </a:rPr>
              <a:t>Personal computer operating systems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>
                <a:latin typeface="Arial" charset="0"/>
              </a:rPr>
              <a:t>Handheld operating systems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>
                <a:latin typeface="Arial" charset="0"/>
              </a:rPr>
              <a:t>Embedded operating systems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>
                <a:latin typeface="Arial" charset="0"/>
              </a:rPr>
              <a:t>Sensor node operating systems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>
                <a:latin typeface="Arial" charset="0"/>
              </a:rPr>
              <a:t>Real-time operating systems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>
                <a:latin typeface="Arial" charset="0"/>
              </a:rPr>
              <a:t>Smart card operating systems</a:t>
            </a:r>
          </a:p>
        </p:txBody>
      </p:sp>
      <p:sp>
        <p:nvSpPr>
          <p:cNvPr id="138244" name="Rectangle 1028"/>
          <p:cNvSpPr>
            <a:spLocks noChangeArrowheads="1"/>
          </p:cNvSpPr>
          <p:nvPr/>
        </p:nvSpPr>
        <p:spPr bwMode="auto">
          <a:xfrm>
            <a:off x="0" y="6632575"/>
            <a:ext cx="914400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0-13-6006639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026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What Is An Operating System (1)</a:t>
            </a:r>
          </a:p>
        </p:txBody>
      </p:sp>
      <p:sp>
        <p:nvSpPr>
          <p:cNvPr id="100355" name="Rectangle 1027"/>
          <p:cNvSpPr>
            <a:spLocks noChangeArrowheads="1"/>
          </p:cNvSpPr>
          <p:nvPr/>
        </p:nvSpPr>
        <p:spPr bwMode="auto">
          <a:xfrm>
            <a:off x="796925" y="1439863"/>
            <a:ext cx="834707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l">
              <a:spcBef>
                <a:spcPct val="20000"/>
              </a:spcBef>
            </a:pPr>
            <a:r>
              <a:rPr lang="en-US" sz="2800">
                <a:latin typeface="Arial" charset="0"/>
              </a:rPr>
              <a:t>A modern computer consists of:</a:t>
            </a:r>
          </a:p>
          <a:p>
            <a:pPr marL="609600" indent="-609600" algn="l">
              <a:spcBef>
                <a:spcPct val="20000"/>
              </a:spcBef>
            </a:pPr>
            <a:endParaRPr lang="en-US" sz="2800">
              <a:latin typeface="Arial" charset="0"/>
            </a:endParaRP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One or more processors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Main memory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Disks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Printers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Various input/output devices</a:t>
            </a:r>
          </a:p>
          <a:p>
            <a:pPr marL="609600" indent="-609600" algn="l">
              <a:spcBef>
                <a:spcPct val="20000"/>
              </a:spcBef>
            </a:pPr>
            <a:endParaRPr lang="en-US" sz="2400">
              <a:latin typeface="Arial" charset="0"/>
            </a:endParaRPr>
          </a:p>
          <a:p>
            <a:pPr marL="609600" indent="-609600" algn="l">
              <a:spcBef>
                <a:spcPct val="20000"/>
              </a:spcBef>
            </a:pPr>
            <a:r>
              <a:rPr lang="en-US" sz="2800">
                <a:latin typeface="Arial" charset="0"/>
              </a:rPr>
              <a:t>Managing all these components requires a layer of software – the </a:t>
            </a:r>
            <a:r>
              <a:rPr lang="en-US" sz="2800" b="1">
                <a:latin typeface="Arial" charset="0"/>
              </a:rPr>
              <a:t>operating system</a:t>
            </a:r>
          </a:p>
        </p:txBody>
      </p:sp>
      <p:sp>
        <p:nvSpPr>
          <p:cNvPr id="100356" name="Rectangle 1028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026"/>
          <p:cNvSpPr>
            <a:spLocks noChangeArrowheads="1"/>
          </p:cNvSpPr>
          <p:nvPr/>
        </p:nvSpPr>
        <p:spPr bwMode="auto">
          <a:xfrm>
            <a:off x="750888" y="1228725"/>
            <a:ext cx="8393112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>
                <a:latin typeface="Arial" charset="0"/>
              </a:rPr>
              <a:t>Processes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>
                <a:latin typeface="Arial" charset="0"/>
              </a:rPr>
              <a:t>Address spaces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>
                <a:latin typeface="Arial" charset="0"/>
              </a:rPr>
              <a:t>Files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>
                <a:latin typeface="Arial" charset="0"/>
              </a:rPr>
              <a:t>Input/Output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>
                <a:latin typeface="Arial" charset="0"/>
              </a:rPr>
              <a:t>Protection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>
                <a:latin typeface="Arial" charset="0"/>
              </a:rPr>
              <a:t>The shell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>
                <a:latin typeface="Arial" charset="0"/>
              </a:rPr>
              <a:t>Ontogeny recapitulates phylogeny</a:t>
            </a:r>
          </a:p>
          <a:p>
            <a:pPr marL="990600" lvl="1" indent="-266700" algn="l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sz="2000">
                <a:latin typeface="Arial" charset="0"/>
              </a:rPr>
              <a:t>Large memories</a:t>
            </a:r>
          </a:p>
          <a:p>
            <a:pPr marL="990600" lvl="1" indent="-266700" algn="l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sz="2000">
                <a:latin typeface="Arial" charset="0"/>
              </a:rPr>
              <a:t>Protection hardware</a:t>
            </a:r>
          </a:p>
          <a:p>
            <a:pPr marL="990600" lvl="1" indent="-266700" algn="l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sz="2000">
                <a:latin typeface="Arial" charset="0"/>
              </a:rPr>
              <a:t>Disks</a:t>
            </a:r>
          </a:p>
          <a:p>
            <a:pPr marL="990600" lvl="1" indent="-266700" algn="l" eaLnBrk="0" hangingPunct="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sz="2000">
                <a:latin typeface="Arial" charset="0"/>
              </a:rPr>
              <a:t>Virtual memory</a:t>
            </a:r>
          </a:p>
        </p:txBody>
      </p:sp>
      <p:sp>
        <p:nvSpPr>
          <p:cNvPr id="140291" name="Rectangle 1027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Operating System Concepts</a:t>
            </a:r>
          </a:p>
        </p:txBody>
      </p:sp>
      <p:sp>
        <p:nvSpPr>
          <p:cNvPr id="140292" name="Rectangle 1028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1026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FF0000"/>
                </a:solidFill>
                <a:latin typeface="Arial" charset="0"/>
              </a:rPr>
              <a:t>Processes</a:t>
            </a:r>
          </a:p>
        </p:txBody>
      </p:sp>
      <p:sp>
        <p:nvSpPr>
          <p:cNvPr id="142339" name="Rectangle 1027"/>
          <p:cNvSpPr>
            <a:spLocks noChangeArrowheads="1"/>
          </p:cNvSpPr>
          <p:nvPr/>
        </p:nvSpPr>
        <p:spPr bwMode="auto">
          <a:xfrm>
            <a:off x="0" y="1487488"/>
            <a:ext cx="9144000" cy="503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</a:pPr>
            <a:endParaRPr lang="en-US" sz="2400">
              <a:latin typeface="Arial" charset="0"/>
            </a:endParaRPr>
          </a:p>
          <a:p>
            <a:pPr marL="609600" indent="-609600">
              <a:lnSpc>
                <a:spcPct val="90000"/>
              </a:lnSpc>
              <a:spcBef>
                <a:spcPct val="20000"/>
              </a:spcBef>
            </a:pPr>
            <a:endParaRPr lang="en-US" sz="2400">
              <a:latin typeface="Arial" charset="0"/>
            </a:endParaRPr>
          </a:p>
          <a:p>
            <a:pPr marL="609600" indent="-609600">
              <a:lnSpc>
                <a:spcPct val="90000"/>
              </a:lnSpc>
              <a:spcBef>
                <a:spcPct val="20000"/>
              </a:spcBef>
            </a:pPr>
            <a:endParaRPr lang="en-US" sz="2400">
              <a:latin typeface="Arial" charset="0"/>
            </a:endParaRPr>
          </a:p>
          <a:p>
            <a:pPr marL="609600" indent="-609600">
              <a:lnSpc>
                <a:spcPct val="90000"/>
              </a:lnSpc>
              <a:spcBef>
                <a:spcPct val="20000"/>
              </a:spcBef>
            </a:pPr>
            <a:endParaRPr lang="en-US" sz="2400">
              <a:latin typeface="Arial" charset="0"/>
            </a:endParaRPr>
          </a:p>
          <a:p>
            <a:pPr marL="609600" indent="-609600">
              <a:lnSpc>
                <a:spcPct val="90000"/>
              </a:lnSpc>
              <a:spcBef>
                <a:spcPct val="20000"/>
              </a:spcBef>
            </a:pPr>
            <a:endParaRPr lang="en-US" sz="2400">
              <a:latin typeface="Arial" charset="0"/>
            </a:endParaRPr>
          </a:p>
          <a:p>
            <a:pPr marL="609600" indent="-609600">
              <a:lnSpc>
                <a:spcPct val="90000"/>
              </a:lnSpc>
              <a:spcBef>
                <a:spcPct val="20000"/>
              </a:spcBef>
            </a:pPr>
            <a:endParaRPr lang="en-US" sz="2400">
              <a:latin typeface="Arial" charset="0"/>
            </a:endParaRPr>
          </a:p>
          <a:p>
            <a:pPr marL="609600" indent="-609600">
              <a:lnSpc>
                <a:spcPct val="90000"/>
              </a:lnSpc>
              <a:spcBef>
                <a:spcPct val="20000"/>
              </a:spcBef>
            </a:pPr>
            <a:endParaRPr lang="en-US" sz="2400">
              <a:latin typeface="Arial" charset="0"/>
            </a:endParaRPr>
          </a:p>
          <a:p>
            <a:pPr marL="609600" indent="-609600">
              <a:lnSpc>
                <a:spcPct val="90000"/>
              </a:lnSpc>
              <a:spcBef>
                <a:spcPct val="20000"/>
              </a:spcBef>
            </a:pPr>
            <a:endParaRPr lang="en-US" sz="2400">
              <a:latin typeface="Arial" charset="0"/>
            </a:endParaRPr>
          </a:p>
          <a:p>
            <a:pPr marL="609600" indent="-609600">
              <a:lnSpc>
                <a:spcPct val="90000"/>
              </a:lnSpc>
              <a:spcBef>
                <a:spcPct val="20000"/>
              </a:spcBef>
            </a:pPr>
            <a:endParaRPr lang="en-US" sz="2400">
              <a:latin typeface="Arial" charset="0"/>
            </a:endParaRPr>
          </a:p>
          <a:p>
            <a:pPr marL="609600" indent="-609600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1-13. A process tree. Process A created two child processes, B and C. Process B created three child processes, D, E, and F.</a:t>
            </a:r>
          </a:p>
        </p:txBody>
      </p:sp>
      <p:sp>
        <p:nvSpPr>
          <p:cNvPr id="142340" name="Rectangle 1028"/>
          <p:cNvSpPr>
            <a:spLocks noChangeArrowheads="1"/>
          </p:cNvSpPr>
          <p:nvPr/>
        </p:nvSpPr>
        <p:spPr bwMode="auto">
          <a:xfrm>
            <a:off x="0" y="6632575"/>
            <a:ext cx="914400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0-13-6006639</a:t>
            </a:r>
          </a:p>
        </p:txBody>
      </p:sp>
      <p:pic>
        <p:nvPicPr>
          <p:cNvPr id="142341" name="Picture 1029" descr="01-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9925" y="2424113"/>
            <a:ext cx="2724150" cy="20097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0" y="5827713"/>
            <a:ext cx="91440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990600" lvl="1" indent="-5334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1-14. A file system for a university department.</a:t>
            </a:r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0" y="0"/>
            <a:ext cx="914400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Files (1)</a:t>
            </a: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44389" name="Picture 5" descr="01-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6675" y="1271588"/>
            <a:ext cx="6470650" cy="431482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0" y="5456238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l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1-15. (a) Before mounting, the files on the CD-ROM are not accessible.  (b) After mounting, they are part of the file hierarchy.</a:t>
            </a: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Files (2)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46437" name="Picture 5" descr="01-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2450" y="1881188"/>
            <a:ext cx="8039100" cy="309562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1-16. Two processes connected by a pipe.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Files (3)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48485" name="Picture 5" descr="01-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71825" y="2900363"/>
            <a:ext cx="2800350" cy="10572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0" y="5837238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1-17. The 11 steps in making the system call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read(fd, buffer, nbytes).</a:t>
            </a: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0" y="0"/>
            <a:ext cx="91440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System Calls</a:t>
            </a:r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50533" name="Picture 5" descr="01-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08150" y="1166813"/>
            <a:ext cx="5727700" cy="45243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1014413" y="4411663"/>
            <a:ext cx="7572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l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1-18. Some of the major POSIX system calls. </a:t>
            </a:r>
          </a:p>
        </p:txBody>
      </p:sp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System Calls for Process Management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52581" name="Picture 5" descr="01-18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4663" y="2035175"/>
            <a:ext cx="7750175" cy="18542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1026"/>
          <p:cNvSpPr>
            <a:spLocks noChangeArrowheads="1"/>
          </p:cNvSpPr>
          <p:nvPr/>
        </p:nvSpPr>
        <p:spPr bwMode="auto">
          <a:xfrm>
            <a:off x="1047750" y="4413250"/>
            <a:ext cx="7826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l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1-18. Some of the major POSIX system calls. </a:t>
            </a:r>
          </a:p>
        </p:txBody>
      </p:sp>
      <p:sp>
        <p:nvSpPr>
          <p:cNvPr id="154627" name="Rectangle 1027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System Calls for File Management (1)</a:t>
            </a:r>
          </a:p>
        </p:txBody>
      </p:sp>
      <p:sp>
        <p:nvSpPr>
          <p:cNvPr id="154628" name="Rectangle 1028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graphicFrame>
        <p:nvGraphicFramePr>
          <p:cNvPr id="154629" name="Object 1029"/>
          <p:cNvGraphicFramePr>
            <a:graphicFrameLocks noChangeAspect="1"/>
          </p:cNvGraphicFramePr>
          <p:nvPr/>
        </p:nvGraphicFramePr>
        <p:xfrm>
          <a:off x="915988" y="1592263"/>
          <a:ext cx="7162800" cy="2387600"/>
        </p:xfrm>
        <a:graphic>
          <a:graphicData uri="http://schemas.openxmlformats.org/presentationml/2006/ole">
            <p:oleObj spid="_x0000_s154629" name="Image" r:id="rId6" imgW="19052738" imgH="6351151" progId="Photoshop.Image.9">
              <p:embed/>
            </p:oleObj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ChangeArrowheads="1"/>
          </p:cNvSpPr>
          <p:nvPr/>
        </p:nvSpPr>
        <p:spPr bwMode="auto">
          <a:xfrm>
            <a:off x="665163" y="4460875"/>
            <a:ext cx="785336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l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1-18. Some of the major POSIX system calls. </a:t>
            </a:r>
          </a:p>
        </p:txBody>
      </p:sp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System Calls for File Management (2)</a:t>
            </a:r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graphicFrame>
        <p:nvGraphicFramePr>
          <p:cNvPr id="156678" name="Object 6"/>
          <p:cNvGraphicFramePr>
            <a:graphicFrameLocks noChangeAspect="1"/>
          </p:cNvGraphicFramePr>
          <p:nvPr/>
        </p:nvGraphicFramePr>
        <p:xfrm>
          <a:off x="400050" y="1576388"/>
          <a:ext cx="8455025" cy="2413000"/>
        </p:xfrm>
        <a:graphic>
          <a:graphicData uri="http://schemas.openxmlformats.org/presentationml/2006/ole">
            <p:oleObj spid="_x0000_s156678" name="Image" r:id="rId6" imgW="19052738" imgH="5443895" progId="Photoshop.Image.9">
              <p:embed/>
            </p:oleObj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ChangeArrowheads="1"/>
          </p:cNvSpPr>
          <p:nvPr/>
        </p:nvSpPr>
        <p:spPr bwMode="auto">
          <a:xfrm>
            <a:off x="596900" y="4425950"/>
            <a:ext cx="828516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l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1-18. Some of the major POSIX system calls. </a:t>
            </a:r>
          </a:p>
        </p:txBody>
      </p:sp>
      <p:sp>
        <p:nvSpPr>
          <p:cNvPr id="65539" name="Rectangle 1027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Miscellaneous System Calls</a:t>
            </a:r>
          </a:p>
        </p:txBody>
      </p:sp>
      <p:sp>
        <p:nvSpPr>
          <p:cNvPr id="65540" name="Rectangle 1028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graphicFrame>
        <p:nvGraphicFramePr>
          <p:cNvPr id="65543" name="Object 1031"/>
          <p:cNvGraphicFramePr>
            <a:graphicFrameLocks noChangeAspect="1"/>
          </p:cNvGraphicFramePr>
          <p:nvPr/>
        </p:nvGraphicFramePr>
        <p:xfrm>
          <a:off x="317500" y="2065338"/>
          <a:ext cx="8550275" cy="1625600"/>
        </p:xfrm>
        <a:graphic>
          <a:graphicData uri="http://schemas.openxmlformats.org/presentationml/2006/ole">
            <p:oleObj spid="_x0000_s65543" name="Image" r:id="rId6" imgW="19052738" imgH="3629382" progId="Photoshop.Image.9">
              <p:embed/>
            </p:oleObj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026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What Is An Operating System (2)</a:t>
            </a:r>
          </a:p>
        </p:txBody>
      </p:sp>
      <p:sp>
        <p:nvSpPr>
          <p:cNvPr id="102403" name="Rectangle 1027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1-1. Where the operating system fits in.</a:t>
            </a:r>
          </a:p>
        </p:txBody>
      </p:sp>
      <p:sp>
        <p:nvSpPr>
          <p:cNvPr id="102404" name="Rectangle 1028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02405" name="Picture 1029" descr="01-0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71575" y="1538288"/>
            <a:ext cx="6800850" cy="378142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2151063" y="5332413"/>
            <a:ext cx="51879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l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1-19. A stripped-down shell. 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A Simple Shell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468313" y="1749425"/>
          <a:ext cx="8207375" cy="3355975"/>
        </p:xfrm>
        <a:graphic>
          <a:graphicData uri="http://schemas.openxmlformats.org/presentationml/2006/ole">
            <p:oleObj spid="_x0000_s67591" name="Image" r:id="rId6" imgW="19959995" imgH="8165663" progId="Photoshop.Image.9">
              <p:embed/>
            </p:oleObj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26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1-20. Processes have three segments: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text, data, and stack.</a:t>
            </a:r>
          </a:p>
        </p:txBody>
      </p:sp>
      <p:sp>
        <p:nvSpPr>
          <p:cNvPr id="69635" name="Rectangle 1027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Memory Layout</a:t>
            </a:r>
          </a:p>
        </p:txBody>
      </p:sp>
      <p:sp>
        <p:nvSpPr>
          <p:cNvPr id="69636" name="Rectangle 1028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69637" name="Picture 1029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08288" y="1727200"/>
            <a:ext cx="3371850" cy="310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1-21. (a) Two directories before linking </a:t>
            </a:r>
            <a:r>
              <a:rPr lang="en-US" sz="2400" i="1">
                <a:latin typeface="Arial" charset="0"/>
              </a:rPr>
              <a:t>/usr/jim/memo </a:t>
            </a:r>
            <a:r>
              <a:rPr lang="en-US" sz="2400">
                <a:latin typeface="Arial" charset="0"/>
              </a:rPr>
              <a:t>to ast’s directory. (b) The same directories after linking.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Linking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71687" name="Picture 7" descr="01-2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85825" y="2101850"/>
            <a:ext cx="7696200" cy="22002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6"/>
          <p:cNvSpPr>
            <a:spLocks noChangeArrowheads="1"/>
          </p:cNvSpPr>
          <p:nvPr/>
        </p:nvSpPr>
        <p:spPr bwMode="auto">
          <a:xfrm>
            <a:off x="0" y="5127625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1-22. (a) File system before the mount.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(b) File system after the mount.</a:t>
            </a:r>
          </a:p>
        </p:txBody>
      </p:sp>
      <p:sp>
        <p:nvSpPr>
          <p:cNvPr id="73731" name="Rectangle 1027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Mounting</a:t>
            </a:r>
          </a:p>
        </p:txBody>
      </p:sp>
      <p:sp>
        <p:nvSpPr>
          <p:cNvPr id="73732" name="Rectangle 1028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73735" name="Picture 1031" descr="01-2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38" y="2357438"/>
            <a:ext cx="7858125" cy="214312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6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1-23. The Win32 API calls that roughly correspond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to the UNIX calls of Fig. 1-18.</a:t>
            </a:r>
          </a:p>
        </p:txBody>
      </p:sp>
      <p:sp>
        <p:nvSpPr>
          <p:cNvPr id="75779" name="Rectangle 1027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Windows Win32 API</a:t>
            </a:r>
          </a:p>
        </p:txBody>
      </p:sp>
      <p:sp>
        <p:nvSpPr>
          <p:cNvPr id="75780" name="Rectangle 1028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75782" name="Picture 1030" descr="01-2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09750" y="1185863"/>
            <a:ext cx="5524500" cy="44862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846138" y="1733550"/>
            <a:ext cx="8297862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l" eaLnBrk="0" hangingPunct="0">
              <a:spcBef>
                <a:spcPct val="20000"/>
              </a:spcBef>
            </a:pPr>
            <a:r>
              <a:rPr lang="en-US" sz="2800">
                <a:latin typeface="Arial" charset="0"/>
              </a:rPr>
              <a:t>Monolithic systems – basic  structure:</a:t>
            </a:r>
          </a:p>
          <a:p>
            <a:pPr marL="609600" indent="-609600" algn="l" eaLnBrk="0" hangingPunct="0">
              <a:spcBef>
                <a:spcPct val="20000"/>
              </a:spcBef>
            </a:pPr>
            <a:endParaRPr lang="en-US" sz="2800">
              <a:latin typeface="Arial" charset="0"/>
            </a:endParaRP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>
                <a:latin typeface="Arial" charset="0"/>
              </a:rPr>
              <a:t>A main program that invokes the requested service procedure.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>
                <a:latin typeface="Arial" charset="0"/>
              </a:rPr>
              <a:t>A set of service procedures that carry out the system calls.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>
                <a:latin typeface="Arial" charset="0"/>
              </a:rPr>
              <a:t>A set of utility procedures that help the service procedures.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Operating Systems Structure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1-24. A simple structuring model for a monolithic system.</a:t>
            </a: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Monolithic Systems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81926" name="Picture 6" descr="02-2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38275" y="1327150"/>
            <a:ext cx="6267450" cy="42037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26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1-25. Structure of the THE operating system.</a:t>
            </a:r>
          </a:p>
        </p:txBody>
      </p:sp>
      <p:sp>
        <p:nvSpPr>
          <p:cNvPr id="83971" name="Rectangle 1027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Layered Systems</a:t>
            </a:r>
          </a:p>
        </p:txBody>
      </p:sp>
      <p:sp>
        <p:nvSpPr>
          <p:cNvPr id="83972" name="Rectangle 1028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83975" name="Picture 1031" descr="01-2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1866900"/>
            <a:ext cx="6400800" cy="31242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1-26. Structure of the MINIX 3 system.</a:t>
            </a: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Microkernels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86022" name="Picture 6" descr="01-2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3388" y="1433513"/>
            <a:ext cx="8277225" cy="39909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26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1-27. The client-server model over a network.</a:t>
            </a:r>
          </a:p>
        </p:txBody>
      </p:sp>
      <p:sp>
        <p:nvSpPr>
          <p:cNvPr id="88067" name="Rectangle 1027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Client-Server Model</a:t>
            </a:r>
          </a:p>
        </p:txBody>
      </p:sp>
      <p:sp>
        <p:nvSpPr>
          <p:cNvPr id="88068" name="Rectangle 1028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88070" name="Picture 1030" descr="01-2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4850" y="2386013"/>
            <a:ext cx="7734300" cy="20859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26"/>
          <p:cNvSpPr>
            <a:spLocks noChangeArrowheads="1"/>
          </p:cNvSpPr>
          <p:nvPr/>
        </p:nvSpPr>
        <p:spPr bwMode="auto">
          <a:xfrm>
            <a:off x="0" y="0"/>
            <a:ext cx="9144000" cy="142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The Operating System as an Extended Machine</a:t>
            </a:r>
          </a:p>
        </p:txBody>
      </p:sp>
      <p:sp>
        <p:nvSpPr>
          <p:cNvPr id="104451" name="Rectangle 1027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1-2. Operating systems turn ugly hardware into beautiful abstractions.</a:t>
            </a:r>
          </a:p>
        </p:txBody>
      </p:sp>
      <p:sp>
        <p:nvSpPr>
          <p:cNvPr id="104452" name="Rectangle 1028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04453" name="Picture 1029" descr="01-0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90713" y="1609725"/>
            <a:ext cx="5981700" cy="35718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1-28. The structure of VM/370 with CMS.</a:t>
            </a: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Virtual Machines (1)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90118" name="Picture 6" descr="01-2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788" y="2266950"/>
            <a:ext cx="8734425" cy="23241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1-29. (a) A type 1 hypervisor. (b) A type 2 hypervisor.</a:t>
            </a: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Virtual Machines (2)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92166" name="Picture 6" descr="01-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6775" y="1933575"/>
            <a:ext cx="7410450" cy="29908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ChangeArrowheads="1"/>
          </p:cNvSpPr>
          <p:nvPr/>
        </p:nvSpPr>
        <p:spPr bwMode="auto">
          <a:xfrm>
            <a:off x="1404938" y="1555750"/>
            <a:ext cx="7739062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>
                <a:latin typeface="Arial" charset="0"/>
              </a:rPr>
              <a:t>The C language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>
                <a:latin typeface="Arial" charset="0"/>
              </a:rPr>
              <a:t>Header files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>
                <a:latin typeface="Arial" charset="0"/>
              </a:rPr>
              <a:t>Large programming projects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>
                <a:latin typeface="Arial" charset="0"/>
              </a:rPr>
              <a:t>The model of run time</a:t>
            </a:r>
          </a:p>
          <a:p>
            <a:pPr marL="609600" indent="-609600"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800">
              <a:latin typeface="Arial" charset="0"/>
            </a:endParaRPr>
          </a:p>
        </p:txBody>
      </p:sp>
      <p:sp>
        <p:nvSpPr>
          <p:cNvPr id="94211" name="Rectangle 1027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The World According to C</a:t>
            </a:r>
          </a:p>
        </p:txBody>
      </p:sp>
      <p:sp>
        <p:nvSpPr>
          <p:cNvPr id="94212" name="Rectangle 1028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153988" y="5681663"/>
            <a:ext cx="8990012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1-30. The process of compiling C and header files to make an executable.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0"/>
            <a:ext cx="90297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charset="0"/>
              </a:rPr>
              <a:t>The Model of Run Time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96262" name="Picture 6" descr="01-3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4325" y="1276350"/>
            <a:ext cx="3435350" cy="43053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0" y="309563"/>
            <a:ext cx="9144000" cy="133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The Operating System as a Resource Manager</a:t>
            </a: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863600" y="2138363"/>
            <a:ext cx="7507288" cy="441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Allow multiple programs to run at the same time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Manage and protect memory, I/O devices, and other resources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Includes multiplexing (sharing) resources in two different ways: </a:t>
            </a:r>
          </a:p>
          <a:p>
            <a:pPr marL="990600" lvl="1" indent="-266700" algn="l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sz="2400">
                <a:latin typeface="Arial" charset="0"/>
              </a:rPr>
              <a:t>In time</a:t>
            </a:r>
          </a:p>
          <a:p>
            <a:pPr marL="990600" lvl="1" indent="-266700" algn="l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sz="2400">
                <a:latin typeface="Arial" charset="0"/>
              </a:rPr>
              <a:t>In space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0" y="6632575"/>
            <a:ext cx="914400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0-13-6006639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150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History of Operating Systems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1133475" y="1751013"/>
            <a:ext cx="8010525" cy="480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l">
              <a:spcBef>
                <a:spcPct val="20000"/>
              </a:spcBef>
            </a:pPr>
            <a:r>
              <a:rPr lang="en-US" sz="2400">
                <a:latin typeface="Arial" charset="0"/>
              </a:rPr>
              <a:t>Generations:</a:t>
            </a:r>
          </a:p>
          <a:p>
            <a:pPr marL="609600" indent="-609600" algn="l">
              <a:spcBef>
                <a:spcPct val="20000"/>
              </a:spcBef>
            </a:pPr>
            <a:endParaRPr lang="en-US" sz="2400">
              <a:latin typeface="Arial" charset="0"/>
            </a:endParaRP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(1945–55) Vacuum Tubes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(1955–65) Transistors and Batch Systems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(1965–1980) ICs and Multiprogramming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>
                <a:latin typeface="Arial" charset="0"/>
              </a:rPr>
              <a:t>(1980–Present) Personal Computers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0" y="6632575"/>
            <a:ext cx="914400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0-13-6006639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Transistors and Batch Systems (1)</a:t>
            </a: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0" y="5254625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1-3. An early batch system.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(a) Programmers bring cards to 1401.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(b)1401 reads batch of jobs onto tape.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0" y="6632575"/>
            <a:ext cx="914400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0-13-6006639</a:t>
            </a:r>
          </a:p>
        </p:txBody>
      </p:sp>
      <p:pic>
        <p:nvPicPr>
          <p:cNvPr id="110597" name="Picture 5" descr="01-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2688" y="2341563"/>
            <a:ext cx="6778625" cy="21748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Transistors and Batch Systems (2)</a:t>
            </a: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0" y="5345113"/>
            <a:ext cx="91440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1-3. (c) Operator carries input tape to 7094. </a:t>
            </a:r>
            <a:br>
              <a:rPr lang="en-US" sz="2400">
                <a:latin typeface="Arial" charset="0"/>
              </a:rPr>
            </a:br>
            <a:r>
              <a:rPr lang="en-US" sz="2400">
                <a:latin typeface="Arial" charset="0"/>
              </a:rPr>
              <a:t>(d) 7094 does computing. (e) Operator carries output tape to 1401. (f) 1401 prints output. 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0" y="6632575"/>
            <a:ext cx="914400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0-13-6006639</a:t>
            </a:r>
          </a:p>
        </p:txBody>
      </p:sp>
      <p:pic>
        <p:nvPicPr>
          <p:cNvPr id="112645" name="Picture 5" descr="01-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2688" y="2341563"/>
            <a:ext cx="6778625" cy="21748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Transistors and Batch Systems (4)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0" y="5872163"/>
            <a:ext cx="9144000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1-4. Structure of a typical FMS job.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0" y="6632575"/>
            <a:ext cx="914400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0-13-6006639</a:t>
            </a:r>
          </a:p>
        </p:txBody>
      </p:sp>
      <p:pic>
        <p:nvPicPr>
          <p:cNvPr id="115717" name="Picture 5" descr="01-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7950" y="1527175"/>
            <a:ext cx="6388100" cy="38036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annenbaumOS-Template">
  <a:themeElements>
    <a:clrScheme name="TannenbaumOS-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enbaumOS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annenbaumOS-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OS-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OS-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OS-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OS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OS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OS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0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1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2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3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4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5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6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7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8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9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0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1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2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3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4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5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6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7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8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9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0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1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2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TannenbaumOS-Template</Template>
  <TotalTime>602</TotalTime>
  <Words>1742</Words>
  <Application>Microsoft Office PowerPoint</Application>
  <PresentationFormat>On-screen Show (4:3)</PresentationFormat>
  <Paragraphs>186</Paragraphs>
  <Slides>43</Slides>
  <Notes>43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Times New Roman</vt:lpstr>
      <vt:lpstr>Arial</vt:lpstr>
      <vt:lpstr>TannenbaumOS-Template</vt:lpstr>
      <vt:lpstr>Adobe Photoshop Image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Steve Armstrong</dc:creator>
  <cp:lastModifiedBy>igor</cp:lastModifiedBy>
  <cp:revision>92</cp:revision>
  <dcterms:created xsi:type="dcterms:W3CDTF">2005-10-24T20:12:14Z</dcterms:created>
  <dcterms:modified xsi:type="dcterms:W3CDTF">2012-02-03T18:59:43Z</dcterms:modified>
</cp:coreProperties>
</file>