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heme/themeOverride12.xml" ContentType="application/vnd.openxmlformats-officedocument.themeOverride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theme/themeOverride39.xml" ContentType="application/vnd.openxmlformats-officedocument.themeOverr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theme/themeOverride57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7.xml" ContentType="application/vnd.openxmlformats-officedocument.themeOverride+xml"/>
  <Override PartName="/ppt/theme/themeOverride28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4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24.xml" ContentType="application/vnd.openxmlformats-officedocument.themeOverride+xml"/>
  <Override PartName="/ppt/theme/themeOverride35.xml" ContentType="application/vnd.openxmlformats-officedocument.themeOverride+xml"/>
  <Override PartName="/ppt/theme/themeOverride53.xml" ContentType="application/vnd.openxmlformats-officedocument.themeOverr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heme/themeOverride13.xml" ContentType="application/vnd.openxmlformats-officedocument.themeOverride+xml"/>
  <Override PartName="/ppt/theme/themeOverride42.xml" ContentType="application/vnd.openxmlformats-officedocument.themeOverride+xml"/>
  <Override PartName="/ppt/theme/themeOverride60.xml" ContentType="application/vnd.openxmlformats-officedocument.themeOverr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theme/themeOverride20.xml" ContentType="application/vnd.openxmlformats-officedocument.themeOverride+xml"/>
  <Override PartName="/ppt/theme/themeOverride31.xml" ContentType="application/vnd.openxmlformats-officedocument.themeOverr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heme/themeOverride2.xml" ContentType="application/vnd.openxmlformats-officedocument.themeOverr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42.xml" ContentType="application/vnd.openxmlformats-officedocument.presentationml.notesSlide+xml"/>
  <Override PartName="/ppt/theme/themeOverride47.xml" ContentType="application/vnd.openxmlformats-officedocument.themeOverride+xml"/>
  <Override PartName="/ppt/theme/themeOverride58.xml" ContentType="application/vnd.openxmlformats-officedocument.themeOverr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heme/themeOverride36.xml" ContentType="application/vnd.openxmlformats-officedocument.themeOverride+xml"/>
  <Default Extension="vml" ContentType="application/vnd.openxmlformats-officedocument.vmlDrawing"/>
  <Override PartName="/ppt/theme/themeOverride25.xml" ContentType="application/vnd.openxmlformats-officedocument.themeOverride+xml"/>
  <Override PartName="/ppt/theme/themeOverride43.xml" ContentType="application/vnd.openxmlformats-officedocument.themeOverride+xml"/>
  <Override PartName="/ppt/theme/themeOverride54.xml" ContentType="application/vnd.openxmlformats-officedocument.themeOverr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heme/themeOverride14.xml" ContentType="application/vnd.openxmlformats-officedocument.themeOverride+xml"/>
  <Override PartName="/ppt/theme/themeOverride32.xml" ContentType="application/vnd.openxmlformats-officedocument.themeOverride+xml"/>
  <Override PartName="/ppt/theme/themeOverride61.xml" ContentType="application/vnd.openxmlformats-officedocument.themeOverr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theme/themeOverride21.xml" ContentType="application/vnd.openxmlformats-officedocument.themeOverride+xml"/>
  <Override PartName="/ppt/theme/themeOverride50.xml" ContentType="application/vnd.openxmlformats-officedocument.themeOverr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Override10.xml" ContentType="application/vnd.openxmlformats-officedocument.themeOverrid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theme/themeOverride59.xml" ContentType="application/vnd.openxmlformats-officedocument.themeOverr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48.xml" ContentType="application/vnd.openxmlformats-officedocument.themeOverr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50.xml" ContentType="application/vnd.openxmlformats-officedocument.presentationml.notesSlide+xml"/>
  <Override PartName="/ppt/theme/themeOverride55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5.xml" ContentType="application/vnd.openxmlformats-officedocument.themeOverride+xml"/>
  <Override PartName="/ppt/theme/themeOverride26.xml" ContentType="application/vnd.openxmlformats-officedocument.themeOverride+xml"/>
  <Override PartName="/ppt/theme/themeOverride44.xml" ContentType="application/vnd.openxmlformats-officedocument.themeOverride+xml"/>
  <Override PartName="/ppt/theme/themeOverride62.xml" ContentType="application/vnd.openxmlformats-officedocument.themeOverr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heme/themeOverride22.xml" ContentType="application/vnd.openxmlformats-officedocument.themeOverride+xml"/>
  <Override PartName="/ppt/theme/themeOverride33.xml" ContentType="application/vnd.openxmlformats-officedocument.themeOverride+xml"/>
  <Override PartName="/ppt/theme/themeOverride51.xml" ContentType="application/vnd.openxmlformats-officedocument.themeOverr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theme/themeOverride40.xml" ContentType="application/vnd.openxmlformats-officedocument.themeOverr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theme/themeOverride4.xml" ContentType="application/vnd.openxmlformats-officedocument.themeOverr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heme/themeOverride38.xml" ContentType="application/vnd.openxmlformats-officedocument.themeOverride+xml"/>
  <Override PartName="/ppt/theme/themeOverride49.xml" ContentType="application/vnd.openxmlformats-officedocument.themeOverr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40.xml" ContentType="application/vnd.openxmlformats-officedocument.presentationml.notesSlide+xml"/>
  <Override PartName="/ppt/theme/themeOverride45.xml" ContentType="application/vnd.openxmlformats-officedocument.themeOverride+xml"/>
  <Override PartName="/ppt/theme/themeOverride5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16.xml" ContentType="application/vnd.openxmlformats-officedocument.themeOverride+xml"/>
  <Override PartName="/ppt/theme/themeOverride34.xml" ContentType="application/vnd.openxmlformats-officedocument.themeOverride+xml"/>
  <Override PartName="/ppt/slides/slide8.xml" ContentType="application/vnd.openxmlformats-officedocument.presentationml.slide+xml"/>
  <Override PartName="/ppt/theme/themeOverride9.xml" ContentType="application/vnd.openxmlformats-officedocument.themeOverride+xml"/>
  <Override PartName="/ppt/theme/themeOverride23.xml" ContentType="application/vnd.openxmlformats-officedocument.themeOverride+xml"/>
  <Override PartName="/ppt/theme/themeOverride41.xml" ContentType="application/vnd.openxmlformats-officedocument.themeOverride+xml"/>
  <Override PartName="/ppt/theme/themeOverride52.xml" ContentType="application/vnd.openxmlformats-officedocument.themeOverride+xml"/>
  <Override PartName="/ppt/slides/slide29.xml" ContentType="application/vnd.openxmlformats-officedocument.presentationml.slide+xml"/>
  <Override PartName="/ppt/theme/themeOverride30.xml" ContentType="application/vnd.openxmlformats-officedocument.themeOverr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92" r:id="rId35"/>
    <p:sldId id="293" r:id="rId36"/>
    <p:sldId id="294" r:id="rId37"/>
    <p:sldId id="295" r:id="rId38"/>
    <p:sldId id="298" r:id="rId39"/>
    <p:sldId id="299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BF23A2-C502-4362-B117-0D1D8517AA1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81C19027-5C44-4265-9386-4350C75135F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r"/>
            <a:fld id="{36B756F5-F6E2-4AB2-8A7A-F6BD229BEEF1}" type="slidenum">
              <a:rPr lang="en-US" sz="1200">
                <a:latin typeface="Arial" charset="0"/>
              </a:rPr>
              <a:pPr algn="r"/>
              <a:t>1</a:t>
            </a:fld>
            <a:endParaRPr lang="en-US" sz="1200">
              <a:latin typeface="Arial" charset="0"/>
            </a:endParaRPr>
          </a:p>
        </p:txBody>
      </p:sp>
      <p:sp>
        <p:nvSpPr>
          <p:cNvPr id="5123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5715000"/>
            <a:ext cx="4495800" cy="83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715000"/>
            <a:ext cx="4495800" cy="83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9pPr>
    </p:titleStyle>
    <p:bodyStyle>
      <a:lvl1pPr marL="609600" indent="-609600" algn="ctr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2667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Times New Roman" pitchFamily="18" charset="0"/>
        </a:defRPr>
      </a:lvl2pPr>
      <a:lvl3pPr marL="1371600" indent="-2667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752600" indent="-2667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2098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6670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1242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5814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0386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9.jpeg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10.jpeg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11.jpeg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Relationship Id="rId5" Type="http://schemas.openxmlformats.org/officeDocument/2006/relationships/image" Target="../media/image12.jpeg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Relationship Id="rId5" Type="http://schemas.openxmlformats.org/officeDocument/2006/relationships/image" Target="../media/image13.jpeg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Relationship Id="rId5" Type="http://schemas.openxmlformats.org/officeDocument/2006/relationships/image" Target="../media/image14.jpeg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Relationship Id="rId5" Type="http://schemas.openxmlformats.org/officeDocument/2006/relationships/image" Target="../media/image15.jpeg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.xml"/><Relationship Id="rId5" Type="http://schemas.openxmlformats.org/officeDocument/2006/relationships/image" Target="../media/image16.jpeg"/><Relationship Id="rId4" Type="http://schemas.openxmlformats.org/officeDocument/2006/relationships/image" Target="../media/image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.xml"/><Relationship Id="rId5" Type="http://schemas.openxmlformats.org/officeDocument/2006/relationships/image" Target="../media/image17.jpeg"/><Relationship Id="rId4" Type="http://schemas.openxmlformats.org/officeDocument/2006/relationships/image" Target="../media/image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.xml"/><Relationship Id="rId5" Type="http://schemas.openxmlformats.org/officeDocument/2006/relationships/image" Target="../media/image18.jpeg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3.jpeg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.xml"/><Relationship Id="rId5" Type="http://schemas.openxmlformats.org/officeDocument/2006/relationships/image" Target="../media/image19.jpeg"/><Relationship Id="rId4" Type="http://schemas.openxmlformats.org/officeDocument/2006/relationships/image" Target="../media/image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.xml"/><Relationship Id="rId5" Type="http://schemas.openxmlformats.org/officeDocument/2006/relationships/image" Target="../media/image20.jpeg"/><Relationship Id="rId4" Type="http://schemas.openxmlformats.org/officeDocument/2006/relationships/image" Target="../media/image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.xml"/><Relationship Id="rId5" Type="http://schemas.openxmlformats.org/officeDocument/2006/relationships/image" Target="../media/image21.jpeg"/><Relationship Id="rId4" Type="http://schemas.openxmlformats.org/officeDocument/2006/relationships/image" Target="../media/image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.xml"/><Relationship Id="rId5" Type="http://schemas.openxmlformats.org/officeDocument/2006/relationships/image" Target="../media/image22.jpeg"/><Relationship Id="rId4" Type="http://schemas.openxmlformats.org/officeDocument/2006/relationships/image" Target="../media/image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.xml"/><Relationship Id="rId5" Type="http://schemas.openxmlformats.org/officeDocument/2006/relationships/image" Target="../media/image23.jpeg"/><Relationship Id="rId4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.xml"/><Relationship Id="rId4" Type="http://schemas.openxmlformats.org/officeDocument/2006/relationships/image" Target="../media/image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.xml"/><Relationship Id="rId5" Type="http://schemas.openxmlformats.org/officeDocument/2006/relationships/image" Target="../media/image24.jpeg"/><Relationship Id="rId4" Type="http://schemas.openxmlformats.org/officeDocument/2006/relationships/image" Target="../media/image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.xml"/><Relationship Id="rId4" Type="http://schemas.openxmlformats.org/officeDocument/2006/relationships/image" Target="../media/image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.xml"/><Relationship Id="rId5" Type="http://schemas.openxmlformats.org/officeDocument/2006/relationships/image" Target="../media/image25.jpeg"/><Relationship Id="rId4" Type="http://schemas.openxmlformats.org/officeDocument/2006/relationships/image" Target="../media/image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.xml"/><Relationship Id="rId5" Type="http://schemas.openxmlformats.org/officeDocument/2006/relationships/image" Target="../media/image26.jpeg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.xml"/><Relationship Id="rId5" Type="http://schemas.openxmlformats.org/officeDocument/2006/relationships/image" Target="../media/image27.jpeg"/><Relationship Id="rId4" Type="http://schemas.openxmlformats.org/officeDocument/2006/relationships/image" Target="../media/image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1.xml"/><Relationship Id="rId5" Type="http://schemas.openxmlformats.org/officeDocument/2006/relationships/image" Target="../media/image28.jpeg"/><Relationship Id="rId4" Type="http://schemas.openxmlformats.org/officeDocument/2006/relationships/image" Target="../media/image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2.xml"/><Relationship Id="rId5" Type="http://schemas.openxmlformats.org/officeDocument/2006/relationships/image" Target="../media/image29.jpeg"/><Relationship Id="rId4" Type="http://schemas.openxmlformats.org/officeDocument/2006/relationships/image" Target="../media/image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3.xml"/><Relationship Id="rId5" Type="http://schemas.openxmlformats.org/officeDocument/2006/relationships/image" Target="../media/image30.jpeg"/><Relationship Id="rId4" Type="http://schemas.openxmlformats.org/officeDocument/2006/relationships/image" Target="../media/image2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4.xml"/><Relationship Id="rId5" Type="http://schemas.openxmlformats.org/officeDocument/2006/relationships/image" Target="../media/image31.jpeg"/><Relationship Id="rId4" Type="http://schemas.openxmlformats.org/officeDocument/2006/relationships/image" Target="../media/image2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5.xml"/><Relationship Id="rId5" Type="http://schemas.openxmlformats.org/officeDocument/2006/relationships/image" Target="../media/image32.jpeg"/><Relationship Id="rId4" Type="http://schemas.openxmlformats.org/officeDocument/2006/relationships/image" Target="../media/image2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6.xml"/><Relationship Id="rId5" Type="http://schemas.openxmlformats.org/officeDocument/2006/relationships/image" Target="../media/image33.jpeg"/><Relationship Id="rId4" Type="http://schemas.openxmlformats.org/officeDocument/2006/relationships/image" Target="../media/image2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7.xml"/><Relationship Id="rId5" Type="http://schemas.openxmlformats.org/officeDocument/2006/relationships/image" Target="../media/image34.jpeg"/><Relationship Id="rId4" Type="http://schemas.openxmlformats.org/officeDocument/2006/relationships/image" Target="../media/image2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8.xml"/><Relationship Id="rId5" Type="http://schemas.openxmlformats.org/officeDocument/2006/relationships/image" Target="../media/image35.jpeg"/><Relationship Id="rId4" Type="http://schemas.openxmlformats.org/officeDocument/2006/relationships/image" Target="../media/image2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9.xml"/><Relationship Id="rId5" Type="http://schemas.openxmlformats.org/officeDocument/2006/relationships/image" Target="../media/image36.jpeg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0.xml"/><Relationship Id="rId5" Type="http://schemas.openxmlformats.org/officeDocument/2006/relationships/image" Target="../media/image37.wmf"/><Relationship Id="rId4" Type="http://schemas.openxmlformats.org/officeDocument/2006/relationships/image" Target="../media/image2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1.xml"/><Relationship Id="rId5" Type="http://schemas.openxmlformats.org/officeDocument/2006/relationships/image" Target="../media/image38.wmf"/><Relationship Id="rId4" Type="http://schemas.openxmlformats.org/officeDocument/2006/relationships/image" Target="../media/image2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2.xml"/><Relationship Id="rId5" Type="http://schemas.openxmlformats.org/officeDocument/2006/relationships/image" Target="../media/image39.wmf"/><Relationship Id="rId4" Type="http://schemas.openxmlformats.org/officeDocument/2006/relationships/image" Target="../media/image2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3.xml"/><Relationship Id="rId5" Type="http://schemas.openxmlformats.org/officeDocument/2006/relationships/image" Target="../media/image40.wmf"/><Relationship Id="rId4" Type="http://schemas.openxmlformats.org/officeDocument/2006/relationships/image" Target="../media/image2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4.xml"/><Relationship Id="rId5" Type="http://schemas.openxmlformats.org/officeDocument/2006/relationships/image" Target="../media/image41.wmf"/><Relationship Id="rId4" Type="http://schemas.openxmlformats.org/officeDocument/2006/relationships/image" Target="../media/image2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5.xml"/><Relationship Id="rId5" Type="http://schemas.openxmlformats.org/officeDocument/2006/relationships/image" Target="../media/image42.jpeg"/><Relationship Id="rId4" Type="http://schemas.openxmlformats.org/officeDocument/2006/relationships/image" Target="../media/image2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6.xml"/><Relationship Id="rId5" Type="http://schemas.openxmlformats.org/officeDocument/2006/relationships/image" Target="../media/image43.jpeg"/><Relationship Id="rId4" Type="http://schemas.openxmlformats.org/officeDocument/2006/relationships/image" Target="../media/image2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7.xml"/><Relationship Id="rId4" Type="http://schemas.openxmlformats.org/officeDocument/2006/relationships/image" Target="../media/image2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8.xml"/><Relationship Id="rId5" Type="http://schemas.openxmlformats.org/officeDocument/2006/relationships/image" Target="../media/image44.jpeg"/><Relationship Id="rId4" Type="http://schemas.openxmlformats.org/officeDocument/2006/relationships/image" Target="../media/image2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9.x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4.jpeg"/><Relationship Id="rId4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0.xml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2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1.xml"/><Relationship Id="rId4" Type="http://schemas.openxmlformats.org/officeDocument/2006/relationships/image" Target="../media/image2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2.xml"/><Relationship Id="rId5" Type="http://schemas.openxmlformats.org/officeDocument/2006/relationships/image" Target="../media/image47.jpeg"/><Relationship Id="rId4" Type="http://schemas.openxmlformats.org/officeDocument/2006/relationships/image" Target="../media/image2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3.xml"/><Relationship Id="rId5" Type="http://schemas.openxmlformats.org/officeDocument/2006/relationships/image" Target="../media/image48.jpeg"/><Relationship Id="rId4" Type="http://schemas.openxmlformats.org/officeDocument/2006/relationships/image" Target="../media/image2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4.xml"/><Relationship Id="rId5" Type="http://schemas.openxmlformats.org/officeDocument/2006/relationships/image" Target="../media/image49.jpeg"/><Relationship Id="rId4" Type="http://schemas.openxmlformats.org/officeDocument/2006/relationships/image" Target="../media/image2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5.xml"/><Relationship Id="rId5" Type="http://schemas.openxmlformats.org/officeDocument/2006/relationships/image" Target="../media/image49.jpeg"/><Relationship Id="rId4" Type="http://schemas.openxmlformats.org/officeDocument/2006/relationships/image" Target="../media/image2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6.xml"/><Relationship Id="rId5" Type="http://schemas.openxmlformats.org/officeDocument/2006/relationships/image" Target="../media/image50.jpeg"/><Relationship Id="rId4" Type="http://schemas.openxmlformats.org/officeDocument/2006/relationships/image" Target="../media/image2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7.xml"/><Relationship Id="rId5" Type="http://schemas.openxmlformats.org/officeDocument/2006/relationships/image" Target="../media/image51.wmf"/><Relationship Id="rId4" Type="http://schemas.openxmlformats.org/officeDocument/2006/relationships/image" Target="../media/image2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8.xml"/><Relationship Id="rId5" Type="http://schemas.openxmlformats.org/officeDocument/2006/relationships/image" Target="../media/image52.wmf"/><Relationship Id="rId4" Type="http://schemas.openxmlformats.org/officeDocument/2006/relationships/image" Target="../media/image2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9.xml"/><Relationship Id="rId5" Type="http://schemas.openxmlformats.org/officeDocument/2006/relationships/image" Target="../media/image53.wmf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5.jpeg"/><Relationship Id="rId4" Type="http://schemas.openxmlformats.org/officeDocument/2006/relationships/image" Target="../media/image2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0.xml"/><Relationship Id="rId5" Type="http://schemas.openxmlformats.org/officeDocument/2006/relationships/image" Target="../media/image54.wmf"/><Relationship Id="rId4" Type="http://schemas.openxmlformats.org/officeDocument/2006/relationships/image" Target="../media/image2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61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4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6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notesSlide" Target="../notesSlides/notesSlide6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6.jpeg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7.jpeg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8.jpeg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85800" y="350838"/>
            <a:ext cx="77724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2400">
                <a:latin typeface="Arial" charset="0"/>
              </a:rPr>
              <a:t>MODERN OPERATING SYSTEMS</a:t>
            </a:r>
            <a:br>
              <a:rPr lang="en-US" sz="2400">
                <a:latin typeface="Arial" charset="0"/>
              </a:rPr>
            </a:br>
            <a:r>
              <a:rPr lang="en-US" sz="1800">
                <a:latin typeface="Arial" charset="0"/>
              </a:rPr>
              <a:t>Third Edition</a:t>
            </a:r>
            <a:r>
              <a:rPr lang="en-US" sz="3600">
                <a:latin typeface="Arial" charset="0"/>
              </a:rPr>
              <a:t/>
            </a:r>
            <a:br>
              <a:rPr lang="en-US" sz="3600">
                <a:latin typeface="Arial" charset="0"/>
              </a:rPr>
            </a:br>
            <a:r>
              <a:rPr lang="en-US" sz="3600">
                <a:latin typeface="Arial" charset="0"/>
              </a:rPr>
              <a:t/>
            </a:r>
            <a:br>
              <a:rPr lang="en-US" sz="3600">
                <a:latin typeface="Arial" charset="0"/>
              </a:rPr>
            </a:br>
            <a:r>
              <a:rPr lang="en-US" sz="1800">
                <a:latin typeface="Arial" charset="0"/>
              </a:rPr>
              <a:t>ANDREW S. TANENBAUM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/>
            </a:r>
            <a:br>
              <a:rPr lang="en-US" sz="1800">
                <a:latin typeface="Arial" charset="0"/>
              </a:rPr>
            </a:br>
            <a:r>
              <a:rPr lang="en-US" sz="3600">
                <a:solidFill>
                  <a:srgbClr val="FF0000"/>
                </a:solidFill>
                <a:latin typeface="Arial" charset="0"/>
              </a:rPr>
              <a:t/>
            </a:r>
            <a:br>
              <a:rPr lang="en-US" sz="3600">
                <a:solidFill>
                  <a:srgbClr val="FF0000"/>
                </a:solidFill>
                <a:latin typeface="Arial" charset="0"/>
              </a:rPr>
            </a:br>
            <a:r>
              <a:rPr lang="en-US" sz="3600">
                <a:solidFill>
                  <a:srgbClr val="FF0000"/>
                </a:solidFill>
                <a:latin typeface="Arial" charset="0"/>
              </a:rPr>
              <a:t>Chapter 2</a:t>
            </a:r>
            <a:br>
              <a:rPr lang="en-US" sz="3600">
                <a:solidFill>
                  <a:srgbClr val="FF0000"/>
                </a:solidFill>
                <a:latin typeface="Arial" charset="0"/>
              </a:rPr>
            </a:br>
            <a:r>
              <a:rPr lang="en-US" sz="3600">
                <a:solidFill>
                  <a:srgbClr val="FF0000"/>
                </a:solidFill>
                <a:latin typeface="Arial" charset="0"/>
              </a:rPr>
              <a:t>Processes and Threads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2-7. A word processor with three threads.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Thread Usage (1)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22534" name="Picture 6" descr="02-0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450" y="1466850"/>
            <a:ext cx="7505700" cy="37719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2-8. A multithreaded Web server.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Thread Usage (2)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24582" name="Picture 6" descr="02-0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04925" y="1060450"/>
            <a:ext cx="6873875" cy="455612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2-9. A rough outline of the code for Fig. 2-8. (a) Dispatcher thread. (b) Worker thread.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Thread Usage (3)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26631" name="Picture 7" descr="02-0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350" y="2185988"/>
            <a:ext cx="8883650" cy="237807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2-10. Three ways to construct a server.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Thread Usage (4)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28678" name="Picture 6" descr="02-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1513" y="2390775"/>
            <a:ext cx="7569200" cy="176212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2-11. (a) Three processes each with one thread. (b) One process with three threads.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The Classical Thread Model (1)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30726" name="Picture 6" descr="02-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2125" y="1681163"/>
            <a:ext cx="8283575" cy="33782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5373688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2-12. The first column lists some items shared by all threads in a process. The second one lists some items private to each thread.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The Classical Thread Model (2)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32774" name="Picture 6" descr="02-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5438" y="1749425"/>
            <a:ext cx="8550275" cy="27686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2-13. Each thread has its own stack.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The Classical Thread Model (3)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34822" name="Picture 6" descr="02-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6325" y="1528763"/>
            <a:ext cx="6991350" cy="391795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2-14. Some of the Pthreads function calls.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POSIX Threads (1)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36870" name="Picture 6" descr="02-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5175" y="2016125"/>
            <a:ext cx="7642225" cy="272732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2-15. An example program using threads.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POSIX Threads (2)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1350963" y="5008563"/>
            <a:ext cx="113188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/>
              <a:t>. . .</a:t>
            </a:r>
          </a:p>
        </p:txBody>
      </p:sp>
      <p:pic>
        <p:nvPicPr>
          <p:cNvPr id="38919" name="Picture 7" descr="02-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5788" y="1090613"/>
            <a:ext cx="5472112" cy="46990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2-16. (a) A user-level threads package. (b) A threads package managed by the kernel.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Implementing Threads in User Space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43014" name="Picture 6" descr="02-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6988" y="1724025"/>
            <a:ext cx="6915150" cy="327025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5319713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2-1. (a) Multiprogramming of four programs. (b) Conceptual model of four independent, sequential processes. (c) Only one program is active at once.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The Process Model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6150" name="Picture 6" descr="02-0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" y="1789113"/>
            <a:ext cx="7658100" cy="245745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2-17. Multiplexing user-level threads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onto kernel-level threads.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Hybrid Implementations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45062" name="Picture 6" descr="02-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1246188"/>
            <a:ext cx="7162800" cy="428307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5373688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2-18. Creation of a new thread when a message arrives. (a) Before the message arrives.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(b) After the message arrives.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Pop-Up Threads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47110" name="Picture 6" descr="02-1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4638" y="1058863"/>
            <a:ext cx="6203950" cy="389255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2-19. Conflicts between threads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over the use of a global variable.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0" y="0"/>
            <a:ext cx="9144000" cy="148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Making Single-Threaded Code Multithreaded (1)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49158" name="Picture 6" descr="02-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30350" y="1663700"/>
            <a:ext cx="6165850" cy="398145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2-20. Threads can have private global variables.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0" y="0"/>
            <a:ext cx="9144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Making Single-Threaded Code Multithreaded (2)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51206" name="Picture 6" descr="02-2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8750" y="1428750"/>
            <a:ext cx="3746500" cy="40005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2-21. Two processes want to access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shared memory at the same time.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Race Conditions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53254" name="Picture 6" descr="02-2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7663" y="1289050"/>
            <a:ext cx="5524500" cy="405765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887413" y="1377950"/>
            <a:ext cx="8010525" cy="510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l">
              <a:spcBef>
                <a:spcPct val="20000"/>
              </a:spcBef>
            </a:pPr>
            <a:r>
              <a:rPr lang="en-US" sz="2800">
                <a:latin typeface="Arial" charset="0"/>
              </a:rPr>
              <a:t>Conditions required to avoid race condition:</a:t>
            </a:r>
          </a:p>
          <a:p>
            <a:pPr marL="609600" indent="-609600" algn="l">
              <a:spcBef>
                <a:spcPct val="20000"/>
              </a:spcBef>
            </a:pPr>
            <a:endParaRPr lang="en-US" sz="2800">
              <a:latin typeface="Arial" charset="0"/>
            </a:endParaRP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>
                <a:latin typeface="Arial" charset="0"/>
              </a:rPr>
              <a:t>No two processes may be simultaneously inside their critical regions.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>
                <a:latin typeface="Arial" charset="0"/>
              </a:rPr>
              <a:t>No assumptions may be made about speeds or the number of CPUs.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>
                <a:latin typeface="Arial" charset="0"/>
              </a:rPr>
              <a:t>No process running outside its critical region may block other processes.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>
                <a:latin typeface="Arial" charset="0"/>
              </a:rPr>
              <a:t>No process should have to wait forever to enter its critical region.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Critical Regions (1)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2-22. Mutual exclusion using critical regions.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Critical Regions (2)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57350" name="Picture 6" descr="02-2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3138" y="1500188"/>
            <a:ext cx="7289800" cy="35433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1241425" y="1487488"/>
            <a:ext cx="7491413" cy="473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l" eaLnBrk="0" hangingPunct="0">
              <a:spcBef>
                <a:spcPct val="20000"/>
              </a:spcBef>
            </a:pPr>
            <a:r>
              <a:rPr lang="en-US" sz="2800">
                <a:latin typeface="Arial" charset="0"/>
              </a:rPr>
              <a:t>Proposals for achieving mutual exclusion:</a:t>
            </a:r>
          </a:p>
          <a:p>
            <a:pPr marL="609600" indent="-609600" algn="l" eaLnBrk="0" hangingPunct="0">
              <a:spcBef>
                <a:spcPct val="20000"/>
              </a:spcBef>
            </a:pPr>
            <a:endParaRPr lang="en-US" sz="2800">
              <a:latin typeface="Arial" charset="0"/>
            </a:endParaRP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>
                <a:latin typeface="Arial" charset="0"/>
              </a:rPr>
              <a:t>Disabling interrupts</a:t>
            </a: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>
                <a:latin typeface="Arial" charset="0"/>
              </a:rPr>
              <a:t>Lock variables</a:t>
            </a: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>
                <a:latin typeface="Arial" charset="0"/>
              </a:rPr>
              <a:t>Strict alternation</a:t>
            </a: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>
                <a:latin typeface="Arial" charset="0"/>
              </a:rPr>
              <a:t>Peterson's solution</a:t>
            </a: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>
                <a:latin typeface="Arial" charset="0"/>
              </a:rPr>
              <a:t>The TSL instruction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Mutual Exclusion with Busy Waiting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5373688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2-23. A proposed solution to the critical region problem.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(a) Process 0. (b) Process 1. In both cases, be sure to note the semicolons terminating the while statements.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Strict Alternation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61446" name="Picture 6" descr="02-2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6238" y="1946275"/>
            <a:ext cx="8648700" cy="230822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2-24. Peterson’s solution for achieving mutual exclusion.</a:t>
            </a: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0"/>
            <a:ext cx="91440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Peterson's Solution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63494" name="Picture 6" descr="02-2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6225" y="1246188"/>
            <a:ext cx="6419850" cy="43053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777875" y="1350963"/>
            <a:ext cx="8366125" cy="520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l">
              <a:spcBef>
                <a:spcPct val="20000"/>
              </a:spcBef>
            </a:pPr>
            <a:r>
              <a:rPr lang="en-US" sz="2800">
                <a:latin typeface="Arial" charset="0"/>
              </a:rPr>
              <a:t>Events which cause process creation:</a:t>
            </a:r>
          </a:p>
          <a:p>
            <a:pPr marL="609600" indent="-609600" algn="l">
              <a:spcBef>
                <a:spcPct val="20000"/>
              </a:spcBef>
            </a:pPr>
            <a:endParaRPr lang="en-US" sz="2800">
              <a:latin typeface="Arial" charset="0"/>
            </a:endParaRP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>
                <a:latin typeface="Arial" charset="0"/>
              </a:rPr>
              <a:t>System initialization.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>
                <a:latin typeface="Arial" charset="0"/>
              </a:rPr>
              <a:t>Execution of a process creation system call by a running process.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>
                <a:latin typeface="Arial" charset="0"/>
              </a:rPr>
              <a:t>A user request to create a new process.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>
                <a:latin typeface="Arial" charset="0"/>
              </a:rPr>
              <a:t>Initiation of a batch job.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Process Creation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2-25. Entering and leaving a critical region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using the TSL instruction.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The TSL Instruction (1)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65542" name="Picture 6" descr="02-2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0450" y="2027238"/>
            <a:ext cx="7531100" cy="240347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2-26. Entering and leaving a critical region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using the XCHG instruction.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The TSL Instruction (2)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67594" name="Picture 10" descr="02-2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4825" y="2144713"/>
            <a:ext cx="8131175" cy="256857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2-27. The producer-consumer problem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with a fatal race condition.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The Producer-Consumer Problem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1173163" y="4899025"/>
            <a:ext cx="113347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/>
              <a:t>. . .</a:t>
            </a:r>
          </a:p>
        </p:txBody>
      </p:sp>
      <p:pic>
        <p:nvPicPr>
          <p:cNvPr id="69639" name="Picture 7" descr="02-2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4788" y="1047750"/>
            <a:ext cx="5546725" cy="462915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5842000"/>
            <a:ext cx="9144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2-28. The producer-consumer problem using semaphores.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Semaphores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1365250" y="5322888"/>
            <a:ext cx="11318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/>
              <a:t>. . .</a:t>
            </a:r>
          </a:p>
        </p:txBody>
      </p:sp>
      <p:pic>
        <p:nvPicPr>
          <p:cNvPr id="73735" name="Picture 7" descr="02-2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01850" y="1106488"/>
            <a:ext cx="4737100" cy="47244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2-29. Implementation of mutex lock and mutex unlock.</a:t>
            </a: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Mutexes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77830" name="Picture 6" descr="02-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5275" y="1474788"/>
            <a:ext cx="8556625" cy="320992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2-30. Some of the Pthreads calls relating to mutexes.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Mutexes in Pthreads (1)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79878" name="Picture 6" descr="02-3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0263" y="1963738"/>
            <a:ext cx="7483475" cy="293052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2-31. Some of the Pthreads calls relating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to condition variables.</a:t>
            </a: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Mutexes in Pthreads (2)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81926" name="Picture 6" descr="02-3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1463" y="2016125"/>
            <a:ext cx="8601075" cy="282575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2-32. Using threads to solve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the producer-consumer problem.</a:t>
            </a: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Mutexes in Pthreads (3)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804863" y="5322888"/>
            <a:ext cx="10509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/>
              <a:t>. . .</a:t>
            </a:r>
          </a:p>
        </p:txBody>
      </p:sp>
      <p:pic>
        <p:nvPicPr>
          <p:cNvPr id="83975" name="Picture 7" descr="02-3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9050" y="1089025"/>
            <a:ext cx="3713163" cy="461645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2-33. A monitor.</a:t>
            </a: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Monitors (1)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90118" name="Picture 6" descr="02-3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55888" y="1441450"/>
            <a:ext cx="3832225" cy="390842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0" y="5614988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2-34. An outline of the producer-consumer problem with monitors. </a:t>
            </a:r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3109913" y="0"/>
            <a:ext cx="3325812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Monitors (2)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92166" name="Picture 6" descr="02-3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5575" y="847725"/>
            <a:ext cx="3711575" cy="462597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777875" y="1350963"/>
            <a:ext cx="8366125" cy="520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l">
              <a:spcBef>
                <a:spcPct val="20000"/>
              </a:spcBef>
            </a:pPr>
            <a:r>
              <a:rPr lang="en-US" sz="2800">
                <a:latin typeface="Arial" charset="0"/>
              </a:rPr>
              <a:t>Events which cause process termination:</a:t>
            </a:r>
          </a:p>
          <a:p>
            <a:pPr marL="609600" indent="-609600" algn="l">
              <a:spcBef>
                <a:spcPct val="20000"/>
              </a:spcBef>
            </a:pPr>
            <a:endParaRPr lang="en-US">
              <a:latin typeface="Arial" charset="0"/>
            </a:endParaRP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>
                <a:latin typeface="Arial" charset="0"/>
              </a:rPr>
              <a:t>Normal exit (voluntary).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>
                <a:latin typeface="Arial" charset="0"/>
              </a:rPr>
              <a:t>Error exit (voluntary).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>
                <a:latin typeface="Arial" charset="0"/>
              </a:rPr>
              <a:t>Fatal error (involuntary).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>
                <a:latin typeface="Arial" charset="0"/>
              </a:rPr>
              <a:t>Killed by another process (involuntary).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Process Termination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2-35. A solution to the producer-consumer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problem in Java.</a:t>
            </a:r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Message Passing (1)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519113" y="4981575"/>
            <a:ext cx="10509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/>
              <a:t>. . .</a:t>
            </a:r>
          </a:p>
        </p:txBody>
      </p:sp>
      <p:pic>
        <p:nvPicPr>
          <p:cNvPr id="96262" name="Picture 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5575" y="1625600"/>
            <a:ext cx="5730875" cy="304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2-35. A solution to the producer-consumer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problem in Java.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0" y="0"/>
            <a:ext cx="914400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Message Passing (2)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1392238" y="5213350"/>
            <a:ext cx="10509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/>
              <a:t>. . .</a:t>
            </a:r>
          </a:p>
        </p:txBody>
      </p:sp>
      <p:pic>
        <p:nvPicPr>
          <p:cNvPr id="98310" name="Picture 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87550" y="1512888"/>
            <a:ext cx="5099050" cy="340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8311" name="Rectangle 7"/>
          <p:cNvSpPr>
            <a:spLocks noChangeArrowheads="1"/>
          </p:cNvSpPr>
          <p:nvPr/>
        </p:nvSpPr>
        <p:spPr bwMode="auto">
          <a:xfrm>
            <a:off x="1039813" y="479425"/>
            <a:ext cx="105092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/>
              <a:t>. . 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2-35. A solution to the producer-consumer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problem in Java.</a:t>
            </a: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Message Passing (3)</a:t>
            </a: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531813" y="1050925"/>
            <a:ext cx="10509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/>
              <a:t>. . .</a:t>
            </a:r>
          </a:p>
        </p:txBody>
      </p:sp>
      <p:pic>
        <p:nvPicPr>
          <p:cNvPr id="100358" name="Picture 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7100" y="2239963"/>
            <a:ext cx="7305675" cy="236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2-36. The producer-consumer problem with N messages.</a:t>
            </a: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Producer-Consumer Problem </a:t>
            </a:r>
            <a:br>
              <a:rPr lang="en-US" sz="3600">
                <a:solidFill>
                  <a:srgbClr val="FF0000"/>
                </a:solidFill>
                <a:latin typeface="Arial" charset="0"/>
              </a:rPr>
            </a:br>
            <a:r>
              <a:rPr lang="en-US" sz="3600">
                <a:solidFill>
                  <a:srgbClr val="FF0000"/>
                </a:solidFill>
                <a:latin typeface="Arial" charset="0"/>
              </a:rPr>
              <a:t>with Message Passing (1)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627063" y="4981575"/>
            <a:ext cx="10509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/>
              <a:t>. . .</a:t>
            </a:r>
          </a:p>
        </p:txBody>
      </p:sp>
      <p:pic>
        <p:nvPicPr>
          <p:cNvPr id="102406" name="Picture 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5325" y="1719263"/>
            <a:ext cx="7820025" cy="326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2-36. The producer-consumer problem with N messages.</a:t>
            </a: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Producer-Consumer Problem </a:t>
            </a:r>
            <a:br>
              <a:rPr lang="en-US" sz="3600">
                <a:solidFill>
                  <a:srgbClr val="FF0000"/>
                </a:solidFill>
                <a:latin typeface="Arial" charset="0"/>
              </a:rPr>
            </a:br>
            <a:r>
              <a:rPr lang="en-US" sz="3600">
                <a:solidFill>
                  <a:srgbClr val="FF0000"/>
                </a:solidFill>
                <a:latin typeface="Arial" charset="0"/>
              </a:rPr>
              <a:t>with Message Passing (2)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463550" y="1036638"/>
            <a:ext cx="105092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/>
              <a:t>. . .</a:t>
            </a:r>
          </a:p>
        </p:txBody>
      </p:sp>
      <p:pic>
        <p:nvPicPr>
          <p:cNvPr id="104454" name="Picture 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8838" y="2185988"/>
            <a:ext cx="74326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0" y="5100638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2-37. Use of a barrier. (a) Processes approaching a barrier. (b) All processes but one blocked at the barrier. (c) When the last process arrives at the barrier, all of them are let through.</a:t>
            </a: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Barriers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06502" name="Picture 6" descr="02-3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17588" y="1592263"/>
            <a:ext cx="7439025" cy="300037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2-38. Bursts of CPU usage alternate with periods of waiting for I/O. (a) A CPU-bound process. (b) An I/O-bound process.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Scheduling – Process Behavior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08550" name="Picture 6" descr="02-3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9625" y="1689100"/>
            <a:ext cx="7664450" cy="307975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2252663" y="1897063"/>
            <a:ext cx="2971800" cy="304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>
                <a:latin typeface="Arial" charset="0"/>
              </a:rPr>
              <a:t>Batch</a:t>
            </a: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>
                <a:latin typeface="Arial" charset="0"/>
              </a:rPr>
              <a:t>Interactive</a:t>
            </a: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>
                <a:latin typeface="Arial" charset="0"/>
              </a:rPr>
              <a:t>Real time</a:t>
            </a: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Categories of Scheduling Algorithms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2-39. Some goals of the scheduling algorithm under different circumstances.</a:t>
            </a:r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Scheduling Algorithm Goals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12646" name="Picture 6" descr="02-3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36663" y="1374775"/>
            <a:ext cx="6588125" cy="40513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1255713" y="1733550"/>
            <a:ext cx="5929312" cy="263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>
                <a:latin typeface="Arial" charset="0"/>
              </a:rPr>
              <a:t>First-come first-served</a:t>
            </a: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>
                <a:latin typeface="Arial" charset="0"/>
              </a:rPr>
              <a:t>Shortest job first</a:t>
            </a: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>
                <a:latin typeface="Arial" charset="0"/>
              </a:rPr>
              <a:t>Shortest remaining Time next</a:t>
            </a:r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Scheduling in Batch Systems</a:t>
            </a: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2-2. A process can be in running, blocked, or ready state. Transitions between these states are as shown.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Process States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2294" name="Picture 6" descr="02-0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2543175"/>
            <a:ext cx="7620000" cy="177165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2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0613" y="2711450"/>
            <a:ext cx="4775200" cy="216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0" y="5032375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2-40. An example of shortest job first scheduling.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(a) Running four jobs in the original order. (b) Running them in shortest job first order.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Shortest Job First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16742" name="Picture 6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2738" y="860425"/>
            <a:ext cx="4886325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1214438" y="1377950"/>
            <a:ext cx="6343650" cy="455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>
                <a:latin typeface="Arial" charset="0"/>
              </a:rPr>
              <a:t>Round-robin scheduling</a:t>
            </a: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>
                <a:latin typeface="Arial" charset="0"/>
              </a:rPr>
              <a:t>Priority scheduling</a:t>
            </a: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>
                <a:latin typeface="Arial" charset="0"/>
              </a:rPr>
              <a:t>Multiple queues</a:t>
            </a: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>
                <a:latin typeface="Arial" charset="0"/>
              </a:rPr>
              <a:t>Shortest process next</a:t>
            </a: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>
                <a:latin typeface="Arial" charset="0"/>
              </a:rPr>
              <a:t>Guaranteed scheduling</a:t>
            </a: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>
                <a:latin typeface="Arial" charset="0"/>
              </a:rPr>
              <a:t>Lottery scheduling</a:t>
            </a: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>
                <a:latin typeface="Arial" charset="0"/>
              </a:rPr>
              <a:t>Fair-share scheduling</a:t>
            </a:r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Scheduling in Interactive Systems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0" y="5332413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2-41. Round-robin scheduling.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(a) The list of runnable processes. (b) The list of runnable processes after B uses up its quantum.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Round-Robin Scheduling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20839" name="Picture 7" descr="02-4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8338" y="2384425"/>
            <a:ext cx="7613650" cy="14605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2-42. A scheduling algorithm with four priority classes.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Priority Scheduling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22886" name="Picture 6" descr="02-4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7725" y="1844675"/>
            <a:ext cx="7448550" cy="316865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0" y="5427663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2-43. (a) Possible scheduling of user-level threads with a 50-msec process quantum and threads that run 5 msec per CPU burst. </a:t>
            </a: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Thread Scheduling (1)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24934" name="Picture 6" descr="02-4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9900" y="1492250"/>
            <a:ext cx="8093075" cy="355917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2-43. (b) Possible scheduling of kernel-level threads with the same characteristics as (a).</a:t>
            </a:r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Thread Scheduling (2)</a:t>
            </a: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26982" name="Picture 6" descr="02-4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875" y="1528763"/>
            <a:ext cx="8429625" cy="370522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2-44. Lunch time in the Philosophy Department.</a:t>
            </a: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Dining Philosophers Problem (1)</a:t>
            </a: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29030" name="Picture 6" descr="02-4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79650" y="1363663"/>
            <a:ext cx="4286250" cy="40513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2-45. A nonsolution to the dining philosophers problem.</a:t>
            </a:r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Dining Philosophers Problem (2)</a:t>
            </a:r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31077" name="Picture 5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6775" y="2101850"/>
            <a:ext cx="73342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2" name="Picture 2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8650" y="1022350"/>
            <a:ext cx="7927975" cy="468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23" name="Rectangle 3"/>
          <p:cNvSpPr>
            <a:spLocks noChangeArrowheads="1"/>
          </p:cNvSpPr>
          <p:nvPr/>
        </p:nvSpPr>
        <p:spPr bwMode="auto">
          <a:xfrm>
            <a:off x="0" y="5992813"/>
            <a:ext cx="9144000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2-46. A solution to the dining philosophers problem.</a:t>
            </a:r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0" y="0"/>
            <a:ext cx="91440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Dining Philosophers Problem (3)</a:t>
            </a:r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sp>
        <p:nvSpPr>
          <p:cNvPr id="133126" name="Rectangle 6"/>
          <p:cNvSpPr>
            <a:spLocks noChangeArrowheads="1"/>
          </p:cNvSpPr>
          <p:nvPr/>
        </p:nvSpPr>
        <p:spPr bwMode="auto">
          <a:xfrm>
            <a:off x="655638" y="5227638"/>
            <a:ext cx="10509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/>
              <a:t>. . .</a:t>
            </a:r>
          </a:p>
        </p:txBody>
      </p:sp>
      <p:pic>
        <p:nvPicPr>
          <p:cNvPr id="133127" name="Picture 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87438" y="1482725"/>
            <a:ext cx="7927975" cy="468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2-46. A solution to the dining philosophers problem.</a:t>
            </a:r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Dining Philosophers Problem (4)</a:t>
            </a: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300038" y="4435475"/>
            <a:ext cx="10509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/>
              <a:t>. . .</a:t>
            </a:r>
          </a:p>
        </p:txBody>
      </p:sp>
      <p:pic>
        <p:nvPicPr>
          <p:cNvPr id="135174" name="Picture 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5263" y="2279650"/>
            <a:ext cx="8686800" cy="212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5175" name="Rectangle 7"/>
          <p:cNvSpPr>
            <a:spLocks noChangeArrowheads="1"/>
          </p:cNvSpPr>
          <p:nvPr/>
        </p:nvSpPr>
        <p:spPr bwMode="auto">
          <a:xfrm>
            <a:off x="261938" y="1585913"/>
            <a:ext cx="10509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/>
              <a:t>. . 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5414963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2-3. The lowest layer of a process-structured operating system handles interrupts and scheduling. Above that layer are sequential processes.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Implementation of Processes (1)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4342" name="Picture 6" descr="02-0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33538" y="1881188"/>
            <a:ext cx="5876925" cy="309562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8" name="Picture 2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6250" y="1538288"/>
            <a:ext cx="8448675" cy="405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2-46. A solution to the dining philosophers problem.</a:t>
            </a: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Dining Philosophers Problem (5)</a:t>
            </a: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231775" y="968375"/>
            <a:ext cx="105092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/>
              <a:t>. . 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0" y="5964238"/>
            <a:ext cx="914400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2-47. A solution to the readers and writers problem.</a:t>
            </a: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The Readers and Writers Problem (1)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900113" y="5472113"/>
            <a:ext cx="105092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/>
              <a:t>. . .</a:t>
            </a:r>
          </a:p>
        </p:txBody>
      </p:sp>
      <p:graphicFrame>
        <p:nvGraphicFramePr>
          <p:cNvPr id="139271" name="Object 7"/>
          <p:cNvGraphicFramePr>
            <a:graphicFrameLocks noChangeAspect="1"/>
          </p:cNvGraphicFramePr>
          <p:nvPr/>
        </p:nvGraphicFramePr>
        <p:xfrm>
          <a:off x="1370013" y="1238250"/>
          <a:ext cx="6400800" cy="4381500"/>
        </p:xfrm>
        <a:graphic>
          <a:graphicData uri="http://schemas.openxmlformats.org/presentationml/2006/ole">
            <p:oleObj spid="_x0000_s139271" name="Image" r:id="rId6" imgW="17238226" imgH="11794688" progId="Photoshop.Image.9">
              <p:embed/>
            </p:oleObj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2-47. A solution to the readers and writers problem.</a:t>
            </a:r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The Readers and Writers Problem (2)</a:t>
            </a: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382588" y="1350963"/>
            <a:ext cx="10509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/>
              <a:t>. . .</a:t>
            </a:r>
          </a:p>
        </p:txBody>
      </p:sp>
      <p:graphicFrame>
        <p:nvGraphicFramePr>
          <p:cNvPr id="143360" name="Object 0"/>
          <p:cNvGraphicFramePr>
            <a:graphicFrameLocks noChangeAspect="1"/>
          </p:cNvGraphicFramePr>
          <p:nvPr/>
        </p:nvGraphicFramePr>
        <p:xfrm>
          <a:off x="820738" y="2303463"/>
          <a:ext cx="7502525" cy="2251075"/>
        </p:xfrm>
        <a:graphic>
          <a:graphicData uri="http://schemas.openxmlformats.org/presentationml/2006/ole">
            <p:oleObj spid="_x0000_s143360" name="Image" r:id="rId6" imgW="18145482" imgH="5443895" progId="Photoshop.Image.9">
              <p:embed/>
            </p:oleObj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561975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2-4. Some of the fields of a typical process table entry.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Implementation of Processes (2)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6390" name="Picture 6" descr="02-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33538" y="1408113"/>
            <a:ext cx="6353175" cy="367347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561975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2-5. Skeleton of what the lowest level of the operating system does when an interrupt occurs.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Implementation of Processes (3)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8438" name="Picture 6" descr="02-0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1413" y="1917700"/>
            <a:ext cx="7286625" cy="280352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2-6. CPU utilization as a function of the number of processes in memory.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Modeling Multiprogramming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20486" name="Picture 6" descr="02-0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70000" y="1573213"/>
            <a:ext cx="6604000" cy="371157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S-Ch01-e3">
  <a:themeElements>
    <a:clrScheme name="MOS-Ch01-e3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S-Ch01-e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S-Ch01-e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S-Ch01-e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S-Ch01-e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S-Ch01-e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S-Ch01-e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S-Ch01-e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S-Ch01-e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6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7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8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9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0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1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2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3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4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5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6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7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8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9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0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1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2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3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4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5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6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7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8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9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0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1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2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3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4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5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6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7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8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9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0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1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2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3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4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5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6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7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8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9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0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1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2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MOS-Ch01-e3</Template>
  <TotalTime>286</TotalTime>
  <Words>2529</Words>
  <Application>Microsoft Office PowerPoint</Application>
  <PresentationFormat>On-screen Show (4:3)</PresentationFormat>
  <Paragraphs>233</Paragraphs>
  <Slides>62</Slides>
  <Notes>62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Times New Roman</vt:lpstr>
      <vt:lpstr>Arial</vt:lpstr>
      <vt:lpstr>MOS-Ch01-e3</vt:lpstr>
      <vt:lpstr>Adobe Photoshop Image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OPERATING SYSTEMS  Third Edition ANDREW S. TANENBAUM   Chapter 2 Processes and Threads</dc:title>
  <dc:creator>Steve Armstrong</dc:creator>
  <cp:lastModifiedBy>igor</cp:lastModifiedBy>
  <cp:revision>62</cp:revision>
  <dcterms:created xsi:type="dcterms:W3CDTF">2007-11-27T16:59:21Z</dcterms:created>
  <dcterms:modified xsi:type="dcterms:W3CDTF">2012-02-03T18:58:38Z</dcterms:modified>
</cp:coreProperties>
</file>