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heme/themeOverride39.xml" ContentType="application/vnd.openxmlformats-officedocument.themeOverr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heme/themeOverride57.xml" ContentType="application/vnd.openxmlformats-officedocument.themeOverride+xml"/>
  <Override PartName="/ppt/notesSlides/notesSlide12.xml" ContentType="application/vnd.openxmlformats-officedocument.presentationml.notesSlide+xml"/>
  <Override PartName="/ppt/theme/themeOverride17.xml" ContentType="application/vnd.openxmlformats-officedocument.themeOverr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46.xml" ContentType="application/vnd.openxmlformats-officedocument.themeOverride+xml"/>
  <Override PartName="/ppt/notesSlides/notesSlide7.xml" ContentType="application/vnd.openxmlformats-officedocument.presentationml.notesSlide+xml"/>
  <Override PartName="/ppt/theme/themeOverride24.xml" ContentType="application/vnd.openxmlformats-officedocument.themeOverride+xml"/>
  <Override PartName="/ppt/theme/themeOverride35.xml" ContentType="application/vnd.openxmlformats-officedocument.themeOverride+xml"/>
  <Override PartName="/ppt/theme/themeOverride53.xml" ContentType="application/vnd.openxmlformats-officedocument.themeOverride+xml"/>
  <Override PartName="/ppt/slides/slide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heme/themeOverride4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theme/themeOverride20.xml" ContentType="application/vnd.openxmlformats-officedocument.themeOverride+xml"/>
  <Override PartName="/ppt/theme/themeOverride31.xml" ContentType="application/vnd.openxmlformats-officedocument.themeOverr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Override6.xml" ContentType="application/vnd.openxmlformats-officedocument.themeOverrid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heme/themeOverride29.xml" ContentType="application/vnd.openxmlformats-officedocument.themeOverride+xml"/>
  <Override PartName="/ppt/notesSlides/notesSlide42.xml" ContentType="application/vnd.openxmlformats-officedocument.presentationml.notesSlide+xml"/>
  <Override PartName="/ppt/theme/themeOverride47.xml" ContentType="application/vnd.openxmlformats-officedocument.themeOverr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heme/themeOverride36.xml" ContentType="application/vnd.openxmlformats-officedocument.themeOverride+xml"/>
  <Default Extension="vml" ContentType="application/vnd.openxmlformats-officedocument.vmlDrawing"/>
  <Override PartName="/ppt/theme/themeOverride25.xml" ContentType="application/vnd.openxmlformats-officedocument.themeOverride+xml"/>
  <Override PartName="/ppt/theme/themeOverride43.xml" ContentType="application/vnd.openxmlformats-officedocument.themeOverride+xml"/>
  <Override PartName="/ppt/theme/themeOverride54.xml" ContentType="application/vnd.openxmlformats-officedocument.themeOverr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14.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theme/themeOverride50.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32.xml" ContentType="application/vnd.openxmlformats-officedocument.presentationml.notesSlide+xml"/>
  <Override PartName="/ppt/theme/themeOverride48.xml" ContentType="application/vnd.openxmlformats-officedocument.themeOverr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Override37.xml" ContentType="application/vnd.openxmlformats-officedocument.themeOverride+xml"/>
  <Override PartName="/ppt/notesSlides/notesSlide50.xml" ContentType="application/vnd.openxmlformats-officedocument.presentationml.notesSlide+xml"/>
  <Override PartName="/ppt/theme/themeOverride55.xml" ContentType="application/vnd.openxmlformats-officedocument.themeOverride+xml"/>
  <Override PartName="/ppt/notesSlides/notesSlide10.xml" ContentType="application/vnd.openxmlformats-officedocument.presentationml.notesSlide+xml"/>
  <Override PartName="/ppt/theme/themeOverride15.xml" ContentType="application/vnd.openxmlformats-officedocument.themeOverride+xml"/>
  <Override PartName="/ppt/theme/themeOverride26.xml" ContentType="application/vnd.openxmlformats-officedocument.themeOverride+xml"/>
  <Override PartName="/ppt/theme/themeOverride44.xml" ContentType="application/vnd.openxmlformats-officedocument.themeOverr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22.xml" ContentType="application/vnd.openxmlformats-officedocument.themeOverride+xml"/>
  <Override PartName="/ppt/theme/themeOverride33.xml" ContentType="application/vnd.openxmlformats-officedocument.themeOverride+xml"/>
  <Override PartName="/ppt/theme/themeOverride51.xml" ContentType="application/vnd.openxmlformats-officedocument.themeOverr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heme/themeOverride4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heme/themeOverride4.xml" ContentType="application/vnd.openxmlformats-officedocument.themeOverr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heme/themeOverride38.xml" ContentType="application/vnd.openxmlformats-officedocument.themeOverride+xml"/>
  <Override PartName="/ppt/theme/themeOverride49.xml" ContentType="application/vnd.openxmlformats-officedocument.themeOverr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heme/themeOverride27.xml" ContentType="application/vnd.openxmlformats-officedocument.themeOverride+xml"/>
  <Override PartName="/ppt/notesSlides/notesSlide40.xml" ContentType="application/vnd.openxmlformats-officedocument.presentationml.notesSlide+xml"/>
  <Override PartName="/ppt/theme/themeOverride45.xml" ContentType="application/vnd.openxmlformats-officedocument.themeOverride+xml"/>
  <Override PartName="/ppt/theme/themeOverride56.xml" ContentType="application/vnd.openxmlformats-officedocument.themeOverride+xml"/>
  <Override PartName="/ppt/notesSlides/notesSlide6.xml" ContentType="application/vnd.openxmlformats-officedocument.presentationml.notesSlide+xml"/>
  <Override PartName="/ppt/theme/themeOverride16.xml" ContentType="application/vnd.openxmlformats-officedocument.themeOverride+xml"/>
  <Override PartName="/ppt/theme/themeOverride34.xml" ContentType="application/vnd.openxmlformats-officedocument.themeOverride+xml"/>
  <Override PartName="/ppt/slides/slide8.xml" ContentType="application/vnd.openxmlformats-officedocument.presentationml.slide+xml"/>
  <Override PartName="/ppt/theme/themeOverride9.xml" ContentType="application/vnd.openxmlformats-officedocument.themeOverride+xml"/>
  <Override PartName="/ppt/theme/themeOverride23.xml" ContentType="application/vnd.openxmlformats-officedocument.themeOverride+xml"/>
  <Override PartName="/ppt/theme/themeOverride41.xml" ContentType="application/vnd.openxmlformats-officedocument.themeOverride+xml"/>
  <Override PartName="/ppt/theme/themeOverride52.xml" ContentType="application/vnd.openxmlformats-officedocument.themeOverride+xml"/>
  <Override PartName="/ppt/slides/slide29.xml" ContentType="application/vnd.openxmlformats-officedocument.presentationml.slide+xml"/>
  <Override PartName="/ppt/theme/themeOverride30.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Lst>
  <p:sldSz cx="9144000" cy="6858000" type="screen4x3"/>
  <p:notesSz cx="6858000" cy="9144000"/>
  <p:defaultTextStyle>
    <a:defPPr>
      <a:defRPr lang="en-US"/>
    </a:defPPr>
    <a:lvl1pPr algn="ctr" rtl="0" fontAlgn="base">
      <a:spcBef>
        <a:spcPct val="0"/>
      </a:spcBef>
      <a:spcAft>
        <a:spcPct val="0"/>
      </a:spcAft>
      <a:defRPr sz="3200" kern="1200">
        <a:solidFill>
          <a:schemeClr val="tx1"/>
        </a:solidFill>
        <a:latin typeface="Times New Roman" pitchFamily="18" charset="0"/>
        <a:ea typeface="+mn-ea"/>
        <a:cs typeface="+mn-cs"/>
      </a:defRPr>
    </a:lvl1pPr>
    <a:lvl2pPr marL="457200" algn="ctr" rtl="0" fontAlgn="base">
      <a:spcBef>
        <a:spcPct val="0"/>
      </a:spcBef>
      <a:spcAft>
        <a:spcPct val="0"/>
      </a:spcAft>
      <a:defRPr sz="3200" kern="1200">
        <a:solidFill>
          <a:schemeClr val="tx1"/>
        </a:solidFill>
        <a:latin typeface="Times New Roman" pitchFamily="18" charset="0"/>
        <a:ea typeface="+mn-ea"/>
        <a:cs typeface="+mn-cs"/>
      </a:defRPr>
    </a:lvl2pPr>
    <a:lvl3pPr marL="914400" algn="ctr" rtl="0" fontAlgn="base">
      <a:spcBef>
        <a:spcPct val="0"/>
      </a:spcBef>
      <a:spcAft>
        <a:spcPct val="0"/>
      </a:spcAft>
      <a:defRPr sz="3200" kern="1200">
        <a:solidFill>
          <a:schemeClr val="tx1"/>
        </a:solidFill>
        <a:latin typeface="Times New Roman" pitchFamily="18" charset="0"/>
        <a:ea typeface="+mn-ea"/>
        <a:cs typeface="+mn-cs"/>
      </a:defRPr>
    </a:lvl3pPr>
    <a:lvl4pPr marL="1371600" algn="ctr" rtl="0" fontAlgn="base">
      <a:spcBef>
        <a:spcPct val="0"/>
      </a:spcBef>
      <a:spcAft>
        <a:spcPct val="0"/>
      </a:spcAft>
      <a:defRPr sz="3200" kern="1200">
        <a:solidFill>
          <a:schemeClr val="tx1"/>
        </a:solidFill>
        <a:latin typeface="Times New Roman" pitchFamily="18" charset="0"/>
        <a:ea typeface="+mn-ea"/>
        <a:cs typeface="+mn-cs"/>
      </a:defRPr>
    </a:lvl4pPr>
    <a:lvl5pPr marL="1828800" algn="ctr"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7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a:lvl1pPr>
          </a:lstStyle>
          <a:p>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fld id="{CEA3B3A9-94A0-475B-90DB-E72CEAF55B2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defRPr sz="1200"/>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vl1pPr>
          </a:lstStyle>
          <a:p>
            <a:endParaRPr lang="en-US"/>
          </a:p>
        </p:txBody>
      </p:sp>
      <p:sp>
        <p:nvSpPr>
          <p:cNvPr id="2052" name="Rectangle 4"/>
          <p:cNvSpPr>
            <a:spLocks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defRPr sz="1200"/>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fld id="{E15ED069-E9A5-4596-90F8-1DFABAC4037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Tanenbaum, Modern Operating Systems 3 e, (c) 2008 Prentice-Hall, Inc. All rights reserved. 0-13-</a:t>
            </a:r>
            <a:r>
              <a:rPr lang="en-US" b="1"/>
              <a:t>6006639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ftr" sz="quarter" idx="3"/>
          </p:nvPr>
        </p:nvSpPr>
        <p:spPr bwMode="auto">
          <a:xfrm>
            <a:off x="177800" y="6565900"/>
            <a:ext cx="8712200" cy="25717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solidFill>
                  <a:srgbClr val="898989"/>
                </a:solidFill>
              </a:defRPr>
            </a:lvl1pPr>
          </a:lstStyle>
          <a:p>
            <a:r>
              <a:rPr lang="en-US"/>
              <a:t>Tanenbaum, Modern Operating Systems 3 e, (c) 2008 Prentice-Hall, Inc. All rights reserved. 0-13-</a:t>
            </a:r>
            <a:r>
              <a:rPr lang="en-US" b="1"/>
              <a:t>6006639</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eaLnBrk="0" fontAlgn="base" hangingPunct="0">
        <a:spcBef>
          <a:spcPct val="0"/>
        </a:spcBef>
        <a:spcAft>
          <a:spcPct val="0"/>
        </a:spcAft>
        <a:defRPr sz="4400">
          <a:solidFill>
            <a:srgbClr val="FF0000"/>
          </a:solidFill>
          <a:latin typeface="Arial" charset="0"/>
        </a:defRPr>
      </a:lvl6pPr>
      <a:lvl7pPr marL="914400" algn="ctr" rtl="0" eaLnBrk="0" fontAlgn="base" hangingPunct="0">
        <a:spcBef>
          <a:spcPct val="0"/>
        </a:spcBef>
        <a:spcAft>
          <a:spcPct val="0"/>
        </a:spcAft>
        <a:defRPr sz="4400">
          <a:solidFill>
            <a:srgbClr val="FF0000"/>
          </a:solidFill>
          <a:latin typeface="Arial" charset="0"/>
        </a:defRPr>
      </a:lvl7pPr>
      <a:lvl8pPr marL="1371600" algn="ctr" rtl="0" eaLnBrk="0" fontAlgn="base" hangingPunct="0">
        <a:spcBef>
          <a:spcPct val="0"/>
        </a:spcBef>
        <a:spcAft>
          <a:spcPct val="0"/>
        </a:spcAft>
        <a:defRPr sz="4400">
          <a:solidFill>
            <a:srgbClr val="FF0000"/>
          </a:solidFill>
          <a:latin typeface="Arial" charset="0"/>
        </a:defRPr>
      </a:lvl8pPr>
      <a:lvl9pPr marL="1828800" algn="ctr" rtl="0" eaLnBrk="0" fontAlgn="base" hangingPunct="0">
        <a:spcBef>
          <a:spcPct val="0"/>
        </a:spcBef>
        <a:spcAft>
          <a:spcPct val="0"/>
        </a:spcAft>
        <a:defRPr sz="4400">
          <a:solidFill>
            <a:srgbClr val="FF0000"/>
          </a:solidFill>
          <a:latin typeface="Arial" charset="0"/>
        </a:defRPr>
      </a:lvl9pPr>
    </p:titleStyle>
    <p:bodyStyle>
      <a:lvl1pPr marL="609600" indent="-609600" algn="ctr"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2667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2pPr>
      <a:lvl3pPr marL="1371600" indent="-266700" algn="l" rtl="0" eaLnBrk="0" fontAlgn="base" hangingPunct="0">
        <a:spcBef>
          <a:spcPct val="20000"/>
        </a:spcBef>
        <a:spcAft>
          <a:spcPct val="0"/>
        </a:spcAft>
        <a:buClr>
          <a:schemeClr val="accent2"/>
        </a:buClr>
        <a:buChar char="•"/>
        <a:defRPr sz="2400">
          <a:solidFill>
            <a:schemeClr val="tx1"/>
          </a:solidFill>
          <a:latin typeface="Times New Roman" pitchFamily="18" charset="0"/>
        </a:defRPr>
      </a:lvl3pPr>
      <a:lvl4pPr marL="1752600" indent="-2667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4pPr>
      <a:lvl5pPr marL="22098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5pPr>
      <a:lvl6pPr marL="26670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6pPr>
      <a:lvl7pPr marL="31242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7pPr>
      <a:lvl8pPr marL="35814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8pPr>
      <a:lvl9pPr marL="40386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 Id="rId5" Type="http://schemas.openxmlformats.org/officeDocument/2006/relationships/image" Target="../media/image13.jpeg"/><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1.xml"/><Relationship Id="rId5" Type="http://schemas.openxmlformats.org/officeDocument/2006/relationships/image" Target="../media/image14.jpeg"/><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2.xml"/><Relationship Id="rId5" Type="http://schemas.openxmlformats.org/officeDocument/2006/relationships/image" Target="../media/image15.jpeg"/><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3.x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4.xml"/><Relationship Id="rId5" Type="http://schemas.openxmlformats.org/officeDocument/2006/relationships/image" Target="../media/image17.jpeg"/><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15.xml"/><Relationship Id="rId5" Type="http://schemas.openxmlformats.org/officeDocument/2006/relationships/image" Target="../media/image18.jpeg"/><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6.xml"/><Relationship Id="rId5" Type="http://schemas.openxmlformats.org/officeDocument/2006/relationships/image" Target="../media/image19.jpeg"/><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17.x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18.xml"/><Relationship Id="rId5" Type="http://schemas.openxmlformats.org/officeDocument/2006/relationships/image" Target="../media/image20.jpeg"/><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19.xml"/><Relationship Id="rId5" Type="http://schemas.openxmlformats.org/officeDocument/2006/relationships/image" Target="../media/image22.jpeg"/><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3.jpeg"/><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20.xml"/><Relationship Id="rId5" Type="http://schemas.openxmlformats.org/officeDocument/2006/relationships/image" Target="../media/image23.jpeg"/><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21.xml"/><Relationship Id="rId5" Type="http://schemas.openxmlformats.org/officeDocument/2006/relationships/image" Target="../media/image24.jpeg"/><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22.xml"/><Relationship Id="rId5" Type="http://schemas.openxmlformats.org/officeDocument/2006/relationships/image" Target="../media/image25.jpeg"/><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hemeOverride" Target="../theme/themeOverride23.xml"/><Relationship Id="rId5" Type="http://schemas.openxmlformats.org/officeDocument/2006/relationships/image" Target="../media/image26.jpeg"/><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hemeOverride" Target="../theme/themeOverride24.x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hemeOverride" Target="../theme/themeOverride25.xml"/><Relationship Id="rId5" Type="http://schemas.openxmlformats.org/officeDocument/2006/relationships/image" Target="../media/image27.jpeg"/><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hemeOverride" Target="../theme/themeOverride26.xml"/><Relationship Id="rId5" Type="http://schemas.openxmlformats.org/officeDocument/2006/relationships/image" Target="../media/image27.jpeg"/><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hemeOverride" Target="../theme/themeOverride27.xml"/><Relationship Id="rId5" Type="http://schemas.openxmlformats.org/officeDocument/2006/relationships/image" Target="../media/image28.jpeg"/><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hemeOverride" Target="../theme/themeOverride28.xml"/><Relationship Id="rId5" Type="http://schemas.openxmlformats.org/officeDocument/2006/relationships/image" Target="../media/image29.jpeg"/><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hemeOverride" Target="../theme/themeOverride29.xml"/><Relationship Id="rId5" Type="http://schemas.openxmlformats.org/officeDocument/2006/relationships/image" Target="../media/image30.jpeg"/><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4.jpe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hemeOverride" Target="../theme/themeOverride30.xml"/><Relationship Id="rId5" Type="http://schemas.openxmlformats.org/officeDocument/2006/relationships/image" Target="../media/image31.jpeg"/><Relationship Id="rId4" Type="http://schemas.openxmlformats.org/officeDocument/2006/relationships/image" Target="../media/image2.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hemeOverride" Target="../theme/themeOverride31.xml"/><Relationship Id="rId5" Type="http://schemas.openxmlformats.org/officeDocument/2006/relationships/image" Target="../media/image32.jpeg"/><Relationship Id="rId4" Type="http://schemas.openxmlformats.org/officeDocument/2006/relationships/image" Target="../media/image2.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hemeOverride" Target="../theme/themeOverride32.xml"/><Relationship Id="rId5" Type="http://schemas.openxmlformats.org/officeDocument/2006/relationships/image" Target="../media/image33.jpeg"/><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33.xml"/><Relationship Id="rId4" Type="http://schemas.openxmlformats.org/officeDocument/2006/relationships/image" Target="../media/image2.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34.xml"/><Relationship Id="rId4" Type="http://schemas.openxmlformats.org/officeDocument/2006/relationships/image" Target="../media/image2.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hemeOverride" Target="../theme/themeOverride35.xml"/><Relationship Id="rId4" Type="http://schemas.openxmlformats.org/officeDocument/2006/relationships/image" Target="../media/image2.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hemeOverride" Target="../theme/themeOverride36.xml"/><Relationship Id="rId5" Type="http://schemas.openxmlformats.org/officeDocument/2006/relationships/image" Target="../media/image34.jpeg"/><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hemeOverride" Target="../theme/themeOverride37.xml"/><Relationship Id="rId5" Type="http://schemas.openxmlformats.org/officeDocument/2006/relationships/image" Target="../media/image35.jpeg"/><Relationship Id="rId4" Type="http://schemas.openxmlformats.org/officeDocument/2006/relationships/image" Target="../media/image2.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hemeOverride" Target="../theme/themeOverride38.xml"/><Relationship Id="rId5" Type="http://schemas.openxmlformats.org/officeDocument/2006/relationships/image" Target="../media/image36.wmf"/><Relationship Id="rId4" Type="http://schemas.openxmlformats.org/officeDocument/2006/relationships/image" Target="../media/image2.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hemeOverride" Target="../theme/themeOverride39.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5.jpeg"/><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hemeOverride" Target="../theme/themeOverride40.xml"/><Relationship Id="rId5" Type="http://schemas.openxmlformats.org/officeDocument/2006/relationships/image" Target="../media/image37.wmf"/><Relationship Id="rId4" Type="http://schemas.openxmlformats.org/officeDocument/2006/relationships/image" Target="../media/image2.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hemeOverride" Target="../theme/themeOverride41.xml"/><Relationship Id="rId4" Type="http://schemas.openxmlformats.org/officeDocument/2006/relationships/image" Target="../media/image2.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hemeOverride" Target="../theme/themeOverride42.xml"/><Relationship Id="rId5" Type="http://schemas.openxmlformats.org/officeDocument/2006/relationships/image" Target="../media/image38.jpeg"/><Relationship Id="rId4" Type="http://schemas.openxmlformats.org/officeDocument/2006/relationships/image" Target="../media/image2.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hemeOverride" Target="../theme/themeOverride43.xml"/><Relationship Id="rId5" Type="http://schemas.openxmlformats.org/officeDocument/2006/relationships/image" Target="../media/image39.wmf"/><Relationship Id="rId4" Type="http://schemas.openxmlformats.org/officeDocument/2006/relationships/image" Target="../media/image2.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hemeOverride" Target="../theme/themeOverride44.xml"/><Relationship Id="rId5" Type="http://schemas.openxmlformats.org/officeDocument/2006/relationships/image" Target="../media/image40.jpeg"/><Relationship Id="rId4" Type="http://schemas.openxmlformats.org/officeDocument/2006/relationships/image" Target="../media/image2.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hemeOverride" Target="../theme/themeOverride45.xml"/><Relationship Id="rId5" Type="http://schemas.openxmlformats.org/officeDocument/2006/relationships/image" Target="../media/image41.wmf"/><Relationship Id="rId4" Type="http://schemas.openxmlformats.org/officeDocument/2006/relationships/image" Target="../media/image2.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hemeOverride" Target="../theme/themeOverride46.xml"/><Relationship Id="rId5" Type="http://schemas.openxmlformats.org/officeDocument/2006/relationships/image" Target="../media/image42.wmf"/><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hemeOverride" Target="../theme/themeOverride47.xml"/><Relationship Id="rId5" Type="http://schemas.openxmlformats.org/officeDocument/2006/relationships/image" Target="../media/image43.jpeg"/><Relationship Id="rId4" Type="http://schemas.openxmlformats.org/officeDocument/2006/relationships/image" Target="../media/image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hemeOverride" Target="../theme/themeOverride48.xml"/><Relationship Id="rId4" Type="http://schemas.openxmlformats.org/officeDocument/2006/relationships/image" Target="../media/image2.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hemeOverride" Target="../theme/themeOverride49.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 Id="rId5" Type="http://schemas.openxmlformats.org/officeDocument/2006/relationships/image" Target="../media/image6.jpeg"/><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1.vml"/><Relationship Id="rId1" Type="http://schemas.openxmlformats.org/officeDocument/2006/relationships/themeOverride" Target="../theme/themeOverride50.xml"/><Relationship Id="rId6" Type="http://schemas.openxmlformats.org/officeDocument/2006/relationships/oleObject" Target="../embeddings/oleObject1.bin"/><Relationship Id="rId5" Type="http://schemas.openxmlformats.org/officeDocument/2006/relationships/image" Target="../media/image2.wmf"/><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hemeOverride" Target="../theme/themeOverride51.xml"/><Relationship Id="rId5" Type="http://schemas.openxmlformats.org/officeDocument/2006/relationships/image" Target="../media/image45.wmf"/><Relationship Id="rId4" Type="http://schemas.openxmlformats.org/officeDocument/2006/relationships/image" Target="../media/image2.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hemeOverride" Target="../theme/themeOverride52.xml"/><Relationship Id="rId5" Type="http://schemas.openxmlformats.org/officeDocument/2006/relationships/image" Target="../media/image46.jpeg"/><Relationship Id="rId4" Type="http://schemas.openxmlformats.org/officeDocument/2006/relationships/image" Target="../media/image2.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hemeOverride" Target="../theme/themeOverride53.xml"/><Relationship Id="rId5" Type="http://schemas.openxmlformats.org/officeDocument/2006/relationships/image" Target="../media/image47.jpeg"/><Relationship Id="rId4" Type="http://schemas.openxmlformats.org/officeDocument/2006/relationships/image" Target="../media/image2.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hemeOverride" Target="../theme/themeOverride54.xml"/><Relationship Id="rId5" Type="http://schemas.openxmlformats.org/officeDocument/2006/relationships/image" Target="../media/image48.wmf"/><Relationship Id="rId4" Type="http://schemas.openxmlformats.org/officeDocument/2006/relationships/image" Target="../media/image2.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hemeOverride" Target="../theme/themeOverride55.xml"/><Relationship Id="rId5" Type="http://schemas.openxmlformats.org/officeDocument/2006/relationships/image" Target="../media/image49.jpeg"/><Relationship Id="rId4" Type="http://schemas.openxmlformats.org/officeDocument/2006/relationships/image" Target="../media/image2.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hemeOverride" Target="../theme/themeOverride56.xml"/><Relationship Id="rId5" Type="http://schemas.openxmlformats.org/officeDocument/2006/relationships/image" Target="../media/image50.wmf"/><Relationship Id="rId4" Type="http://schemas.openxmlformats.org/officeDocument/2006/relationships/image" Target="../media/image2.w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2.vml"/><Relationship Id="rId1" Type="http://schemas.openxmlformats.org/officeDocument/2006/relationships/themeOverride" Target="../theme/themeOverride57.x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 Id="rId5" Type="http://schemas.openxmlformats.org/officeDocument/2006/relationships/image" Target="../media/image7.jpeg"/><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openxmlformats.org/officeDocument/2006/relationships/image" Target="../media/image9.jpeg"/><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11.jpeg"/><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12.jpe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350838"/>
            <a:ext cx="7772400" cy="5016500"/>
          </a:xfrm>
          <a:prstGeom prst="rect">
            <a:avLst/>
          </a:prstGeom>
          <a:noFill/>
          <a:ln w="9525">
            <a:noFill/>
            <a:miter lim="800000"/>
            <a:headEnd/>
            <a:tailEnd/>
          </a:ln>
          <a:effectLst/>
        </p:spPr>
        <p:txBody>
          <a:bodyPr lIns="92075" tIns="46038" rIns="92075" bIns="46038" anchor="ctr"/>
          <a:lstStyle/>
          <a:p>
            <a:r>
              <a:rPr lang="en-US" sz="2400">
                <a:latin typeface="Arial" charset="0"/>
              </a:rPr>
              <a:t>MODERN OPERATING SYSTEMS</a:t>
            </a:r>
            <a:br>
              <a:rPr lang="en-US" sz="2400">
                <a:latin typeface="Arial" charset="0"/>
              </a:rPr>
            </a:br>
            <a:r>
              <a:rPr lang="en-US" sz="1800">
                <a:latin typeface="Arial" charset="0"/>
              </a:rPr>
              <a:t>Third Edition</a:t>
            </a:r>
            <a:r>
              <a:rPr lang="en-US" sz="4400">
                <a:latin typeface="Arial" charset="0"/>
              </a:rPr>
              <a:t/>
            </a:r>
            <a:br>
              <a:rPr lang="en-US" sz="4400">
                <a:latin typeface="Arial" charset="0"/>
              </a:rPr>
            </a:br>
            <a:r>
              <a:rPr lang="en-US" sz="4400">
                <a:latin typeface="Arial" charset="0"/>
              </a:rPr>
              <a:t/>
            </a:r>
            <a:br>
              <a:rPr lang="en-US" sz="4400">
                <a:latin typeface="Arial" charset="0"/>
              </a:rPr>
            </a:br>
            <a:r>
              <a:rPr lang="en-US" sz="1800">
                <a:latin typeface="Arial" charset="0"/>
              </a:rPr>
              <a:t>ANDREW S. TANENBAUM</a:t>
            </a:r>
            <a:br>
              <a:rPr lang="en-US" sz="1800">
                <a:latin typeface="Arial" charset="0"/>
              </a:rPr>
            </a:br>
            <a:r>
              <a:rPr lang="en-US" sz="1800">
                <a:latin typeface="Arial" charset="0"/>
              </a:rPr>
              <a:t/>
            </a:r>
            <a:br>
              <a:rPr lang="en-US" sz="1800">
                <a:latin typeface="Arial" charset="0"/>
              </a:rPr>
            </a:br>
            <a:r>
              <a:rPr lang="en-US" sz="4400">
                <a:solidFill>
                  <a:srgbClr val="FF0000"/>
                </a:solidFill>
                <a:latin typeface="Arial" charset="0"/>
              </a:rPr>
              <a:t/>
            </a:r>
            <a:br>
              <a:rPr lang="en-US" sz="4400">
                <a:solidFill>
                  <a:srgbClr val="FF0000"/>
                </a:solidFill>
                <a:latin typeface="Arial" charset="0"/>
              </a:rPr>
            </a:br>
            <a:r>
              <a:rPr lang="en-US" sz="3600">
                <a:solidFill>
                  <a:srgbClr val="FF0000"/>
                </a:solidFill>
                <a:latin typeface="Arial" charset="0"/>
              </a:rPr>
              <a:t>Chapter 3</a:t>
            </a:r>
            <a:br>
              <a:rPr lang="en-US" sz="3600">
                <a:solidFill>
                  <a:srgbClr val="FF0000"/>
                </a:solidFill>
                <a:latin typeface="Arial" charset="0"/>
              </a:rPr>
            </a:br>
            <a:r>
              <a:rPr lang="en-US" sz="3600">
                <a:solidFill>
                  <a:srgbClr val="FF0000"/>
                </a:solidFill>
                <a:latin typeface="Arial" charset="0"/>
              </a:rPr>
              <a:t>Memory Management</a:t>
            </a:r>
          </a:p>
        </p:txBody>
      </p:sp>
      <p:sp>
        <p:nvSpPr>
          <p:cNvPr id="4099" name="Rectangle 3"/>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61988" y="5648325"/>
            <a:ext cx="7869237" cy="946150"/>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400">
                <a:latin typeface="Arial" charset="0"/>
              </a:rPr>
              <a:t>Figure 3-9. Relation between virtual addresses and physical memory addresses given by page table. </a:t>
            </a:r>
          </a:p>
        </p:txBody>
      </p:sp>
      <p:sp>
        <p:nvSpPr>
          <p:cNvPr id="26627" name="Rectangle 3"/>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
        <p:nvSpPr>
          <p:cNvPr id="26629" name="Rectangle 5"/>
          <p:cNvSpPr>
            <a:spLocks noChangeArrowheads="1"/>
          </p:cNvSpPr>
          <p:nvPr/>
        </p:nvSpPr>
        <p:spPr bwMode="auto">
          <a:xfrm>
            <a:off x="3103563" y="203200"/>
            <a:ext cx="2292350" cy="641350"/>
          </a:xfrm>
          <a:prstGeom prst="rect">
            <a:avLst/>
          </a:prstGeom>
          <a:noFill/>
          <a:ln w="9525">
            <a:noFill/>
            <a:miter lim="800000"/>
            <a:headEnd/>
            <a:tailEnd/>
          </a:ln>
          <a:effectLst/>
        </p:spPr>
        <p:txBody>
          <a:bodyPr wrap="none" lIns="92075" tIns="46038" rIns="92075" bIns="46038">
            <a:spAutoFit/>
          </a:bodyPr>
          <a:lstStyle/>
          <a:p>
            <a:r>
              <a:rPr lang="en-US" sz="3600">
                <a:solidFill>
                  <a:srgbClr val="FF0000"/>
                </a:solidFill>
                <a:latin typeface="Arial" charset="0"/>
              </a:rPr>
              <a:t>Paging (2)</a:t>
            </a:r>
          </a:p>
        </p:txBody>
      </p:sp>
      <p:pic>
        <p:nvPicPr>
          <p:cNvPr id="26630" name="Picture 6" descr="03-09"/>
          <p:cNvPicPr>
            <a:picLocks noChangeAspect="1" noChangeArrowheads="1"/>
          </p:cNvPicPr>
          <p:nvPr/>
        </p:nvPicPr>
        <p:blipFill>
          <a:blip r:embed="rId5" cstate="print"/>
          <a:srcRect/>
          <a:stretch>
            <a:fillRect/>
          </a:stretch>
        </p:blipFill>
        <p:spPr bwMode="auto">
          <a:xfrm>
            <a:off x="2838450" y="1003300"/>
            <a:ext cx="3211513" cy="45402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81075" y="5567363"/>
            <a:ext cx="7239000" cy="627062"/>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400">
                <a:latin typeface="Arial" charset="0"/>
              </a:rPr>
              <a:t>Figure 3-10. The internal operation of the MMU with 16 4-KB pages.</a:t>
            </a:r>
          </a:p>
        </p:txBody>
      </p:sp>
      <p:sp>
        <p:nvSpPr>
          <p:cNvPr id="28675" name="Rectangle 3"/>
          <p:cNvSpPr>
            <a:spLocks noChangeArrowheads="1"/>
          </p:cNvSpPr>
          <p:nvPr/>
        </p:nvSpPr>
        <p:spPr bwMode="auto">
          <a:xfrm>
            <a:off x="2678113" y="-423863"/>
            <a:ext cx="3084512" cy="1617663"/>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Paging (3)</a:t>
            </a:r>
          </a:p>
        </p:txBody>
      </p:sp>
      <p:sp>
        <p:nvSpPr>
          <p:cNvPr id="28676" name="Rectangle 4"/>
          <p:cNvSpPr>
            <a:spLocks noChangeArrowheads="1"/>
          </p:cNvSpPr>
          <p:nvPr/>
        </p:nvSpPr>
        <p:spPr bwMode="auto">
          <a:xfrm>
            <a:off x="177800" y="6600825"/>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8678" name="Picture 6" descr="03-10"/>
          <p:cNvPicPr>
            <a:picLocks noChangeAspect="1" noChangeArrowheads="1"/>
          </p:cNvPicPr>
          <p:nvPr/>
        </p:nvPicPr>
        <p:blipFill>
          <a:blip r:embed="rId5" cstate="print"/>
          <a:srcRect/>
          <a:stretch>
            <a:fillRect/>
          </a:stretch>
        </p:blipFill>
        <p:spPr bwMode="auto">
          <a:xfrm>
            <a:off x="2189163" y="914400"/>
            <a:ext cx="4133850" cy="45656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3-11. A typical page table entry.</a:t>
            </a:r>
          </a:p>
        </p:txBody>
      </p:sp>
      <p:sp>
        <p:nvSpPr>
          <p:cNvPr id="3072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Structure of Page Table Entry</a:t>
            </a:r>
          </a:p>
        </p:txBody>
      </p:sp>
      <p:sp>
        <p:nvSpPr>
          <p:cNvPr id="3072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0726" name="Picture 6" descr="03-11"/>
          <p:cNvPicPr>
            <a:picLocks noChangeAspect="1" noChangeArrowheads="1"/>
          </p:cNvPicPr>
          <p:nvPr/>
        </p:nvPicPr>
        <p:blipFill>
          <a:blip r:embed="rId5" cstate="print"/>
          <a:srcRect/>
          <a:stretch>
            <a:fillRect/>
          </a:stretch>
        </p:blipFill>
        <p:spPr bwMode="auto">
          <a:xfrm flipV="1">
            <a:off x="558800" y="2108200"/>
            <a:ext cx="7629525" cy="20510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323975" y="1582738"/>
            <a:ext cx="7820025" cy="4970462"/>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800">
                <a:latin typeface="Arial" charset="0"/>
              </a:rPr>
              <a:t>Paging implementation issues:</a:t>
            </a:r>
          </a:p>
          <a:p>
            <a:pPr marL="609600" indent="-609600" algn="l">
              <a:spcBef>
                <a:spcPct val="20000"/>
              </a:spcBef>
            </a:pPr>
            <a:endParaRPr lang="en-US" sz="2800">
              <a:latin typeface="Arial" charset="0"/>
            </a:endParaRPr>
          </a:p>
          <a:p>
            <a:pPr marL="609600" indent="-609600" algn="l">
              <a:spcBef>
                <a:spcPct val="20000"/>
              </a:spcBef>
              <a:buClr>
                <a:schemeClr val="accent2"/>
              </a:buClr>
              <a:buFontTx/>
              <a:buChar char="•"/>
            </a:pPr>
            <a:r>
              <a:rPr lang="en-US" sz="2400">
                <a:latin typeface="Arial" charset="0"/>
              </a:rPr>
              <a:t>The mapping from virtual address to physical address must be fast.</a:t>
            </a:r>
          </a:p>
          <a:p>
            <a:pPr marL="609600" indent="-609600" algn="l">
              <a:spcBef>
                <a:spcPct val="20000"/>
              </a:spcBef>
              <a:buClr>
                <a:schemeClr val="accent2"/>
              </a:buClr>
              <a:buFontTx/>
              <a:buChar char="•"/>
            </a:pPr>
            <a:r>
              <a:rPr lang="en-US" sz="2400">
                <a:latin typeface="Arial" charset="0"/>
              </a:rPr>
              <a:t>If the virtual address space is large, the page table will be large.</a:t>
            </a:r>
          </a:p>
        </p:txBody>
      </p:sp>
      <p:sp>
        <p:nvSpPr>
          <p:cNvPr id="3277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Speeding Up Paging</a:t>
            </a:r>
          </a:p>
        </p:txBody>
      </p:sp>
      <p:sp>
        <p:nvSpPr>
          <p:cNvPr id="3277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3-12. A TLB to speed up paging.</a:t>
            </a:r>
          </a:p>
        </p:txBody>
      </p:sp>
      <p:sp>
        <p:nvSpPr>
          <p:cNvPr id="3481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Translation Lookaside Buffers</a:t>
            </a:r>
          </a:p>
        </p:txBody>
      </p:sp>
      <p:sp>
        <p:nvSpPr>
          <p:cNvPr id="3482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4822" name="Picture 6" descr="03-12"/>
          <p:cNvPicPr>
            <a:picLocks noChangeAspect="1" noChangeArrowheads="1"/>
          </p:cNvPicPr>
          <p:nvPr/>
        </p:nvPicPr>
        <p:blipFill>
          <a:blip r:embed="rId5" cstate="print"/>
          <a:srcRect/>
          <a:stretch>
            <a:fillRect/>
          </a:stretch>
        </p:blipFill>
        <p:spPr bwMode="auto">
          <a:xfrm>
            <a:off x="698500" y="1479550"/>
            <a:ext cx="7924800" cy="40767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
        <p:nvSpPr>
          <p:cNvPr id="36868" name="Rectangle 4"/>
          <p:cNvSpPr>
            <a:spLocks noChangeArrowheads="1"/>
          </p:cNvSpPr>
          <p:nvPr/>
        </p:nvSpPr>
        <p:spPr bwMode="auto">
          <a:xfrm>
            <a:off x="1882775" y="0"/>
            <a:ext cx="4887913" cy="976313"/>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Multilevel Page Tables</a:t>
            </a:r>
          </a:p>
        </p:txBody>
      </p:sp>
      <p:sp>
        <p:nvSpPr>
          <p:cNvPr id="36869" name="Rectangle 5"/>
          <p:cNvSpPr>
            <a:spLocks noChangeArrowheads="1"/>
          </p:cNvSpPr>
          <p:nvPr/>
        </p:nvSpPr>
        <p:spPr bwMode="auto">
          <a:xfrm>
            <a:off x="211138" y="5619750"/>
            <a:ext cx="8783637" cy="957263"/>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3-13. (a) A 32-bit address with two page table fields. </a:t>
            </a:r>
            <a:br>
              <a:rPr lang="en-US" sz="2400">
                <a:latin typeface="Arial" charset="0"/>
              </a:rPr>
            </a:br>
            <a:r>
              <a:rPr lang="en-US" sz="2400">
                <a:latin typeface="Arial" charset="0"/>
              </a:rPr>
              <a:t>(b) Two-level page tables.</a:t>
            </a:r>
          </a:p>
        </p:txBody>
      </p:sp>
      <p:pic>
        <p:nvPicPr>
          <p:cNvPr id="36870" name="Picture 6" descr="03-13"/>
          <p:cNvPicPr>
            <a:picLocks noChangeAspect="1" noChangeArrowheads="1"/>
          </p:cNvPicPr>
          <p:nvPr/>
        </p:nvPicPr>
        <p:blipFill>
          <a:blip r:embed="rId5" cstate="print"/>
          <a:srcRect/>
          <a:stretch>
            <a:fillRect/>
          </a:stretch>
        </p:blipFill>
        <p:spPr bwMode="auto">
          <a:xfrm>
            <a:off x="2212975" y="1171575"/>
            <a:ext cx="4391025" cy="45053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3-14. Comparison of a traditional page table </a:t>
            </a:r>
            <a:br>
              <a:rPr lang="en-US" sz="2400">
                <a:latin typeface="Arial" charset="0"/>
              </a:rPr>
            </a:br>
            <a:r>
              <a:rPr lang="en-US" sz="2400">
                <a:latin typeface="Arial" charset="0"/>
              </a:rPr>
              <a:t>with an inverted page table.</a:t>
            </a:r>
          </a:p>
        </p:txBody>
      </p:sp>
      <p:sp>
        <p:nvSpPr>
          <p:cNvPr id="3891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Inverted Page Tables</a:t>
            </a:r>
          </a:p>
        </p:txBody>
      </p:sp>
      <p:sp>
        <p:nvSpPr>
          <p:cNvPr id="3891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8918" name="Picture 6" descr="03-14"/>
          <p:cNvPicPr>
            <a:picLocks noChangeAspect="1" noChangeArrowheads="1"/>
          </p:cNvPicPr>
          <p:nvPr/>
        </p:nvPicPr>
        <p:blipFill>
          <a:blip r:embed="rId5" cstate="print"/>
          <a:srcRect/>
          <a:stretch>
            <a:fillRect/>
          </a:stretch>
        </p:blipFill>
        <p:spPr bwMode="auto">
          <a:xfrm>
            <a:off x="1166813" y="1503363"/>
            <a:ext cx="7131050" cy="34575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831850" y="1597025"/>
            <a:ext cx="8312150" cy="4956175"/>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a:latin typeface="Arial" charset="0"/>
              </a:rPr>
              <a:t>Optimal page replacement algorithm</a:t>
            </a:r>
          </a:p>
          <a:p>
            <a:pPr marL="609600" indent="-609600" algn="l">
              <a:spcBef>
                <a:spcPct val="20000"/>
              </a:spcBef>
              <a:buClr>
                <a:schemeClr val="accent2"/>
              </a:buClr>
              <a:buFontTx/>
              <a:buChar char="•"/>
            </a:pPr>
            <a:r>
              <a:rPr lang="en-US" sz="2800">
                <a:latin typeface="Arial" charset="0"/>
              </a:rPr>
              <a:t>Not recently used page replacement</a:t>
            </a:r>
          </a:p>
          <a:p>
            <a:pPr marL="609600" indent="-609600" algn="l">
              <a:spcBef>
                <a:spcPct val="20000"/>
              </a:spcBef>
              <a:buClr>
                <a:schemeClr val="accent2"/>
              </a:buClr>
              <a:buFontTx/>
              <a:buChar char="•"/>
            </a:pPr>
            <a:r>
              <a:rPr lang="en-US" sz="2800">
                <a:latin typeface="Arial" charset="0"/>
              </a:rPr>
              <a:t>First-In, First-Out page replacement</a:t>
            </a:r>
          </a:p>
          <a:p>
            <a:pPr marL="609600" indent="-609600" algn="l">
              <a:spcBef>
                <a:spcPct val="20000"/>
              </a:spcBef>
              <a:buClr>
                <a:schemeClr val="accent2"/>
              </a:buClr>
              <a:buFontTx/>
              <a:buChar char="•"/>
            </a:pPr>
            <a:r>
              <a:rPr lang="en-US" sz="2800">
                <a:latin typeface="Arial" charset="0"/>
              </a:rPr>
              <a:t>Second chance page replacement</a:t>
            </a:r>
          </a:p>
          <a:p>
            <a:pPr marL="609600" indent="-609600" algn="l">
              <a:spcBef>
                <a:spcPct val="20000"/>
              </a:spcBef>
              <a:buClr>
                <a:schemeClr val="accent2"/>
              </a:buClr>
              <a:buFontTx/>
              <a:buChar char="•"/>
            </a:pPr>
            <a:r>
              <a:rPr lang="en-US" sz="2800">
                <a:latin typeface="Arial" charset="0"/>
              </a:rPr>
              <a:t>Clock page replacement </a:t>
            </a:r>
          </a:p>
          <a:p>
            <a:pPr marL="609600" indent="-609600" algn="l">
              <a:spcBef>
                <a:spcPct val="20000"/>
              </a:spcBef>
              <a:buClr>
                <a:schemeClr val="accent2"/>
              </a:buClr>
              <a:buFontTx/>
              <a:buChar char="•"/>
            </a:pPr>
            <a:r>
              <a:rPr lang="en-US" sz="2800">
                <a:latin typeface="Arial" charset="0"/>
              </a:rPr>
              <a:t>Least recently used page replacement</a:t>
            </a:r>
          </a:p>
          <a:p>
            <a:pPr marL="609600" indent="-609600" algn="l">
              <a:spcBef>
                <a:spcPct val="20000"/>
              </a:spcBef>
              <a:buClr>
                <a:schemeClr val="accent2"/>
              </a:buClr>
              <a:buFontTx/>
              <a:buChar char="•"/>
            </a:pPr>
            <a:r>
              <a:rPr lang="en-US" sz="2800">
                <a:latin typeface="Arial" charset="0"/>
              </a:rPr>
              <a:t>Working set page replacement</a:t>
            </a:r>
          </a:p>
          <a:p>
            <a:pPr marL="609600" indent="-609600" algn="l">
              <a:spcBef>
                <a:spcPct val="20000"/>
              </a:spcBef>
              <a:buClr>
                <a:schemeClr val="accent2"/>
              </a:buClr>
              <a:buFontTx/>
              <a:buChar char="•"/>
            </a:pPr>
            <a:r>
              <a:rPr lang="en-US" sz="2800">
                <a:latin typeface="Arial" charset="0"/>
              </a:rPr>
              <a:t>WSClock page replacement</a:t>
            </a:r>
          </a:p>
        </p:txBody>
      </p:sp>
      <p:sp>
        <p:nvSpPr>
          <p:cNvPr id="4096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Page Replacement Algorithms</a:t>
            </a:r>
          </a:p>
        </p:txBody>
      </p:sp>
      <p:sp>
        <p:nvSpPr>
          <p:cNvPr id="4096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4706938"/>
            <a:ext cx="9144000" cy="838200"/>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400">
                <a:latin typeface="Arial" charset="0"/>
              </a:rPr>
              <a:t>        Figure 3-15. Operation of second chance. </a:t>
            </a:r>
            <a:br>
              <a:rPr lang="en-US" sz="2400">
                <a:latin typeface="Arial" charset="0"/>
              </a:rPr>
            </a:br>
            <a:r>
              <a:rPr lang="en-US" sz="2400">
                <a:latin typeface="Arial" charset="0"/>
              </a:rPr>
              <a:t>(a) Pages sorted in FIFO order. </a:t>
            </a:r>
            <a:br>
              <a:rPr lang="en-US" sz="2400">
                <a:latin typeface="Arial" charset="0"/>
              </a:rPr>
            </a:br>
            <a:r>
              <a:rPr lang="en-US" sz="2400">
                <a:latin typeface="Arial" charset="0"/>
              </a:rPr>
              <a:t>(b) Page list if a page fault occurs at time 20 and A has its R bit set. The numbers above the pages are their load times.</a:t>
            </a:r>
          </a:p>
        </p:txBody>
      </p:sp>
      <p:sp>
        <p:nvSpPr>
          <p:cNvPr id="4301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Second Chance Algorithm</a:t>
            </a:r>
          </a:p>
        </p:txBody>
      </p:sp>
      <p:sp>
        <p:nvSpPr>
          <p:cNvPr id="4301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43014" name="Picture 6" descr="03-15"/>
          <p:cNvPicPr>
            <a:picLocks noChangeAspect="1" noChangeArrowheads="1"/>
          </p:cNvPicPr>
          <p:nvPr/>
        </p:nvPicPr>
        <p:blipFill>
          <a:blip r:embed="rId5" cstate="print"/>
          <a:srcRect/>
          <a:stretch>
            <a:fillRect/>
          </a:stretch>
        </p:blipFill>
        <p:spPr bwMode="auto">
          <a:xfrm>
            <a:off x="817563" y="1538288"/>
            <a:ext cx="7616825" cy="26130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3-16. The clock page replacement algorithm.</a:t>
            </a:r>
          </a:p>
        </p:txBody>
      </p:sp>
      <p:sp>
        <p:nvSpPr>
          <p:cNvPr id="45059" name="Rectangle 3"/>
          <p:cNvSpPr>
            <a:spLocks noChangeArrowheads="1"/>
          </p:cNvSpPr>
          <p:nvPr/>
        </p:nvSpPr>
        <p:spPr bwMode="auto">
          <a:xfrm>
            <a:off x="0" y="190500"/>
            <a:ext cx="9144000" cy="1143000"/>
          </a:xfrm>
          <a:prstGeom prst="rect">
            <a:avLst/>
          </a:prstGeom>
          <a:noFill/>
          <a:ln w="9525">
            <a:noFill/>
            <a:miter lim="800000"/>
            <a:headEnd/>
            <a:tailEnd/>
          </a:ln>
          <a:effectLst/>
        </p:spPr>
        <p:txBody>
          <a:bodyPr lIns="92075" tIns="46038" rIns="92075" bIns="46038" anchor="ctr"/>
          <a:lstStyle/>
          <a:p>
            <a:r>
              <a:rPr lang="en-US" sz="4000">
                <a:solidFill>
                  <a:srgbClr val="FF0000"/>
                </a:solidFill>
                <a:latin typeface="Arial" charset="0"/>
              </a:rPr>
              <a:t>The Clock Page Replacement Algorithm</a:t>
            </a:r>
          </a:p>
        </p:txBody>
      </p:sp>
      <p:sp>
        <p:nvSpPr>
          <p:cNvPr id="4506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45062" name="Picture 6" descr="03-16"/>
          <p:cNvPicPr>
            <a:picLocks noChangeAspect="1" noChangeArrowheads="1"/>
          </p:cNvPicPr>
          <p:nvPr/>
        </p:nvPicPr>
        <p:blipFill>
          <a:blip r:embed="rId5" cstate="print"/>
          <a:srcRect/>
          <a:stretch>
            <a:fillRect/>
          </a:stretch>
        </p:blipFill>
        <p:spPr bwMode="auto">
          <a:xfrm flipV="1">
            <a:off x="1514475" y="1735138"/>
            <a:ext cx="6343650" cy="32988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5387975"/>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 Three simple ways of organizing memory with an operating system and one user process. </a:t>
            </a:r>
          </a:p>
        </p:txBody>
      </p:sp>
      <p:sp>
        <p:nvSpPr>
          <p:cNvPr id="614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No Memory Abstraction</a:t>
            </a:r>
          </a:p>
        </p:txBody>
      </p:sp>
      <p:sp>
        <p:nvSpPr>
          <p:cNvPr id="614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150" name="Picture 6" descr="03-01"/>
          <p:cNvPicPr>
            <a:picLocks noChangeAspect="1" noChangeArrowheads="1"/>
          </p:cNvPicPr>
          <p:nvPr/>
        </p:nvPicPr>
        <p:blipFill>
          <a:blip r:embed="rId5" cstate="print"/>
          <a:srcRect/>
          <a:stretch>
            <a:fillRect/>
          </a:stretch>
        </p:blipFill>
        <p:spPr bwMode="auto">
          <a:xfrm>
            <a:off x="957263" y="1716088"/>
            <a:ext cx="7229475" cy="34258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561975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3-17. LRU using a matrix when pages are referenced in the order 0, 1, 2, 3, 2, 1, 0, 3, 2, 3.</a:t>
            </a:r>
          </a:p>
        </p:txBody>
      </p:sp>
      <p:sp>
        <p:nvSpPr>
          <p:cNvPr id="4710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LRU Page Replacement Algorithm</a:t>
            </a:r>
          </a:p>
        </p:txBody>
      </p:sp>
      <p:sp>
        <p:nvSpPr>
          <p:cNvPr id="4710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47110" name="Picture 6" descr="03-17"/>
          <p:cNvPicPr>
            <a:picLocks noChangeAspect="1" noChangeArrowheads="1"/>
          </p:cNvPicPr>
          <p:nvPr/>
        </p:nvPicPr>
        <p:blipFill>
          <a:blip r:embed="rId5" cstate="print"/>
          <a:srcRect/>
          <a:stretch>
            <a:fillRect/>
          </a:stretch>
        </p:blipFill>
        <p:spPr bwMode="auto">
          <a:xfrm>
            <a:off x="823913" y="1377950"/>
            <a:ext cx="7419975" cy="40036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5387975"/>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3-18. The aging algorithm simulates LRU in software. Shown are six pages for five clock ticks. The five clock ticks are represented by (a) to (e).</a:t>
            </a:r>
          </a:p>
        </p:txBody>
      </p:sp>
      <p:sp>
        <p:nvSpPr>
          <p:cNvPr id="49155" name="Rectangle 3"/>
          <p:cNvSpPr>
            <a:spLocks noChangeArrowheads="1"/>
          </p:cNvSpPr>
          <p:nvPr/>
        </p:nvSpPr>
        <p:spPr bwMode="auto">
          <a:xfrm>
            <a:off x="0" y="0"/>
            <a:ext cx="9144000" cy="99695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Simulating LRU in Software</a:t>
            </a:r>
          </a:p>
        </p:txBody>
      </p:sp>
      <p:sp>
        <p:nvSpPr>
          <p:cNvPr id="4915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49158" name="Picture 6" descr="03-18"/>
          <p:cNvPicPr>
            <a:picLocks noChangeAspect="1" noChangeArrowheads="1"/>
          </p:cNvPicPr>
          <p:nvPr/>
        </p:nvPicPr>
        <p:blipFill>
          <a:blip r:embed="rId5" cstate="print"/>
          <a:srcRect/>
          <a:stretch>
            <a:fillRect/>
          </a:stretch>
        </p:blipFill>
        <p:spPr bwMode="auto">
          <a:xfrm>
            <a:off x="1052513" y="1069975"/>
            <a:ext cx="7013575" cy="40322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5224463"/>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3-19. The working set is the set of pages used by the k most recent memory references. The function w(k, t) is the size of the working set at time t.</a:t>
            </a:r>
          </a:p>
        </p:txBody>
      </p:sp>
      <p:sp>
        <p:nvSpPr>
          <p:cNvPr id="5120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Working Set Page Replacement (1)</a:t>
            </a:r>
          </a:p>
        </p:txBody>
      </p:sp>
      <p:sp>
        <p:nvSpPr>
          <p:cNvPr id="5120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1206" name="Picture 6" descr="03-19"/>
          <p:cNvPicPr>
            <a:picLocks noChangeAspect="1" noChangeArrowheads="1"/>
          </p:cNvPicPr>
          <p:nvPr/>
        </p:nvPicPr>
        <p:blipFill>
          <a:blip r:embed="rId5" cstate="print"/>
          <a:srcRect/>
          <a:stretch>
            <a:fillRect/>
          </a:stretch>
        </p:blipFill>
        <p:spPr bwMode="auto">
          <a:xfrm>
            <a:off x="1006475" y="1978025"/>
            <a:ext cx="7131050" cy="29019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5800725"/>
            <a:ext cx="9144000" cy="752475"/>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3-20. The working set algorithm.</a:t>
            </a:r>
          </a:p>
        </p:txBody>
      </p:sp>
      <p:sp>
        <p:nvSpPr>
          <p:cNvPr id="5325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Working Set Page Replacement (2)</a:t>
            </a:r>
          </a:p>
        </p:txBody>
      </p:sp>
      <p:sp>
        <p:nvSpPr>
          <p:cNvPr id="5325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3254" name="Picture 6" descr="03-20"/>
          <p:cNvPicPr>
            <a:picLocks noChangeAspect="1" noChangeArrowheads="1"/>
          </p:cNvPicPr>
          <p:nvPr/>
        </p:nvPicPr>
        <p:blipFill>
          <a:blip r:embed="rId5" cstate="print"/>
          <a:srcRect/>
          <a:stretch>
            <a:fillRect/>
          </a:stretch>
        </p:blipFill>
        <p:spPr bwMode="auto">
          <a:xfrm>
            <a:off x="1354138" y="1419225"/>
            <a:ext cx="6873875" cy="35972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92150" y="1770063"/>
            <a:ext cx="8175625" cy="2566987"/>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800">
                <a:latin typeface="Arial" charset="0"/>
              </a:rPr>
              <a:t>When the hand comes all the way around to its </a:t>
            </a:r>
          </a:p>
          <a:p>
            <a:pPr marL="609600" indent="-609600">
              <a:spcBef>
                <a:spcPct val="20000"/>
              </a:spcBef>
            </a:pPr>
            <a:r>
              <a:rPr lang="en-US" sz="2800">
                <a:latin typeface="Arial" charset="0"/>
              </a:rPr>
              <a:t>starting point  there are two cases to consider:</a:t>
            </a:r>
          </a:p>
          <a:p>
            <a:pPr marL="609600" indent="-609600" algn="l">
              <a:spcBef>
                <a:spcPct val="20000"/>
              </a:spcBef>
            </a:pPr>
            <a:endParaRPr lang="en-US" sz="2400">
              <a:latin typeface="Arial" charset="0"/>
            </a:endParaRPr>
          </a:p>
          <a:p>
            <a:pPr marL="609600" indent="-609600" algn="l">
              <a:spcBef>
                <a:spcPct val="20000"/>
              </a:spcBef>
              <a:buClr>
                <a:schemeClr val="accent2"/>
              </a:buClr>
              <a:buFontTx/>
              <a:buChar char="•"/>
            </a:pPr>
            <a:r>
              <a:rPr lang="en-US" sz="2400">
                <a:latin typeface="Arial" charset="0"/>
              </a:rPr>
              <a:t>At least one write has been scheduled.</a:t>
            </a:r>
          </a:p>
          <a:p>
            <a:pPr marL="609600" indent="-609600" algn="l">
              <a:spcBef>
                <a:spcPct val="20000"/>
              </a:spcBef>
              <a:buClr>
                <a:schemeClr val="accent2"/>
              </a:buClr>
              <a:buFontTx/>
              <a:buChar char="•"/>
            </a:pPr>
            <a:r>
              <a:rPr lang="en-US" sz="2400">
                <a:latin typeface="Arial" charset="0"/>
              </a:rPr>
              <a:t>No writes have been scheduled.</a:t>
            </a:r>
          </a:p>
        </p:txBody>
      </p:sp>
      <p:sp>
        <p:nvSpPr>
          <p:cNvPr id="5529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a:solidFill>
                  <a:srgbClr val="FF0000"/>
                </a:solidFill>
                <a:latin typeface="Arial" charset="0"/>
              </a:rPr>
              <a:t>The WSClock Page Replacement Algorithm (1)</a:t>
            </a:r>
          </a:p>
        </p:txBody>
      </p:sp>
      <p:sp>
        <p:nvSpPr>
          <p:cNvPr id="5530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3-21. Operation of the WSClock algorithm. (a) and (b) give an example of what happens when R = 1.</a:t>
            </a:r>
          </a:p>
        </p:txBody>
      </p:sp>
      <p:sp>
        <p:nvSpPr>
          <p:cNvPr id="5734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a:solidFill>
                  <a:srgbClr val="FF0000"/>
                </a:solidFill>
                <a:latin typeface="Arial" charset="0"/>
              </a:rPr>
              <a:t>The WSClock Page Replacement Algorithm (2)</a:t>
            </a:r>
          </a:p>
        </p:txBody>
      </p:sp>
      <p:sp>
        <p:nvSpPr>
          <p:cNvPr id="5734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7350" name="Picture 6" descr="03-21"/>
          <p:cNvPicPr>
            <a:picLocks noChangeAspect="1" noChangeArrowheads="1"/>
          </p:cNvPicPr>
          <p:nvPr/>
        </p:nvPicPr>
        <p:blipFill>
          <a:blip r:embed="rId5" cstate="print"/>
          <a:srcRect/>
          <a:stretch>
            <a:fillRect/>
          </a:stretch>
        </p:blipFill>
        <p:spPr bwMode="auto">
          <a:xfrm>
            <a:off x="2252663" y="1114425"/>
            <a:ext cx="4203700" cy="45370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3-21. Operation of the WSClock algorithm. </a:t>
            </a:r>
            <a:br>
              <a:rPr lang="en-US" sz="2400">
                <a:latin typeface="Arial" charset="0"/>
              </a:rPr>
            </a:br>
            <a:r>
              <a:rPr lang="en-US" sz="2400">
                <a:latin typeface="Arial" charset="0"/>
              </a:rPr>
              <a:t>(c) and (d) give an example of R = 0.</a:t>
            </a:r>
          </a:p>
        </p:txBody>
      </p:sp>
      <p:sp>
        <p:nvSpPr>
          <p:cNvPr id="5939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a:solidFill>
                  <a:srgbClr val="FF0000"/>
                </a:solidFill>
                <a:latin typeface="Arial" charset="0"/>
              </a:rPr>
              <a:t>The WSClock Page  Replacement Algorithm (3)</a:t>
            </a:r>
          </a:p>
        </p:txBody>
      </p:sp>
      <p:sp>
        <p:nvSpPr>
          <p:cNvPr id="5939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9398" name="Picture 6" descr="03-21"/>
          <p:cNvPicPr>
            <a:picLocks noChangeAspect="1" noChangeArrowheads="1"/>
          </p:cNvPicPr>
          <p:nvPr/>
        </p:nvPicPr>
        <p:blipFill>
          <a:blip r:embed="rId5" cstate="print"/>
          <a:srcRect/>
          <a:stretch>
            <a:fillRect/>
          </a:stretch>
        </p:blipFill>
        <p:spPr bwMode="auto">
          <a:xfrm>
            <a:off x="2351088" y="990600"/>
            <a:ext cx="4175125" cy="4506913"/>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3-22. Page replacement algorithms discussed in the text.</a:t>
            </a:r>
          </a:p>
        </p:txBody>
      </p:sp>
      <p:sp>
        <p:nvSpPr>
          <p:cNvPr id="61443" name="Rectangle 3"/>
          <p:cNvSpPr>
            <a:spLocks noChangeArrowheads="1"/>
          </p:cNvSpPr>
          <p:nvPr/>
        </p:nvSpPr>
        <p:spPr bwMode="auto">
          <a:xfrm>
            <a:off x="0" y="17780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Summary of Page Replacement Algorithms</a:t>
            </a:r>
          </a:p>
        </p:txBody>
      </p:sp>
      <p:sp>
        <p:nvSpPr>
          <p:cNvPr id="6144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1446" name="Picture 6" descr="03-22"/>
          <p:cNvPicPr>
            <a:picLocks noChangeAspect="1" noChangeArrowheads="1"/>
          </p:cNvPicPr>
          <p:nvPr/>
        </p:nvPicPr>
        <p:blipFill>
          <a:blip r:embed="rId5" cstate="print"/>
          <a:srcRect/>
          <a:stretch>
            <a:fillRect/>
          </a:stretch>
        </p:blipFill>
        <p:spPr bwMode="auto">
          <a:xfrm>
            <a:off x="519113" y="1484313"/>
            <a:ext cx="8105775" cy="38893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5468938"/>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3-23. Local versus global page replacement. </a:t>
            </a:r>
            <a:br>
              <a:rPr lang="en-US" sz="2400">
                <a:latin typeface="Arial" charset="0"/>
              </a:rPr>
            </a:br>
            <a:r>
              <a:rPr lang="en-US" sz="2400">
                <a:latin typeface="Arial" charset="0"/>
              </a:rPr>
              <a:t>(a) Original configuration. (b) Local page replacement. </a:t>
            </a:r>
            <a:br>
              <a:rPr lang="en-US" sz="2400">
                <a:latin typeface="Arial" charset="0"/>
              </a:rPr>
            </a:br>
            <a:r>
              <a:rPr lang="en-US" sz="2400">
                <a:latin typeface="Arial" charset="0"/>
              </a:rPr>
              <a:t>(c) Global page replacement.</a:t>
            </a:r>
          </a:p>
        </p:txBody>
      </p:sp>
      <p:sp>
        <p:nvSpPr>
          <p:cNvPr id="6349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Local versus Global Allocation Policies (1)</a:t>
            </a:r>
          </a:p>
        </p:txBody>
      </p:sp>
      <p:sp>
        <p:nvSpPr>
          <p:cNvPr id="6349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3494" name="Picture 6" descr="03-23"/>
          <p:cNvPicPr>
            <a:picLocks noChangeAspect="1" noChangeArrowheads="1"/>
          </p:cNvPicPr>
          <p:nvPr/>
        </p:nvPicPr>
        <p:blipFill>
          <a:blip r:embed="rId5" cstate="print"/>
          <a:srcRect/>
          <a:stretch>
            <a:fillRect/>
          </a:stretch>
        </p:blipFill>
        <p:spPr bwMode="auto">
          <a:xfrm>
            <a:off x="885825" y="996950"/>
            <a:ext cx="7372350" cy="48641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5468938"/>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3-24. Page fault rate as a function </a:t>
            </a:r>
            <a:br>
              <a:rPr lang="en-US" sz="2400">
                <a:latin typeface="Arial" charset="0"/>
              </a:rPr>
            </a:br>
            <a:r>
              <a:rPr lang="en-US" sz="2400">
                <a:latin typeface="Arial" charset="0"/>
              </a:rPr>
              <a:t>of the number of page frames assigned.</a:t>
            </a:r>
          </a:p>
        </p:txBody>
      </p:sp>
      <p:sp>
        <p:nvSpPr>
          <p:cNvPr id="6553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Local versus Global Allocation Policies (2)</a:t>
            </a:r>
          </a:p>
        </p:txBody>
      </p:sp>
      <p:sp>
        <p:nvSpPr>
          <p:cNvPr id="6554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5542" name="Picture 6" descr="03-24"/>
          <p:cNvPicPr>
            <a:picLocks noChangeAspect="1" noChangeArrowheads="1"/>
          </p:cNvPicPr>
          <p:nvPr/>
        </p:nvPicPr>
        <p:blipFill>
          <a:blip r:embed="rId5" cstate="print"/>
          <a:srcRect/>
          <a:stretch>
            <a:fillRect/>
          </a:stretch>
        </p:blipFill>
        <p:spPr bwMode="auto">
          <a:xfrm>
            <a:off x="1209675" y="1547813"/>
            <a:ext cx="6819900" cy="34385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5495925"/>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 Illustration of the relocation problem. </a:t>
            </a:r>
            <a:br>
              <a:rPr lang="en-US" sz="2400">
                <a:latin typeface="Arial" charset="0"/>
              </a:rPr>
            </a:br>
            <a:endParaRPr lang="en-US" sz="2400">
              <a:latin typeface="Arial" charset="0"/>
            </a:endParaRPr>
          </a:p>
        </p:txBody>
      </p:sp>
      <p:sp>
        <p:nvSpPr>
          <p:cNvPr id="819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Multiple Programs  Without Memory Abstraction</a:t>
            </a:r>
          </a:p>
        </p:txBody>
      </p:sp>
      <p:sp>
        <p:nvSpPr>
          <p:cNvPr id="819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8198" name="Picture 6" descr="03-02"/>
          <p:cNvPicPr>
            <a:picLocks noChangeAspect="1" noChangeArrowheads="1"/>
          </p:cNvPicPr>
          <p:nvPr/>
        </p:nvPicPr>
        <p:blipFill>
          <a:blip r:embed="rId5" cstate="print"/>
          <a:srcRect/>
          <a:stretch>
            <a:fillRect/>
          </a:stretch>
        </p:blipFill>
        <p:spPr bwMode="auto">
          <a:xfrm>
            <a:off x="2501900" y="1446213"/>
            <a:ext cx="4225925" cy="39370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3-25. (a) One address space. </a:t>
            </a:r>
            <a:br>
              <a:rPr lang="en-US" sz="2400">
                <a:latin typeface="Arial" charset="0"/>
              </a:rPr>
            </a:br>
            <a:r>
              <a:rPr lang="en-US" sz="2400">
                <a:latin typeface="Arial" charset="0"/>
              </a:rPr>
              <a:t>(b) Separate I and D spaces.</a:t>
            </a:r>
          </a:p>
        </p:txBody>
      </p:sp>
      <p:sp>
        <p:nvSpPr>
          <p:cNvPr id="6758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Separate Instruction and Data Spaces</a:t>
            </a:r>
          </a:p>
        </p:txBody>
      </p:sp>
      <p:sp>
        <p:nvSpPr>
          <p:cNvPr id="6758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7590" name="Picture 6" descr="03-25"/>
          <p:cNvPicPr>
            <a:picLocks noChangeAspect="1" noChangeArrowheads="1"/>
          </p:cNvPicPr>
          <p:nvPr/>
        </p:nvPicPr>
        <p:blipFill>
          <a:blip r:embed="rId5" cstate="print"/>
          <a:srcRect/>
          <a:stretch>
            <a:fillRect/>
          </a:stretch>
        </p:blipFill>
        <p:spPr bwMode="auto">
          <a:xfrm>
            <a:off x="681038" y="2063750"/>
            <a:ext cx="7781925" cy="27305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3-26. Two processes sharing the same program </a:t>
            </a:r>
            <a:br>
              <a:rPr lang="en-US" sz="2400">
                <a:latin typeface="Arial" charset="0"/>
              </a:rPr>
            </a:br>
            <a:r>
              <a:rPr lang="en-US" sz="2400">
                <a:latin typeface="Arial" charset="0"/>
              </a:rPr>
              <a:t>sharing its page table.</a:t>
            </a:r>
          </a:p>
        </p:txBody>
      </p:sp>
      <p:sp>
        <p:nvSpPr>
          <p:cNvPr id="69636" name="Rectangle 4"/>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Shared Pages</a:t>
            </a:r>
          </a:p>
        </p:txBody>
      </p:sp>
      <p:sp>
        <p:nvSpPr>
          <p:cNvPr id="69637" name="Rectangle 5"/>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69638" name="Picture 6" descr="03-26"/>
          <p:cNvPicPr>
            <a:picLocks noChangeAspect="1" noChangeArrowheads="1"/>
          </p:cNvPicPr>
          <p:nvPr/>
        </p:nvPicPr>
        <p:blipFill>
          <a:blip r:embed="rId5" cstate="print"/>
          <a:srcRect/>
          <a:stretch>
            <a:fillRect/>
          </a:stretch>
        </p:blipFill>
        <p:spPr bwMode="auto">
          <a:xfrm>
            <a:off x="1804988" y="1150938"/>
            <a:ext cx="5305425" cy="44418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3-27. A shared library being used by two processes.</a:t>
            </a:r>
          </a:p>
        </p:txBody>
      </p:sp>
      <p:sp>
        <p:nvSpPr>
          <p:cNvPr id="7168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Shared Libraries</a:t>
            </a:r>
          </a:p>
        </p:txBody>
      </p:sp>
      <p:sp>
        <p:nvSpPr>
          <p:cNvPr id="7168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71686" name="Picture 6" descr="03-27"/>
          <p:cNvPicPr>
            <a:picLocks noChangeAspect="1" noChangeArrowheads="1"/>
          </p:cNvPicPr>
          <p:nvPr/>
        </p:nvPicPr>
        <p:blipFill>
          <a:blip r:embed="rId5" cstate="print"/>
          <a:srcRect/>
          <a:stretch>
            <a:fillRect/>
          </a:stretch>
        </p:blipFill>
        <p:spPr bwMode="auto">
          <a:xfrm>
            <a:off x="995363" y="1500188"/>
            <a:ext cx="7153275" cy="38576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723900" y="1487488"/>
            <a:ext cx="8420100" cy="5065712"/>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a:latin typeface="Arial" charset="0"/>
              </a:rPr>
              <a:t>The hardware traps to the kernel, saving the program counter on the stack.</a:t>
            </a:r>
          </a:p>
          <a:p>
            <a:pPr marL="609600" indent="-609600" algn="l">
              <a:spcBef>
                <a:spcPct val="20000"/>
              </a:spcBef>
              <a:buClr>
                <a:schemeClr val="accent2"/>
              </a:buClr>
              <a:buFontTx/>
              <a:buChar char="•"/>
            </a:pPr>
            <a:r>
              <a:rPr lang="en-US" sz="2800">
                <a:latin typeface="Arial" charset="0"/>
              </a:rPr>
              <a:t>An assembly code routine is started to save the general registers and other volatile information.</a:t>
            </a:r>
          </a:p>
          <a:p>
            <a:pPr marL="609600" indent="-609600" algn="l">
              <a:spcBef>
                <a:spcPct val="20000"/>
              </a:spcBef>
              <a:buClr>
                <a:schemeClr val="accent2"/>
              </a:buClr>
              <a:buFontTx/>
              <a:buChar char="•"/>
            </a:pPr>
            <a:r>
              <a:rPr lang="en-US" sz="2800">
                <a:latin typeface="Arial" charset="0"/>
              </a:rPr>
              <a:t>The operating system discovers that a page fault has occurred, and tries to discover which virtual page is needed.</a:t>
            </a:r>
          </a:p>
          <a:p>
            <a:pPr marL="609600" indent="-609600" algn="l">
              <a:spcBef>
                <a:spcPct val="20000"/>
              </a:spcBef>
              <a:buClr>
                <a:schemeClr val="accent2"/>
              </a:buClr>
              <a:buFontTx/>
              <a:buChar char="•"/>
            </a:pPr>
            <a:r>
              <a:rPr lang="en-US" sz="2800">
                <a:latin typeface="Arial" charset="0"/>
              </a:rPr>
              <a:t>Once the virtual address that caused the fault is known, the system checks to see if this address is valid and the protection consistent with the access</a:t>
            </a:r>
          </a:p>
        </p:txBody>
      </p:sp>
      <p:sp>
        <p:nvSpPr>
          <p:cNvPr id="7373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Page Fault Handling (1)</a:t>
            </a:r>
          </a:p>
        </p:txBody>
      </p:sp>
      <p:sp>
        <p:nvSpPr>
          <p:cNvPr id="7373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723900" y="1487488"/>
            <a:ext cx="8420100" cy="5065712"/>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a:latin typeface="Arial" charset="0"/>
              </a:rPr>
              <a:t>If the page frame selected is dirty, the page is scheduled for transfer to the disk, and a context switch takes place.</a:t>
            </a:r>
          </a:p>
          <a:p>
            <a:pPr marL="609600" indent="-609600" algn="l">
              <a:spcBef>
                <a:spcPct val="20000"/>
              </a:spcBef>
              <a:buClr>
                <a:schemeClr val="accent2"/>
              </a:buClr>
              <a:buFontTx/>
              <a:buChar char="•"/>
            </a:pPr>
            <a:r>
              <a:rPr lang="en-US" sz="2800">
                <a:latin typeface="Arial" charset="0"/>
              </a:rPr>
              <a:t>When page frame is clean, operating system looks up the disk address where the needed page is, schedules a disk operation to bring it in.</a:t>
            </a:r>
          </a:p>
          <a:p>
            <a:pPr marL="609600" indent="-609600" algn="l">
              <a:spcBef>
                <a:spcPct val="20000"/>
              </a:spcBef>
              <a:buClr>
                <a:schemeClr val="accent2"/>
              </a:buClr>
              <a:buFontTx/>
              <a:buChar char="•"/>
            </a:pPr>
            <a:r>
              <a:rPr lang="en-US" sz="2800">
                <a:latin typeface="Arial" charset="0"/>
              </a:rPr>
              <a:t>When disk interrupt indicates page has arrived, page tables updated to reflect position, frame marked as being in normal state.</a:t>
            </a:r>
          </a:p>
        </p:txBody>
      </p:sp>
      <p:sp>
        <p:nvSpPr>
          <p:cNvPr id="7577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Page Fault Handling (2)</a:t>
            </a:r>
          </a:p>
        </p:txBody>
      </p:sp>
      <p:sp>
        <p:nvSpPr>
          <p:cNvPr id="7578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723900" y="1487488"/>
            <a:ext cx="8420100" cy="5065712"/>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a:latin typeface="Arial" charset="0"/>
              </a:rPr>
              <a:t>Faulting instruction backed up to state it had when it began and program counter reset to point to that instruction.</a:t>
            </a:r>
          </a:p>
          <a:p>
            <a:pPr marL="609600" indent="-609600" algn="l">
              <a:spcBef>
                <a:spcPct val="20000"/>
              </a:spcBef>
              <a:buClr>
                <a:schemeClr val="accent2"/>
              </a:buClr>
              <a:buFontTx/>
              <a:buChar char="•"/>
            </a:pPr>
            <a:r>
              <a:rPr lang="en-US" sz="2800">
                <a:latin typeface="Arial" charset="0"/>
              </a:rPr>
              <a:t>Faulting process scheduled, operating system returns to the (assembly language) routine that called it.</a:t>
            </a:r>
          </a:p>
          <a:p>
            <a:pPr marL="609600" indent="-609600" algn="l">
              <a:spcBef>
                <a:spcPct val="20000"/>
              </a:spcBef>
              <a:buClr>
                <a:schemeClr val="accent2"/>
              </a:buClr>
              <a:buFontTx/>
              <a:buChar char="•"/>
            </a:pPr>
            <a:r>
              <a:rPr lang="en-US" sz="2800">
                <a:latin typeface="Arial" charset="0"/>
              </a:rPr>
              <a:t>This routine reloads registers and other state information and returns to user space to continue execution, as if no fault had occurred.</a:t>
            </a:r>
          </a:p>
        </p:txBody>
      </p:sp>
      <p:sp>
        <p:nvSpPr>
          <p:cNvPr id="7782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Page Fault Handling (3)</a:t>
            </a:r>
          </a:p>
        </p:txBody>
      </p:sp>
      <p:sp>
        <p:nvSpPr>
          <p:cNvPr id="7782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3-28. An instruction causing a page fault.</a:t>
            </a:r>
          </a:p>
        </p:txBody>
      </p:sp>
      <p:sp>
        <p:nvSpPr>
          <p:cNvPr id="7987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Instruction Backup</a:t>
            </a:r>
          </a:p>
        </p:txBody>
      </p:sp>
      <p:sp>
        <p:nvSpPr>
          <p:cNvPr id="7987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79878" name="Picture 6" descr="03-28"/>
          <p:cNvPicPr>
            <a:picLocks noChangeAspect="1" noChangeArrowheads="1"/>
          </p:cNvPicPr>
          <p:nvPr/>
        </p:nvPicPr>
        <p:blipFill>
          <a:blip r:embed="rId5" cstate="print"/>
          <a:srcRect/>
          <a:stretch>
            <a:fillRect/>
          </a:stretch>
        </p:blipFill>
        <p:spPr bwMode="auto">
          <a:xfrm>
            <a:off x="900113" y="2057400"/>
            <a:ext cx="7343775" cy="27432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3-29. (a) Paging to a static swap area. </a:t>
            </a:r>
          </a:p>
        </p:txBody>
      </p:sp>
      <p:sp>
        <p:nvSpPr>
          <p:cNvPr id="8192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Backing Store (1)</a:t>
            </a:r>
          </a:p>
        </p:txBody>
      </p:sp>
      <p:sp>
        <p:nvSpPr>
          <p:cNvPr id="8192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81926" name="Picture 6" descr="03-29"/>
          <p:cNvPicPr>
            <a:picLocks noChangeAspect="1" noChangeArrowheads="1"/>
          </p:cNvPicPr>
          <p:nvPr/>
        </p:nvPicPr>
        <p:blipFill>
          <a:blip r:embed="rId5" cstate="print"/>
          <a:srcRect/>
          <a:stretch>
            <a:fillRect/>
          </a:stretch>
        </p:blipFill>
        <p:spPr bwMode="auto">
          <a:xfrm>
            <a:off x="550863" y="1436688"/>
            <a:ext cx="8042275" cy="39846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3-29. (b) Backing up pages dynamically.</a:t>
            </a:r>
          </a:p>
        </p:txBody>
      </p:sp>
      <p:sp>
        <p:nvSpPr>
          <p:cNvPr id="8397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Backing Store (2)</a:t>
            </a:r>
          </a:p>
        </p:txBody>
      </p:sp>
      <p:sp>
        <p:nvSpPr>
          <p:cNvPr id="8397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83973" name="Picture 5"/>
          <p:cNvPicPr>
            <a:picLocks noChangeArrowheads="1"/>
          </p:cNvPicPr>
          <p:nvPr/>
        </p:nvPicPr>
        <p:blipFill>
          <a:blip r:embed="rId5" cstate="print"/>
          <a:srcRect/>
          <a:stretch>
            <a:fillRect/>
          </a:stretch>
        </p:blipFill>
        <p:spPr bwMode="auto">
          <a:xfrm>
            <a:off x="2595563" y="1295400"/>
            <a:ext cx="3965575" cy="42799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07988" y="1765300"/>
            <a:ext cx="8204200" cy="4348163"/>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800">
                <a:latin typeface="Arial" charset="0"/>
              </a:rPr>
              <a:t>Memory management system is divided into </a:t>
            </a:r>
          </a:p>
          <a:p>
            <a:pPr marL="609600" indent="-609600" algn="l">
              <a:spcBef>
                <a:spcPct val="20000"/>
              </a:spcBef>
            </a:pPr>
            <a:r>
              <a:rPr lang="en-US" sz="2800">
                <a:latin typeface="Arial" charset="0"/>
              </a:rPr>
              <a:t>three parts:</a:t>
            </a:r>
          </a:p>
          <a:p>
            <a:pPr marL="609600" indent="-609600" algn="l">
              <a:spcBef>
                <a:spcPct val="20000"/>
              </a:spcBef>
            </a:pPr>
            <a:endParaRPr lang="en-US" sz="2800">
              <a:latin typeface="Arial" charset="0"/>
            </a:endParaRPr>
          </a:p>
          <a:p>
            <a:pPr marL="609600" indent="-609600" algn="l">
              <a:spcBef>
                <a:spcPct val="20000"/>
              </a:spcBef>
              <a:buClr>
                <a:schemeClr val="accent2"/>
              </a:buClr>
              <a:buFontTx/>
              <a:buChar char="•"/>
            </a:pPr>
            <a:r>
              <a:rPr lang="en-US" sz="2400">
                <a:latin typeface="Arial" charset="0"/>
              </a:rPr>
              <a:t>A low-level MMU handler.</a:t>
            </a:r>
          </a:p>
          <a:p>
            <a:pPr marL="609600" indent="-609600" algn="l">
              <a:spcBef>
                <a:spcPct val="20000"/>
              </a:spcBef>
              <a:buClr>
                <a:schemeClr val="accent2"/>
              </a:buClr>
              <a:buFontTx/>
              <a:buChar char="•"/>
            </a:pPr>
            <a:r>
              <a:rPr lang="en-US" sz="2400">
                <a:latin typeface="Arial" charset="0"/>
              </a:rPr>
              <a:t>A page fault handler that is part of the kernel.</a:t>
            </a:r>
          </a:p>
          <a:p>
            <a:pPr marL="609600" indent="-609600" algn="l">
              <a:spcBef>
                <a:spcPct val="20000"/>
              </a:spcBef>
              <a:buClr>
                <a:schemeClr val="accent2"/>
              </a:buClr>
              <a:buFontTx/>
              <a:buChar char="•"/>
            </a:pPr>
            <a:r>
              <a:rPr lang="en-US" sz="2400">
                <a:latin typeface="Arial" charset="0"/>
              </a:rPr>
              <a:t>An external pager running in user space.</a:t>
            </a:r>
          </a:p>
        </p:txBody>
      </p:sp>
      <p:sp>
        <p:nvSpPr>
          <p:cNvPr id="86019" name="Rectangle 3"/>
          <p:cNvSpPr>
            <a:spLocks noChangeArrowheads="1"/>
          </p:cNvSpPr>
          <p:nvPr/>
        </p:nvSpPr>
        <p:spPr bwMode="auto">
          <a:xfrm>
            <a:off x="0" y="0"/>
            <a:ext cx="9144000" cy="1338263"/>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Separation of Policy and Mechanism (1)</a:t>
            </a:r>
          </a:p>
        </p:txBody>
      </p:sp>
      <p:sp>
        <p:nvSpPr>
          <p:cNvPr id="8602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
        <p:nvSpPr>
          <p:cNvPr id="14340" name="Rectangle 4"/>
          <p:cNvSpPr>
            <a:spLocks noChangeArrowheads="1"/>
          </p:cNvSpPr>
          <p:nvPr/>
        </p:nvSpPr>
        <p:spPr bwMode="auto">
          <a:xfrm>
            <a:off x="555625" y="5819775"/>
            <a:ext cx="8588375" cy="1038225"/>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400">
                <a:latin typeface="Arial" charset="0"/>
              </a:rPr>
              <a:t>Figure 3-3. Base and limit registers can be used to give each process a separate address space.</a:t>
            </a:r>
          </a:p>
        </p:txBody>
      </p:sp>
      <p:sp>
        <p:nvSpPr>
          <p:cNvPr id="14341" name="Rectangle 5"/>
          <p:cNvSpPr>
            <a:spLocks noChangeArrowheads="1"/>
          </p:cNvSpPr>
          <p:nvPr/>
        </p:nvSpPr>
        <p:spPr bwMode="auto">
          <a:xfrm>
            <a:off x="2006600" y="0"/>
            <a:ext cx="6438900" cy="927100"/>
          </a:xfrm>
          <a:prstGeom prst="rect">
            <a:avLst/>
          </a:prstGeom>
          <a:noFill/>
          <a:ln w="9525">
            <a:noFill/>
            <a:miter lim="800000"/>
            <a:headEnd/>
            <a:tailEnd/>
          </a:ln>
          <a:effectLst/>
        </p:spPr>
        <p:txBody>
          <a:bodyPr lIns="92075" tIns="46038" rIns="92075" bIns="46038" anchor="ctr"/>
          <a:lstStyle/>
          <a:p>
            <a:pPr algn="l"/>
            <a:r>
              <a:rPr lang="en-US" sz="3600">
                <a:solidFill>
                  <a:srgbClr val="FF0000"/>
                </a:solidFill>
                <a:latin typeface="Arial" charset="0"/>
              </a:rPr>
              <a:t>Base and Limit Registers</a:t>
            </a:r>
          </a:p>
        </p:txBody>
      </p:sp>
      <p:pic>
        <p:nvPicPr>
          <p:cNvPr id="14342" name="Picture 6" descr="03-03"/>
          <p:cNvPicPr>
            <a:picLocks noChangeAspect="1" noChangeArrowheads="1"/>
          </p:cNvPicPr>
          <p:nvPr/>
        </p:nvPicPr>
        <p:blipFill>
          <a:blip r:embed="rId5" cstate="print"/>
          <a:srcRect/>
          <a:stretch>
            <a:fillRect/>
          </a:stretch>
        </p:blipFill>
        <p:spPr bwMode="auto">
          <a:xfrm>
            <a:off x="2697163" y="762000"/>
            <a:ext cx="3254375" cy="48545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3-30. Page fault handling with an external pager.</a:t>
            </a:r>
          </a:p>
        </p:txBody>
      </p:sp>
      <p:sp>
        <p:nvSpPr>
          <p:cNvPr id="88067" name="Rectangle 3"/>
          <p:cNvSpPr>
            <a:spLocks noChangeArrowheads="1"/>
          </p:cNvSpPr>
          <p:nvPr/>
        </p:nvSpPr>
        <p:spPr bwMode="auto">
          <a:xfrm>
            <a:off x="0" y="0"/>
            <a:ext cx="9144000" cy="1350963"/>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Separation of Policy and Mechanism (2)</a:t>
            </a:r>
          </a:p>
        </p:txBody>
      </p:sp>
      <p:sp>
        <p:nvSpPr>
          <p:cNvPr id="8806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88069" name="Picture 5"/>
          <p:cNvPicPr>
            <a:picLocks noChangeArrowheads="1"/>
          </p:cNvPicPr>
          <p:nvPr/>
        </p:nvPicPr>
        <p:blipFill>
          <a:blip r:embed="rId5" cstate="print"/>
          <a:srcRect/>
          <a:stretch>
            <a:fillRect/>
          </a:stretch>
        </p:blipFill>
        <p:spPr bwMode="auto">
          <a:xfrm>
            <a:off x="1023938" y="1533525"/>
            <a:ext cx="7108825" cy="38036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90538" y="1241425"/>
            <a:ext cx="8653462" cy="5311775"/>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800">
                <a:latin typeface="Arial" charset="0"/>
              </a:rPr>
              <a:t>A compiler has many tables that are built up as compilation proceeds, possibly including:</a:t>
            </a:r>
            <a:br>
              <a:rPr lang="en-US" sz="2800">
                <a:latin typeface="Arial" charset="0"/>
              </a:rPr>
            </a:br>
            <a:endParaRPr lang="en-US" sz="2800">
              <a:latin typeface="Arial" charset="0"/>
            </a:endParaRPr>
          </a:p>
          <a:p>
            <a:pPr marL="609600" indent="-609600" algn="l">
              <a:spcBef>
                <a:spcPct val="20000"/>
              </a:spcBef>
              <a:buClr>
                <a:schemeClr val="accent2"/>
              </a:buClr>
              <a:buFontTx/>
              <a:buChar char="•"/>
            </a:pPr>
            <a:r>
              <a:rPr lang="en-US" sz="2400">
                <a:latin typeface="Arial" charset="0"/>
              </a:rPr>
              <a:t>The source text being saved for the printed listing (on batch systems).</a:t>
            </a:r>
          </a:p>
          <a:p>
            <a:pPr marL="609600" indent="-609600" algn="l">
              <a:spcBef>
                <a:spcPct val="20000"/>
              </a:spcBef>
              <a:buClr>
                <a:schemeClr val="accent2"/>
              </a:buClr>
              <a:buFontTx/>
              <a:buChar char="•"/>
            </a:pPr>
            <a:r>
              <a:rPr lang="en-US" sz="2400">
                <a:latin typeface="Arial" charset="0"/>
              </a:rPr>
              <a:t>The symbol table – the names and attributes of variables.</a:t>
            </a:r>
          </a:p>
          <a:p>
            <a:pPr marL="609600" indent="-609600" algn="l">
              <a:spcBef>
                <a:spcPct val="20000"/>
              </a:spcBef>
              <a:buClr>
                <a:schemeClr val="accent2"/>
              </a:buClr>
              <a:buFontTx/>
              <a:buChar char="•"/>
            </a:pPr>
            <a:r>
              <a:rPr lang="en-US" sz="2400">
                <a:latin typeface="Arial" charset="0"/>
              </a:rPr>
              <a:t>The table containing integer, floating-point constants used.</a:t>
            </a:r>
          </a:p>
          <a:p>
            <a:pPr marL="609600" indent="-609600" algn="l">
              <a:spcBef>
                <a:spcPct val="20000"/>
              </a:spcBef>
              <a:buClr>
                <a:schemeClr val="accent2"/>
              </a:buClr>
              <a:buFontTx/>
              <a:buChar char="•"/>
            </a:pPr>
            <a:r>
              <a:rPr lang="en-US" sz="2400">
                <a:latin typeface="Arial" charset="0"/>
              </a:rPr>
              <a:t>The parse tree, the syntactic analysis of the program.</a:t>
            </a:r>
          </a:p>
          <a:p>
            <a:pPr marL="609600" indent="-609600" algn="l">
              <a:spcBef>
                <a:spcPct val="20000"/>
              </a:spcBef>
              <a:buClr>
                <a:schemeClr val="accent2"/>
              </a:buClr>
              <a:buFontTx/>
              <a:buChar char="•"/>
            </a:pPr>
            <a:r>
              <a:rPr lang="en-US" sz="2400">
                <a:latin typeface="Arial" charset="0"/>
              </a:rPr>
              <a:t>The stack used for procedure calls within the compiler.</a:t>
            </a:r>
          </a:p>
        </p:txBody>
      </p:sp>
      <p:sp>
        <p:nvSpPr>
          <p:cNvPr id="9011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(1)</a:t>
            </a:r>
          </a:p>
        </p:txBody>
      </p:sp>
      <p:sp>
        <p:nvSpPr>
          <p:cNvPr id="9011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3-31. In a one-dimensional address space with growing tables, one table may bump into another.</a:t>
            </a:r>
          </a:p>
        </p:txBody>
      </p:sp>
      <p:sp>
        <p:nvSpPr>
          <p:cNvPr id="92163" name="Rectangle 3"/>
          <p:cNvSpPr>
            <a:spLocks noChangeArrowheads="1"/>
          </p:cNvSpPr>
          <p:nvPr/>
        </p:nvSpPr>
        <p:spPr bwMode="auto">
          <a:xfrm>
            <a:off x="0" y="0"/>
            <a:ext cx="9144000" cy="1023938"/>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(2)</a:t>
            </a:r>
          </a:p>
        </p:txBody>
      </p:sp>
      <p:sp>
        <p:nvSpPr>
          <p:cNvPr id="9216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92166" name="Picture 6" descr="03-31"/>
          <p:cNvPicPr>
            <a:picLocks noChangeAspect="1" noChangeArrowheads="1"/>
          </p:cNvPicPr>
          <p:nvPr/>
        </p:nvPicPr>
        <p:blipFill>
          <a:blip r:embed="rId5" cstate="print"/>
          <a:srcRect/>
          <a:stretch>
            <a:fillRect/>
          </a:stretch>
        </p:blipFill>
        <p:spPr bwMode="auto">
          <a:xfrm>
            <a:off x="1914525" y="903288"/>
            <a:ext cx="5238750" cy="46894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3-32. A segmented memory allows each table to grow or shrink independently of the other tables.</a:t>
            </a:r>
          </a:p>
        </p:txBody>
      </p:sp>
      <p:sp>
        <p:nvSpPr>
          <p:cNvPr id="9421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(3)</a:t>
            </a:r>
          </a:p>
        </p:txBody>
      </p:sp>
      <p:sp>
        <p:nvSpPr>
          <p:cNvPr id="9421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94213" name="Picture 5"/>
          <p:cNvPicPr>
            <a:picLocks noChangeArrowheads="1"/>
          </p:cNvPicPr>
          <p:nvPr/>
        </p:nvPicPr>
        <p:blipFill>
          <a:blip r:embed="rId5" cstate="print"/>
          <a:srcRect/>
          <a:stretch>
            <a:fillRect/>
          </a:stretch>
        </p:blipFill>
        <p:spPr bwMode="auto">
          <a:xfrm>
            <a:off x="417513" y="957263"/>
            <a:ext cx="8375650" cy="45466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0" y="5949950"/>
            <a:ext cx="9144000" cy="60325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3-33. Comparison of paging and segmentation.</a:t>
            </a:r>
          </a:p>
        </p:txBody>
      </p:sp>
      <p:sp>
        <p:nvSpPr>
          <p:cNvPr id="9625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Implementation of Pure Segmentation</a:t>
            </a:r>
          </a:p>
        </p:txBody>
      </p:sp>
      <p:sp>
        <p:nvSpPr>
          <p:cNvPr id="9626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96262" name="Picture 6" descr="03-33"/>
          <p:cNvPicPr>
            <a:picLocks noChangeAspect="1" noChangeArrowheads="1"/>
          </p:cNvPicPr>
          <p:nvPr/>
        </p:nvPicPr>
        <p:blipFill>
          <a:blip r:embed="rId5" cstate="print"/>
          <a:srcRect/>
          <a:stretch>
            <a:fillRect/>
          </a:stretch>
        </p:blipFill>
        <p:spPr bwMode="auto">
          <a:xfrm>
            <a:off x="1671638" y="936625"/>
            <a:ext cx="5667375" cy="49720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3-34. (a)-(d) Development of checkerboarding. (e) Removal of the checkerboarding by compaction.</a:t>
            </a:r>
          </a:p>
        </p:txBody>
      </p:sp>
      <p:sp>
        <p:nvSpPr>
          <p:cNvPr id="9830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(1)</a:t>
            </a:r>
          </a:p>
        </p:txBody>
      </p:sp>
      <p:sp>
        <p:nvSpPr>
          <p:cNvPr id="9830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98309" name="Picture 5"/>
          <p:cNvPicPr>
            <a:picLocks noChangeArrowheads="1"/>
          </p:cNvPicPr>
          <p:nvPr/>
        </p:nvPicPr>
        <p:blipFill>
          <a:blip r:embed="rId5" cstate="print"/>
          <a:srcRect/>
          <a:stretch>
            <a:fillRect/>
          </a:stretch>
        </p:blipFill>
        <p:spPr bwMode="auto">
          <a:xfrm>
            <a:off x="642938" y="1347788"/>
            <a:ext cx="7870825" cy="41751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374775" y="5808663"/>
            <a:ext cx="7237413" cy="884237"/>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400">
                <a:latin typeface="Arial" charset="0"/>
              </a:rPr>
              <a:t>Figure 3-35. The MULTICS virtual memory. (a) The descriptor segment points to the page tables.</a:t>
            </a:r>
          </a:p>
        </p:txBody>
      </p:sp>
      <p:sp>
        <p:nvSpPr>
          <p:cNvPr id="100355" name="Rectangle 3"/>
          <p:cNvSpPr>
            <a:spLocks noChangeArrowheads="1"/>
          </p:cNvSpPr>
          <p:nvPr/>
        </p:nvSpPr>
        <p:spPr bwMode="auto">
          <a:xfrm>
            <a:off x="339725" y="0"/>
            <a:ext cx="8804275" cy="1143000"/>
          </a:xfrm>
          <a:prstGeom prst="rect">
            <a:avLst/>
          </a:prstGeom>
          <a:noFill/>
          <a:ln w="9525">
            <a:noFill/>
            <a:miter lim="800000"/>
            <a:headEnd/>
            <a:tailEnd/>
          </a:ln>
          <a:effectLst/>
        </p:spPr>
        <p:txBody>
          <a:bodyPr lIns="92075" tIns="46038" rIns="92075" bIns="46038" anchor="ctr"/>
          <a:lstStyle/>
          <a:p>
            <a:pPr algn="l"/>
            <a:r>
              <a:rPr lang="en-US" sz="3600">
                <a:solidFill>
                  <a:srgbClr val="FF0000"/>
                </a:solidFill>
                <a:latin typeface="Arial" charset="0"/>
              </a:rPr>
              <a:t>Segmentation with Paging: MULTICS (2)</a:t>
            </a:r>
          </a:p>
        </p:txBody>
      </p:sp>
      <p:sp>
        <p:nvSpPr>
          <p:cNvPr id="10035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00357" name="Picture 5"/>
          <p:cNvPicPr>
            <a:picLocks noChangeArrowheads="1"/>
          </p:cNvPicPr>
          <p:nvPr/>
        </p:nvPicPr>
        <p:blipFill>
          <a:blip r:embed="rId5" cstate="print"/>
          <a:srcRect/>
          <a:stretch>
            <a:fillRect/>
          </a:stretch>
        </p:blipFill>
        <p:spPr bwMode="auto">
          <a:xfrm>
            <a:off x="2532063" y="931863"/>
            <a:ext cx="5295900" cy="4960937"/>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3-35. The MULTICS virtual memory. (b) A segment descriptor. The numbers are the field lengths.</a:t>
            </a:r>
          </a:p>
        </p:txBody>
      </p:sp>
      <p:sp>
        <p:nvSpPr>
          <p:cNvPr id="10240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(5)</a:t>
            </a:r>
          </a:p>
        </p:txBody>
      </p:sp>
      <p:sp>
        <p:nvSpPr>
          <p:cNvPr id="10240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02406" name="Picture 6" descr="03-35"/>
          <p:cNvPicPr>
            <a:picLocks noChangeAspect="1" noChangeArrowheads="1"/>
          </p:cNvPicPr>
          <p:nvPr/>
        </p:nvPicPr>
        <p:blipFill>
          <a:blip r:embed="rId5" cstate="print"/>
          <a:srcRect/>
          <a:stretch>
            <a:fillRect/>
          </a:stretch>
        </p:blipFill>
        <p:spPr bwMode="auto">
          <a:xfrm>
            <a:off x="2941638" y="1052513"/>
            <a:ext cx="3460750" cy="45434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587375" y="1460500"/>
            <a:ext cx="8556625" cy="5092700"/>
          </a:xfrm>
          <a:prstGeom prst="rect">
            <a:avLst/>
          </a:prstGeom>
          <a:noFill/>
          <a:ln w="9525">
            <a:noFill/>
            <a:miter lim="800000"/>
            <a:headEnd/>
            <a:tailEnd/>
          </a:ln>
          <a:effectLst/>
        </p:spPr>
        <p:txBody>
          <a:bodyPr lIns="92075" tIns="46038" rIns="92075" bIns="46038"/>
          <a:lstStyle/>
          <a:p>
            <a:pPr marL="609600" indent="-609600" algn="l">
              <a:spcBef>
                <a:spcPct val="20000"/>
              </a:spcBef>
            </a:pPr>
            <a:r>
              <a:rPr lang="en-US" sz="2800">
                <a:latin typeface="Arial" charset="0"/>
              </a:rPr>
              <a:t>When a memory reference occurs, the following algorithm is carried out:</a:t>
            </a:r>
          </a:p>
          <a:p>
            <a:pPr marL="609600" indent="-609600" algn="l">
              <a:spcBef>
                <a:spcPct val="20000"/>
              </a:spcBef>
            </a:pPr>
            <a:endParaRPr lang="en-US" sz="2800">
              <a:latin typeface="Arial" charset="0"/>
            </a:endParaRPr>
          </a:p>
          <a:p>
            <a:pPr marL="609600" indent="-609600" algn="l">
              <a:spcBef>
                <a:spcPct val="20000"/>
              </a:spcBef>
              <a:buClr>
                <a:schemeClr val="accent2"/>
              </a:buClr>
              <a:buFontTx/>
              <a:buChar char="•"/>
            </a:pPr>
            <a:r>
              <a:rPr lang="en-US" sz="2400">
                <a:latin typeface="Arial" charset="0"/>
              </a:rPr>
              <a:t>The segment number used to find segment descriptor.</a:t>
            </a:r>
          </a:p>
          <a:p>
            <a:pPr marL="609600" indent="-609600" algn="l">
              <a:spcBef>
                <a:spcPct val="20000"/>
              </a:spcBef>
              <a:buClr>
                <a:schemeClr val="accent2"/>
              </a:buClr>
              <a:buFontTx/>
              <a:buChar char="•"/>
            </a:pPr>
            <a:r>
              <a:rPr lang="en-US" sz="2400">
                <a:latin typeface="Arial" charset="0"/>
              </a:rPr>
              <a:t>Check is made to see if the segment’s page table is in memory. </a:t>
            </a:r>
          </a:p>
          <a:p>
            <a:pPr marL="990600" lvl="1" indent="-266700" algn="l">
              <a:spcBef>
                <a:spcPct val="20000"/>
              </a:spcBef>
              <a:buClr>
                <a:schemeClr val="accent2"/>
              </a:buClr>
              <a:buFontTx/>
              <a:buChar char="–"/>
            </a:pPr>
            <a:r>
              <a:rPr lang="en-US" sz="2400">
                <a:latin typeface="Arial" charset="0"/>
              </a:rPr>
              <a:t>If not, segment fault occurs. </a:t>
            </a:r>
          </a:p>
          <a:p>
            <a:pPr marL="990600" lvl="1" indent="-266700" algn="l">
              <a:spcBef>
                <a:spcPct val="20000"/>
              </a:spcBef>
              <a:buClr>
                <a:schemeClr val="accent2"/>
              </a:buClr>
              <a:buFontTx/>
              <a:buChar char="–"/>
            </a:pPr>
            <a:r>
              <a:rPr lang="en-US" sz="2400">
                <a:latin typeface="Arial" charset="0"/>
              </a:rPr>
              <a:t>If there is a protection violation, a fault (trap) occurs.</a:t>
            </a:r>
          </a:p>
        </p:txBody>
      </p:sp>
      <p:sp>
        <p:nvSpPr>
          <p:cNvPr id="10445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(6)</a:t>
            </a:r>
          </a:p>
        </p:txBody>
      </p:sp>
      <p:sp>
        <p:nvSpPr>
          <p:cNvPr id="10445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87375" y="1460500"/>
            <a:ext cx="8556625" cy="5092700"/>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a:latin typeface="Arial" charset="0"/>
              </a:rPr>
              <a:t>Page table entry for the requested virtual page examined.</a:t>
            </a:r>
          </a:p>
          <a:p>
            <a:pPr marL="990600" lvl="1" indent="-266700" algn="l">
              <a:spcBef>
                <a:spcPct val="20000"/>
              </a:spcBef>
              <a:buClr>
                <a:schemeClr val="accent2"/>
              </a:buClr>
              <a:buFontTx/>
              <a:buChar char="–"/>
            </a:pPr>
            <a:r>
              <a:rPr lang="en-US" sz="2400">
                <a:latin typeface="Arial" charset="0"/>
              </a:rPr>
              <a:t>If the page itself is not in memory, a page fault is triggered.</a:t>
            </a:r>
          </a:p>
          <a:p>
            <a:pPr marL="990600" lvl="1" indent="-266700" algn="l">
              <a:spcBef>
                <a:spcPct val="20000"/>
              </a:spcBef>
              <a:buClr>
                <a:schemeClr val="accent2"/>
              </a:buClr>
              <a:buFontTx/>
              <a:buChar char="–"/>
            </a:pPr>
            <a:r>
              <a:rPr lang="en-US" sz="2400">
                <a:latin typeface="Arial" charset="0"/>
              </a:rPr>
              <a:t>If it is in memory, the main memory address of the start of the page is extracted from the page table entry</a:t>
            </a:r>
            <a:endParaRPr lang="en-US">
              <a:latin typeface="Arial" charset="0"/>
            </a:endParaRPr>
          </a:p>
          <a:p>
            <a:pPr marL="609600" indent="-609600" algn="l">
              <a:spcBef>
                <a:spcPct val="20000"/>
              </a:spcBef>
              <a:buClr>
                <a:schemeClr val="accent2"/>
              </a:buClr>
              <a:buFontTx/>
              <a:buChar char="•"/>
            </a:pPr>
            <a:r>
              <a:rPr lang="en-US" sz="2800">
                <a:latin typeface="Arial" charset="0"/>
              </a:rPr>
              <a:t>The offset is added to the page origin to give the main memory address where the word is located.</a:t>
            </a:r>
          </a:p>
          <a:p>
            <a:pPr marL="609600" indent="-609600" algn="l">
              <a:spcBef>
                <a:spcPct val="20000"/>
              </a:spcBef>
              <a:buClr>
                <a:schemeClr val="accent2"/>
              </a:buClr>
              <a:buFontTx/>
              <a:buChar char="•"/>
            </a:pPr>
            <a:r>
              <a:rPr lang="en-US" sz="2800">
                <a:latin typeface="Arial" charset="0"/>
              </a:rPr>
              <a:t>The read or store finally takes place.</a:t>
            </a:r>
          </a:p>
        </p:txBody>
      </p:sp>
      <p:sp>
        <p:nvSpPr>
          <p:cNvPr id="10649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(7)</a:t>
            </a:r>
          </a:p>
        </p:txBody>
      </p:sp>
      <p:sp>
        <p:nvSpPr>
          <p:cNvPr id="10650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76213" y="5424488"/>
            <a:ext cx="9448801"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3-4. Memory allocation changes as processes come into memory and leave it. The shaded regions are unused memory.</a:t>
            </a:r>
          </a:p>
        </p:txBody>
      </p:sp>
      <p:sp>
        <p:nvSpPr>
          <p:cNvPr id="1638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Swapping (1)</a:t>
            </a:r>
          </a:p>
        </p:txBody>
      </p:sp>
      <p:sp>
        <p:nvSpPr>
          <p:cNvPr id="1638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6390" name="Picture 6" descr="03-04"/>
          <p:cNvPicPr>
            <a:picLocks noChangeAspect="1" noChangeArrowheads="1"/>
          </p:cNvPicPr>
          <p:nvPr/>
        </p:nvPicPr>
        <p:blipFill>
          <a:blip r:embed="rId5" cstate="print"/>
          <a:srcRect/>
          <a:stretch>
            <a:fillRect/>
          </a:stretch>
        </p:blipFill>
        <p:spPr bwMode="auto">
          <a:xfrm>
            <a:off x="495300" y="1365250"/>
            <a:ext cx="8169275" cy="36068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55245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3-36. A 34-bit MULTICS virtual address.</a:t>
            </a:r>
          </a:p>
        </p:txBody>
      </p:sp>
      <p:sp>
        <p:nvSpPr>
          <p:cNvPr id="108547" name="Rectangle 3"/>
          <p:cNvSpPr>
            <a:spLocks noChangeArrowheads="1"/>
          </p:cNvSpPr>
          <p:nvPr/>
        </p:nvSpPr>
        <p:spPr bwMode="auto">
          <a:xfrm>
            <a:off x="0" y="35560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(8)</a:t>
            </a:r>
          </a:p>
        </p:txBody>
      </p:sp>
      <p:sp>
        <p:nvSpPr>
          <p:cNvPr id="10854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graphicFrame>
        <p:nvGraphicFramePr>
          <p:cNvPr id="183296" name="Object 0"/>
          <p:cNvGraphicFramePr>
            <a:graphicFrameLocks noChangeAspect="1"/>
          </p:cNvGraphicFramePr>
          <p:nvPr/>
        </p:nvGraphicFramePr>
        <p:xfrm>
          <a:off x="427038" y="2281238"/>
          <a:ext cx="8289925" cy="1943100"/>
        </p:xfrm>
        <a:graphic>
          <a:graphicData uri="http://schemas.openxmlformats.org/presentationml/2006/ole">
            <p:oleObj spid="_x0000_s183296" name="Image" r:id="rId6" imgW="15423713" imgH="2722126" progId="Photoshop.Image.9">
              <p:embed/>
            </p:oleObj>
          </a:graphicData>
        </a:graphic>
      </p:graphicFrame>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3-37. Conversion of a two-part MULTICS address into a main memory address.</a:t>
            </a:r>
          </a:p>
        </p:txBody>
      </p:sp>
      <p:sp>
        <p:nvSpPr>
          <p:cNvPr id="11059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(9)</a:t>
            </a:r>
          </a:p>
        </p:txBody>
      </p:sp>
      <p:sp>
        <p:nvSpPr>
          <p:cNvPr id="11059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10597" name="Picture 5"/>
          <p:cNvPicPr>
            <a:picLocks noChangeArrowheads="1"/>
          </p:cNvPicPr>
          <p:nvPr/>
        </p:nvPicPr>
        <p:blipFill>
          <a:blip r:embed="rId5" cstate="print"/>
          <a:srcRect/>
          <a:stretch>
            <a:fillRect/>
          </a:stretch>
        </p:blipFill>
        <p:spPr bwMode="auto">
          <a:xfrm>
            <a:off x="1146175" y="1312863"/>
            <a:ext cx="6591300" cy="44291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544195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3-38. A simplified version of the MULTICS TLB. The existence of two page sizes makes the actual TLB more complicated.</a:t>
            </a:r>
          </a:p>
        </p:txBody>
      </p:sp>
      <p:sp>
        <p:nvSpPr>
          <p:cNvPr id="11264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Segmentation with Paging: MULTICS (10)</a:t>
            </a:r>
          </a:p>
        </p:txBody>
      </p:sp>
      <p:sp>
        <p:nvSpPr>
          <p:cNvPr id="11264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12646" name="Picture 6" descr="03-38"/>
          <p:cNvPicPr>
            <a:picLocks noChangeAspect="1" noChangeArrowheads="1"/>
          </p:cNvPicPr>
          <p:nvPr/>
        </p:nvPicPr>
        <p:blipFill>
          <a:blip r:embed="rId5" cstate="print"/>
          <a:srcRect/>
          <a:stretch>
            <a:fillRect/>
          </a:stretch>
        </p:blipFill>
        <p:spPr bwMode="auto">
          <a:xfrm>
            <a:off x="2095500" y="1377950"/>
            <a:ext cx="4953000" cy="36639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latin typeface="Arial" charset="0"/>
              </a:rPr>
              <a:t>Figure 3-39. A Pentium selector.</a:t>
            </a:r>
          </a:p>
        </p:txBody>
      </p:sp>
      <p:sp>
        <p:nvSpPr>
          <p:cNvPr id="11469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pPr eaLnBrk="0" hangingPunct="0"/>
            <a:r>
              <a:rPr lang="en-US" sz="3600">
                <a:solidFill>
                  <a:srgbClr val="FF0000"/>
                </a:solidFill>
                <a:latin typeface="Arial" charset="0"/>
              </a:rPr>
              <a:t>Segmentation with Paging: The Pentium (1)</a:t>
            </a:r>
          </a:p>
        </p:txBody>
      </p:sp>
      <p:sp>
        <p:nvSpPr>
          <p:cNvPr id="11469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14694" name="Picture 6" descr="03-39"/>
          <p:cNvPicPr>
            <a:picLocks noChangeAspect="1" noChangeArrowheads="1"/>
          </p:cNvPicPr>
          <p:nvPr/>
        </p:nvPicPr>
        <p:blipFill>
          <a:blip r:embed="rId5" cstate="print"/>
          <a:srcRect/>
          <a:stretch>
            <a:fillRect/>
          </a:stretch>
        </p:blipFill>
        <p:spPr bwMode="auto">
          <a:xfrm>
            <a:off x="1000125" y="1992313"/>
            <a:ext cx="7391400" cy="25304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latin typeface="Arial" charset="0"/>
              </a:rPr>
              <a:t>Figure 3-40. Pentium code segment descriptor. </a:t>
            </a:r>
            <a:br>
              <a:rPr lang="en-US" sz="2400">
                <a:latin typeface="Arial" charset="0"/>
              </a:rPr>
            </a:br>
            <a:r>
              <a:rPr lang="en-US" sz="2400">
                <a:latin typeface="Arial" charset="0"/>
              </a:rPr>
              <a:t>Data segments differ slightly.</a:t>
            </a:r>
          </a:p>
        </p:txBody>
      </p:sp>
      <p:sp>
        <p:nvSpPr>
          <p:cNvPr id="11673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pPr eaLnBrk="0" hangingPunct="0"/>
            <a:r>
              <a:rPr lang="en-US" sz="3600">
                <a:solidFill>
                  <a:srgbClr val="FF0000"/>
                </a:solidFill>
                <a:latin typeface="Arial" charset="0"/>
              </a:rPr>
              <a:t>Segmentation with Paging: The Pentium (2)</a:t>
            </a:r>
          </a:p>
        </p:txBody>
      </p:sp>
      <p:sp>
        <p:nvSpPr>
          <p:cNvPr id="11674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16741" name="Picture 5"/>
          <p:cNvPicPr>
            <a:picLocks noChangeArrowheads="1"/>
          </p:cNvPicPr>
          <p:nvPr/>
        </p:nvPicPr>
        <p:blipFill>
          <a:blip r:embed="rId5" cstate="print"/>
          <a:srcRect/>
          <a:stretch>
            <a:fillRect/>
          </a:stretch>
        </p:blipFill>
        <p:spPr bwMode="auto">
          <a:xfrm>
            <a:off x="385763" y="1766888"/>
            <a:ext cx="8385175" cy="33369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latin typeface="Arial" charset="0"/>
              </a:rPr>
              <a:t>Figure 3-41. Conversion of a (selector, offset) </a:t>
            </a:r>
            <a:br>
              <a:rPr lang="en-US" sz="2400">
                <a:latin typeface="Arial" charset="0"/>
              </a:rPr>
            </a:br>
            <a:r>
              <a:rPr lang="en-US" sz="2400">
                <a:latin typeface="Arial" charset="0"/>
              </a:rPr>
              <a:t>pair to a linear address.</a:t>
            </a:r>
          </a:p>
        </p:txBody>
      </p:sp>
      <p:sp>
        <p:nvSpPr>
          <p:cNvPr id="11878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pPr eaLnBrk="0" hangingPunct="0"/>
            <a:r>
              <a:rPr lang="en-US" sz="3600">
                <a:solidFill>
                  <a:srgbClr val="FF0000"/>
                </a:solidFill>
                <a:latin typeface="Arial" charset="0"/>
              </a:rPr>
              <a:t>Segmentation with Paging: The Pentium (3)</a:t>
            </a:r>
          </a:p>
        </p:txBody>
      </p:sp>
      <p:sp>
        <p:nvSpPr>
          <p:cNvPr id="118788"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18790" name="Picture 6" descr="03-41"/>
          <p:cNvPicPr>
            <a:picLocks noChangeAspect="1" noChangeArrowheads="1"/>
          </p:cNvPicPr>
          <p:nvPr/>
        </p:nvPicPr>
        <p:blipFill>
          <a:blip r:embed="rId5" cstate="print"/>
          <a:srcRect/>
          <a:stretch>
            <a:fillRect/>
          </a:stretch>
        </p:blipFill>
        <p:spPr bwMode="auto">
          <a:xfrm>
            <a:off x="1090613" y="1547813"/>
            <a:ext cx="6962775" cy="37623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5868988"/>
            <a:ext cx="9144000" cy="684212"/>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latin typeface="Arial" charset="0"/>
              </a:rPr>
              <a:t>Figure 3-42. Mapping of a linear address onto a physical address.</a:t>
            </a:r>
          </a:p>
        </p:txBody>
      </p:sp>
      <p:sp>
        <p:nvSpPr>
          <p:cNvPr id="12083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pPr eaLnBrk="0" hangingPunct="0"/>
            <a:r>
              <a:rPr lang="en-US" sz="3600">
                <a:solidFill>
                  <a:srgbClr val="FF0000"/>
                </a:solidFill>
                <a:latin typeface="Arial" charset="0"/>
              </a:rPr>
              <a:t>Segmentation with Paging: The Pentium (4)</a:t>
            </a:r>
          </a:p>
        </p:txBody>
      </p:sp>
      <p:sp>
        <p:nvSpPr>
          <p:cNvPr id="12083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20837" name="Picture 5"/>
          <p:cNvPicPr>
            <a:picLocks noChangeArrowheads="1"/>
          </p:cNvPicPr>
          <p:nvPr/>
        </p:nvPicPr>
        <p:blipFill>
          <a:blip r:embed="rId5" cstate="print"/>
          <a:srcRect/>
          <a:stretch>
            <a:fillRect/>
          </a:stretch>
        </p:blipFill>
        <p:spPr bwMode="auto">
          <a:xfrm>
            <a:off x="855663" y="1323975"/>
            <a:ext cx="7235825" cy="4383088"/>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5868988"/>
            <a:ext cx="9144000" cy="684212"/>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latin typeface="Arial" charset="0"/>
              </a:rPr>
              <a:t>Figure 3-43. Protection on the Pentium.</a:t>
            </a:r>
          </a:p>
        </p:txBody>
      </p:sp>
      <p:sp>
        <p:nvSpPr>
          <p:cNvPr id="12288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pPr eaLnBrk="0" hangingPunct="0"/>
            <a:r>
              <a:rPr lang="en-US" sz="3600">
                <a:solidFill>
                  <a:srgbClr val="FF0000"/>
                </a:solidFill>
                <a:latin typeface="Arial" charset="0"/>
              </a:rPr>
              <a:t>Segmentation with Paging: The Pentium (5)</a:t>
            </a:r>
          </a:p>
        </p:txBody>
      </p:sp>
      <p:sp>
        <p:nvSpPr>
          <p:cNvPr id="12288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graphicFrame>
        <p:nvGraphicFramePr>
          <p:cNvPr id="184320" name="Object 0"/>
          <p:cNvGraphicFramePr>
            <a:graphicFrameLocks noChangeAspect="1"/>
          </p:cNvGraphicFramePr>
          <p:nvPr/>
        </p:nvGraphicFramePr>
        <p:xfrm>
          <a:off x="2352675" y="1397000"/>
          <a:ext cx="4437063" cy="4064000"/>
        </p:xfrm>
        <a:graphic>
          <a:graphicData uri="http://schemas.openxmlformats.org/presentationml/2006/ole">
            <p:oleObj spid="_x0000_s184320" name="Image" r:id="rId6" imgW="10887432" imgH="9980176" progId="Photoshop.Image.9">
              <p:embed/>
            </p:oleObj>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5592763"/>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3-5. (a) Allocating space for growing data segment. (b) Allocating space for growing stack, growing data segment.</a:t>
            </a:r>
          </a:p>
        </p:txBody>
      </p:sp>
      <p:sp>
        <p:nvSpPr>
          <p:cNvPr id="18435"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Swapping (2)</a:t>
            </a:r>
          </a:p>
        </p:txBody>
      </p:sp>
      <p:sp>
        <p:nvSpPr>
          <p:cNvPr id="18436"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8438" name="Picture 6" descr="03-05"/>
          <p:cNvPicPr>
            <a:picLocks noChangeAspect="1" noChangeArrowheads="1"/>
          </p:cNvPicPr>
          <p:nvPr/>
        </p:nvPicPr>
        <p:blipFill>
          <a:blip r:embed="rId5" cstate="print"/>
          <a:srcRect/>
          <a:stretch>
            <a:fillRect/>
          </a:stretch>
        </p:blipFill>
        <p:spPr bwMode="auto">
          <a:xfrm>
            <a:off x="2093913" y="1276350"/>
            <a:ext cx="5580062" cy="412115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4841875"/>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3-6. (a) A part of memory with five processes and three holes. The tick marks show the memory allocation units. The shaded regions (0 in the bitmap) are free. (b) The corresponding bitmap. (c) The same information as a list.</a:t>
            </a:r>
          </a:p>
        </p:txBody>
      </p:sp>
      <p:sp>
        <p:nvSpPr>
          <p:cNvPr id="20483"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Memory Management with Bitmaps</a:t>
            </a:r>
          </a:p>
        </p:txBody>
      </p:sp>
      <p:sp>
        <p:nvSpPr>
          <p:cNvPr id="20484"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486" name="Picture 6" descr="03-06"/>
          <p:cNvPicPr>
            <a:picLocks noChangeAspect="1" noChangeArrowheads="1"/>
          </p:cNvPicPr>
          <p:nvPr/>
        </p:nvPicPr>
        <p:blipFill>
          <a:blip r:embed="rId5" cstate="print"/>
          <a:srcRect/>
          <a:stretch>
            <a:fillRect/>
          </a:stretch>
        </p:blipFill>
        <p:spPr bwMode="auto">
          <a:xfrm flipV="1">
            <a:off x="454025" y="1247775"/>
            <a:ext cx="8045450" cy="348297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3-7. Four neighbor combinations </a:t>
            </a:r>
            <a:br>
              <a:rPr lang="en-US" sz="2400">
                <a:latin typeface="Arial" charset="0"/>
              </a:rPr>
            </a:br>
            <a:r>
              <a:rPr lang="en-US" sz="2400">
                <a:latin typeface="Arial" charset="0"/>
              </a:rPr>
              <a:t>for the terminating process, X.</a:t>
            </a:r>
          </a:p>
        </p:txBody>
      </p:sp>
      <p:sp>
        <p:nvSpPr>
          <p:cNvPr id="22531"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Memory Management with Linked Lists</a:t>
            </a:r>
          </a:p>
        </p:txBody>
      </p:sp>
      <p:sp>
        <p:nvSpPr>
          <p:cNvPr id="22532"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2534" name="Picture 6" descr="03-07"/>
          <p:cNvPicPr>
            <a:picLocks noChangeAspect="1" noChangeArrowheads="1"/>
          </p:cNvPicPr>
          <p:nvPr/>
        </p:nvPicPr>
        <p:blipFill>
          <a:blip r:embed="rId5" cstate="print"/>
          <a:srcRect/>
          <a:stretch>
            <a:fillRect/>
          </a:stretch>
        </p:blipFill>
        <p:spPr bwMode="auto">
          <a:xfrm>
            <a:off x="717550" y="1843088"/>
            <a:ext cx="7708900" cy="3171825"/>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5141913"/>
            <a:ext cx="9144000" cy="838200"/>
          </a:xfrm>
          <a:prstGeom prst="rect">
            <a:avLst/>
          </a:prstGeom>
          <a:noFill/>
          <a:ln w="9525">
            <a:noFill/>
            <a:miter lim="800000"/>
            <a:headEnd/>
            <a:tailEnd/>
          </a:ln>
          <a:effectLst/>
        </p:spPr>
        <p:txBody>
          <a:bodyPr lIns="92075" tIns="46038" rIns="92075" bIns="46038"/>
          <a:lstStyle/>
          <a:p>
            <a:pPr marL="609600" indent="-609600">
              <a:spcBef>
                <a:spcPct val="20000"/>
              </a:spcBef>
            </a:pPr>
            <a:r>
              <a:rPr lang="en-US" sz="2400">
                <a:latin typeface="Arial" charset="0"/>
              </a:rPr>
              <a:t>Figure 3-8. The position and function of the MMU – shown as being a part of the CPU chip (it  commonly is nowadays). Logically it could be a separate chip, was in years gone by.</a:t>
            </a:r>
          </a:p>
        </p:txBody>
      </p:sp>
      <p:sp>
        <p:nvSpPr>
          <p:cNvPr id="24579"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3600">
                <a:solidFill>
                  <a:srgbClr val="FF0000"/>
                </a:solidFill>
                <a:latin typeface="Arial" charset="0"/>
              </a:rPr>
              <a:t>Virtual Memory – Paging (1)</a:t>
            </a:r>
          </a:p>
        </p:txBody>
      </p:sp>
      <p:sp>
        <p:nvSpPr>
          <p:cNvPr id="24580" name="Rectangle 4"/>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4582" name="Picture 6" descr="03-08"/>
          <p:cNvPicPr>
            <a:picLocks noChangeAspect="1" noChangeArrowheads="1"/>
          </p:cNvPicPr>
          <p:nvPr/>
        </p:nvPicPr>
        <p:blipFill>
          <a:blip r:embed="rId5" cstate="print"/>
          <a:srcRect/>
          <a:stretch>
            <a:fillRect/>
          </a:stretch>
        </p:blipFill>
        <p:spPr bwMode="auto">
          <a:xfrm>
            <a:off x="1433513" y="1012825"/>
            <a:ext cx="6235700" cy="402590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MOS-Ch01-e3">
  <a:themeElements>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S-Ch01-e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S-Ch01-e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S-Ch01-e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S-Ch01-e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S-Ch01-e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S-Ch01-e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S-Ch01-e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MOS-Ch01-e3</Template>
  <TotalTime>270</TotalTime>
  <Words>2763</Words>
  <Application>Microsoft Office PowerPoint</Application>
  <PresentationFormat>On-screen Show (4:3)</PresentationFormat>
  <Paragraphs>210</Paragraphs>
  <Slides>57</Slides>
  <Notes>57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1" baseType="lpstr">
      <vt:lpstr>Times New Roman</vt:lpstr>
      <vt:lpstr>Arial</vt:lpstr>
      <vt:lpstr>MOS-Ch01-e3</vt:lpstr>
      <vt:lpstr>Adobe Photoshop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Third Edition ANDREW S. TANENBAUM   Chapter 3 Memory Management</dc:title>
  <dc:creator>Steve Armstrong</dc:creator>
  <cp:lastModifiedBy>igor</cp:lastModifiedBy>
  <cp:revision>73</cp:revision>
  <dcterms:created xsi:type="dcterms:W3CDTF">2007-11-30T01:50:48Z</dcterms:created>
  <dcterms:modified xsi:type="dcterms:W3CDTF">2012-02-03T18:59:58Z</dcterms:modified>
</cp:coreProperties>
</file>