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709" autoAdjust="0"/>
  </p:normalViewPr>
  <p:slideViewPr>
    <p:cSldViewPr snapToGrid="0"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AB1AC6E-13FB-4FA9-9E88-1B108FD1B8CE}" type="datetimeFigureOut">
              <a:rPr lang="en-US"/>
              <a:pPr/>
              <a:t>03.02.2012</a:t>
            </a:fld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1AB8517-EBBB-47B3-BB47-6B93B0A6A1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B09EC42-6FFF-4AC9-A043-0A51CBDD7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5FE54-2531-48A4-BBED-385294A44D05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21907-8673-47EE-999A-9354FAAF1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78CC-0B78-4B48-AF2E-F16CAC778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E174F-C658-426E-9B22-0BE9FA77D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96A8D-F46B-4F29-8897-29F2600D6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27200"/>
            <a:ext cx="8204200" cy="4445000"/>
          </a:xfrm>
        </p:spPr>
        <p:txBody>
          <a:bodyPr/>
          <a:lstStyle>
            <a:lvl1pPr algn="l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1DA6B-5F39-4FF3-9DD0-577560475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90EAE-E214-4D74-AC6D-CA775D25A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EED9D-C7DC-4A6D-8C6C-74EB982F2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C7066-B244-45F6-8EA2-41A500C7C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01525-2FF3-471F-B2AE-D84AAECA8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92FA8-F25B-4613-8AF5-C6A92625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6EC6A-1101-4D4E-A52E-0CEFA26CA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77800" y="6565900"/>
            <a:ext cx="87122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0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50838"/>
            <a:ext cx="7772400" cy="50165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1"/>
                </a:solidFill>
              </a:rPr>
              <a:t>MODERN OPERATING SYSTEMS</a:t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/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Third Edition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ANDREW S. TANENBAUM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/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Chapter 5</a:t>
            </a:r>
            <a:br>
              <a:rPr lang="en-US" smtClean="0"/>
            </a:br>
            <a:r>
              <a:rPr lang="en-US" smtClean="0"/>
              <a:t>Input/Output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0" y="5387975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Figure 5-8. Writing a string to the printer using programmed I/O.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Programmed I/O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800" y="2116138"/>
            <a:ext cx="8707438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0" y="5019675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Figure 5-9. Writing a string to the printer using interrupt-driven I/O. (a) Code executed at the time the print system call is made. (b) Interrupt service procedure for the printer.</a:t>
            </a:r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Interrupt-Driven I/O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" y="1570038"/>
            <a:ext cx="8239125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0" y="5483225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Figure 5-10. Printing a string using DMA. (a) Code executed when the print system call is made. (b) Interrupt service procedure.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I/O Using DMA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 cstate="print"/>
          <a:srcRect r="47885"/>
          <a:stretch>
            <a:fillRect/>
          </a:stretch>
        </p:blipFill>
        <p:spPr bwMode="auto">
          <a:xfrm>
            <a:off x="600075" y="1298575"/>
            <a:ext cx="5626100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3" cstate="print"/>
          <a:srcRect l="56287"/>
          <a:stretch>
            <a:fillRect/>
          </a:stretch>
        </p:blipFill>
        <p:spPr bwMode="auto">
          <a:xfrm>
            <a:off x="3711575" y="2908300"/>
            <a:ext cx="4721225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5-11. Layers of the I/O software system.</a:t>
            </a:r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-Bold"/>
              </a:rPr>
              <a:t>I/O Software Layers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88" y="1870075"/>
            <a:ext cx="78359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 Handlers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sp>
        <p:nvSpPr>
          <p:cNvPr id="26628" name="Content Placeholder 10"/>
          <p:cNvSpPr>
            <a:spLocks noGrp="1"/>
          </p:cNvSpPr>
          <p:nvPr>
            <p:ph idx="1"/>
          </p:nvPr>
        </p:nvSpPr>
        <p:spPr>
          <a:xfrm>
            <a:off x="519113" y="1119188"/>
            <a:ext cx="8204200" cy="4806950"/>
          </a:xfrm>
        </p:spPr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sz="2800" smtClean="0"/>
              <a:t>Save registers not already been saved by interrupt hardware.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Set up a context for the interrupt service procedure.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Set up a stack for the interrupt service procedure.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Acknowledge the interrupt controller. If there is no centralized interrupt controller, reenable interrupts.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Copy the registers from where they were saved to the process table.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 Handlers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sp>
        <p:nvSpPr>
          <p:cNvPr id="27652" name="Content Placeholder 10"/>
          <p:cNvSpPr>
            <a:spLocks noGrp="1"/>
          </p:cNvSpPr>
          <p:nvPr>
            <p:ph idx="1"/>
          </p:nvPr>
        </p:nvSpPr>
        <p:spPr>
          <a:xfrm>
            <a:off x="533400" y="1365250"/>
            <a:ext cx="8204200" cy="4806950"/>
          </a:xfrm>
        </p:spPr>
        <p:txBody>
          <a:bodyPr/>
          <a:lstStyle/>
          <a:p>
            <a:pPr eaLnBrk="1" hangingPunct="1">
              <a:buFontTx/>
              <a:buAutoNum type="arabicPeriod" startAt="6"/>
            </a:pPr>
            <a:r>
              <a:rPr lang="en-US" sz="2800" smtClean="0"/>
              <a:t>Run the interrupt service procedure.</a:t>
            </a:r>
          </a:p>
          <a:p>
            <a:pPr eaLnBrk="1" hangingPunct="1">
              <a:buFontTx/>
              <a:buAutoNum type="arabicPeriod" startAt="6"/>
            </a:pPr>
            <a:r>
              <a:rPr lang="en-US" sz="2800" smtClean="0"/>
              <a:t>Choose which process to run next.</a:t>
            </a:r>
          </a:p>
          <a:p>
            <a:pPr eaLnBrk="1" hangingPunct="1">
              <a:buFontTx/>
              <a:buAutoNum type="arabicPeriod" startAt="6"/>
            </a:pPr>
            <a:r>
              <a:rPr lang="en-US" sz="2800" smtClean="0"/>
              <a:t>Set up the MMU context for the process to run next.</a:t>
            </a:r>
          </a:p>
          <a:p>
            <a:pPr eaLnBrk="1" hangingPunct="1">
              <a:buFontTx/>
              <a:buAutoNum type="arabicPeriod" startAt="6"/>
            </a:pPr>
            <a:r>
              <a:rPr lang="en-US" sz="2800" smtClean="0"/>
              <a:t>Load the new process’ registers, including its PSW.</a:t>
            </a:r>
          </a:p>
          <a:p>
            <a:pPr eaLnBrk="1" hangingPunct="1">
              <a:buFontTx/>
              <a:buAutoNum type="arabicPeriod" startAt="6"/>
            </a:pPr>
            <a:r>
              <a:rPr lang="en-US" sz="2800" smtClean="0"/>
              <a:t>Start running the new process.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5"/>
          <p:cNvSpPr>
            <a:spLocks noGrp="1"/>
          </p:cNvSpPr>
          <p:nvPr>
            <p:ph idx="1"/>
          </p:nvPr>
        </p:nvSpPr>
        <p:spPr>
          <a:xfrm>
            <a:off x="0" y="3006725"/>
            <a:ext cx="3548063" cy="3851275"/>
          </a:xfrm>
        </p:spPr>
        <p:txBody>
          <a:bodyPr/>
          <a:lstStyle/>
          <a:p>
            <a:pPr algn="l" eaLnBrk="1" hangingPunct="1"/>
            <a:r>
              <a:rPr lang="en-US" smtClean="0"/>
              <a:t>Figure 5-12. Logical positioning of device drivers. In reality all communication between drivers and device controllers goes over the bus.</a:t>
            </a:r>
          </a:p>
        </p:txBody>
      </p:sp>
      <p:sp>
        <p:nvSpPr>
          <p:cNvPr id="28675" name="Title 4"/>
          <p:cNvSpPr>
            <a:spLocks noGrp="1"/>
          </p:cNvSpPr>
          <p:nvPr>
            <p:ph type="title"/>
          </p:nvPr>
        </p:nvSpPr>
        <p:spPr>
          <a:xfrm>
            <a:off x="587375" y="0"/>
            <a:ext cx="3043238" cy="2387600"/>
          </a:xfrm>
        </p:spPr>
        <p:txBody>
          <a:bodyPr/>
          <a:lstStyle/>
          <a:p>
            <a:pPr algn="l" eaLnBrk="1" hangingPunct="1"/>
            <a:r>
              <a:rPr lang="en-US" smtClean="0"/>
              <a:t>Device Drivers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25" y="614363"/>
            <a:ext cx="54768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5-13. Functions of the device-independent I/O software.</a:t>
            </a:r>
          </a:p>
        </p:txBody>
      </p:sp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Device-Independent I/O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650" y="2211388"/>
            <a:ext cx="60579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5-14. (a) Without a standard driver interface. </a:t>
            </a:r>
            <a:br>
              <a:rPr lang="en-US" smtClean="0"/>
            </a:br>
            <a:r>
              <a:rPr lang="en-US" smtClean="0"/>
              <a:t>(b) With a standard driver interface.</a:t>
            </a:r>
          </a:p>
        </p:txBody>
      </p:sp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Uniform Interfacing for Device Drivers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8" y="1757363"/>
            <a:ext cx="82772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0" y="5046663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Figure 5-15. (a) Unbuffered input. (b) Buffering in user space. </a:t>
            </a:r>
            <a:br>
              <a:rPr lang="en-US" smtClean="0"/>
            </a:br>
            <a:r>
              <a:rPr lang="en-US" smtClean="0"/>
              <a:t>(c) Buffering in the kernel followed by copying to user space. (d) Double buffering in the kernel.</a:t>
            </a:r>
          </a:p>
        </p:txBody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925" y="1349375"/>
            <a:ext cx="82296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3779838"/>
            <a:ext cx="4094163" cy="2773362"/>
          </a:xfrm>
        </p:spPr>
        <p:txBody>
          <a:bodyPr/>
          <a:lstStyle/>
          <a:p>
            <a:pPr algn="l" eaLnBrk="1" hangingPunct="1"/>
            <a:r>
              <a:rPr lang="en-US" smtClean="0"/>
              <a:t>Figure 5-1. Some typical device, network, and bus data rates.</a:t>
            </a: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>
          <a:xfrm>
            <a:off x="519113" y="0"/>
            <a:ext cx="8624887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I/O Devices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3388" y="334963"/>
            <a:ext cx="4492625" cy="597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5-16. Networking may involve many copies of a packet.</a:t>
            </a:r>
          </a:p>
        </p:txBody>
      </p:sp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525" y="1354138"/>
            <a:ext cx="71818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>
          <a:xfrm>
            <a:off x="0" y="5619750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Figure 5-17. Layers of the I/O system and the </a:t>
            </a:r>
            <a:br>
              <a:rPr lang="en-US" smtClean="0"/>
            </a:br>
            <a:r>
              <a:rPr lang="en-US" smtClean="0"/>
              <a:t>main functions of each layer.</a:t>
            </a:r>
          </a:p>
        </p:txBody>
      </p:sp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User-Space I/O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925" y="1414463"/>
            <a:ext cx="82645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>
          <a:xfrm>
            <a:off x="0" y="5632450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Figure 5-18. Disk parameters for the original IBM PC 360-KB floppy disk and a Western Digital WD 18300 hard disk.</a:t>
            </a:r>
          </a:p>
        </p:txBody>
      </p:sp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Magnetic Disks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3" y="1165225"/>
            <a:ext cx="8154987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5-19. (a) Physical geometry of a disk with two zones. </a:t>
            </a:r>
            <a:br>
              <a:rPr lang="en-US" smtClean="0"/>
            </a:br>
            <a:r>
              <a:rPr lang="en-US" smtClean="0"/>
              <a:t>(b) A possible virtual geometry for this disk.</a:t>
            </a:r>
          </a:p>
        </p:txBody>
      </p:sp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Magnetic Disks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425" y="1193800"/>
            <a:ext cx="82677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88" y="552450"/>
            <a:ext cx="7491412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5-20. RAID levels 0 through 5. </a:t>
            </a:r>
            <a:br>
              <a:rPr lang="en-US" smtClean="0"/>
            </a:br>
            <a:r>
              <a:rPr lang="en-US" smtClean="0"/>
              <a:t>Backup and parity drives are shown shaded.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>
          <a:xfrm>
            <a:off x="490538" y="0"/>
            <a:ext cx="7383462" cy="1143000"/>
          </a:xfrm>
        </p:spPr>
        <p:txBody>
          <a:bodyPr/>
          <a:lstStyle/>
          <a:p>
            <a:pPr algn="r" eaLnBrk="1" hangingPunct="1"/>
            <a:r>
              <a:rPr lang="en-US" smtClean="0"/>
              <a:t>RAID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5-20. RAID levels 0 through 5. </a:t>
            </a:r>
            <a:br>
              <a:rPr lang="en-US" smtClean="0"/>
            </a:br>
            <a:r>
              <a:rPr lang="en-US" smtClean="0"/>
              <a:t>Backup and parity drives are shown shaded.</a:t>
            </a:r>
          </a:p>
        </p:txBody>
      </p:sp>
      <p:sp>
        <p:nvSpPr>
          <p:cNvPr id="37891" name="Title 2"/>
          <p:cNvSpPr>
            <a:spLocks noGrp="1"/>
          </p:cNvSpPr>
          <p:nvPr>
            <p:ph type="title"/>
          </p:nvPr>
        </p:nvSpPr>
        <p:spPr>
          <a:xfrm>
            <a:off x="463550" y="641350"/>
            <a:ext cx="8434388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RAID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9925" y="136525"/>
            <a:ext cx="5641975" cy="53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5-21. Recording structure of a compact disc or CD-ROM.</a:t>
            </a:r>
          </a:p>
        </p:txBody>
      </p:sp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CD-ROMs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3" y="1081088"/>
            <a:ext cx="56292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5-22. Logical data layout on a CD-ROM.</a:t>
            </a:r>
          </a:p>
        </p:txBody>
      </p:sp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CD-ROMs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2090738"/>
            <a:ext cx="82867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>
          <a:xfrm>
            <a:off x="0" y="5305425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Figure 5-23. Cross section of a CD-R disk and laser. A silver </a:t>
            </a:r>
            <a:br>
              <a:rPr lang="en-US" smtClean="0"/>
            </a:br>
            <a:r>
              <a:rPr lang="en-US" smtClean="0"/>
              <a:t>CD-ROM has similar structure, except without dye layer and with pitted aluminum layer instead of  gold layer.</a:t>
            </a:r>
          </a:p>
        </p:txBody>
      </p:sp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CD-Recordables (1)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1076325"/>
            <a:ext cx="79629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DVD (1)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DVD Improvements on CDs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AutoNum type="arabicPeriod"/>
            </a:pPr>
            <a:r>
              <a:rPr lang="en-US" sz="2800" smtClean="0"/>
              <a:t>Smaller pits </a:t>
            </a:r>
            <a:br>
              <a:rPr lang="en-US" sz="2800" smtClean="0"/>
            </a:br>
            <a:r>
              <a:rPr lang="en-US" sz="2800" smtClean="0"/>
              <a:t>(0.4 microns versus 0.8 microns for CDs).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A tighter spiral </a:t>
            </a:r>
            <a:br>
              <a:rPr lang="en-US" sz="2800" smtClean="0"/>
            </a:br>
            <a:r>
              <a:rPr lang="en-US" sz="2800" smtClean="0"/>
              <a:t>(0.74 microns between tracks versus 1.6 microns for CDs).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A red laser </a:t>
            </a:r>
            <a:br>
              <a:rPr lang="en-US" sz="2800" smtClean="0"/>
            </a:br>
            <a:r>
              <a:rPr lang="en-US" sz="2800" smtClean="0"/>
              <a:t>(at 0.65 microns versus 0.78 microns for CDs).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5-2. (a) Separate I/O and memory space. </a:t>
            </a:r>
            <a:br>
              <a:rPr lang="en-US" smtClean="0"/>
            </a:br>
            <a:r>
              <a:rPr lang="en-US" smtClean="0"/>
              <a:t>(b) Memory-mapped I/O. (c) Hybrid.</a:t>
            </a:r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Memory-Mapped I/O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350" y="2005013"/>
            <a:ext cx="82867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DVD (2)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146175" y="1924050"/>
            <a:ext cx="7591425" cy="4248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DVD Formats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AutoNum type="arabicPeriod"/>
            </a:pPr>
            <a:r>
              <a:rPr lang="en-US" sz="2800" smtClean="0"/>
              <a:t>Single-sided, single-layer (4.7 GB).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Single-sided, dual-layer (8.5 GB).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Double-sided, single-layer (9.4 GB).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Double-sided, dual-layer (17 GB).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5-24. A double-sided, dual-layer DVD disk.</a:t>
            </a: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DVD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" y="1843088"/>
            <a:ext cx="8820150" cy="287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5-25. A disk sector.</a:t>
            </a: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19263"/>
          </a:xfrm>
        </p:spPr>
        <p:txBody>
          <a:bodyPr/>
          <a:lstStyle/>
          <a:p>
            <a:pPr eaLnBrk="1" hangingPunct="1"/>
            <a:r>
              <a:rPr lang="en-US" smtClean="0"/>
              <a:t>Disk Formatting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3157538"/>
            <a:ext cx="8462962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2700" y="461963"/>
            <a:ext cx="65913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Content Placeholder 1"/>
          <p:cNvSpPr>
            <a:spLocks noGrp="1"/>
          </p:cNvSpPr>
          <p:nvPr>
            <p:ph idx="1"/>
          </p:nvPr>
        </p:nvSpPr>
        <p:spPr>
          <a:xfrm>
            <a:off x="0" y="4421188"/>
            <a:ext cx="2933700" cy="2132012"/>
          </a:xfrm>
        </p:spPr>
        <p:txBody>
          <a:bodyPr/>
          <a:lstStyle/>
          <a:p>
            <a:pPr algn="l" eaLnBrk="1" hangingPunct="1"/>
            <a:r>
              <a:rPr lang="en-US" smtClean="0"/>
              <a:t>Figure 5-26. An illustration of cylinder skew.</a:t>
            </a:r>
          </a:p>
        </p:txBody>
      </p:sp>
      <p:sp>
        <p:nvSpPr>
          <p:cNvPr id="4608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3740150" cy="1528763"/>
          </a:xfrm>
        </p:spPr>
        <p:txBody>
          <a:bodyPr/>
          <a:lstStyle/>
          <a:p>
            <a:pPr eaLnBrk="1" hangingPunct="1"/>
            <a:r>
              <a:rPr lang="en-US" sz="4000" smtClean="0"/>
              <a:t>Disk Formatting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5-27. (a) No interleaving. (b) Single interleaving. </a:t>
            </a:r>
            <a:br>
              <a:rPr lang="en-US" smtClean="0"/>
            </a:br>
            <a:r>
              <a:rPr lang="en-US" smtClean="0"/>
              <a:t>(c) Double interleaving.</a:t>
            </a:r>
          </a:p>
        </p:txBody>
      </p:sp>
      <p:sp>
        <p:nvSpPr>
          <p:cNvPr id="471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Disk Formatting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600" y="2074863"/>
            <a:ext cx="8351838" cy="24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Disk Arm Scheduling Algorithms (1)</a:t>
            </a:r>
          </a:p>
        </p:txBody>
      </p:sp>
      <p:sp>
        <p:nvSpPr>
          <p:cNvPr id="4813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Read/write time factors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Seek time (the time to move the arm to the proper cylinder).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Rotational delay (the time for the proper sector to rotate under the head).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Actual data transfer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5-28. Shortest Seek First (SSF) disk scheduling algorithm.</a:t>
            </a:r>
          </a:p>
        </p:txBody>
      </p:sp>
      <p:sp>
        <p:nvSpPr>
          <p:cNvPr id="4915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Disk Arm Scheduling Algorithms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1990725"/>
            <a:ext cx="84105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5-29. The elevator algorithm for scheduling disk requests.</a:t>
            </a:r>
          </a:p>
        </p:txBody>
      </p:sp>
      <p:sp>
        <p:nvSpPr>
          <p:cNvPr id="501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Disk Arm Scheduling Algorithms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95463"/>
            <a:ext cx="83820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1"/>
          <p:cNvSpPr>
            <a:spLocks noGrp="1"/>
          </p:cNvSpPr>
          <p:nvPr>
            <p:ph idx="1"/>
          </p:nvPr>
        </p:nvSpPr>
        <p:spPr>
          <a:xfrm>
            <a:off x="0" y="5240338"/>
            <a:ext cx="9144000" cy="1312862"/>
          </a:xfrm>
        </p:spPr>
        <p:txBody>
          <a:bodyPr/>
          <a:lstStyle/>
          <a:p>
            <a:pPr eaLnBrk="1" hangingPunct="1"/>
            <a:r>
              <a:rPr lang="en-US" smtClean="0"/>
              <a:t>Figure 5-30. (a) A disk track with a bad sector. </a:t>
            </a:r>
            <a:br>
              <a:rPr lang="en-US" smtClean="0"/>
            </a:br>
            <a:r>
              <a:rPr lang="en-US" smtClean="0"/>
              <a:t>(b) Substituting a spare for the bad sector. </a:t>
            </a:r>
            <a:br>
              <a:rPr lang="en-US" smtClean="0"/>
            </a:br>
            <a:r>
              <a:rPr lang="en-US" smtClean="0"/>
              <a:t>(c) Shifting all the sectors to bypass the bad one.</a:t>
            </a:r>
          </a:p>
        </p:txBody>
      </p:sp>
      <p:sp>
        <p:nvSpPr>
          <p:cNvPr id="512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3" y="1638300"/>
            <a:ext cx="8923337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Stable Storage (1)</a:t>
            </a:r>
          </a:p>
        </p:txBody>
      </p:sp>
      <p:sp>
        <p:nvSpPr>
          <p:cNvPr id="52227" name="Content Placeholder 4"/>
          <p:cNvSpPr>
            <a:spLocks noGrp="1"/>
          </p:cNvSpPr>
          <p:nvPr>
            <p:ph idx="1"/>
          </p:nvPr>
        </p:nvSpPr>
        <p:spPr>
          <a:xfrm>
            <a:off x="915988" y="1350963"/>
            <a:ext cx="7600950" cy="48625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/>
              <a:t>Operations for stable storage using identical disks:</a:t>
            </a:r>
          </a:p>
          <a:p>
            <a:pPr eaLnBrk="1" hangingPunct="1">
              <a:buFontTx/>
              <a:buAutoNum type="arabicPeriod"/>
            </a:pPr>
            <a:r>
              <a:rPr lang="en-US" sz="3200" smtClean="0"/>
              <a:t>Stable writes</a:t>
            </a:r>
          </a:p>
          <a:p>
            <a:pPr eaLnBrk="1" hangingPunct="1">
              <a:buFontTx/>
              <a:buAutoNum type="arabicPeriod"/>
            </a:pPr>
            <a:r>
              <a:rPr lang="en-US" sz="3200" smtClean="0"/>
              <a:t>Stable reads</a:t>
            </a:r>
          </a:p>
          <a:p>
            <a:pPr eaLnBrk="1" hangingPunct="1">
              <a:buFontTx/>
              <a:buAutoNum type="arabicPeriod"/>
            </a:pPr>
            <a:r>
              <a:rPr lang="en-US" sz="3200" smtClean="0"/>
              <a:t>Crash recovery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5-3. (a) A single-bus architecture. </a:t>
            </a:r>
            <a:br>
              <a:rPr lang="en-US" smtClean="0"/>
            </a:br>
            <a:r>
              <a:rPr lang="en-US" smtClean="0"/>
              <a:t>(b) A dual-bus memory architecture.</a:t>
            </a:r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Memory-Mapped I/O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627188"/>
            <a:ext cx="84296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5-31. Analysis of the influence of crashes on stable writes.</a:t>
            </a: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Stable Storage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63" y="1843088"/>
            <a:ext cx="8428037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5-32. A programmable clock.</a:t>
            </a:r>
          </a:p>
        </p:txBody>
      </p:sp>
      <p:sp>
        <p:nvSpPr>
          <p:cNvPr id="542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3" y="1692275"/>
            <a:ext cx="878205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Software (1)</a:t>
            </a:r>
          </a:p>
        </p:txBody>
      </p:sp>
      <p:sp>
        <p:nvSpPr>
          <p:cNvPr id="55299" name="Content Placeholder 4"/>
          <p:cNvSpPr>
            <a:spLocks noGrp="1"/>
          </p:cNvSpPr>
          <p:nvPr>
            <p:ph idx="1"/>
          </p:nvPr>
        </p:nvSpPr>
        <p:spPr>
          <a:xfrm>
            <a:off x="341313" y="1173163"/>
            <a:ext cx="8396287" cy="49990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Typical duties of a clock driver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Maintaining the time of day.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Preventing processes from running longer than they are allowed to.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Accounting for CPU usage.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Handling alarm system call made by user processes.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Providing watchdog timers for parts of the system itself.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Doing profiling, monitoring, statistics gathering.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5-33. Three ways to maintain the time of day.</a:t>
            </a: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Software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163" y="2033588"/>
            <a:ext cx="86550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5-34. Simulating multiple timers with a single clock.</a:t>
            </a:r>
          </a:p>
        </p:txBody>
      </p:sp>
      <p:sp>
        <p:nvSpPr>
          <p:cNvPr id="573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Software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882775"/>
            <a:ext cx="7869238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 Timers</a:t>
            </a:r>
          </a:p>
        </p:txBody>
      </p:sp>
      <p:sp>
        <p:nvSpPr>
          <p:cNvPr id="583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Soft timers succeed according to rate at which kernel entries are made because of: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System calls.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TLB misses.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Page faults.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I/O interrupts.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The CPU going idle.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5-35. Characters that are handled </a:t>
            </a:r>
            <a:br>
              <a:rPr lang="en-US" smtClean="0"/>
            </a:br>
            <a:r>
              <a:rPr lang="en-US" smtClean="0"/>
              <a:t>specially in canonical mode.</a:t>
            </a:r>
          </a:p>
        </p:txBody>
      </p:sp>
      <p:sp>
        <p:nvSpPr>
          <p:cNvPr id="5939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Keyboard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338" y="1270000"/>
            <a:ext cx="6745287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0" y="5019675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Figure 5-36. The ANSI escape sequences accepted by the terminal driver on output. ESC denotes the ASCII escape character (0x1B), and </a:t>
            </a:r>
            <a:r>
              <a:rPr lang="en-US" i="1" smtClean="0"/>
              <a:t>n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, and </a:t>
            </a:r>
            <a:r>
              <a:rPr lang="en-US" i="1" smtClean="0"/>
              <a:t>s</a:t>
            </a:r>
            <a:r>
              <a:rPr lang="en-US" smtClean="0"/>
              <a:t> are optional</a:t>
            </a:r>
          </a:p>
          <a:p>
            <a:pPr eaLnBrk="1" hangingPunct="1"/>
            <a:r>
              <a:rPr lang="en-US" smtClean="0"/>
              <a:t>numeric parameters.</a:t>
            </a:r>
          </a:p>
        </p:txBody>
      </p:sp>
      <p:sp>
        <p:nvSpPr>
          <p:cNvPr id="60419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3125"/>
          </a:xfrm>
        </p:spPr>
        <p:txBody>
          <a:bodyPr/>
          <a:lstStyle/>
          <a:p>
            <a:pPr eaLnBrk="1" hangingPunct="1"/>
            <a:r>
              <a:rPr lang="en-US" sz="4000" smtClean="0"/>
              <a:t>The X Window System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675" y="781050"/>
            <a:ext cx="714375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1"/>
          <p:cNvSpPr>
            <a:spLocks noGrp="1"/>
          </p:cNvSpPr>
          <p:nvPr>
            <p:ph idx="1"/>
          </p:nvPr>
        </p:nvSpPr>
        <p:spPr>
          <a:xfrm>
            <a:off x="0" y="5813425"/>
            <a:ext cx="9144000" cy="739775"/>
          </a:xfrm>
        </p:spPr>
        <p:txBody>
          <a:bodyPr/>
          <a:lstStyle/>
          <a:p>
            <a:pPr eaLnBrk="1" hangingPunct="1"/>
            <a:r>
              <a:rPr lang="en-US" smtClean="0"/>
              <a:t>Figure 5-37. Clients and servers in the M.I.T. X Window System.</a:t>
            </a:r>
          </a:p>
        </p:txBody>
      </p:sp>
      <p:sp>
        <p:nvSpPr>
          <p:cNvPr id="614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X Window System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3" y="1085850"/>
            <a:ext cx="85248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X Window System (3)</a:t>
            </a:r>
          </a:p>
        </p:txBody>
      </p:sp>
      <p:sp>
        <p:nvSpPr>
          <p:cNvPr id="62467" name="Content Placeholder 4"/>
          <p:cNvSpPr>
            <a:spLocks noGrp="1"/>
          </p:cNvSpPr>
          <p:nvPr>
            <p:ph idx="1"/>
          </p:nvPr>
        </p:nvSpPr>
        <p:spPr>
          <a:xfrm>
            <a:off x="533400" y="1555750"/>
            <a:ext cx="8204200" cy="4616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Types of messages between client and server: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Drawing commands from the program to the workstation.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Replies by the workstation to program queries.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Keyboard, mouse, and other event announcements.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Error messages.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5-4. Operation of a DMA transfer.</a:t>
            </a:r>
          </a:p>
        </p:txBody>
      </p:sp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Memory Access (DMA)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609725"/>
            <a:ext cx="82867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5-38. A skeleton of an X Window application program.</a:t>
            </a:r>
          </a:p>
        </p:txBody>
      </p:sp>
      <p:sp>
        <p:nvSpPr>
          <p:cNvPr id="634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User Interfaces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135063"/>
            <a:ext cx="84296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219075" y="4967288"/>
            <a:ext cx="21685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. . 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5-38. A skeleton of an X Window application program.</a:t>
            </a:r>
          </a:p>
        </p:txBody>
      </p:sp>
      <p:sp>
        <p:nvSpPr>
          <p:cNvPr id="64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User Interfaces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sp>
        <p:nvSpPr>
          <p:cNvPr id="64517" name="TextBox 5"/>
          <p:cNvSpPr txBox="1">
            <a:spLocks noChangeArrowheads="1"/>
          </p:cNvSpPr>
          <p:nvPr/>
        </p:nvSpPr>
        <p:spPr bwMode="auto">
          <a:xfrm>
            <a:off x="314325" y="1173163"/>
            <a:ext cx="217011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1752600"/>
            <a:ext cx="8020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3713" y="958850"/>
            <a:ext cx="61102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Content Placeholder 1"/>
          <p:cNvSpPr>
            <a:spLocks noGrp="1"/>
          </p:cNvSpPr>
          <p:nvPr>
            <p:ph idx="1"/>
          </p:nvPr>
        </p:nvSpPr>
        <p:spPr>
          <a:xfrm>
            <a:off x="0" y="3357563"/>
            <a:ext cx="3370263" cy="3195637"/>
          </a:xfrm>
        </p:spPr>
        <p:txBody>
          <a:bodyPr/>
          <a:lstStyle/>
          <a:p>
            <a:pPr algn="l" eaLnBrk="1" hangingPunct="1"/>
            <a:r>
              <a:rPr lang="en-US" smtClean="0"/>
              <a:t>Figure 5-39. A sample window located at (200, 100) on an XGA display.</a:t>
            </a:r>
          </a:p>
        </p:txBody>
      </p:sp>
      <p:sp>
        <p:nvSpPr>
          <p:cNvPr id="6554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Graphical User Interfaces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1"/>
          <p:cNvSpPr>
            <a:spLocks noGrp="1"/>
          </p:cNvSpPr>
          <p:nvPr>
            <p:ph idx="1"/>
          </p:nvPr>
        </p:nvSpPr>
        <p:spPr>
          <a:xfrm>
            <a:off x="0" y="5842000"/>
            <a:ext cx="9144000" cy="711200"/>
          </a:xfrm>
        </p:spPr>
        <p:txBody>
          <a:bodyPr/>
          <a:lstStyle/>
          <a:p>
            <a:pPr eaLnBrk="1" hangingPunct="1"/>
            <a:r>
              <a:rPr lang="en-US" smtClean="0"/>
              <a:t>Figure 5-40. A skeleton of a Windows main program.</a:t>
            </a:r>
          </a:p>
        </p:txBody>
      </p:sp>
      <p:sp>
        <p:nvSpPr>
          <p:cNvPr id="665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User Interfaces (4)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1112838"/>
            <a:ext cx="82200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TextBox 5"/>
          <p:cNvSpPr txBox="1">
            <a:spLocks noChangeArrowheads="1"/>
          </p:cNvSpPr>
          <p:nvPr/>
        </p:nvSpPr>
        <p:spPr bwMode="auto">
          <a:xfrm>
            <a:off x="219075" y="5103813"/>
            <a:ext cx="18827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. . 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377950"/>
            <a:ext cx="81343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Content Placeholder 1"/>
          <p:cNvSpPr>
            <a:spLocks noGrp="1"/>
          </p:cNvSpPr>
          <p:nvPr>
            <p:ph idx="1"/>
          </p:nvPr>
        </p:nvSpPr>
        <p:spPr>
          <a:xfrm>
            <a:off x="0" y="5842000"/>
            <a:ext cx="9144000" cy="711200"/>
          </a:xfrm>
        </p:spPr>
        <p:txBody>
          <a:bodyPr/>
          <a:lstStyle/>
          <a:p>
            <a:pPr eaLnBrk="1" hangingPunct="1"/>
            <a:r>
              <a:rPr lang="en-US" smtClean="0"/>
              <a:t>Figure 5-40. A skeleton of a Windows main program.</a:t>
            </a:r>
          </a:p>
        </p:txBody>
      </p:sp>
      <p:sp>
        <p:nvSpPr>
          <p:cNvPr id="675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User Interfaces (5)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sp>
        <p:nvSpPr>
          <p:cNvPr id="67590" name="TextBox 5"/>
          <p:cNvSpPr txBox="1">
            <a:spLocks noChangeArrowheads="1"/>
          </p:cNvSpPr>
          <p:nvPr/>
        </p:nvSpPr>
        <p:spPr bwMode="auto">
          <a:xfrm>
            <a:off x="0" y="914400"/>
            <a:ext cx="1624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. . 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5-41. An example rectangle drawn using Rectangle. </a:t>
            </a:r>
            <a:br>
              <a:rPr lang="en-US" smtClean="0"/>
            </a:br>
            <a:r>
              <a:rPr lang="en-US" smtClean="0"/>
              <a:t>Each box represents one pixel.</a:t>
            </a:r>
          </a:p>
        </p:txBody>
      </p:sp>
      <p:sp>
        <p:nvSpPr>
          <p:cNvPr id="686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Bitmaps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9338" y="1460500"/>
            <a:ext cx="4379912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5-42. Copying bitmaps using </a:t>
            </a:r>
            <a:r>
              <a:rPr lang="en-US" i="1" smtClean="0"/>
              <a:t>BitBlt</a:t>
            </a:r>
            <a:r>
              <a:rPr lang="en-US" smtClean="0"/>
              <a:t>. (a) Before. (b) After.</a:t>
            </a:r>
          </a:p>
        </p:txBody>
      </p:sp>
      <p:sp>
        <p:nvSpPr>
          <p:cNvPr id="696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Bitmaps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550" y="1392238"/>
            <a:ext cx="8570913" cy="37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" y="393700"/>
            <a:ext cx="8145463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5-43. Some examples of character outlines </a:t>
            </a:r>
            <a:br>
              <a:rPr lang="en-US" smtClean="0"/>
            </a:br>
            <a:r>
              <a:rPr lang="en-US" smtClean="0"/>
              <a:t>at different point sizes.</a:t>
            </a:r>
          </a:p>
        </p:txBody>
      </p:sp>
      <p:sp>
        <p:nvSpPr>
          <p:cNvPr id="7066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7505700" cy="1338263"/>
          </a:xfrm>
        </p:spPr>
        <p:txBody>
          <a:bodyPr/>
          <a:lstStyle/>
          <a:p>
            <a:pPr algn="r" eaLnBrk="1" hangingPunct="1"/>
            <a:r>
              <a:rPr lang="en-US" smtClean="0"/>
              <a:t>Fonts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5-44. The THINC protocol display commands.</a:t>
            </a:r>
          </a:p>
        </p:txBody>
      </p:sp>
      <p:sp>
        <p:nvSpPr>
          <p:cNvPr id="716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 Clients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475" y="1787525"/>
            <a:ext cx="7543800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5-45. Power consumption of various parts </a:t>
            </a:r>
            <a:br>
              <a:rPr lang="en-US" smtClean="0"/>
            </a:br>
            <a:r>
              <a:rPr lang="en-US" smtClean="0"/>
              <a:t>of a notebook computer.</a:t>
            </a:r>
          </a:p>
        </p:txBody>
      </p:sp>
      <p:sp>
        <p:nvSpPr>
          <p:cNvPr id="727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Power Management </a:t>
            </a:r>
            <a:br>
              <a:rPr lang="en-US" sz="4000" smtClean="0"/>
            </a:br>
            <a:r>
              <a:rPr lang="en-US" sz="4000" smtClean="0"/>
              <a:t>Hardware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7270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1938" y="1938338"/>
            <a:ext cx="6224587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0" y="5156200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Figure 5-5. How an interrupt happens. The connections between the devices and the interrupt controller actually use interrupt lines on the bus rather than dedicated wires.</a:t>
            </a:r>
          </a:p>
        </p:txBody>
      </p:sp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Interrupts Revisited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175" y="1416050"/>
            <a:ext cx="8032750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1"/>
          <p:cNvSpPr>
            <a:spLocks noGrp="1"/>
          </p:cNvSpPr>
          <p:nvPr>
            <p:ph idx="1"/>
          </p:nvPr>
        </p:nvSpPr>
        <p:spPr>
          <a:xfrm>
            <a:off x="0" y="5005388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Figure 5-46. The use of zones for backlighting the display. </a:t>
            </a:r>
            <a:br>
              <a:rPr lang="en-US" smtClean="0"/>
            </a:br>
            <a:r>
              <a:rPr lang="en-US" smtClean="0"/>
              <a:t>(a) When window 2 is selected it is not moved. </a:t>
            </a:r>
            <a:br>
              <a:rPr lang="en-US" smtClean="0"/>
            </a:br>
            <a:r>
              <a:rPr lang="en-US" smtClean="0"/>
              <a:t>(b) When window 1 is selected, it moves to reduce the number of zones illuminated.</a:t>
            </a:r>
          </a:p>
        </p:txBody>
      </p:sp>
      <p:sp>
        <p:nvSpPr>
          <p:cNvPr id="7373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6988"/>
          </a:xfrm>
        </p:spPr>
        <p:txBody>
          <a:bodyPr/>
          <a:lstStyle/>
          <a:p>
            <a:pPr eaLnBrk="1" hangingPunct="1"/>
            <a:r>
              <a:rPr lang="en-US" sz="4000" smtClean="0"/>
              <a:t>Power Management </a:t>
            </a:r>
            <a:br>
              <a:rPr lang="en-US" sz="4000" smtClean="0"/>
            </a:br>
            <a:r>
              <a:rPr lang="en-US" sz="4000" smtClean="0"/>
              <a:t>The Display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737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1528763"/>
            <a:ext cx="8493125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1"/>
          <p:cNvSpPr>
            <a:spLocks noGrp="1"/>
          </p:cNvSpPr>
          <p:nvPr>
            <p:ph idx="1"/>
          </p:nvPr>
        </p:nvSpPr>
        <p:spPr>
          <a:xfrm>
            <a:off x="0" y="5005388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Figure 5-47. (a) Running at full clock speed. (b) Cutting voltage by two cuts clock speed by two and power consumption by four.</a:t>
            </a:r>
          </a:p>
        </p:txBody>
      </p:sp>
      <p:sp>
        <p:nvSpPr>
          <p:cNvPr id="7475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4938"/>
          </a:xfrm>
        </p:spPr>
        <p:txBody>
          <a:bodyPr/>
          <a:lstStyle/>
          <a:p>
            <a:pPr eaLnBrk="1" hangingPunct="1"/>
            <a:r>
              <a:rPr lang="en-US" sz="4000" smtClean="0"/>
              <a:t>Power Management </a:t>
            </a:r>
            <a:br>
              <a:rPr lang="en-US" sz="4000" smtClean="0"/>
            </a:br>
            <a:r>
              <a:rPr lang="en-US" sz="4000" smtClean="0"/>
              <a:t>The CPU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747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88" y="1609725"/>
            <a:ext cx="8651875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792163" y="1255713"/>
            <a:ext cx="7683500" cy="5297487"/>
          </a:xfrm>
        </p:spPr>
        <p:txBody>
          <a:bodyPr/>
          <a:lstStyle/>
          <a:p>
            <a:pPr algn="l" eaLnBrk="1" hangingPunct="1"/>
            <a:r>
              <a:rPr lang="en-US" sz="2800" smtClean="0"/>
              <a:t>Properties of a </a:t>
            </a:r>
            <a:r>
              <a:rPr lang="en-US" sz="2800" i="1" smtClean="0"/>
              <a:t>precise interrupt</a:t>
            </a:r>
            <a:br>
              <a:rPr lang="en-US" sz="2800" i="1" smtClean="0"/>
            </a:br>
            <a:endParaRPr lang="en-US" sz="2800" i="1" smtClean="0"/>
          </a:p>
          <a:p>
            <a:pPr algn="l" eaLnBrk="1" hangingPunct="1">
              <a:buFontTx/>
              <a:buAutoNum type="arabicPeriod"/>
            </a:pPr>
            <a:r>
              <a:rPr lang="en-US" sz="2800" smtClean="0"/>
              <a:t>PC (Program Counter) is saved in a known place.</a:t>
            </a:r>
          </a:p>
          <a:p>
            <a:pPr algn="l" eaLnBrk="1" hangingPunct="1">
              <a:buFontTx/>
              <a:buAutoNum type="arabicPeriod"/>
            </a:pPr>
            <a:r>
              <a:rPr lang="en-US" sz="2800" smtClean="0"/>
              <a:t>All instructions before the one pointed to by the PC have fully executed.</a:t>
            </a:r>
          </a:p>
          <a:p>
            <a:pPr algn="l" eaLnBrk="1" hangingPunct="1">
              <a:buFontTx/>
              <a:buAutoNum type="arabicPeriod"/>
            </a:pPr>
            <a:r>
              <a:rPr lang="en-US" sz="2800" smtClean="0"/>
              <a:t>No instruction beyond the one pointed to by the PC has been executed.</a:t>
            </a:r>
          </a:p>
          <a:p>
            <a:pPr algn="l" eaLnBrk="1" hangingPunct="1">
              <a:buFontTx/>
              <a:buAutoNum type="arabicPeriod"/>
            </a:pPr>
            <a:r>
              <a:rPr lang="en-US" sz="2800" smtClean="0"/>
              <a:t>Execution state of the instruction pointed to by the PC is known.</a:t>
            </a:r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Precise and Imprecise Interrupts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5-6. (a) A precise interrupt. (b) An imprecise interrupt.</a:t>
            </a:r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Precise and Imprecise Interrupts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338" y="1597025"/>
            <a:ext cx="80518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5-7. Steps in printing a string.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Programmed I/O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1671638"/>
            <a:ext cx="8315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S-Ch01-e3">
  <a:themeElements>
    <a:clrScheme name="Tannnenbaum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nenbaum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nnnenbaum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nenbaum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MOS-Ch01-e3</Template>
  <TotalTime>127</TotalTime>
  <Words>2579</Words>
  <Application>Microsoft Office PowerPoint</Application>
  <PresentationFormat>On-screen Show (4:3)</PresentationFormat>
  <Paragraphs>230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Times New Roman</vt:lpstr>
      <vt:lpstr>Arial</vt:lpstr>
      <vt:lpstr>Times-Bold</vt:lpstr>
      <vt:lpstr>MOS-Ch01-e3</vt:lpstr>
      <vt:lpstr>MODERN OPERATING SYSTEMS  Third Edition ANDREW S. TANENBAUM   Chapter 5 Input/Output</vt:lpstr>
      <vt:lpstr>I/O Devices</vt:lpstr>
      <vt:lpstr>Memory-Mapped I/O (1)</vt:lpstr>
      <vt:lpstr>Memory-Mapped I/O (2)</vt:lpstr>
      <vt:lpstr>Direct Memory Access (DMA)</vt:lpstr>
      <vt:lpstr>Interrupts Revisited</vt:lpstr>
      <vt:lpstr>Precise and Imprecise Interrupts (1)</vt:lpstr>
      <vt:lpstr>Precise and Imprecise Interrupts (2)</vt:lpstr>
      <vt:lpstr>Programmed I/O (1)</vt:lpstr>
      <vt:lpstr>Programmed I/O (2)</vt:lpstr>
      <vt:lpstr>Interrupt-Driven I/O</vt:lpstr>
      <vt:lpstr>I/O Using DMA</vt:lpstr>
      <vt:lpstr>I/O Software Layers</vt:lpstr>
      <vt:lpstr>Interrupt Handlers (1)</vt:lpstr>
      <vt:lpstr>Interrupt Handlers (2)</vt:lpstr>
      <vt:lpstr>Device Drivers</vt:lpstr>
      <vt:lpstr>Device-Independent I/O Software</vt:lpstr>
      <vt:lpstr>Uniform Interfacing for Device Drivers</vt:lpstr>
      <vt:lpstr>Buffering (1)</vt:lpstr>
      <vt:lpstr>Buffering (2)</vt:lpstr>
      <vt:lpstr>User-Space I/O Software</vt:lpstr>
      <vt:lpstr>Magnetic Disks (1)</vt:lpstr>
      <vt:lpstr>Magnetic Disks (2)</vt:lpstr>
      <vt:lpstr>RAID (1)</vt:lpstr>
      <vt:lpstr>RAID (2)</vt:lpstr>
      <vt:lpstr>CD-ROMs (1)</vt:lpstr>
      <vt:lpstr>CD-ROMs (2)</vt:lpstr>
      <vt:lpstr>CD-Recordables (1) </vt:lpstr>
      <vt:lpstr>DVD (1)</vt:lpstr>
      <vt:lpstr>DVD (2)</vt:lpstr>
      <vt:lpstr>DVD (3)</vt:lpstr>
      <vt:lpstr>Disk Formatting (1)</vt:lpstr>
      <vt:lpstr>Disk Formatting (2)</vt:lpstr>
      <vt:lpstr>Disk Formatting (3)</vt:lpstr>
      <vt:lpstr>Disk Arm Scheduling Algorithms (1)</vt:lpstr>
      <vt:lpstr>Disk Arm Scheduling Algorithms (2)</vt:lpstr>
      <vt:lpstr>Disk Arm Scheduling Algorithms (3)</vt:lpstr>
      <vt:lpstr>Error Handling</vt:lpstr>
      <vt:lpstr>Stable Storage (1)</vt:lpstr>
      <vt:lpstr>Stable Storage (2)</vt:lpstr>
      <vt:lpstr>Clock Hardware</vt:lpstr>
      <vt:lpstr>Clock Software (1)</vt:lpstr>
      <vt:lpstr>Clock Software (2)</vt:lpstr>
      <vt:lpstr>Clock Software (3)</vt:lpstr>
      <vt:lpstr>Soft Timers</vt:lpstr>
      <vt:lpstr>Keyboard Software</vt:lpstr>
      <vt:lpstr>The X Window System (1)</vt:lpstr>
      <vt:lpstr>The X Window System (2)</vt:lpstr>
      <vt:lpstr>The X Window System (3)</vt:lpstr>
      <vt:lpstr>Graphical User Interfaces (1)</vt:lpstr>
      <vt:lpstr>Graphical User Interfaces (2)</vt:lpstr>
      <vt:lpstr>Graphical User Interfaces (3)</vt:lpstr>
      <vt:lpstr>Graphical User Interfaces (4)</vt:lpstr>
      <vt:lpstr>Graphical User Interfaces (5)</vt:lpstr>
      <vt:lpstr>Bitmaps (1)</vt:lpstr>
      <vt:lpstr>Bitmaps (2)</vt:lpstr>
      <vt:lpstr>Fonts</vt:lpstr>
      <vt:lpstr>Thin Clients</vt:lpstr>
      <vt:lpstr>Power Management  Hardware Issues</vt:lpstr>
      <vt:lpstr>Power Management  The Display</vt:lpstr>
      <vt:lpstr>Power Management  The CPU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OPERATING SYSTEMS  Third Edition ANDREW S. TANENBAUM   Chapter 5 Input/Output</dc:title>
  <dc:creator>Steve Armstrong</dc:creator>
  <cp:lastModifiedBy>igor</cp:lastModifiedBy>
  <cp:revision>37</cp:revision>
  <dcterms:created xsi:type="dcterms:W3CDTF">2007-12-10T01:58:20Z</dcterms:created>
  <dcterms:modified xsi:type="dcterms:W3CDTF">2012-02-03T19:00:27Z</dcterms:modified>
</cp:coreProperties>
</file>