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7"/>
  </p:notesMasterIdLst>
  <p:sldIdLst>
    <p:sldId id="256" r:id="rId2"/>
    <p:sldId id="269" r:id="rId3"/>
    <p:sldId id="257" r:id="rId4"/>
    <p:sldId id="271" r:id="rId5"/>
    <p:sldId id="274" r:id="rId6"/>
    <p:sldId id="273" r:id="rId7"/>
    <p:sldId id="275" r:id="rId8"/>
    <p:sldId id="276" r:id="rId9"/>
    <p:sldId id="277" r:id="rId10"/>
    <p:sldId id="278" r:id="rId11"/>
    <p:sldId id="258" r:id="rId12"/>
    <p:sldId id="259" r:id="rId13"/>
    <p:sldId id="264" r:id="rId14"/>
    <p:sldId id="265" r:id="rId15"/>
    <p:sldId id="279" r:id="rId16"/>
  </p:sldIdLst>
  <p:sldSz cx="9144000" cy="6858000" type="screen4x3"/>
  <p:notesSz cx="7002463" cy="92884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Muenc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47" autoAdjust="0"/>
    <p:restoredTop sz="81241" autoAdjust="0"/>
  </p:normalViewPr>
  <p:slideViewPr>
    <p:cSldViewPr snapToGrid="0">
      <p:cViewPr varScale="1">
        <p:scale>
          <a:sx n="59" d="100"/>
          <a:sy n="59" d="100"/>
        </p:scale>
        <p:origin x="-14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9" tIns="46740" rIns="93479" bIns="46740" numCol="1" anchor="t" anchorCtr="0" compatLnSpc="1">
            <a:prstTxWarp prst="textNoShape">
              <a:avLst/>
            </a:prstTxWarp>
          </a:bodyPr>
          <a:lstStyle>
            <a:lvl1pPr defTabSz="935038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37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9" tIns="46740" rIns="93479" bIns="46740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1663"/>
            <a:ext cx="5602287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9" tIns="46740" rIns="93479" bIns="46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1738"/>
            <a:ext cx="30337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9" tIns="46740" rIns="93479" bIns="46740" numCol="1" anchor="b" anchorCtr="0" compatLnSpc="1">
            <a:prstTxWarp prst="textNoShape">
              <a:avLst/>
            </a:prstTxWarp>
          </a:bodyPr>
          <a:lstStyle>
            <a:lvl1pPr defTabSz="935038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1738"/>
            <a:ext cx="303371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9" tIns="46740" rIns="93479" bIns="46740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latin typeface="Arial" charset="0"/>
              </a:defRPr>
            </a:lvl1pPr>
          </a:lstStyle>
          <a:p>
            <a:fld id="{0F9C9762-908F-4067-A9DA-B99EC37B77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D86AC-DC82-4D86-9AC2-354DFC12B615}" type="slidenum">
              <a:rPr lang="en-US"/>
              <a:pPr/>
              <a:t>1</a:t>
            </a:fld>
            <a:endParaRPr lang="en-US"/>
          </a:p>
        </p:txBody>
      </p:sp>
      <p:sp>
        <p:nvSpPr>
          <p:cNvPr id="101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CDF1C1-2EC3-40DC-91B9-C85E86B3D155}" type="slidenum">
              <a:rPr lang="en-US"/>
              <a:pPr/>
              <a:t>10</a:t>
            </a:fld>
            <a:endParaRPr lang="en-US"/>
          </a:p>
        </p:txBody>
      </p:sp>
      <p:sp>
        <p:nvSpPr>
          <p:cNvPr id="109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009258-907E-408E-A803-765F147F6FAC}" type="slidenum">
              <a:rPr lang="en-US"/>
              <a:pPr/>
              <a:t>11</a:t>
            </a:fld>
            <a:endParaRPr lang="en-US"/>
          </a:p>
        </p:txBody>
      </p:sp>
      <p:sp>
        <p:nvSpPr>
          <p:cNvPr id="88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Exponential distribution of times between vehicle arrivals = Poisson arrivals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C3E6A-A520-4168-AD7C-CF2E0EA7B0D2}" type="slidenum">
              <a:rPr lang="en-US"/>
              <a:pPr/>
              <a:t>12</a:t>
            </a:fld>
            <a:endParaRPr 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C5D27-107A-4617-BE4D-A6B3507818B1}" type="slidenum">
              <a:rPr lang="en-US"/>
              <a:pPr/>
              <a:t>2</a:t>
            </a:fld>
            <a:endParaRPr lang="en-US"/>
          </a:p>
        </p:txBody>
      </p:sp>
      <p:sp>
        <p:nvSpPr>
          <p:cNvPr id="102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C7465-4E5A-4DB5-B465-AFDE590E495E}" type="slidenum">
              <a:rPr lang="en-US"/>
              <a:pPr/>
              <a:t>3</a:t>
            </a:fld>
            <a:endParaRPr lang="en-US"/>
          </a:p>
        </p:txBody>
      </p:sp>
      <p:sp>
        <p:nvSpPr>
          <p:cNvPr id="103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DCBAC7-52D6-44B7-9032-AC1155D9C8EF}" type="slidenum">
              <a:rPr lang="en-US"/>
              <a:pPr/>
              <a:t>4</a:t>
            </a:fld>
            <a:endParaRPr lang="en-US"/>
          </a:p>
        </p:txBody>
      </p:sp>
      <p:sp>
        <p:nvSpPr>
          <p:cNvPr id="104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3427D-0B1C-4050-873A-1148312DDBDB}" type="slidenum">
              <a:rPr lang="en-US"/>
              <a:pPr/>
              <a:t>5</a:t>
            </a:fld>
            <a:endParaRPr lang="en-US"/>
          </a:p>
        </p:txBody>
      </p:sp>
      <p:sp>
        <p:nvSpPr>
          <p:cNvPr id="105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B6F18-E98A-4613-9191-5F4084B64BE6}" type="slidenum">
              <a:rPr lang="en-US"/>
              <a:pPr/>
              <a:t>6</a:t>
            </a:fld>
            <a:endParaRPr lang="en-US"/>
          </a:p>
        </p:txBody>
      </p:sp>
      <p:sp>
        <p:nvSpPr>
          <p:cNvPr id="106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07931C-FF91-4A8A-A2FC-F16ACFD3C58B}" type="slidenum">
              <a:rPr lang="en-US"/>
              <a:pPr/>
              <a:t>7</a:t>
            </a:fld>
            <a:endParaRPr lang="en-US"/>
          </a:p>
        </p:txBody>
      </p:sp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 than 2</a:t>
            </a:r>
          </a:p>
          <a:p>
            <a:pPr>
              <a:buFontTx/>
              <a:buChar char="•"/>
            </a:pPr>
            <a:r>
              <a:rPr lang="en-US"/>
              <a:t>P(0) = e-(0.20)(15) = 0.0498</a:t>
            </a:r>
          </a:p>
          <a:p>
            <a:pPr>
              <a:buFontTx/>
              <a:buChar char="•"/>
            </a:pPr>
            <a:r>
              <a:rPr lang="en-US"/>
              <a:t>P(1) = 0.1494</a:t>
            </a:r>
          </a:p>
          <a:p>
            <a:pPr>
              <a:buFontTx/>
              <a:buChar char="•"/>
            </a:pPr>
            <a:r>
              <a:rPr lang="en-US"/>
              <a:t>P(0) + P(1) = 0.0498 + 0.1494 = 0.1992</a:t>
            </a:r>
          </a:p>
          <a:p>
            <a:pPr>
              <a:buFontTx/>
              <a:buChar char="•"/>
            </a:pPr>
            <a:endParaRPr lang="en-US"/>
          </a:p>
          <a:p>
            <a:r>
              <a:rPr lang="en-US"/>
              <a:t>More than 2</a:t>
            </a:r>
          </a:p>
          <a:p>
            <a:pPr>
              <a:buFontTx/>
              <a:buChar char="•"/>
            </a:pPr>
            <a:r>
              <a:rPr lang="en-US"/>
              <a:t>P(n&gt;2) = 1 – (0.1992 + 0.224) = 0.5768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219BB-184E-4081-998E-E282A4C2C913}" type="slidenum">
              <a:rPr lang="en-US"/>
              <a:pPr/>
              <a:t>8</a:t>
            </a:fld>
            <a:endParaRPr lang="en-US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67BBD-7F40-4836-81CF-671097CB23FF}" type="slidenum">
              <a:rPr lang="en-US"/>
              <a:pPr/>
              <a:t>9</a:t>
            </a:fld>
            <a:endParaRPr lang="en-US"/>
          </a:p>
        </p:txBody>
      </p:sp>
      <p:sp>
        <p:nvSpPr>
          <p:cNvPr id="108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0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124931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932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4933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Arial" charset="0"/>
              </a:endParaRPr>
            </a:p>
          </p:txBody>
        </p:sp>
      </p:grpSp>
      <p:sp>
        <p:nvSpPr>
          <p:cNvPr id="1249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124936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493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493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0BB224A-F3A7-4424-B129-940A89BEFE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45F56-5B8D-4D3D-91A7-DE8A5D083F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EDE34-5FDE-43FE-AAFE-F9B9C44F6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FA3E6A8-F63E-481E-BD82-548E10EE97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463F1-2C1B-45BD-A88C-8F50D6414A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650FAC-2466-42BE-801B-08B9E47848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11876-9B72-4876-9911-F4B60B1937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485F91-5E5B-425A-A715-C2CF4ADFDD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9BF70-5E47-435D-A3C1-826A9D741B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24DB1-DFE2-4514-AB73-2660DEF04B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9EEE3-08F2-4DBC-ABA6-1CA8C4C99D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4D934-41E6-425A-BE09-DB25644F42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23907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3908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9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  <a:endParaRPr lang="en-US" smtClean="0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2391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391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2391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54BC63-E5C9-492F-A93E-7897657BF7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ff.um.edu.mt/jskl1/simweb/simmm1.html" TargetMode="External"/><Relationship Id="rId2" Type="http://schemas.openxmlformats.org/officeDocument/2006/relationships/hyperlink" Target="http://www.mcs.vuw.ac.nz/~vignaux/docs/mm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1663" y="0"/>
            <a:ext cx="2260600" cy="1365250"/>
          </a:xfrm>
        </p:spPr>
        <p:txBody>
          <a:bodyPr/>
          <a:lstStyle/>
          <a:p>
            <a:r>
              <a:rPr lang="en-US"/>
              <a:t>Queuing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625" y="1416050"/>
            <a:ext cx="7599363" cy="516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State-space diagram (cont.)</a:t>
            </a:r>
          </a:p>
        </p:txBody>
      </p:sp>
      <p:pic>
        <p:nvPicPr>
          <p:cNvPr id="99457" name="Picture 1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2200" y="1565275"/>
            <a:ext cx="7539038" cy="3778250"/>
          </a:xfrm>
          <a:prstGeom prst="rect">
            <a:avLst/>
          </a:prstGeom>
          <a:noFill/>
        </p:spPr>
      </p:pic>
      <p:pic>
        <p:nvPicPr>
          <p:cNvPr id="99458" name="Picture 13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5450" y="5646738"/>
            <a:ext cx="3460750" cy="865187"/>
          </a:xfrm>
          <a:prstGeom prst="rect">
            <a:avLst/>
          </a:prstGeom>
          <a:noFill/>
        </p:spPr>
      </p:pic>
      <p:pic>
        <p:nvPicPr>
          <p:cNvPr id="99459" name="Picture 13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7100" y="4413250"/>
            <a:ext cx="2652713" cy="1033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number of customers</a:t>
            </a:r>
          </a:p>
        </p:txBody>
      </p:sp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0113" y="1824038"/>
            <a:ext cx="5478462" cy="2293937"/>
          </a:xfrm>
          <a:prstGeom prst="rect">
            <a:avLst/>
          </a:prstGeom>
          <a:noFill/>
        </p:spPr>
      </p:pic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9288" y="4338638"/>
            <a:ext cx="2454275" cy="2041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Little’s Law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500"/>
          </a:p>
          <a:p>
            <a:pPr>
              <a:lnSpc>
                <a:spcPct val="80000"/>
              </a:lnSpc>
            </a:pPr>
            <a:r>
              <a:rPr lang="en-US" sz="2500"/>
              <a:t>If </a:t>
            </a:r>
            <a:r>
              <a:rPr lang="el-GR" sz="2500"/>
              <a:t>λ</a:t>
            </a:r>
            <a:r>
              <a:rPr lang="en-US" sz="2500"/>
              <a:t> castomes arrive each unit of time and wait for W units until served, then </a:t>
            </a:r>
            <a:r>
              <a:rPr lang="el-GR" sz="2500"/>
              <a:t>λ</a:t>
            </a:r>
            <a:r>
              <a:rPr lang="en-US" sz="2500"/>
              <a:t> W customers are in the system at any instance</a:t>
            </a:r>
          </a:p>
          <a:p>
            <a:pPr>
              <a:lnSpc>
                <a:spcPct val="80000"/>
              </a:lnSpc>
            </a:pPr>
            <a:r>
              <a:rPr lang="en-US" sz="2500"/>
              <a:t>If L is an avarage number of customers, then: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9300" y="3851275"/>
            <a:ext cx="5303838" cy="2687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M/M/N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2320925"/>
            <a:ext cx="7313613" cy="4114800"/>
          </a:xfrm>
        </p:spPr>
        <p:txBody>
          <a:bodyPr/>
          <a:lstStyle/>
          <a:p>
            <a:r>
              <a:rPr lang="en-US"/>
              <a:t>Average length of queue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Average time waiting in queue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5584825" y="2159000"/>
          <a:ext cx="3073400" cy="965200"/>
        </p:xfrm>
        <a:graphic>
          <a:graphicData uri="http://schemas.openxmlformats.org/presentationml/2006/ole">
            <p:oleObj spid="_x0000_s20487" name="משוואה" r:id="rId3" imgW="1536480" imgH="482400" progId="Equation.3">
              <p:embed/>
            </p:oleObj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6648450" y="4349750"/>
          <a:ext cx="1854200" cy="838200"/>
        </p:xfrm>
        <a:graphic>
          <a:graphicData uri="http://schemas.openxmlformats.org/presentationml/2006/ole">
            <p:oleObj spid="_x0000_s20488" name="משוואה" r:id="rId4" imgW="927000" imgH="419040" progId="Equation.3">
              <p:embed/>
            </p:oleObj>
          </a:graphicData>
        </a:graphic>
      </p:graphicFrame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2447925" y="6237288"/>
            <a:ext cx="586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2000">
                <a:latin typeface="Arial" charset="0"/>
              </a:rPr>
              <a:t>λ</a:t>
            </a:r>
            <a:r>
              <a:rPr lang="en-US" sz="2000">
                <a:latin typeface="Arial" charset="0"/>
              </a:rPr>
              <a:t>/N = arrival rate		</a:t>
            </a:r>
            <a:r>
              <a:rPr lang="el-GR" sz="2000">
                <a:latin typeface="Arial" charset="0"/>
              </a:rPr>
              <a:t>μ</a:t>
            </a:r>
            <a:r>
              <a:rPr lang="en-US" sz="2000">
                <a:latin typeface="Arial" charset="0"/>
              </a:rPr>
              <a:t> = departure rate</a:t>
            </a:r>
            <a:endParaRPr lang="el-GR" sz="2000"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N*M/M/1 vs. M/M/N</a:t>
            </a:r>
          </a:p>
        </p:txBody>
      </p:sp>
      <p:pic>
        <p:nvPicPr>
          <p:cNvPr id="21521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25" y="1490663"/>
            <a:ext cx="7881938" cy="49037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319213" y="2036763"/>
            <a:ext cx="6413500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1)</a:t>
            </a:r>
          </a:p>
          <a:p>
            <a:r>
              <a:rPr lang="en-US" b="1"/>
              <a:t>M/M/1 QUEUES </a:t>
            </a:r>
          </a:p>
          <a:p>
            <a:r>
              <a:rPr lang="en-US" b="1"/>
              <a:t>G A Vignaux </a:t>
            </a:r>
          </a:p>
          <a:p>
            <a:endParaRPr lang="en-US"/>
          </a:p>
          <a:p>
            <a:r>
              <a:rPr lang="en-US">
                <a:hlinkClick r:id="rId2"/>
              </a:rPr>
              <a:t>http://www.mcs.vuw.ac.nz/~vignaux/docs/mm1.html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/>
              <a:t>2) </a:t>
            </a:r>
          </a:p>
          <a:p>
            <a:r>
              <a:rPr lang="en-US" b="1"/>
              <a:t>M/M/1 Solver &amp; Simulator </a:t>
            </a:r>
          </a:p>
          <a:p>
            <a:r>
              <a:rPr lang="en-US" b="1"/>
              <a:t>Dr. Jaroslav Sklenar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>
                <a:hlinkClick r:id="rId3"/>
              </a:rPr>
              <a:t>http://staff.um.edu.mt/jskl1/simweb/simmm1.html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Fundamentals of Queuing Theory</a:t>
            </a:r>
          </a:p>
        </p:txBody>
      </p:sp>
      <p:pic>
        <p:nvPicPr>
          <p:cNvPr id="86021" name="Picture 5" descr="figs/quel018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9375" y="1177925"/>
            <a:ext cx="4179888" cy="1716088"/>
          </a:xfrm>
          <a:prstGeom prst="rect">
            <a:avLst/>
          </a:prstGeom>
          <a:noFill/>
        </p:spPr>
      </p:pic>
      <p:pic>
        <p:nvPicPr>
          <p:cNvPr id="86024" name="Picture 8" descr="figs/quel017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3513" y="2674938"/>
            <a:ext cx="4048125" cy="1320800"/>
          </a:xfrm>
          <a:prstGeom prst="rect">
            <a:avLst/>
          </a:prstGeom>
          <a:noFill/>
        </p:spPr>
      </p:pic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1146175" y="3717925"/>
            <a:ext cx="73310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rabicParenBoth"/>
            </a:pPr>
            <a:r>
              <a:rPr lang="en-US" sz="2000">
                <a:latin typeface="Times New Roman" pitchFamily="18" charset="0"/>
              </a:rPr>
              <a:t>A code describing the arrival process</a:t>
            </a:r>
          </a:p>
          <a:p>
            <a:pPr marL="342900" indent="-342900">
              <a:buFontTx/>
              <a:buAutoNum type="arabicParenBoth"/>
            </a:pPr>
            <a:r>
              <a:rPr lang="en-US" sz="2000">
                <a:latin typeface="Times New Roman" pitchFamily="18" charset="0"/>
              </a:rPr>
              <a:t>A similar code representing the service process. 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(3) The Number of service channels. 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(4) In what order are jobs in the line served.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(5) The maximum size of the system. The maximum number of customers allowed in the system including those in service. 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(6) The size of calling source. The size of the population from which the customers come. This limits the arrival rate.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Fundamentals of Queuing Theory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1300" y="1393825"/>
            <a:ext cx="6907213" cy="3741738"/>
          </a:xfrm>
        </p:spPr>
        <p:txBody>
          <a:bodyPr/>
          <a:lstStyle/>
          <a:p>
            <a:r>
              <a:rPr lang="en-US" sz="2000"/>
              <a:t>M/M/1 queue. </a:t>
            </a:r>
          </a:p>
          <a:p>
            <a:r>
              <a:rPr lang="en-US" sz="2000"/>
              <a:t>Steady state </a:t>
            </a:r>
          </a:p>
          <a:p>
            <a:pPr lvl="1"/>
            <a:r>
              <a:rPr lang="en-US" sz="2000"/>
              <a:t>constant average arrival rate, </a:t>
            </a:r>
            <a:r>
              <a:rPr lang="el-GR" sz="2000"/>
              <a:t>λ</a:t>
            </a:r>
            <a:r>
              <a:rPr lang="en-US" sz="2000"/>
              <a:t>, is less than the constant potential service rate, </a:t>
            </a:r>
            <a:r>
              <a:rPr lang="en-US" sz="2000">
                <a:latin typeface="Arial"/>
              </a:rPr>
              <a:t>µ</a:t>
            </a:r>
            <a:r>
              <a:rPr lang="en-US" sz="2000"/>
              <a:t>. </a:t>
            </a:r>
          </a:p>
          <a:p>
            <a:r>
              <a:rPr lang="en-US" sz="2000"/>
              <a:t>Arrivals are random </a:t>
            </a:r>
          </a:p>
          <a:p>
            <a:pPr lvl="1"/>
            <a:r>
              <a:rPr lang="en-US" sz="2000"/>
              <a:t>- that is, they form a </a:t>
            </a:r>
            <a:r>
              <a:rPr lang="en-US" sz="2000" i="1"/>
              <a:t>Poisson Process </a:t>
            </a:r>
            <a:r>
              <a:rPr lang="en-US" sz="2000"/>
              <a:t>at a constant average rate. </a:t>
            </a:r>
          </a:p>
          <a:p>
            <a:r>
              <a:rPr lang="en-US" sz="2000"/>
              <a:t>FCFS </a:t>
            </a:r>
          </a:p>
          <a:p>
            <a:pPr lvl="1"/>
            <a:r>
              <a:rPr lang="en-US" sz="2000"/>
              <a:t>The queue discipline is first-come, first served. </a:t>
            </a:r>
          </a:p>
          <a:p>
            <a:r>
              <a:rPr lang="en-US" sz="2000"/>
              <a:t>Exponential Service Times </a:t>
            </a:r>
          </a:p>
          <a:p>
            <a:pPr lvl="1"/>
            <a:r>
              <a:rPr lang="en-US" sz="2000"/>
              <a:t>Service time is random and has an exponential distribution. </a:t>
            </a:r>
          </a:p>
          <a:p>
            <a:r>
              <a:rPr lang="en-US" sz="2000"/>
              <a:t>There are no limits on the size of the queue or the population from which the customers come. There is 1 server.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Exponential distribution 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Probability density function</a:t>
            </a:r>
          </a:p>
        </p:txBody>
      </p:sp>
      <p:graphicFrame>
        <p:nvGraphicFramePr>
          <p:cNvPr id="89135" name="Group 47"/>
          <p:cNvGraphicFramePr>
            <a:graphicFrameLocks noGrp="1"/>
          </p:cNvGraphicFramePr>
          <p:nvPr/>
        </p:nvGraphicFramePr>
        <p:xfrm>
          <a:off x="1047750" y="3829050"/>
          <a:ext cx="7543800" cy="1432560"/>
        </p:xfrm>
        <a:graphic>
          <a:graphicData uri="http://schemas.openxmlformats.org/drawingml/2006/table">
            <a:tbl>
              <a:tblPr/>
              <a:tblGrid>
                <a:gridCol w="1257300"/>
                <a:gridCol w="300038"/>
                <a:gridCol w="5986462"/>
              </a:tblGrid>
              <a:tr h="255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f(x, </a:t>
                      </a:r>
                      <a:r>
                        <a:rPr kumimoji="0" lang="el-G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λ</a:t>
                      </a: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probability of exactly n customers arriving per unit time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endParaRPr kumimoji="0" lang="el-GR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number of customers arriving over time 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λ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average arrival rate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9132" name="Picture 44" descr="&#10;f(x;\lambda) = \left\{\begin{matrix}&#10;\lambda e^{-\lambda x} &amp;,\; x \ge 0, \\&#10;0 &amp;,\; x &lt; 0.&#10;\end{matrix}\right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6663" y="2644775"/>
            <a:ext cx="3884612" cy="814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Arrivals vs. departures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62063" y="1827213"/>
            <a:ext cx="7205662" cy="4254500"/>
          </a:xfrm>
        </p:spPr>
        <p:txBody>
          <a:bodyPr/>
          <a:lstStyle/>
          <a:p>
            <a:pPr lvl="1"/>
            <a:r>
              <a:rPr lang="en-US" sz="2100"/>
              <a:t>Constant average arrival rate is less than constant potential service rate</a:t>
            </a:r>
          </a:p>
          <a:p>
            <a:pPr lvl="1"/>
            <a:r>
              <a:rPr lang="en-US" sz="2100"/>
              <a:t>The ratio </a:t>
            </a:r>
          </a:p>
          <a:p>
            <a:pPr lvl="1"/>
            <a:endParaRPr lang="en-US" sz="2100"/>
          </a:p>
          <a:p>
            <a:pPr lvl="1">
              <a:buFont typeface="Wingdings" pitchFamily="2" charset="2"/>
              <a:buNone/>
            </a:pPr>
            <a:r>
              <a:rPr lang="en-US" sz="2100"/>
              <a:t>is also called the utilization. </a:t>
            </a:r>
          </a:p>
          <a:p>
            <a:pPr lvl="1">
              <a:buFont typeface="Wingdings" pitchFamily="2" charset="2"/>
              <a:buNone/>
            </a:pPr>
            <a:endParaRPr lang="en-US" sz="2100"/>
          </a:p>
          <a:p>
            <a:pPr lvl="1"/>
            <a:r>
              <a:rPr lang="en-US" sz="2100"/>
              <a:t>For steady-state, it must be less than 1 for a single-server queue  </a:t>
            </a:r>
          </a:p>
        </p:txBody>
      </p:sp>
      <p:graphicFrame>
        <p:nvGraphicFramePr>
          <p:cNvPr id="92167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3482975" y="2482850"/>
          <a:ext cx="962025" cy="863600"/>
        </p:xfrm>
        <a:graphic>
          <a:graphicData uri="http://schemas.openxmlformats.org/presentationml/2006/ole">
            <p:oleObj spid="_x0000_s92167" name="משוואה" r:id="rId4" imgW="4316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state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7853363" y="6559550"/>
            <a:ext cx="1308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200">
                <a:latin typeface="Arial" charset="0"/>
              </a:rPr>
              <a:t>From HCM 2000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692150" y="1579563"/>
            <a:ext cx="8147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latin typeface="Arial" charset="0"/>
              </a:rPr>
              <a:t>At any instant the system can be in one of a number of states. For M/M/1 queue those states are described by n – the number of customers in the system.</a:t>
            </a: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-923925" y="2255838"/>
            <a:ext cx="10993438" cy="234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Arial" charset="0"/>
            </a:endParaRPr>
          </a:p>
          <a:p>
            <a:pPr eaLnBrk="0" hangingPunct="0"/>
            <a:r>
              <a:rPr lang="en-US">
                <a:latin typeface="Arial" charset="0"/>
              </a:rPr>
              <a:t>  </a:t>
            </a:r>
            <a:r>
              <a:rPr lang="en-US" sz="11200">
                <a:latin typeface="Arial" charset="0"/>
              </a:rPr>
              <a:t> </a:t>
            </a:r>
            <a:r>
              <a:rPr lang="en-US">
                <a:latin typeface="Arial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eaLnBrk="0" hangingPunct="0"/>
            <a:endParaRPr lang="en-US">
              <a:latin typeface="Arial" charset="0"/>
            </a:endParaRPr>
          </a:p>
        </p:txBody>
      </p:sp>
      <p:pic>
        <p:nvPicPr>
          <p:cNvPr id="91145" name="Picture 9" descr="figs/quel02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925" y="3243263"/>
            <a:ext cx="7934325" cy="2736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State-space diagram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696913" y="1943100"/>
            <a:ext cx="84470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Marcovian system – the probability of transition depends only on the state</a:t>
            </a:r>
          </a:p>
          <a:p>
            <a:r>
              <a:rPr lang="en-US" sz="2000">
                <a:latin typeface="Arial" charset="0"/>
              </a:rPr>
              <a:t>In a small interval of time the probability of arrival is </a:t>
            </a:r>
            <a:r>
              <a:rPr lang="el-GR" sz="2000">
                <a:latin typeface="Arial" charset="0"/>
              </a:rPr>
              <a:t>λ</a:t>
            </a:r>
            <a:r>
              <a:rPr lang="en-US" sz="2000">
                <a:latin typeface="Arial" charset="0"/>
              </a:rPr>
              <a:t>h; of departure µh</a:t>
            </a:r>
            <a:endParaRPr lang="el-GR" sz="2000">
              <a:latin typeface="Arial" charset="0"/>
            </a:endParaRPr>
          </a:p>
        </p:txBody>
      </p:sp>
      <p:pic>
        <p:nvPicPr>
          <p:cNvPr id="93196" name="Picture 12" descr="figs/queL02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2863" y="2932113"/>
            <a:ext cx="6505575" cy="3641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State-space diagram (cont.)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876300" y="1843088"/>
            <a:ext cx="789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The transition rates must balance in a steady state. To get the steady state probabilities we find the balance equations for the transitions between every pair of states. Thus, between the pair Pn and Pn-1, the rates must balance</a:t>
            </a:r>
          </a:p>
        </p:txBody>
      </p:sp>
      <p:pic>
        <p:nvPicPr>
          <p:cNvPr id="96266" name="Picture 10" descr="figs/quel02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8125" y="3021013"/>
            <a:ext cx="6642100" cy="36337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State-space diagram (cont.)</a:t>
            </a: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1258888" y="1979613"/>
            <a:ext cx="5918200" cy="432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l-GR" sz="4400"/>
              <a:t>λ</a:t>
            </a:r>
            <a:r>
              <a:rPr lang="en-US" sz="4400"/>
              <a:t>P</a:t>
            </a:r>
            <a:r>
              <a:rPr lang="en-US" sz="2000"/>
              <a:t>n-1</a:t>
            </a:r>
            <a:r>
              <a:rPr lang="en-US" sz="4400"/>
              <a:t> = µP</a:t>
            </a:r>
            <a:r>
              <a:rPr lang="en-US" sz="2000"/>
              <a:t>n</a:t>
            </a:r>
          </a:p>
          <a:p>
            <a:r>
              <a:rPr lang="en-US" sz="4400"/>
              <a:t>P</a:t>
            </a:r>
            <a:r>
              <a:rPr lang="en-US" sz="2000"/>
              <a:t>n</a:t>
            </a:r>
            <a:r>
              <a:rPr lang="en-US" sz="4400"/>
              <a:t> = (</a:t>
            </a:r>
            <a:r>
              <a:rPr lang="el-GR" sz="4400"/>
              <a:t>λ</a:t>
            </a:r>
            <a:r>
              <a:rPr lang="en-US" sz="4400"/>
              <a:t>/µ) P</a:t>
            </a:r>
            <a:r>
              <a:rPr lang="en-US" sz="2000"/>
              <a:t>n-1</a:t>
            </a:r>
          </a:p>
          <a:p>
            <a:r>
              <a:rPr lang="en-US" sz="4400"/>
              <a:t>P</a:t>
            </a:r>
            <a:r>
              <a:rPr lang="en-US" sz="2000"/>
              <a:t>n</a:t>
            </a:r>
            <a:r>
              <a:rPr lang="en-US" sz="4400"/>
              <a:t> = </a:t>
            </a:r>
            <a:r>
              <a:rPr lang="el-GR" sz="4400"/>
              <a:t>ρ</a:t>
            </a:r>
            <a:r>
              <a:rPr lang="en-US" sz="4400"/>
              <a:t>P</a:t>
            </a:r>
            <a:r>
              <a:rPr lang="en-US" sz="2000"/>
              <a:t>n-1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4400"/>
              <a:t>Thus</a:t>
            </a:r>
          </a:p>
          <a:p>
            <a:r>
              <a:rPr lang="en-US" sz="4400"/>
              <a:t>P</a:t>
            </a:r>
            <a:r>
              <a:rPr lang="en-US" sz="2000"/>
              <a:t>n</a:t>
            </a:r>
            <a:r>
              <a:rPr lang="en-US" sz="4400"/>
              <a:t> = </a:t>
            </a:r>
            <a:r>
              <a:rPr lang="el-GR" sz="4400"/>
              <a:t>ρ</a:t>
            </a:r>
            <a:r>
              <a:rPr lang="en-US" sz="4400"/>
              <a:t>^nP</a:t>
            </a:r>
            <a:r>
              <a:rPr lang="en-US" sz="2000"/>
              <a:t>0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18011</TotalTime>
  <Words>555</Words>
  <Application>Microsoft Office PowerPoint</Application>
  <PresentationFormat>On-screen Show (4:3)</PresentationFormat>
  <Paragraphs>103</Paragraphs>
  <Slides>15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Verdana</vt:lpstr>
      <vt:lpstr>Wingdings</vt:lpstr>
      <vt:lpstr>Eclipse</vt:lpstr>
      <vt:lpstr>Microsoft Equation 3.0</vt:lpstr>
      <vt:lpstr>Queuing</vt:lpstr>
      <vt:lpstr>Fundamentals of Queuing Theory</vt:lpstr>
      <vt:lpstr>Fundamentals of Queuing Theory</vt:lpstr>
      <vt:lpstr>Exponential distribution </vt:lpstr>
      <vt:lpstr>Arrivals vs. departures </vt:lpstr>
      <vt:lpstr>System state</vt:lpstr>
      <vt:lpstr>State-space diagram</vt:lpstr>
      <vt:lpstr>State-space diagram (cont.)</vt:lpstr>
      <vt:lpstr>State-space diagram (cont.)</vt:lpstr>
      <vt:lpstr>State-space diagram (cont.)</vt:lpstr>
      <vt:lpstr>Expected number of customers</vt:lpstr>
      <vt:lpstr>Little’s Law</vt:lpstr>
      <vt:lpstr>M/M/N</vt:lpstr>
      <vt:lpstr>N*M/M/1 vs. M/M/N</vt:lpstr>
      <vt:lpstr>References</vt:lpstr>
    </vt:vector>
  </TitlesOfParts>
  <Company>University of Washington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Queuing</dc:title>
  <dc:creator>Steve Muench</dc:creator>
  <cp:lastModifiedBy>igor</cp:lastModifiedBy>
  <cp:revision>109</cp:revision>
  <dcterms:created xsi:type="dcterms:W3CDTF">2003-10-31T23:44:18Z</dcterms:created>
  <dcterms:modified xsi:type="dcterms:W3CDTF">2012-02-03T19:01:45Z</dcterms:modified>
</cp:coreProperties>
</file>