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93" r:id="rId13"/>
    <p:sldId id="266" r:id="rId14"/>
    <p:sldId id="294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5" r:id="rId36"/>
    <p:sldId id="287" r:id="rId37"/>
    <p:sldId id="288" r:id="rId38"/>
    <p:sldId id="289" r:id="rId39"/>
    <p:sldId id="296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62" y="-90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581102-D1AB-4124-90E5-A62DBCA02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5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4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0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0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7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98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9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6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2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2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6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97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9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0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0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4B6E7-D610-464E-802A-3C72C91F00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7D67-2F7A-493B-85E9-AD21ECFF4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802F-12CA-42A9-92FF-ED387FD13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F3DC3-7EFD-4E1A-BB4E-7FF88F5D5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BE9E0-0748-4A9B-9322-7D416542D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8ADF-993E-41B0-9FFB-6EF5A14C6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25896-FE4F-45AA-997F-D619F95F4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2A02B-A53E-4670-A6FB-B74088CCD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F8B7E-A2AA-42BD-A9D7-78CB7C8E1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581A4-4E14-41C1-A9B9-B337B1784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B98A-EE30-48E5-BF5F-9CC9F17ED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392B6E3-9889-48BF-94F6-6BACAFA795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EFBD-8EF2-4263-B8AC-8AEBF8B284C3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9600"/>
            <a:ext cx="77724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774700"/>
            <a:ext cx="6400800" cy="887413"/>
          </a:xfrm>
        </p:spPr>
        <p:txBody>
          <a:bodyPr/>
          <a:lstStyle/>
          <a:p>
            <a:r>
              <a:rPr lang="en-US" sz="4400" dirty="0"/>
              <a:t>Chapter 1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422525" y="3355975"/>
            <a:ext cx="4152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1.1 What is an operating system</a:t>
            </a:r>
          </a:p>
          <a:p>
            <a:r>
              <a:rPr lang="en-US" sz="2400" dirty="0">
                <a:latin typeface="Times New Roman" pitchFamily="18" charset="0"/>
              </a:rPr>
              <a:t>1.2 History of operating systems</a:t>
            </a:r>
          </a:p>
          <a:p>
            <a:r>
              <a:rPr lang="en-US" sz="2400" dirty="0">
                <a:latin typeface="Times New Roman" pitchFamily="18" charset="0"/>
              </a:rPr>
              <a:t>1.3 The operating system zoo</a:t>
            </a:r>
          </a:p>
          <a:p>
            <a:r>
              <a:rPr lang="en-US" sz="2400" dirty="0">
                <a:latin typeface="Times New Roman" pitchFamily="18" charset="0"/>
              </a:rPr>
              <a:t>1.4 Computer hardware review</a:t>
            </a:r>
          </a:p>
          <a:p>
            <a:r>
              <a:rPr lang="en-US" sz="2400" dirty="0">
                <a:latin typeface="Times New Roman" pitchFamily="18" charset="0"/>
              </a:rPr>
              <a:t>1.5 Operating system concepts</a:t>
            </a:r>
          </a:p>
          <a:p>
            <a:r>
              <a:rPr lang="en-US" sz="2400" dirty="0">
                <a:latin typeface="Times New Roman" pitchFamily="18" charset="0"/>
              </a:rPr>
              <a:t>1.6 System calls</a:t>
            </a:r>
          </a:p>
          <a:p>
            <a:r>
              <a:rPr lang="en-US" sz="2400" dirty="0">
                <a:latin typeface="Times New Roman" pitchFamily="18" charset="0"/>
              </a:rPr>
              <a:t>1.7 Operating system structure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180E-71E3-439C-8F6E-0A75ADE9575D}" type="slidenum">
              <a:rPr lang="en-US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7772400" cy="1143000"/>
          </a:xfrm>
        </p:spPr>
        <p:txBody>
          <a:bodyPr/>
          <a:lstStyle/>
          <a:p>
            <a:r>
              <a:rPr lang="en-US"/>
              <a:t>Computer Hardware Review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9600"/>
          </a:xfrm>
        </p:spPr>
        <p:txBody>
          <a:bodyPr/>
          <a:lstStyle/>
          <a:p>
            <a:r>
              <a:rPr lang="en-US"/>
              <a:t>Components of a simple personal computer</a:t>
            </a:r>
          </a:p>
        </p:txBody>
      </p:sp>
      <p:pic>
        <p:nvPicPr>
          <p:cNvPr id="10245" name="Picture 5" descr="C:\B\b4\JPG\foo\1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12900"/>
            <a:ext cx="760095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590925" y="1533525"/>
            <a:ext cx="733425" cy="19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556000" y="145891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Monitor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997825" y="4570413"/>
            <a:ext cx="32861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527925" y="44942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3705-CE0B-493B-8803-7BFE4C946E7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/>
              <a:t>Computer Hardware Review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325" y="5114925"/>
            <a:ext cx="5857875" cy="981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(a) A three-stage pipeline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(b) A superscalar CPU</a:t>
            </a:r>
            <a:endParaRPr lang="en-US" sz="28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5800"/>
            <a:ext cx="88011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Figure 1-8. (a) A quad-core chip with a shared L2 cache. 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Multithreaded and Multicore Chips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3909" name="Picture 5" descr="01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14513"/>
            <a:ext cx="5105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D32-7808-4AA7-911E-ABA4943FCB4D}" type="slidenum">
              <a:rPr lang="en-US"/>
              <a:pPr/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Computer Hardware Review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5486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Typical memory hierarchy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/>
              <a:t>numbers shown are rough approximations</a:t>
            </a:r>
            <a:endParaRPr lang="en-US" sz="240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4438"/>
            <a:ext cx="83439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01-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70038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ChangeArrowheads="1"/>
          </p:cNvSpPr>
          <p:nvPr/>
        </p:nvSpPr>
        <p:spPr bwMode="auto">
          <a:xfrm>
            <a:off x="558800" y="1501775"/>
            <a:ext cx="85852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 dirty="0">
                <a:latin typeface="Arial" pitchFamily="34" charset="0"/>
              </a:rPr>
              <a:t>Questions when dealing with cache: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 dirty="0">
              <a:latin typeface="Arial" pitchFamily="34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When to put a new item into the cache.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Which cache line to put the new item in.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Which item to remove from the cache when a slot is needed.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Where to put a newly evicted item in the larger memory.</a:t>
            </a:r>
          </a:p>
        </p:txBody>
      </p:sp>
      <p:sp>
        <p:nvSpPr>
          <p:cNvPr id="128003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Memory (2)</a:t>
            </a:r>
          </a:p>
        </p:txBody>
      </p:sp>
      <p:sp>
        <p:nvSpPr>
          <p:cNvPr id="128004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1111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615-34CD-455A-A595-1D4C0543A19D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r>
              <a:rPr lang="en-US"/>
              <a:t>Computer Hardware Review (5)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5743575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One base-limit pair and two base-limit pairs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79500"/>
            <a:ext cx="629602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086-84A6-4FCE-B70B-C576D67A5C95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/>
              <a:t>Computer Hardware Review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67325"/>
            <a:ext cx="7772400" cy="828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a disk drive</a:t>
            </a:r>
          </a:p>
        </p:txBody>
      </p:sp>
      <p:pic>
        <p:nvPicPr>
          <p:cNvPr id="13317" name="Picture 5" descr="C:\B\b4\JPG\foo\1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27150"/>
            <a:ext cx="6375400" cy="36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42CC-E76C-47A4-8B6A-4DCF2F8F483C}" type="slidenum">
              <a:rPr lang="en-US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/>
              <a:t>Computer Hardware Review (6)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5556250"/>
            <a:ext cx="10134600" cy="68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(a) Steps in starting an I/O device and getting interrupt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(b) How the CPU is interrupted</a:t>
            </a:r>
            <a:endParaRPr lang="en-US" sz="2800" dirty="0"/>
          </a:p>
        </p:txBody>
      </p:sp>
      <p:pic>
        <p:nvPicPr>
          <p:cNvPr id="15366" name="Picture 6" descr="C:\B\b4\JPG\foo\1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1" y="1642896"/>
            <a:ext cx="7831138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311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391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1177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2358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800" y="2928257"/>
            <a:ext cx="128451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Hardware interrupt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376057" y="4234543"/>
            <a:ext cx="17090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Vector interrupt</a:t>
            </a:r>
          </a:p>
          <a:p>
            <a:endParaRPr lang="en-US" dirty="0"/>
          </a:p>
          <a:p>
            <a:r>
              <a:rPr lang="en-US" dirty="0" smtClean="0"/>
              <a:t>PC=*</a:t>
            </a:r>
            <a:r>
              <a:rPr lang="en-US" dirty="0" err="1" smtClean="0"/>
              <a:t>int_handler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A041-66CB-4C00-BB21-5121DEA6BC0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Computer Hardware Review (7)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263" y="5981700"/>
            <a:ext cx="6978650" cy="876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a large Pentium system</a:t>
            </a:r>
          </a:p>
        </p:txBody>
      </p:sp>
      <p:pic>
        <p:nvPicPr>
          <p:cNvPr id="16389" name="Picture 5" descr="C:\B\b4\JPG\foo\1-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246188"/>
            <a:ext cx="6097587" cy="43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5DF4-9B64-4332-969A-9BC5DE471946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/>
              <a:t>A process tree</a:t>
            </a:r>
          </a:p>
          <a:p>
            <a:pPr lvl="1"/>
            <a:r>
              <a:rPr lang="en-US"/>
              <a:t>A created two child processes, B and C</a:t>
            </a:r>
          </a:p>
          <a:p>
            <a:pPr lvl="1"/>
            <a:r>
              <a:rPr lang="en-US"/>
              <a:t>B created three child processes, D, E, and F</a:t>
            </a:r>
          </a:p>
        </p:txBody>
      </p:sp>
      <p:pic>
        <p:nvPicPr>
          <p:cNvPr id="17413" name="Picture 5" descr="C:\B\b4\JPG\foo\1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1373188"/>
            <a:ext cx="39846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E6-F257-4574-A878-C767E58421E3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4419600"/>
            <a:ext cx="5613400" cy="1828800"/>
          </a:xfrm>
        </p:spPr>
        <p:txBody>
          <a:bodyPr/>
          <a:lstStyle/>
          <a:p>
            <a:r>
              <a:rPr lang="en-US" dirty="0"/>
              <a:t>A computer system consists of</a:t>
            </a:r>
            <a:endParaRPr lang="en-US" sz="2400" dirty="0"/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system programs</a:t>
            </a:r>
          </a:p>
          <a:p>
            <a:pPr lvl="1"/>
            <a:r>
              <a:rPr lang="en-US" dirty="0"/>
              <a:t>application programs</a:t>
            </a:r>
            <a:endParaRPr lang="en-US" sz="2000" dirty="0"/>
          </a:p>
        </p:txBody>
      </p:sp>
      <p:pic>
        <p:nvPicPr>
          <p:cNvPr id="3078" name="Picture 6" descr="C:\B\b4\JPG\foo\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5800" y="1714500"/>
            <a:ext cx="1905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חוצצת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מסתירה</a:t>
            </a:r>
          </a:p>
          <a:p>
            <a:pPr algn="r" rtl="1"/>
            <a:endParaRPr lang="he-IL" sz="2000" dirty="0">
              <a:solidFill>
                <a:schemeClr val="accent2"/>
              </a:solidFill>
              <a:latin typeface="+mn-lt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ממשק נח </a:t>
            </a: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למשתמש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ניהול משאבים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אי </a:t>
            </a:r>
            <a:r>
              <a:rPr lang="he-IL" sz="2000" dirty="0">
                <a:solidFill>
                  <a:schemeClr val="accent2"/>
                </a:solidFill>
                <a:latin typeface="+mn-lt"/>
              </a:rPr>
              <a:t>תלות בחומרה</a:t>
            </a: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, (מ"ה כן תלויה בחומרה)</a:t>
            </a:r>
            <a:endParaRPr lang="he-IL" sz="2000" dirty="0">
              <a:solidFill>
                <a:schemeClr val="accent2"/>
              </a:solidFill>
              <a:latin typeface="+mn-lt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הגנה </a:t>
            </a:r>
            <a:r>
              <a:rPr lang="he-IL" sz="2000" dirty="0">
                <a:solidFill>
                  <a:schemeClr val="accent2"/>
                </a:solidFill>
                <a:latin typeface="+mn-lt"/>
              </a:rPr>
              <a:t>על החומרה (התקנים</a:t>
            </a:r>
            <a:r>
              <a:rPr lang="he-IL" sz="2000" dirty="0" smtClean="0">
                <a:solidFill>
                  <a:schemeClr val="accent2"/>
                </a:solidFill>
                <a:latin typeface="+mn-lt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28725"/>
            <a:ext cx="15113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mode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Kernel mode</a:t>
            </a:r>
            <a:endParaRPr lang="he-IL" dirty="0"/>
          </a:p>
        </p:txBody>
      </p:sp>
      <p:sp>
        <p:nvSpPr>
          <p:cNvPr id="4" name="סוגר מסולסל שמאלי 3"/>
          <p:cNvSpPr/>
          <p:nvPr/>
        </p:nvSpPr>
        <p:spPr bwMode="auto">
          <a:xfrm>
            <a:off x="1981200" y="1422400"/>
            <a:ext cx="201928" cy="7239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סוגר מסולסל שמאלי 10"/>
          <p:cNvSpPr/>
          <p:nvPr/>
        </p:nvSpPr>
        <p:spPr bwMode="auto">
          <a:xfrm>
            <a:off x="1997709" y="2400300"/>
            <a:ext cx="185419" cy="6223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AC2-9C19-4A3E-A497-95E4C3CC6182}" type="slidenum">
              <a:rPr lang="en-US"/>
              <a:pPr/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7150" y="5641975"/>
            <a:ext cx="920115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(a) A potential deadlock. (b) an actual deadlock.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0340-2206-4273-98DF-CAA4ABD32F09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File system for a university department</a:t>
            </a:r>
          </a:p>
        </p:txBody>
      </p:sp>
      <p:pic>
        <p:nvPicPr>
          <p:cNvPr id="19461" name="Picture 5" descr="C:\B\b4\JPG\foo\1-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7EC8-2C07-4014-9D7E-1A7CE56B37D5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4681538"/>
            <a:ext cx="7772400" cy="77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Before mounting,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files on floppy are inaccessible</a:t>
            </a:r>
          </a:p>
          <a:p>
            <a:pPr>
              <a:lnSpc>
                <a:spcPct val="90000"/>
              </a:lnSpc>
            </a:pPr>
            <a:r>
              <a:rPr lang="en-US" sz="2800"/>
              <a:t>After mounting floppy on b,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files on floppy are part of file hierarchy</a:t>
            </a:r>
          </a:p>
        </p:txBody>
      </p:sp>
      <p:pic>
        <p:nvPicPr>
          <p:cNvPr id="20486" name="Picture 6" descr="C:\B\b4\JPG\foo\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24000"/>
            <a:ext cx="7321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1223-758F-47B5-A375-A694D2461379}" type="slidenum">
              <a:rPr lang="en-US"/>
              <a:pPr/>
              <a:t>23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24450"/>
            <a:ext cx="7772400" cy="9715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Two processes connected by a pipe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74662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0D8D-945D-4EEA-B0ED-4B54229DEA88}" type="slidenum">
              <a:rPr lang="en-US"/>
              <a:pPr/>
              <a:t>24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Making a System Call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651500"/>
            <a:ext cx="7772400" cy="939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There are 11 steps in making the system call</a:t>
            </a:r>
          </a:p>
          <a:p>
            <a:pPr>
              <a:buFontTx/>
              <a:buNone/>
            </a:pPr>
            <a:r>
              <a:rPr lang="en-US" sz="2800" dirty="0">
                <a:latin typeface="Tahoma" pitchFamily="34" charset="0"/>
              </a:rPr>
              <a:t>                 read (</a:t>
            </a:r>
            <a:r>
              <a:rPr lang="en-US" sz="2800" dirty="0" err="1">
                <a:latin typeface="Tahoma" pitchFamily="34" charset="0"/>
              </a:rPr>
              <a:t>fd</a:t>
            </a:r>
            <a:r>
              <a:rPr lang="en-US" sz="2800" dirty="0">
                <a:latin typeface="Tahoma" pitchFamily="34" charset="0"/>
              </a:rPr>
              <a:t>, buffer, </a:t>
            </a:r>
            <a:r>
              <a:rPr lang="en-US" sz="2800" dirty="0" err="1">
                <a:latin typeface="Tahoma" pitchFamily="34" charset="0"/>
              </a:rPr>
              <a:t>nbytes</a:t>
            </a:r>
            <a:r>
              <a:rPr lang="en-US" sz="2800" dirty="0" smtClean="0">
                <a:latin typeface="Tahoma" pitchFamily="34" charset="0"/>
              </a:rPr>
              <a:t>)</a:t>
            </a:r>
            <a:endParaRPr lang="en-US" sz="2800" dirty="0">
              <a:latin typeface="Tahoma" pitchFamily="34" charset="0"/>
            </a:endParaRPr>
          </a:p>
        </p:txBody>
      </p:sp>
      <p:pic>
        <p:nvPicPr>
          <p:cNvPr id="22533" name="Picture 5" descr="C:\B\b4\JPG\foo\1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87450"/>
            <a:ext cx="5335587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457" y="3875314"/>
            <a:ext cx="153488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User mode</a:t>
            </a:r>
          </a:p>
          <a:p>
            <a:r>
              <a:rPr lang="en-US" dirty="0" smtClean="0"/>
              <a:t>Kernel mode</a:t>
            </a:r>
          </a:p>
          <a:p>
            <a:endParaRPr lang="en-US" dirty="0"/>
          </a:p>
          <a:p>
            <a:r>
              <a:rPr lang="en-US" dirty="0" smtClean="0"/>
              <a:t>PSW</a:t>
            </a:r>
          </a:p>
          <a:p>
            <a:endParaRPr lang="en-US" dirty="0"/>
          </a:p>
          <a:p>
            <a:r>
              <a:rPr lang="en-US" dirty="0" smtClean="0"/>
              <a:t>PC==IP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868885" y="6279530"/>
            <a:ext cx="1404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33CC"/>
              </a:buClr>
            </a:pPr>
            <a:r>
              <a:rPr lang="en-US" sz="1800" kern="0" dirty="0">
                <a:solidFill>
                  <a:srgbClr val="3333CC"/>
                </a:solidFill>
                <a:latin typeface="Tahoma" pitchFamily="34" charset="0"/>
              </a:rPr>
              <a:t>-&gt; block</a:t>
            </a:r>
            <a:endParaRPr lang="en-US" sz="1800" kern="0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172" y="1706335"/>
            <a:ext cx="239485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call==software interrupt</a:t>
            </a:r>
          </a:p>
          <a:p>
            <a:endParaRPr lang="en-US" dirty="0"/>
          </a:p>
          <a:p>
            <a:r>
              <a:rPr lang="en-US" dirty="0" smtClean="0"/>
              <a:t>Trap to kernel ==</a:t>
            </a:r>
          </a:p>
          <a:p>
            <a:r>
              <a:rPr lang="en-US" dirty="0" smtClean="0"/>
              <a:t>Kernel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0100" y="1706335"/>
            <a:ext cx="15367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מה ההבדל בין קריאה לפונקציה לבין קריאת מערכת?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38D-D2D2-49C1-9462-43A1A224512F}" type="slidenum">
              <a:rPr lang="en-US"/>
              <a:pPr/>
              <a:t>25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0"/>
            <a:ext cx="8534400" cy="1143000"/>
          </a:xfrm>
        </p:spPr>
        <p:txBody>
          <a:bodyPr/>
          <a:lstStyle/>
          <a:p>
            <a:r>
              <a:rPr lang="en-US" sz="3600"/>
              <a:t>Some System Calls For Process Management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600"/>
          </a:p>
          <a:p>
            <a:pPr>
              <a:buFontTx/>
              <a:buNone/>
            </a:pPr>
            <a:endParaRPr lang="en-US" sz="3600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23812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D980-84BC-44A7-9D0A-C0D6344CD37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8509000" cy="1143000"/>
          </a:xfrm>
        </p:spPr>
        <p:txBody>
          <a:bodyPr/>
          <a:lstStyle/>
          <a:p>
            <a:r>
              <a:rPr lang="en-US" sz="3600"/>
              <a:t>Some System Calls For File Management</a:t>
            </a:r>
            <a:endParaRPr 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25082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FDDA-9A9E-44DD-BC39-FD91707465EF}" type="slidenum">
              <a:rPr lang="en-US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/>
              <a:t>Some System Calls For Directory Management</a:t>
            </a:r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31A-E292-4871-AC59-DF4D627E0D2E}" type="slidenum">
              <a:rPr lang="en-US"/>
              <a:pPr/>
              <a:t>28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0"/>
            <a:ext cx="8559800" cy="1143000"/>
          </a:xfrm>
        </p:spPr>
        <p:txBody>
          <a:bodyPr/>
          <a:lstStyle/>
          <a:p>
            <a:r>
              <a:rPr lang="en-US" sz="3600"/>
              <a:t>Some System Calls For Miscellaneous Tasks</a:t>
            </a:r>
            <a:endParaRPr 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647825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7801-E0AF-4EC8-BAEB-43925A15FDC6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308100"/>
            <a:ext cx="8458200" cy="4449763"/>
          </a:xfrm>
        </p:spPr>
        <p:txBody>
          <a:bodyPr/>
          <a:lstStyle/>
          <a:p>
            <a:r>
              <a:rPr lang="en-US" dirty="0"/>
              <a:t>A stripped down shell: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while (TRUE) {					/* repeat forever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type_prompt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( );				/* display prompt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read_command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</a:rPr>
              <a:t>(command, parameters)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	/* input from terminal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if (fork() != 0) {					/* fork off child process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/* Parent code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waitpid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( -1, &amp;status, 0);				/* wait for child to exit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} else 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/* Child code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execve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(command, parameters, 0);		/* execute command </a:t>
            </a:r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</a:rPr>
              <a:t>*/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1800" dirty="0">
                <a:latin typeface="Tahoma" pitchFamily="34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7227-9152-4F4C-8A67-92B418329AF7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What is an 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dirty="0"/>
              <a:t>It is an extended machine</a:t>
            </a:r>
          </a:p>
          <a:p>
            <a:pPr lvl="1"/>
            <a:r>
              <a:rPr lang="en-US" dirty="0"/>
              <a:t>Hides the messy details which must be performed</a:t>
            </a:r>
          </a:p>
          <a:p>
            <a:pPr lvl="1"/>
            <a:r>
              <a:rPr lang="en-US" dirty="0"/>
              <a:t>Presents user with a virtual machine, easier to use</a:t>
            </a:r>
          </a:p>
          <a:p>
            <a:pPr lvl="1"/>
            <a:endParaRPr lang="en-US" dirty="0"/>
          </a:p>
          <a:p>
            <a:r>
              <a:rPr lang="en-US" dirty="0"/>
              <a:t>It is a resource manager</a:t>
            </a:r>
          </a:p>
          <a:p>
            <a:pPr lvl="1"/>
            <a:r>
              <a:rPr lang="en-US" dirty="0"/>
              <a:t>Each program gets time with the resource</a:t>
            </a:r>
          </a:p>
          <a:p>
            <a:pPr lvl="1"/>
            <a:r>
              <a:rPr lang="en-US" dirty="0"/>
              <a:t>Each program gets space on the resource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7500" y="3568700"/>
            <a:ext cx="17653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calls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3F60-EEB9-47E9-B4EC-FDEB27D700FE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5883275"/>
            <a:ext cx="9156700" cy="708025"/>
          </a:xfrm>
        </p:spPr>
        <p:txBody>
          <a:bodyPr/>
          <a:lstStyle/>
          <a:p>
            <a:r>
              <a:rPr lang="en-US"/>
              <a:t>Processes have three segments: text, data, stack</a:t>
            </a:r>
          </a:p>
        </p:txBody>
      </p:sp>
      <p:pic>
        <p:nvPicPr>
          <p:cNvPr id="28677" name="Picture 5" descr="C:\B\b4\JPG\foo\1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128713"/>
            <a:ext cx="45529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CD8F-2791-417F-8D9D-D70F25CF42C1}" type="slidenum">
              <a:rPr lang="en-US"/>
              <a:pPr/>
              <a:t>31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08475"/>
            <a:ext cx="8001000" cy="13430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(a) Two directories before linking</a:t>
            </a:r>
            <a:br>
              <a:rPr lang="en-US"/>
            </a:br>
            <a:r>
              <a:rPr lang="en-US" i="1"/>
              <a:t>/usr/jim/memo</a:t>
            </a:r>
            <a:r>
              <a:rPr lang="en-US"/>
              <a:t> to ast's directory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(b) The same directories after linking</a:t>
            </a:r>
            <a:endParaRPr lang="en-US" sz="28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48711" r="21428" b="38509"/>
          <a:stretch>
            <a:fillRect/>
          </a:stretch>
        </p:blipFill>
        <p:spPr bwMode="auto">
          <a:xfrm>
            <a:off x="762000" y="1466850"/>
            <a:ext cx="802481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A8ED-B15E-4DBC-8C89-69B976EB6409}" type="slidenum">
              <a:rPr lang="en-US"/>
              <a:pPr/>
              <a:t>32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25" y="4381500"/>
            <a:ext cx="5943600" cy="105727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(a) File system before the mount</a:t>
            </a:r>
          </a:p>
          <a:p>
            <a:pPr>
              <a:buFontTx/>
              <a:buNone/>
            </a:pPr>
            <a:r>
              <a:rPr lang="en-US"/>
              <a:t>(b) File system after the mount</a:t>
            </a:r>
            <a:endParaRPr lang="en-US" sz="2800"/>
          </a:p>
        </p:txBody>
      </p:sp>
      <p:pic>
        <p:nvPicPr>
          <p:cNvPr id="30725" name="Picture 5" descr="C:\B\b4\JPG\foo\1-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730375"/>
            <a:ext cx="8302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4544-3BD6-4528-8FAF-D9232A33F2A5}" type="slidenum">
              <a:rPr lang="en-US"/>
              <a:pPr/>
              <a:t>33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143000"/>
          </a:xfrm>
        </p:spPr>
        <p:txBody>
          <a:bodyPr/>
          <a:lstStyle/>
          <a:p>
            <a:r>
              <a:rPr lang="en-US"/>
              <a:t>System Calls (5)</a:t>
            </a:r>
            <a:endParaRPr 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8575" y="5994400"/>
            <a:ext cx="4165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Some Win32 API calls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127125"/>
            <a:ext cx="63769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1FB-3849-4719-A172-D645150C1527}" type="slidenum">
              <a:rPr lang="en-US"/>
              <a:pPr/>
              <a:t>34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Structure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724525"/>
            <a:ext cx="8356600" cy="371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Simple structuring model for a monolithic system</a:t>
            </a:r>
            <a:endParaRPr lang="en-US" sz="2800" dirty="0"/>
          </a:p>
        </p:txBody>
      </p:sp>
      <p:pic>
        <p:nvPicPr>
          <p:cNvPr id="32773" name="Picture 5" descr="C:\B\b4\JPG\foo\1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11313"/>
            <a:ext cx="75819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635" y="1110343"/>
            <a:ext cx="25914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אוסף של פרוצדורות שכל אחת יכולה לקרא לשנייה. אין הסתרת מידע אין מבנים. קשה לעדכן, קשה לבזר, </a:t>
            </a:r>
            <a:r>
              <a:rPr lang="he-IL" dirty="0" err="1" smtClean="0"/>
              <a:t>תלויית</a:t>
            </a:r>
            <a:r>
              <a:rPr lang="he-IL" dirty="0" smtClean="0"/>
              <a:t> מימוש , לא ניידת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846138" y="1733550"/>
            <a:ext cx="8297862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 dirty="0">
                <a:latin typeface="Arial" pitchFamily="34" charset="0"/>
              </a:rPr>
              <a:t>Monolithic systems – basic  structure: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 dirty="0">
              <a:latin typeface="Arial" pitchFamily="34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main program that invokes the requested service procedure.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set of service procedures that carry out the system calls.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set of utility procedures that help the service procedures.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Operating Systems Structure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6787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A92-C8D6-4644-A3B1-5797F5192F0A}" type="slidenum">
              <a:rPr lang="en-US"/>
              <a:pPr/>
              <a:t>36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95975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Structure of the THE operating system</a:t>
            </a:r>
            <a:endParaRPr lang="en-US" sz="2800"/>
          </a:p>
        </p:txBody>
      </p:sp>
      <p:pic>
        <p:nvPicPr>
          <p:cNvPr id="3382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55825"/>
            <a:ext cx="7048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95813" y="5225143"/>
            <a:ext cx="244724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שכבות/טבעות , יש מספר רמות הרשאה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AB6-F6E0-4760-8A83-5EADEC6A8967}" type="slidenum">
              <a:rPr lang="en-US"/>
              <a:pPr/>
              <a:t>37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53025"/>
            <a:ext cx="7772400" cy="9429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VM/370 with CMS</a:t>
            </a:r>
          </a:p>
        </p:txBody>
      </p:sp>
      <p:pic>
        <p:nvPicPr>
          <p:cNvPr id="34822" name="Picture 6" descr="C:\B\b4\JPG\foo\1-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9263"/>
            <a:ext cx="8624887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6343" y="4114800"/>
            <a:ext cx="15457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כאילו משכפלת את החומרה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6BE7-A734-46E5-9816-CA8741C46B51}" type="slidenum">
              <a:rPr lang="en-US"/>
              <a:pPr/>
              <a:t>38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6300" y="5407025"/>
            <a:ext cx="5892800" cy="8286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client-server model</a:t>
            </a:r>
          </a:p>
        </p:txBody>
      </p:sp>
      <p:pic>
        <p:nvPicPr>
          <p:cNvPr id="36869" name="Picture 5" descr="C:\B\b4\JPG\foo\1-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078038"/>
            <a:ext cx="825976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0388" y="3690257"/>
            <a:ext cx="194332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גרעין </a:t>
            </a:r>
            <a:r>
              <a:rPr lang="he-IL" dirty="0" err="1" smtClean="0"/>
              <a:t>מינאלי</a:t>
            </a:r>
            <a:r>
              <a:rPr lang="he-IL" dirty="0" smtClean="0"/>
              <a:t> </a:t>
            </a:r>
          </a:p>
          <a:p>
            <a:pPr algn="r"/>
            <a:endParaRPr lang="he-IL" dirty="0"/>
          </a:p>
          <a:p>
            <a:pPr algn="r"/>
            <a:r>
              <a:rPr lang="he-IL" dirty="0" smtClean="0"/>
              <a:t>קל לבזר, לעדכן , להרחיב.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Figure 1-26. Structure of the MINIX 3 system.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Microkernels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6022" name="Picture 6" descr="01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433513"/>
            <a:ext cx="82772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309563"/>
            <a:ext cx="9144000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The Operating System as a Resource Manager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63600" y="2138363"/>
            <a:ext cx="750728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Allow multiple programs to run at the same time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Manage and protect memory, I/O devices, and other resources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Includes multiplexing (sharing) resources in two different ways: </a:t>
            </a:r>
          </a:p>
          <a:p>
            <a:pPr marL="990600" lvl="1" indent="-2667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In time</a:t>
            </a:r>
          </a:p>
          <a:p>
            <a:pPr marL="990600" lvl="1" indent="-266700" algn="l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In space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  <p:extLst>
      <p:ext uri="{BB962C8B-B14F-4D97-AF65-F5344CB8AC3E}">
        <p14:creationId xmlns:p14="http://schemas.microsoft.com/office/powerpoint/2010/main" val="3677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7FB-2203-405F-9743-462C9FC2315E}" type="slidenum">
              <a:rPr lang="en-US"/>
              <a:pPr/>
              <a:t>40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(5)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67300"/>
            <a:ext cx="8458200" cy="10287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client-server model in a distributed system</a:t>
            </a:r>
          </a:p>
        </p:txBody>
      </p:sp>
      <p:pic>
        <p:nvPicPr>
          <p:cNvPr id="37893" name="Picture 5" descr="C:\B\b4\JPG\foo\1-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976438"/>
            <a:ext cx="7789863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6714" y="4506686"/>
            <a:ext cx="34943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ממוקם במרחק פיזי שונה.  הפרדה  בין השירותים השונים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42D-576D-4943-ABA8-13EAD51FC310}" type="slidenum">
              <a:rPr lang="en-US"/>
              <a:pPr/>
              <a:t>41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 Units</a:t>
            </a:r>
          </a:p>
        </p:txBody>
      </p:sp>
      <p:pic>
        <p:nvPicPr>
          <p:cNvPr id="40965" name="Picture 5" descr="C:\1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727200"/>
            <a:ext cx="83026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52725" y="502285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The metric prefixes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7580-7A17-4BFF-B4EF-BDA558F29B3D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/>
              <a:t>History of Operating Systems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dirty="0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Third generation  1965 – 1980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dirty="0"/>
              <a:t>Fourth generation 1980 – present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personal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C2DF-15EB-41AD-8640-0227AA153E64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History of Operating Systems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83100"/>
            <a:ext cx="7772400" cy="1600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Early batch system</a:t>
            </a:r>
            <a:endParaRPr lang="en-US" sz="2800"/>
          </a:p>
          <a:p>
            <a:pPr lvl="1">
              <a:lnSpc>
                <a:spcPct val="70000"/>
              </a:lnSpc>
            </a:pPr>
            <a:r>
              <a:rPr lang="en-US"/>
              <a:t>bring cards to 1401</a:t>
            </a:r>
          </a:p>
          <a:p>
            <a:pPr lvl="1">
              <a:lnSpc>
                <a:spcPct val="70000"/>
              </a:lnSpc>
            </a:pPr>
            <a:r>
              <a:rPr lang="en-US"/>
              <a:t>read cards to tape</a:t>
            </a:r>
          </a:p>
          <a:p>
            <a:pPr lvl="1">
              <a:lnSpc>
                <a:spcPct val="70000"/>
              </a:lnSpc>
            </a:pPr>
            <a:r>
              <a:rPr lang="en-US"/>
              <a:t>put tape on 7094 which does computing</a:t>
            </a:r>
          </a:p>
          <a:p>
            <a:pPr lvl="1">
              <a:lnSpc>
                <a:spcPct val="70000"/>
              </a:lnSpc>
            </a:pPr>
            <a:r>
              <a:rPr lang="en-US"/>
              <a:t>put tape on 1401 which prints output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71600"/>
            <a:ext cx="890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73486" y="4506686"/>
            <a:ext cx="247105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ללא מגע יד אדם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C7EA-DDE7-45FD-BDF3-4B5157F92E90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History of Operating Systems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930900"/>
            <a:ext cx="8915400" cy="685800"/>
          </a:xfrm>
        </p:spPr>
        <p:txBody>
          <a:bodyPr/>
          <a:lstStyle/>
          <a:p>
            <a:r>
              <a:rPr lang="en-US"/>
              <a:t>Structure of a typical FMS job – 2</a:t>
            </a:r>
            <a:r>
              <a:rPr lang="en-US" baseline="30000"/>
              <a:t>nd</a:t>
            </a:r>
            <a:r>
              <a:rPr lang="en-US"/>
              <a:t> generation</a:t>
            </a:r>
            <a:endParaRPr lang="en-US" sz="280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t="39720" r="13995" b="33592"/>
          <a:stretch>
            <a:fillRect/>
          </a:stretch>
        </p:blipFill>
        <p:spPr bwMode="auto">
          <a:xfrm>
            <a:off x="1447800" y="1600200"/>
            <a:ext cx="6858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73CA-A766-40AD-AF74-5B7443BBA203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r>
              <a:rPr lang="en-US"/>
              <a:t>History of Operating Systems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4864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Multiprogramming system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jobs in memory –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endParaRPr lang="en-US" sz="2400" dirty="0"/>
          </a:p>
        </p:txBody>
      </p:sp>
      <p:pic>
        <p:nvPicPr>
          <p:cNvPr id="8197" name="Picture 5" descr="C:\B\b4\JPG\foo\1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55738"/>
            <a:ext cx="4394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943" y="1455738"/>
            <a:ext cx="1600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94% idle i/o</a:t>
            </a:r>
          </a:p>
          <a:p>
            <a:r>
              <a:rPr lang="en-US" dirty="0" smtClean="0"/>
              <a:t>6%  </a:t>
            </a:r>
            <a:r>
              <a:rPr lang="en-US" dirty="0" err="1" smtClean="0"/>
              <a:t>cpu</a:t>
            </a:r>
            <a:r>
              <a:rPr lang="en-US" dirty="0" smtClean="0"/>
              <a:t> usage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26571" y="2634343"/>
            <a:ext cx="16872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מקבליות </a:t>
            </a:r>
            <a:r>
              <a:rPr lang="he-IL" dirty="0" err="1" smtClean="0"/>
              <a:t>אמיתית</a:t>
            </a:r>
            <a:endParaRPr lang="en-US" dirty="0" smtClean="0"/>
          </a:p>
          <a:p>
            <a:r>
              <a:rPr lang="he-IL" dirty="0" smtClean="0"/>
              <a:t>מקבליות מדומה</a:t>
            </a:r>
          </a:p>
          <a:p>
            <a:endParaRPr lang="he-IL" dirty="0"/>
          </a:p>
          <a:p>
            <a:pPr algn="r" rtl="1"/>
            <a:r>
              <a:rPr lang="he-IL" dirty="0" err="1" smtClean="0"/>
              <a:t>אמיתית</a:t>
            </a:r>
            <a:r>
              <a:rPr lang="he-IL" dirty="0" smtClean="0"/>
              <a:t> בזמן המתנה ל </a:t>
            </a:r>
            <a:r>
              <a:rPr lang="en-US" dirty="0" smtClean="0"/>
              <a:t>IO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מדומה, מתקבלת מהחלפה מהירה בין תהליכים.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235-0780-4C8E-930B-3C58C664C740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/>
              <a:t>The Operating System Zoo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743450"/>
          </a:xfrm>
        </p:spPr>
        <p:txBody>
          <a:bodyPr/>
          <a:lstStyle/>
          <a:p>
            <a:r>
              <a:rPr lang="en-US" dirty="0"/>
              <a:t>Mainframe operating systems</a:t>
            </a:r>
          </a:p>
          <a:p>
            <a:r>
              <a:rPr lang="en-US" dirty="0"/>
              <a:t>Server operating systems</a:t>
            </a:r>
          </a:p>
          <a:p>
            <a:r>
              <a:rPr lang="en-US" dirty="0"/>
              <a:t>Multiprocessor operating systems</a:t>
            </a:r>
          </a:p>
          <a:p>
            <a:r>
              <a:rPr lang="en-US" dirty="0"/>
              <a:t>Personal computer operating systems</a:t>
            </a:r>
          </a:p>
          <a:p>
            <a:r>
              <a:rPr lang="en-US" dirty="0"/>
              <a:t>Real-time operating systems</a:t>
            </a:r>
          </a:p>
          <a:p>
            <a:r>
              <a:rPr lang="en-US" dirty="0"/>
              <a:t>Embedded operating systems</a:t>
            </a:r>
          </a:p>
          <a:p>
            <a:r>
              <a:rPr lang="en-US" dirty="0"/>
              <a:t>Smart card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1118</Words>
  <Application>Microsoft Office PowerPoint</Application>
  <PresentationFormat>‫הצגה על המסך (4:3)</PresentationFormat>
  <Paragraphs>280</Paragraphs>
  <Slides>41</Slides>
  <Notes>41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2" baseType="lpstr">
      <vt:lpstr>Default Design</vt:lpstr>
      <vt:lpstr>Introduction</vt:lpstr>
      <vt:lpstr>Introduction</vt:lpstr>
      <vt:lpstr>What is an Operating System</vt:lpstr>
      <vt:lpstr>מצגת של PowerPoint</vt:lpstr>
      <vt:lpstr>History of Operating Systems (2)</vt:lpstr>
      <vt:lpstr>History of Operating Systems (1)</vt:lpstr>
      <vt:lpstr>History of Operating Systems (3)</vt:lpstr>
      <vt:lpstr>History of Operating Systems (4)</vt:lpstr>
      <vt:lpstr>The Operating System Zoo</vt:lpstr>
      <vt:lpstr>Computer Hardware Review (1)</vt:lpstr>
      <vt:lpstr>Computer Hardware Review (2)</vt:lpstr>
      <vt:lpstr>מצגת של PowerPoint</vt:lpstr>
      <vt:lpstr>Computer Hardware Review (3)</vt:lpstr>
      <vt:lpstr>מצגת של PowerPoint</vt:lpstr>
      <vt:lpstr>Computer Hardware Review (5)</vt:lpstr>
      <vt:lpstr>Computer Hardware Review (4)</vt:lpstr>
      <vt:lpstr>Computer Hardware Review (6)</vt:lpstr>
      <vt:lpstr>Computer Hardware Review (7)</vt:lpstr>
      <vt:lpstr>Operating System Concepts (1)</vt:lpstr>
      <vt:lpstr>Operating System Concepts (2)</vt:lpstr>
      <vt:lpstr>Operating System Concepts (3)</vt:lpstr>
      <vt:lpstr>Operating System Concepts (4)</vt:lpstr>
      <vt:lpstr>Operating System Concepts (5)</vt:lpstr>
      <vt:lpstr>Steps in Making a System Call </vt:lpstr>
      <vt:lpstr>Some System Calls For Process Management</vt:lpstr>
      <vt:lpstr>Some System Calls For File Management</vt:lpstr>
      <vt:lpstr>Some System Calls For Directory Management</vt:lpstr>
      <vt:lpstr>Some System Calls For Miscellaneous Tasks</vt:lpstr>
      <vt:lpstr>System Calls (1)</vt:lpstr>
      <vt:lpstr>System Calls (2)</vt:lpstr>
      <vt:lpstr>System Calls (3)</vt:lpstr>
      <vt:lpstr>System Calls (4)</vt:lpstr>
      <vt:lpstr>System Calls (5)</vt:lpstr>
      <vt:lpstr>Operating System Structure (1)</vt:lpstr>
      <vt:lpstr>מצגת של PowerPoint</vt:lpstr>
      <vt:lpstr>Operating System Structure (2)</vt:lpstr>
      <vt:lpstr>Operating System Structure (3)</vt:lpstr>
      <vt:lpstr>Operating System Structure (4)</vt:lpstr>
      <vt:lpstr>מצגת של PowerPoint</vt:lpstr>
      <vt:lpstr>Operating System Structure (5)</vt:lpstr>
      <vt:lpstr>Metric Units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יקיר</cp:lastModifiedBy>
  <cp:revision>56</cp:revision>
  <cp:lastPrinted>2001-01-13T18:08:51Z</cp:lastPrinted>
  <dcterms:created xsi:type="dcterms:W3CDTF">2000-11-18T17:50:49Z</dcterms:created>
  <dcterms:modified xsi:type="dcterms:W3CDTF">2011-11-03T20:42:20Z</dcterms:modified>
</cp:coreProperties>
</file>