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213"/>
    <p:restoredTop sz="90929"/>
  </p:normalViewPr>
  <p:slideViewPr>
    <p:cSldViewPr>
      <p:cViewPr varScale="1">
        <p:scale>
          <a:sx n="71" d="100"/>
          <a:sy n="71" d="100"/>
        </p:scale>
        <p:origin x="-852" y="-108"/>
      </p:cViewPr>
      <p:guideLst>
        <p:guide orient="horz" pos="2160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C8F80-A7F2-45F0-84B5-E05BC95EE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AD758-0248-41B8-A046-A4BE880F1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C24A0-C2CE-4D95-8892-6F64F705F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B032-7A20-4F93-8A96-8192C3452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54884-B31B-460E-BD70-0EB060430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A8EC5-E30F-4624-9F77-D977511D4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0F047-1D8F-43E3-997F-525AA63BF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41EA8-3C93-4D2F-996E-A96A02E7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2B25D-0841-48AA-AD78-20361DFEF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16465-E970-4A7C-9A7A-4210EFC6C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8694-8B4E-455F-A687-B5904AAD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/>
                <a:cs typeface="+mn-cs"/>
              </a:defRPr>
            </a:lvl1pPr>
          </a:lstStyle>
          <a:p>
            <a:pPr>
              <a:defRPr/>
            </a:pPr>
            <a:fld id="{8B2A0AD3-7994-4DB7-846A-1E576A18B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Times New Roman" pitchFamily="18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 (Hebrew)" charset="0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 (Hebrew)" charset="0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 (Hebrew)" charset="0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09800" y="2133600"/>
            <a:ext cx="4724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1</a:t>
            </a:r>
          </a:p>
          <a:p>
            <a:pPr algn="ctr">
              <a:spcBef>
                <a:spcPct val="50000"/>
              </a:spcBef>
              <a:defRPr/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הקדמה וסקירה היסטורית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495800" y="5773738"/>
            <a:ext cx="4038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pPr>
              <a:spcBef>
                <a:spcPct val="50000"/>
              </a:spcBef>
              <a:defRPr/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D:\Rinat\Photo\SESAM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066800"/>
            <a:ext cx="5638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Rinat\OpenUniversity\Algorithmic\מצגות\מצגות לווידאו\1\Al-Khwarizmi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3276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62400" y="228600"/>
            <a:ext cx="45720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rtl="0">
              <a:spcBef>
                <a:spcPct val="50000"/>
              </a:spcBef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Abu Ja'far Muhammad ibn Musa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 rtl="0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790</a:t>
            </a:r>
            <a:r>
              <a:rPr lang="he-IL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850 לסה"נ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)Al-Khwarizmi</a:t>
            </a:r>
          </a:p>
          <a:p>
            <a:pPr algn="l" rtl="0">
              <a:spcBef>
                <a:spcPct val="50000"/>
              </a:spcBef>
              <a:defRPr/>
            </a:pPr>
            <a:endParaRPr lang="he-IL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מתמטיקאי ערבי שחי בבגדאד, נחשב כמי שניסח לראשונה את כללי החיבור, החיסור, הכפל והחילוק השיטתיים של מספרים עשרוניים.</a:t>
            </a:r>
          </a:p>
          <a:p>
            <a:pPr>
              <a:spcBef>
                <a:spcPct val="50000"/>
              </a:spcBef>
              <a:defRPr/>
            </a:pP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משמו גזורה המילה </a:t>
            </a: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מהי בעיה אלגוריתמית?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724400" y="15240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זוהי בעיה הכוללת שני מרכיבים: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191000" y="21336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אפיון אוסף כל הקלטים החוקיים.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038600" y="2743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הגדרת הפלט הרצוי עבור כל קלט.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724400" y="41910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1: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362200" y="51054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הקלט: קמח, ביצים, סוכר, חמאה, משמשים.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533400" y="5638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הפלט: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עוגת משמשים.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724400" y="45720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עוגת משמשים: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31" grpId="0" autoUpdateAnimBg="0"/>
      <p:bldP spid="5132" grpId="0" autoUpdateAnimBg="0"/>
      <p:bldP spid="5133" grpId="0" autoUpdateAnimBg="0"/>
      <p:bldP spid="51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724400" y="38100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3: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0" y="4876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הקלט: 2 מספרים טבעיים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(b&gt;a)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219200" y="54864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הפלט: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המחלק המשותף הגדול ביותר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743200" y="43434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ה-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he-IL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(Greatest Common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Devidor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724400" y="990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2: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2971800" y="2057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הקלט: רשימת מספרים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,…,a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33400" y="2667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הפלט: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אינדקס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שמקיים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≥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לכל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724400" y="15240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מציאת מקסימום: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autoUpdateAnimBg="0"/>
      <p:bldP spid="6159" grpId="0" autoUpdateAnimBg="0"/>
      <p:bldP spid="6160" grpId="0" autoUpdateAnimBg="0"/>
      <p:bldP spid="6161" grpId="0" autoUpdateAnimBg="0"/>
      <p:bldP spid="6162" grpId="0" autoUpdateAnimBg="0"/>
      <p:bldP spid="6163" grpId="0" autoUpdateAnimBg="0"/>
      <p:bldP spid="6164" grpId="0" autoUpdateAnimBg="0"/>
      <p:bldP spid="61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86200" y="1430338"/>
            <a:ext cx="2133600" cy="990600"/>
            <a:chOff x="2544" y="2160"/>
            <a:chExt cx="1344" cy="624"/>
          </a:xfrm>
        </p:grpSpPr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544" y="2160"/>
              <a:ext cx="1344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קלט חוקי כלשהו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216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86200" y="3030538"/>
            <a:ext cx="2133600" cy="1069975"/>
            <a:chOff x="2544" y="3168"/>
            <a:chExt cx="1344" cy="674"/>
          </a:xfrm>
        </p:grpSpPr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2544" y="3552"/>
              <a:ext cx="1344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הפלט הנדרש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3216" y="31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</p:grp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810000" y="2497138"/>
            <a:ext cx="2209800" cy="533400"/>
          </a:xfrm>
          <a:prstGeom prst="rect">
            <a:avLst/>
          </a:prstGeom>
          <a:solidFill>
            <a:schemeClr val="hlink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אלגוריתם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57200" y="5014913"/>
            <a:ext cx="8077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הוא "מתכון" לפתרון בעיה אלגוריתמית.</a:t>
            </a:r>
          </a:p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מורכב מסדרה של הוראות </a:t>
            </a: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חד-משמעיות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ואפשריות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לביצוע.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562600" y="762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מהו אלגוריתם?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 autoUpdateAnimBg="0"/>
      <p:bldP spid="7182" grpId="0" autoUpdateAnimBg="0"/>
      <p:bldP spid="71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5800" y="839788"/>
            <a:ext cx="78486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אפשר לכתוב אלגוריתם ע"י שפת תכנות כלשהי, או בדרכים אחרות (שפה טבעית, תרשימי זרימה).</a:t>
            </a:r>
          </a:p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אנחנו נכתוב אלגוריתם בד"כ </a:t>
            </a: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בפסאודו-קוד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486400" y="2362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עבור דוגמה 2: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191000" y="33528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276600" y="44196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כל עוד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בצע: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733800" y="2819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 למציאת מקסימום ברשימה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743200" y="49530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&gt;Max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אז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276600" y="5486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החזר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191000" y="3886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733800" y="685800"/>
            <a:ext cx="4800600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אוקלידס  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325-265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לפנה"ס</a:t>
            </a:r>
          </a:p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מתמטיקאי יווני שחי </a:t>
            </a:r>
            <a:r>
              <a:rPr lang="he-IL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באלכסנדריה שבמצרים.</a:t>
            </a:r>
          </a:p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כתב ספר בשם "היסודות" </a:t>
            </a:r>
            <a:r>
              <a:rPr 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(“The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Elements”)</a:t>
            </a:r>
            <a:r>
              <a:rPr lang="he-IL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שבו סיכם את כל הידע של תקופתו בגיאומטריה ובתורת המספרים.</a:t>
            </a:r>
          </a:p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אוקלידס המציא אלגוריתם לחישוב המחלק המשותף המקסימלי של שני מספרים חיוביים – האלגוריתם האויקלידי.</a:t>
            </a:r>
          </a:p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אלגוריתם זה נחשב לאלגוריתם הלא-טריוויאלי הראשון שנכתב!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291" name="Picture 3" descr="D:\Rinat\OpenUniversity\Algorithmic\מצגות\מצגות לווידאו\1\Eucli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39800"/>
            <a:ext cx="32131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486400" y="838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עבור דוגמה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1371600"/>
            <a:ext cx="727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של אוקלידס למציאת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≥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a)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62063" y="1905000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כל עוד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a&gt;0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בצע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90600" y="2438400"/>
            <a:ext cx="727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1.1.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b-a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90600" y="2971800"/>
            <a:ext cx="727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1.2.  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a&gt;b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החלף בין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47775" y="3505200"/>
            <a:ext cx="727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החזר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69" grpId="0" autoUpdateAnimBg="0"/>
      <p:bldP spid="11270" grpId="0" autoUpdateAnimBg="0"/>
      <p:bldP spid="112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רמות פירוט: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1371600"/>
            <a:ext cx="8534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בעל רמת פירוט 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נמוכה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מדי עבור האלגוריתם למציאת מקסימום: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"עבור על רשימת המספרים בצורה סדרתית עד שתמצא את המספר הגדול ביותר."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בעל רמת פירוט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גבוהה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מדי עבור דוגמה 1: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85800" y="3886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לך לסופר הקרוב למקום מגוריך.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5800" y="4419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קנה 1 ק"ג קמח, 12 ביצי חופש...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2" grpId="0" autoUpdateAnimBg="0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 (Hebrew)"/>
      </a:majorFont>
      <a:minorFont>
        <a:latin typeface="Times New Roman"/>
        <a:ea typeface=""/>
        <a:cs typeface="Times New Roman (Hebrew)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423</Words>
  <Application>Microsoft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David</vt:lpstr>
      <vt:lpstr>Arial</vt:lpstr>
      <vt:lpstr>Times New Roman (Hebrew)</vt:lpstr>
      <vt:lpstr>Calibri</vt:lpstr>
      <vt:lpstr>עיצוב ברירת מחדל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29</cp:revision>
  <dcterms:created xsi:type="dcterms:W3CDTF">2003-06-23T06:21:41Z</dcterms:created>
  <dcterms:modified xsi:type="dcterms:W3CDTF">2007-11-16T10:15:24Z</dcterms:modified>
</cp:coreProperties>
</file>