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281" r:id="rId4"/>
    <p:sldId id="282" r:id="rId5"/>
    <p:sldId id="283" r:id="rId6"/>
    <p:sldId id="306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8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FF66"/>
    <a:srgbClr val="CC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158" autoAdjust="0"/>
    <p:restoredTop sz="92230" autoAdjust="0"/>
  </p:normalViewPr>
  <p:slideViewPr>
    <p:cSldViewPr>
      <p:cViewPr varScale="1">
        <p:scale>
          <a:sx n="72" d="100"/>
          <a:sy n="72" d="100"/>
        </p:scale>
        <p:origin x="-822" y="-102"/>
      </p:cViewPr>
      <p:guideLst>
        <p:guide orient="horz" pos="2208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70B922D-5FDC-4220-9DBC-0740E6DFB0F4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87FA0B7-A3DA-466A-977F-AD5FB3F15D2A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006E7-BCB7-48BA-9203-CC52E2FEDC7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A4628-D92B-4EE8-BD37-77BF8612CC5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80E46-D632-4470-98A1-54444D2231D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0807-9922-44EC-83F8-CBC5F1B25C7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9526F-1C91-4ACC-9C1A-1D41560E222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0E038-9A90-453A-B9F7-95FC4D4FB3E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D511D-418B-4938-BEDE-23F481F9F44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CD7CB-62CC-4163-9FF8-CC37D6474BB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95640-CA8D-46EE-80D3-7FC5D423A47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D4DE6-0E50-4371-957B-32FDC05DD67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830A8-B97B-4412-A228-139B36DF480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fld id="{D086D22F-F8FD-404B-B08C-CECB99F0473F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7CC9-A67D-4F9A-984F-8A3AFE767175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905000" y="2116138"/>
            <a:ext cx="52578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e-IL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he-IL" sz="3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he-IL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מקבילות ובו-זמניות</a:t>
            </a:r>
            <a:endParaRPr lang="en-US" sz="3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E219-2D5C-4FF0-B242-021217CC49FB}" type="slidenum">
              <a:rPr lang="he-IL"/>
              <a:pPr/>
              <a:t>10</a:t>
            </a:fld>
            <a:endParaRPr lang="en-US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086600" y="838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1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יהיו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,…,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A=(a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,…,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B=(b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שני וקטורים של מספרים ממשיים.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76200" y="1933575"/>
            <a:ext cx="8534400" cy="809625"/>
            <a:chOff x="48" y="1218"/>
            <a:chExt cx="5376" cy="510"/>
          </a:xfrm>
        </p:grpSpPr>
        <p:sp>
          <p:nvSpPr>
            <p:cNvPr id="151556" name="Text Box 4"/>
            <p:cNvSpPr txBox="1">
              <a:spLocks noChangeArrowheads="1"/>
            </p:cNvSpPr>
            <p:nvPr/>
          </p:nvSpPr>
          <p:spPr bwMode="auto">
            <a:xfrm>
              <a:off x="48" y="1354"/>
              <a:ext cx="5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נגדיר את המכפלה הפנימית של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ו-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באופן הבא: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B=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∑a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i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 · b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i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1248" y="151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i=1</a:t>
              </a:r>
            </a:p>
          </p:txBody>
        </p:sp>
        <p:sp>
          <p:nvSpPr>
            <p:cNvPr id="151558" name="Text Box 6"/>
            <p:cNvSpPr txBox="1">
              <a:spLocks noChangeArrowheads="1"/>
            </p:cNvSpPr>
            <p:nvPr/>
          </p:nvSpPr>
          <p:spPr bwMode="auto">
            <a:xfrm>
              <a:off x="1287" y="121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</p:grp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76200" y="2895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א. כתבו אלגוריתם מקבילי מהיר ככל שתוכלו, המקבל שני וקטורים ומחשב את המכפלה הפנימית שלהם.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76200" y="37338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ב. מהי סיבוכיות הזמן המקבילית של האלגוריתם? מהו מספר המעבדים הדרוש לאלגוריתם?  מהי סיבוכיות המכפלה של האלגוריתם?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55" grpId="0" autoUpdateAnimBg="0"/>
      <p:bldP spid="151560" grpId="0" autoUpdateAnimBg="0"/>
      <p:bldP spid="1515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21AD-0982-46A1-8545-7E3472F729D9}" type="slidenum">
              <a:rPr lang="he-IL"/>
              <a:pPr/>
              <a:t>11</a:t>
            </a:fld>
            <a:endParaRPr lang="en-US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76200" y="13874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א. אלגוריתם לחישוב המכפלה הפנימית של שני הוקטורים: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-228600" y="1828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לכל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בצע במקביל: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343400" y="2286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(1.1)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· 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-228600" y="2743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בצע חיבור במקביל של כל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-ים. (בדומה למציאת המינימום בדוגמה).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" y="3352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ב. סיבוכיות הזמן: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476375" y="3810000"/>
            <a:ext cx="6858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מספר המעבדים: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1495425" y="4267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2" grpId="0" autoUpdateAnimBg="0"/>
      <p:bldP spid="152583" grpId="0" autoUpdateAnimBg="0"/>
      <p:bldP spid="152584" grpId="0" autoUpdateAnimBg="0"/>
      <p:bldP spid="1525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DCF-277A-41A4-9E4F-E3C5B4307572}" type="slidenum">
              <a:rPr lang="he-IL"/>
              <a:pPr/>
              <a:t>12</a:t>
            </a:fld>
            <a:endParaRPr lang="en-US"/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7086600" y="838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2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" y="13874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יהיו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שתי מטריצות בגודל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 x n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נסמן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A=(a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ik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B=(b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kj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76200" y="1905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מטריצת המכפלה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C=A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B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היא המטריצה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C=(c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שבה: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3659" name="Group 59"/>
          <p:cNvGrpSpPr>
            <a:grpSpLocks/>
          </p:cNvGrpSpPr>
          <p:nvPr/>
        </p:nvGrpSpPr>
        <p:grpSpPr bwMode="auto">
          <a:xfrm>
            <a:off x="1600200" y="2514600"/>
            <a:ext cx="1828800" cy="774700"/>
            <a:chOff x="1008" y="1584"/>
            <a:chExt cx="1152" cy="488"/>
          </a:xfrm>
        </p:grpSpPr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1008" y="1721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ij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∑a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ik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 · b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kj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53607" name="Text Box 7"/>
            <p:cNvSpPr txBox="1">
              <a:spLocks noChangeArrowheads="1"/>
            </p:cNvSpPr>
            <p:nvPr/>
          </p:nvSpPr>
          <p:spPr bwMode="auto">
            <a:xfrm>
              <a:off x="1254" y="1859"/>
              <a:ext cx="3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k=1</a:t>
              </a:r>
            </a:p>
          </p:txBody>
        </p:sp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380" y="1584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</p:grp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6200" y="35052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עבור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i=1,2,…,n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j=1,2,…,n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כלומר, האיבר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במטריצה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מתקבל ע"י מכפלה פנימית של השורה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והעמודה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3658" name="Group 58"/>
          <p:cNvGrpSpPr>
            <a:grpSpLocks/>
          </p:cNvGrpSpPr>
          <p:nvPr/>
        </p:nvGrpSpPr>
        <p:grpSpPr bwMode="auto">
          <a:xfrm>
            <a:off x="1752600" y="4419600"/>
            <a:ext cx="6858000" cy="1814513"/>
            <a:chOff x="1104" y="2793"/>
            <a:chExt cx="4320" cy="1143"/>
          </a:xfrm>
        </p:grpSpPr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1152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1440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1152" y="3360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5</a:t>
              </a:r>
            </a:p>
          </p:txBody>
        </p:sp>
        <p:sp>
          <p:nvSpPr>
            <p:cNvPr id="153615" name="Rectangle 15"/>
            <p:cNvSpPr>
              <a:spLocks noChangeArrowheads="1"/>
            </p:cNvSpPr>
            <p:nvPr/>
          </p:nvSpPr>
          <p:spPr bwMode="auto">
            <a:xfrm>
              <a:off x="1440" y="3360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1728" y="3360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1152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18" name="Rectangle 18"/>
            <p:cNvSpPr>
              <a:spLocks noChangeArrowheads="1"/>
            </p:cNvSpPr>
            <p:nvPr/>
          </p:nvSpPr>
          <p:spPr bwMode="auto">
            <a:xfrm>
              <a:off x="1440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1728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22" name="Rectangle 22"/>
            <p:cNvSpPr>
              <a:spLocks noChangeArrowheads="1"/>
            </p:cNvSpPr>
            <p:nvPr/>
          </p:nvSpPr>
          <p:spPr bwMode="auto">
            <a:xfrm>
              <a:off x="2352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3623" name="Rectangle 23"/>
            <p:cNvSpPr>
              <a:spLocks noChangeArrowheads="1"/>
            </p:cNvSpPr>
            <p:nvPr/>
          </p:nvSpPr>
          <p:spPr bwMode="auto">
            <a:xfrm>
              <a:off x="2640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24" name="Rectangle 24"/>
            <p:cNvSpPr>
              <a:spLocks noChangeArrowheads="1"/>
            </p:cNvSpPr>
            <p:nvPr/>
          </p:nvSpPr>
          <p:spPr bwMode="auto">
            <a:xfrm>
              <a:off x="2928" y="3072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</a:p>
          </p:txBody>
        </p:sp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2352" y="33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640" y="33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53627" name="Rectangle 27"/>
            <p:cNvSpPr>
              <a:spLocks noChangeArrowheads="1"/>
            </p:cNvSpPr>
            <p:nvPr/>
          </p:nvSpPr>
          <p:spPr bwMode="auto">
            <a:xfrm>
              <a:off x="2928" y="3360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  <p:sp>
          <p:nvSpPr>
            <p:cNvPr id="153628" name="Rectangle 28"/>
            <p:cNvSpPr>
              <a:spLocks noChangeArrowheads="1"/>
            </p:cNvSpPr>
            <p:nvPr/>
          </p:nvSpPr>
          <p:spPr bwMode="auto">
            <a:xfrm>
              <a:off x="2352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3629" name="Rectangle 29"/>
            <p:cNvSpPr>
              <a:spLocks noChangeArrowheads="1"/>
            </p:cNvSpPr>
            <p:nvPr/>
          </p:nvSpPr>
          <p:spPr bwMode="auto">
            <a:xfrm>
              <a:off x="2640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3630" name="Rectangle 30"/>
            <p:cNvSpPr>
              <a:spLocks noChangeArrowheads="1"/>
            </p:cNvSpPr>
            <p:nvPr/>
          </p:nvSpPr>
          <p:spPr bwMode="auto">
            <a:xfrm>
              <a:off x="2928" y="3648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</a:p>
          </p:txBody>
        </p:sp>
        <p:sp>
          <p:nvSpPr>
            <p:cNvPr id="153632" name="Rectangle 32"/>
            <p:cNvSpPr>
              <a:spLocks noChangeArrowheads="1"/>
            </p:cNvSpPr>
            <p:nvPr/>
          </p:nvSpPr>
          <p:spPr bwMode="auto">
            <a:xfrm>
              <a:off x="3600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153633" name="Rectangle 33"/>
            <p:cNvSpPr>
              <a:spLocks noChangeArrowheads="1"/>
            </p:cNvSpPr>
            <p:nvPr/>
          </p:nvSpPr>
          <p:spPr bwMode="auto">
            <a:xfrm>
              <a:off x="3888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153634" name="Rectangle 34"/>
            <p:cNvSpPr>
              <a:spLocks noChangeArrowheads="1"/>
            </p:cNvSpPr>
            <p:nvPr/>
          </p:nvSpPr>
          <p:spPr bwMode="auto">
            <a:xfrm>
              <a:off x="4176" y="307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3600" y="33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153636" name="Rectangle 36"/>
            <p:cNvSpPr>
              <a:spLocks noChangeArrowheads="1"/>
            </p:cNvSpPr>
            <p:nvPr/>
          </p:nvSpPr>
          <p:spPr bwMode="auto">
            <a:xfrm>
              <a:off x="3888" y="33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153637" name="Rectangle 37"/>
            <p:cNvSpPr>
              <a:spLocks noChangeArrowheads="1"/>
            </p:cNvSpPr>
            <p:nvPr/>
          </p:nvSpPr>
          <p:spPr bwMode="auto">
            <a:xfrm>
              <a:off x="4176" y="3360"/>
              <a:ext cx="288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12</a:t>
              </a:r>
            </a:p>
          </p:txBody>
        </p:sp>
        <p:sp>
          <p:nvSpPr>
            <p:cNvPr id="153638" name="Rectangle 38"/>
            <p:cNvSpPr>
              <a:spLocks noChangeArrowheads="1"/>
            </p:cNvSpPr>
            <p:nvPr/>
          </p:nvSpPr>
          <p:spPr bwMode="auto">
            <a:xfrm>
              <a:off x="3600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53639" name="Rectangle 39"/>
            <p:cNvSpPr>
              <a:spLocks noChangeArrowheads="1"/>
            </p:cNvSpPr>
            <p:nvPr/>
          </p:nvSpPr>
          <p:spPr bwMode="auto">
            <a:xfrm>
              <a:off x="3888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4176" y="36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153651" name="Text Box 51"/>
            <p:cNvSpPr txBox="1">
              <a:spLocks noChangeArrowheads="1"/>
            </p:cNvSpPr>
            <p:nvPr/>
          </p:nvSpPr>
          <p:spPr bwMode="auto">
            <a:xfrm>
              <a:off x="1104" y="279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53652" name="Text Box 52"/>
            <p:cNvSpPr txBox="1">
              <a:spLocks noChangeArrowheads="1"/>
            </p:cNvSpPr>
            <p:nvPr/>
          </p:nvSpPr>
          <p:spPr bwMode="auto">
            <a:xfrm>
              <a:off x="2304" y="279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53653" name="Text Box 53"/>
            <p:cNvSpPr txBox="1">
              <a:spLocks noChangeArrowheads="1"/>
            </p:cNvSpPr>
            <p:nvPr/>
          </p:nvSpPr>
          <p:spPr bwMode="auto">
            <a:xfrm>
              <a:off x="3552" y="279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53654" name="Text Box 54"/>
            <p:cNvSpPr txBox="1">
              <a:spLocks noChangeArrowheads="1"/>
            </p:cNvSpPr>
            <p:nvPr/>
          </p:nvSpPr>
          <p:spPr bwMode="auto">
            <a:xfrm>
              <a:off x="2112" y="3369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</a:t>
              </a:r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53655" name="Text Box 55"/>
            <p:cNvSpPr txBox="1">
              <a:spLocks noChangeArrowheads="1"/>
            </p:cNvSpPr>
            <p:nvPr/>
          </p:nvSpPr>
          <p:spPr bwMode="auto">
            <a:xfrm>
              <a:off x="3264" y="336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153656" name="Text Box 56"/>
            <p:cNvSpPr txBox="1">
              <a:spLocks noChangeArrowheads="1"/>
            </p:cNvSpPr>
            <p:nvPr/>
          </p:nvSpPr>
          <p:spPr bwMode="auto">
            <a:xfrm>
              <a:off x="4848" y="283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לדוג':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4" grpId="0" autoUpdateAnimBg="0"/>
      <p:bldP spid="1536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E734-7299-49A6-AC70-89A56E9BADB0}" type="slidenum">
              <a:rPr lang="he-IL"/>
              <a:pPr/>
              <a:t>13</a:t>
            </a:fld>
            <a:endParaRPr lang="en-US"/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-152400" y="609600"/>
            <a:ext cx="8763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א.</a:t>
            </a: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מהי סיבוכיות הזמן של אלגוריתם סדרתי נאיבי לכפל שתי מטריצות בגודל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x n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-152400" y="15240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-152400" y="2087563"/>
            <a:ext cx="87630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ב.</a:t>
            </a: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תארו אלגוריתם מקבילי לכפל מטריצות המשתמש ב-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מעבדים. מהי סיבוכיות הזמן המקבילית של האלגוריתם?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0" y="3048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המעבד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i,j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יחשב את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בזמן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0" y="3581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 המקבילית: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0" y="4038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-152400" y="4754563"/>
            <a:ext cx="87630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ג.</a:t>
            </a: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תארו אלגוריתם מקבילי לכפל מטריצות המשתמש ב-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מעבדים ורץ בזמן </a:t>
            </a:r>
            <a:r>
              <a:rPr lang="en-US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0" y="57150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נחשב את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ע"י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מעבדים בזמן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                                             חישוב כל ה-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-ים נעשה במקביל ולכן דרושים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מעבדים.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utoUpdateAnimBg="0"/>
      <p:bldP spid="154628" grpId="0" autoUpdateAnimBg="0"/>
      <p:bldP spid="154629" grpId="0" autoUpdateAnimBg="0"/>
      <p:bldP spid="154630" grpId="0" autoUpdateAnimBg="0"/>
      <p:bldP spid="154631" grpId="0" autoUpdateAnimBg="0"/>
      <p:bldP spid="154632" grpId="0" autoUpdateAnimBg="0"/>
      <p:bldP spid="1546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D6B8-1D51-486D-B442-EF7566E0D51D}" type="slidenum">
              <a:rPr lang="he-IL"/>
              <a:pPr/>
              <a:t>14</a:t>
            </a:fld>
            <a:endParaRPr lang="en-US"/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7086600" y="457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3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0" y="92868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נתון מערך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בגודל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כל המספרים במערך שונים זה מזה.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0" y="1371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תארו אלגוריתם מקבילי למיון המערך, המשתמש ב-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מעבדים ורץ בזמן לוגריתמי.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89" name="Text Box 41"/>
          <p:cNvSpPr txBox="1">
            <a:spLocks noChangeArrowheads="1"/>
          </p:cNvSpPr>
          <p:nvPr/>
        </p:nvSpPr>
        <p:spPr bwMode="auto">
          <a:xfrm>
            <a:off x="0" y="2590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מערך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דו-ממדי ושני מערכים חד ממדים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5731" name="Group 83"/>
          <p:cNvGrpSpPr>
            <a:grpSpLocks/>
          </p:cNvGrpSpPr>
          <p:nvPr/>
        </p:nvGrpSpPr>
        <p:grpSpPr bwMode="auto">
          <a:xfrm>
            <a:off x="6629400" y="4038600"/>
            <a:ext cx="2286000" cy="900113"/>
            <a:chOff x="4176" y="2544"/>
            <a:chExt cx="1440" cy="567"/>
          </a:xfrm>
        </p:grpSpPr>
        <p:sp>
          <p:nvSpPr>
            <p:cNvPr id="155715" name="Text Box 67"/>
            <p:cNvSpPr txBox="1">
              <a:spLocks noChangeArrowheads="1"/>
            </p:cNvSpPr>
            <p:nvPr/>
          </p:nvSpPr>
          <p:spPr bwMode="auto">
            <a:xfrm>
              <a:off x="4176" y="2571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מערך התוצאה: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5716" name="Group 68"/>
            <p:cNvGrpSpPr>
              <a:grpSpLocks/>
            </p:cNvGrpSpPr>
            <p:nvPr/>
          </p:nvGrpSpPr>
          <p:grpSpPr bwMode="auto">
            <a:xfrm>
              <a:off x="4176" y="2544"/>
              <a:ext cx="1200" cy="567"/>
              <a:chOff x="1104" y="2793"/>
              <a:chExt cx="1200" cy="567"/>
            </a:xfrm>
          </p:grpSpPr>
          <p:sp>
            <p:nvSpPr>
              <p:cNvPr id="155717" name="Rectangle 69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18" name="Rectangle 70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19" name="Rectangle 7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20" name="Text Box 72"/>
              <p:cNvSpPr txBox="1">
                <a:spLocks noChangeArrowheads="1"/>
              </p:cNvSpPr>
              <p:nvPr/>
            </p:nvSpPr>
            <p:spPr bwMode="auto">
              <a:xfrm>
                <a:off x="1104" y="2793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55721" name="Rectangle 73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55722" name="Text Box 74"/>
          <p:cNvSpPr txBox="1">
            <a:spLocks noChangeArrowheads="1"/>
          </p:cNvSpPr>
          <p:nvPr/>
        </p:nvSpPr>
        <p:spPr bwMode="auto">
          <a:xfrm>
            <a:off x="0" y="2149475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רמז - האלגוריתם ישתמש ב-3 מערכים: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5728" name="Group 80"/>
          <p:cNvGrpSpPr>
            <a:grpSpLocks/>
          </p:cNvGrpSpPr>
          <p:nvPr/>
        </p:nvGrpSpPr>
        <p:grpSpPr bwMode="auto">
          <a:xfrm>
            <a:off x="304800" y="4038600"/>
            <a:ext cx="2286000" cy="900113"/>
            <a:chOff x="192" y="2544"/>
            <a:chExt cx="1440" cy="567"/>
          </a:xfrm>
        </p:grpSpPr>
        <p:grpSp>
          <p:nvGrpSpPr>
            <p:cNvPr id="155688" name="Group 40"/>
            <p:cNvGrpSpPr>
              <a:grpSpLocks/>
            </p:cNvGrpSpPr>
            <p:nvPr/>
          </p:nvGrpSpPr>
          <p:grpSpPr bwMode="auto">
            <a:xfrm>
              <a:off x="384" y="2544"/>
              <a:ext cx="1200" cy="567"/>
              <a:chOff x="1104" y="2793"/>
              <a:chExt cx="1200" cy="567"/>
            </a:xfrm>
          </p:grpSpPr>
          <p:sp>
            <p:nvSpPr>
              <p:cNvPr id="155654" name="Rectangle 6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55655" name="Rectangle 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155656" name="Rectangle 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155681" name="Text Box 33"/>
              <p:cNvSpPr txBox="1">
                <a:spLocks noChangeArrowheads="1"/>
              </p:cNvSpPr>
              <p:nvPr/>
            </p:nvSpPr>
            <p:spPr bwMode="auto">
              <a:xfrm>
                <a:off x="1104" y="2793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55687" name="Rectangle 39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</p:grpSp>
        <p:sp>
          <p:nvSpPr>
            <p:cNvPr id="155724" name="Text Box 76"/>
            <p:cNvSpPr txBox="1">
              <a:spLocks noChangeArrowheads="1"/>
            </p:cNvSpPr>
            <p:nvPr/>
          </p:nvSpPr>
          <p:spPr bwMode="auto">
            <a:xfrm>
              <a:off x="192" y="2562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מערך הקלט: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55729" name="Group 81"/>
          <p:cNvGrpSpPr>
            <a:grpSpLocks/>
          </p:cNvGrpSpPr>
          <p:nvPr/>
        </p:nvGrpSpPr>
        <p:grpSpPr bwMode="auto">
          <a:xfrm>
            <a:off x="3429000" y="3443288"/>
            <a:ext cx="2286000" cy="2271712"/>
            <a:chOff x="2160" y="2169"/>
            <a:chExt cx="1440" cy="1431"/>
          </a:xfrm>
        </p:grpSpPr>
        <p:grpSp>
          <p:nvGrpSpPr>
            <p:cNvPr id="155708" name="Group 60"/>
            <p:cNvGrpSpPr>
              <a:grpSpLocks/>
            </p:cNvGrpSpPr>
            <p:nvPr/>
          </p:nvGrpSpPr>
          <p:grpSpPr bwMode="auto">
            <a:xfrm>
              <a:off x="2304" y="2169"/>
              <a:ext cx="1200" cy="1431"/>
              <a:chOff x="720" y="2553"/>
              <a:chExt cx="1200" cy="1431"/>
            </a:xfrm>
          </p:grpSpPr>
          <p:sp>
            <p:nvSpPr>
              <p:cNvPr id="155691" name="Rectangle 43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2" name="Rectangle 44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3" name="Rectangle 45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4" name="Text Box 46"/>
              <p:cNvSpPr txBox="1">
                <a:spLocks noChangeArrowheads="1"/>
              </p:cNvSpPr>
              <p:nvPr/>
            </p:nvSpPr>
            <p:spPr bwMode="auto">
              <a:xfrm>
                <a:off x="720" y="2553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</a:p>
            </p:txBody>
          </p:sp>
          <p:sp>
            <p:nvSpPr>
              <p:cNvPr id="155695" name="Rectangle 4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6" name="Rectangle 48"/>
              <p:cNvSpPr>
                <a:spLocks noChangeArrowheads="1"/>
              </p:cNvSpPr>
              <p:nvPr/>
            </p:nvSpPr>
            <p:spPr bwMode="auto">
              <a:xfrm>
                <a:off x="768" y="312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7" name="Rectangle 49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8" name="Rectangle 50"/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699" name="Rectangle 51"/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0" name="Rectangle 52"/>
              <p:cNvSpPr>
                <a:spLocks noChangeArrowheads="1"/>
              </p:cNvSpPr>
              <p:nvPr/>
            </p:nvSpPr>
            <p:spPr bwMode="auto">
              <a:xfrm>
                <a:off x="768" y="340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1" name="Rectangle 53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2" name="Rectangle 54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3" name="Rectangle 55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4" name="Rectangle 56"/>
              <p:cNvSpPr>
                <a:spLocks noChangeArrowheads="1"/>
              </p:cNvSpPr>
              <p:nvPr/>
            </p:nvSpPr>
            <p:spPr bwMode="auto">
              <a:xfrm>
                <a:off x="768" y="369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5" name="Rectangle 57"/>
              <p:cNvSpPr>
                <a:spLocks noChangeArrowheads="1"/>
              </p:cNvSpPr>
              <p:nvPr/>
            </p:nvSpPr>
            <p:spPr bwMode="auto">
              <a:xfrm>
                <a:off x="1056" y="369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6" name="Rectangle 58"/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07" name="Rectangle 59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55725" name="Text Box 77"/>
            <p:cNvSpPr txBox="1">
              <a:spLocks noChangeArrowheads="1"/>
            </p:cNvSpPr>
            <p:nvPr/>
          </p:nvSpPr>
          <p:spPr bwMode="auto">
            <a:xfrm>
              <a:off x="2160" y="2187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מערך עזר: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55730" name="Group 82"/>
          <p:cNvGrpSpPr>
            <a:grpSpLocks/>
          </p:cNvGrpSpPr>
          <p:nvPr/>
        </p:nvGrpSpPr>
        <p:grpSpPr bwMode="auto">
          <a:xfrm>
            <a:off x="3429000" y="5715000"/>
            <a:ext cx="2286000" cy="900113"/>
            <a:chOff x="2160" y="3600"/>
            <a:chExt cx="1440" cy="567"/>
          </a:xfrm>
        </p:grpSpPr>
        <p:grpSp>
          <p:nvGrpSpPr>
            <p:cNvPr id="155709" name="Group 61"/>
            <p:cNvGrpSpPr>
              <a:grpSpLocks/>
            </p:cNvGrpSpPr>
            <p:nvPr/>
          </p:nvGrpSpPr>
          <p:grpSpPr bwMode="auto">
            <a:xfrm>
              <a:off x="2304" y="3600"/>
              <a:ext cx="1200" cy="567"/>
              <a:chOff x="1104" y="2793"/>
              <a:chExt cx="1200" cy="567"/>
            </a:xfrm>
          </p:grpSpPr>
          <p:sp>
            <p:nvSpPr>
              <p:cNvPr id="155710" name="Rectangle 62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11" name="Rectangle 63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12" name="Rectangle 6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5713" name="Text Box 65"/>
              <p:cNvSpPr txBox="1">
                <a:spLocks noChangeArrowheads="1"/>
              </p:cNvSpPr>
              <p:nvPr/>
            </p:nvSpPr>
            <p:spPr bwMode="auto">
              <a:xfrm>
                <a:off x="1104" y="2793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55714" name="Rectangle 6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55726" name="Text Box 78"/>
            <p:cNvSpPr txBox="1">
              <a:spLocks noChangeArrowheads="1"/>
            </p:cNvSpPr>
            <p:nvPr/>
          </p:nvSpPr>
          <p:spPr bwMode="auto">
            <a:xfrm>
              <a:off x="2160" y="363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מערך עזר: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55727" name="Text Box 79"/>
          <p:cNvSpPr txBox="1">
            <a:spLocks noChangeArrowheads="1"/>
          </p:cNvSpPr>
          <p:nvPr/>
        </p:nvSpPr>
        <p:spPr bwMode="auto">
          <a:xfrm>
            <a:off x="6324600" y="3124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דוגמה: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 autoUpdateAnimBg="0"/>
      <p:bldP spid="155652" grpId="0" autoUpdateAnimBg="0"/>
      <p:bldP spid="155689" grpId="0" autoUpdateAnimBg="0"/>
      <p:bldP spid="155722" grpId="0" autoUpdateAnimBg="0"/>
      <p:bldP spid="1557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2235-EFDD-4A51-84B2-34B6D14D4815}" type="slidenum">
              <a:rPr lang="he-IL"/>
              <a:pPr/>
              <a:t>15</a:t>
            </a:fld>
            <a:endParaRPr lang="en-US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7086600" y="6858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76200" y="13874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לכל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i,j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 ,i,j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בצע במקביל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M[i,j]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6200" y="1905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(2) לכל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i,j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 ,i,j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≠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בצע במקביל: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28600" y="2438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(2.1) אם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A[i]&gt;A[j]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 אז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M[i,j]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76200" y="2971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(3) לכל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בצע במקביל: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(3.1) חשב את סכום האיברים בשורה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והצב את התוצאה ב-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B[i]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6200" y="396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(4) לכל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n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בצע במקביל: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A[i]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C[1+B[i]]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76200" y="4495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(5) החזר את המערך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1752600" y="5334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1771650" y="5791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utoUpdateAnimBg="0"/>
      <p:bldP spid="156676" grpId="0" autoUpdateAnimBg="0"/>
      <p:bldP spid="156677" grpId="0" autoUpdateAnimBg="0"/>
      <p:bldP spid="156679" grpId="0" autoUpdateAnimBg="0"/>
      <p:bldP spid="156680" grpId="0" autoUpdateAnimBg="0"/>
      <p:bldP spid="156681" grpId="0" autoUpdateAnimBg="0"/>
      <p:bldP spid="156682" grpId="0" autoUpdateAnimBg="0"/>
      <p:bldP spid="156683" grpId="0" autoUpdateAnimBg="0"/>
      <p:bldP spid="1566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7A-2ED4-4C09-B4F5-9E50A40090F5}" type="slidenum">
              <a:rPr lang="he-IL"/>
              <a:pPr/>
              <a:t>16</a:t>
            </a:fld>
            <a:endParaRPr lang="en-US"/>
          </a:p>
        </p:txBody>
      </p:sp>
      <p:grpSp>
        <p:nvGrpSpPr>
          <p:cNvPr id="157776" name="Group 80"/>
          <p:cNvGrpSpPr>
            <a:grpSpLocks/>
          </p:cNvGrpSpPr>
          <p:nvPr/>
        </p:nvGrpSpPr>
        <p:grpSpPr bwMode="auto">
          <a:xfrm>
            <a:off x="457200" y="838200"/>
            <a:ext cx="2286000" cy="900113"/>
            <a:chOff x="96" y="720"/>
            <a:chExt cx="1440" cy="567"/>
          </a:xfrm>
        </p:grpSpPr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384" y="9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672" y="9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960" y="9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96" y="96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1248" y="9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36" name="Text Box 40"/>
            <p:cNvSpPr txBox="1">
              <a:spLocks noChangeArrowheads="1"/>
            </p:cNvSpPr>
            <p:nvPr/>
          </p:nvSpPr>
          <p:spPr bwMode="auto">
            <a:xfrm>
              <a:off x="432" y="72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37" name="Text Box 41"/>
            <p:cNvSpPr txBox="1">
              <a:spLocks noChangeArrowheads="1"/>
            </p:cNvSpPr>
            <p:nvPr/>
          </p:nvSpPr>
          <p:spPr bwMode="auto">
            <a:xfrm>
              <a:off x="720" y="72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38" name="Text Box 42"/>
            <p:cNvSpPr txBox="1">
              <a:spLocks noChangeArrowheads="1"/>
            </p:cNvSpPr>
            <p:nvPr/>
          </p:nvSpPr>
          <p:spPr bwMode="auto">
            <a:xfrm>
              <a:off x="1008" y="72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7739" name="Text Box 43"/>
            <p:cNvSpPr txBox="1">
              <a:spLocks noChangeArrowheads="1"/>
            </p:cNvSpPr>
            <p:nvPr/>
          </p:nvSpPr>
          <p:spPr bwMode="auto">
            <a:xfrm>
              <a:off x="1296" y="72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57774" name="Group 78"/>
          <p:cNvGrpSpPr>
            <a:grpSpLocks/>
          </p:cNvGrpSpPr>
          <p:nvPr/>
        </p:nvGrpSpPr>
        <p:grpSpPr bwMode="auto">
          <a:xfrm>
            <a:off x="381000" y="2071688"/>
            <a:ext cx="2362200" cy="2271712"/>
            <a:chOff x="240" y="1584"/>
            <a:chExt cx="1488" cy="1431"/>
          </a:xfrm>
        </p:grpSpPr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576" y="1863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864" y="1863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1152" y="1863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240" y="158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1440" y="1863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576" y="21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64" y="21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1152" y="21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1440" y="215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576" y="2439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64" y="2439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1152" y="2439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1440" y="2439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576" y="272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864" y="272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1152" y="272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1440" y="272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40" name="Text Box 44"/>
            <p:cNvSpPr txBox="1">
              <a:spLocks noChangeArrowheads="1"/>
            </p:cNvSpPr>
            <p:nvPr/>
          </p:nvSpPr>
          <p:spPr bwMode="auto">
            <a:xfrm>
              <a:off x="624" y="163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41" name="Text Box 45"/>
            <p:cNvSpPr txBox="1">
              <a:spLocks noChangeArrowheads="1"/>
            </p:cNvSpPr>
            <p:nvPr/>
          </p:nvSpPr>
          <p:spPr bwMode="auto">
            <a:xfrm>
              <a:off x="912" y="163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42" name="Text Box 46"/>
            <p:cNvSpPr txBox="1">
              <a:spLocks noChangeArrowheads="1"/>
            </p:cNvSpPr>
            <p:nvPr/>
          </p:nvSpPr>
          <p:spPr bwMode="auto">
            <a:xfrm>
              <a:off x="1200" y="163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7743" name="Text Box 47"/>
            <p:cNvSpPr txBox="1">
              <a:spLocks noChangeArrowheads="1"/>
            </p:cNvSpPr>
            <p:nvPr/>
          </p:nvSpPr>
          <p:spPr bwMode="auto">
            <a:xfrm>
              <a:off x="1488" y="163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57744" name="Text Box 48"/>
            <p:cNvSpPr txBox="1">
              <a:spLocks noChangeArrowheads="1"/>
            </p:cNvSpPr>
            <p:nvPr/>
          </p:nvSpPr>
          <p:spPr bwMode="auto">
            <a:xfrm>
              <a:off x="432" y="187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45" name="Text Box 49"/>
            <p:cNvSpPr txBox="1">
              <a:spLocks noChangeArrowheads="1"/>
            </p:cNvSpPr>
            <p:nvPr/>
          </p:nvSpPr>
          <p:spPr bwMode="auto">
            <a:xfrm>
              <a:off x="432" y="215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46" name="Text Box 50"/>
            <p:cNvSpPr txBox="1">
              <a:spLocks noChangeArrowheads="1"/>
            </p:cNvSpPr>
            <p:nvPr/>
          </p:nvSpPr>
          <p:spPr bwMode="auto">
            <a:xfrm>
              <a:off x="432" y="243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7747" name="Text Box 51"/>
            <p:cNvSpPr txBox="1">
              <a:spLocks noChangeArrowheads="1"/>
            </p:cNvSpPr>
            <p:nvPr/>
          </p:nvSpPr>
          <p:spPr bwMode="auto">
            <a:xfrm>
              <a:off x="432" y="272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57790" name="Group 94"/>
          <p:cNvGrpSpPr>
            <a:grpSpLocks/>
          </p:cNvGrpSpPr>
          <p:nvPr/>
        </p:nvGrpSpPr>
        <p:grpSpPr bwMode="auto">
          <a:xfrm>
            <a:off x="4495800" y="2360613"/>
            <a:ext cx="2209800" cy="854075"/>
            <a:chOff x="2832" y="1622"/>
            <a:chExt cx="1392" cy="538"/>
          </a:xfrm>
        </p:grpSpPr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3072" y="18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360" y="18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648" y="18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26" name="Text Box 30"/>
            <p:cNvSpPr txBox="1">
              <a:spLocks noChangeArrowheads="1"/>
            </p:cNvSpPr>
            <p:nvPr/>
          </p:nvSpPr>
          <p:spPr bwMode="auto">
            <a:xfrm>
              <a:off x="2832" y="183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3936" y="18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49" name="Text Box 53"/>
            <p:cNvSpPr txBox="1">
              <a:spLocks noChangeArrowheads="1"/>
            </p:cNvSpPr>
            <p:nvPr/>
          </p:nvSpPr>
          <p:spPr bwMode="auto">
            <a:xfrm>
              <a:off x="3120" y="162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50" name="Text Box 54"/>
            <p:cNvSpPr txBox="1">
              <a:spLocks noChangeArrowheads="1"/>
            </p:cNvSpPr>
            <p:nvPr/>
          </p:nvSpPr>
          <p:spPr bwMode="auto">
            <a:xfrm>
              <a:off x="3408" y="162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51" name="Text Box 55"/>
            <p:cNvSpPr txBox="1">
              <a:spLocks noChangeArrowheads="1"/>
            </p:cNvSpPr>
            <p:nvPr/>
          </p:nvSpPr>
          <p:spPr bwMode="auto">
            <a:xfrm>
              <a:off x="3696" y="162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7752" name="Text Box 56"/>
            <p:cNvSpPr txBox="1">
              <a:spLocks noChangeArrowheads="1"/>
            </p:cNvSpPr>
            <p:nvPr/>
          </p:nvSpPr>
          <p:spPr bwMode="auto">
            <a:xfrm>
              <a:off x="3984" y="162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57796" name="Group 100"/>
          <p:cNvGrpSpPr>
            <a:grpSpLocks/>
          </p:cNvGrpSpPr>
          <p:nvPr/>
        </p:nvGrpSpPr>
        <p:grpSpPr bwMode="auto">
          <a:xfrm>
            <a:off x="4495800" y="4129088"/>
            <a:ext cx="2209800" cy="823912"/>
            <a:chOff x="1968" y="3360"/>
            <a:chExt cx="1392" cy="519"/>
          </a:xfrm>
        </p:grpSpPr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2208" y="359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2496" y="359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2784" y="359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32" name="Text Box 36"/>
            <p:cNvSpPr txBox="1">
              <a:spLocks noChangeArrowheads="1"/>
            </p:cNvSpPr>
            <p:nvPr/>
          </p:nvSpPr>
          <p:spPr bwMode="auto">
            <a:xfrm>
              <a:off x="1968" y="35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3072" y="3591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53" name="Text Box 57"/>
            <p:cNvSpPr txBox="1">
              <a:spLocks noChangeArrowheads="1"/>
            </p:cNvSpPr>
            <p:nvPr/>
          </p:nvSpPr>
          <p:spPr bwMode="auto">
            <a:xfrm>
              <a:off x="2256" y="336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54" name="Text Box 58"/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55" name="Text Box 59"/>
            <p:cNvSpPr txBox="1">
              <a:spLocks noChangeArrowheads="1"/>
            </p:cNvSpPr>
            <p:nvPr/>
          </p:nvSpPr>
          <p:spPr bwMode="auto">
            <a:xfrm>
              <a:off x="2832" y="336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57756" name="Text Box 60"/>
            <p:cNvSpPr txBox="1">
              <a:spLocks noChangeArrowheads="1"/>
            </p:cNvSpPr>
            <p:nvPr/>
          </p:nvSpPr>
          <p:spPr bwMode="auto">
            <a:xfrm>
              <a:off x="3120" y="336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/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57775" name="Group 79"/>
          <p:cNvGrpSpPr>
            <a:grpSpLocks/>
          </p:cNvGrpSpPr>
          <p:nvPr/>
        </p:nvGrpSpPr>
        <p:grpSpPr bwMode="auto">
          <a:xfrm>
            <a:off x="914400" y="2524125"/>
            <a:ext cx="1828800" cy="1828800"/>
            <a:chOff x="1872" y="2160"/>
            <a:chExt cx="1152" cy="1152"/>
          </a:xfrm>
        </p:grpSpPr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1872" y="21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2160" y="21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59" name="Rectangle 63"/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0" name="Rectangle 64"/>
            <p:cNvSpPr>
              <a:spLocks noChangeArrowheads="1"/>
            </p:cNvSpPr>
            <p:nvPr/>
          </p:nvSpPr>
          <p:spPr bwMode="auto">
            <a:xfrm>
              <a:off x="2736" y="2160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1" name="Rectangle 65"/>
            <p:cNvSpPr>
              <a:spLocks noChangeArrowheads="1"/>
            </p:cNvSpPr>
            <p:nvPr/>
          </p:nvSpPr>
          <p:spPr bwMode="auto">
            <a:xfrm>
              <a:off x="1872" y="24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2" name="Rectangle 66"/>
            <p:cNvSpPr>
              <a:spLocks noChangeArrowheads="1"/>
            </p:cNvSpPr>
            <p:nvPr/>
          </p:nvSpPr>
          <p:spPr bwMode="auto">
            <a:xfrm>
              <a:off x="2160" y="24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3" name="Rectangle 67"/>
            <p:cNvSpPr>
              <a:spLocks noChangeArrowheads="1"/>
            </p:cNvSpPr>
            <p:nvPr/>
          </p:nvSpPr>
          <p:spPr bwMode="auto">
            <a:xfrm>
              <a:off x="2448" y="24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4" name="Rectangle 68"/>
            <p:cNvSpPr>
              <a:spLocks noChangeArrowheads="1"/>
            </p:cNvSpPr>
            <p:nvPr/>
          </p:nvSpPr>
          <p:spPr bwMode="auto">
            <a:xfrm>
              <a:off x="2736" y="2448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5" name="Rectangle 69"/>
            <p:cNvSpPr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66" name="Rectangle 70"/>
            <p:cNvSpPr>
              <a:spLocks noChangeArrowheads="1"/>
            </p:cNvSpPr>
            <p:nvPr/>
          </p:nvSpPr>
          <p:spPr bwMode="auto">
            <a:xfrm>
              <a:off x="2160" y="2736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67" name="Rectangle 71"/>
            <p:cNvSpPr>
              <a:spLocks noChangeArrowheads="1"/>
            </p:cNvSpPr>
            <p:nvPr/>
          </p:nvSpPr>
          <p:spPr bwMode="auto">
            <a:xfrm>
              <a:off x="2448" y="2736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8" name="Rectangle 72"/>
            <p:cNvSpPr>
              <a:spLocks noChangeArrowheads="1"/>
            </p:cNvSpPr>
            <p:nvPr/>
          </p:nvSpPr>
          <p:spPr bwMode="auto">
            <a:xfrm>
              <a:off x="2736" y="2736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1872" y="30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2160" y="30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2448" y="30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2736" y="3024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57791" name="Group 95"/>
          <p:cNvGrpSpPr>
            <a:grpSpLocks/>
          </p:cNvGrpSpPr>
          <p:nvPr/>
        </p:nvGrpSpPr>
        <p:grpSpPr bwMode="auto">
          <a:xfrm>
            <a:off x="4876800" y="2681288"/>
            <a:ext cx="1828800" cy="457200"/>
            <a:chOff x="3168" y="2352"/>
            <a:chExt cx="1152" cy="288"/>
          </a:xfrm>
        </p:grpSpPr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3168" y="235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3456" y="235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3744" y="235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4032" y="2352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57797" name="Group 101"/>
          <p:cNvGrpSpPr>
            <a:grpSpLocks/>
          </p:cNvGrpSpPr>
          <p:nvPr/>
        </p:nvGrpSpPr>
        <p:grpSpPr bwMode="auto">
          <a:xfrm>
            <a:off x="4876800" y="4495800"/>
            <a:ext cx="1828800" cy="457200"/>
            <a:chOff x="3600" y="3687"/>
            <a:chExt cx="1152" cy="288"/>
          </a:xfrm>
        </p:grpSpPr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3600" y="368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3888" y="368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4176" y="368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4464" y="3687"/>
              <a:ext cx="288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57799" name="Text Box 103"/>
          <p:cNvSpPr txBox="1">
            <a:spLocks noChangeArrowheads="1"/>
          </p:cNvSpPr>
          <p:nvPr/>
        </p:nvSpPr>
        <p:spPr bwMode="auto">
          <a:xfrm>
            <a:off x="1295400" y="44196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6781800" y="2667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i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</a:p>
        </p:txBody>
      </p:sp>
      <p:sp>
        <p:nvSpPr>
          <p:cNvPr id="157801" name="Text Box 105"/>
          <p:cNvSpPr txBox="1">
            <a:spLocks noChangeArrowheads="1"/>
          </p:cNvSpPr>
          <p:nvPr/>
        </p:nvSpPr>
        <p:spPr bwMode="auto">
          <a:xfrm>
            <a:off x="6781800" y="4495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i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9" grpId="0" autoUpdateAnimBg="0"/>
      <p:bldP spid="157800" grpId="0" autoUpdateAnimBg="0"/>
      <p:bldP spid="1578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19D0-3DDC-4583-8231-514B61127760}" type="slidenum">
              <a:rPr lang="he-IL"/>
              <a:pPr/>
              <a:t>17</a:t>
            </a:fld>
            <a:endParaRPr lang="en-US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4343400" y="685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בו-זמניות מבוזרת ומתמשכת</a:t>
            </a:r>
            <a:endParaRPr lang="en-US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0" y="12954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כאן מדובר על מצב שבו כמה מעבדים פועלים בו-זמנית, ודרושה מידה מסוימת של תקשורת ביניהם.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752600" y="3124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המקלחת המשותפת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0" y="3657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בבית מלון קיימת מקלחת אחת המשותפת לכל הקומה.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-304800" y="2073275"/>
            <a:ext cx="891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המעבדים אינם נדרשים להשיג יחסי קלט/פלט מסוימים אלא להפגין התנהגות רצויה מסוימת לאורך זמן.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6172200" y="4191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מגבלות גלובליות: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066800" y="41910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רק אדם אחד יכול להתקלח בכל רגע נתון.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6477000" y="4648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משאב חיוני: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1981200" y="4648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המקלחת.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6477000" y="5105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מצבי קיפאון: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1981200" y="5105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אף אחד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לא יכול להתקלח.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6477000" y="5562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מצבי הרעבה: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838200" y="5562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יש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לפחות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אדם אחד שלא מצליח להתקלח.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4" grpId="0" autoUpdateAnimBg="0"/>
      <p:bldP spid="158725" grpId="0" autoUpdateAnimBg="0"/>
      <p:bldP spid="158726" grpId="0" autoUpdateAnimBg="0"/>
      <p:bldP spid="158728" grpId="0" autoUpdateAnimBg="0"/>
      <p:bldP spid="158729" grpId="0" autoUpdateAnimBg="0"/>
      <p:bldP spid="158730" grpId="0" autoUpdateAnimBg="0"/>
      <p:bldP spid="158731" grpId="0" autoUpdateAnimBg="0"/>
      <p:bldP spid="158732" grpId="0" autoUpdateAnimBg="0"/>
      <p:bldP spid="158733" grpId="0" autoUpdateAnimBg="0"/>
      <p:bldP spid="158734" grpId="0" autoUpdateAnimBg="0"/>
      <p:bldP spid="158735" grpId="0" autoUpdateAnimBg="0"/>
      <p:bldP spid="1587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B3C9-231C-4ED6-84CC-6A5825747F5E}" type="slidenum">
              <a:rPr lang="he-IL"/>
              <a:pPr/>
              <a:t>18</a:t>
            </a:fld>
            <a:endParaRPr lang="en-US"/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7092950" y="170021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בטיחות 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132138" y="170021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אסור שדברים "רעים" יקרו.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3059113" y="2276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למשל: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27813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אסור ששני מעבדים ימצאו בו-זמנית בקטעים הקריטיים שלהם.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7092950" y="3429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חיוניות 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484438" y="3429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צריך שדברים "טובים" יקרו בסופו של דבר.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987675" y="39338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למשל: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כל אחד מהמעבדים יוכל להיכנס בזמן כלשהו לקטע הקריטי.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1116013" y="1052513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בעיה זו נקראת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בעיית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המניעה ההדדית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או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הקטע הקריטי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44" grpId="0" autoUpdateAnimBg="0"/>
      <p:bldP spid="163845" grpId="0" autoUpdateAnimBg="0"/>
      <p:bldP spid="163846" grpId="0" autoUpdateAnimBg="0"/>
      <p:bldP spid="163847" grpId="0" autoUpdateAnimBg="0"/>
      <p:bldP spid="163848" grpId="0" autoUpdateAnimBg="0"/>
      <p:bldP spid="163849" grpId="0" autoUpdateAnimBg="0"/>
      <p:bldP spid="1638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A673-85B1-48F1-9E93-27050D3E7A72}" type="slidenum">
              <a:rPr lang="he-IL"/>
              <a:pPr/>
              <a:t>19</a:t>
            </a:fld>
            <a:endParaRPr lang="en-US"/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המניעה ההדדית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נתונים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מעבדים.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0" y="1752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על כל אחד מהם לבצע באופן מחזורי פעילויות פרטיות וקטעים קריטיים.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2209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מחזור החיים של המעבד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0" y="2667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פעילויות פרטיות.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0" y="3124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(2) בצע קטע קריטי.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0" y="3733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הפתרון של פטרסון לבעיית המניעה ההדדית עבור שני מעבדים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0" y="4191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נגדיר שלושה משתנים: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(משתנה משותף)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(משתנים מבוזרים).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2514600" y="5105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יכול לקבל את הערכים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או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477000" y="563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בתחילת הריצה: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057400" y="5730875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לא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z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0" y="464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,x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 יכולים לקבל את הערכים </a:t>
            </a:r>
            <a:r>
              <a:rPr lang="he-IL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או </a:t>
            </a:r>
            <a:r>
              <a:rPr lang="he-IL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  <p:bldP spid="160772" grpId="0" autoUpdateAnimBg="0"/>
      <p:bldP spid="160773" grpId="0" autoUpdateAnimBg="0"/>
      <p:bldP spid="160774" grpId="0" autoUpdateAnimBg="0"/>
      <p:bldP spid="160775" grpId="0" autoUpdateAnimBg="0"/>
      <p:bldP spid="160776" grpId="0" autoUpdateAnimBg="0"/>
      <p:bldP spid="160777" grpId="0" autoUpdateAnimBg="0"/>
      <p:bldP spid="160778" grpId="0" autoUpdateAnimBg="0"/>
      <p:bldP spid="160779" grpId="0" autoUpdateAnimBg="0"/>
      <p:bldP spid="160780" grpId="0" autoUpdateAnimBg="0"/>
      <p:bldP spid="1607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71F-C129-4FFB-B537-B1B63A30E7DF}" type="slidenum">
              <a:rPr lang="he-IL"/>
              <a:pPr/>
              <a:t>2</a:t>
            </a:fld>
            <a:endParaRPr 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הקדמה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בפרק זה נאפשר עבודה של מספר מעבדים במקביל.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886200" y="47244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לא כל בעיה אפשר לפתור במקביל, ללא קשר לכמות האמצעים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2514600" y="2781300"/>
            <a:ext cx="6019800" cy="1447800"/>
            <a:chOff x="1584" y="1752"/>
            <a:chExt cx="3792" cy="912"/>
          </a:xfrm>
        </p:grpSpPr>
        <p:sp>
          <p:nvSpPr>
            <p:cNvPr id="143370" name="AutoShape 10"/>
            <p:cNvSpPr>
              <a:spLocks noChangeArrowheads="1"/>
            </p:cNvSpPr>
            <p:nvPr/>
          </p:nvSpPr>
          <p:spPr bwMode="auto">
            <a:xfrm>
              <a:off x="1615" y="2146"/>
              <a:ext cx="836" cy="407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371" name="AutoShape 11"/>
            <p:cNvSpPr>
              <a:spLocks noChangeArrowheads="1"/>
            </p:cNvSpPr>
            <p:nvPr/>
          </p:nvSpPr>
          <p:spPr bwMode="auto">
            <a:xfrm>
              <a:off x="1584" y="1878"/>
              <a:ext cx="798" cy="37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38100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372" name="AutoShape 12"/>
            <p:cNvSpPr>
              <a:spLocks noChangeArrowheads="1"/>
            </p:cNvSpPr>
            <p:nvPr/>
          </p:nvSpPr>
          <p:spPr bwMode="auto">
            <a:xfrm rot="-2544454">
              <a:off x="2140" y="1752"/>
              <a:ext cx="228" cy="495"/>
            </a:xfrm>
            <a:prstGeom prst="triangle">
              <a:avLst>
                <a:gd name="adj" fmla="val 0"/>
              </a:avLst>
            </a:prstGeom>
            <a:solidFill>
              <a:srgbClr val="FF3300"/>
            </a:solidFill>
            <a:ln w="38100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373" name="Rectangle 13"/>
            <p:cNvSpPr>
              <a:spLocks noChangeArrowheads="1"/>
            </p:cNvSpPr>
            <p:nvPr/>
          </p:nvSpPr>
          <p:spPr bwMode="auto">
            <a:xfrm>
              <a:off x="1767" y="2352"/>
              <a:ext cx="114" cy="18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374" name="Rectangle 14"/>
            <p:cNvSpPr>
              <a:spLocks noChangeArrowheads="1"/>
            </p:cNvSpPr>
            <p:nvPr/>
          </p:nvSpPr>
          <p:spPr bwMode="auto">
            <a:xfrm>
              <a:off x="1995" y="2326"/>
              <a:ext cx="152" cy="111"/>
            </a:xfrm>
            <a:prstGeom prst="rect">
              <a:avLst/>
            </a:prstGeom>
            <a:solidFill>
              <a:srgbClr val="CC00CC"/>
            </a:solidFill>
            <a:ln w="38100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43376" name="Group 16"/>
            <p:cNvGrpSpPr>
              <a:grpSpLocks/>
            </p:cNvGrpSpPr>
            <p:nvPr/>
          </p:nvGrpSpPr>
          <p:grpSpPr bwMode="auto">
            <a:xfrm>
              <a:off x="2489" y="1863"/>
              <a:ext cx="873" cy="801"/>
              <a:chOff x="1584" y="1553"/>
              <a:chExt cx="1104" cy="1039"/>
            </a:xfrm>
          </p:grpSpPr>
          <p:sp>
            <p:nvSpPr>
              <p:cNvPr id="143377" name="AutoShape 17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056" cy="52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3378" name="AutoShape 18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1008" cy="480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79" name="AutoShape 19"/>
              <p:cNvSpPr>
                <a:spLocks noChangeArrowheads="1"/>
              </p:cNvSpPr>
              <p:nvPr/>
            </p:nvSpPr>
            <p:spPr bwMode="auto">
              <a:xfrm rot="-2544454">
                <a:off x="2295" y="1553"/>
                <a:ext cx="288" cy="642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80" name="Rectangle 20"/>
              <p:cNvSpPr>
                <a:spLocks noChangeArrowheads="1"/>
              </p:cNvSpPr>
              <p:nvPr/>
            </p:nvSpPr>
            <p:spPr bwMode="auto">
              <a:xfrm>
                <a:off x="1824" y="2331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81" name="Rectangle 21"/>
              <p:cNvSpPr>
                <a:spLocks noChangeArrowheads="1"/>
              </p:cNvSpPr>
              <p:nvPr/>
            </p:nvSpPr>
            <p:spPr bwMode="auto">
              <a:xfrm>
                <a:off x="2112" y="2298"/>
                <a:ext cx="192" cy="144"/>
              </a:xfrm>
              <a:prstGeom prst="rect">
                <a:avLst/>
              </a:prstGeom>
              <a:solidFill>
                <a:srgbClr val="CC00CC"/>
              </a:solidFill>
              <a:ln w="3810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43382" name="Group 22"/>
            <p:cNvGrpSpPr>
              <a:grpSpLocks/>
            </p:cNvGrpSpPr>
            <p:nvPr/>
          </p:nvGrpSpPr>
          <p:grpSpPr bwMode="auto">
            <a:xfrm>
              <a:off x="3514" y="1752"/>
              <a:ext cx="874" cy="801"/>
              <a:chOff x="1584" y="1553"/>
              <a:chExt cx="1104" cy="1039"/>
            </a:xfrm>
          </p:grpSpPr>
          <p:sp>
            <p:nvSpPr>
              <p:cNvPr id="143383" name="AutoShape 23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056" cy="52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3384" name="AutoShape 24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1008" cy="480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85" name="AutoShape 25"/>
              <p:cNvSpPr>
                <a:spLocks noChangeArrowheads="1"/>
              </p:cNvSpPr>
              <p:nvPr/>
            </p:nvSpPr>
            <p:spPr bwMode="auto">
              <a:xfrm rot="-2544454">
                <a:off x="2295" y="1553"/>
                <a:ext cx="288" cy="642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86" name="Rectangle 26"/>
              <p:cNvSpPr>
                <a:spLocks noChangeArrowheads="1"/>
              </p:cNvSpPr>
              <p:nvPr/>
            </p:nvSpPr>
            <p:spPr bwMode="auto">
              <a:xfrm>
                <a:off x="1824" y="2331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87" name="Rectangle 27"/>
              <p:cNvSpPr>
                <a:spLocks noChangeArrowheads="1"/>
              </p:cNvSpPr>
              <p:nvPr/>
            </p:nvSpPr>
            <p:spPr bwMode="auto">
              <a:xfrm>
                <a:off x="2112" y="2298"/>
                <a:ext cx="192" cy="144"/>
              </a:xfrm>
              <a:prstGeom prst="rect">
                <a:avLst/>
              </a:prstGeom>
              <a:solidFill>
                <a:srgbClr val="CC00CC"/>
              </a:solidFill>
              <a:ln w="3810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143388" name="Group 28"/>
            <p:cNvGrpSpPr>
              <a:grpSpLocks/>
            </p:cNvGrpSpPr>
            <p:nvPr/>
          </p:nvGrpSpPr>
          <p:grpSpPr bwMode="auto">
            <a:xfrm>
              <a:off x="4502" y="1813"/>
              <a:ext cx="874" cy="801"/>
              <a:chOff x="1584" y="1553"/>
              <a:chExt cx="1104" cy="1039"/>
            </a:xfrm>
          </p:grpSpPr>
          <p:sp>
            <p:nvSpPr>
              <p:cNvPr id="143389" name="AutoShape 29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056" cy="52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3390" name="AutoShape 30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1008" cy="480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1" name="AutoShape 31"/>
              <p:cNvSpPr>
                <a:spLocks noChangeArrowheads="1"/>
              </p:cNvSpPr>
              <p:nvPr/>
            </p:nvSpPr>
            <p:spPr bwMode="auto">
              <a:xfrm rot="-2544454">
                <a:off x="2295" y="1553"/>
                <a:ext cx="288" cy="642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2" name="Rectangle 32"/>
              <p:cNvSpPr>
                <a:spLocks noChangeArrowheads="1"/>
              </p:cNvSpPr>
              <p:nvPr/>
            </p:nvSpPr>
            <p:spPr bwMode="auto">
              <a:xfrm>
                <a:off x="1824" y="2331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3" name="Rectangle 33"/>
              <p:cNvSpPr>
                <a:spLocks noChangeArrowheads="1"/>
              </p:cNvSpPr>
              <p:nvPr/>
            </p:nvSpPr>
            <p:spPr bwMode="auto">
              <a:xfrm>
                <a:off x="2112" y="2298"/>
                <a:ext cx="192" cy="144"/>
              </a:xfrm>
              <a:prstGeom prst="rect">
                <a:avLst/>
              </a:prstGeom>
              <a:solidFill>
                <a:srgbClr val="CC00CC"/>
              </a:solidFill>
              <a:ln w="3810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762000" y="2576513"/>
            <a:ext cx="914400" cy="2376487"/>
            <a:chOff x="480" y="1623"/>
            <a:chExt cx="576" cy="1497"/>
          </a:xfrm>
        </p:grpSpPr>
        <p:grpSp>
          <p:nvGrpSpPr>
            <p:cNvPr id="143411" name="Group 51"/>
            <p:cNvGrpSpPr>
              <a:grpSpLocks/>
            </p:cNvGrpSpPr>
            <p:nvPr/>
          </p:nvGrpSpPr>
          <p:grpSpPr bwMode="auto">
            <a:xfrm>
              <a:off x="480" y="1824"/>
              <a:ext cx="576" cy="1296"/>
              <a:chOff x="1248" y="2832"/>
              <a:chExt cx="576" cy="1296"/>
            </a:xfrm>
          </p:grpSpPr>
          <p:sp>
            <p:nvSpPr>
              <p:cNvPr id="143396" name="AutoShape 36"/>
              <p:cNvSpPr>
                <a:spLocks noChangeArrowheads="1"/>
              </p:cNvSpPr>
              <p:nvPr/>
            </p:nvSpPr>
            <p:spPr bwMode="auto">
              <a:xfrm>
                <a:off x="1248" y="3792"/>
                <a:ext cx="576" cy="336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7" name="AutoShape 3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576" cy="336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8" name="AutoShape 38"/>
              <p:cNvSpPr>
                <a:spLocks noChangeArrowheads="1"/>
              </p:cNvSpPr>
              <p:nvPr/>
            </p:nvSpPr>
            <p:spPr bwMode="auto">
              <a:xfrm>
                <a:off x="1248" y="3312"/>
                <a:ext cx="576" cy="336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399" name="AutoShape 39"/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576" cy="336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0" name="AutoShape 40"/>
              <p:cNvSpPr>
                <a:spLocks noChangeArrowheads="1"/>
              </p:cNvSpPr>
              <p:nvPr/>
            </p:nvSpPr>
            <p:spPr bwMode="auto">
              <a:xfrm>
                <a:off x="1248" y="2832"/>
                <a:ext cx="576" cy="336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1" name="Rectangle 41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2" name="Rectangle 42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3" name="Rectangle 43"/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4" name="Rectangle 44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5" name="Rectangle 45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6" name="Rectangle 46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7" name="Rectangle 47"/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8" name="Rectangle 48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09" name="Rectangle 49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410" name="Rectangle 50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144" cy="9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43412" name="AutoShape 52"/>
            <p:cNvSpPr>
              <a:spLocks noChangeArrowheads="1"/>
            </p:cNvSpPr>
            <p:nvPr/>
          </p:nvSpPr>
          <p:spPr bwMode="auto">
            <a:xfrm>
              <a:off x="480" y="1680"/>
              <a:ext cx="432" cy="226"/>
            </a:xfrm>
            <a:prstGeom prst="triangle">
              <a:avLst>
                <a:gd name="adj" fmla="val 56713"/>
              </a:avLst>
            </a:prstGeom>
            <a:solidFill>
              <a:srgbClr val="FF3300"/>
            </a:solidFill>
            <a:ln w="38100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sz="36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3413" name="AutoShape 53"/>
            <p:cNvSpPr>
              <a:spLocks noChangeArrowheads="1"/>
            </p:cNvSpPr>
            <p:nvPr/>
          </p:nvSpPr>
          <p:spPr bwMode="auto">
            <a:xfrm rot="-2544454">
              <a:off x="829" y="1623"/>
              <a:ext cx="147" cy="267"/>
            </a:xfrm>
            <a:prstGeom prst="triangle">
              <a:avLst>
                <a:gd name="adj" fmla="val 0"/>
              </a:avLst>
            </a:prstGeom>
            <a:solidFill>
              <a:srgbClr val="FF3300"/>
            </a:solidFill>
            <a:ln w="38100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  <p:bldP spid="1433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8997-E0ED-43D1-BD2B-06C754001022}" type="slidenum">
              <a:rPr lang="he-IL"/>
              <a:pPr/>
              <a:t>20</a:t>
            </a:fld>
            <a:endParaRPr lang="en-US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4800600" y="914400"/>
            <a:ext cx="3795713" cy="533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715000" y="1143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פרוטוקול עבור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4800600" y="16002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את הפעולות הבאות  שוב ושוב לנצח: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4800600" y="2378075"/>
            <a:ext cx="358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(1.1) בצע פעילויות פרטיות עד שתרצה להיכנס לקטע הקריטי. 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800600" y="3124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(1.2)  כן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800600" y="3581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(1.3)  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038600" y="4054475"/>
            <a:ext cx="434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(1.4)  חכה עד אשר  לא=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	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או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z=2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(או שניהם);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105400" y="487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(1.5)  </a:t>
            </a:r>
            <a:r>
              <a:rPr lang="he-IL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בצע קטע קריטי;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5105400" y="5334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(1.6) לא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457200" y="914400"/>
            <a:ext cx="3795713" cy="533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1371600" y="1143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פרוטוקול עבור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457200" y="16002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את הפעולות הבאות  שוב ושוב לנצח: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457200" y="2378075"/>
            <a:ext cx="358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(1.1) בצע פעילויות פרטיות עד שתרצה להיכנס לקטע הקריטי. 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457200" y="3124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(1.2)  כן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57200" y="3581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(1.3) 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0" y="4038600"/>
            <a:ext cx="403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(1.4)  חכה עד אשר  לא=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	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או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z=1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(או שניהם);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he-IL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762000" y="4876800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(1.5)  </a:t>
            </a:r>
            <a:r>
              <a:rPr lang="he-IL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בצע קטע קריטי;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762000" y="5334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(1.6) לא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0" y="6324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יש שמירה על בטיחות וחיוניות.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utoUpdateAnimBg="0"/>
      <p:bldP spid="161796" grpId="0" autoUpdateAnimBg="0"/>
      <p:bldP spid="161797" grpId="0" autoUpdateAnimBg="0"/>
      <p:bldP spid="161798" grpId="0" autoUpdateAnimBg="0"/>
      <p:bldP spid="161799" grpId="0" autoUpdateAnimBg="0"/>
      <p:bldP spid="161800" grpId="0" autoUpdateAnimBg="0"/>
      <p:bldP spid="161801" grpId="0" autoUpdateAnimBg="0"/>
      <p:bldP spid="161804" grpId="0" autoUpdateAnimBg="0"/>
      <p:bldP spid="161805" grpId="0" autoUpdateAnimBg="0"/>
      <p:bldP spid="161806" grpId="0" autoUpdateAnimBg="0"/>
      <p:bldP spid="161807" grpId="0" autoUpdateAnimBg="0"/>
      <p:bldP spid="161808" grpId="0" autoUpdateAnimBg="0"/>
      <p:bldP spid="161809" grpId="0" autoUpdateAnimBg="0"/>
      <p:bldP spid="161810" grpId="0" autoUpdateAnimBg="0"/>
      <p:bldP spid="161811" grpId="0" autoUpdateAnimBg="0"/>
      <p:bldP spid="1618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A97F-1366-44A9-9EB2-E377D0291B8F}" type="slidenum">
              <a:rPr lang="he-IL"/>
              <a:pPr/>
              <a:t>21</a:t>
            </a:fld>
            <a:endParaRPr lang="en-US"/>
          </a:p>
        </p:txBody>
      </p:sp>
      <p:grpSp>
        <p:nvGrpSpPr>
          <p:cNvPr id="162849" name="Group 33"/>
          <p:cNvGrpSpPr>
            <a:grpSpLocks/>
          </p:cNvGrpSpPr>
          <p:nvPr/>
        </p:nvGrpSpPr>
        <p:grpSpPr bwMode="auto">
          <a:xfrm>
            <a:off x="381000" y="1371600"/>
            <a:ext cx="8153400" cy="5029200"/>
            <a:chOff x="240" y="624"/>
            <a:chExt cx="5136" cy="3360"/>
          </a:xfrm>
        </p:grpSpPr>
        <p:grpSp>
          <p:nvGrpSpPr>
            <p:cNvPr id="162848" name="Group 32"/>
            <p:cNvGrpSpPr>
              <a:grpSpLocks/>
            </p:cNvGrpSpPr>
            <p:nvPr/>
          </p:nvGrpSpPr>
          <p:grpSpPr bwMode="auto">
            <a:xfrm>
              <a:off x="2976" y="624"/>
              <a:ext cx="2400" cy="3360"/>
              <a:chOff x="2976" y="624"/>
              <a:chExt cx="2400" cy="3360"/>
            </a:xfrm>
          </p:grpSpPr>
          <p:sp>
            <p:nvSpPr>
              <p:cNvPr id="162818" name="Rectangle 2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391" cy="33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2819" name="Text Box 3"/>
              <p:cNvSpPr txBox="1">
                <a:spLocks noChangeArrowheads="1"/>
              </p:cNvSpPr>
              <p:nvPr/>
            </p:nvSpPr>
            <p:spPr bwMode="auto">
              <a:xfrm>
                <a:off x="3552" y="768"/>
                <a:ext cx="144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פרוטוקול עבור </a:t>
                </a:r>
                <a:r>
                  <a:rPr lang="en-US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lang="en-US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62820" name="Text Box 4"/>
              <p:cNvSpPr txBox="1">
                <a:spLocks noChangeArrowheads="1"/>
              </p:cNvSpPr>
              <p:nvPr/>
            </p:nvSpPr>
            <p:spPr bwMode="auto">
              <a:xfrm>
                <a:off x="2976" y="1056"/>
                <a:ext cx="2400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(1) בצע את הפעולות הבאות  שוב ושוב לנצח:</a:t>
                </a:r>
                <a:endPara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2976" y="1546"/>
                <a:ext cx="2256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(1.1) בצע פעילויות פרטיות עד שתרצה להיכנס לקטע הקריטי. </a:t>
                </a:r>
                <a:endPara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22" name="Text Box 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2256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(1.3)  כן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62823" name="Text Box 7"/>
              <p:cNvSpPr txBox="1">
                <a:spLocks noChangeArrowheads="1"/>
              </p:cNvSpPr>
              <p:nvPr/>
            </p:nvSpPr>
            <p:spPr bwMode="auto">
              <a:xfrm>
                <a:off x="2976" y="2016"/>
                <a:ext cx="2256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(1.2)  1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24" name="Text Box 8"/>
              <p:cNvSpPr txBox="1">
                <a:spLocks noChangeArrowheads="1"/>
              </p:cNvSpPr>
              <p:nvPr/>
            </p:nvSpPr>
            <p:spPr bwMode="auto">
              <a:xfrm>
                <a:off x="3168" y="2592"/>
                <a:ext cx="206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(1.4)  חכה עד אשר  לא=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	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או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z=2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(או שניהם).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</a:p>
            </p:txBody>
          </p:sp>
          <p:sp>
            <p:nvSpPr>
              <p:cNvPr id="162825" name="Text Box 9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2064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(1.5)  </a:t>
                </a:r>
                <a:r>
                  <a:rPr lang="he-IL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בצע קטע קריטי</a:t>
                </a:r>
                <a:r>
                  <a:rPr lang="he-IL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 </a:t>
                </a:r>
                <a:r>
                  <a:rPr lang="en-US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  <a:r>
                  <a:rPr lang="he-IL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</a:p>
            </p:txBody>
          </p:sp>
          <p:sp>
            <p:nvSpPr>
              <p:cNvPr id="162826" name="Text Box 10"/>
              <p:cNvSpPr txBox="1">
                <a:spLocks noChangeArrowheads="1"/>
              </p:cNvSpPr>
              <p:nvPr/>
            </p:nvSpPr>
            <p:spPr bwMode="auto">
              <a:xfrm>
                <a:off x="3168" y="3408"/>
                <a:ext cx="2064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(1.6) לא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162847" name="Group 31"/>
            <p:cNvGrpSpPr>
              <a:grpSpLocks/>
            </p:cNvGrpSpPr>
            <p:nvPr/>
          </p:nvGrpSpPr>
          <p:grpSpPr bwMode="auto">
            <a:xfrm>
              <a:off x="240" y="624"/>
              <a:ext cx="2400" cy="3360"/>
              <a:chOff x="240" y="624"/>
              <a:chExt cx="2400" cy="3360"/>
            </a:xfrm>
          </p:grpSpPr>
          <p:sp>
            <p:nvSpPr>
              <p:cNvPr id="162827" name="Rectangle 11"/>
              <p:cNvSpPr>
                <a:spLocks noChangeArrowheads="1"/>
              </p:cNvSpPr>
              <p:nvPr/>
            </p:nvSpPr>
            <p:spPr bwMode="auto">
              <a:xfrm>
                <a:off x="240" y="624"/>
                <a:ext cx="2391" cy="33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2828" name="Text Box 12"/>
              <p:cNvSpPr txBox="1">
                <a:spLocks noChangeArrowheads="1"/>
              </p:cNvSpPr>
              <p:nvPr/>
            </p:nvSpPr>
            <p:spPr bwMode="auto">
              <a:xfrm>
                <a:off x="816" y="768"/>
                <a:ext cx="144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פרוטוקול עבור </a:t>
                </a:r>
                <a:r>
                  <a:rPr lang="en-US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lang="en-US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62829" name="Text Box 13"/>
              <p:cNvSpPr txBox="1">
                <a:spLocks noChangeArrowheads="1"/>
              </p:cNvSpPr>
              <p:nvPr/>
            </p:nvSpPr>
            <p:spPr bwMode="auto">
              <a:xfrm>
                <a:off x="240" y="1056"/>
                <a:ext cx="2400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(1) בצע את הפעולות הבאות  שוב ושוב לנצח:</a:t>
                </a:r>
                <a:endPara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240" y="1546"/>
                <a:ext cx="2256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(1.1) בצע פעילויות פרטיות עד שתרצה להיכנס לקטע הקריטי. </a:t>
                </a:r>
                <a:endPara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31" name="Text Box 15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2256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(1.3)  כן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62832" name="Text Box 16"/>
              <p:cNvSpPr txBox="1">
                <a:spLocks noChangeArrowheads="1"/>
              </p:cNvSpPr>
              <p:nvPr/>
            </p:nvSpPr>
            <p:spPr bwMode="auto">
              <a:xfrm>
                <a:off x="240" y="2064"/>
                <a:ext cx="2256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(1.2) 2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2833" name="Text Box 17"/>
              <p:cNvSpPr txBox="1">
                <a:spLocks noChangeArrowheads="1"/>
              </p:cNvSpPr>
              <p:nvPr/>
            </p:nvSpPr>
            <p:spPr bwMode="auto">
              <a:xfrm>
                <a:off x="432" y="2650"/>
                <a:ext cx="2064" cy="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(1.4)  חכה עד אשר  לא=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	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או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z=1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(או שניהם).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  <a:r>
                  <a:rPr lang="he-IL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</a:p>
            </p:txBody>
          </p:sp>
          <p:sp>
            <p:nvSpPr>
              <p:cNvPr id="162834" name="Text Box 18"/>
              <p:cNvSpPr txBox="1">
                <a:spLocks noChangeArrowheads="1"/>
              </p:cNvSpPr>
              <p:nvPr/>
            </p:nvSpPr>
            <p:spPr bwMode="auto">
              <a:xfrm>
                <a:off x="432" y="3120"/>
                <a:ext cx="2064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(1.5)  </a:t>
                </a:r>
                <a:r>
                  <a:rPr lang="he-IL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בצע קטע קריטי.</a:t>
                </a:r>
                <a:r>
                  <a:rPr lang="he-IL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  <a:r>
                  <a:rPr lang="he-IL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2064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(1.6) לא 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←</a:t>
                </a:r>
                <a:r>
                  <a:rPr lang="he-IL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</p:grp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685800" y="5334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מה יקרה אם נחליף בין השורות 1.2 ו-1.3.                                                                           האם אז ישמרו בטיחות וחיוניות? לא!    נדגים מדוע לא: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3810000" y="3581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8077200" y="3429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8077200" y="3886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8077200" y="4267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8077200" y="5105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3810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3810000" y="4419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3810000" y="5105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he-IL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0" y="6400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אין שמירה על בטיחות!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 autoUpdateAnimBg="0"/>
      <p:bldP spid="162839" grpId="0" autoUpdateAnimBg="0"/>
      <p:bldP spid="162840" grpId="0" autoUpdateAnimBg="0"/>
      <p:bldP spid="162841" grpId="0" autoUpdateAnimBg="0"/>
      <p:bldP spid="162842" grpId="0" autoUpdateAnimBg="0"/>
      <p:bldP spid="162843" grpId="0" autoUpdateAnimBg="0"/>
      <p:bldP spid="162844" grpId="0" autoUpdateAnimBg="0"/>
      <p:bldP spid="162845" grpId="0" autoUpdateAnimBg="0"/>
      <p:bldP spid="162846" grpId="0" autoUpdateAnimBg="0"/>
      <p:bldP spid="162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43F-63A2-42AD-8BE9-1879672A7A65}" type="slidenum">
              <a:rPr lang="he-IL"/>
              <a:pPr/>
              <a:t>22</a:t>
            </a:fld>
            <a:endParaRPr 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0" y="5334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סמפור   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Semaphore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0" y="1143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זהו אובייקט המפקח באמצעות שתי פעולות על השימוש בקטעים קריטיים.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7162800" y="1600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request(S)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פעולה אטומית המנסה להקטין את ערכו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ב-1.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0" y="2514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S&gt;0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היא עושה זאת ללא הפרעה.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0" y="2971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אחרת, היא מחכה עד שהערך יהפוך לחיובי.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7086600" y="3657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release(S)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3200400" y="41910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פעולה אטומית הגורמת להגדלת ערכו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ב-1.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7" grpId="0" autoUpdateAnimBg="0"/>
      <p:bldP spid="164868" grpId="0" autoUpdateAnimBg="0"/>
      <p:bldP spid="164869" grpId="0" autoUpdateAnimBg="0"/>
      <p:bldP spid="164870" grpId="0" autoUpdateAnimBg="0"/>
      <p:bldP spid="164871" grpId="0" autoUpdateAnimBg="0"/>
      <p:bldP spid="164872" grpId="0" autoUpdateAnimBg="0"/>
      <p:bldP spid="1648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AF4B-9EF8-45D4-9E3C-3B8A25FE2BDD}" type="slidenum">
              <a:rPr lang="he-IL"/>
              <a:pPr/>
              <a:t>23</a:t>
            </a:fld>
            <a:endParaRPr lang="en-US"/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0" y="700088"/>
            <a:ext cx="861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שימוש בסמפור לפתרון בעיית המניעה ההדדית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נאתחל את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להיות שווה ל-1 (סמפור בינארי).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0" y="1905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הפרוטוקול של כל מעבד: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2004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את הפעולות הבאות  שוב ושוב לנצח: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447800" y="3063875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(1.1) בצע פעילויות פרטיות עד שתרצה להיכנס לקטע הקריטי;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800600" y="3505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(1.2)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request(S)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5105400" y="3962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(1.3)  </a:t>
            </a:r>
            <a:r>
              <a:rPr lang="he-IL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בצע קטע קריטי;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he-IL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105400" y="4419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(1.4)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release(S)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2743200" y="5486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יש שמירה על בטיחות וחיוניות.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autoUpdateAnimBg="0"/>
      <p:bldP spid="165892" grpId="0" autoUpdateAnimBg="0"/>
      <p:bldP spid="165893" grpId="0" autoUpdateAnimBg="0"/>
      <p:bldP spid="165894" grpId="0" autoUpdateAnimBg="0"/>
      <p:bldP spid="165895" grpId="0" autoUpdateAnimBg="0"/>
      <p:bldP spid="165898" grpId="0" autoUpdateAnimBg="0"/>
      <p:bldP spid="165899" grpId="0" autoUpdateAnimBg="0"/>
      <p:bldP spid="1659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72F6-37AC-4C4D-8DF6-31C05209D786}" type="slidenum">
              <a:rPr lang="he-IL"/>
              <a:pPr/>
              <a:t>24</a:t>
            </a:fld>
            <a:endParaRPr lang="en-US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0" y="700088"/>
            <a:ext cx="861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הפילוסופים הסועדים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66991" name="Group 79"/>
          <p:cNvGrpSpPr>
            <a:grpSpLocks/>
          </p:cNvGrpSpPr>
          <p:nvPr/>
        </p:nvGrpSpPr>
        <p:grpSpPr bwMode="auto">
          <a:xfrm>
            <a:off x="838200" y="2057400"/>
            <a:ext cx="3200400" cy="3276600"/>
            <a:chOff x="1728" y="1440"/>
            <a:chExt cx="2016" cy="2064"/>
          </a:xfrm>
        </p:grpSpPr>
        <p:grpSp>
          <p:nvGrpSpPr>
            <p:cNvPr id="166941" name="Group 29"/>
            <p:cNvGrpSpPr>
              <a:grpSpLocks/>
            </p:cNvGrpSpPr>
            <p:nvPr/>
          </p:nvGrpSpPr>
          <p:grpSpPr bwMode="auto">
            <a:xfrm>
              <a:off x="1728" y="1440"/>
              <a:ext cx="2016" cy="2064"/>
              <a:chOff x="1728" y="1440"/>
              <a:chExt cx="2016" cy="2064"/>
            </a:xfrm>
          </p:grpSpPr>
          <p:sp>
            <p:nvSpPr>
              <p:cNvPr id="166915" name="Oval 3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2016" cy="206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66919" name="Group 7"/>
              <p:cNvGrpSpPr>
                <a:grpSpLocks/>
              </p:cNvGrpSpPr>
              <p:nvPr/>
            </p:nvGrpSpPr>
            <p:grpSpPr bwMode="auto">
              <a:xfrm>
                <a:off x="1824" y="2352"/>
                <a:ext cx="288" cy="288"/>
                <a:chOff x="1584" y="2928"/>
                <a:chExt cx="288" cy="288"/>
              </a:xfrm>
            </p:grpSpPr>
            <p:sp>
              <p:nvSpPr>
                <p:cNvPr id="166917" name="Oval 5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18" name="Oval 6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20" name="Group 8"/>
              <p:cNvGrpSpPr>
                <a:grpSpLocks/>
              </p:cNvGrpSpPr>
              <p:nvPr/>
            </p:nvGrpSpPr>
            <p:grpSpPr bwMode="auto">
              <a:xfrm>
                <a:off x="2592" y="1536"/>
                <a:ext cx="288" cy="288"/>
                <a:chOff x="1584" y="2928"/>
                <a:chExt cx="288" cy="288"/>
              </a:xfrm>
            </p:grpSpPr>
            <p:sp>
              <p:nvSpPr>
                <p:cNvPr id="166921" name="Oval 9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22" name="Oval 10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23" name="Group 11"/>
              <p:cNvGrpSpPr>
                <a:grpSpLocks/>
              </p:cNvGrpSpPr>
              <p:nvPr/>
            </p:nvGrpSpPr>
            <p:grpSpPr bwMode="auto">
              <a:xfrm>
                <a:off x="3360" y="2352"/>
                <a:ext cx="288" cy="288"/>
                <a:chOff x="1584" y="2928"/>
                <a:chExt cx="288" cy="288"/>
              </a:xfrm>
            </p:grpSpPr>
            <p:sp>
              <p:nvSpPr>
                <p:cNvPr id="166924" name="Oval 12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25" name="Oval 13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26" name="Group 14"/>
              <p:cNvGrpSpPr>
                <a:grpSpLocks/>
              </p:cNvGrpSpPr>
              <p:nvPr/>
            </p:nvGrpSpPr>
            <p:grpSpPr bwMode="auto">
              <a:xfrm>
                <a:off x="2592" y="3120"/>
                <a:ext cx="288" cy="288"/>
                <a:chOff x="1584" y="2928"/>
                <a:chExt cx="288" cy="288"/>
              </a:xfrm>
            </p:grpSpPr>
            <p:sp>
              <p:nvSpPr>
                <p:cNvPr id="166927" name="Oval 15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28" name="Oval 16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29" name="Group 17"/>
              <p:cNvGrpSpPr>
                <a:grpSpLocks/>
              </p:cNvGrpSpPr>
              <p:nvPr/>
            </p:nvGrpSpPr>
            <p:grpSpPr bwMode="auto">
              <a:xfrm>
                <a:off x="3168" y="1776"/>
                <a:ext cx="288" cy="288"/>
                <a:chOff x="1584" y="2928"/>
                <a:chExt cx="288" cy="288"/>
              </a:xfrm>
            </p:grpSpPr>
            <p:sp>
              <p:nvSpPr>
                <p:cNvPr id="166930" name="Oval 18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31" name="Oval 19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32" name="Group 20"/>
              <p:cNvGrpSpPr>
                <a:grpSpLocks/>
              </p:cNvGrpSpPr>
              <p:nvPr/>
            </p:nvGrpSpPr>
            <p:grpSpPr bwMode="auto">
              <a:xfrm>
                <a:off x="2016" y="2880"/>
                <a:ext cx="288" cy="288"/>
                <a:chOff x="1584" y="2928"/>
                <a:chExt cx="288" cy="288"/>
              </a:xfrm>
            </p:grpSpPr>
            <p:sp>
              <p:nvSpPr>
                <p:cNvPr id="166933" name="Oval 21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34" name="Oval 22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35" name="Group 23"/>
              <p:cNvGrpSpPr>
                <a:grpSpLocks/>
              </p:cNvGrpSpPr>
              <p:nvPr/>
            </p:nvGrpSpPr>
            <p:grpSpPr bwMode="auto">
              <a:xfrm>
                <a:off x="2016" y="1776"/>
                <a:ext cx="288" cy="288"/>
                <a:chOff x="1584" y="2928"/>
                <a:chExt cx="288" cy="288"/>
              </a:xfrm>
            </p:grpSpPr>
            <p:sp>
              <p:nvSpPr>
                <p:cNvPr id="166936" name="Oval 24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37" name="Oval 25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66938" name="Group 26"/>
              <p:cNvGrpSpPr>
                <a:grpSpLocks/>
              </p:cNvGrpSpPr>
              <p:nvPr/>
            </p:nvGrpSpPr>
            <p:grpSpPr bwMode="auto">
              <a:xfrm>
                <a:off x="3120" y="2928"/>
                <a:ext cx="288" cy="288"/>
                <a:chOff x="1584" y="2928"/>
                <a:chExt cx="288" cy="288"/>
              </a:xfrm>
            </p:grpSpPr>
            <p:sp>
              <p:nvSpPr>
                <p:cNvPr id="166939" name="Oval 27"/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288" cy="288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66940" name="Oval 28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192" cy="192"/>
                </a:xfrm>
                <a:prstGeom prst="ellipse">
                  <a:avLst/>
                </a:prstGeom>
                <a:solidFill>
                  <a:srgbClr val="9999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36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66947" name="Group 35"/>
            <p:cNvGrpSpPr>
              <a:grpSpLocks/>
            </p:cNvGrpSpPr>
            <p:nvPr/>
          </p:nvGrpSpPr>
          <p:grpSpPr bwMode="auto">
            <a:xfrm rot="6801335">
              <a:off x="2016" y="2016"/>
              <a:ext cx="96" cy="384"/>
              <a:chOff x="1200" y="3456"/>
              <a:chExt cx="144" cy="480"/>
            </a:xfrm>
          </p:grpSpPr>
          <p:sp>
            <p:nvSpPr>
              <p:cNvPr id="166942" name="AutoShape 30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43" name="Oval 31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44" name="AutoShape 32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45" name="AutoShape 33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46" name="AutoShape 34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49" name="Group 37"/>
            <p:cNvGrpSpPr>
              <a:grpSpLocks/>
            </p:cNvGrpSpPr>
            <p:nvPr/>
          </p:nvGrpSpPr>
          <p:grpSpPr bwMode="auto">
            <a:xfrm rot="-1126122">
              <a:off x="2949" y="2997"/>
              <a:ext cx="96" cy="384"/>
              <a:chOff x="1200" y="3456"/>
              <a:chExt cx="144" cy="480"/>
            </a:xfrm>
          </p:grpSpPr>
          <p:sp>
            <p:nvSpPr>
              <p:cNvPr id="166950" name="AutoShape 38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51" name="Oval 39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52" name="AutoShape 40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53" name="AutoShape 41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54" name="AutoShape 42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55" name="Group 43"/>
            <p:cNvGrpSpPr>
              <a:grpSpLocks/>
            </p:cNvGrpSpPr>
            <p:nvPr/>
          </p:nvGrpSpPr>
          <p:grpSpPr bwMode="auto">
            <a:xfrm rot="-3236805">
              <a:off x="3360" y="2640"/>
              <a:ext cx="96" cy="384"/>
              <a:chOff x="1200" y="3456"/>
              <a:chExt cx="144" cy="480"/>
            </a:xfrm>
          </p:grpSpPr>
          <p:sp>
            <p:nvSpPr>
              <p:cNvPr id="166956" name="AutoShape 44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57" name="Oval 45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58" name="AutoShape 46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59" name="AutoShape 47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60" name="AutoShape 48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61" name="Group 49"/>
            <p:cNvGrpSpPr>
              <a:grpSpLocks/>
            </p:cNvGrpSpPr>
            <p:nvPr/>
          </p:nvGrpSpPr>
          <p:grpSpPr bwMode="auto">
            <a:xfrm rot="1735101">
              <a:off x="2391" y="2940"/>
              <a:ext cx="96" cy="384"/>
              <a:chOff x="1200" y="3456"/>
              <a:chExt cx="144" cy="480"/>
            </a:xfrm>
          </p:grpSpPr>
          <p:sp>
            <p:nvSpPr>
              <p:cNvPr id="166962" name="AutoShape 50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63" name="Oval 51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64" name="AutoShape 52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65" name="AutoShape 53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66" name="AutoShape 54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67" name="Group 55"/>
            <p:cNvGrpSpPr>
              <a:grpSpLocks/>
            </p:cNvGrpSpPr>
            <p:nvPr/>
          </p:nvGrpSpPr>
          <p:grpSpPr bwMode="auto">
            <a:xfrm rot="3660820">
              <a:off x="2016" y="2544"/>
              <a:ext cx="96" cy="384"/>
              <a:chOff x="1200" y="3456"/>
              <a:chExt cx="144" cy="480"/>
            </a:xfrm>
          </p:grpSpPr>
          <p:sp>
            <p:nvSpPr>
              <p:cNvPr id="166968" name="AutoShape 56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69" name="Oval 57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70" name="AutoShape 58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71" name="AutoShape 59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72" name="AutoShape 60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73" name="Group 61"/>
            <p:cNvGrpSpPr>
              <a:grpSpLocks/>
            </p:cNvGrpSpPr>
            <p:nvPr/>
          </p:nvGrpSpPr>
          <p:grpSpPr bwMode="auto">
            <a:xfrm rot="9800880">
              <a:off x="2400" y="1554"/>
              <a:ext cx="96" cy="384"/>
              <a:chOff x="1200" y="3456"/>
              <a:chExt cx="144" cy="480"/>
            </a:xfrm>
          </p:grpSpPr>
          <p:sp>
            <p:nvSpPr>
              <p:cNvPr id="166974" name="AutoShape 62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75" name="Oval 63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76" name="AutoShape 64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77" name="AutoShape 65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78" name="AutoShape 66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79" name="Group 67"/>
            <p:cNvGrpSpPr>
              <a:grpSpLocks/>
            </p:cNvGrpSpPr>
            <p:nvPr/>
          </p:nvGrpSpPr>
          <p:grpSpPr bwMode="auto">
            <a:xfrm rot="12559631">
              <a:off x="3024" y="1584"/>
              <a:ext cx="96" cy="384"/>
              <a:chOff x="1200" y="3456"/>
              <a:chExt cx="144" cy="480"/>
            </a:xfrm>
          </p:grpSpPr>
          <p:sp>
            <p:nvSpPr>
              <p:cNvPr id="166980" name="AutoShape 68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81" name="Oval 69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82" name="AutoShape 70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83" name="AutoShape 71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84" name="AutoShape 72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66985" name="Group 73"/>
            <p:cNvGrpSpPr>
              <a:grpSpLocks/>
            </p:cNvGrpSpPr>
            <p:nvPr/>
          </p:nvGrpSpPr>
          <p:grpSpPr bwMode="auto">
            <a:xfrm rot="15219002">
              <a:off x="3411" y="1998"/>
              <a:ext cx="96" cy="384"/>
              <a:chOff x="1200" y="3456"/>
              <a:chExt cx="144" cy="480"/>
            </a:xfrm>
          </p:grpSpPr>
          <p:sp>
            <p:nvSpPr>
              <p:cNvPr id="166986" name="AutoShape 74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4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87" name="Oval 75"/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6988" name="AutoShape 76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89" name="AutoShape 77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6990" name="AutoShape 78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66992" name="Text Box 80"/>
          <p:cNvSpPr txBox="1">
            <a:spLocks noChangeArrowheads="1"/>
          </p:cNvSpPr>
          <p:nvPr/>
        </p:nvSpPr>
        <p:spPr bwMode="auto">
          <a:xfrm>
            <a:off x="4800600" y="152400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סביב שולחן עגול מסובים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פילוסופים. כדי לאכול יש צורך ב-2 מזלגות.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993" name="Text Box 81"/>
          <p:cNvSpPr txBox="1">
            <a:spLocks noChangeArrowheads="1"/>
          </p:cNvSpPr>
          <p:nvPr/>
        </p:nvSpPr>
        <p:spPr bwMode="auto">
          <a:xfrm>
            <a:off x="4343400" y="2819400"/>
            <a:ext cx="426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אנו רוצים למנוע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מצבי קיפאון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אף פילוסוף לא אוכל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994" name="Text Box 82"/>
          <p:cNvSpPr txBox="1">
            <a:spLocks noChangeArrowheads="1"/>
          </p:cNvSpPr>
          <p:nvPr/>
        </p:nvSpPr>
        <p:spPr bwMode="auto">
          <a:xfrm>
            <a:off x="4343400" y="3597275"/>
            <a:ext cx="426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ומצבי הרעבה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(חלק מהפילוסופים לא זוכים לאכול).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92" grpId="0" autoUpdateAnimBg="0"/>
      <p:bldP spid="166993" grpId="0" autoUpdateAnimBg="0"/>
      <p:bldP spid="16699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43E8-586B-4D2B-AC29-EFA5F6F1F4A1}" type="slidenum">
              <a:rPr lang="he-IL"/>
              <a:pPr/>
              <a:t>25</a:t>
            </a:fld>
            <a:endParaRPr lang="en-US"/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0" y="700088"/>
            <a:ext cx="861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4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0" y="123348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נתון הפרוטוקול הבא עבור כל פילוסוף בבעיית הפילוסופים הסועדים: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0" y="1828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פעולות חשיבה עד שתרצה לאכול;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0" y="2286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(2) חכה עד אשר המזלג השמאלי מתפנה;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0" y="2743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(3) אחוז במזלג השמאלי;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0" y="3200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(4) חכה עד אשר המזלג הימני מתפנה;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0" y="3657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(5) אחוז במזלג הימני;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0" y="411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(6) אכול ספגטי;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0" y="4572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(7) הנח את המזלג השמאלי;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0" y="5029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(8) הנח את המזלג הימני;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0" y="5486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(9) חזור לשורה 1;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autoUpdateAnimBg="0"/>
      <p:bldP spid="167940" grpId="0" autoUpdateAnimBg="0"/>
      <p:bldP spid="167941" grpId="0" autoUpdateAnimBg="0"/>
      <p:bldP spid="167942" grpId="0" autoUpdateAnimBg="0"/>
      <p:bldP spid="167943" grpId="0" autoUpdateAnimBg="0"/>
      <p:bldP spid="167944" grpId="0" autoUpdateAnimBg="0"/>
      <p:bldP spid="167945" grpId="0" autoUpdateAnimBg="0"/>
      <p:bldP spid="167946" grpId="0" autoUpdateAnimBg="0"/>
      <p:bldP spid="167947" grpId="0" autoUpdateAnimBg="0"/>
      <p:bldP spid="16794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4A70-1959-4E2D-8641-16C3417B07E8}" type="slidenum">
              <a:rPr lang="he-IL"/>
              <a:pPr/>
              <a:t>26</a:t>
            </a:fld>
            <a:endParaRPr lang="en-US"/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0" y="838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א.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האם הפתרון עונה על דרישות הבעיה? אם לא - אילו דרישות עלולות לא להתקיים?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1692275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עלול להיווצר מצב של קיפאון אם כל הפילוסופים ירימו את המזלג השמאלי בו-זמנית.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0" y="3063875"/>
            <a:ext cx="861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ב.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נשנה את הפרוטוקול באופן הבא: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אם לאחר שהפילוסוף אוחז במזלג השמאלי המזלג הימני אינו פנוי, אז הפילוסוף מניח את המזלג השמאלי, מחכה פרק זמן כלשהו (לא קבוע וגם לא אקראי), ואז חוזר על התהליך.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0" y="422275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האם כעת הפתרון נכון?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0" y="4800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לא! עלול גם כן להיווצר קיפאון אם בכל מחזור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הפילוסופים יחכו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בדיוק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אותו פרק זמן.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4" grpId="0" autoUpdateAnimBg="0"/>
      <p:bldP spid="168965" grpId="0" autoUpdateAnimBg="0"/>
      <p:bldP spid="168966" grpId="0" autoUpdateAnimBg="0"/>
      <p:bldP spid="1689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60B0-8002-4377-90FE-56E028B190F2}" type="slidenum">
              <a:rPr lang="he-IL"/>
              <a:pPr/>
              <a:t>27</a:t>
            </a:fld>
            <a:endParaRPr lang="en-US"/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0" y="700088"/>
            <a:ext cx="861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5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0" y="123348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נדון בפתרון לבעיית הפילוסופים הסועדים, אשר משתמש בסמפור בינרי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0" y="1676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להלן הפרוטוקול עבור כל אחד מהפילוסופים: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2209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(1) בצע פעולות חשיבה עד שתרצה לאכול;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0" y="2667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request(S)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0" y="3124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(3) אחוז במזלג השמאלי;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0" y="3581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(4)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אחוז במזלג הימני;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0" y="4038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) אכול ספגטי;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0" y="4495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) הנח את המזלג השמאלי והימני;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0" y="4953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release(S)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0" y="5410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(8) חזור לשורה 1;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8" grpId="0" autoUpdateAnimBg="0"/>
      <p:bldP spid="169990" grpId="0" autoUpdateAnimBg="0"/>
      <p:bldP spid="169991" grpId="0" autoUpdateAnimBg="0"/>
      <p:bldP spid="169992" grpId="0" autoUpdateAnimBg="0"/>
      <p:bldP spid="169993" grpId="0" autoUpdateAnimBg="0"/>
      <p:bldP spid="169995" grpId="0" autoUpdateAnimBg="0"/>
      <p:bldP spid="169996" grpId="0" autoUpdateAnimBg="0"/>
      <p:bldP spid="169997" grpId="0" autoUpdateAnimBg="0"/>
      <p:bldP spid="1699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425E-A3AA-40CC-B751-D78EB29A418E}" type="slidenum">
              <a:rPr lang="he-IL"/>
              <a:pPr/>
              <a:t>28</a:t>
            </a:fld>
            <a:endParaRPr 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0" y="83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א.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מה צריך להיות ערכו ההתחלתי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ב.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הראו שהפתרון נכון, בפרט שלא יכול להיווצר מצב של קיפאון או הרעבה.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1752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ג.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מהו החיסרון הבולט של הפתרון?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0" y="2376488"/>
            <a:ext cx="861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0" y="2819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א.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0" y="3276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ב.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בכל פעם שפילוסוף יסיים לאכול, הוא ישחרר את הסמפור, והפילוסוף הבא יוכל לאכול. כך עד אשר כל הפילוסופים יאכלו.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0" y="411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ג.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החיסרון הוא שבזמן נתון רק פילוסוף אחד יכול לאכול!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1" grpId="0" autoUpdateAnimBg="0"/>
      <p:bldP spid="171012" grpId="0" autoUpdateAnimBg="0"/>
      <p:bldP spid="171013" grpId="0" autoUpdateAnimBg="0"/>
      <p:bldP spid="171014" grpId="0" autoUpdateAnimBg="0"/>
      <p:bldP spid="171015" grpId="0" autoUpdateAnimBg="0"/>
      <p:bldP spid="1710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1A18-34FC-4580-9D9A-2A6FC6B0F0B5}" type="slidenum">
              <a:rPr lang="he-IL"/>
              <a:pPr/>
              <a:t>3</a:t>
            </a:fld>
            <a:endParaRPr lang="en-US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76200" y="1204913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מציאת מינימום של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מספרים.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6200" y="16906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76200" y="2209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נשתמש ב-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מעבדים ונבנה עץ בינרי.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76200" y="26670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בכל אחד מהשלבים המעבד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 משווה את האיברים 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2i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וה-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(2i-1)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ומחזיר את הקטן מביניהם.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4411" name="Group 27"/>
          <p:cNvGrpSpPr>
            <a:grpSpLocks/>
          </p:cNvGrpSpPr>
          <p:nvPr/>
        </p:nvGrpSpPr>
        <p:grpSpPr bwMode="auto">
          <a:xfrm>
            <a:off x="2362200" y="3581400"/>
            <a:ext cx="3657600" cy="457200"/>
            <a:chOff x="1488" y="2304"/>
            <a:chExt cx="2304" cy="288"/>
          </a:xfrm>
        </p:grpSpPr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1488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2" name="Rectangle 8"/>
            <p:cNvSpPr>
              <a:spLocks noChangeArrowheads="1"/>
            </p:cNvSpPr>
            <p:nvPr/>
          </p:nvSpPr>
          <p:spPr bwMode="auto">
            <a:xfrm>
              <a:off x="1776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3" name="Rectangle 9"/>
            <p:cNvSpPr>
              <a:spLocks noChangeArrowheads="1"/>
            </p:cNvSpPr>
            <p:nvPr/>
          </p:nvSpPr>
          <p:spPr bwMode="auto">
            <a:xfrm>
              <a:off x="2064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4" name="Rectangle 10"/>
            <p:cNvSpPr>
              <a:spLocks noChangeArrowheads="1"/>
            </p:cNvSpPr>
            <p:nvPr/>
          </p:nvSpPr>
          <p:spPr bwMode="auto">
            <a:xfrm>
              <a:off x="2352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5" name="Rectangle 11"/>
            <p:cNvSpPr>
              <a:spLocks noChangeArrowheads="1"/>
            </p:cNvSpPr>
            <p:nvPr/>
          </p:nvSpPr>
          <p:spPr bwMode="auto">
            <a:xfrm>
              <a:off x="2640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3504" y="2304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428" name="Group 44"/>
          <p:cNvGrpSpPr>
            <a:grpSpLocks/>
          </p:cNvGrpSpPr>
          <p:nvPr/>
        </p:nvGrpSpPr>
        <p:grpSpPr bwMode="auto">
          <a:xfrm>
            <a:off x="2590800" y="4038600"/>
            <a:ext cx="3200400" cy="914400"/>
            <a:chOff x="1632" y="2592"/>
            <a:chExt cx="2016" cy="576"/>
          </a:xfrm>
        </p:grpSpPr>
        <p:grpSp>
          <p:nvGrpSpPr>
            <p:cNvPr id="144412" name="Group 28"/>
            <p:cNvGrpSpPr>
              <a:grpSpLocks/>
            </p:cNvGrpSpPr>
            <p:nvPr/>
          </p:nvGrpSpPr>
          <p:grpSpPr bwMode="auto">
            <a:xfrm>
              <a:off x="1680" y="2841"/>
              <a:ext cx="1968" cy="327"/>
              <a:chOff x="1680" y="2880"/>
              <a:chExt cx="1968" cy="288"/>
            </a:xfrm>
          </p:grpSpPr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4401" name="Rectangle 17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4403" name="Rectangle 19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1632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15" name="Line 31"/>
            <p:cNvSpPr>
              <a:spLocks noChangeShapeType="1"/>
            </p:cNvSpPr>
            <p:nvPr/>
          </p:nvSpPr>
          <p:spPr bwMode="auto">
            <a:xfrm flipH="1">
              <a:off x="1824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>
              <a:off x="2208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17" name="Line 33"/>
            <p:cNvSpPr>
              <a:spLocks noChangeShapeType="1"/>
            </p:cNvSpPr>
            <p:nvPr/>
          </p:nvSpPr>
          <p:spPr bwMode="auto">
            <a:xfrm flipH="1">
              <a:off x="2400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18" name="Line 34"/>
            <p:cNvSpPr>
              <a:spLocks noChangeShapeType="1"/>
            </p:cNvSpPr>
            <p:nvPr/>
          </p:nvSpPr>
          <p:spPr bwMode="auto">
            <a:xfrm>
              <a:off x="2784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19" name="Line 35"/>
            <p:cNvSpPr>
              <a:spLocks noChangeShapeType="1"/>
            </p:cNvSpPr>
            <p:nvPr/>
          </p:nvSpPr>
          <p:spPr bwMode="auto">
            <a:xfrm flipH="1">
              <a:off x="2976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0" name="Line 36"/>
            <p:cNvSpPr>
              <a:spLocks noChangeShapeType="1"/>
            </p:cNvSpPr>
            <p:nvPr/>
          </p:nvSpPr>
          <p:spPr bwMode="auto">
            <a:xfrm>
              <a:off x="3360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3552" y="2592"/>
              <a:ext cx="96" cy="2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44429" name="Group 45"/>
          <p:cNvGrpSpPr>
            <a:grpSpLocks/>
          </p:cNvGrpSpPr>
          <p:nvPr/>
        </p:nvGrpSpPr>
        <p:grpSpPr bwMode="auto">
          <a:xfrm>
            <a:off x="3048000" y="4953000"/>
            <a:ext cx="2286000" cy="857250"/>
            <a:chOff x="1920" y="3120"/>
            <a:chExt cx="1440" cy="540"/>
          </a:xfrm>
        </p:grpSpPr>
        <p:grpSp>
          <p:nvGrpSpPr>
            <p:cNvPr id="144413" name="Group 29"/>
            <p:cNvGrpSpPr>
              <a:grpSpLocks/>
            </p:cNvGrpSpPr>
            <p:nvPr/>
          </p:nvGrpSpPr>
          <p:grpSpPr bwMode="auto">
            <a:xfrm>
              <a:off x="1920" y="3372"/>
              <a:ext cx="1440" cy="288"/>
              <a:chOff x="1920" y="3360"/>
              <a:chExt cx="1440" cy="288"/>
            </a:xfrm>
          </p:grpSpPr>
          <p:sp>
            <p:nvSpPr>
              <p:cNvPr id="144408" name="Rectangle 24"/>
              <p:cNvSpPr>
                <a:spLocks noChangeArrowheads="1"/>
              </p:cNvSpPr>
              <p:nvPr/>
            </p:nvSpPr>
            <p:spPr bwMode="auto">
              <a:xfrm>
                <a:off x="1920" y="336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4409" name="Rectangle 25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he-IL" sz="3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36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>
              <a:off x="1920" y="3120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 flipH="1">
              <a:off x="2112" y="3120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>
              <a:off x="3072" y="3120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flipH="1">
              <a:off x="3264" y="3120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44430" name="Group 46"/>
          <p:cNvGrpSpPr>
            <a:grpSpLocks/>
          </p:cNvGrpSpPr>
          <p:nvPr/>
        </p:nvGrpSpPr>
        <p:grpSpPr bwMode="auto">
          <a:xfrm>
            <a:off x="3505200" y="5791200"/>
            <a:ext cx="1371600" cy="685800"/>
            <a:chOff x="2208" y="3648"/>
            <a:chExt cx="864" cy="432"/>
          </a:xfrm>
        </p:grpSpPr>
        <p:sp>
          <p:nvSpPr>
            <p:cNvPr id="144410" name="Rectangle 26"/>
            <p:cNvSpPr>
              <a:spLocks noChangeArrowheads="1"/>
            </p:cNvSpPr>
            <p:nvPr/>
          </p:nvSpPr>
          <p:spPr bwMode="auto">
            <a:xfrm>
              <a:off x="2544" y="3792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he-IL" sz="3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3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2208" y="3648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4427" name="Line 43"/>
            <p:cNvSpPr>
              <a:spLocks noChangeShapeType="1"/>
            </p:cNvSpPr>
            <p:nvPr/>
          </p:nvSpPr>
          <p:spPr bwMode="auto">
            <a:xfrm flipH="1">
              <a:off x="2784" y="3648"/>
              <a:ext cx="288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57150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הזמן הנדרש: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88" grpId="0" autoUpdateAnimBg="0"/>
      <p:bldP spid="144389" grpId="0" autoUpdateAnimBg="0"/>
      <p:bldP spid="144390" grpId="0" autoUpdateAnimBg="0"/>
      <p:bldP spid="1444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2C9-5794-428E-BD95-907EB134F523}" type="slidenum">
              <a:rPr lang="he-IL"/>
              <a:pPr/>
              <a:t>4</a:t>
            </a:fld>
            <a:endParaRPr lang="en-US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זמן מקבילי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הזמן הדרוש לצורך ביצוע החישוב במודל המקבילי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76200" y="1905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הגודל: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76200" y="2362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מספר המעבדים הדרוש לצורך ביצוע החישוב במודל המקבילי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6200" y="2971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המכפלה: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76200" y="4191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בדוגמה שראינו (מציאת מינימום במערך):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76200" y="4648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זמן מקבילי - 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n)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76200" y="5105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הגודל -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76200" y="5562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 - 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(n log n)</a:t>
            </a:r>
          </a:p>
        </p:txBody>
      </p:sp>
      <p:grpSp>
        <p:nvGrpSpPr>
          <p:cNvPr id="146446" name="Group 14"/>
          <p:cNvGrpSpPr>
            <a:grpSpLocks/>
          </p:cNvGrpSpPr>
          <p:nvPr/>
        </p:nvGrpSpPr>
        <p:grpSpPr bwMode="auto">
          <a:xfrm>
            <a:off x="76200" y="3429000"/>
            <a:ext cx="8534400" cy="457200"/>
            <a:chOff x="48" y="2160"/>
            <a:chExt cx="5376" cy="288"/>
          </a:xfrm>
        </p:grpSpPr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>
              <a:off x="48" y="2160"/>
              <a:ext cx="5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זמן מקבילי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</a:t>
              </a:r>
              <a:r>
                <a:rPr lang="he-IL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סיבוכיות הגודל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146444" name="Object 12"/>
            <p:cNvGraphicFramePr>
              <a:graphicFrameLocks noChangeAspect="1"/>
            </p:cNvGraphicFramePr>
            <p:nvPr/>
          </p:nvGraphicFramePr>
          <p:xfrm>
            <a:off x="4311" y="2187"/>
            <a:ext cx="227" cy="248"/>
          </p:xfrm>
          <a:graphic>
            <a:graphicData uri="http://schemas.openxmlformats.org/presentationml/2006/ole">
              <p:oleObj spid="_x0000_s146444" name="Equation" r:id="rId3" imgW="139680" imgH="1522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autoUpdateAnimBg="0"/>
      <p:bldP spid="146436" grpId="0" autoUpdateAnimBg="0"/>
      <p:bldP spid="146437" grpId="0" autoUpdateAnimBg="0"/>
      <p:bldP spid="146438" grpId="0" autoUpdateAnimBg="0"/>
      <p:bldP spid="146440" grpId="0" autoUpdateAnimBg="0"/>
      <p:bldP spid="146441" grpId="0" autoUpdateAnimBg="0"/>
      <p:bldP spid="146442" grpId="0" autoUpdateAnimBg="0"/>
      <p:bldP spid="1464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0036-6F8B-4AD2-AFAE-8DD9278A0C6F}" type="slidenum">
              <a:rPr lang="he-IL"/>
              <a:pPr/>
              <a:t>5</a:t>
            </a:fld>
            <a:endParaRPr lang="en-US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משפט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תהי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בעיה.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76200" y="20574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אזי לכל אלגוריתם מקבילי עבור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המכפלה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גדולה או שווה לחסם התחתון הסדרתי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של הבעיה.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76200" y="315595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אחרת, ניתן היה להפוך את האלגוריתם לאלגוריתם סדרתי בעל זמן ריצה קטן מהחסם התחתון!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autoUpdateAnimBg="0"/>
      <p:bldP spid="147460" grpId="0" autoUpdateAnimBg="0"/>
      <p:bldP spid="1474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2D5C-EE80-405A-9B00-ED0299A05C92}" type="slidenum">
              <a:rPr lang="he-IL"/>
              <a:pPr/>
              <a:t>6</a:t>
            </a:fld>
            <a:endParaRPr lang="en-US"/>
          </a:p>
        </p:txBody>
      </p:sp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76200" y="5334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מודלים של מקביליות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971800" y="4314825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ER-EW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(Exclusive Read - Exclusive Write)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0" y="35814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המעבדים רשאים לקרוא במקביל מאותו מקום בזיכרון וכן ניתן לכתוב במקביל לאותו מקום בזיכרון .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714625" y="52578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CR-EW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(Concurrent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Read - Exclusive Write)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0" y="5715000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מותרת קריאה משותפת, אך רק מעבד אחד יכול לכתוב בו-זמנית לתא בזיכרון.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514600" y="32004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87350"/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CR-CW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(Concurrent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Read - Concurrent Write)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0" y="4724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אין אפשרות לגישה משותפת לזיכרון – לא לצורך קריאה ולא לצורך כתיבה.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0" y="1006475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אחד המודלים האפשריים של חישוב מקבילי הוא מודל ה-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PRAM</a:t>
            </a:r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(Parallel Random Access Machine)</a:t>
            </a:r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0" y="1828800"/>
            <a:ext cx="8610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במודל זה יש לכל המעבדים זיכרון משותף, וכל אחד מהמעבדים יכול לגשת בכל נקודת זמן לכל מקום בזיכרון.</a:t>
            </a:r>
          </a:p>
          <a:p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למודל ה-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PRAM</a:t>
            </a:r>
            <a:r>
              <a:rPr lang="he-IL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יש 3 גרסאות עיקריות: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5" grpId="0" autoUpdateAnimBg="0"/>
      <p:bldP spid="172036" grpId="0" autoUpdateAnimBg="0"/>
      <p:bldP spid="172037" grpId="0" autoUpdateAnimBg="0"/>
      <p:bldP spid="172038" grpId="0" autoUpdateAnimBg="0"/>
      <p:bldP spid="172040" grpId="0" autoUpdateAnimBg="0"/>
      <p:bldP spid="172041" grpId="0" autoUpdateAnimBg="0"/>
      <p:bldP spid="172042" grpId="0" autoUpdateAnimBg="0"/>
      <p:bldP spid="1720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AB92-95F2-49C4-AAC1-6EA3C91EB62F}" type="slidenum">
              <a:rPr lang="he-IL"/>
              <a:pPr/>
              <a:t>7</a:t>
            </a:fld>
            <a:endParaRPr lang="en-US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תזת החישוב המקבילי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תחת הנחות טבעיות, קיימת שקילות פולינומיאלית בזמן בין כל המודלים של מקבילות.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2209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effectLst>
                  <a:outerShdw blurRad="38100" dist="38100" dir="2700000" algn="tl">
                    <a:srgbClr val="C0C0C0"/>
                  </a:outerShdw>
                </a:effectLst>
              </a:rPr>
              <a:t>מסקנה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76200" y="26828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מחלקת הבעיות הניתנות לפתרון מקבילי בפרק זמן פולינומיאלי היא חסינה.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76200" y="3200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 היא לא רגישה לשינוי במודל החישוב.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76200" y="3902075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. זיכרון סדרתי 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זמן מקבילי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6200" y="4419600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מקרה פרטי:                                                                                                     כל בעיה הניתנת לפתרון סדרתי המשתמש אך ורק בכמות פולינומיאלית של מקום בזיכרון, ניתנת לפתרון מקבילי תוך פרק זמן פולינומיאלי, ולהפך.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Sequential-PSPACE = Parallel-PTIME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7" grpId="0" autoUpdateAnimBg="0"/>
      <p:bldP spid="149508" grpId="0" autoUpdateAnimBg="0"/>
      <p:bldP spid="149509" grpId="0" autoUpdateAnimBg="0"/>
      <p:bldP spid="149510" grpId="0" autoUpdateAnimBg="0"/>
      <p:bldP spid="149511" grpId="0" autoUpdateAnimBg="0"/>
      <p:bldP spid="149512" grpId="0" autoUpdateAnimBg="0"/>
      <p:bldP spid="1495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8B17-F5C9-43B1-A90A-170F350E6841}" type="slidenum">
              <a:rPr lang="he-IL"/>
              <a:pPr/>
              <a:t>8</a:t>
            </a:fld>
            <a:endParaRPr lang="en-US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האם בעזרת מקבילות אפשר לפתור בעיות בלתי כריעות?</a:t>
            </a:r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לא!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18288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האם אפשר לפתור באמצעות אלגוריתם מקבילי בעיה שלמה ב-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</a:t>
            </a:r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בזמן סביר?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2652713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כן, אך נזדקק למספר אקספוננציאלי של מעבדים.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3414713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האם אפשר לפתור באמצעות אלגוריתם מקבילי בעיה בלתי סבירה בזמן סביר?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76200" y="4252913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שאלה זו עדיין פתוחה.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483" grpId="0" autoUpdateAnimBg="0"/>
      <p:bldP spid="148486" grpId="0" autoUpdateAnimBg="0"/>
      <p:bldP spid="148487" grpId="0" autoUpdateAnimBg="0"/>
      <p:bldP spid="148488" grpId="0" autoUpdateAnimBg="0"/>
      <p:bldP spid="1484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31C7-3A69-448C-810B-C420EA3CECD7}" type="slidenum">
              <a:rPr lang="he-IL"/>
              <a:pPr/>
              <a:t>9</a:t>
            </a:fld>
            <a:endParaRPr lang="en-US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סבירות מקבילית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76200" y="206692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מחלקת הבעיות שניתנות לפתרון בזמן פולי-לוגריתמי (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(log 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n)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),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6200" y="252412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באמצעות מספר פולינומיאלי של מעבדים.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143000" y="3843338"/>
          <a:ext cx="1689100" cy="790575"/>
        </p:xfrm>
        <a:graphic>
          <a:graphicData uri="http://schemas.openxmlformats.org/presentationml/2006/ole">
            <p:oleObj spid="_x0000_s150533" name="Equation" r:id="rId3" imgW="406080" imgH="190440" progId="Equation.DSMT4">
              <p:embed/>
            </p:oleObj>
          </a:graphicData>
        </a:graphic>
      </p:graphicFrame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76200" y="15240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Nick’s Class</a:t>
            </a:r>
            <a:r>
              <a:rPr lang="he-I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NC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3962400" y="3838575"/>
          <a:ext cx="4114800" cy="790575"/>
        </p:xfrm>
        <a:graphic>
          <a:graphicData uri="http://schemas.openxmlformats.org/presentationml/2006/ole">
            <p:oleObj spid="_x0000_s150535" name="Equation" r:id="rId4" imgW="990360" imgH="190440" progId="Equation.DSMT4">
              <p:embed/>
            </p:oleObj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2801938" y="3838575"/>
          <a:ext cx="1160462" cy="790575"/>
        </p:xfrm>
        <a:graphic>
          <a:graphicData uri="http://schemas.openxmlformats.org/presentationml/2006/ole">
            <p:oleObj spid="_x0000_s150536" name="Equation" r:id="rId5" imgW="27936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2" grpId="0" autoUpdateAnimBg="0"/>
      <p:bldP spid="150534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2112</Words>
  <Application>Microsoft PowerPoint</Application>
  <PresentationFormat>On-screen Show (4:3)</PresentationFormat>
  <Paragraphs>376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Times New Roman</vt:lpstr>
      <vt:lpstr>Times New Roman (Hebrew)</vt:lpstr>
      <vt:lpstr>David</vt:lpstr>
      <vt:lpstr>עיצוב ברירת מחדל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265</cp:revision>
  <dcterms:created xsi:type="dcterms:W3CDTF">2003-06-23T06:21:41Z</dcterms:created>
  <dcterms:modified xsi:type="dcterms:W3CDTF">2007-11-16T10:17:32Z</dcterms:modified>
</cp:coreProperties>
</file>