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8"/>
  </p:notesMasterIdLst>
  <p:handoutMasterIdLst>
    <p:handoutMasterId r:id="rId29"/>
  </p:handoutMasterIdLst>
  <p:sldIdLst>
    <p:sldId id="256" r:id="rId2"/>
    <p:sldId id="280" r:id="rId3"/>
    <p:sldId id="281" r:id="rId4"/>
    <p:sldId id="282" r:id="rId5"/>
    <p:sldId id="283" r:id="rId6"/>
    <p:sldId id="310" r:id="rId7"/>
    <p:sldId id="284" r:id="rId8"/>
    <p:sldId id="285" r:id="rId9"/>
    <p:sldId id="286" r:id="rId10"/>
    <p:sldId id="287" r:id="rId11"/>
    <p:sldId id="288" r:id="rId12"/>
    <p:sldId id="291" r:id="rId13"/>
    <p:sldId id="292" r:id="rId14"/>
    <p:sldId id="293" r:id="rId15"/>
    <p:sldId id="294" r:id="rId16"/>
    <p:sldId id="295" r:id="rId17"/>
    <p:sldId id="296" r:id="rId18"/>
    <p:sldId id="297" r:id="rId19"/>
    <p:sldId id="300" r:id="rId20"/>
    <p:sldId id="301" r:id="rId21"/>
    <p:sldId id="308" r:id="rId22"/>
    <p:sldId id="302" r:id="rId23"/>
    <p:sldId id="309" r:id="rId24"/>
    <p:sldId id="304" r:id="rId25"/>
    <p:sldId id="305" r:id="rId26"/>
    <p:sldId id="306" r:id="rId27"/>
  </p:sldIdLst>
  <p:sldSz cx="9144000" cy="6858000" type="screen4x3"/>
  <p:notesSz cx="6858000" cy="9144000"/>
  <p:defaultTextStyle>
    <a:defPPr>
      <a:defRPr lang="he-IL"/>
    </a:defPPr>
    <a:lvl1pPr algn="ctr" rtl="1" fontAlgn="base">
      <a:spcBef>
        <a:spcPct val="0"/>
      </a:spcBef>
      <a:spcAft>
        <a:spcPct val="0"/>
      </a:spcAft>
      <a:defRPr sz="3600" kern="1200">
        <a:solidFill>
          <a:schemeClr val="tx1"/>
        </a:solidFill>
        <a:effectLst>
          <a:outerShdw blurRad="38100" dist="38100" dir="2700000" algn="tl">
            <a:srgbClr val="000000">
              <a:alpha val="43137"/>
            </a:srgbClr>
          </a:outerShdw>
        </a:effectLst>
        <a:latin typeface="Times New Roman" pitchFamily="18" charset="0"/>
        <a:ea typeface="+mn-ea"/>
        <a:cs typeface="David" pitchFamily="34" charset="-79"/>
      </a:defRPr>
    </a:lvl1pPr>
    <a:lvl2pPr marL="457200" algn="ctr" rtl="1" fontAlgn="base">
      <a:spcBef>
        <a:spcPct val="0"/>
      </a:spcBef>
      <a:spcAft>
        <a:spcPct val="0"/>
      </a:spcAft>
      <a:defRPr sz="3600" kern="1200">
        <a:solidFill>
          <a:schemeClr val="tx1"/>
        </a:solidFill>
        <a:effectLst>
          <a:outerShdw blurRad="38100" dist="38100" dir="2700000" algn="tl">
            <a:srgbClr val="000000">
              <a:alpha val="43137"/>
            </a:srgbClr>
          </a:outerShdw>
        </a:effectLst>
        <a:latin typeface="Times New Roman" pitchFamily="18" charset="0"/>
        <a:ea typeface="+mn-ea"/>
        <a:cs typeface="David" pitchFamily="34" charset="-79"/>
      </a:defRPr>
    </a:lvl2pPr>
    <a:lvl3pPr marL="914400" algn="ctr" rtl="1" fontAlgn="base">
      <a:spcBef>
        <a:spcPct val="0"/>
      </a:spcBef>
      <a:spcAft>
        <a:spcPct val="0"/>
      </a:spcAft>
      <a:defRPr sz="3600" kern="1200">
        <a:solidFill>
          <a:schemeClr val="tx1"/>
        </a:solidFill>
        <a:effectLst>
          <a:outerShdw blurRad="38100" dist="38100" dir="2700000" algn="tl">
            <a:srgbClr val="000000">
              <a:alpha val="43137"/>
            </a:srgbClr>
          </a:outerShdw>
        </a:effectLst>
        <a:latin typeface="Times New Roman" pitchFamily="18" charset="0"/>
        <a:ea typeface="+mn-ea"/>
        <a:cs typeface="David" pitchFamily="34" charset="-79"/>
      </a:defRPr>
    </a:lvl3pPr>
    <a:lvl4pPr marL="1371600" algn="ctr" rtl="1" fontAlgn="base">
      <a:spcBef>
        <a:spcPct val="0"/>
      </a:spcBef>
      <a:spcAft>
        <a:spcPct val="0"/>
      </a:spcAft>
      <a:defRPr sz="3600" kern="1200">
        <a:solidFill>
          <a:schemeClr val="tx1"/>
        </a:solidFill>
        <a:effectLst>
          <a:outerShdw blurRad="38100" dist="38100" dir="2700000" algn="tl">
            <a:srgbClr val="000000">
              <a:alpha val="43137"/>
            </a:srgbClr>
          </a:outerShdw>
        </a:effectLst>
        <a:latin typeface="Times New Roman" pitchFamily="18" charset="0"/>
        <a:ea typeface="+mn-ea"/>
        <a:cs typeface="David" pitchFamily="34" charset="-79"/>
      </a:defRPr>
    </a:lvl4pPr>
    <a:lvl5pPr marL="1828800" algn="ctr" rtl="1" fontAlgn="base">
      <a:spcBef>
        <a:spcPct val="0"/>
      </a:spcBef>
      <a:spcAft>
        <a:spcPct val="0"/>
      </a:spcAft>
      <a:defRPr sz="3600" kern="1200">
        <a:solidFill>
          <a:schemeClr val="tx1"/>
        </a:solidFill>
        <a:effectLst>
          <a:outerShdw blurRad="38100" dist="38100" dir="2700000" algn="tl">
            <a:srgbClr val="000000">
              <a:alpha val="43137"/>
            </a:srgbClr>
          </a:outerShdw>
        </a:effectLst>
        <a:latin typeface="Times New Roman" pitchFamily="18" charset="0"/>
        <a:ea typeface="+mn-ea"/>
        <a:cs typeface="David" pitchFamily="34" charset="-79"/>
      </a:defRPr>
    </a:lvl5pPr>
    <a:lvl6pPr marL="2286000" algn="r" defTabSz="914400" rtl="1" eaLnBrk="1" latinLnBrk="0" hangingPunct="1">
      <a:defRPr sz="3600" kern="1200">
        <a:solidFill>
          <a:schemeClr val="tx1"/>
        </a:solidFill>
        <a:effectLst>
          <a:outerShdw blurRad="38100" dist="38100" dir="2700000" algn="tl">
            <a:srgbClr val="000000">
              <a:alpha val="43137"/>
            </a:srgbClr>
          </a:outerShdw>
        </a:effectLst>
        <a:latin typeface="Times New Roman" pitchFamily="18" charset="0"/>
        <a:ea typeface="+mn-ea"/>
        <a:cs typeface="David" pitchFamily="34" charset="-79"/>
      </a:defRPr>
    </a:lvl6pPr>
    <a:lvl7pPr marL="2743200" algn="r" defTabSz="914400" rtl="1" eaLnBrk="1" latinLnBrk="0" hangingPunct="1">
      <a:defRPr sz="3600" kern="1200">
        <a:solidFill>
          <a:schemeClr val="tx1"/>
        </a:solidFill>
        <a:effectLst>
          <a:outerShdw blurRad="38100" dist="38100" dir="2700000" algn="tl">
            <a:srgbClr val="000000">
              <a:alpha val="43137"/>
            </a:srgbClr>
          </a:outerShdw>
        </a:effectLst>
        <a:latin typeface="Times New Roman" pitchFamily="18" charset="0"/>
        <a:ea typeface="+mn-ea"/>
        <a:cs typeface="David" pitchFamily="34" charset="-79"/>
      </a:defRPr>
    </a:lvl7pPr>
    <a:lvl8pPr marL="3200400" algn="r" defTabSz="914400" rtl="1" eaLnBrk="1" latinLnBrk="0" hangingPunct="1">
      <a:defRPr sz="3600" kern="1200">
        <a:solidFill>
          <a:schemeClr val="tx1"/>
        </a:solidFill>
        <a:effectLst>
          <a:outerShdw blurRad="38100" dist="38100" dir="2700000" algn="tl">
            <a:srgbClr val="000000">
              <a:alpha val="43137"/>
            </a:srgbClr>
          </a:outerShdw>
        </a:effectLst>
        <a:latin typeface="Times New Roman" pitchFamily="18" charset="0"/>
        <a:ea typeface="+mn-ea"/>
        <a:cs typeface="David" pitchFamily="34" charset="-79"/>
      </a:defRPr>
    </a:lvl8pPr>
    <a:lvl9pPr marL="3657600" algn="r" defTabSz="914400" rtl="1" eaLnBrk="1" latinLnBrk="0" hangingPunct="1">
      <a:defRPr sz="3600" kern="1200">
        <a:solidFill>
          <a:schemeClr val="tx1"/>
        </a:solidFill>
        <a:effectLst>
          <a:outerShdw blurRad="38100" dist="38100" dir="2700000" algn="tl">
            <a:srgbClr val="000000">
              <a:alpha val="43137"/>
            </a:srgbClr>
          </a:outerShdw>
        </a:effectLst>
        <a:latin typeface="Times New Roman" pitchFamily="18" charset="0"/>
        <a:ea typeface="+mn-ea"/>
        <a:cs typeface="David" pitchFamily="34" charset="-79"/>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FFFF66"/>
    <a:srgbClr val="CC00CC"/>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7158" autoAdjust="0"/>
    <p:restoredTop sz="90878" autoAdjust="0"/>
  </p:normalViewPr>
  <p:slideViewPr>
    <p:cSldViewPr>
      <p:cViewPr varScale="1">
        <p:scale>
          <a:sx n="71" d="100"/>
          <a:sy n="71" d="100"/>
        </p:scale>
        <p:origin x="-852" y="-102"/>
      </p:cViewPr>
      <p:guideLst>
        <p:guide orient="horz" pos="2256"/>
        <p:guide pos="53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114"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1026"/>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defRPr>
            </a:lvl1pPr>
          </a:lstStyle>
          <a:p>
            <a:endParaRPr lang="en-US"/>
          </a:p>
        </p:txBody>
      </p:sp>
      <p:sp>
        <p:nvSpPr>
          <p:cNvPr id="71683" name="Rectangle 1027"/>
          <p:cNvSpPr>
            <a:spLocks noGrp="1" noChangeArrowheads="1"/>
          </p:cNvSpPr>
          <p:nvPr>
            <p:ph type="dt" sz="quarter" idx="1"/>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ffectLst>
                  <a:outerShdw blurRad="38100" dist="38100" dir="2700000" algn="tl">
                    <a:srgbClr val="C0C0C0"/>
                  </a:outerShdw>
                </a:effectLst>
              </a:defRPr>
            </a:lvl1pPr>
          </a:lstStyle>
          <a:p>
            <a:endParaRPr lang="en-US"/>
          </a:p>
        </p:txBody>
      </p:sp>
      <p:sp>
        <p:nvSpPr>
          <p:cNvPr id="71684" name="Rectangle 1028"/>
          <p:cNvSpPr>
            <a:spLocks noGrp="1" noChangeArrowheads="1"/>
          </p:cNvSpPr>
          <p:nvPr>
            <p:ph type="ftr" sz="quarter" idx="2"/>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endParaRPr lang="en-US"/>
          </a:p>
        </p:txBody>
      </p:sp>
      <p:sp>
        <p:nvSpPr>
          <p:cNvPr id="71685" name="Rectangle 1029"/>
          <p:cNvSpPr>
            <a:spLocks noGrp="1" noChangeArrowheads="1"/>
          </p:cNvSpPr>
          <p:nvPr>
            <p:ph type="sldNum" sz="quarter" idx="3"/>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ffectLst>
                  <a:outerShdw blurRad="38100" dist="38100" dir="2700000" algn="tl">
                    <a:srgbClr val="C0C0C0"/>
                  </a:outerShdw>
                </a:effectLst>
              </a:defRPr>
            </a:lvl1pPr>
          </a:lstStyle>
          <a:p>
            <a:fld id="{32DF04DC-59E9-4935-804C-5DDAC0497157}" type="slidenum">
              <a:rPr lang="he-IL"/>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defRPr>
            </a:lvl1pPr>
          </a:lstStyle>
          <a:p>
            <a:endParaRPr lang="en-US"/>
          </a:p>
        </p:txBody>
      </p:sp>
      <p:sp>
        <p:nvSpPr>
          <p:cNvPr id="72707" name="Rectangle 3"/>
          <p:cNvSpPr>
            <a:spLocks noGrp="1" noChangeArrowheads="1"/>
          </p:cNvSpPr>
          <p:nvPr>
            <p:ph type="dt" idx="1"/>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ffectLst>
                  <a:outerShdw blurRad="38100" dist="38100" dir="2700000" algn="tl">
                    <a:srgbClr val="C0C0C0"/>
                  </a:outerShdw>
                </a:effectLst>
              </a:defRPr>
            </a:lvl1pPr>
          </a:lstStyle>
          <a:p>
            <a:endParaRPr lang="en-US"/>
          </a:p>
        </p:txBody>
      </p:sp>
      <p:sp>
        <p:nvSpPr>
          <p:cNvPr id="7270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27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p>
        </p:txBody>
      </p:sp>
      <p:sp>
        <p:nvSpPr>
          <p:cNvPr id="72710" name="Rectangle 6"/>
          <p:cNvSpPr>
            <a:spLocks noGrp="1" noChangeArrowheads="1"/>
          </p:cNvSpPr>
          <p:nvPr>
            <p:ph type="ftr" sz="quarter" idx="4"/>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endParaRPr lang="en-US"/>
          </a:p>
        </p:txBody>
      </p:sp>
      <p:sp>
        <p:nvSpPr>
          <p:cNvPr id="72711" name="Rectangle 7"/>
          <p:cNvSpPr>
            <a:spLocks noGrp="1" noChangeArrowheads="1"/>
          </p:cNvSpPr>
          <p:nvPr>
            <p:ph type="sldNum" sz="quarter" idx="5"/>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ffectLst>
                  <a:outerShdw blurRad="38100" dist="38100" dir="2700000" algn="tl">
                    <a:srgbClr val="C0C0C0"/>
                  </a:outerShdw>
                </a:effectLst>
              </a:defRPr>
            </a:lvl1pPr>
          </a:lstStyle>
          <a:p>
            <a:fld id="{C2687CD4-32A5-4163-BC62-C80741F2AF23}" type="slidenum">
              <a:rPr lang="he-IL"/>
              <a:pPr/>
              <a:t>‹#›</a:t>
            </a:fld>
            <a:endParaRPr lang="en-US"/>
          </a:p>
        </p:txBody>
      </p:sp>
    </p:spTree>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r" rtl="1"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r" rtl="1"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r" rtl="1"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r" rtl="1"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4F3DC8-64B1-4340-8F46-028FADECF2C1}" type="slidenum">
              <a:rPr lang="he-IL"/>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45C668B-1B23-406F-92EC-F6F3D0FDBC1D}" type="slidenum">
              <a:rPr lang="he-IL"/>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972B695-47EA-4FC3-B151-10223B4E6303}" type="slidenum">
              <a:rPr lang="he-IL"/>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61947C0-8A15-4F0B-836C-891195E08179}" type="slidenum">
              <a:rPr lang="he-IL"/>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A35888-93D0-474B-B647-EECEA4C92227}" type="slidenum">
              <a:rPr lang="he-IL"/>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C72ECB1-4F1F-4D03-A0D3-EC72FBFD65C2}" type="slidenum">
              <a:rPr lang="he-IL"/>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A80753-8DC9-4990-8E30-85B62523D76D}" type="slidenum">
              <a:rPr lang="he-IL"/>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E7FA50E-4CCD-4899-A1BF-936480D36346}" type="slidenum">
              <a:rPr lang="he-IL"/>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9A44BE0-B2C9-4572-AB66-DAF8B9422A7F}" type="slidenum">
              <a:rPr lang="he-IL"/>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D709337-82A9-4F91-A276-D40906DDB04C}" type="slidenum">
              <a:rPr lang="he-IL"/>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6CE0978-03E6-4F54-95C4-0E0202EA2EB9}" type="slidenum">
              <a:rPr lang="he-IL"/>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he-IL" smtClean="0"/>
              <a:t>לחץ כדי לערוך סגנון כותרת של תבנית בסיס</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p>
        </p:txBody>
      </p:sp>
      <p:sp>
        <p:nvSpPr>
          <p:cNvPr id="1028" name="Rectangle 4"/>
          <p:cNvSpPr>
            <a:spLocks noGrp="1" noChangeArrowheads="1"/>
          </p:cNvSpPr>
          <p:nvPr>
            <p:ph type="dt" sz="half" idx="2"/>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defRPr>
            </a:lvl1pPr>
          </a:lstStyle>
          <a:p>
            <a:endParaRPr lang="en-US"/>
          </a:p>
        </p:txBody>
      </p:sp>
      <p:sp>
        <p:nvSpPr>
          <p:cNvPr id="1030" name="Rectangle 6"/>
          <p:cNvSpPr>
            <a:spLocks noGrp="1" noChangeArrowheads="1"/>
          </p:cNvSpPr>
          <p:nvPr>
            <p:ph type="sldNum" sz="quarter" idx="4"/>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ffectLst/>
                <a:cs typeface="+mn-cs"/>
              </a:defRPr>
            </a:lvl1pPr>
          </a:lstStyle>
          <a:p>
            <a:fld id="{39F9AE4F-C7FE-4335-8338-E272F1731865}" type="slidenum">
              <a:rPr lang="he-IL"/>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1" fontAlgn="base">
        <a:spcBef>
          <a:spcPct val="0"/>
        </a:spcBef>
        <a:spcAft>
          <a:spcPct val="0"/>
        </a:spcAft>
        <a:defRPr sz="4400">
          <a:solidFill>
            <a:schemeClr val="tx2"/>
          </a:solidFill>
          <a:latin typeface="+mj-lt"/>
          <a:ea typeface="+mj-ea"/>
          <a:cs typeface="+mj-cs"/>
        </a:defRPr>
      </a:lvl1pPr>
      <a:lvl2pPr algn="ctr" rtl="1" fontAlgn="base">
        <a:spcBef>
          <a:spcPct val="0"/>
        </a:spcBef>
        <a:spcAft>
          <a:spcPct val="0"/>
        </a:spcAft>
        <a:defRPr sz="4400">
          <a:solidFill>
            <a:schemeClr val="tx2"/>
          </a:solidFill>
          <a:latin typeface="Times New Roman" pitchFamily="18" charset="0"/>
          <a:cs typeface="Times New Roman" pitchFamily="18" charset="0"/>
        </a:defRPr>
      </a:lvl2pPr>
      <a:lvl3pPr algn="ctr" rtl="1" fontAlgn="base">
        <a:spcBef>
          <a:spcPct val="0"/>
        </a:spcBef>
        <a:spcAft>
          <a:spcPct val="0"/>
        </a:spcAft>
        <a:defRPr sz="4400">
          <a:solidFill>
            <a:schemeClr val="tx2"/>
          </a:solidFill>
          <a:latin typeface="Times New Roman" pitchFamily="18" charset="0"/>
          <a:cs typeface="Times New Roman" pitchFamily="18" charset="0"/>
        </a:defRPr>
      </a:lvl3pPr>
      <a:lvl4pPr algn="ctr" rtl="1" fontAlgn="base">
        <a:spcBef>
          <a:spcPct val="0"/>
        </a:spcBef>
        <a:spcAft>
          <a:spcPct val="0"/>
        </a:spcAft>
        <a:defRPr sz="4400">
          <a:solidFill>
            <a:schemeClr val="tx2"/>
          </a:solidFill>
          <a:latin typeface="Times New Roman" pitchFamily="18" charset="0"/>
          <a:cs typeface="Times New Roman" pitchFamily="18" charset="0"/>
        </a:defRPr>
      </a:lvl4pPr>
      <a:lvl5pPr algn="ctr" rtl="1" fontAlgn="base">
        <a:spcBef>
          <a:spcPct val="0"/>
        </a:spcBef>
        <a:spcAft>
          <a:spcPct val="0"/>
        </a:spcAft>
        <a:defRPr sz="4400">
          <a:solidFill>
            <a:schemeClr val="tx2"/>
          </a:solidFill>
          <a:latin typeface="Times New Roman" pitchFamily="18" charset="0"/>
          <a:cs typeface="Times New Roman" pitchFamily="18" charset="0"/>
        </a:defRPr>
      </a:lvl5pPr>
      <a:lvl6pPr marL="457200" algn="ctr" rtl="1"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1"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1"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1"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r" rtl="1" fontAlgn="base">
        <a:spcBef>
          <a:spcPct val="20000"/>
        </a:spcBef>
        <a:spcAft>
          <a:spcPct val="0"/>
        </a:spcAft>
        <a:buChar char="•"/>
        <a:defRPr sz="3200">
          <a:solidFill>
            <a:schemeClr val="tx1"/>
          </a:solidFill>
          <a:latin typeface="+mn-lt"/>
          <a:ea typeface="+mn-ea"/>
          <a:cs typeface="+mn-cs"/>
        </a:defRPr>
      </a:lvl1pPr>
      <a:lvl2pPr marL="742950" indent="-285750" algn="r" rtl="1" fontAlgn="base">
        <a:spcBef>
          <a:spcPct val="20000"/>
        </a:spcBef>
        <a:spcAft>
          <a:spcPct val="0"/>
        </a:spcAft>
        <a:buChar char="–"/>
        <a:defRPr sz="2800">
          <a:solidFill>
            <a:schemeClr val="tx1"/>
          </a:solidFill>
          <a:latin typeface="+mn-lt"/>
          <a:cs typeface="+mn-cs"/>
        </a:defRPr>
      </a:lvl2pPr>
      <a:lvl3pPr marL="1143000" indent="-228600" algn="r" rtl="1" fontAlgn="base">
        <a:spcBef>
          <a:spcPct val="20000"/>
        </a:spcBef>
        <a:spcAft>
          <a:spcPct val="0"/>
        </a:spcAft>
        <a:buChar char="•"/>
        <a:defRPr sz="2400">
          <a:solidFill>
            <a:schemeClr val="tx1"/>
          </a:solidFill>
          <a:latin typeface="+mn-lt"/>
          <a:cs typeface="+mn-cs"/>
        </a:defRPr>
      </a:lvl3pPr>
      <a:lvl4pPr marL="1600200" indent="-228600" algn="r" rtl="1" fontAlgn="base">
        <a:spcBef>
          <a:spcPct val="20000"/>
        </a:spcBef>
        <a:spcAft>
          <a:spcPct val="0"/>
        </a:spcAft>
        <a:buChar char="–"/>
        <a:defRPr sz="2000">
          <a:solidFill>
            <a:schemeClr val="tx1"/>
          </a:solidFill>
          <a:latin typeface="+mn-lt"/>
          <a:cs typeface="+mn-cs"/>
        </a:defRPr>
      </a:lvl4pPr>
      <a:lvl5pPr marL="2057400" indent="-228600" algn="r" rtl="1" fontAlgn="base">
        <a:spcBef>
          <a:spcPct val="20000"/>
        </a:spcBef>
        <a:spcAft>
          <a:spcPct val="0"/>
        </a:spcAft>
        <a:buChar char="»"/>
        <a:defRPr sz="2000">
          <a:solidFill>
            <a:schemeClr val="tx1"/>
          </a:solidFill>
          <a:latin typeface="+mn-lt"/>
          <a:cs typeface="+mn-cs"/>
        </a:defRPr>
      </a:lvl5pPr>
      <a:lvl6pPr marL="2514600" indent="-228600" algn="r" rtl="1" fontAlgn="base">
        <a:spcBef>
          <a:spcPct val="20000"/>
        </a:spcBef>
        <a:spcAft>
          <a:spcPct val="0"/>
        </a:spcAft>
        <a:buChar char="»"/>
        <a:defRPr sz="2000">
          <a:solidFill>
            <a:schemeClr val="tx1"/>
          </a:solidFill>
          <a:latin typeface="+mn-lt"/>
          <a:cs typeface="+mn-cs"/>
        </a:defRPr>
      </a:lvl6pPr>
      <a:lvl7pPr marL="2971800" indent="-228600" algn="r" rtl="1" fontAlgn="base">
        <a:spcBef>
          <a:spcPct val="20000"/>
        </a:spcBef>
        <a:spcAft>
          <a:spcPct val="0"/>
        </a:spcAft>
        <a:buChar char="»"/>
        <a:defRPr sz="2000">
          <a:solidFill>
            <a:schemeClr val="tx1"/>
          </a:solidFill>
          <a:latin typeface="+mn-lt"/>
          <a:cs typeface="+mn-cs"/>
        </a:defRPr>
      </a:lvl7pPr>
      <a:lvl8pPr marL="3429000" indent="-228600" algn="r" rtl="1" fontAlgn="base">
        <a:spcBef>
          <a:spcPct val="20000"/>
        </a:spcBef>
        <a:spcAft>
          <a:spcPct val="0"/>
        </a:spcAft>
        <a:buChar char="»"/>
        <a:defRPr sz="2000">
          <a:solidFill>
            <a:schemeClr val="tx1"/>
          </a:solidFill>
          <a:latin typeface="+mn-lt"/>
          <a:cs typeface="+mn-cs"/>
        </a:defRPr>
      </a:lvl8pPr>
      <a:lvl9pPr marL="3886200" indent="-228600" algn="r" rtl="1" fontAlgn="base">
        <a:spcBef>
          <a:spcPct val="20000"/>
        </a:spcBef>
        <a:spcAft>
          <a:spcPct val="0"/>
        </a:spcAft>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A01349-26A0-4B51-90FB-5996BA45200F}" type="slidenum">
              <a:rPr lang="he-IL"/>
              <a:pPr/>
              <a:t>1</a:t>
            </a:fld>
            <a:endParaRPr lang="en-US"/>
          </a:p>
        </p:txBody>
      </p:sp>
      <p:sp>
        <p:nvSpPr>
          <p:cNvPr id="2050" name="Text Box 2"/>
          <p:cNvSpPr txBox="1">
            <a:spLocks noChangeArrowheads="1"/>
          </p:cNvSpPr>
          <p:nvPr/>
        </p:nvSpPr>
        <p:spPr bwMode="auto">
          <a:xfrm>
            <a:off x="1905000" y="2116138"/>
            <a:ext cx="5257800" cy="1465262"/>
          </a:xfrm>
          <a:prstGeom prst="rect">
            <a:avLst/>
          </a:prstGeom>
          <a:noFill/>
          <a:ln w="9525">
            <a:noFill/>
            <a:miter lim="800000"/>
            <a:headEnd/>
            <a:tailEnd/>
          </a:ln>
          <a:effectLst/>
        </p:spPr>
        <p:txBody>
          <a:bodyPr>
            <a:spAutoFit/>
          </a:bodyPr>
          <a:lstStyle/>
          <a:p>
            <a:pPr>
              <a:spcBef>
                <a:spcPct val="50000"/>
              </a:spcBef>
            </a:pPr>
            <a:r>
              <a:rPr lang="he-IL">
                <a:solidFill>
                  <a:schemeClr val="accent2"/>
                </a:solidFill>
                <a:effectLst>
                  <a:outerShdw blurRad="38100" dist="38100" dir="2700000" algn="tl">
                    <a:srgbClr val="C0C0C0"/>
                  </a:outerShdw>
                </a:effectLst>
              </a:rPr>
              <a:t>פרק </a:t>
            </a:r>
            <a:r>
              <a:rPr lang="en-US">
                <a:solidFill>
                  <a:schemeClr val="accent2"/>
                </a:solidFill>
                <a:effectLst>
                  <a:outerShdw blurRad="38100" dist="38100" dir="2700000" algn="tl">
                    <a:srgbClr val="C0C0C0"/>
                  </a:outerShdw>
                </a:effectLst>
              </a:rPr>
              <a:t>11</a:t>
            </a:r>
            <a:endParaRPr lang="he-IL">
              <a:solidFill>
                <a:schemeClr val="accent2"/>
              </a:solidFill>
              <a:effectLst>
                <a:outerShdw blurRad="38100" dist="38100" dir="2700000" algn="tl">
                  <a:srgbClr val="C0C0C0"/>
                </a:outerShdw>
              </a:effectLst>
            </a:endParaRPr>
          </a:p>
          <a:p>
            <a:pPr>
              <a:spcBef>
                <a:spcPct val="50000"/>
              </a:spcBef>
            </a:pPr>
            <a:r>
              <a:rPr lang="he-IL">
                <a:solidFill>
                  <a:schemeClr val="accent2"/>
                </a:solidFill>
                <a:effectLst>
                  <a:outerShdw blurRad="38100" dist="38100" dir="2700000" algn="tl">
                    <a:srgbClr val="C0C0C0"/>
                  </a:outerShdw>
                </a:effectLst>
              </a:rPr>
              <a:t>אלגוריתמים הסתברותיים</a:t>
            </a:r>
            <a:endParaRPr lang="en-US">
              <a:solidFill>
                <a:schemeClr val="accent2"/>
              </a:solidFill>
              <a:effectLst>
                <a:outerShdw blurRad="38100" dist="38100" dir="2700000" algn="tl">
                  <a:srgbClr val="C0C0C0"/>
                </a:outerShdw>
              </a:effectLst>
            </a:endParaRPr>
          </a:p>
        </p:txBody>
      </p:sp>
      <p:sp>
        <p:nvSpPr>
          <p:cNvPr id="2051" name="Text Box 3"/>
          <p:cNvSpPr txBox="1">
            <a:spLocks noChangeArrowheads="1"/>
          </p:cNvSpPr>
          <p:nvPr/>
        </p:nvSpPr>
        <p:spPr bwMode="auto">
          <a:xfrm>
            <a:off x="5791200" y="5849938"/>
            <a:ext cx="2743200" cy="779462"/>
          </a:xfrm>
          <a:prstGeom prst="rect">
            <a:avLst/>
          </a:prstGeom>
          <a:noFill/>
          <a:ln w="9525">
            <a:noFill/>
            <a:miter lim="800000"/>
            <a:headEnd/>
            <a:tailEnd/>
          </a:ln>
          <a:effectLst/>
        </p:spPr>
        <p:txBody>
          <a:bodyPr>
            <a:spAutoFit/>
          </a:bodyPr>
          <a:lstStyle/>
          <a:p>
            <a:pPr algn="r">
              <a:spcBef>
                <a:spcPct val="50000"/>
              </a:spcBef>
            </a:pPr>
            <a:r>
              <a:rPr lang="he-IL" sz="1800" b="1">
                <a:solidFill>
                  <a:srgbClr val="CC00CC"/>
                </a:solidFill>
                <a:effectLst>
                  <a:outerShdw blurRad="38100" dist="38100" dir="2700000" algn="tl">
                    <a:srgbClr val="C0C0C0"/>
                  </a:outerShdw>
                </a:effectLst>
              </a:rPr>
              <a:t>הוכן על ידי: רינת רוזנברג</a:t>
            </a:r>
          </a:p>
          <a:p>
            <a:pPr algn="r">
              <a:spcBef>
                <a:spcPct val="50000"/>
              </a:spcBef>
            </a:pPr>
            <a:r>
              <a:rPr lang="he-IL" sz="1800" b="1">
                <a:solidFill>
                  <a:srgbClr val="CC00CC"/>
                </a:solidFill>
                <a:effectLst>
                  <a:outerShdw blurRad="38100" dist="38100" dir="2700000" algn="tl">
                    <a:srgbClr val="C0C0C0"/>
                  </a:outerShdw>
                </a:effectLst>
              </a:rPr>
              <a:t>ערך: אייל משיח</a:t>
            </a:r>
            <a:endParaRPr lang="en-US" sz="1800" b="1">
              <a:solidFill>
                <a:srgbClr val="CC00CC"/>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46FB1E18-A2EF-4EF7-B9F4-419937E4509D}" type="slidenum">
              <a:rPr lang="he-IL"/>
              <a:pPr/>
              <a:t>10</a:t>
            </a:fld>
            <a:endParaRPr lang="en-US"/>
          </a:p>
        </p:txBody>
      </p:sp>
      <p:sp>
        <p:nvSpPr>
          <p:cNvPr id="180226" name="Text Box 2"/>
          <p:cNvSpPr txBox="1">
            <a:spLocks noChangeArrowheads="1"/>
          </p:cNvSpPr>
          <p:nvPr/>
        </p:nvSpPr>
        <p:spPr bwMode="auto">
          <a:xfrm>
            <a:off x="533400" y="914400"/>
            <a:ext cx="80772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מכונות טיורינג הסתברותיות</a:t>
            </a:r>
            <a:endParaRPr lang="en-US" sz="2400">
              <a:solidFill>
                <a:schemeClr val="accent2"/>
              </a:solidFill>
              <a:effectLst>
                <a:outerShdw blurRad="38100" dist="38100" dir="2700000" algn="tl">
                  <a:srgbClr val="C0C0C0"/>
                </a:outerShdw>
              </a:effectLst>
            </a:endParaRPr>
          </a:p>
        </p:txBody>
      </p:sp>
      <p:sp>
        <p:nvSpPr>
          <p:cNvPr id="180227" name="Text Box 3"/>
          <p:cNvSpPr txBox="1">
            <a:spLocks noChangeArrowheads="1"/>
          </p:cNvSpPr>
          <p:nvPr/>
        </p:nvSpPr>
        <p:spPr bwMode="auto">
          <a:xfrm>
            <a:off x="152400" y="1524000"/>
            <a:ext cx="84582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אלו מכונות טיורינג לא-דטרמיניסטיות שבהן מוכתבת בחירה בין אפשרויות על-ידי תוצאת הטלתה של מטבע הוגנת רגילה, ולא מטבע קסם.</a:t>
            </a:r>
            <a:endParaRPr lang="en-US" sz="2400">
              <a:effectLst>
                <a:outerShdw blurRad="38100" dist="38100" dir="2700000" algn="tl">
                  <a:srgbClr val="C0C0C0"/>
                </a:outerShdw>
              </a:effectLst>
            </a:endParaRPr>
          </a:p>
        </p:txBody>
      </p:sp>
      <p:sp>
        <p:nvSpPr>
          <p:cNvPr id="180228" name="Text Box 4"/>
          <p:cNvSpPr txBox="1">
            <a:spLocks noChangeArrowheads="1"/>
          </p:cNvSpPr>
          <p:nvPr/>
        </p:nvSpPr>
        <p:spPr bwMode="auto">
          <a:xfrm>
            <a:off x="533400" y="2971800"/>
            <a:ext cx="80772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המחלקה </a:t>
            </a:r>
            <a:r>
              <a:rPr lang="en-US" sz="2400">
                <a:solidFill>
                  <a:schemeClr val="accent2"/>
                </a:solidFill>
                <a:effectLst>
                  <a:outerShdw blurRad="38100" dist="38100" dir="2700000" algn="tl">
                    <a:srgbClr val="C0C0C0"/>
                  </a:outerShdw>
                </a:effectLst>
              </a:rPr>
              <a:t>RP</a:t>
            </a:r>
            <a:r>
              <a:rPr lang="he-IL" sz="2400">
                <a:solidFill>
                  <a:schemeClr val="accent2"/>
                </a:solidFill>
                <a:effectLst>
                  <a:outerShdw blurRad="38100" dist="38100" dir="2700000" algn="tl">
                    <a:srgbClr val="C0C0C0"/>
                  </a:outerShdw>
                </a:effectLst>
              </a:rPr>
              <a:t> </a:t>
            </a:r>
            <a:r>
              <a:rPr lang="en-US" sz="2400">
                <a:solidFill>
                  <a:schemeClr val="accent2"/>
                </a:solidFill>
                <a:effectLst>
                  <a:outerShdw blurRad="38100" dist="38100" dir="2700000" algn="tl">
                    <a:srgbClr val="C0C0C0"/>
                  </a:outerShdw>
                </a:effectLst>
              </a:rPr>
              <a:t>(Random Polynomial-time)</a:t>
            </a:r>
          </a:p>
        </p:txBody>
      </p:sp>
      <p:sp>
        <p:nvSpPr>
          <p:cNvPr id="180229" name="Text Box 5"/>
          <p:cNvSpPr txBox="1">
            <a:spLocks noChangeArrowheads="1"/>
          </p:cNvSpPr>
          <p:nvPr/>
        </p:nvSpPr>
        <p:spPr bwMode="auto">
          <a:xfrm>
            <a:off x="152400" y="3505200"/>
            <a:ext cx="84582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מחלקת בעיות ההכרעה, שעבור כל אחת מהן קיימת מכונת טיורינג הסתברותית, פולינומיאלית בזמן, בעלת התכונה הבאה:</a:t>
            </a:r>
            <a:endParaRPr lang="en-US" sz="2400">
              <a:effectLst>
                <a:outerShdw blurRad="38100" dist="38100" dir="2700000" algn="tl">
                  <a:srgbClr val="C0C0C0"/>
                </a:outerShdw>
              </a:effectLst>
            </a:endParaRPr>
          </a:p>
        </p:txBody>
      </p:sp>
      <p:sp>
        <p:nvSpPr>
          <p:cNvPr id="180230" name="Text Box 6"/>
          <p:cNvSpPr txBox="1">
            <a:spLocks noChangeArrowheads="1"/>
          </p:cNvSpPr>
          <p:nvPr/>
        </p:nvSpPr>
        <p:spPr bwMode="auto">
          <a:xfrm>
            <a:off x="-323850" y="4437063"/>
            <a:ext cx="89154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אם התשובה הנכונה עבור קלט </a:t>
            </a:r>
            <a:r>
              <a:rPr lang="en-US" sz="2400">
                <a:effectLst>
                  <a:outerShdw blurRad="38100" dist="38100" dir="2700000" algn="tl">
                    <a:srgbClr val="C0C0C0"/>
                  </a:outerShdw>
                </a:effectLst>
              </a:rPr>
              <a:t>x</a:t>
            </a:r>
            <a:r>
              <a:rPr lang="he-IL" sz="2400">
                <a:effectLst>
                  <a:outerShdw blurRad="38100" dist="38100" dir="2700000" algn="tl">
                    <a:srgbClr val="C0C0C0"/>
                  </a:outerShdw>
                </a:effectLst>
              </a:rPr>
              <a:t> היא </a:t>
            </a:r>
            <a:r>
              <a:rPr lang="he-IL" sz="2400" b="1">
                <a:solidFill>
                  <a:srgbClr val="FF3300"/>
                </a:solidFill>
                <a:effectLst>
                  <a:outerShdw blurRad="38100" dist="38100" dir="2700000" algn="tl">
                    <a:srgbClr val="C0C0C0"/>
                  </a:outerShdw>
                </a:effectLst>
              </a:rPr>
              <a:t>לא</a:t>
            </a:r>
            <a:r>
              <a:rPr lang="he-IL" sz="2400">
                <a:effectLst>
                  <a:outerShdw blurRad="38100" dist="38100" dir="2700000" algn="tl">
                    <a:srgbClr val="C0C0C0"/>
                  </a:outerShdw>
                </a:effectLst>
              </a:rPr>
              <a:t>, אז המכונה תחזיר </a:t>
            </a:r>
            <a:r>
              <a:rPr lang="he-IL" sz="2400" b="1">
                <a:solidFill>
                  <a:srgbClr val="FF3300"/>
                </a:solidFill>
                <a:effectLst>
                  <a:outerShdw blurRad="38100" dist="38100" dir="2700000" algn="tl">
                    <a:srgbClr val="C0C0C0"/>
                  </a:outerShdw>
                </a:effectLst>
              </a:rPr>
              <a:t>לא</a:t>
            </a:r>
            <a:r>
              <a:rPr lang="he-IL" sz="2400">
                <a:effectLst>
                  <a:outerShdw blurRad="38100" dist="38100" dir="2700000" algn="tl">
                    <a:srgbClr val="C0C0C0"/>
                  </a:outerShdw>
                </a:effectLst>
              </a:rPr>
              <a:t> בהסתברות 1. </a:t>
            </a:r>
            <a:endParaRPr lang="en-US" sz="2400">
              <a:effectLst>
                <a:outerShdw blurRad="38100" dist="38100" dir="2700000" algn="tl">
                  <a:srgbClr val="C0C0C0"/>
                </a:outerShdw>
              </a:effectLst>
            </a:endParaRPr>
          </a:p>
        </p:txBody>
      </p:sp>
      <p:sp>
        <p:nvSpPr>
          <p:cNvPr id="180231" name="Text Box 7"/>
          <p:cNvSpPr txBox="1">
            <a:spLocks noChangeArrowheads="1"/>
          </p:cNvSpPr>
          <p:nvPr/>
        </p:nvSpPr>
        <p:spPr bwMode="auto">
          <a:xfrm>
            <a:off x="0" y="5229225"/>
            <a:ext cx="8596313"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אם התשובה הנכונה היא </a:t>
            </a:r>
            <a:r>
              <a:rPr lang="he-IL" sz="2400" b="1">
                <a:solidFill>
                  <a:srgbClr val="FF3300"/>
                </a:solidFill>
                <a:effectLst>
                  <a:outerShdw blurRad="38100" dist="38100" dir="2700000" algn="tl">
                    <a:srgbClr val="C0C0C0"/>
                  </a:outerShdw>
                </a:effectLst>
              </a:rPr>
              <a:t>כן</a:t>
            </a:r>
            <a:r>
              <a:rPr lang="he-IL" sz="2400">
                <a:effectLst>
                  <a:outerShdw blurRad="38100" dist="38100" dir="2700000" algn="tl">
                    <a:srgbClr val="C0C0C0"/>
                  </a:outerShdw>
                </a:effectLst>
              </a:rPr>
              <a:t>, אזי המכונה תחזיר </a:t>
            </a:r>
            <a:r>
              <a:rPr lang="he-IL" sz="2400" b="1">
                <a:solidFill>
                  <a:srgbClr val="FF3300"/>
                </a:solidFill>
                <a:effectLst>
                  <a:outerShdw blurRad="38100" dist="38100" dir="2700000" algn="tl">
                    <a:srgbClr val="C0C0C0"/>
                  </a:outerShdw>
                </a:effectLst>
              </a:rPr>
              <a:t>כן</a:t>
            </a:r>
            <a:r>
              <a:rPr lang="he-IL" sz="2400">
                <a:effectLst>
                  <a:outerShdw blurRad="38100" dist="38100" dir="2700000" algn="tl">
                    <a:srgbClr val="C0C0C0"/>
                  </a:outerShdw>
                </a:effectLst>
              </a:rPr>
              <a:t> בהסתברות גדולה מ- </a:t>
            </a:r>
            <a:r>
              <a:rPr lang="en-US" sz="2400">
                <a:effectLst>
                  <a:outerShdw blurRad="38100" dist="38100" dir="2700000" algn="tl">
                    <a:srgbClr val="C0C0C0"/>
                  </a:outerShdw>
                </a:effectLst>
              </a:rPr>
              <a:t>1/2</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wipe(up)">
                                      <p:cBhvr>
                                        <p:cTn id="7" dur="500"/>
                                        <p:tgtEl>
                                          <p:spTgt spid="180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0227"/>
                                        </p:tgtEl>
                                        <p:attrNameLst>
                                          <p:attrName>style.visibility</p:attrName>
                                        </p:attrNameLst>
                                      </p:cBhvr>
                                      <p:to>
                                        <p:strVal val="visible"/>
                                      </p:to>
                                    </p:set>
                                    <p:animEffect transition="in" filter="wipe(up)">
                                      <p:cBhvr>
                                        <p:cTn id="12" dur="500"/>
                                        <p:tgtEl>
                                          <p:spTgt spid="180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0228"/>
                                        </p:tgtEl>
                                        <p:attrNameLst>
                                          <p:attrName>style.visibility</p:attrName>
                                        </p:attrNameLst>
                                      </p:cBhvr>
                                      <p:to>
                                        <p:strVal val="visible"/>
                                      </p:to>
                                    </p:set>
                                    <p:animEffect transition="in" filter="wipe(up)">
                                      <p:cBhvr>
                                        <p:cTn id="17" dur="500"/>
                                        <p:tgtEl>
                                          <p:spTgt spid="1802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0229"/>
                                        </p:tgtEl>
                                        <p:attrNameLst>
                                          <p:attrName>style.visibility</p:attrName>
                                        </p:attrNameLst>
                                      </p:cBhvr>
                                      <p:to>
                                        <p:strVal val="visible"/>
                                      </p:to>
                                    </p:set>
                                    <p:animEffect transition="in" filter="wipe(up)">
                                      <p:cBhvr>
                                        <p:cTn id="22" dur="500"/>
                                        <p:tgtEl>
                                          <p:spTgt spid="1802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0230"/>
                                        </p:tgtEl>
                                        <p:attrNameLst>
                                          <p:attrName>style.visibility</p:attrName>
                                        </p:attrNameLst>
                                      </p:cBhvr>
                                      <p:to>
                                        <p:strVal val="visible"/>
                                      </p:to>
                                    </p:set>
                                    <p:animEffect transition="in" filter="wipe(up)">
                                      <p:cBhvr>
                                        <p:cTn id="27" dur="500"/>
                                        <p:tgtEl>
                                          <p:spTgt spid="1802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0231"/>
                                        </p:tgtEl>
                                        <p:attrNameLst>
                                          <p:attrName>style.visibility</p:attrName>
                                        </p:attrNameLst>
                                      </p:cBhvr>
                                      <p:to>
                                        <p:strVal val="visible"/>
                                      </p:to>
                                    </p:set>
                                    <p:animEffect transition="in" filter="wipe(up)">
                                      <p:cBhvr>
                                        <p:cTn id="32" dur="500"/>
                                        <p:tgtEl>
                                          <p:spTgt spid="180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227" grpId="0" autoUpdateAnimBg="0"/>
      <p:bldP spid="180228" grpId="0" autoUpdateAnimBg="0"/>
      <p:bldP spid="180229" grpId="0" autoUpdateAnimBg="0"/>
      <p:bldP spid="180230" grpId="0" autoUpdateAnimBg="0"/>
      <p:bldP spid="18023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156CCD7C-FC1A-45A9-993E-451FBFFA45C2}" type="slidenum">
              <a:rPr lang="he-IL"/>
              <a:pPr/>
              <a:t>11</a:t>
            </a:fld>
            <a:endParaRPr lang="en-US"/>
          </a:p>
        </p:txBody>
      </p:sp>
      <p:sp>
        <p:nvSpPr>
          <p:cNvPr id="181250" name="Text Box 2"/>
          <p:cNvSpPr txBox="1">
            <a:spLocks noChangeArrowheads="1"/>
          </p:cNvSpPr>
          <p:nvPr/>
        </p:nvSpPr>
        <p:spPr bwMode="auto">
          <a:xfrm>
            <a:off x="533400" y="609600"/>
            <a:ext cx="80772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המחלקה </a:t>
            </a:r>
            <a:r>
              <a:rPr lang="en-US" sz="2400">
                <a:solidFill>
                  <a:schemeClr val="accent2"/>
                </a:solidFill>
                <a:effectLst>
                  <a:outerShdw blurRad="38100" dist="38100" dir="2700000" algn="tl">
                    <a:srgbClr val="C0C0C0"/>
                  </a:outerShdw>
                </a:effectLst>
              </a:rPr>
              <a:t>co-RP</a:t>
            </a:r>
          </a:p>
        </p:txBody>
      </p:sp>
      <p:sp>
        <p:nvSpPr>
          <p:cNvPr id="181251" name="Text Box 3"/>
          <p:cNvSpPr txBox="1">
            <a:spLocks noChangeArrowheads="1"/>
          </p:cNvSpPr>
          <p:nvPr/>
        </p:nvSpPr>
        <p:spPr bwMode="auto">
          <a:xfrm>
            <a:off x="152400" y="1143000"/>
            <a:ext cx="84582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מחלקת בעיות ההכרעה, שעבור כל אחת מהן קיימת מכונת טיורינג הסתברותית, פולינומיאלית בזמן, בעלת התכונה הבאה:</a:t>
            </a:r>
            <a:endParaRPr lang="en-US" sz="2400">
              <a:effectLst>
                <a:outerShdw blurRad="38100" dist="38100" dir="2700000" algn="tl">
                  <a:srgbClr val="C0C0C0"/>
                </a:outerShdw>
              </a:effectLst>
            </a:endParaRPr>
          </a:p>
        </p:txBody>
      </p:sp>
      <p:sp>
        <p:nvSpPr>
          <p:cNvPr id="181252" name="Text Box 4"/>
          <p:cNvSpPr txBox="1">
            <a:spLocks noChangeArrowheads="1"/>
          </p:cNvSpPr>
          <p:nvPr/>
        </p:nvSpPr>
        <p:spPr bwMode="auto">
          <a:xfrm>
            <a:off x="-304800" y="2133600"/>
            <a:ext cx="89154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אם התשובה הנכונה עבור קלט </a:t>
            </a:r>
            <a:r>
              <a:rPr lang="en-US" sz="2400">
                <a:effectLst>
                  <a:outerShdw blurRad="38100" dist="38100" dir="2700000" algn="tl">
                    <a:srgbClr val="C0C0C0"/>
                  </a:outerShdw>
                </a:effectLst>
              </a:rPr>
              <a:t>x</a:t>
            </a:r>
            <a:r>
              <a:rPr lang="he-IL" sz="2400">
                <a:effectLst>
                  <a:outerShdw blurRad="38100" dist="38100" dir="2700000" algn="tl">
                    <a:srgbClr val="C0C0C0"/>
                  </a:outerShdw>
                </a:effectLst>
              </a:rPr>
              <a:t> היא </a:t>
            </a:r>
            <a:r>
              <a:rPr lang="he-IL" sz="2400" b="1">
                <a:solidFill>
                  <a:srgbClr val="FF3300"/>
                </a:solidFill>
                <a:effectLst>
                  <a:outerShdw blurRad="38100" dist="38100" dir="2700000" algn="tl">
                    <a:srgbClr val="C0C0C0"/>
                  </a:outerShdw>
                </a:effectLst>
              </a:rPr>
              <a:t>כן</a:t>
            </a:r>
            <a:r>
              <a:rPr lang="he-IL" sz="2400">
                <a:effectLst>
                  <a:outerShdw blurRad="38100" dist="38100" dir="2700000" algn="tl">
                    <a:srgbClr val="C0C0C0"/>
                  </a:outerShdw>
                </a:effectLst>
              </a:rPr>
              <a:t>, אז המכונה תחזיר </a:t>
            </a:r>
            <a:r>
              <a:rPr lang="he-IL" sz="2400" b="1">
                <a:solidFill>
                  <a:srgbClr val="FF3300"/>
                </a:solidFill>
                <a:effectLst>
                  <a:outerShdw blurRad="38100" dist="38100" dir="2700000" algn="tl">
                    <a:srgbClr val="C0C0C0"/>
                  </a:outerShdw>
                </a:effectLst>
              </a:rPr>
              <a:t>כן</a:t>
            </a:r>
            <a:r>
              <a:rPr lang="he-IL" sz="2400">
                <a:effectLst>
                  <a:outerShdw blurRad="38100" dist="38100" dir="2700000" algn="tl">
                    <a:srgbClr val="C0C0C0"/>
                  </a:outerShdw>
                </a:effectLst>
              </a:rPr>
              <a:t> בהסתברות 1.</a:t>
            </a:r>
            <a:endParaRPr lang="en-US" sz="2400">
              <a:effectLst>
                <a:outerShdw blurRad="38100" dist="38100" dir="2700000" algn="tl">
                  <a:srgbClr val="C0C0C0"/>
                </a:outerShdw>
              </a:effectLst>
            </a:endParaRPr>
          </a:p>
        </p:txBody>
      </p:sp>
      <p:sp>
        <p:nvSpPr>
          <p:cNvPr id="181253" name="Text Box 5"/>
          <p:cNvSpPr txBox="1">
            <a:spLocks noChangeArrowheads="1"/>
          </p:cNvSpPr>
          <p:nvPr/>
        </p:nvSpPr>
        <p:spPr bwMode="auto">
          <a:xfrm>
            <a:off x="0" y="2835275"/>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אם התשובה הנכונה היא </a:t>
            </a:r>
            <a:r>
              <a:rPr lang="he-IL" sz="2400" b="1">
                <a:solidFill>
                  <a:srgbClr val="FF3300"/>
                </a:solidFill>
                <a:effectLst>
                  <a:outerShdw blurRad="38100" dist="38100" dir="2700000" algn="tl">
                    <a:srgbClr val="C0C0C0"/>
                  </a:outerShdw>
                </a:effectLst>
              </a:rPr>
              <a:t>לא</a:t>
            </a:r>
            <a:r>
              <a:rPr lang="he-IL" sz="2400">
                <a:effectLst>
                  <a:outerShdw blurRad="38100" dist="38100" dir="2700000" algn="tl">
                    <a:srgbClr val="C0C0C0"/>
                  </a:outerShdw>
                </a:effectLst>
              </a:rPr>
              <a:t>, אז המכונה תחזיר </a:t>
            </a:r>
            <a:r>
              <a:rPr lang="he-IL" sz="2400" b="1">
                <a:solidFill>
                  <a:srgbClr val="FF3300"/>
                </a:solidFill>
                <a:effectLst>
                  <a:outerShdw blurRad="38100" dist="38100" dir="2700000" algn="tl">
                    <a:srgbClr val="C0C0C0"/>
                  </a:outerShdw>
                </a:effectLst>
              </a:rPr>
              <a:t>לא</a:t>
            </a:r>
            <a:r>
              <a:rPr lang="he-IL" sz="2400">
                <a:effectLst>
                  <a:outerShdw blurRad="38100" dist="38100" dir="2700000" algn="tl">
                    <a:srgbClr val="C0C0C0"/>
                  </a:outerShdw>
                </a:effectLst>
              </a:rPr>
              <a:t> בהסתברות גדולה מ-</a:t>
            </a:r>
            <a:r>
              <a:rPr lang="en-US" sz="2400">
                <a:effectLst>
                  <a:outerShdw blurRad="38100" dist="38100" dir="2700000" algn="tl">
                    <a:srgbClr val="C0C0C0"/>
                  </a:outerShdw>
                </a:effectLst>
              </a:rPr>
              <a:t>1/2</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81254" name="Text Box 6"/>
          <p:cNvSpPr txBox="1">
            <a:spLocks noChangeArrowheads="1"/>
          </p:cNvSpPr>
          <p:nvPr/>
        </p:nvSpPr>
        <p:spPr bwMode="auto">
          <a:xfrm>
            <a:off x="0" y="38100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לאיזו מחלקה שייכת בעיית הפריקות?</a:t>
            </a:r>
            <a:endParaRPr lang="en-US" sz="2400">
              <a:effectLst>
                <a:outerShdw blurRad="38100" dist="38100" dir="2700000" algn="tl">
                  <a:srgbClr val="C0C0C0"/>
                </a:outerShdw>
              </a:effectLst>
            </a:endParaRPr>
          </a:p>
        </p:txBody>
      </p:sp>
      <p:sp>
        <p:nvSpPr>
          <p:cNvPr id="181255" name="Text Box 7"/>
          <p:cNvSpPr txBox="1">
            <a:spLocks noChangeArrowheads="1"/>
          </p:cNvSpPr>
          <p:nvPr/>
        </p:nvSpPr>
        <p:spPr bwMode="auto">
          <a:xfrm>
            <a:off x="-304800" y="3810000"/>
            <a:ext cx="3657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למחלקה </a:t>
            </a:r>
            <a:r>
              <a:rPr lang="en-US" sz="2400">
                <a:solidFill>
                  <a:schemeClr val="accent2"/>
                </a:solidFill>
                <a:effectLst>
                  <a:outerShdw blurRad="38100" dist="38100" dir="2700000" algn="tl">
                    <a:srgbClr val="C0C0C0"/>
                  </a:outerShdw>
                </a:effectLst>
              </a:rPr>
              <a:t>RP</a:t>
            </a:r>
            <a:r>
              <a:rPr lang="he-IL" sz="2400">
                <a:effectLst>
                  <a:outerShdw blurRad="38100" dist="38100" dir="2700000" algn="tl">
                    <a:srgbClr val="C0C0C0"/>
                  </a:outerShdw>
                </a:effectLst>
              </a:rPr>
              <a:t>. </a:t>
            </a:r>
            <a:endParaRPr lang="en-US" sz="2400">
              <a:effectLst>
                <a:outerShdw blurRad="38100" dist="38100" dir="2700000" algn="tl">
                  <a:srgbClr val="C0C0C0"/>
                </a:outerShdw>
              </a:effectLst>
            </a:endParaRPr>
          </a:p>
        </p:txBody>
      </p:sp>
      <p:graphicFrame>
        <p:nvGraphicFramePr>
          <p:cNvPr id="181256" name="Object 8"/>
          <p:cNvGraphicFramePr>
            <a:graphicFrameLocks noChangeAspect="1"/>
          </p:cNvGraphicFramePr>
          <p:nvPr/>
        </p:nvGraphicFramePr>
        <p:xfrm>
          <a:off x="3505200" y="5610225"/>
          <a:ext cx="2586038" cy="790575"/>
        </p:xfrm>
        <a:graphic>
          <a:graphicData uri="http://schemas.openxmlformats.org/presentationml/2006/ole">
            <p:oleObj spid="_x0000_s181256" name="Equation" r:id="rId3" imgW="622080" imgH="190440" progId="Equation.DSMT4">
              <p:embed/>
            </p:oleObj>
          </a:graphicData>
        </a:graphic>
      </p:graphicFrame>
      <p:graphicFrame>
        <p:nvGraphicFramePr>
          <p:cNvPr id="181257" name="Object 9"/>
          <p:cNvGraphicFramePr>
            <a:graphicFrameLocks noChangeAspect="1"/>
          </p:cNvGraphicFramePr>
          <p:nvPr/>
        </p:nvGraphicFramePr>
        <p:xfrm>
          <a:off x="2362200" y="5610225"/>
          <a:ext cx="1160463" cy="790575"/>
        </p:xfrm>
        <a:graphic>
          <a:graphicData uri="http://schemas.openxmlformats.org/presentationml/2006/ole">
            <p:oleObj spid="_x0000_s181257" name="Equation" r:id="rId4" imgW="279360" imgH="190440" progId="Equation.DSMT4">
              <p:embed/>
            </p:oleObj>
          </a:graphicData>
        </a:graphic>
      </p:graphicFrame>
      <p:sp>
        <p:nvSpPr>
          <p:cNvPr id="181258" name="Text Box 10"/>
          <p:cNvSpPr txBox="1">
            <a:spLocks noChangeArrowheads="1"/>
          </p:cNvSpPr>
          <p:nvPr/>
        </p:nvSpPr>
        <p:spPr bwMode="auto">
          <a:xfrm>
            <a:off x="0" y="44196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לאיזו מחלקה שייכת בעיית הראשוניות?</a:t>
            </a:r>
            <a:endParaRPr lang="en-US" sz="2400">
              <a:effectLst>
                <a:outerShdw blurRad="38100" dist="38100" dir="2700000" algn="tl">
                  <a:srgbClr val="C0C0C0"/>
                </a:outerShdw>
              </a:effectLst>
            </a:endParaRPr>
          </a:p>
        </p:txBody>
      </p:sp>
      <p:sp>
        <p:nvSpPr>
          <p:cNvPr id="181259" name="Text Box 11"/>
          <p:cNvSpPr txBox="1">
            <a:spLocks noChangeArrowheads="1"/>
          </p:cNvSpPr>
          <p:nvPr/>
        </p:nvSpPr>
        <p:spPr bwMode="auto">
          <a:xfrm>
            <a:off x="-228600" y="4419600"/>
            <a:ext cx="35814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למחלקה </a:t>
            </a:r>
            <a:r>
              <a:rPr lang="en-US" sz="2400">
                <a:solidFill>
                  <a:schemeClr val="accent2"/>
                </a:solidFill>
                <a:effectLst>
                  <a:outerShdw blurRad="38100" dist="38100" dir="2700000" algn="tl">
                    <a:srgbClr val="C0C0C0"/>
                  </a:outerShdw>
                </a:effectLst>
              </a:rPr>
              <a:t>co-RP</a:t>
            </a:r>
            <a:r>
              <a:rPr lang="he-IL" sz="2400">
                <a:effectLst>
                  <a:outerShdw blurRad="38100" dist="38100" dir="2700000" algn="tl">
                    <a:srgbClr val="C0C0C0"/>
                  </a:outerShdw>
                </a:effectLst>
              </a:rPr>
              <a:t>. </a:t>
            </a:r>
            <a:endParaRPr lang="en-US" sz="2400">
              <a:effectLst>
                <a:outerShdw blurRad="38100" dist="38100" dir="2700000" algn="tl">
                  <a:srgbClr val="C0C0C0"/>
                </a:outerShdw>
              </a:effectLst>
            </a:endParaRPr>
          </a:p>
        </p:txBody>
      </p:sp>
      <p:sp>
        <p:nvSpPr>
          <p:cNvPr id="181260" name="Text Box 12"/>
          <p:cNvSpPr txBox="1">
            <a:spLocks noChangeArrowheads="1"/>
          </p:cNvSpPr>
          <p:nvPr/>
        </p:nvSpPr>
        <p:spPr bwMode="auto">
          <a:xfrm>
            <a:off x="7239000" y="5105400"/>
            <a:ext cx="13716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מתקיים:</a:t>
            </a:r>
            <a:endParaRPr lang="en-US" sz="2400">
              <a:solidFill>
                <a:schemeClr val="accent2"/>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1250"/>
                                        </p:tgtEl>
                                        <p:attrNameLst>
                                          <p:attrName>style.visibility</p:attrName>
                                        </p:attrNameLst>
                                      </p:cBhvr>
                                      <p:to>
                                        <p:strVal val="visible"/>
                                      </p:to>
                                    </p:set>
                                    <p:animEffect transition="in" filter="wipe(up)">
                                      <p:cBhvr>
                                        <p:cTn id="7" dur="500"/>
                                        <p:tgtEl>
                                          <p:spTgt spid="181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1251"/>
                                        </p:tgtEl>
                                        <p:attrNameLst>
                                          <p:attrName>style.visibility</p:attrName>
                                        </p:attrNameLst>
                                      </p:cBhvr>
                                      <p:to>
                                        <p:strVal val="visible"/>
                                      </p:to>
                                    </p:set>
                                    <p:animEffect transition="in" filter="wipe(up)">
                                      <p:cBhvr>
                                        <p:cTn id="12" dur="500"/>
                                        <p:tgtEl>
                                          <p:spTgt spid="1812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1252"/>
                                        </p:tgtEl>
                                        <p:attrNameLst>
                                          <p:attrName>style.visibility</p:attrName>
                                        </p:attrNameLst>
                                      </p:cBhvr>
                                      <p:to>
                                        <p:strVal val="visible"/>
                                      </p:to>
                                    </p:set>
                                    <p:animEffect transition="in" filter="wipe(up)">
                                      <p:cBhvr>
                                        <p:cTn id="17" dur="500"/>
                                        <p:tgtEl>
                                          <p:spTgt spid="1812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1253"/>
                                        </p:tgtEl>
                                        <p:attrNameLst>
                                          <p:attrName>style.visibility</p:attrName>
                                        </p:attrNameLst>
                                      </p:cBhvr>
                                      <p:to>
                                        <p:strVal val="visible"/>
                                      </p:to>
                                    </p:set>
                                    <p:animEffect transition="in" filter="wipe(up)">
                                      <p:cBhvr>
                                        <p:cTn id="22" dur="500"/>
                                        <p:tgtEl>
                                          <p:spTgt spid="1812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1254"/>
                                        </p:tgtEl>
                                        <p:attrNameLst>
                                          <p:attrName>style.visibility</p:attrName>
                                        </p:attrNameLst>
                                      </p:cBhvr>
                                      <p:to>
                                        <p:strVal val="visible"/>
                                      </p:to>
                                    </p:set>
                                    <p:animEffect transition="in" filter="wipe(up)">
                                      <p:cBhvr>
                                        <p:cTn id="27" dur="500"/>
                                        <p:tgtEl>
                                          <p:spTgt spid="1812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1255"/>
                                        </p:tgtEl>
                                        <p:attrNameLst>
                                          <p:attrName>style.visibility</p:attrName>
                                        </p:attrNameLst>
                                      </p:cBhvr>
                                      <p:to>
                                        <p:strVal val="visible"/>
                                      </p:to>
                                    </p:set>
                                    <p:animEffect transition="in" filter="wipe(up)">
                                      <p:cBhvr>
                                        <p:cTn id="32" dur="500"/>
                                        <p:tgtEl>
                                          <p:spTgt spid="1812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1258"/>
                                        </p:tgtEl>
                                        <p:attrNameLst>
                                          <p:attrName>style.visibility</p:attrName>
                                        </p:attrNameLst>
                                      </p:cBhvr>
                                      <p:to>
                                        <p:strVal val="visible"/>
                                      </p:to>
                                    </p:set>
                                    <p:animEffect transition="in" filter="wipe(up)">
                                      <p:cBhvr>
                                        <p:cTn id="37" dur="500"/>
                                        <p:tgtEl>
                                          <p:spTgt spid="1812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81259"/>
                                        </p:tgtEl>
                                        <p:attrNameLst>
                                          <p:attrName>style.visibility</p:attrName>
                                        </p:attrNameLst>
                                      </p:cBhvr>
                                      <p:to>
                                        <p:strVal val="visible"/>
                                      </p:to>
                                    </p:set>
                                    <p:animEffect transition="in" filter="wipe(up)">
                                      <p:cBhvr>
                                        <p:cTn id="42" dur="500"/>
                                        <p:tgtEl>
                                          <p:spTgt spid="1812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81260"/>
                                        </p:tgtEl>
                                        <p:attrNameLst>
                                          <p:attrName>style.visibility</p:attrName>
                                        </p:attrNameLst>
                                      </p:cBhvr>
                                      <p:to>
                                        <p:strVal val="visible"/>
                                      </p:to>
                                    </p:set>
                                    <p:animEffect transition="in" filter="wipe(up)">
                                      <p:cBhvr>
                                        <p:cTn id="47" dur="500"/>
                                        <p:tgtEl>
                                          <p:spTgt spid="18126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181256"/>
                                        </p:tgtEl>
                                        <p:attrNameLst>
                                          <p:attrName>style.visibility</p:attrName>
                                        </p:attrNameLst>
                                      </p:cBhvr>
                                      <p:to>
                                        <p:strVal val="visible"/>
                                      </p:to>
                                    </p:set>
                                    <p:anim calcmode="lin" valueType="num">
                                      <p:cBhvr additive="base">
                                        <p:cTn id="52" dur="500" fill="hold"/>
                                        <p:tgtEl>
                                          <p:spTgt spid="181256"/>
                                        </p:tgtEl>
                                        <p:attrNameLst>
                                          <p:attrName>ppt_x</p:attrName>
                                        </p:attrNameLst>
                                      </p:cBhvr>
                                      <p:tavLst>
                                        <p:tav tm="0">
                                          <p:val>
                                            <p:strVal val="0-#ppt_w/2"/>
                                          </p:val>
                                        </p:tav>
                                        <p:tav tm="100000">
                                          <p:val>
                                            <p:strVal val="#ppt_x"/>
                                          </p:val>
                                        </p:tav>
                                      </p:tavLst>
                                    </p:anim>
                                    <p:anim calcmode="lin" valueType="num">
                                      <p:cBhvr additive="base">
                                        <p:cTn id="53" dur="500" fill="hold"/>
                                        <p:tgtEl>
                                          <p:spTgt spid="18125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181257"/>
                                        </p:tgtEl>
                                        <p:attrNameLst>
                                          <p:attrName>style.visibility</p:attrName>
                                        </p:attrNameLst>
                                      </p:cBhvr>
                                      <p:to>
                                        <p:strVal val="visible"/>
                                      </p:to>
                                    </p:set>
                                    <p:anim calcmode="lin" valueType="num">
                                      <p:cBhvr additive="base">
                                        <p:cTn id="58" dur="500" fill="hold"/>
                                        <p:tgtEl>
                                          <p:spTgt spid="181257"/>
                                        </p:tgtEl>
                                        <p:attrNameLst>
                                          <p:attrName>ppt_x</p:attrName>
                                        </p:attrNameLst>
                                      </p:cBhvr>
                                      <p:tavLst>
                                        <p:tav tm="0">
                                          <p:val>
                                            <p:strVal val="0-#ppt_w/2"/>
                                          </p:val>
                                        </p:tav>
                                        <p:tav tm="100000">
                                          <p:val>
                                            <p:strVal val="#ppt_x"/>
                                          </p:val>
                                        </p:tav>
                                      </p:tavLst>
                                    </p:anim>
                                    <p:anim calcmode="lin" valueType="num">
                                      <p:cBhvr additive="base">
                                        <p:cTn id="59" dur="500" fill="hold"/>
                                        <p:tgtEl>
                                          <p:spTgt spid="181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P spid="181251" grpId="0" autoUpdateAnimBg="0"/>
      <p:bldP spid="181252" grpId="0" autoUpdateAnimBg="0"/>
      <p:bldP spid="181253" grpId="0" autoUpdateAnimBg="0"/>
      <p:bldP spid="181254" grpId="0" autoUpdateAnimBg="0"/>
      <p:bldP spid="181255" grpId="0" autoUpdateAnimBg="0"/>
      <p:bldP spid="181258" grpId="0" autoUpdateAnimBg="0"/>
      <p:bldP spid="181259" grpId="0" autoUpdateAnimBg="0"/>
      <p:bldP spid="18126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EC46188D-8C27-46B0-B6F9-24AAA2F5E1EE}" type="slidenum">
              <a:rPr lang="he-IL"/>
              <a:pPr/>
              <a:t>12</a:t>
            </a:fld>
            <a:endParaRPr lang="en-US"/>
          </a:p>
        </p:txBody>
      </p:sp>
      <p:sp>
        <p:nvSpPr>
          <p:cNvPr id="184322" name="Text Box 2"/>
          <p:cNvSpPr txBox="1">
            <a:spLocks noChangeArrowheads="1"/>
          </p:cNvSpPr>
          <p:nvPr/>
        </p:nvSpPr>
        <p:spPr bwMode="auto">
          <a:xfrm>
            <a:off x="533400" y="838200"/>
            <a:ext cx="8077200" cy="519113"/>
          </a:xfrm>
          <a:prstGeom prst="rect">
            <a:avLst/>
          </a:prstGeom>
          <a:noFill/>
          <a:ln w="9525">
            <a:noFill/>
            <a:miter lim="800000"/>
            <a:headEnd/>
            <a:tailEnd/>
          </a:ln>
          <a:effectLst/>
        </p:spPr>
        <p:txBody>
          <a:bodyPr>
            <a:spAutoFit/>
          </a:bodyPr>
          <a:lstStyle/>
          <a:p>
            <a:pPr algn="r">
              <a:spcBef>
                <a:spcPct val="50000"/>
              </a:spcBef>
            </a:pPr>
            <a:r>
              <a:rPr lang="he-IL" sz="2800">
                <a:solidFill>
                  <a:schemeClr val="accent2"/>
                </a:solidFill>
                <a:effectLst>
                  <a:outerShdw blurRad="38100" dist="38100" dir="2700000" algn="tl">
                    <a:srgbClr val="C0C0C0"/>
                  </a:outerShdw>
                </a:effectLst>
              </a:rPr>
              <a:t>שאלה </a:t>
            </a:r>
            <a:endParaRPr lang="en-US" sz="2800">
              <a:solidFill>
                <a:schemeClr val="accent2"/>
              </a:solidFill>
              <a:effectLst>
                <a:outerShdw blurRad="38100" dist="38100" dir="2700000" algn="tl">
                  <a:srgbClr val="C0C0C0"/>
                </a:outerShdw>
              </a:effectLst>
            </a:endParaRPr>
          </a:p>
        </p:txBody>
      </p:sp>
      <p:sp>
        <p:nvSpPr>
          <p:cNvPr id="184323" name="Text Box 3"/>
          <p:cNvSpPr txBox="1">
            <a:spLocks noChangeArrowheads="1"/>
          </p:cNvSpPr>
          <p:nvPr/>
        </p:nvSpPr>
        <p:spPr bwMode="auto">
          <a:xfrm>
            <a:off x="304800" y="1371600"/>
            <a:ext cx="83058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הוזמנת להשתתף בשעשועון טלוויזיה חדש – "הכדור הוא עגול".           כללי המשחק הם כדלהלן:</a:t>
            </a:r>
            <a:endParaRPr lang="en-US" sz="2400">
              <a:effectLst>
                <a:outerShdw blurRad="38100" dist="38100" dir="2700000" algn="tl">
                  <a:srgbClr val="C0C0C0"/>
                </a:outerShdw>
              </a:effectLst>
            </a:endParaRPr>
          </a:p>
        </p:txBody>
      </p:sp>
      <p:sp>
        <p:nvSpPr>
          <p:cNvPr id="184324" name="Text Box 4"/>
          <p:cNvSpPr txBox="1">
            <a:spLocks noChangeArrowheads="1"/>
          </p:cNvSpPr>
          <p:nvPr/>
        </p:nvSpPr>
        <p:spPr bwMode="auto">
          <a:xfrm>
            <a:off x="304800" y="2209800"/>
            <a:ext cx="83058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כד מספר 1 מכיל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כדורים הממוספרים מ-1 עד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וכד מספר 2 מכיל  </a:t>
            </a:r>
            <a:r>
              <a:rPr lang="en-US" sz="2400">
                <a:effectLst>
                  <a:outerShdw blurRad="38100" dist="38100" dir="2700000" algn="tl">
                    <a:srgbClr val="C0C0C0"/>
                  </a:outerShdw>
                </a:effectLst>
              </a:rPr>
              <a:t>2N</a:t>
            </a:r>
            <a:r>
              <a:rPr lang="he-IL" sz="2400">
                <a:effectLst>
                  <a:outerShdw blurRad="38100" dist="38100" dir="2700000" algn="tl">
                    <a:srgbClr val="C0C0C0"/>
                  </a:outerShdw>
                </a:effectLst>
              </a:rPr>
              <a:t> כדורים הממוספרים מ-1 עד </a:t>
            </a:r>
            <a:r>
              <a:rPr lang="en-US" sz="2400">
                <a:effectLst>
                  <a:outerShdw blurRad="38100" dist="38100" dir="2700000" algn="tl">
                    <a:srgbClr val="C0C0C0"/>
                  </a:outerShdw>
                </a:effectLst>
              </a:rPr>
              <a:t>2N</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84325" name="Text Box 5"/>
          <p:cNvSpPr txBox="1">
            <a:spLocks noChangeArrowheads="1"/>
          </p:cNvSpPr>
          <p:nvPr/>
        </p:nvSpPr>
        <p:spPr bwMode="auto">
          <a:xfrm>
            <a:off x="2286000" y="2576513"/>
            <a:ext cx="2590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הכדים זהים מבחוץ.</a:t>
            </a:r>
            <a:endParaRPr lang="en-US" sz="2400">
              <a:effectLst>
                <a:outerShdw blurRad="38100" dist="38100" dir="2700000" algn="tl">
                  <a:srgbClr val="C0C0C0"/>
                </a:outerShdw>
              </a:effectLst>
            </a:endParaRPr>
          </a:p>
        </p:txBody>
      </p:sp>
      <p:sp>
        <p:nvSpPr>
          <p:cNvPr id="184326" name="Text Box 6"/>
          <p:cNvSpPr txBox="1">
            <a:spLocks noChangeArrowheads="1"/>
          </p:cNvSpPr>
          <p:nvPr/>
        </p:nvSpPr>
        <p:spPr bwMode="auto">
          <a:xfrm>
            <a:off x="0" y="3048000"/>
            <a:ext cx="8610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אחד משני הכדים מוצג בפניך, ועליך לנחש באיזה כד מדובר.                        אם תנחש נכון, תזכה ב-1000 ₪.</a:t>
            </a:r>
            <a:endParaRPr lang="en-US" sz="2400">
              <a:effectLst>
                <a:outerShdw blurRad="38100" dist="38100" dir="2700000" algn="tl">
                  <a:srgbClr val="C0C0C0"/>
                </a:outerShdw>
              </a:effectLst>
            </a:endParaRPr>
          </a:p>
        </p:txBody>
      </p:sp>
      <p:sp>
        <p:nvSpPr>
          <p:cNvPr id="184327" name="Text Box 7"/>
          <p:cNvSpPr txBox="1">
            <a:spLocks noChangeArrowheads="1"/>
          </p:cNvSpPr>
          <p:nvPr/>
        </p:nvSpPr>
        <p:spPr bwMode="auto">
          <a:xfrm>
            <a:off x="0" y="3886200"/>
            <a:ext cx="8610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כדי להגדיל את סיכוייך לנחש נכון, ניתנת לך אפשרות "לקנות" כדורים במחיר של 50 ₪ לכדור.</a:t>
            </a:r>
            <a:endParaRPr lang="en-US" sz="2400">
              <a:effectLst>
                <a:outerShdw blurRad="38100" dist="38100" dir="2700000" algn="tl">
                  <a:srgbClr val="C0C0C0"/>
                </a:outerShdw>
              </a:effectLst>
            </a:endParaRPr>
          </a:p>
        </p:txBody>
      </p:sp>
      <p:sp>
        <p:nvSpPr>
          <p:cNvPr id="184328" name="Text Box 8"/>
          <p:cNvSpPr txBox="1">
            <a:spLocks noChangeArrowheads="1"/>
          </p:cNvSpPr>
          <p:nvPr/>
        </p:nvSpPr>
        <p:spPr bwMode="auto">
          <a:xfrm>
            <a:off x="0" y="4724400"/>
            <a:ext cx="8610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במקרה שהחלטת לקנות כדור, מוציאים כדור מהכד (הכדור נבחר באקראי מבין הכדורים בכד), מקריאים לך את מספרו ומחזירים אותו לכד.</a:t>
            </a:r>
            <a:endParaRPr lang="en-US" sz="2400">
              <a:effectLst>
                <a:outerShdw blurRad="38100" dist="38100" dir="2700000" algn="tl">
                  <a:srgbClr val="C0C0C0"/>
                </a:outerShdw>
              </a:effectLst>
            </a:endParaRPr>
          </a:p>
        </p:txBody>
      </p:sp>
      <p:sp>
        <p:nvSpPr>
          <p:cNvPr id="184329" name="Text Box 9"/>
          <p:cNvSpPr txBox="1">
            <a:spLocks noChangeArrowheads="1"/>
          </p:cNvSpPr>
          <p:nvPr/>
        </p:nvSpPr>
        <p:spPr bwMode="auto">
          <a:xfrm>
            <a:off x="0" y="5578475"/>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עליך לתכנן אלגוריתם, שיאפשר לך לנחש בביטחון רב באיזה כד מדובר.</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animEffect transition="in" filter="wipe(up)">
                                      <p:cBhvr>
                                        <p:cTn id="7" dur="500"/>
                                        <p:tgtEl>
                                          <p:spTgt spid="1843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23"/>
                                        </p:tgtEl>
                                        <p:attrNameLst>
                                          <p:attrName>style.visibility</p:attrName>
                                        </p:attrNameLst>
                                      </p:cBhvr>
                                      <p:to>
                                        <p:strVal val="visible"/>
                                      </p:to>
                                    </p:set>
                                    <p:animEffect transition="in" filter="wipe(up)">
                                      <p:cBhvr>
                                        <p:cTn id="12" dur="500"/>
                                        <p:tgtEl>
                                          <p:spTgt spid="1843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24"/>
                                        </p:tgtEl>
                                        <p:attrNameLst>
                                          <p:attrName>style.visibility</p:attrName>
                                        </p:attrNameLst>
                                      </p:cBhvr>
                                      <p:to>
                                        <p:strVal val="visible"/>
                                      </p:to>
                                    </p:set>
                                    <p:animEffect transition="in" filter="wipe(up)">
                                      <p:cBhvr>
                                        <p:cTn id="17" dur="500"/>
                                        <p:tgtEl>
                                          <p:spTgt spid="1843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4325"/>
                                        </p:tgtEl>
                                        <p:attrNameLst>
                                          <p:attrName>style.visibility</p:attrName>
                                        </p:attrNameLst>
                                      </p:cBhvr>
                                      <p:to>
                                        <p:strVal val="visible"/>
                                      </p:to>
                                    </p:set>
                                    <p:animEffect transition="in" filter="wipe(up)">
                                      <p:cBhvr>
                                        <p:cTn id="22" dur="500"/>
                                        <p:tgtEl>
                                          <p:spTgt spid="1843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4326"/>
                                        </p:tgtEl>
                                        <p:attrNameLst>
                                          <p:attrName>style.visibility</p:attrName>
                                        </p:attrNameLst>
                                      </p:cBhvr>
                                      <p:to>
                                        <p:strVal val="visible"/>
                                      </p:to>
                                    </p:set>
                                    <p:animEffect transition="in" filter="wipe(up)">
                                      <p:cBhvr>
                                        <p:cTn id="27" dur="500"/>
                                        <p:tgtEl>
                                          <p:spTgt spid="1843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4327"/>
                                        </p:tgtEl>
                                        <p:attrNameLst>
                                          <p:attrName>style.visibility</p:attrName>
                                        </p:attrNameLst>
                                      </p:cBhvr>
                                      <p:to>
                                        <p:strVal val="visible"/>
                                      </p:to>
                                    </p:set>
                                    <p:animEffect transition="in" filter="wipe(up)">
                                      <p:cBhvr>
                                        <p:cTn id="32" dur="500"/>
                                        <p:tgtEl>
                                          <p:spTgt spid="1843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4328"/>
                                        </p:tgtEl>
                                        <p:attrNameLst>
                                          <p:attrName>style.visibility</p:attrName>
                                        </p:attrNameLst>
                                      </p:cBhvr>
                                      <p:to>
                                        <p:strVal val="visible"/>
                                      </p:to>
                                    </p:set>
                                    <p:animEffect transition="in" filter="wipe(up)">
                                      <p:cBhvr>
                                        <p:cTn id="37" dur="500"/>
                                        <p:tgtEl>
                                          <p:spTgt spid="1843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84329"/>
                                        </p:tgtEl>
                                        <p:attrNameLst>
                                          <p:attrName>style.visibility</p:attrName>
                                        </p:attrNameLst>
                                      </p:cBhvr>
                                      <p:to>
                                        <p:strVal val="visible"/>
                                      </p:to>
                                    </p:set>
                                    <p:animEffect transition="in" filter="wipe(up)">
                                      <p:cBhvr>
                                        <p:cTn id="42" dur="500"/>
                                        <p:tgtEl>
                                          <p:spTgt spid="184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utoUpdateAnimBg="0"/>
      <p:bldP spid="184323" grpId="0" autoUpdateAnimBg="0"/>
      <p:bldP spid="184324" grpId="0" autoUpdateAnimBg="0"/>
      <p:bldP spid="184325" grpId="0" autoUpdateAnimBg="0"/>
      <p:bldP spid="184326" grpId="0" autoUpdateAnimBg="0"/>
      <p:bldP spid="184327" grpId="0" autoUpdateAnimBg="0"/>
      <p:bldP spid="184328" grpId="0" autoUpdateAnimBg="0"/>
      <p:bldP spid="18432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979A9937-89B4-446A-AFE3-1658F13CCE11}" type="slidenum">
              <a:rPr lang="he-IL"/>
              <a:pPr/>
              <a:t>13</a:t>
            </a:fld>
            <a:endParaRPr lang="en-US"/>
          </a:p>
        </p:txBody>
      </p:sp>
      <p:sp>
        <p:nvSpPr>
          <p:cNvPr id="185346" name="Text Box 2"/>
          <p:cNvSpPr txBox="1">
            <a:spLocks noChangeArrowheads="1"/>
          </p:cNvSpPr>
          <p:nvPr/>
        </p:nvSpPr>
        <p:spPr bwMode="auto">
          <a:xfrm>
            <a:off x="0" y="7620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אם יוצג בפניך כד מספר 1, מובטח כי לא תטעה. </a:t>
            </a:r>
            <a:endParaRPr lang="en-US" sz="2400">
              <a:effectLst>
                <a:outerShdw blurRad="38100" dist="38100" dir="2700000" algn="tl">
                  <a:srgbClr val="C0C0C0"/>
                </a:outerShdw>
              </a:effectLst>
            </a:endParaRPr>
          </a:p>
        </p:txBody>
      </p:sp>
      <p:sp>
        <p:nvSpPr>
          <p:cNvPr id="185347" name="Text Box 3"/>
          <p:cNvSpPr txBox="1">
            <a:spLocks noChangeArrowheads="1"/>
          </p:cNvSpPr>
          <p:nvPr/>
        </p:nvSpPr>
        <p:spPr bwMode="auto">
          <a:xfrm>
            <a:off x="-76200" y="1219200"/>
            <a:ext cx="86868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אם יוצג בפניך כד מספר 2, מובטח כי ההסתברות שתטעה תהיה קטנה מ-</a:t>
            </a:r>
            <a:r>
              <a:rPr lang="en-US" sz="2400">
                <a:effectLst>
                  <a:outerShdw blurRad="38100" dist="38100" dir="2700000" algn="tl">
                    <a:srgbClr val="C0C0C0"/>
                  </a:outerShdw>
                </a:effectLst>
              </a:rPr>
              <a:t>1/100</a:t>
            </a:r>
            <a:r>
              <a:rPr lang="he-IL" sz="2400">
                <a:effectLst>
                  <a:outerShdw blurRad="38100" dist="38100" dir="2700000" algn="tl">
                    <a:srgbClr val="C0C0C0"/>
                  </a:outerShdw>
                </a:effectLst>
              </a:rPr>
              <a:t>. </a:t>
            </a:r>
            <a:endParaRPr lang="en-US" sz="2400">
              <a:effectLst>
                <a:outerShdw blurRad="38100" dist="38100" dir="2700000" algn="tl">
                  <a:srgbClr val="C0C0C0"/>
                </a:outerShdw>
              </a:effectLst>
            </a:endParaRPr>
          </a:p>
        </p:txBody>
      </p:sp>
      <p:sp>
        <p:nvSpPr>
          <p:cNvPr id="185348" name="Text Box 4"/>
          <p:cNvSpPr txBox="1">
            <a:spLocks noChangeArrowheads="1"/>
          </p:cNvSpPr>
          <p:nvPr/>
        </p:nvSpPr>
        <p:spPr bwMode="auto">
          <a:xfrm>
            <a:off x="-76200" y="2057400"/>
            <a:ext cx="8686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תאר אלגוריתם מתאים, שיגרום להוצאה כספית קטנה ככל האפשר. </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wipe(up)">
                                      <p:cBhvr>
                                        <p:cTn id="7" dur="500"/>
                                        <p:tgtEl>
                                          <p:spTgt spid="1853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5347"/>
                                        </p:tgtEl>
                                        <p:attrNameLst>
                                          <p:attrName>style.visibility</p:attrName>
                                        </p:attrNameLst>
                                      </p:cBhvr>
                                      <p:to>
                                        <p:strVal val="visible"/>
                                      </p:to>
                                    </p:set>
                                    <p:animEffect transition="in" filter="wipe(up)">
                                      <p:cBhvr>
                                        <p:cTn id="12" dur="500"/>
                                        <p:tgtEl>
                                          <p:spTgt spid="1853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5348"/>
                                        </p:tgtEl>
                                        <p:attrNameLst>
                                          <p:attrName>style.visibility</p:attrName>
                                        </p:attrNameLst>
                                      </p:cBhvr>
                                      <p:to>
                                        <p:strVal val="visible"/>
                                      </p:to>
                                    </p:set>
                                    <p:animEffect transition="in" filter="wipe(up)">
                                      <p:cBhvr>
                                        <p:cTn id="17" dur="500"/>
                                        <p:tgtEl>
                                          <p:spTgt spid="18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P spid="185347" grpId="0" autoUpdateAnimBg="0"/>
      <p:bldP spid="18534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3F184477-4942-460F-A972-BDF5111F5A0F}" type="slidenum">
              <a:rPr lang="he-IL"/>
              <a:pPr/>
              <a:t>14</a:t>
            </a:fld>
            <a:endParaRPr lang="en-US"/>
          </a:p>
        </p:txBody>
      </p:sp>
      <p:sp>
        <p:nvSpPr>
          <p:cNvPr id="186370" name="Text Box 2"/>
          <p:cNvSpPr txBox="1">
            <a:spLocks noChangeArrowheads="1"/>
          </p:cNvSpPr>
          <p:nvPr/>
        </p:nvSpPr>
        <p:spPr bwMode="auto">
          <a:xfrm>
            <a:off x="533400" y="685800"/>
            <a:ext cx="8077200" cy="519113"/>
          </a:xfrm>
          <a:prstGeom prst="rect">
            <a:avLst/>
          </a:prstGeom>
          <a:noFill/>
          <a:ln w="9525">
            <a:noFill/>
            <a:miter lim="800000"/>
            <a:headEnd/>
            <a:tailEnd/>
          </a:ln>
          <a:effectLst/>
        </p:spPr>
        <p:txBody>
          <a:bodyPr>
            <a:spAutoFit/>
          </a:bodyPr>
          <a:lstStyle/>
          <a:p>
            <a:pPr algn="r">
              <a:spcBef>
                <a:spcPct val="50000"/>
              </a:spcBef>
            </a:pPr>
            <a:r>
              <a:rPr lang="he-IL" sz="2800">
                <a:solidFill>
                  <a:schemeClr val="accent2"/>
                </a:solidFill>
                <a:effectLst>
                  <a:outerShdw blurRad="38100" dist="38100" dir="2700000" algn="tl">
                    <a:srgbClr val="C0C0C0"/>
                  </a:outerShdw>
                </a:effectLst>
              </a:rPr>
              <a:t>פתרון:</a:t>
            </a:r>
            <a:endParaRPr lang="en-US" sz="2800">
              <a:solidFill>
                <a:schemeClr val="accent2"/>
              </a:solidFill>
              <a:effectLst>
                <a:outerShdw blurRad="38100" dist="38100" dir="2700000" algn="tl">
                  <a:srgbClr val="C0C0C0"/>
                </a:outerShdw>
              </a:effectLst>
            </a:endParaRPr>
          </a:p>
        </p:txBody>
      </p:sp>
      <p:sp>
        <p:nvSpPr>
          <p:cNvPr id="186371" name="Text Box 3"/>
          <p:cNvSpPr txBox="1">
            <a:spLocks noChangeArrowheads="1"/>
          </p:cNvSpPr>
          <p:nvPr/>
        </p:nvSpPr>
        <p:spPr bwMode="auto">
          <a:xfrm>
            <a:off x="-76200" y="1371600"/>
            <a:ext cx="8686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(1) </a:t>
            </a:r>
            <a:r>
              <a:rPr lang="en-US" sz="2400">
                <a:effectLst>
                  <a:outerShdw blurRad="38100" dist="38100" dir="2700000" algn="tl">
                    <a:srgbClr val="C0C0C0"/>
                  </a:outerShdw>
                </a:effectLst>
              </a:rPr>
              <a:t> i </a:t>
            </a:r>
            <a:r>
              <a:rPr lang="en-US" sz="2400">
                <a:effectLst>
                  <a:outerShdw blurRad="38100" dist="38100" dir="2700000" algn="tl">
                    <a:srgbClr val="C0C0C0"/>
                  </a:outerShdw>
                </a:effectLst>
                <a:cs typeface="Times New Roman" pitchFamily="18" charset="0"/>
              </a:rPr>
              <a:t>←</a:t>
            </a:r>
            <a:r>
              <a:rPr lang="en-US" sz="2400">
                <a:effectLst>
                  <a:outerShdw blurRad="38100" dist="38100" dir="2700000" algn="tl">
                    <a:srgbClr val="C0C0C0"/>
                  </a:outerShdw>
                </a:effectLst>
              </a:rPr>
              <a:t> 1</a:t>
            </a:r>
            <a:r>
              <a:rPr lang="he-IL" sz="2400">
                <a:effectLst>
                  <a:outerShdw blurRad="38100" dist="38100" dir="2700000" algn="tl">
                    <a:srgbClr val="C0C0C0"/>
                  </a:outerShdw>
                </a:effectLst>
              </a:rPr>
              <a:t> </a:t>
            </a:r>
            <a:endParaRPr lang="en-US" sz="2400">
              <a:effectLst>
                <a:outerShdw blurRad="38100" dist="38100" dir="2700000" algn="tl">
                  <a:srgbClr val="C0C0C0"/>
                </a:outerShdw>
              </a:effectLst>
            </a:endParaRPr>
          </a:p>
        </p:txBody>
      </p:sp>
      <p:sp>
        <p:nvSpPr>
          <p:cNvPr id="186372" name="Text Box 4"/>
          <p:cNvSpPr txBox="1">
            <a:spLocks noChangeArrowheads="1"/>
          </p:cNvSpPr>
          <p:nvPr/>
        </p:nvSpPr>
        <p:spPr bwMode="auto">
          <a:xfrm>
            <a:off x="-76200" y="1828800"/>
            <a:ext cx="8686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(2)</a:t>
            </a:r>
            <a:r>
              <a:rPr lang="en-US" sz="2400">
                <a:effectLst>
                  <a:outerShdw blurRad="38100" dist="38100" dir="2700000" algn="tl">
                    <a:srgbClr val="C0C0C0"/>
                  </a:outerShdw>
                </a:effectLst>
              </a:rPr>
              <a:t> </a:t>
            </a:r>
            <a:r>
              <a:rPr lang="he-IL" sz="2400">
                <a:effectLst>
                  <a:outerShdw blurRad="38100" dist="38100" dir="2700000" algn="tl">
                    <a:srgbClr val="C0C0C0"/>
                  </a:outerShdw>
                </a:effectLst>
              </a:rPr>
              <a:t>כל עוד </a:t>
            </a:r>
            <a:r>
              <a:rPr lang="en-US" sz="2400">
                <a:effectLst>
                  <a:outerShdw blurRad="38100" dist="38100" dir="2700000" algn="tl">
                    <a:srgbClr val="C0C0C0"/>
                  </a:outerShdw>
                </a:effectLst>
              </a:rPr>
              <a:t>i &lt; 8</a:t>
            </a:r>
            <a:r>
              <a:rPr lang="he-IL" sz="2400">
                <a:effectLst>
                  <a:outerShdw blurRad="38100" dist="38100" dir="2700000" algn="tl">
                    <a:srgbClr val="C0C0C0"/>
                  </a:outerShdw>
                </a:effectLst>
              </a:rPr>
              <a:t> בצע:</a:t>
            </a:r>
            <a:endParaRPr lang="en-US" sz="2400">
              <a:effectLst>
                <a:outerShdw blurRad="38100" dist="38100" dir="2700000" algn="tl">
                  <a:srgbClr val="C0C0C0"/>
                </a:outerShdw>
              </a:effectLst>
            </a:endParaRPr>
          </a:p>
        </p:txBody>
      </p:sp>
      <p:sp>
        <p:nvSpPr>
          <p:cNvPr id="186373" name="Text Box 5"/>
          <p:cNvSpPr txBox="1">
            <a:spLocks noChangeArrowheads="1"/>
          </p:cNvSpPr>
          <p:nvPr/>
        </p:nvSpPr>
        <p:spPr bwMode="auto">
          <a:xfrm>
            <a:off x="609600" y="2286000"/>
            <a:ext cx="7543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(2.1)</a:t>
            </a:r>
            <a:r>
              <a:rPr lang="en-US" sz="2400">
                <a:effectLst>
                  <a:outerShdw blurRad="38100" dist="38100" dir="2700000" algn="tl">
                    <a:srgbClr val="C0C0C0"/>
                  </a:outerShdw>
                </a:effectLst>
              </a:rPr>
              <a:t> </a:t>
            </a:r>
            <a:r>
              <a:rPr lang="he-IL" sz="2400">
                <a:effectLst>
                  <a:outerShdw blurRad="38100" dist="38100" dir="2700000" algn="tl">
                    <a:srgbClr val="C0C0C0"/>
                  </a:outerShdw>
                </a:effectLst>
              </a:rPr>
              <a:t>בחר באקראי כדור מהכד והוצא אותו מהכד.</a:t>
            </a:r>
            <a:endParaRPr lang="en-US" sz="2400">
              <a:effectLst>
                <a:outerShdw blurRad="38100" dist="38100" dir="2700000" algn="tl">
                  <a:srgbClr val="C0C0C0"/>
                </a:outerShdw>
              </a:effectLst>
            </a:endParaRPr>
          </a:p>
        </p:txBody>
      </p:sp>
      <p:sp>
        <p:nvSpPr>
          <p:cNvPr id="186374" name="Text Box 6"/>
          <p:cNvSpPr txBox="1">
            <a:spLocks noChangeArrowheads="1"/>
          </p:cNvSpPr>
          <p:nvPr/>
        </p:nvSpPr>
        <p:spPr bwMode="auto">
          <a:xfrm>
            <a:off x="609600" y="2743200"/>
            <a:ext cx="75438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(2.2)</a:t>
            </a:r>
            <a:r>
              <a:rPr lang="en-US" sz="2400">
                <a:effectLst>
                  <a:outerShdw blurRad="38100" dist="38100" dir="2700000" algn="tl">
                    <a:srgbClr val="C0C0C0"/>
                  </a:outerShdw>
                </a:effectLst>
              </a:rPr>
              <a:t> </a:t>
            </a:r>
            <a:r>
              <a:rPr lang="he-IL" sz="2400">
                <a:effectLst>
                  <a:outerShdw blurRad="38100" dist="38100" dir="2700000" algn="tl">
                    <a:srgbClr val="C0C0C0"/>
                  </a:outerShdw>
                </a:effectLst>
              </a:rPr>
              <a:t>אם המספר הרשום על הכדור גדול מ-</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אז קבע שמדובר בכד מספר 2.</a:t>
            </a:r>
            <a:endParaRPr lang="en-US" sz="2400">
              <a:effectLst>
                <a:outerShdw blurRad="38100" dist="38100" dir="2700000" algn="tl">
                  <a:srgbClr val="C0C0C0"/>
                </a:outerShdw>
              </a:effectLst>
            </a:endParaRPr>
          </a:p>
        </p:txBody>
      </p:sp>
      <p:sp>
        <p:nvSpPr>
          <p:cNvPr id="186375" name="Text Box 7"/>
          <p:cNvSpPr txBox="1">
            <a:spLocks noChangeArrowheads="1"/>
          </p:cNvSpPr>
          <p:nvPr/>
        </p:nvSpPr>
        <p:spPr bwMode="auto">
          <a:xfrm>
            <a:off x="609600" y="3581400"/>
            <a:ext cx="7543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(2.3)</a:t>
            </a:r>
            <a:r>
              <a:rPr lang="en-US" sz="2400">
                <a:effectLst>
                  <a:outerShdw blurRad="38100" dist="38100" dir="2700000" algn="tl">
                    <a:srgbClr val="C0C0C0"/>
                  </a:outerShdw>
                </a:effectLst>
              </a:rPr>
              <a:t> </a:t>
            </a:r>
            <a:r>
              <a:rPr lang="he-IL" sz="2400">
                <a:effectLst>
                  <a:outerShdw blurRad="38100" dist="38100" dir="2700000" algn="tl">
                    <a:srgbClr val="C0C0C0"/>
                  </a:outerShdw>
                </a:effectLst>
              </a:rPr>
              <a:t>אחרת </a:t>
            </a:r>
            <a:r>
              <a:rPr lang="en-US" sz="2400">
                <a:effectLst>
                  <a:outerShdw blurRad="38100" dist="38100" dir="2700000" algn="tl">
                    <a:srgbClr val="C0C0C0"/>
                  </a:outerShdw>
                </a:effectLst>
                <a:cs typeface="Times New Roman" pitchFamily="18" charset="0"/>
              </a:rPr>
              <a:t>← i +1</a:t>
            </a:r>
            <a:r>
              <a:rPr lang="he-IL" sz="2400">
                <a:effectLst>
                  <a:outerShdw blurRad="38100" dist="38100" dir="2700000" algn="tl">
                    <a:srgbClr val="C0C0C0"/>
                  </a:outerShdw>
                </a:effectLst>
              </a:rPr>
              <a:t> </a:t>
            </a:r>
            <a:r>
              <a:rPr lang="en-US" sz="2400">
                <a:effectLst>
                  <a:outerShdw blurRad="38100" dist="38100" dir="2700000" algn="tl">
                    <a:srgbClr val="C0C0C0"/>
                  </a:outerShdw>
                </a:effectLst>
              </a:rPr>
              <a:t>i</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86377" name="Text Box 9"/>
          <p:cNvSpPr txBox="1">
            <a:spLocks noChangeArrowheads="1"/>
          </p:cNvSpPr>
          <p:nvPr/>
        </p:nvSpPr>
        <p:spPr bwMode="auto">
          <a:xfrm>
            <a:off x="-76200" y="4038600"/>
            <a:ext cx="8686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(3)</a:t>
            </a:r>
            <a:r>
              <a:rPr lang="en-US" sz="2400">
                <a:effectLst>
                  <a:outerShdw blurRad="38100" dist="38100" dir="2700000" algn="tl">
                    <a:srgbClr val="C0C0C0"/>
                  </a:outerShdw>
                </a:effectLst>
              </a:rPr>
              <a:t> </a:t>
            </a:r>
            <a:r>
              <a:rPr lang="he-IL" sz="2400">
                <a:effectLst>
                  <a:outerShdw blurRad="38100" dist="38100" dir="2700000" algn="tl">
                    <a:srgbClr val="C0C0C0"/>
                  </a:outerShdw>
                </a:effectLst>
              </a:rPr>
              <a:t>נחש שמדובר בכד מספר 1.</a:t>
            </a:r>
            <a:endParaRPr lang="en-US" sz="2400">
              <a:effectLst>
                <a:outerShdw blurRad="38100" dist="38100" dir="2700000" algn="tl">
                  <a:srgbClr val="C0C0C0"/>
                </a:outerShdw>
              </a:effectLst>
            </a:endParaRPr>
          </a:p>
        </p:txBody>
      </p:sp>
      <p:sp>
        <p:nvSpPr>
          <p:cNvPr id="186378" name="Text Box 10"/>
          <p:cNvSpPr txBox="1">
            <a:spLocks noChangeArrowheads="1"/>
          </p:cNvSpPr>
          <p:nvPr/>
        </p:nvSpPr>
        <p:spPr bwMode="auto">
          <a:xfrm>
            <a:off x="-76200" y="4572000"/>
            <a:ext cx="8686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ההוצאה הכספית היא לכל היותר 350 ש"ח.</a:t>
            </a:r>
            <a:endParaRPr lang="en-US" sz="2400">
              <a:effectLst>
                <a:outerShdw blurRad="38100" dist="38100" dir="2700000" algn="tl">
                  <a:srgbClr val="C0C0C0"/>
                </a:outerShdw>
              </a:effectLst>
            </a:endParaRPr>
          </a:p>
        </p:txBody>
      </p:sp>
      <p:sp>
        <p:nvSpPr>
          <p:cNvPr id="186379" name="Text Box 11"/>
          <p:cNvSpPr txBox="1">
            <a:spLocks noChangeArrowheads="1"/>
          </p:cNvSpPr>
          <p:nvPr/>
        </p:nvSpPr>
        <p:spPr bwMode="auto">
          <a:xfrm>
            <a:off x="-76200" y="5029200"/>
            <a:ext cx="86868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האם האלגוריתם הוא מסוג מונטה-קרלו או לאס-וגאס?</a:t>
            </a:r>
            <a:endParaRPr lang="en-US" sz="2400">
              <a:solidFill>
                <a:schemeClr val="accent2"/>
              </a:solidFill>
              <a:effectLst>
                <a:outerShdw blurRad="38100" dist="38100" dir="2700000" algn="tl">
                  <a:srgbClr val="C0C0C0"/>
                </a:outerShdw>
              </a:effectLst>
            </a:endParaRPr>
          </a:p>
        </p:txBody>
      </p:sp>
      <p:sp>
        <p:nvSpPr>
          <p:cNvPr id="186380" name="Text Box 12"/>
          <p:cNvSpPr txBox="1">
            <a:spLocks noChangeArrowheads="1"/>
          </p:cNvSpPr>
          <p:nvPr/>
        </p:nvSpPr>
        <p:spPr bwMode="auto">
          <a:xfrm>
            <a:off x="-76200" y="5486400"/>
            <a:ext cx="8686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מונטה-קרלו, כי הוא תמיד מהיר אך עלול לטעות.</a:t>
            </a:r>
            <a:endParaRPr lang="en-US" sz="2400">
              <a:effectLst>
                <a:outerShdw blurRad="38100" dist="38100" dir="2700000" algn="tl">
                  <a:srgbClr val="C0C0C0"/>
                </a:outerShdw>
              </a:effectLst>
            </a:endParaRPr>
          </a:p>
        </p:txBody>
      </p:sp>
      <p:sp>
        <p:nvSpPr>
          <p:cNvPr id="186381" name="Text Box 13"/>
          <p:cNvSpPr txBox="1">
            <a:spLocks noChangeArrowheads="1"/>
          </p:cNvSpPr>
          <p:nvPr/>
        </p:nvSpPr>
        <p:spPr bwMode="auto">
          <a:xfrm>
            <a:off x="6248400" y="5943600"/>
            <a:ext cx="23622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הסיכוי לטעות:</a:t>
            </a:r>
            <a:endParaRPr lang="en-US" sz="2400">
              <a:effectLst>
                <a:outerShdw blurRad="38100" dist="38100" dir="2700000" algn="tl">
                  <a:srgbClr val="C0C0C0"/>
                </a:outerShdw>
              </a:effectLst>
            </a:endParaRPr>
          </a:p>
        </p:txBody>
      </p:sp>
      <p:sp>
        <p:nvSpPr>
          <p:cNvPr id="186382" name="Text Box 14"/>
          <p:cNvSpPr txBox="1">
            <a:spLocks noChangeArrowheads="1"/>
          </p:cNvSpPr>
          <p:nvPr/>
        </p:nvSpPr>
        <p:spPr bwMode="auto">
          <a:xfrm>
            <a:off x="3581400" y="6019800"/>
            <a:ext cx="2971800" cy="457200"/>
          </a:xfrm>
          <a:prstGeom prst="rect">
            <a:avLst/>
          </a:prstGeom>
          <a:noFill/>
          <a:ln w="9525">
            <a:noFill/>
            <a:miter lim="800000"/>
            <a:headEnd/>
            <a:tailEnd/>
          </a:ln>
          <a:effectLst/>
        </p:spPr>
        <p:txBody>
          <a:bodyPr>
            <a:spAutoFit/>
          </a:bodyPr>
          <a:lstStyle/>
          <a:p>
            <a:pPr algn="l" rtl="0">
              <a:spcBef>
                <a:spcPct val="50000"/>
              </a:spcBef>
            </a:pPr>
            <a:r>
              <a:rPr lang="en-US" sz="2400">
                <a:effectLst>
                  <a:outerShdw blurRad="38100" dist="38100" dir="2700000" algn="tl">
                    <a:srgbClr val="C0C0C0"/>
                  </a:outerShdw>
                </a:effectLst>
              </a:rPr>
              <a:t>(1/2)</a:t>
            </a:r>
            <a:r>
              <a:rPr lang="en-US" sz="2400" baseline="30000">
                <a:effectLst>
                  <a:outerShdw blurRad="38100" dist="38100" dir="2700000" algn="tl">
                    <a:srgbClr val="C0C0C0"/>
                  </a:outerShdw>
                </a:effectLst>
              </a:rPr>
              <a:t>7</a:t>
            </a:r>
            <a:r>
              <a:rPr lang="en-US" sz="2400">
                <a:effectLst>
                  <a:outerShdw blurRad="38100" dist="38100" dir="2700000" algn="tl">
                    <a:srgbClr val="C0C0C0"/>
                  </a:outerShdw>
                </a:effectLst>
              </a:rPr>
              <a:t> = 1/128 &lt; 1/100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wipe(up)">
                                      <p:cBhvr>
                                        <p:cTn id="7" dur="500"/>
                                        <p:tgtEl>
                                          <p:spTgt spid="1863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6371"/>
                                        </p:tgtEl>
                                        <p:attrNameLst>
                                          <p:attrName>style.visibility</p:attrName>
                                        </p:attrNameLst>
                                      </p:cBhvr>
                                      <p:to>
                                        <p:strVal val="visible"/>
                                      </p:to>
                                    </p:set>
                                    <p:animEffect transition="in" filter="wipe(up)">
                                      <p:cBhvr>
                                        <p:cTn id="12" dur="500"/>
                                        <p:tgtEl>
                                          <p:spTgt spid="186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6372"/>
                                        </p:tgtEl>
                                        <p:attrNameLst>
                                          <p:attrName>style.visibility</p:attrName>
                                        </p:attrNameLst>
                                      </p:cBhvr>
                                      <p:to>
                                        <p:strVal val="visible"/>
                                      </p:to>
                                    </p:set>
                                    <p:animEffect transition="in" filter="wipe(up)">
                                      <p:cBhvr>
                                        <p:cTn id="17" dur="500"/>
                                        <p:tgtEl>
                                          <p:spTgt spid="1863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6373"/>
                                        </p:tgtEl>
                                        <p:attrNameLst>
                                          <p:attrName>style.visibility</p:attrName>
                                        </p:attrNameLst>
                                      </p:cBhvr>
                                      <p:to>
                                        <p:strVal val="visible"/>
                                      </p:to>
                                    </p:set>
                                    <p:animEffect transition="in" filter="wipe(up)">
                                      <p:cBhvr>
                                        <p:cTn id="22" dur="500"/>
                                        <p:tgtEl>
                                          <p:spTgt spid="1863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6374"/>
                                        </p:tgtEl>
                                        <p:attrNameLst>
                                          <p:attrName>style.visibility</p:attrName>
                                        </p:attrNameLst>
                                      </p:cBhvr>
                                      <p:to>
                                        <p:strVal val="visible"/>
                                      </p:to>
                                    </p:set>
                                    <p:animEffect transition="in" filter="wipe(up)">
                                      <p:cBhvr>
                                        <p:cTn id="27" dur="500"/>
                                        <p:tgtEl>
                                          <p:spTgt spid="1863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6375"/>
                                        </p:tgtEl>
                                        <p:attrNameLst>
                                          <p:attrName>style.visibility</p:attrName>
                                        </p:attrNameLst>
                                      </p:cBhvr>
                                      <p:to>
                                        <p:strVal val="visible"/>
                                      </p:to>
                                    </p:set>
                                    <p:animEffect transition="in" filter="wipe(up)">
                                      <p:cBhvr>
                                        <p:cTn id="32" dur="500"/>
                                        <p:tgtEl>
                                          <p:spTgt spid="1863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6377"/>
                                        </p:tgtEl>
                                        <p:attrNameLst>
                                          <p:attrName>style.visibility</p:attrName>
                                        </p:attrNameLst>
                                      </p:cBhvr>
                                      <p:to>
                                        <p:strVal val="visible"/>
                                      </p:to>
                                    </p:set>
                                    <p:animEffect transition="in" filter="wipe(up)">
                                      <p:cBhvr>
                                        <p:cTn id="37" dur="500"/>
                                        <p:tgtEl>
                                          <p:spTgt spid="1863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86378"/>
                                        </p:tgtEl>
                                        <p:attrNameLst>
                                          <p:attrName>style.visibility</p:attrName>
                                        </p:attrNameLst>
                                      </p:cBhvr>
                                      <p:to>
                                        <p:strVal val="visible"/>
                                      </p:to>
                                    </p:set>
                                    <p:animEffect transition="in" filter="wipe(up)">
                                      <p:cBhvr>
                                        <p:cTn id="42" dur="500"/>
                                        <p:tgtEl>
                                          <p:spTgt spid="18637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86379"/>
                                        </p:tgtEl>
                                        <p:attrNameLst>
                                          <p:attrName>style.visibility</p:attrName>
                                        </p:attrNameLst>
                                      </p:cBhvr>
                                      <p:to>
                                        <p:strVal val="visible"/>
                                      </p:to>
                                    </p:set>
                                    <p:animEffect transition="in" filter="wipe(up)">
                                      <p:cBhvr>
                                        <p:cTn id="47" dur="500"/>
                                        <p:tgtEl>
                                          <p:spTgt spid="1863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86380"/>
                                        </p:tgtEl>
                                        <p:attrNameLst>
                                          <p:attrName>style.visibility</p:attrName>
                                        </p:attrNameLst>
                                      </p:cBhvr>
                                      <p:to>
                                        <p:strVal val="visible"/>
                                      </p:to>
                                    </p:set>
                                    <p:animEffect transition="in" filter="wipe(up)">
                                      <p:cBhvr>
                                        <p:cTn id="52" dur="500"/>
                                        <p:tgtEl>
                                          <p:spTgt spid="18638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86381"/>
                                        </p:tgtEl>
                                        <p:attrNameLst>
                                          <p:attrName>style.visibility</p:attrName>
                                        </p:attrNameLst>
                                      </p:cBhvr>
                                      <p:to>
                                        <p:strVal val="visible"/>
                                      </p:to>
                                    </p:set>
                                    <p:animEffect transition="in" filter="wipe(up)">
                                      <p:cBhvr>
                                        <p:cTn id="57" dur="500"/>
                                        <p:tgtEl>
                                          <p:spTgt spid="18638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86382"/>
                                        </p:tgtEl>
                                        <p:attrNameLst>
                                          <p:attrName>style.visibility</p:attrName>
                                        </p:attrNameLst>
                                      </p:cBhvr>
                                      <p:to>
                                        <p:strVal val="visible"/>
                                      </p:to>
                                    </p:set>
                                    <p:animEffect transition="in" filter="wipe(up)">
                                      <p:cBhvr>
                                        <p:cTn id="62" dur="500"/>
                                        <p:tgtEl>
                                          <p:spTgt spid="186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utoUpdateAnimBg="0"/>
      <p:bldP spid="186371" grpId="0" autoUpdateAnimBg="0"/>
      <p:bldP spid="186372" grpId="0" autoUpdateAnimBg="0"/>
      <p:bldP spid="186373" grpId="0" autoUpdateAnimBg="0"/>
      <p:bldP spid="186374" grpId="0" autoUpdateAnimBg="0"/>
      <p:bldP spid="186375" grpId="0" autoUpdateAnimBg="0"/>
      <p:bldP spid="186377" grpId="0" autoUpdateAnimBg="0"/>
      <p:bldP spid="186378" grpId="0" autoUpdateAnimBg="0"/>
      <p:bldP spid="186379" grpId="0" autoUpdateAnimBg="0"/>
      <p:bldP spid="186380" grpId="0" autoUpdateAnimBg="0"/>
      <p:bldP spid="186381" grpId="0" autoUpdateAnimBg="0"/>
      <p:bldP spid="18638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FFBF9D53-4BF8-43BF-8E2D-6C6C5FC6389C}" type="slidenum">
              <a:rPr lang="he-IL"/>
              <a:pPr/>
              <a:t>15</a:t>
            </a:fld>
            <a:endParaRPr lang="en-US"/>
          </a:p>
        </p:txBody>
      </p:sp>
      <p:sp>
        <p:nvSpPr>
          <p:cNvPr id="187394" name="Text Box 2"/>
          <p:cNvSpPr txBox="1">
            <a:spLocks noChangeArrowheads="1"/>
          </p:cNvSpPr>
          <p:nvPr/>
        </p:nvSpPr>
        <p:spPr bwMode="auto">
          <a:xfrm>
            <a:off x="76200" y="914400"/>
            <a:ext cx="8534400" cy="519113"/>
          </a:xfrm>
          <a:prstGeom prst="rect">
            <a:avLst/>
          </a:prstGeom>
          <a:noFill/>
          <a:ln w="9525">
            <a:noFill/>
            <a:miter lim="800000"/>
            <a:headEnd/>
            <a:tailEnd/>
          </a:ln>
          <a:effectLst/>
        </p:spPr>
        <p:txBody>
          <a:bodyPr>
            <a:spAutoFit/>
          </a:bodyPr>
          <a:lstStyle/>
          <a:p>
            <a:pPr algn="r">
              <a:spcBef>
                <a:spcPct val="50000"/>
              </a:spcBef>
            </a:pPr>
            <a:r>
              <a:rPr lang="he-IL" sz="2800">
                <a:solidFill>
                  <a:schemeClr val="accent2"/>
                </a:solidFill>
                <a:effectLst>
                  <a:outerShdw blurRad="38100" dist="38100" dir="2700000" algn="tl">
                    <a:srgbClr val="C0C0C0"/>
                  </a:outerShdw>
                </a:effectLst>
              </a:rPr>
              <a:t>תורת ההצפנה (קריפטוגרפיה)</a:t>
            </a:r>
            <a:endParaRPr lang="en-US" sz="2400">
              <a:solidFill>
                <a:schemeClr val="accent2"/>
              </a:solidFill>
              <a:effectLst>
                <a:outerShdw blurRad="38100" dist="38100" dir="2700000" algn="tl">
                  <a:srgbClr val="C0C0C0"/>
                </a:outerShdw>
              </a:effectLst>
            </a:endParaRPr>
          </a:p>
        </p:txBody>
      </p:sp>
      <p:sp>
        <p:nvSpPr>
          <p:cNvPr id="187395" name="Text Box 3"/>
          <p:cNvSpPr txBox="1">
            <a:spLocks noChangeArrowheads="1"/>
          </p:cNvSpPr>
          <p:nvPr/>
        </p:nvSpPr>
        <p:spPr bwMode="auto">
          <a:xfrm>
            <a:off x="381000" y="1676400"/>
            <a:ext cx="8229600" cy="579438"/>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הנושא המרכזי בקריפטוגרפיה הוא </a:t>
            </a:r>
            <a:r>
              <a:rPr lang="he-IL" sz="3200">
                <a:effectLst>
                  <a:outerShdw blurRad="38100" dist="38100" dir="2700000" algn="tl">
                    <a:srgbClr val="C0C0C0"/>
                  </a:outerShdw>
                </a:effectLst>
              </a:rPr>
              <a:t>הצפנה ופענוח של מסרים</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87403" name="Text Box 11"/>
          <p:cNvSpPr txBox="1">
            <a:spLocks noChangeArrowheads="1"/>
          </p:cNvSpPr>
          <p:nvPr/>
        </p:nvSpPr>
        <p:spPr bwMode="auto">
          <a:xfrm>
            <a:off x="539750" y="3500438"/>
            <a:ext cx="8229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הבעיה: איך להעביר הודעה מצד א' לצד ב' בצורה בטוחה (מבלי שאדם שלישי יוכל לפענח את ההודעה המוצפנת)?</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7394"/>
                                        </p:tgtEl>
                                        <p:attrNameLst>
                                          <p:attrName>style.visibility</p:attrName>
                                        </p:attrNameLst>
                                      </p:cBhvr>
                                      <p:to>
                                        <p:strVal val="visible"/>
                                      </p:to>
                                    </p:set>
                                    <p:animEffect transition="in" filter="wipe(up)">
                                      <p:cBhvr>
                                        <p:cTn id="7" dur="500"/>
                                        <p:tgtEl>
                                          <p:spTgt spid="1873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7395"/>
                                        </p:tgtEl>
                                        <p:attrNameLst>
                                          <p:attrName>style.visibility</p:attrName>
                                        </p:attrNameLst>
                                      </p:cBhvr>
                                      <p:to>
                                        <p:strVal val="visible"/>
                                      </p:to>
                                    </p:set>
                                    <p:animEffect transition="in" filter="wipe(up)">
                                      <p:cBhvr>
                                        <p:cTn id="12" dur="500"/>
                                        <p:tgtEl>
                                          <p:spTgt spid="1873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7403"/>
                                        </p:tgtEl>
                                        <p:attrNameLst>
                                          <p:attrName>style.visibility</p:attrName>
                                        </p:attrNameLst>
                                      </p:cBhvr>
                                      <p:to>
                                        <p:strVal val="visible"/>
                                      </p:to>
                                    </p:set>
                                    <p:animEffect transition="in" filter="wipe(up)">
                                      <p:cBhvr>
                                        <p:cTn id="17" dur="500"/>
                                        <p:tgtEl>
                                          <p:spTgt spid="187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P spid="187395" grpId="0" autoUpdateAnimBg="0"/>
      <p:bldP spid="18740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9E7AA544-BA48-4C96-AD51-2DCB70D791A1}" type="slidenum">
              <a:rPr lang="he-IL"/>
              <a:pPr/>
              <a:t>16</a:t>
            </a:fld>
            <a:endParaRPr lang="en-US"/>
          </a:p>
        </p:txBody>
      </p:sp>
      <p:sp>
        <p:nvSpPr>
          <p:cNvPr id="188418" name="Text Box 2"/>
          <p:cNvSpPr txBox="1">
            <a:spLocks noChangeArrowheads="1"/>
          </p:cNvSpPr>
          <p:nvPr/>
        </p:nvSpPr>
        <p:spPr bwMode="auto">
          <a:xfrm>
            <a:off x="76200" y="852488"/>
            <a:ext cx="8534400" cy="519112"/>
          </a:xfrm>
          <a:prstGeom prst="rect">
            <a:avLst/>
          </a:prstGeom>
          <a:noFill/>
          <a:ln w="9525">
            <a:noFill/>
            <a:miter lim="800000"/>
            <a:headEnd/>
            <a:tailEnd/>
          </a:ln>
          <a:effectLst/>
        </p:spPr>
        <p:txBody>
          <a:bodyPr>
            <a:spAutoFit/>
          </a:bodyPr>
          <a:lstStyle/>
          <a:p>
            <a:pPr algn="r">
              <a:spcBef>
                <a:spcPct val="50000"/>
              </a:spcBef>
            </a:pPr>
            <a:r>
              <a:rPr lang="he-IL" sz="2800">
                <a:solidFill>
                  <a:schemeClr val="accent2"/>
                </a:solidFill>
                <a:effectLst>
                  <a:outerShdw blurRad="38100" dist="38100" dir="2700000" algn="tl">
                    <a:srgbClr val="C0C0C0"/>
                  </a:outerShdw>
                </a:effectLst>
              </a:rPr>
              <a:t>שימוש במפתחות</a:t>
            </a:r>
            <a:endParaRPr lang="en-US" sz="2400">
              <a:solidFill>
                <a:schemeClr val="accent2"/>
              </a:solidFill>
              <a:effectLst>
                <a:outerShdw blurRad="38100" dist="38100" dir="2700000" algn="tl">
                  <a:srgbClr val="C0C0C0"/>
                </a:outerShdw>
              </a:effectLst>
            </a:endParaRPr>
          </a:p>
        </p:txBody>
      </p:sp>
      <p:sp>
        <p:nvSpPr>
          <p:cNvPr id="188419" name="Text Box 3"/>
          <p:cNvSpPr txBox="1">
            <a:spLocks noChangeArrowheads="1"/>
          </p:cNvSpPr>
          <p:nvPr/>
        </p:nvSpPr>
        <p:spPr bwMode="auto">
          <a:xfrm>
            <a:off x="76200" y="1462088"/>
            <a:ext cx="85344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פתרון אפשרי</a:t>
            </a:r>
            <a:endParaRPr lang="en-US" sz="2400">
              <a:solidFill>
                <a:schemeClr val="accent2"/>
              </a:solidFill>
              <a:effectLst>
                <a:outerShdw blurRad="38100" dist="38100" dir="2700000" algn="tl">
                  <a:srgbClr val="C0C0C0"/>
                </a:outerShdw>
              </a:effectLst>
            </a:endParaRPr>
          </a:p>
        </p:txBody>
      </p:sp>
      <p:sp>
        <p:nvSpPr>
          <p:cNvPr id="188420" name="Text Box 4"/>
          <p:cNvSpPr txBox="1">
            <a:spLocks noChangeArrowheads="1"/>
          </p:cNvSpPr>
          <p:nvPr/>
        </p:nvSpPr>
        <p:spPr bwMode="auto">
          <a:xfrm>
            <a:off x="381000" y="19050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מפתח אחד (בו ישתמש השולח)</a:t>
            </a:r>
            <a:r>
              <a:rPr lang="en-US" sz="2400">
                <a:effectLst>
                  <a:outerShdw blurRad="38100" dist="38100" dir="2700000" algn="tl">
                    <a:srgbClr val="C0C0C0"/>
                  </a:outerShdw>
                </a:effectLst>
              </a:rPr>
              <a:t> </a:t>
            </a:r>
            <a:r>
              <a:rPr lang="he-IL" sz="2400">
                <a:effectLst>
                  <a:outerShdw blurRad="38100" dist="38100" dir="2700000" algn="tl">
                    <a:srgbClr val="C0C0C0"/>
                  </a:outerShdw>
                </a:effectLst>
              </a:rPr>
              <a:t>ישמש להצפנתה של הודעה </a:t>
            </a:r>
            <a:r>
              <a:rPr lang="en-US" sz="2400">
                <a:effectLst>
                  <a:outerShdw blurRad="38100" dist="38100" dir="2700000" algn="tl">
                    <a:srgbClr val="C0C0C0"/>
                  </a:outerShdw>
                </a:effectLst>
              </a:rPr>
              <a:t>M</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88421" name="Text Box 5"/>
          <p:cNvSpPr txBox="1">
            <a:spLocks noChangeArrowheads="1"/>
          </p:cNvSpPr>
          <p:nvPr/>
        </p:nvSpPr>
        <p:spPr bwMode="auto">
          <a:xfrm>
            <a:off x="381000" y="23622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מפתח שני (בו ישתמש מקבל ההודעה) ישמש לפענוח ההודעה המוצפנת.</a:t>
            </a:r>
            <a:endParaRPr lang="en-US" sz="2400">
              <a:effectLst>
                <a:outerShdw blurRad="38100" dist="38100" dir="2700000" algn="tl">
                  <a:srgbClr val="C0C0C0"/>
                </a:outerShdw>
              </a:effectLst>
            </a:endParaRPr>
          </a:p>
        </p:txBody>
      </p:sp>
      <p:sp>
        <p:nvSpPr>
          <p:cNvPr id="188422" name="Text Box 6"/>
          <p:cNvSpPr txBox="1">
            <a:spLocks noChangeArrowheads="1"/>
          </p:cNvSpPr>
          <p:nvPr/>
        </p:nvSpPr>
        <p:spPr bwMode="auto">
          <a:xfrm>
            <a:off x="838200" y="3124200"/>
            <a:ext cx="2078038" cy="457200"/>
          </a:xfrm>
          <a:prstGeom prst="rect">
            <a:avLst/>
          </a:prstGeom>
          <a:noFill/>
          <a:ln w="9525">
            <a:noFill/>
            <a:miter lim="800000"/>
            <a:headEnd/>
            <a:tailEnd/>
          </a:ln>
          <a:effectLst/>
        </p:spPr>
        <p:txBody>
          <a:bodyPr>
            <a:spAutoFit/>
          </a:bodyPr>
          <a:lstStyle/>
          <a:p>
            <a:pPr algn="l" rtl="0">
              <a:spcBef>
                <a:spcPct val="50000"/>
              </a:spcBef>
            </a:pPr>
            <a:r>
              <a:rPr lang="en-US" sz="2400">
                <a:effectLst>
                  <a:outerShdw blurRad="38100" dist="38100" dir="2700000" algn="tl">
                    <a:srgbClr val="C0C0C0"/>
                  </a:outerShdw>
                </a:effectLst>
              </a:rPr>
              <a:t>H = Encr(M)</a:t>
            </a:r>
          </a:p>
        </p:txBody>
      </p:sp>
      <p:sp>
        <p:nvSpPr>
          <p:cNvPr id="188423" name="Text Box 7"/>
          <p:cNvSpPr txBox="1">
            <a:spLocks noChangeArrowheads="1"/>
          </p:cNvSpPr>
          <p:nvPr/>
        </p:nvSpPr>
        <p:spPr bwMode="auto">
          <a:xfrm>
            <a:off x="838200" y="3581400"/>
            <a:ext cx="1933575" cy="457200"/>
          </a:xfrm>
          <a:prstGeom prst="rect">
            <a:avLst/>
          </a:prstGeom>
          <a:noFill/>
          <a:ln w="9525">
            <a:noFill/>
            <a:miter lim="800000"/>
            <a:headEnd/>
            <a:tailEnd/>
          </a:ln>
          <a:effectLst/>
        </p:spPr>
        <p:txBody>
          <a:bodyPr>
            <a:spAutoFit/>
          </a:bodyPr>
          <a:lstStyle/>
          <a:p>
            <a:pPr algn="l" rtl="0">
              <a:spcBef>
                <a:spcPct val="50000"/>
              </a:spcBef>
            </a:pPr>
            <a:r>
              <a:rPr lang="en-US" sz="2400">
                <a:effectLst>
                  <a:outerShdw blurRad="38100" dist="38100" dir="2700000" algn="tl">
                    <a:srgbClr val="C0C0C0"/>
                  </a:outerShdw>
                </a:effectLst>
              </a:rPr>
              <a:t>M = Decr(H)</a:t>
            </a:r>
          </a:p>
        </p:txBody>
      </p:sp>
      <p:sp>
        <p:nvSpPr>
          <p:cNvPr id="188424" name="Text Box 8"/>
          <p:cNvSpPr txBox="1">
            <a:spLocks noChangeArrowheads="1"/>
          </p:cNvSpPr>
          <p:nvPr/>
        </p:nvSpPr>
        <p:spPr bwMode="auto">
          <a:xfrm>
            <a:off x="381000" y="4114800"/>
            <a:ext cx="8229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החיסרון: לכל זוג של שולח ומקבל חייבים לייצר זוג מפתחות על מנת שהמערכת תהיה בטוחה.</a:t>
            </a:r>
            <a:endParaRPr lang="en-US" sz="2400">
              <a:effectLst>
                <a:outerShdw blurRad="38100" dist="38100" dir="2700000" algn="tl">
                  <a:srgbClr val="C0C0C0"/>
                </a:outerShdw>
              </a:effectLst>
            </a:endParaRPr>
          </a:p>
        </p:txBody>
      </p:sp>
      <p:sp>
        <p:nvSpPr>
          <p:cNvPr id="188425" name="Text Box 9"/>
          <p:cNvSpPr txBox="1">
            <a:spLocks noChangeArrowheads="1"/>
          </p:cNvSpPr>
          <p:nvPr/>
        </p:nvSpPr>
        <p:spPr bwMode="auto">
          <a:xfrm>
            <a:off x="381000" y="4953000"/>
            <a:ext cx="8229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בעיה נוספת: העברת המפתח לצד השני בבטחה. (אם היינו יודעים להעביר את המפתח בצורה בטוחה, היינו יכולים לשלוח את ההודעה באותו אופן!)</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wipe(up)">
                                      <p:cBhvr>
                                        <p:cTn id="7" dur="500"/>
                                        <p:tgtEl>
                                          <p:spTgt spid="188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8419"/>
                                        </p:tgtEl>
                                        <p:attrNameLst>
                                          <p:attrName>style.visibility</p:attrName>
                                        </p:attrNameLst>
                                      </p:cBhvr>
                                      <p:to>
                                        <p:strVal val="visible"/>
                                      </p:to>
                                    </p:set>
                                    <p:animEffect transition="in" filter="wipe(up)">
                                      <p:cBhvr>
                                        <p:cTn id="12" dur="500"/>
                                        <p:tgtEl>
                                          <p:spTgt spid="1884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8420"/>
                                        </p:tgtEl>
                                        <p:attrNameLst>
                                          <p:attrName>style.visibility</p:attrName>
                                        </p:attrNameLst>
                                      </p:cBhvr>
                                      <p:to>
                                        <p:strVal val="visible"/>
                                      </p:to>
                                    </p:set>
                                    <p:animEffect transition="in" filter="wipe(up)">
                                      <p:cBhvr>
                                        <p:cTn id="17" dur="500"/>
                                        <p:tgtEl>
                                          <p:spTgt spid="1884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8421"/>
                                        </p:tgtEl>
                                        <p:attrNameLst>
                                          <p:attrName>style.visibility</p:attrName>
                                        </p:attrNameLst>
                                      </p:cBhvr>
                                      <p:to>
                                        <p:strVal val="visible"/>
                                      </p:to>
                                    </p:set>
                                    <p:animEffect transition="in" filter="wipe(up)">
                                      <p:cBhvr>
                                        <p:cTn id="22" dur="500"/>
                                        <p:tgtEl>
                                          <p:spTgt spid="1884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8422"/>
                                        </p:tgtEl>
                                        <p:attrNameLst>
                                          <p:attrName>style.visibility</p:attrName>
                                        </p:attrNameLst>
                                      </p:cBhvr>
                                      <p:to>
                                        <p:strVal val="visible"/>
                                      </p:to>
                                    </p:set>
                                    <p:animEffect transition="in" filter="wipe(up)">
                                      <p:cBhvr>
                                        <p:cTn id="27" dur="500"/>
                                        <p:tgtEl>
                                          <p:spTgt spid="1884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423"/>
                                        </p:tgtEl>
                                        <p:attrNameLst>
                                          <p:attrName>style.visibility</p:attrName>
                                        </p:attrNameLst>
                                      </p:cBhvr>
                                      <p:to>
                                        <p:strVal val="visible"/>
                                      </p:to>
                                    </p:set>
                                    <p:animEffect transition="in" filter="wipe(up)">
                                      <p:cBhvr>
                                        <p:cTn id="32" dur="500"/>
                                        <p:tgtEl>
                                          <p:spTgt spid="1884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8424"/>
                                        </p:tgtEl>
                                        <p:attrNameLst>
                                          <p:attrName>style.visibility</p:attrName>
                                        </p:attrNameLst>
                                      </p:cBhvr>
                                      <p:to>
                                        <p:strVal val="visible"/>
                                      </p:to>
                                    </p:set>
                                    <p:animEffect transition="in" filter="wipe(up)">
                                      <p:cBhvr>
                                        <p:cTn id="37" dur="500"/>
                                        <p:tgtEl>
                                          <p:spTgt spid="1884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88425"/>
                                        </p:tgtEl>
                                        <p:attrNameLst>
                                          <p:attrName>style.visibility</p:attrName>
                                        </p:attrNameLst>
                                      </p:cBhvr>
                                      <p:to>
                                        <p:strVal val="visible"/>
                                      </p:to>
                                    </p:set>
                                    <p:animEffect transition="in" filter="wipe(up)">
                                      <p:cBhvr>
                                        <p:cTn id="42" dur="500"/>
                                        <p:tgtEl>
                                          <p:spTgt spid="188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P spid="188419" grpId="0" autoUpdateAnimBg="0"/>
      <p:bldP spid="188420" grpId="0" autoUpdateAnimBg="0"/>
      <p:bldP spid="188421" grpId="0" autoUpdateAnimBg="0"/>
      <p:bldP spid="188422" grpId="0" autoUpdateAnimBg="0"/>
      <p:bldP spid="188423" grpId="0" autoUpdateAnimBg="0"/>
      <p:bldP spid="188424" grpId="0" autoUpdateAnimBg="0"/>
      <p:bldP spid="18842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fld id="{B1AA346B-48F7-4307-AD75-177E68C71540}" type="slidenum">
              <a:rPr lang="he-IL"/>
              <a:pPr/>
              <a:t>17</a:t>
            </a:fld>
            <a:endParaRPr lang="en-US"/>
          </a:p>
        </p:txBody>
      </p:sp>
      <p:sp>
        <p:nvSpPr>
          <p:cNvPr id="189442" name="Text Box 2"/>
          <p:cNvSpPr txBox="1">
            <a:spLocks noChangeArrowheads="1"/>
          </p:cNvSpPr>
          <p:nvPr/>
        </p:nvSpPr>
        <p:spPr bwMode="auto">
          <a:xfrm>
            <a:off x="4419600" y="762000"/>
            <a:ext cx="4191000" cy="519113"/>
          </a:xfrm>
          <a:prstGeom prst="rect">
            <a:avLst/>
          </a:prstGeom>
          <a:noFill/>
          <a:ln w="9525">
            <a:noFill/>
            <a:miter lim="800000"/>
            <a:headEnd/>
            <a:tailEnd/>
          </a:ln>
          <a:effectLst/>
        </p:spPr>
        <p:txBody>
          <a:bodyPr>
            <a:spAutoFit/>
          </a:bodyPr>
          <a:lstStyle/>
          <a:p>
            <a:pPr algn="r">
              <a:spcBef>
                <a:spcPct val="50000"/>
              </a:spcBef>
            </a:pPr>
            <a:r>
              <a:rPr lang="he-IL" sz="2800" b="1">
                <a:solidFill>
                  <a:schemeClr val="accent2"/>
                </a:solidFill>
                <a:effectLst>
                  <a:outerShdw blurRad="38100" dist="38100" dir="2700000" algn="tl">
                    <a:srgbClr val="C0C0C0"/>
                  </a:outerShdw>
                </a:effectLst>
              </a:rPr>
              <a:t>הצפנה באמצעות מפתח ציבורי</a:t>
            </a:r>
            <a:endParaRPr lang="en-US" sz="2800" b="1">
              <a:solidFill>
                <a:schemeClr val="accent2"/>
              </a:solidFill>
              <a:effectLst>
                <a:outerShdw blurRad="38100" dist="38100" dir="2700000" algn="tl">
                  <a:srgbClr val="C0C0C0"/>
                </a:outerShdw>
              </a:effectLst>
            </a:endParaRPr>
          </a:p>
        </p:txBody>
      </p:sp>
      <p:sp>
        <p:nvSpPr>
          <p:cNvPr id="189443" name="Text Box 3"/>
          <p:cNvSpPr txBox="1">
            <a:spLocks noChangeArrowheads="1"/>
          </p:cNvSpPr>
          <p:nvPr/>
        </p:nvSpPr>
        <p:spPr bwMode="auto">
          <a:xfrm>
            <a:off x="381000" y="13716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לכל משתמש יש מפתח ציבורי (מנעול) אותו הוא מפרסם ומפתח פרטי.</a:t>
            </a:r>
            <a:endParaRPr lang="en-US" sz="2400">
              <a:effectLst>
                <a:outerShdw blurRad="38100" dist="38100" dir="2700000" algn="tl">
                  <a:srgbClr val="C0C0C0"/>
                </a:outerShdw>
              </a:effectLst>
            </a:endParaRPr>
          </a:p>
        </p:txBody>
      </p:sp>
      <p:sp>
        <p:nvSpPr>
          <p:cNvPr id="189444" name="Text Box 4"/>
          <p:cNvSpPr txBox="1">
            <a:spLocks noChangeArrowheads="1"/>
          </p:cNvSpPr>
          <p:nvPr/>
        </p:nvSpPr>
        <p:spPr bwMode="auto">
          <a:xfrm>
            <a:off x="2514600" y="1981200"/>
            <a:ext cx="12192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Encr</a:t>
            </a:r>
            <a:r>
              <a:rPr lang="en-US" sz="2400" baseline="-25000">
                <a:effectLst>
                  <a:outerShdw blurRad="38100" dist="38100" dir="2700000" algn="tl">
                    <a:srgbClr val="C0C0C0"/>
                  </a:outerShdw>
                </a:effectLst>
              </a:rPr>
              <a:t>A</a:t>
            </a:r>
          </a:p>
        </p:txBody>
      </p:sp>
      <p:sp>
        <p:nvSpPr>
          <p:cNvPr id="189445" name="Text Box 5"/>
          <p:cNvSpPr txBox="1">
            <a:spLocks noChangeArrowheads="1"/>
          </p:cNvSpPr>
          <p:nvPr/>
        </p:nvSpPr>
        <p:spPr bwMode="auto">
          <a:xfrm>
            <a:off x="2362200" y="1905000"/>
            <a:ext cx="62484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המנעול של איה:</a:t>
            </a:r>
            <a:endParaRPr lang="en-US" sz="2400">
              <a:effectLst>
                <a:outerShdw blurRad="38100" dist="38100" dir="2700000" algn="tl">
                  <a:srgbClr val="C0C0C0"/>
                </a:outerShdw>
              </a:effectLst>
            </a:endParaRPr>
          </a:p>
        </p:txBody>
      </p:sp>
      <p:sp>
        <p:nvSpPr>
          <p:cNvPr id="189446" name="Text Box 6"/>
          <p:cNvSpPr txBox="1">
            <a:spLocks noChangeArrowheads="1"/>
          </p:cNvSpPr>
          <p:nvPr/>
        </p:nvSpPr>
        <p:spPr bwMode="auto">
          <a:xfrm>
            <a:off x="2362200" y="2438400"/>
            <a:ext cx="62484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המפתח של איה</a:t>
            </a:r>
            <a:r>
              <a:rPr lang="en-US" sz="2400">
                <a:effectLst>
                  <a:outerShdw blurRad="38100" dist="38100" dir="2700000" algn="tl">
                    <a:srgbClr val="C0C0C0"/>
                  </a:outerShdw>
                </a:effectLst>
              </a:rPr>
              <a:t> </a:t>
            </a:r>
            <a:r>
              <a:rPr lang="he-IL" sz="2400">
                <a:effectLst>
                  <a:outerShdw blurRad="38100" dist="38100" dir="2700000" algn="tl">
                    <a:srgbClr val="C0C0C0"/>
                  </a:outerShdw>
                </a:effectLst>
              </a:rPr>
              <a:t>:     דרך מהירה לחישוב</a:t>
            </a:r>
            <a:endParaRPr lang="en-US" sz="2400">
              <a:effectLst>
                <a:outerShdw blurRad="38100" dist="38100" dir="2700000" algn="tl">
                  <a:srgbClr val="C0C0C0"/>
                </a:outerShdw>
              </a:effectLst>
            </a:endParaRPr>
          </a:p>
        </p:txBody>
      </p:sp>
      <p:sp>
        <p:nvSpPr>
          <p:cNvPr id="189447" name="Text Box 7"/>
          <p:cNvSpPr txBox="1">
            <a:spLocks noChangeArrowheads="1"/>
          </p:cNvSpPr>
          <p:nvPr/>
        </p:nvSpPr>
        <p:spPr bwMode="auto">
          <a:xfrm>
            <a:off x="2514600" y="2438400"/>
            <a:ext cx="12192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Decr</a:t>
            </a:r>
            <a:r>
              <a:rPr lang="en-US" sz="2400" baseline="-25000">
                <a:effectLst>
                  <a:outerShdw blurRad="38100" dist="38100" dir="2700000" algn="tl">
                    <a:srgbClr val="C0C0C0"/>
                  </a:outerShdw>
                </a:effectLst>
              </a:rPr>
              <a:t>A</a:t>
            </a:r>
          </a:p>
        </p:txBody>
      </p:sp>
      <p:sp>
        <p:nvSpPr>
          <p:cNvPr id="189448" name="Text Box 8"/>
          <p:cNvSpPr txBox="1">
            <a:spLocks noChangeArrowheads="1"/>
          </p:cNvSpPr>
          <p:nvPr/>
        </p:nvSpPr>
        <p:spPr bwMode="auto">
          <a:xfrm>
            <a:off x="2514600" y="2971800"/>
            <a:ext cx="12192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Encr</a:t>
            </a:r>
            <a:r>
              <a:rPr lang="en-US" sz="2400" baseline="-25000">
                <a:effectLst>
                  <a:outerShdw blurRad="38100" dist="38100" dir="2700000" algn="tl">
                    <a:srgbClr val="C0C0C0"/>
                  </a:outerShdw>
                </a:effectLst>
              </a:rPr>
              <a:t>B</a:t>
            </a:r>
          </a:p>
        </p:txBody>
      </p:sp>
      <p:sp>
        <p:nvSpPr>
          <p:cNvPr id="189449" name="Text Box 9"/>
          <p:cNvSpPr txBox="1">
            <a:spLocks noChangeArrowheads="1"/>
          </p:cNvSpPr>
          <p:nvPr/>
        </p:nvSpPr>
        <p:spPr bwMode="auto">
          <a:xfrm>
            <a:off x="2362200" y="2895600"/>
            <a:ext cx="62484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המנעול של בועז:</a:t>
            </a:r>
            <a:endParaRPr lang="en-US" sz="2400">
              <a:effectLst>
                <a:outerShdw blurRad="38100" dist="38100" dir="2700000" algn="tl">
                  <a:srgbClr val="C0C0C0"/>
                </a:outerShdw>
              </a:effectLst>
            </a:endParaRPr>
          </a:p>
        </p:txBody>
      </p:sp>
      <p:sp>
        <p:nvSpPr>
          <p:cNvPr id="189450" name="Text Box 10"/>
          <p:cNvSpPr txBox="1">
            <a:spLocks noChangeArrowheads="1"/>
          </p:cNvSpPr>
          <p:nvPr/>
        </p:nvSpPr>
        <p:spPr bwMode="auto">
          <a:xfrm>
            <a:off x="2362200" y="3429000"/>
            <a:ext cx="62484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המפתח של בועז</a:t>
            </a:r>
            <a:r>
              <a:rPr lang="en-US" sz="2400">
                <a:effectLst>
                  <a:outerShdw blurRad="38100" dist="38100" dir="2700000" algn="tl">
                    <a:srgbClr val="C0C0C0"/>
                  </a:outerShdw>
                </a:effectLst>
              </a:rPr>
              <a:t> </a:t>
            </a:r>
            <a:r>
              <a:rPr lang="he-IL" sz="2400">
                <a:effectLst>
                  <a:outerShdw blurRad="38100" dist="38100" dir="2700000" algn="tl">
                    <a:srgbClr val="C0C0C0"/>
                  </a:outerShdw>
                </a:effectLst>
              </a:rPr>
              <a:t>:     דרך מהירה לחישוב</a:t>
            </a:r>
            <a:endParaRPr lang="en-US" sz="2400">
              <a:effectLst>
                <a:outerShdw blurRad="38100" dist="38100" dir="2700000" algn="tl">
                  <a:srgbClr val="C0C0C0"/>
                </a:outerShdw>
              </a:effectLst>
            </a:endParaRPr>
          </a:p>
        </p:txBody>
      </p:sp>
      <p:sp>
        <p:nvSpPr>
          <p:cNvPr id="189451" name="Text Box 11"/>
          <p:cNvSpPr txBox="1">
            <a:spLocks noChangeArrowheads="1"/>
          </p:cNvSpPr>
          <p:nvPr/>
        </p:nvSpPr>
        <p:spPr bwMode="auto">
          <a:xfrm>
            <a:off x="2514600" y="3429000"/>
            <a:ext cx="12192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Decr</a:t>
            </a:r>
            <a:r>
              <a:rPr lang="en-US" sz="2400" baseline="-25000">
                <a:effectLst>
                  <a:outerShdw blurRad="38100" dist="38100" dir="2700000" algn="tl">
                    <a:srgbClr val="C0C0C0"/>
                  </a:outerShdw>
                </a:effectLst>
              </a:rPr>
              <a:t>B</a:t>
            </a:r>
          </a:p>
        </p:txBody>
      </p:sp>
      <p:sp>
        <p:nvSpPr>
          <p:cNvPr id="189452" name="Text Box 12"/>
          <p:cNvSpPr txBox="1">
            <a:spLocks noChangeArrowheads="1"/>
          </p:cNvSpPr>
          <p:nvPr/>
        </p:nvSpPr>
        <p:spPr bwMode="auto">
          <a:xfrm>
            <a:off x="381000" y="40386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נניח שבועז רוצה לשלוח הודעה </a:t>
            </a:r>
            <a:r>
              <a:rPr lang="en-US" sz="2400">
                <a:effectLst>
                  <a:outerShdw blurRad="38100" dist="38100" dir="2700000" algn="tl">
                    <a:srgbClr val="C0C0C0"/>
                  </a:outerShdw>
                </a:effectLst>
              </a:rPr>
              <a:t>M</a:t>
            </a:r>
            <a:r>
              <a:rPr lang="he-IL" sz="2400">
                <a:effectLst>
                  <a:outerShdw blurRad="38100" dist="38100" dir="2700000" algn="tl">
                    <a:srgbClr val="C0C0C0"/>
                  </a:outerShdw>
                </a:effectLst>
              </a:rPr>
              <a:t> לאיה.</a:t>
            </a:r>
            <a:endParaRPr lang="en-US" sz="2400">
              <a:effectLst>
                <a:outerShdw blurRad="38100" dist="38100" dir="2700000" algn="tl">
                  <a:srgbClr val="C0C0C0"/>
                </a:outerShdw>
              </a:effectLst>
            </a:endParaRPr>
          </a:p>
        </p:txBody>
      </p:sp>
      <p:sp>
        <p:nvSpPr>
          <p:cNvPr id="189453" name="Text Box 13"/>
          <p:cNvSpPr txBox="1">
            <a:spLocks noChangeArrowheads="1"/>
          </p:cNvSpPr>
          <p:nvPr/>
        </p:nvSpPr>
        <p:spPr bwMode="auto">
          <a:xfrm>
            <a:off x="381000" y="44958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בועז יצפין את ההודעה בעזרת המפתח הציבורי של איה:</a:t>
            </a:r>
            <a:endParaRPr lang="en-US" sz="2400">
              <a:effectLst>
                <a:outerShdw blurRad="38100" dist="38100" dir="2700000" algn="tl">
                  <a:srgbClr val="C0C0C0"/>
                </a:outerShdw>
              </a:effectLst>
            </a:endParaRPr>
          </a:p>
        </p:txBody>
      </p:sp>
      <p:sp>
        <p:nvSpPr>
          <p:cNvPr id="189454" name="Text Box 14"/>
          <p:cNvSpPr txBox="1">
            <a:spLocks noChangeArrowheads="1"/>
          </p:cNvSpPr>
          <p:nvPr/>
        </p:nvSpPr>
        <p:spPr bwMode="auto">
          <a:xfrm>
            <a:off x="914400" y="4495800"/>
            <a:ext cx="16002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Encr</a:t>
            </a:r>
            <a:r>
              <a:rPr lang="en-US" sz="2400" baseline="-25000">
                <a:effectLst>
                  <a:outerShdw blurRad="38100" dist="38100" dir="2700000" algn="tl">
                    <a:srgbClr val="C0C0C0"/>
                  </a:outerShdw>
                </a:effectLst>
              </a:rPr>
              <a:t>A</a:t>
            </a:r>
            <a:r>
              <a:rPr lang="en-US" sz="2400">
                <a:effectLst>
                  <a:outerShdw blurRad="38100" dist="38100" dir="2700000" algn="tl">
                    <a:srgbClr val="C0C0C0"/>
                  </a:outerShdw>
                </a:effectLst>
              </a:rPr>
              <a:t>(M)</a:t>
            </a:r>
          </a:p>
        </p:txBody>
      </p:sp>
      <p:sp>
        <p:nvSpPr>
          <p:cNvPr id="189455" name="Text Box 15"/>
          <p:cNvSpPr txBox="1">
            <a:spLocks noChangeArrowheads="1"/>
          </p:cNvSpPr>
          <p:nvPr/>
        </p:nvSpPr>
        <p:spPr bwMode="auto">
          <a:xfrm>
            <a:off x="381000" y="49530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איה  תפענח את ההודעה ע"י שימוש במפתח הפרטי שלה:</a:t>
            </a:r>
            <a:endParaRPr lang="en-US" sz="2400">
              <a:effectLst>
                <a:outerShdw blurRad="38100" dist="38100" dir="2700000" algn="tl">
                  <a:srgbClr val="C0C0C0"/>
                </a:outerShdw>
              </a:effectLst>
            </a:endParaRPr>
          </a:p>
        </p:txBody>
      </p:sp>
      <p:sp>
        <p:nvSpPr>
          <p:cNvPr id="189456" name="Text Box 16"/>
          <p:cNvSpPr txBox="1">
            <a:spLocks noChangeArrowheads="1"/>
          </p:cNvSpPr>
          <p:nvPr/>
        </p:nvSpPr>
        <p:spPr bwMode="auto">
          <a:xfrm>
            <a:off x="1219200" y="5410200"/>
            <a:ext cx="55626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Decr</a:t>
            </a:r>
            <a:r>
              <a:rPr lang="en-US" sz="2400" baseline="-25000">
                <a:effectLst>
                  <a:outerShdw blurRad="38100" dist="38100" dir="2700000" algn="tl">
                    <a:srgbClr val="C0C0C0"/>
                  </a:outerShdw>
                </a:effectLst>
              </a:rPr>
              <a:t>A</a:t>
            </a:r>
            <a:r>
              <a:rPr lang="en-US" sz="2400">
                <a:effectLst>
                  <a:outerShdw blurRad="38100" dist="38100" dir="2700000" algn="tl">
                    <a:srgbClr val="C0C0C0"/>
                  </a:outerShdw>
                </a:effectLst>
              </a:rPr>
              <a:t>(Encr</a:t>
            </a:r>
            <a:r>
              <a:rPr lang="en-US" sz="2400" baseline="-25000">
                <a:effectLst>
                  <a:outerShdw blurRad="38100" dist="38100" dir="2700000" algn="tl">
                    <a:srgbClr val="C0C0C0"/>
                  </a:outerShdw>
                </a:effectLst>
              </a:rPr>
              <a:t>A</a:t>
            </a:r>
            <a:r>
              <a:rPr lang="en-US" sz="2400">
                <a:effectLst>
                  <a:outerShdw blurRad="38100" dist="38100" dir="2700000" algn="tl">
                    <a:srgbClr val="C0C0C0"/>
                  </a:outerShdw>
                </a:effectLst>
              </a:rPr>
              <a:t>(M)) = M</a:t>
            </a:r>
          </a:p>
        </p:txBody>
      </p:sp>
      <p:sp>
        <p:nvSpPr>
          <p:cNvPr id="189457" name="Text Box 17"/>
          <p:cNvSpPr txBox="1">
            <a:spLocks noChangeArrowheads="1"/>
          </p:cNvSpPr>
          <p:nvPr/>
        </p:nvSpPr>
        <p:spPr bwMode="auto">
          <a:xfrm>
            <a:off x="381000" y="5867400"/>
            <a:ext cx="8229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הדרישה היא שפונקצית ה-</a:t>
            </a:r>
            <a:r>
              <a:rPr lang="en-US" sz="2400">
                <a:effectLst>
                  <a:outerShdw blurRad="38100" dist="38100" dir="2700000" algn="tl">
                    <a:srgbClr val="C0C0C0"/>
                  </a:outerShdw>
                </a:effectLst>
              </a:rPr>
              <a:t>Decr</a:t>
            </a:r>
            <a:r>
              <a:rPr lang="he-IL" sz="2400">
                <a:effectLst>
                  <a:outerShdw blurRad="38100" dist="38100" dir="2700000" algn="tl">
                    <a:srgbClr val="C0C0C0"/>
                  </a:outerShdw>
                </a:effectLst>
              </a:rPr>
              <a:t> </a:t>
            </a:r>
            <a:r>
              <a:rPr lang="he-IL" sz="2400" b="1">
                <a:effectLst>
                  <a:outerShdw blurRad="38100" dist="38100" dir="2700000" algn="tl">
                    <a:srgbClr val="C0C0C0"/>
                  </a:outerShdw>
                </a:effectLst>
              </a:rPr>
              <a:t>לא תהיה ניתנת לחישוב בזמן סביר</a:t>
            </a:r>
            <a:r>
              <a:rPr lang="he-IL" sz="2400">
                <a:effectLst>
                  <a:outerShdw blurRad="38100" dist="38100" dir="2700000" algn="tl">
                    <a:srgbClr val="C0C0C0"/>
                  </a:outerShdw>
                </a:effectLst>
              </a:rPr>
              <a:t> (אלא אם כן ידוע המפתח הסודי של המשתמש).</a:t>
            </a:r>
            <a:endParaRPr lang="en-US" sz="2400">
              <a:effectLst>
                <a:outerShdw blurRad="38100" dist="38100" dir="2700000" algn="tl">
                  <a:srgbClr val="C0C0C0"/>
                </a:outerShdw>
              </a:effectLst>
            </a:endParaRPr>
          </a:p>
        </p:txBody>
      </p:sp>
      <p:sp>
        <p:nvSpPr>
          <p:cNvPr id="189459" name="Text Box 19"/>
          <p:cNvSpPr txBox="1">
            <a:spLocks noChangeArrowheads="1"/>
          </p:cNvSpPr>
          <p:nvPr/>
        </p:nvSpPr>
        <p:spPr bwMode="auto">
          <a:xfrm>
            <a:off x="533400" y="762000"/>
            <a:ext cx="3810000" cy="457200"/>
          </a:xfrm>
          <a:prstGeom prst="rect">
            <a:avLst/>
          </a:prstGeom>
          <a:noFill/>
          <a:ln w="9525">
            <a:noFill/>
            <a:miter lim="800000"/>
            <a:headEnd/>
            <a:tailEnd/>
          </a:ln>
          <a:effectLst/>
        </p:spPr>
        <p:txBody>
          <a:bodyPr>
            <a:spAutoFit/>
          </a:bodyPr>
          <a:lstStyle/>
          <a:p>
            <a:pPr algn="l" rtl="0">
              <a:spcBef>
                <a:spcPct val="50000"/>
              </a:spcBef>
            </a:pPr>
            <a:r>
              <a:rPr lang="en-US" sz="2400">
                <a:effectLst>
                  <a:outerShdw blurRad="38100" dist="38100" dir="2700000" algn="tl">
                    <a:srgbClr val="C0C0C0"/>
                  </a:outerShdw>
                </a:effectLst>
              </a:rPr>
              <a:t>(Diffie &amp; Hellman, 1976)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wipe(up)">
                                      <p:cBhvr>
                                        <p:cTn id="7" dur="500"/>
                                        <p:tgtEl>
                                          <p:spTgt spid="189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9459"/>
                                        </p:tgtEl>
                                        <p:attrNameLst>
                                          <p:attrName>style.visibility</p:attrName>
                                        </p:attrNameLst>
                                      </p:cBhvr>
                                      <p:to>
                                        <p:strVal val="visible"/>
                                      </p:to>
                                    </p:set>
                                    <p:animEffect transition="in" filter="wipe(up)">
                                      <p:cBhvr>
                                        <p:cTn id="12" dur="500"/>
                                        <p:tgtEl>
                                          <p:spTgt spid="1894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9443"/>
                                        </p:tgtEl>
                                        <p:attrNameLst>
                                          <p:attrName>style.visibility</p:attrName>
                                        </p:attrNameLst>
                                      </p:cBhvr>
                                      <p:to>
                                        <p:strVal val="visible"/>
                                      </p:to>
                                    </p:set>
                                    <p:animEffect transition="in" filter="wipe(up)">
                                      <p:cBhvr>
                                        <p:cTn id="17" dur="500"/>
                                        <p:tgtEl>
                                          <p:spTgt spid="1894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9445"/>
                                        </p:tgtEl>
                                        <p:attrNameLst>
                                          <p:attrName>style.visibility</p:attrName>
                                        </p:attrNameLst>
                                      </p:cBhvr>
                                      <p:to>
                                        <p:strVal val="visible"/>
                                      </p:to>
                                    </p:set>
                                    <p:animEffect transition="in" filter="wipe(up)">
                                      <p:cBhvr>
                                        <p:cTn id="22" dur="500"/>
                                        <p:tgtEl>
                                          <p:spTgt spid="1894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9444"/>
                                        </p:tgtEl>
                                        <p:attrNameLst>
                                          <p:attrName>style.visibility</p:attrName>
                                        </p:attrNameLst>
                                      </p:cBhvr>
                                      <p:to>
                                        <p:strVal val="visible"/>
                                      </p:to>
                                    </p:set>
                                    <p:animEffect transition="in" filter="wipe(up)">
                                      <p:cBhvr>
                                        <p:cTn id="27" dur="500"/>
                                        <p:tgtEl>
                                          <p:spTgt spid="1894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9446"/>
                                        </p:tgtEl>
                                        <p:attrNameLst>
                                          <p:attrName>style.visibility</p:attrName>
                                        </p:attrNameLst>
                                      </p:cBhvr>
                                      <p:to>
                                        <p:strVal val="visible"/>
                                      </p:to>
                                    </p:set>
                                    <p:animEffect transition="in" filter="wipe(up)">
                                      <p:cBhvr>
                                        <p:cTn id="32" dur="500"/>
                                        <p:tgtEl>
                                          <p:spTgt spid="1894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9447"/>
                                        </p:tgtEl>
                                        <p:attrNameLst>
                                          <p:attrName>style.visibility</p:attrName>
                                        </p:attrNameLst>
                                      </p:cBhvr>
                                      <p:to>
                                        <p:strVal val="visible"/>
                                      </p:to>
                                    </p:set>
                                    <p:animEffect transition="in" filter="wipe(up)">
                                      <p:cBhvr>
                                        <p:cTn id="37" dur="500"/>
                                        <p:tgtEl>
                                          <p:spTgt spid="18944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89449"/>
                                        </p:tgtEl>
                                        <p:attrNameLst>
                                          <p:attrName>style.visibility</p:attrName>
                                        </p:attrNameLst>
                                      </p:cBhvr>
                                      <p:to>
                                        <p:strVal val="visible"/>
                                      </p:to>
                                    </p:set>
                                    <p:animEffect transition="in" filter="wipe(up)">
                                      <p:cBhvr>
                                        <p:cTn id="42" dur="500"/>
                                        <p:tgtEl>
                                          <p:spTgt spid="1894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89448"/>
                                        </p:tgtEl>
                                        <p:attrNameLst>
                                          <p:attrName>style.visibility</p:attrName>
                                        </p:attrNameLst>
                                      </p:cBhvr>
                                      <p:to>
                                        <p:strVal val="visible"/>
                                      </p:to>
                                    </p:set>
                                    <p:animEffect transition="in" filter="wipe(up)">
                                      <p:cBhvr>
                                        <p:cTn id="47" dur="500"/>
                                        <p:tgtEl>
                                          <p:spTgt spid="1894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89450"/>
                                        </p:tgtEl>
                                        <p:attrNameLst>
                                          <p:attrName>style.visibility</p:attrName>
                                        </p:attrNameLst>
                                      </p:cBhvr>
                                      <p:to>
                                        <p:strVal val="visible"/>
                                      </p:to>
                                    </p:set>
                                    <p:animEffect transition="in" filter="wipe(up)">
                                      <p:cBhvr>
                                        <p:cTn id="52" dur="500"/>
                                        <p:tgtEl>
                                          <p:spTgt spid="18945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89451"/>
                                        </p:tgtEl>
                                        <p:attrNameLst>
                                          <p:attrName>style.visibility</p:attrName>
                                        </p:attrNameLst>
                                      </p:cBhvr>
                                      <p:to>
                                        <p:strVal val="visible"/>
                                      </p:to>
                                    </p:set>
                                    <p:animEffect transition="in" filter="wipe(up)">
                                      <p:cBhvr>
                                        <p:cTn id="57" dur="500"/>
                                        <p:tgtEl>
                                          <p:spTgt spid="18945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89452"/>
                                        </p:tgtEl>
                                        <p:attrNameLst>
                                          <p:attrName>style.visibility</p:attrName>
                                        </p:attrNameLst>
                                      </p:cBhvr>
                                      <p:to>
                                        <p:strVal val="visible"/>
                                      </p:to>
                                    </p:set>
                                    <p:animEffect transition="in" filter="wipe(up)">
                                      <p:cBhvr>
                                        <p:cTn id="62" dur="500"/>
                                        <p:tgtEl>
                                          <p:spTgt spid="18945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89453"/>
                                        </p:tgtEl>
                                        <p:attrNameLst>
                                          <p:attrName>style.visibility</p:attrName>
                                        </p:attrNameLst>
                                      </p:cBhvr>
                                      <p:to>
                                        <p:strVal val="visible"/>
                                      </p:to>
                                    </p:set>
                                    <p:animEffect transition="in" filter="wipe(up)">
                                      <p:cBhvr>
                                        <p:cTn id="67" dur="500"/>
                                        <p:tgtEl>
                                          <p:spTgt spid="18945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89454"/>
                                        </p:tgtEl>
                                        <p:attrNameLst>
                                          <p:attrName>style.visibility</p:attrName>
                                        </p:attrNameLst>
                                      </p:cBhvr>
                                      <p:to>
                                        <p:strVal val="visible"/>
                                      </p:to>
                                    </p:set>
                                    <p:animEffect transition="in" filter="wipe(up)">
                                      <p:cBhvr>
                                        <p:cTn id="72" dur="500"/>
                                        <p:tgtEl>
                                          <p:spTgt spid="18945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89455"/>
                                        </p:tgtEl>
                                        <p:attrNameLst>
                                          <p:attrName>style.visibility</p:attrName>
                                        </p:attrNameLst>
                                      </p:cBhvr>
                                      <p:to>
                                        <p:strVal val="visible"/>
                                      </p:to>
                                    </p:set>
                                    <p:animEffect transition="in" filter="wipe(up)">
                                      <p:cBhvr>
                                        <p:cTn id="77" dur="500"/>
                                        <p:tgtEl>
                                          <p:spTgt spid="18945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89456"/>
                                        </p:tgtEl>
                                        <p:attrNameLst>
                                          <p:attrName>style.visibility</p:attrName>
                                        </p:attrNameLst>
                                      </p:cBhvr>
                                      <p:to>
                                        <p:strVal val="visible"/>
                                      </p:to>
                                    </p:set>
                                    <p:animEffect transition="in" filter="wipe(up)">
                                      <p:cBhvr>
                                        <p:cTn id="82" dur="500"/>
                                        <p:tgtEl>
                                          <p:spTgt spid="18945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89457"/>
                                        </p:tgtEl>
                                        <p:attrNameLst>
                                          <p:attrName>style.visibility</p:attrName>
                                        </p:attrNameLst>
                                      </p:cBhvr>
                                      <p:to>
                                        <p:strVal val="visible"/>
                                      </p:to>
                                    </p:set>
                                    <p:animEffect transition="in" filter="wipe(up)">
                                      <p:cBhvr>
                                        <p:cTn id="87" dur="500"/>
                                        <p:tgtEl>
                                          <p:spTgt spid="189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P spid="189443" grpId="0" autoUpdateAnimBg="0"/>
      <p:bldP spid="189444" grpId="0" autoUpdateAnimBg="0"/>
      <p:bldP spid="189445" grpId="0" autoUpdateAnimBg="0"/>
      <p:bldP spid="189446" grpId="0" autoUpdateAnimBg="0"/>
      <p:bldP spid="189447" grpId="0" autoUpdateAnimBg="0"/>
      <p:bldP spid="189448" grpId="0" autoUpdateAnimBg="0"/>
      <p:bldP spid="189449" grpId="0" autoUpdateAnimBg="0"/>
      <p:bldP spid="189450" grpId="0" autoUpdateAnimBg="0"/>
      <p:bldP spid="189451" grpId="0" autoUpdateAnimBg="0"/>
      <p:bldP spid="189452" grpId="0" autoUpdateAnimBg="0"/>
      <p:bldP spid="189453" grpId="0" autoUpdateAnimBg="0"/>
      <p:bldP spid="189454" grpId="0" autoUpdateAnimBg="0"/>
      <p:bldP spid="189455" grpId="0" autoUpdateAnimBg="0"/>
      <p:bldP spid="189456" grpId="0" autoUpdateAnimBg="0"/>
      <p:bldP spid="189457" grpId="0" autoUpdateAnimBg="0"/>
      <p:bldP spid="18945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fld id="{5D01C1E9-9B84-4873-AB31-DF1BB941F8BC}" type="slidenum">
              <a:rPr lang="he-IL"/>
              <a:pPr/>
              <a:t>18</a:t>
            </a:fld>
            <a:endParaRPr lang="en-US"/>
          </a:p>
        </p:txBody>
      </p:sp>
      <p:sp>
        <p:nvSpPr>
          <p:cNvPr id="191492" name="Text Box 4"/>
          <p:cNvSpPr txBox="1">
            <a:spLocks noChangeArrowheads="1"/>
          </p:cNvSpPr>
          <p:nvPr/>
        </p:nvSpPr>
        <p:spPr bwMode="auto">
          <a:xfrm>
            <a:off x="76200" y="762000"/>
            <a:ext cx="8534400" cy="457200"/>
          </a:xfrm>
          <a:prstGeom prst="rect">
            <a:avLst/>
          </a:prstGeom>
          <a:noFill/>
          <a:ln w="9525">
            <a:noFill/>
            <a:miter lim="800000"/>
            <a:headEnd/>
            <a:tailEnd/>
          </a:ln>
          <a:effectLst/>
        </p:spPr>
        <p:txBody>
          <a:bodyPr>
            <a:spAutoFit/>
          </a:bodyPr>
          <a:lstStyle/>
          <a:p>
            <a:pPr algn="r">
              <a:spcBef>
                <a:spcPct val="50000"/>
              </a:spcBef>
            </a:pPr>
            <a:r>
              <a:rPr lang="he-IL" sz="2400" b="1">
                <a:solidFill>
                  <a:schemeClr val="accent2"/>
                </a:solidFill>
                <a:effectLst>
                  <a:outerShdw blurRad="38100" dist="38100" dir="2700000" algn="tl">
                    <a:srgbClr val="C0C0C0"/>
                  </a:outerShdw>
                </a:effectLst>
              </a:rPr>
              <a:t>יישום חתימות באמצעות מפתח ציבורי</a:t>
            </a:r>
            <a:endParaRPr lang="en-US" sz="2400" b="1">
              <a:solidFill>
                <a:schemeClr val="accent2"/>
              </a:solidFill>
              <a:effectLst>
                <a:outerShdw blurRad="38100" dist="38100" dir="2700000" algn="tl">
                  <a:srgbClr val="C0C0C0"/>
                </a:outerShdw>
              </a:effectLst>
            </a:endParaRPr>
          </a:p>
        </p:txBody>
      </p:sp>
      <p:sp>
        <p:nvSpPr>
          <p:cNvPr id="191493" name="Text Box 5"/>
          <p:cNvSpPr txBox="1">
            <a:spLocks noChangeArrowheads="1"/>
          </p:cNvSpPr>
          <p:nvPr/>
        </p:nvSpPr>
        <p:spPr bwMode="auto">
          <a:xfrm>
            <a:off x="381000" y="16764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בועז יחתום על ההודעה ע"י הפעלת </a:t>
            </a:r>
            <a:r>
              <a:rPr lang="he-IL" sz="2400">
                <a:solidFill>
                  <a:schemeClr val="accent2"/>
                </a:solidFill>
                <a:effectLst>
                  <a:outerShdw blurRad="38100" dist="38100" dir="2700000" algn="tl">
                    <a:srgbClr val="C0C0C0"/>
                  </a:outerShdw>
                </a:effectLst>
              </a:rPr>
              <a:t>פונקציית</a:t>
            </a:r>
            <a:r>
              <a:rPr lang="he-IL" sz="2400">
                <a:effectLst>
                  <a:outerShdw blurRad="38100" dist="38100" dir="2700000" algn="tl">
                    <a:srgbClr val="C0C0C0"/>
                  </a:outerShdw>
                </a:effectLst>
              </a:rPr>
              <a:t> </a:t>
            </a:r>
            <a:r>
              <a:rPr lang="he-IL" sz="2400">
                <a:solidFill>
                  <a:schemeClr val="accent2"/>
                </a:solidFill>
                <a:effectLst>
                  <a:outerShdw blurRad="38100" dist="38100" dir="2700000" algn="tl">
                    <a:srgbClr val="C0C0C0"/>
                  </a:outerShdw>
                </a:effectLst>
              </a:rPr>
              <a:t>הפענוח </a:t>
            </a:r>
            <a:r>
              <a:rPr lang="he-IL" sz="2400">
                <a:effectLst>
                  <a:outerShdw blurRad="38100" dist="38100" dir="2700000" algn="tl">
                    <a:srgbClr val="C0C0C0"/>
                  </a:outerShdw>
                </a:effectLst>
              </a:rPr>
              <a:t>שלו על ההודעה:</a:t>
            </a:r>
            <a:endParaRPr lang="en-US" sz="2400">
              <a:effectLst>
                <a:outerShdw blurRad="38100" dist="38100" dir="2700000" algn="tl">
                  <a:srgbClr val="C0C0C0"/>
                </a:outerShdw>
              </a:effectLst>
            </a:endParaRPr>
          </a:p>
        </p:txBody>
      </p:sp>
      <p:sp>
        <p:nvSpPr>
          <p:cNvPr id="191494" name="Text Box 6"/>
          <p:cNvSpPr txBox="1">
            <a:spLocks noChangeArrowheads="1"/>
          </p:cNvSpPr>
          <p:nvPr/>
        </p:nvSpPr>
        <p:spPr bwMode="auto">
          <a:xfrm>
            <a:off x="1219200" y="2133600"/>
            <a:ext cx="55626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S = Decr</a:t>
            </a:r>
            <a:r>
              <a:rPr lang="en-US" sz="2400" baseline="-25000">
                <a:effectLst>
                  <a:outerShdw blurRad="38100" dist="38100" dir="2700000" algn="tl">
                    <a:srgbClr val="C0C0C0"/>
                  </a:outerShdw>
                </a:effectLst>
              </a:rPr>
              <a:t>B</a:t>
            </a:r>
            <a:r>
              <a:rPr lang="en-US" sz="2400">
                <a:effectLst>
                  <a:outerShdw blurRad="38100" dist="38100" dir="2700000" algn="tl">
                    <a:srgbClr val="C0C0C0"/>
                  </a:outerShdw>
                </a:effectLst>
              </a:rPr>
              <a:t>(M)</a:t>
            </a:r>
          </a:p>
        </p:txBody>
      </p:sp>
      <p:sp>
        <p:nvSpPr>
          <p:cNvPr id="191495" name="Text Box 7"/>
          <p:cNvSpPr txBox="1">
            <a:spLocks noChangeArrowheads="1"/>
          </p:cNvSpPr>
          <p:nvPr/>
        </p:nvSpPr>
        <p:spPr bwMode="auto">
          <a:xfrm>
            <a:off x="0" y="25908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הוא ישלח את ההודעה החתומה לאיה ע"י שימוש </a:t>
            </a:r>
            <a:r>
              <a:rPr lang="he-IL" sz="2400">
                <a:solidFill>
                  <a:schemeClr val="accent2"/>
                </a:solidFill>
                <a:effectLst>
                  <a:outerShdw blurRad="38100" dist="38100" dir="2700000" algn="tl">
                    <a:srgbClr val="C0C0C0"/>
                  </a:outerShdw>
                </a:effectLst>
              </a:rPr>
              <a:t>בפונקציית ההצפנה</a:t>
            </a:r>
            <a:r>
              <a:rPr lang="he-IL" sz="2400">
                <a:effectLst>
                  <a:outerShdw blurRad="38100" dist="38100" dir="2700000" algn="tl">
                    <a:srgbClr val="C0C0C0"/>
                  </a:outerShdw>
                </a:effectLst>
              </a:rPr>
              <a:t> שלה:</a:t>
            </a:r>
            <a:endParaRPr lang="en-US" sz="2400">
              <a:effectLst>
                <a:outerShdw blurRad="38100" dist="38100" dir="2700000" algn="tl">
                  <a:srgbClr val="C0C0C0"/>
                </a:outerShdw>
              </a:effectLst>
            </a:endParaRPr>
          </a:p>
        </p:txBody>
      </p:sp>
      <p:sp>
        <p:nvSpPr>
          <p:cNvPr id="191496" name="Text Box 8"/>
          <p:cNvSpPr txBox="1">
            <a:spLocks noChangeArrowheads="1"/>
          </p:cNvSpPr>
          <p:nvPr/>
        </p:nvSpPr>
        <p:spPr bwMode="auto">
          <a:xfrm>
            <a:off x="1219200" y="3048000"/>
            <a:ext cx="55626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Encr</a:t>
            </a:r>
            <a:r>
              <a:rPr lang="en-US" sz="2400" baseline="-25000">
                <a:effectLst>
                  <a:outerShdw blurRad="38100" dist="38100" dir="2700000" algn="tl">
                    <a:srgbClr val="C0C0C0"/>
                  </a:outerShdw>
                </a:effectLst>
              </a:rPr>
              <a:t>A</a:t>
            </a:r>
            <a:r>
              <a:rPr lang="en-US" sz="2400">
                <a:effectLst>
                  <a:outerShdw blurRad="38100" dist="38100" dir="2700000" algn="tl">
                    <a:srgbClr val="C0C0C0"/>
                  </a:outerShdw>
                </a:effectLst>
              </a:rPr>
              <a:t>(S) = Encr</a:t>
            </a:r>
            <a:r>
              <a:rPr lang="en-US" sz="2400" baseline="-25000">
                <a:effectLst>
                  <a:outerShdw blurRad="38100" dist="38100" dir="2700000" algn="tl">
                    <a:srgbClr val="C0C0C0"/>
                  </a:outerShdw>
                </a:effectLst>
              </a:rPr>
              <a:t>A</a:t>
            </a:r>
            <a:r>
              <a:rPr lang="en-US" sz="2400">
                <a:effectLst>
                  <a:outerShdw blurRad="38100" dist="38100" dir="2700000" algn="tl">
                    <a:srgbClr val="C0C0C0"/>
                  </a:outerShdw>
                </a:effectLst>
              </a:rPr>
              <a:t>(Decr</a:t>
            </a:r>
            <a:r>
              <a:rPr lang="en-US" sz="2400" baseline="-25000">
                <a:effectLst>
                  <a:outerShdw blurRad="38100" dist="38100" dir="2700000" algn="tl">
                    <a:srgbClr val="C0C0C0"/>
                  </a:outerShdw>
                </a:effectLst>
              </a:rPr>
              <a:t>B </a:t>
            </a:r>
            <a:r>
              <a:rPr lang="en-US" sz="2400">
                <a:effectLst>
                  <a:outerShdw blurRad="38100" dist="38100" dir="2700000" algn="tl">
                    <a:srgbClr val="C0C0C0"/>
                  </a:outerShdw>
                </a:effectLst>
              </a:rPr>
              <a:t>(M))</a:t>
            </a:r>
          </a:p>
        </p:txBody>
      </p:sp>
      <p:sp>
        <p:nvSpPr>
          <p:cNvPr id="191497" name="Text Box 9"/>
          <p:cNvSpPr txBox="1">
            <a:spLocks noChangeArrowheads="1"/>
          </p:cNvSpPr>
          <p:nvPr/>
        </p:nvSpPr>
        <p:spPr bwMode="auto">
          <a:xfrm>
            <a:off x="0" y="35052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איה  תפענח את ההודעה ע"י הפעלת </a:t>
            </a:r>
            <a:r>
              <a:rPr lang="he-IL" sz="2400">
                <a:solidFill>
                  <a:schemeClr val="accent2"/>
                </a:solidFill>
                <a:effectLst>
                  <a:outerShdw blurRad="38100" dist="38100" dir="2700000" algn="tl">
                    <a:srgbClr val="C0C0C0"/>
                  </a:outerShdw>
                </a:effectLst>
              </a:rPr>
              <a:t>פונקציית הפענוח</a:t>
            </a:r>
            <a:r>
              <a:rPr lang="he-IL" sz="2400">
                <a:effectLst>
                  <a:outerShdw blurRad="38100" dist="38100" dir="2700000" algn="tl">
                    <a:srgbClr val="C0C0C0"/>
                  </a:outerShdw>
                </a:effectLst>
              </a:rPr>
              <a:t> שלה:</a:t>
            </a:r>
            <a:endParaRPr lang="en-US" sz="2400">
              <a:effectLst>
                <a:outerShdw blurRad="38100" dist="38100" dir="2700000" algn="tl">
                  <a:srgbClr val="C0C0C0"/>
                </a:outerShdw>
              </a:effectLst>
            </a:endParaRPr>
          </a:p>
        </p:txBody>
      </p:sp>
      <p:sp>
        <p:nvSpPr>
          <p:cNvPr id="191498" name="Text Box 10"/>
          <p:cNvSpPr txBox="1">
            <a:spLocks noChangeArrowheads="1"/>
          </p:cNvSpPr>
          <p:nvPr/>
        </p:nvSpPr>
        <p:spPr bwMode="auto">
          <a:xfrm>
            <a:off x="1219200" y="3962400"/>
            <a:ext cx="55626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Decr</a:t>
            </a:r>
            <a:r>
              <a:rPr lang="en-US" sz="2400" baseline="-25000">
                <a:effectLst>
                  <a:outerShdw blurRad="38100" dist="38100" dir="2700000" algn="tl">
                    <a:srgbClr val="C0C0C0"/>
                  </a:outerShdw>
                </a:effectLst>
              </a:rPr>
              <a:t>A</a:t>
            </a:r>
            <a:r>
              <a:rPr lang="en-US" sz="2400">
                <a:effectLst>
                  <a:outerShdw blurRad="38100" dist="38100" dir="2700000" algn="tl">
                    <a:srgbClr val="C0C0C0"/>
                  </a:outerShdw>
                </a:effectLst>
              </a:rPr>
              <a:t>(Encr</a:t>
            </a:r>
            <a:r>
              <a:rPr lang="en-US" sz="2400" baseline="-25000">
                <a:effectLst>
                  <a:outerShdw blurRad="38100" dist="38100" dir="2700000" algn="tl">
                    <a:srgbClr val="C0C0C0"/>
                  </a:outerShdw>
                </a:effectLst>
              </a:rPr>
              <a:t>A</a:t>
            </a:r>
            <a:r>
              <a:rPr lang="en-US" sz="2400">
                <a:effectLst>
                  <a:outerShdw blurRad="38100" dist="38100" dir="2700000" algn="tl">
                    <a:srgbClr val="C0C0C0"/>
                  </a:outerShdw>
                </a:effectLst>
              </a:rPr>
              <a:t>(Decr</a:t>
            </a:r>
            <a:r>
              <a:rPr lang="en-US" sz="2400" baseline="-25000">
                <a:effectLst>
                  <a:outerShdw blurRad="38100" dist="38100" dir="2700000" algn="tl">
                    <a:srgbClr val="C0C0C0"/>
                  </a:outerShdw>
                </a:effectLst>
              </a:rPr>
              <a:t>B</a:t>
            </a:r>
            <a:r>
              <a:rPr lang="en-US" sz="2400">
                <a:effectLst>
                  <a:outerShdw blurRad="38100" dist="38100" dir="2700000" algn="tl">
                    <a:srgbClr val="C0C0C0"/>
                  </a:outerShdw>
                </a:effectLst>
              </a:rPr>
              <a:t>(M))) = Decr</a:t>
            </a:r>
            <a:r>
              <a:rPr lang="en-US" sz="2400" baseline="-25000">
                <a:effectLst>
                  <a:outerShdw blurRad="38100" dist="38100" dir="2700000" algn="tl">
                    <a:srgbClr val="C0C0C0"/>
                  </a:outerShdw>
                </a:effectLst>
              </a:rPr>
              <a:t>B</a:t>
            </a:r>
            <a:r>
              <a:rPr lang="en-US" sz="2400">
                <a:effectLst>
                  <a:outerShdw blurRad="38100" dist="38100" dir="2700000" algn="tl">
                    <a:srgbClr val="C0C0C0"/>
                  </a:outerShdw>
                </a:effectLst>
              </a:rPr>
              <a:t>(M)</a:t>
            </a:r>
          </a:p>
        </p:txBody>
      </p:sp>
      <p:sp>
        <p:nvSpPr>
          <p:cNvPr id="191499" name="Text Box 11"/>
          <p:cNvSpPr txBox="1">
            <a:spLocks noChangeArrowheads="1"/>
          </p:cNvSpPr>
          <p:nvPr/>
        </p:nvSpPr>
        <p:spPr bwMode="auto">
          <a:xfrm>
            <a:off x="1219200" y="4876800"/>
            <a:ext cx="55626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Encr</a:t>
            </a:r>
            <a:r>
              <a:rPr lang="en-US" sz="2400" baseline="-25000">
                <a:effectLst>
                  <a:outerShdw blurRad="38100" dist="38100" dir="2700000" algn="tl">
                    <a:srgbClr val="C0C0C0"/>
                  </a:outerShdw>
                </a:effectLst>
              </a:rPr>
              <a:t>B</a:t>
            </a:r>
            <a:r>
              <a:rPr lang="en-US" sz="2400">
                <a:effectLst>
                  <a:outerShdw blurRad="38100" dist="38100" dir="2700000" algn="tl">
                    <a:srgbClr val="C0C0C0"/>
                  </a:outerShdw>
                </a:effectLst>
              </a:rPr>
              <a:t>(Decr</a:t>
            </a:r>
            <a:r>
              <a:rPr lang="en-US" sz="2400" baseline="-25000">
                <a:effectLst>
                  <a:outerShdw blurRad="38100" dist="38100" dir="2700000" algn="tl">
                    <a:srgbClr val="C0C0C0"/>
                  </a:outerShdw>
                </a:effectLst>
              </a:rPr>
              <a:t>B </a:t>
            </a:r>
            <a:r>
              <a:rPr lang="en-US" sz="2400">
                <a:effectLst>
                  <a:outerShdw blurRad="38100" dist="38100" dir="2700000" algn="tl">
                    <a:srgbClr val="C0C0C0"/>
                  </a:outerShdw>
                </a:effectLst>
              </a:rPr>
              <a:t>(M)) = M</a:t>
            </a:r>
          </a:p>
        </p:txBody>
      </p:sp>
      <p:sp>
        <p:nvSpPr>
          <p:cNvPr id="191500" name="Text Box 12"/>
          <p:cNvSpPr txBox="1">
            <a:spLocks noChangeArrowheads="1"/>
          </p:cNvSpPr>
          <p:nvPr/>
        </p:nvSpPr>
        <p:spPr bwMode="auto">
          <a:xfrm>
            <a:off x="0" y="4419600"/>
            <a:ext cx="86106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tx2"/>
                </a:solidFill>
                <a:effectLst>
                  <a:outerShdw blurRad="38100" dist="38100" dir="2700000" algn="tl">
                    <a:srgbClr val="C0C0C0"/>
                  </a:outerShdw>
                </a:effectLst>
              </a:rPr>
              <a:t>ולאחר מכן, הפעלת</a:t>
            </a:r>
            <a:r>
              <a:rPr lang="he-IL" sz="2400">
                <a:solidFill>
                  <a:schemeClr val="accent2"/>
                </a:solidFill>
                <a:effectLst>
                  <a:outerShdw blurRad="38100" dist="38100" dir="2700000" algn="tl">
                    <a:srgbClr val="C0C0C0"/>
                  </a:outerShdw>
                </a:effectLst>
              </a:rPr>
              <a:t> פונקציית ההצפנה</a:t>
            </a:r>
            <a:r>
              <a:rPr lang="he-IL" sz="2400">
                <a:effectLst>
                  <a:outerShdw blurRad="38100" dist="38100" dir="2700000" algn="tl">
                    <a:srgbClr val="C0C0C0"/>
                  </a:outerShdw>
                </a:effectLst>
              </a:rPr>
              <a:t> של בועז:</a:t>
            </a:r>
            <a:endParaRPr lang="en-US" sz="2400">
              <a:effectLst>
                <a:outerShdw blurRad="38100" dist="38100" dir="2700000" algn="tl">
                  <a:srgbClr val="C0C0C0"/>
                </a:outerShdw>
              </a:effectLst>
            </a:endParaRPr>
          </a:p>
        </p:txBody>
      </p:sp>
      <p:grpSp>
        <p:nvGrpSpPr>
          <p:cNvPr id="191505" name="Group 17"/>
          <p:cNvGrpSpPr>
            <a:grpSpLocks/>
          </p:cNvGrpSpPr>
          <p:nvPr/>
        </p:nvGrpSpPr>
        <p:grpSpPr bwMode="auto">
          <a:xfrm>
            <a:off x="381000" y="5638800"/>
            <a:ext cx="8229600" cy="457200"/>
            <a:chOff x="240" y="3552"/>
            <a:chExt cx="5184" cy="288"/>
          </a:xfrm>
        </p:grpSpPr>
        <p:sp>
          <p:nvSpPr>
            <p:cNvPr id="191502" name="Text Box 14"/>
            <p:cNvSpPr txBox="1">
              <a:spLocks noChangeArrowheads="1"/>
            </p:cNvSpPr>
            <p:nvPr/>
          </p:nvSpPr>
          <p:spPr bwMode="auto">
            <a:xfrm>
              <a:off x="3600" y="3552"/>
              <a:ext cx="1824" cy="288"/>
            </a:xfrm>
            <a:prstGeom prst="rect">
              <a:avLst/>
            </a:prstGeom>
            <a:solidFill>
              <a:schemeClr val="hlink"/>
            </a:solidFill>
            <a:ln w="9525">
              <a:noFill/>
              <a:miter lim="800000"/>
              <a:headEnd/>
              <a:tailEnd/>
            </a:ln>
            <a:effectLst/>
          </p:spPr>
          <p:txBody>
            <a:bodyPr>
              <a:spAutoFit/>
            </a:bodyPr>
            <a:lstStyle/>
            <a:p>
              <a:pPr algn="r">
                <a:spcBef>
                  <a:spcPct val="50000"/>
                </a:spcBef>
              </a:pPr>
              <a:r>
                <a:rPr lang="he-IL" sz="2400">
                  <a:effectLst>
                    <a:outerShdw blurRad="38100" dist="38100" dir="2700000" algn="tl">
                      <a:srgbClr val="FFFFFF"/>
                    </a:outerShdw>
                  </a:effectLst>
                </a:rPr>
                <a:t>חייב להתקיים השוויון:</a:t>
              </a:r>
              <a:endParaRPr lang="en-US" sz="2400">
                <a:effectLst>
                  <a:outerShdw blurRad="38100" dist="38100" dir="2700000" algn="tl">
                    <a:srgbClr val="FFFFFF"/>
                  </a:outerShdw>
                </a:effectLst>
              </a:endParaRPr>
            </a:p>
          </p:txBody>
        </p:sp>
        <p:sp>
          <p:nvSpPr>
            <p:cNvPr id="191503" name="Text Box 15"/>
            <p:cNvSpPr txBox="1">
              <a:spLocks noChangeArrowheads="1"/>
            </p:cNvSpPr>
            <p:nvPr/>
          </p:nvSpPr>
          <p:spPr bwMode="auto">
            <a:xfrm>
              <a:off x="240" y="3552"/>
              <a:ext cx="3504" cy="288"/>
            </a:xfrm>
            <a:prstGeom prst="rect">
              <a:avLst/>
            </a:prstGeom>
            <a:solidFill>
              <a:schemeClr val="hlink"/>
            </a:solidFill>
            <a:ln w="9525">
              <a:noFill/>
              <a:miter lim="800000"/>
              <a:headEnd/>
              <a:tailEnd/>
            </a:ln>
            <a:effectLst/>
          </p:spPr>
          <p:txBody>
            <a:bodyPr>
              <a:spAutoFit/>
            </a:bodyPr>
            <a:lstStyle/>
            <a:p>
              <a:pPr algn="l">
                <a:spcBef>
                  <a:spcPct val="50000"/>
                </a:spcBef>
              </a:pPr>
              <a:r>
                <a:rPr lang="en-US" sz="2400">
                  <a:effectLst>
                    <a:outerShdw blurRad="38100" dist="38100" dir="2700000" algn="tl">
                      <a:srgbClr val="FFFFFF"/>
                    </a:outerShdw>
                  </a:effectLst>
                </a:rPr>
                <a:t>Decr</a:t>
              </a:r>
              <a:r>
                <a:rPr lang="en-US" sz="2400" baseline="-25000">
                  <a:effectLst>
                    <a:outerShdw blurRad="38100" dist="38100" dir="2700000" algn="tl">
                      <a:srgbClr val="FFFFFF"/>
                    </a:outerShdw>
                  </a:effectLst>
                </a:rPr>
                <a:t>A</a:t>
              </a:r>
              <a:r>
                <a:rPr lang="en-US" sz="2400">
                  <a:effectLst>
                    <a:outerShdw blurRad="38100" dist="38100" dir="2700000" algn="tl">
                      <a:srgbClr val="FFFFFF"/>
                    </a:outerShdw>
                  </a:effectLst>
                </a:rPr>
                <a:t> (Encr</a:t>
              </a:r>
              <a:r>
                <a:rPr lang="en-US" sz="2400" baseline="-25000">
                  <a:effectLst>
                    <a:outerShdw blurRad="38100" dist="38100" dir="2700000" algn="tl">
                      <a:srgbClr val="FFFFFF"/>
                    </a:outerShdw>
                  </a:effectLst>
                </a:rPr>
                <a:t>A</a:t>
              </a:r>
              <a:r>
                <a:rPr lang="en-US" sz="2400">
                  <a:effectLst>
                    <a:outerShdw blurRad="38100" dist="38100" dir="2700000" algn="tl">
                      <a:srgbClr val="FFFFFF"/>
                    </a:outerShdw>
                  </a:effectLst>
                </a:rPr>
                <a:t>(M)) = Encr</a:t>
              </a:r>
              <a:r>
                <a:rPr lang="en-US" sz="2400" baseline="-25000">
                  <a:effectLst>
                    <a:outerShdw blurRad="38100" dist="38100" dir="2700000" algn="tl">
                      <a:srgbClr val="FFFFFF"/>
                    </a:outerShdw>
                  </a:effectLst>
                </a:rPr>
                <a:t>A</a:t>
              </a:r>
              <a:r>
                <a:rPr lang="en-US" sz="2400">
                  <a:effectLst>
                    <a:outerShdw blurRad="38100" dist="38100" dir="2700000" algn="tl">
                      <a:srgbClr val="FFFFFF"/>
                    </a:outerShdw>
                  </a:effectLst>
                </a:rPr>
                <a:t> (Decr</a:t>
              </a:r>
              <a:r>
                <a:rPr lang="en-US" sz="2400" baseline="-25000">
                  <a:effectLst>
                    <a:outerShdw blurRad="38100" dist="38100" dir="2700000" algn="tl">
                      <a:srgbClr val="FFFFFF"/>
                    </a:outerShdw>
                  </a:effectLst>
                </a:rPr>
                <a:t>A</a:t>
              </a:r>
              <a:r>
                <a:rPr lang="en-US" sz="2400">
                  <a:effectLst>
                    <a:outerShdw blurRad="38100" dist="38100" dir="2700000" algn="tl">
                      <a:srgbClr val="FFFFFF"/>
                    </a:outerShdw>
                  </a:effectLst>
                </a:rPr>
                <a:t>(M)) = M</a:t>
              </a:r>
            </a:p>
          </p:txBody>
        </p:sp>
      </p:grpSp>
      <p:sp>
        <p:nvSpPr>
          <p:cNvPr id="191504" name="Text Box 16"/>
          <p:cNvSpPr txBox="1">
            <a:spLocks noChangeArrowheads="1"/>
          </p:cNvSpPr>
          <p:nvPr/>
        </p:nvSpPr>
        <p:spPr bwMode="auto">
          <a:xfrm>
            <a:off x="381000" y="12192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נניח שבועז רוצה לשלוח הודעה חתומה </a:t>
            </a:r>
            <a:r>
              <a:rPr lang="en-US" sz="2400">
                <a:effectLst>
                  <a:outerShdw blurRad="38100" dist="38100" dir="2700000" algn="tl">
                    <a:srgbClr val="C0C0C0"/>
                  </a:outerShdw>
                </a:effectLst>
              </a:rPr>
              <a:t>M</a:t>
            </a:r>
            <a:r>
              <a:rPr lang="he-IL" sz="2400">
                <a:effectLst>
                  <a:outerShdw blurRad="38100" dist="38100" dir="2700000" algn="tl">
                    <a:srgbClr val="C0C0C0"/>
                  </a:outerShdw>
                </a:effectLst>
              </a:rPr>
              <a:t> לאיה.</a:t>
            </a:r>
            <a:endParaRPr lang="en-US" sz="2400">
              <a:effectLst>
                <a:outerShdw blurRad="38100" dist="38100" dir="2700000" algn="tl">
                  <a:srgbClr val="C0C0C0"/>
                </a:outerShdw>
              </a:effectLst>
            </a:endParaRPr>
          </a:p>
        </p:txBody>
      </p:sp>
      <p:sp>
        <p:nvSpPr>
          <p:cNvPr id="191506" name="Text Box 18"/>
          <p:cNvSpPr txBox="1">
            <a:spLocks noChangeArrowheads="1"/>
          </p:cNvSpPr>
          <p:nvPr/>
        </p:nvSpPr>
        <p:spPr bwMode="auto">
          <a:xfrm>
            <a:off x="5867400" y="6216650"/>
            <a:ext cx="2663825" cy="641350"/>
          </a:xfrm>
          <a:prstGeom prst="rect">
            <a:avLst/>
          </a:prstGeom>
          <a:noFill/>
          <a:ln w="38100">
            <a:noFill/>
            <a:miter lim="800000"/>
            <a:headEnd/>
            <a:tailEnd type="none" w="lg" len="med"/>
          </a:ln>
          <a:effectLst/>
        </p:spPr>
        <p:txBody>
          <a:bodyPr>
            <a:spAutoFit/>
          </a:bodyPr>
          <a:lstStyle/>
          <a:p>
            <a:pPr>
              <a:spcBef>
                <a:spcPct val="50000"/>
              </a:spcBef>
            </a:pPr>
            <a:endParaRPr lang="he-IL">
              <a:effectLst>
                <a:outerShdw blurRad="38100" dist="38100" dir="2700000" algn="tl">
                  <a:srgbClr val="C0C0C0"/>
                </a:outerShdw>
              </a:effectLst>
            </a:endParaRPr>
          </a:p>
        </p:txBody>
      </p:sp>
      <p:sp>
        <p:nvSpPr>
          <p:cNvPr id="191507" name="Text Box 19"/>
          <p:cNvSpPr txBox="1">
            <a:spLocks noChangeArrowheads="1"/>
          </p:cNvSpPr>
          <p:nvPr/>
        </p:nvSpPr>
        <p:spPr bwMode="auto">
          <a:xfrm>
            <a:off x="6516688" y="6216650"/>
            <a:ext cx="1768475" cy="641350"/>
          </a:xfrm>
          <a:prstGeom prst="rect">
            <a:avLst/>
          </a:prstGeom>
          <a:noFill/>
          <a:ln w="38100">
            <a:noFill/>
            <a:miter lim="800000"/>
            <a:headEnd/>
            <a:tailEnd type="none" w="lg" len="med"/>
          </a:ln>
          <a:effectLst/>
        </p:spPr>
        <p:txBody>
          <a:bodyPr>
            <a:spAutoFit/>
          </a:bodyPr>
          <a:lstStyle/>
          <a:p>
            <a:endParaRPr lang="he-IL">
              <a:effectLst>
                <a:outerShdw blurRad="38100" dist="38100" dir="2700000" algn="tl">
                  <a:srgbClr val="C0C0C0"/>
                </a:outerShdw>
              </a:effectLst>
            </a:endParaRPr>
          </a:p>
        </p:txBody>
      </p:sp>
      <p:sp>
        <p:nvSpPr>
          <p:cNvPr id="191509" name="Text Box 21"/>
          <p:cNvSpPr txBox="1">
            <a:spLocks noChangeArrowheads="1"/>
          </p:cNvSpPr>
          <p:nvPr/>
        </p:nvSpPr>
        <p:spPr bwMode="auto">
          <a:xfrm>
            <a:off x="755650" y="419100"/>
            <a:ext cx="1944688" cy="641350"/>
          </a:xfrm>
          <a:prstGeom prst="rect">
            <a:avLst/>
          </a:prstGeom>
          <a:noFill/>
          <a:ln w="38100">
            <a:noFill/>
            <a:miter lim="800000"/>
            <a:headEnd/>
            <a:tailEnd type="none" w="lg" len="med"/>
          </a:ln>
          <a:effectLst/>
        </p:spPr>
        <p:txBody>
          <a:bodyPr>
            <a:spAutoFit/>
          </a:bodyPr>
          <a:lstStyle/>
          <a:p>
            <a:endParaRPr lang="he-IL">
              <a:effectLst>
                <a:outerShdw blurRad="38100" dist="38100" dir="2700000" algn="tl">
                  <a:srgbClr val="C0C0C0"/>
                </a:outerShdw>
              </a:effectLst>
            </a:endParaRPr>
          </a:p>
        </p:txBody>
      </p:sp>
      <p:sp>
        <p:nvSpPr>
          <p:cNvPr id="191511" name="Text Box 23"/>
          <p:cNvSpPr txBox="1">
            <a:spLocks noChangeArrowheads="1"/>
          </p:cNvSpPr>
          <p:nvPr/>
        </p:nvSpPr>
        <p:spPr bwMode="auto">
          <a:xfrm>
            <a:off x="6732588" y="6092825"/>
            <a:ext cx="18923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(מדוע?)</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wipe(up)">
                                      <p:cBhvr>
                                        <p:cTn id="7" dur="500"/>
                                        <p:tgtEl>
                                          <p:spTgt spid="191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1504"/>
                                        </p:tgtEl>
                                        <p:attrNameLst>
                                          <p:attrName>style.visibility</p:attrName>
                                        </p:attrNameLst>
                                      </p:cBhvr>
                                      <p:to>
                                        <p:strVal val="visible"/>
                                      </p:to>
                                    </p:set>
                                    <p:animEffect transition="in" filter="wipe(up)">
                                      <p:cBhvr>
                                        <p:cTn id="12" dur="500"/>
                                        <p:tgtEl>
                                          <p:spTgt spid="1915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1493"/>
                                        </p:tgtEl>
                                        <p:attrNameLst>
                                          <p:attrName>style.visibility</p:attrName>
                                        </p:attrNameLst>
                                      </p:cBhvr>
                                      <p:to>
                                        <p:strVal val="visible"/>
                                      </p:to>
                                    </p:set>
                                    <p:animEffect transition="in" filter="wipe(up)">
                                      <p:cBhvr>
                                        <p:cTn id="17" dur="500"/>
                                        <p:tgtEl>
                                          <p:spTgt spid="1914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1494"/>
                                        </p:tgtEl>
                                        <p:attrNameLst>
                                          <p:attrName>style.visibility</p:attrName>
                                        </p:attrNameLst>
                                      </p:cBhvr>
                                      <p:to>
                                        <p:strVal val="visible"/>
                                      </p:to>
                                    </p:set>
                                    <p:animEffect transition="in" filter="wipe(up)">
                                      <p:cBhvr>
                                        <p:cTn id="22" dur="500"/>
                                        <p:tgtEl>
                                          <p:spTgt spid="1914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1495"/>
                                        </p:tgtEl>
                                        <p:attrNameLst>
                                          <p:attrName>style.visibility</p:attrName>
                                        </p:attrNameLst>
                                      </p:cBhvr>
                                      <p:to>
                                        <p:strVal val="visible"/>
                                      </p:to>
                                    </p:set>
                                    <p:animEffect transition="in" filter="wipe(up)">
                                      <p:cBhvr>
                                        <p:cTn id="27" dur="500"/>
                                        <p:tgtEl>
                                          <p:spTgt spid="1914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1496"/>
                                        </p:tgtEl>
                                        <p:attrNameLst>
                                          <p:attrName>style.visibility</p:attrName>
                                        </p:attrNameLst>
                                      </p:cBhvr>
                                      <p:to>
                                        <p:strVal val="visible"/>
                                      </p:to>
                                    </p:set>
                                    <p:animEffect transition="in" filter="wipe(up)">
                                      <p:cBhvr>
                                        <p:cTn id="32" dur="500"/>
                                        <p:tgtEl>
                                          <p:spTgt spid="1914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1497"/>
                                        </p:tgtEl>
                                        <p:attrNameLst>
                                          <p:attrName>style.visibility</p:attrName>
                                        </p:attrNameLst>
                                      </p:cBhvr>
                                      <p:to>
                                        <p:strVal val="visible"/>
                                      </p:to>
                                    </p:set>
                                    <p:animEffect transition="in" filter="wipe(up)">
                                      <p:cBhvr>
                                        <p:cTn id="37" dur="500"/>
                                        <p:tgtEl>
                                          <p:spTgt spid="19149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1498"/>
                                        </p:tgtEl>
                                        <p:attrNameLst>
                                          <p:attrName>style.visibility</p:attrName>
                                        </p:attrNameLst>
                                      </p:cBhvr>
                                      <p:to>
                                        <p:strVal val="visible"/>
                                      </p:to>
                                    </p:set>
                                    <p:animEffect transition="in" filter="wipe(up)">
                                      <p:cBhvr>
                                        <p:cTn id="42" dur="500"/>
                                        <p:tgtEl>
                                          <p:spTgt spid="19149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1500"/>
                                        </p:tgtEl>
                                        <p:attrNameLst>
                                          <p:attrName>style.visibility</p:attrName>
                                        </p:attrNameLst>
                                      </p:cBhvr>
                                      <p:to>
                                        <p:strVal val="visible"/>
                                      </p:to>
                                    </p:set>
                                    <p:animEffect transition="in" filter="wipe(up)">
                                      <p:cBhvr>
                                        <p:cTn id="47" dur="500"/>
                                        <p:tgtEl>
                                          <p:spTgt spid="1915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91499"/>
                                        </p:tgtEl>
                                        <p:attrNameLst>
                                          <p:attrName>style.visibility</p:attrName>
                                        </p:attrNameLst>
                                      </p:cBhvr>
                                      <p:to>
                                        <p:strVal val="visible"/>
                                      </p:to>
                                    </p:set>
                                    <p:animEffect transition="in" filter="wipe(up)">
                                      <p:cBhvr>
                                        <p:cTn id="52" dur="500"/>
                                        <p:tgtEl>
                                          <p:spTgt spid="191499"/>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nodeType="clickEffect">
                                  <p:stCondLst>
                                    <p:cond delay="0"/>
                                  </p:stCondLst>
                                  <p:childTnLst>
                                    <p:set>
                                      <p:cBhvr>
                                        <p:cTn id="56" dur="1" fill="hold">
                                          <p:stCondLst>
                                            <p:cond delay="0"/>
                                          </p:stCondLst>
                                        </p:cTn>
                                        <p:tgtEl>
                                          <p:spTgt spid="191505"/>
                                        </p:tgtEl>
                                        <p:attrNameLst>
                                          <p:attrName>style.visibility</p:attrName>
                                        </p:attrNameLst>
                                      </p:cBhvr>
                                      <p:to>
                                        <p:strVal val="visible"/>
                                      </p:to>
                                    </p:set>
                                    <p:animEffect transition="in" filter="strips(downLeft)">
                                      <p:cBhvr>
                                        <p:cTn id="57" dur="500"/>
                                        <p:tgtEl>
                                          <p:spTgt spid="19150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91511"/>
                                        </p:tgtEl>
                                        <p:attrNameLst>
                                          <p:attrName>style.visibility</p:attrName>
                                        </p:attrNameLst>
                                      </p:cBhvr>
                                      <p:to>
                                        <p:strVal val="visible"/>
                                      </p:to>
                                    </p:set>
                                    <p:animEffect transition="in" filter="wipe(up)">
                                      <p:cBhvr>
                                        <p:cTn id="62" dur="500"/>
                                        <p:tgtEl>
                                          <p:spTgt spid="19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utoUpdateAnimBg="0"/>
      <p:bldP spid="191493" grpId="0" autoUpdateAnimBg="0"/>
      <p:bldP spid="191494" grpId="0" autoUpdateAnimBg="0"/>
      <p:bldP spid="191495" grpId="0" autoUpdateAnimBg="0"/>
      <p:bldP spid="191496" grpId="0" autoUpdateAnimBg="0"/>
      <p:bldP spid="191497" grpId="0" autoUpdateAnimBg="0"/>
      <p:bldP spid="191498" grpId="0" autoUpdateAnimBg="0"/>
      <p:bldP spid="191499" grpId="0" autoUpdateAnimBg="0"/>
      <p:bldP spid="191500" grpId="0" autoUpdateAnimBg="0"/>
      <p:bldP spid="191504" grpId="0" autoUpdateAnimBg="0"/>
      <p:bldP spid="19151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DE757511-B99D-4272-9367-C06B325F4CBB}" type="slidenum">
              <a:rPr lang="he-IL"/>
              <a:pPr/>
              <a:t>19</a:t>
            </a:fld>
            <a:endParaRPr lang="en-US"/>
          </a:p>
        </p:txBody>
      </p:sp>
      <p:sp>
        <p:nvSpPr>
          <p:cNvPr id="194562" name="Text Box 2"/>
          <p:cNvSpPr txBox="1">
            <a:spLocks noChangeArrowheads="1"/>
          </p:cNvSpPr>
          <p:nvPr/>
        </p:nvSpPr>
        <p:spPr bwMode="auto">
          <a:xfrm>
            <a:off x="76200" y="762000"/>
            <a:ext cx="8534400" cy="519113"/>
          </a:xfrm>
          <a:prstGeom prst="rect">
            <a:avLst/>
          </a:prstGeom>
          <a:noFill/>
          <a:ln w="9525">
            <a:noFill/>
            <a:miter lim="800000"/>
            <a:headEnd/>
            <a:tailEnd/>
          </a:ln>
          <a:effectLst/>
        </p:spPr>
        <p:txBody>
          <a:bodyPr>
            <a:spAutoFit/>
          </a:bodyPr>
          <a:lstStyle/>
          <a:p>
            <a:pPr algn="r">
              <a:spcBef>
                <a:spcPct val="50000"/>
              </a:spcBef>
            </a:pPr>
            <a:r>
              <a:rPr lang="he-IL" sz="2800">
                <a:solidFill>
                  <a:schemeClr val="accent2"/>
                </a:solidFill>
                <a:effectLst>
                  <a:outerShdw blurRad="38100" dist="38100" dir="2700000" algn="tl">
                    <a:srgbClr val="C0C0C0"/>
                  </a:outerShdw>
                </a:effectLst>
              </a:rPr>
              <a:t>מערכת ההצפנה </a:t>
            </a:r>
            <a:r>
              <a:rPr lang="en-US" sz="2800">
                <a:solidFill>
                  <a:schemeClr val="accent2"/>
                </a:solidFill>
                <a:effectLst>
                  <a:outerShdw blurRad="38100" dist="38100" dir="2700000" algn="tl">
                    <a:srgbClr val="C0C0C0"/>
                  </a:outerShdw>
                </a:effectLst>
              </a:rPr>
              <a:t>RSA</a:t>
            </a:r>
          </a:p>
        </p:txBody>
      </p:sp>
      <p:sp>
        <p:nvSpPr>
          <p:cNvPr id="194563" name="Text Box 3"/>
          <p:cNvSpPr txBox="1">
            <a:spLocks noChangeArrowheads="1"/>
          </p:cNvSpPr>
          <p:nvPr/>
        </p:nvSpPr>
        <p:spPr bwMode="auto">
          <a:xfrm>
            <a:off x="381000" y="1539875"/>
            <a:ext cx="8229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זוהי המערכת הראשונה שמימשה את הרעיון של הצפנה באמצעות מפתח ציבורי. </a:t>
            </a:r>
            <a:endParaRPr lang="en-US" sz="2400">
              <a:effectLst>
                <a:outerShdw blurRad="38100" dist="38100" dir="2700000" algn="tl">
                  <a:srgbClr val="C0C0C0"/>
                </a:outerShdw>
              </a:effectLst>
            </a:endParaRPr>
          </a:p>
        </p:txBody>
      </p:sp>
      <p:sp>
        <p:nvSpPr>
          <p:cNvPr id="194564" name="Text Box 4"/>
          <p:cNvSpPr txBox="1">
            <a:spLocks noChangeArrowheads="1"/>
          </p:cNvSpPr>
          <p:nvPr/>
        </p:nvSpPr>
        <p:spPr bwMode="auto">
          <a:xfrm>
            <a:off x="381000" y="2530475"/>
            <a:ext cx="8229600" cy="1004888"/>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מערכת </a:t>
            </a:r>
            <a:r>
              <a:rPr lang="en-US" sz="2400">
                <a:effectLst>
                  <a:outerShdw blurRad="38100" dist="38100" dir="2700000" algn="tl">
                    <a:srgbClr val="C0C0C0"/>
                  </a:outerShdw>
                </a:effectLst>
              </a:rPr>
              <a:t>RSA</a:t>
            </a:r>
            <a:r>
              <a:rPr lang="he-IL" sz="2400">
                <a:effectLst>
                  <a:outerShdw blurRad="38100" dist="38100" dir="2700000" algn="tl">
                    <a:srgbClr val="C0C0C0"/>
                  </a:outerShdw>
                </a:effectLst>
              </a:rPr>
              <a:t> מבוססת על הניגוד שבין </a:t>
            </a:r>
            <a:r>
              <a:rPr lang="he-IL" sz="2400" b="1">
                <a:effectLst>
                  <a:outerShdw blurRad="38100" dist="38100" dir="2700000" algn="tl">
                    <a:srgbClr val="C0C0C0"/>
                  </a:outerShdw>
                </a:effectLst>
              </a:rPr>
              <a:t>בדיקת ראשוניות</a:t>
            </a:r>
            <a:r>
              <a:rPr lang="he-IL" sz="2400">
                <a:effectLst>
                  <a:outerShdw blurRad="38100" dist="38100" dir="2700000" algn="tl">
                    <a:srgbClr val="C0C0C0"/>
                  </a:outerShdw>
                </a:effectLst>
              </a:rPr>
              <a:t> לבין </a:t>
            </a:r>
          </a:p>
          <a:p>
            <a:pPr algn="r">
              <a:spcBef>
                <a:spcPct val="50000"/>
              </a:spcBef>
            </a:pPr>
            <a:r>
              <a:rPr lang="he-IL" sz="2400" b="1">
                <a:effectLst>
                  <a:outerShdw blurRad="38100" dist="38100" dir="2700000" algn="tl">
                    <a:srgbClr val="C0C0C0"/>
                  </a:outerShdw>
                </a:effectLst>
              </a:rPr>
              <a:t>פירוק לגורמים</a:t>
            </a:r>
            <a:r>
              <a:rPr lang="he-IL" sz="2400">
                <a:effectLst>
                  <a:outerShdw blurRad="38100" dist="38100" dir="2700000" algn="tl">
                    <a:srgbClr val="C0C0C0"/>
                  </a:outerShdw>
                </a:effectLst>
              </a:rPr>
              <a:t>. </a:t>
            </a:r>
            <a:endParaRPr lang="en-US" sz="2400">
              <a:effectLst>
                <a:outerShdw blurRad="38100" dist="38100" dir="2700000" algn="tl">
                  <a:srgbClr val="C0C0C0"/>
                </a:outerShdw>
              </a:effectLst>
            </a:endParaRPr>
          </a:p>
        </p:txBody>
      </p:sp>
      <p:sp>
        <p:nvSpPr>
          <p:cNvPr id="194565" name="Text Box 5"/>
          <p:cNvSpPr txBox="1">
            <a:spLocks noChangeArrowheads="1"/>
          </p:cNvSpPr>
          <p:nvPr/>
        </p:nvSpPr>
        <p:spPr bwMode="auto">
          <a:xfrm>
            <a:off x="323850" y="3860800"/>
            <a:ext cx="8229600" cy="100647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בדיקת ראשוניות יכולה להתבצע במהירות (ע"י אלגוריתם הסתברותי), אך לבעיית הפירוק לגורמים</a:t>
            </a:r>
            <a:r>
              <a:rPr lang="he-IL">
                <a:effectLst>
                  <a:outerShdw blurRad="38100" dist="38100" dir="2700000" algn="tl">
                    <a:srgbClr val="C0C0C0"/>
                  </a:outerShdw>
                </a:effectLst>
              </a:rPr>
              <a:t> </a:t>
            </a:r>
            <a:r>
              <a:rPr lang="he-IL" sz="2400">
                <a:effectLst>
                  <a:outerShdw blurRad="38100" dist="38100" dir="2700000" algn="tl">
                    <a:srgbClr val="C0C0C0"/>
                  </a:outerShdw>
                </a:effectLst>
              </a:rPr>
              <a:t>לא נמצא פתרון סביר.</a:t>
            </a:r>
            <a:endParaRPr lang="en-US" sz="2400">
              <a:effectLst>
                <a:outerShdw blurRad="38100" dist="38100" dir="2700000" algn="tl">
                  <a:srgbClr val="C0C0C0"/>
                </a:outerShdw>
              </a:effectLst>
            </a:endParaRPr>
          </a:p>
        </p:txBody>
      </p:sp>
      <p:sp>
        <p:nvSpPr>
          <p:cNvPr id="194567" name="Text Box 7"/>
          <p:cNvSpPr txBox="1">
            <a:spLocks noChangeArrowheads="1"/>
          </p:cNvSpPr>
          <p:nvPr/>
        </p:nvSpPr>
        <p:spPr bwMode="auto">
          <a:xfrm>
            <a:off x="428625" y="790575"/>
            <a:ext cx="5257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(ע"ש ממציאיה: </a:t>
            </a:r>
            <a:r>
              <a:rPr lang="en-US" sz="2400">
                <a:effectLst>
                  <a:outerShdw blurRad="38100" dist="38100" dir="2700000" algn="tl">
                    <a:srgbClr val="C0C0C0"/>
                  </a:outerShdw>
                </a:effectLst>
              </a:rPr>
              <a:t>Rivest , Shamir, Adleman</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62"/>
                                        </p:tgtEl>
                                        <p:attrNameLst>
                                          <p:attrName>style.visibility</p:attrName>
                                        </p:attrNameLst>
                                      </p:cBhvr>
                                      <p:to>
                                        <p:strVal val="visible"/>
                                      </p:to>
                                    </p:set>
                                    <p:animEffect transition="in" filter="wipe(up)">
                                      <p:cBhvr>
                                        <p:cTn id="7" dur="500"/>
                                        <p:tgtEl>
                                          <p:spTgt spid="1945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567"/>
                                        </p:tgtEl>
                                        <p:attrNameLst>
                                          <p:attrName>style.visibility</p:attrName>
                                        </p:attrNameLst>
                                      </p:cBhvr>
                                      <p:to>
                                        <p:strVal val="visible"/>
                                      </p:to>
                                    </p:set>
                                    <p:animEffect transition="in" filter="wipe(up)">
                                      <p:cBhvr>
                                        <p:cTn id="12" dur="500"/>
                                        <p:tgtEl>
                                          <p:spTgt spid="1945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563"/>
                                        </p:tgtEl>
                                        <p:attrNameLst>
                                          <p:attrName>style.visibility</p:attrName>
                                        </p:attrNameLst>
                                      </p:cBhvr>
                                      <p:to>
                                        <p:strVal val="visible"/>
                                      </p:to>
                                    </p:set>
                                    <p:animEffect transition="in" filter="wipe(up)">
                                      <p:cBhvr>
                                        <p:cTn id="17" dur="500"/>
                                        <p:tgtEl>
                                          <p:spTgt spid="1945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4564"/>
                                        </p:tgtEl>
                                        <p:attrNameLst>
                                          <p:attrName>style.visibility</p:attrName>
                                        </p:attrNameLst>
                                      </p:cBhvr>
                                      <p:to>
                                        <p:strVal val="visible"/>
                                      </p:to>
                                    </p:set>
                                    <p:animEffect transition="in" filter="wipe(up)">
                                      <p:cBhvr>
                                        <p:cTn id="22" dur="500"/>
                                        <p:tgtEl>
                                          <p:spTgt spid="1945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4565"/>
                                        </p:tgtEl>
                                        <p:attrNameLst>
                                          <p:attrName>style.visibility</p:attrName>
                                        </p:attrNameLst>
                                      </p:cBhvr>
                                      <p:to>
                                        <p:strVal val="visible"/>
                                      </p:to>
                                    </p:set>
                                    <p:animEffect transition="in" filter="wipe(up)">
                                      <p:cBhvr>
                                        <p:cTn id="27" dur="500"/>
                                        <p:tgtEl>
                                          <p:spTgt spid="19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P spid="194563" grpId="0" autoUpdateAnimBg="0"/>
      <p:bldP spid="194564" grpId="0" autoUpdateAnimBg="0"/>
      <p:bldP spid="194565" grpId="0" autoUpdateAnimBg="0"/>
      <p:bldP spid="19456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BC885D3D-C002-4BD5-8876-42A0FE69CA07}" type="slidenum">
              <a:rPr lang="he-IL"/>
              <a:pPr/>
              <a:t>2</a:t>
            </a:fld>
            <a:endParaRPr lang="en-US"/>
          </a:p>
        </p:txBody>
      </p:sp>
      <p:sp>
        <p:nvSpPr>
          <p:cNvPr id="143362" name="Text Box 2"/>
          <p:cNvSpPr txBox="1">
            <a:spLocks noChangeArrowheads="1"/>
          </p:cNvSpPr>
          <p:nvPr/>
        </p:nvSpPr>
        <p:spPr bwMode="auto">
          <a:xfrm>
            <a:off x="76200" y="914400"/>
            <a:ext cx="8534400" cy="519113"/>
          </a:xfrm>
          <a:prstGeom prst="rect">
            <a:avLst/>
          </a:prstGeom>
          <a:noFill/>
          <a:ln w="9525">
            <a:noFill/>
            <a:miter lim="800000"/>
            <a:headEnd/>
            <a:tailEnd/>
          </a:ln>
          <a:effectLst/>
        </p:spPr>
        <p:txBody>
          <a:bodyPr>
            <a:spAutoFit/>
          </a:bodyPr>
          <a:lstStyle/>
          <a:p>
            <a:pPr algn="r">
              <a:spcBef>
                <a:spcPct val="50000"/>
              </a:spcBef>
            </a:pPr>
            <a:r>
              <a:rPr lang="he-IL" sz="2800">
                <a:solidFill>
                  <a:schemeClr val="accent2"/>
                </a:solidFill>
                <a:effectLst>
                  <a:outerShdw blurRad="38100" dist="38100" dir="2700000" algn="tl">
                    <a:srgbClr val="C0C0C0"/>
                  </a:outerShdw>
                </a:effectLst>
              </a:rPr>
              <a:t>הקדמה</a:t>
            </a:r>
            <a:endParaRPr lang="en-US" sz="2400">
              <a:solidFill>
                <a:schemeClr val="accent2"/>
              </a:solidFill>
              <a:effectLst>
                <a:outerShdw blurRad="38100" dist="38100" dir="2700000" algn="tl">
                  <a:srgbClr val="C0C0C0"/>
                </a:outerShdw>
              </a:effectLst>
            </a:endParaRPr>
          </a:p>
        </p:txBody>
      </p:sp>
      <p:sp>
        <p:nvSpPr>
          <p:cNvPr id="143363" name="Text Box 3"/>
          <p:cNvSpPr txBox="1">
            <a:spLocks noChangeArrowheads="1"/>
          </p:cNvSpPr>
          <p:nvPr/>
        </p:nvSpPr>
        <p:spPr bwMode="auto">
          <a:xfrm>
            <a:off x="76200" y="1752600"/>
            <a:ext cx="8534400" cy="946150"/>
          </a:xfrm>
          <a:prstGeom prst="rect">
            <a:avLst/>
          </a:prstGeom>
          <a:noFill/>
          <a:ln w="9525">
            <a:noFill/>
            <a:miter lim="800000"/>
            <a:headEnd/>
            <a:tailEnd/>
          </a:ln>
          <a:effectLst/>
        </p:spPr>
        <p:txBody>
          <a:bodyPr>
            <a:spAutoFit/>
          </a:bodyPr>
          <a:lstStyle/>
          <a:p>
            <a:pPr algn="r">
              <a:spcBef>
                <a:spcPct val="50000"/>
              </a:spcBef>
            </a:pPr>
            <a:r>
              <a:rPr lang="he-IL" sz="2800">
                <a:effectLst>
                  <a:outerShdw blurRad="38100" dist="38100" dir="2700000" algn="tl">
                    <a:srgbClr val="C0C0C0"/>
                  </a:outerShdw>
                </a:effectLst>
              </a:rPr>
              <a:t>בפרק זה נוותר על הדרישה שפתרון  לבעיה אלגוריתמית ייתן את התשובה הנכונה עבור כל הקלטים האפשריים.</a:t>
            </a:r>
            <a:endParaRPr lang="en-US" sz="2800">
              <a:effectLst>
                <a:outerShdw blurRad="38100" dist="38100" dir="2700000" algn="tl">
                  <a:srgbClr val="C0C0C0"/>
                </a:outerShdw>
              </a:effectLst>
            </a:endParaRPr>
          </a:p>
        </p:txBody>
      </p:sp>
      <p:sp>
        <p:nvSpPr>
          <p:cNvPr id="143416" name="Text Box 56"/>
          <p:cNvSpPr txBox="1">
            <a:spLocks noChangeArrowheads="1"/>
          </p:cNvSpPr>
          <p:nvPr/>
        </p:nvSpPr>
        <p:spPr bwMode="auto">
          <a:xfrm>
            <a:off x="76200" y="3397250"/>
            <a:ext cx="8534400" cy="519113"/>
          </a:xfrm>
          <a:prstGeom prst="rect">
            <a:avLst/>
          </a:prstGeom>
          <a:noFill/>
          <a:ln w="9525">
            <a:noFill/>
            <a:miter lim="800000"/>
            <a:headEnd/>
            <a:tailEnd/>
          </a:ln>
          <a:effectLst/>
        </p:spPr>
        <p:txBody>
          <a:bodyPr>
            <a:spAutoFit/>
          </a:bodyPr>
          <a:lstStyle/>
          <a:p>
            <a:pPr algn="r">
              <a:spcBef>
                <a:spcPct val="50000"/>
              </a:spcBef>
            </a:pPr>
            <a:r>
              <a:rPr lang="he-IL" sz="2800">
                <a:effectLst>
                  <a:outerShdw blurRad="38100" dist="38100" dir="2700000" algn="tl">
                    <a:srgbClr val="C0C0C0"/>
                  </a:outerShdw>
                </a:effectLst>
              </a:rPr>
              <a:t>יחד עם זאת נרצה שההסתברות לטעות תהיה זניחה.</a:t>
            </a:r>
            <a:endParaRPr lang="en-US" sz="28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wipe(up)">
                                      <p:cBhvr>
                                        <p:cTn id="7" dur="500"/>
                                        <p:tgtEl>
                                          <p:spTgt spid="143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3363"/>
                                        </p:tgtEl>
                                        <p:attrNameLst>
                                          <p:attrName>style.visibility</p:attrName>
                                        </p:attrNameLst>
                                      </p:cBhvr>
                                      <p:to>
                                        <p:strVal val="visible"/>
                                      </p:to>
                                    </p:set>
                                    <p:animEffect transition="in" filter="wipe(up)">
                                      <p:cBhvr>
                                        <p:cTn id="12" dur="500"/>
                                        <p:tgtEl>
                                          <p:spTgt spid="1433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3416"/>
                                        </p:tgtEl>
                                        <p:attrNameLst>
                                          <p:attrName>style.visibility</p:attrName>
                                        </p:attrNameLst>
                                      </p:cBhvr>
                                      <p:to>
                                        <p:strVal val="visible"/>
                                      </p:to>
                                    </p:set>
                                    <p:animEffect transition="in" filter="wipe(up)">
                                      <p:cBhvr>
                                        <p:cTn id="17" dur="500"/>
                                        <p:tgtEl>
                                          <p:spTgt spid="143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utoUpdateAnimBg="0"/>
      <p:bldP spid="143363" grpId="0" autoUpdateAnimBg="0"/>
      <p:bldP spid="14341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40BCAE73-7EC9-45CD-B926-04A44967BAE8}" type="slidenum">
              <a:rPr lang="he-IL"/>
              <a:pPr/>
              <a:t>20</a:t>
            </a:fld>
            <a:endParaRPr lang="en-US"/>
          </a:p>
        </p:txBody>
      </p:sp>
      <p:sp>
        <p:nvSpPr>
          <p:cNvPr id="195586" name="Text Box 2"/>
          <p:cNvSpPr txBox="1">
            <a:spLocks noChangeArrowheads="1"/>
          </p:cNvSpPr>
          <p:nvPr/>
        </p:nvSpPr>
        <p:spPr bwMode="auto">
          <a:xfrm>
            <a:off x="76200" y="609600"/>
            <a:ext cx="85344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מערכת ההצפנה </a:t>
            </a:r>
            <a:r>
              <a:rPr lang="en-US" sz="2400">
                <a:solidFill>
                  <a:schemeClr val="accent2"/>
                </a:solidFill>
                <a:effectLst>
                  <a:outerShdw blurRad="38100" dist="38100" dir="2700000" algn="tl">
                    <a:srgbClr val="C0C0C0"/>
                  </a:outerShdw>
                </a:effectLst>
              </a:rPr>
              <a:t>RSA</a:t>
            </a:r>
            <a:r>
              <a:rPr lang="he-IL" sz="2400">
                <a:solidFill>
                  <a:schemeClr val="accent2"/>
                </a:solidFill>
                <a:effectLst>
                  <a:outerShdw blurRad="38100" dist="38100" dir="2700000" algn="tl">
                    <a:srgbClr val="C0C0C0"/>
                  </a:outerShdw>
                </a:effectLst>
              </a:rPr>
              <a:t> - פירוט</a:t>
            </a:r>
            <a:endParaRPr lang="en-US" sz="2400">
              <a:solidFill>
                <a:schemeClr val="accent2"/>
              </a:solidFill>
              <a:effectLst>
                <a:outerShdw blurRad="38100" dist="38100" dir="2700000" algn="tl">
                  <a:srgbClr val="C0C0C0"/>
                </a:outerShdw>
              </a:effectLst>
            </a:endParaRPr>
          </a:p>
        </p:txBody>
      </p:sp>
      <p:sp>
        <p:nvSpPr>
          <p:cNvPr id="195587" name="Text Box 3"/>
          <p:cNvSpPr txBox="1">
            <a:spLocks noChangeArrowheads="1"/>
          </p:cNvSpPr>
          <p:nvPr/>
        </p:nvSpPr>
        <p:spPr bwMode="auto">
          <a:xfrm>
            <a:off x="76200" y="1219200"/>
            <a:ext cx="85344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1) כל משתמש בוחר באופן אקראי 2 מספרים ראשוניים גדולים בני 150 ספרות: </a:t>
            </a:r>
            <a:r>
              <a:rPr lang="en-US" sz="2400" b="1">
                <a:solidFill>
                  <a:srgbClr val="FF3300"/>
                </a:solidFill>
                <a:effectLst>
                  <a:outerShdw blurRad="38100" dist="38100" dir="2700000" algn="tl">
                    <a:srgbClr val="C0C0C0"/>
                  </a:outerShdw>
                </a:effectLst>
              </a:rPr>
              <a:t>P,Q</a:t>
            </a:r>
            <a:r>
              <a:rPr lang="he-IL" sz="2400" b="1">
                <a:effectLst>
                  <a:outerShdw blurRad="38100" dist="38100" dir="2700000" algn="tl">
                    <a:srgbClr val="C0C0C0"/>
                  </a:outerShdw>
                </a:effectLst>
              </a:rPr>
              <a:t>.</a:t>
            </a:r>
            <a:endParaRPr lang="en-US" sz="2400" b="1">
              <a:effectLst>
                <a:outerShdw blurRad="38100" dist="38100" dir="2700000" algn="tl">
                  <a:srgbClr val="C0C0C0"/>
                </a:outerShdw>
              </a:effectLst>
            </a:endParaRPr>
          </a:p>
        </p:txBody>
      </p:sp>
      <p:sp>
        <p:nvSpPr>
          <p:cNvPr id="195588" name="Text Box 4"/>
          <p:cNvSpPr txBox="1">
            <a:spLocks noChangeArrowheads="1"/>
          </p:cNvSpPr>
          <p:nvPr/>
        </p:nvSpPr>
        <p:spPr bwMode="auto">
          <a:xfrm>
            <a:off x="-252413" y="2276475"/>
            <a:ext cx="8856663"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2) כל משתמש מפרסם את תוצאת מכפלת שני המספרים שבחר:  </a:t>
            </a:r>
            <a:r>
              <a:rPr lang="en-US" sz="2400" b="1">
                <a:solidFill>
                  <a:srgbClr val="FF3300"/>
                </a:solidFill>
                <a:effectLst>
                  <a:outerShdw blurRad="38100" dist="38100" dir="2700000" algn="tl">
                    <a:srgbClr val="C0C0C0"/>
                  </a:outerShdw>
                </a:effectLst>
              </a:rPr>
              <a:t>Prod = P</a:t>
            </a:r>
            <a:r>
              <a:rPr lang="en-US" sz="2400">
                <a:solidFill>
                  <a:srgbClr val="FF3300"/>
                </a:solidFill>
                <a:effectLst>
                  <a:outerShdw blurRad="38100" dist="38100" dir="2700000" algn="tl">
                    <a:srgbClr val="C0C0C0"/>
                  </a:outerShdw>
                </a:effectLst>
                <a:cs typeface="Times New Roman" pitchFamily="18" charset="0"/>
              </a:rPr>
              <a:t>∙</a:t>
            </a:r>
            <a:r>
              <a:rPr lang="en-US" sz="2400" b="1">
                <a:solidFill>
                  <a:srgbClr val="FF3300"/>
                </a:solidFill>
                <a:effectLst>
                  <a:outerShdw blurRad="38100" dist="38100" dir="2700000" algn="tl">
                    <a:srgbClr val="C0C0C0"/>
                  </a:outerShdw>
                </a:effectLst>
              </a:rPr>
              <a:t>Q</a:t>
            </a:r>
          </a:p>
        </p:txBody>
      </p:sp>
      <p:sp>
        <p:nvSpPr>
          <p:cNvPr id="195589" name="Text Box 5"/>
          <p:cNvSpPr txBox="1">
            <a:spLocks noChangeArrowheads="1"/>
          </p:cNvSpPr>
          <p:nvPr/>
        </p:nvSpPr>
        <p:spPr bwMode="auto">
          <a:xfrm>
            <a:off x="76200" y="3063875"/>
            <a:ext cx="85344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3) כל משתמש בוחר באופן אקראי מספר גדול </a:t>
            </a:r>
            <a:r>
              <a:rPr lang="en-US" sz="2400" b="1">
                <a:solidFill>
                  <a:srgbClr val="FF3300"/>
                </a:solidFill>
                <a:effectLst>
                  <a:outerShdw blurRad="38100" dist="38100" dir="2700000" algn="tl">
                    <a:srgbClr val="C0C0C0"/>
                  </a:outerShdw>
                </a:effectLst>
              </a:rPr>
              <a:t>Priv</a:t>
            </a:r>
            <a:r>
              <a:rPr lang="he-IL" sz="2400">
                <a:effectLst>
                  <a:outerShdw blurRad="38100" dist="38100" dir="2700000" algn="tl">
                    <a:srgbClr val="C0C0C0"/>
                  </a:outerShdw>
                </a:effectLst>
              </a:rPr>
              <a:t> (בן 300 ספרות) שאין לו גורמים משותפים עם המכפלה  </a:t>
            </a:r>
            <a:r>
              <a:rPr lang="en-US" sz="2400" b="1">
                <a:solidFill>
                  <a:srgbClr val="FF3300"/>
                </a:solidFill>
                <a:effectLst>
                  <a:outerShdw blurRad="38100" dist="38100" dir="2700000" algn="tl">
                    <a:srgbClr val="C0C0C0"/>
                  </a:outerShdw>
                </a:effectLst>
              </a:rPr>
              <a:t>R = (P-1)</a:t>
            </a:r>
            <a:r>
              <a:rPr lang="en-US" sz="2400">
                <a:solidFill>
                  <a:srgbClr val="FF3300"/>
                </a:solidFill>
                <a:effectLst>
                  <a:outerShdw blurRad="38100" dist="38100" dir="2700000" algn="tl">
                    <a:srgbClr val="C0C0C0"/>
                  </a:outerShdw>
                </a:effectLst>
                <a:cs typeface="Times New Roman" pitchFamily="18" charset="0"/>
              </a:rPr>
              <a:t>∙</a:t>
            </a:r>
            <a:r>
              <a:rPr lang="en-US" sz="2400" b="1">
                <a:solidFill>
                  <a:srgbClr val="FF3300"/>
                </a:solidFill>
                <a:effectLst>
                  <a:outerShdw blurRad="38100" dist="38100" dir="2700000" algn="tl">
                    <a:srgbClr val="C0C0C0"/>
                  </a:outerShdw>
                </a:effectLst>
              </a:rPr>
              <a:t>(Q-1)</a:t>
            </a:r>
            <a:r>
              <a:rPr lang="he-IL" sz="2400" b="1">
                <a:effectLst>
                  <a:outerShdw blurRad="38100" dist="38100" dir="2700000" algn="tl">
                    <a:srgbClr val="C0C0C0"/>
                  </a:outerShdw>
                </a:effectLst>
              </a:rPr>
              <a:t>.</a:t>
            </a:r>
            <a:endParaRPr lang="en-US" sz="2400" b="1">
              <a:effectLst>
                <a:outerShdw blurRad="38100" dist="38100" dir="2700000" algn="tl">
                  <a:srgbClr val="C0C0C0"/>
                </a:outerShdw>
              </a:effectLst>
            </a:endParaRPr>
          </a:p>
        </p:txBody>
      </p:sp>
      <p:sp>
        <p:nvSpPr>
          <p:cNvPr id="195590" name="Text Box 6"/>
          <p:cNvSpPr txBox="1">
            <a:spLocks noChangeArrowheads="1"/>
          </p:cNvSpPr>
          <p:nvPr/>
        </p:nvSpPr>
        <p:spPr bwMode="auto">
          <a:xfrm>
            <a:off x="76200" y="4114800"/>
            <a:ext cx="85344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4) כל משתמש מחשב את המספר </a:t>
            </a:r>
            <a:r>
              <a:rPr lang="en-US" sz="2400">
                <a:effectLst>
                  <a:outerShdw blurRad="38100" dist="38100" dir="2700000" algn="tl">
                    <a:srgbClr val="C0C0C0"/>
                  </a:outerShdw>
                </a:effectLst>
              </a:rPr>
              <a:t>Publ</a:t>
            </a:r>
            <a:r>
              <a:rPr lang="he-IL" sz="2400">
                <a:effectLst>
                  <a:outerShdw blurRad="38100" dist="38100" dir="2700000" algn="tl">
                    <a:srgbClr val="C0C0C0"/>
                  </a:outerShdw>
                </a:effectLst>
              </a:rPr>
              <a:t> שהוא ההפכי של </a:t>
            </a:r>
            <a:r>
              <a:rPr lang="en-US" sz="2400">
                <a:effectLst>
                  <a:outerShdw blurRad="38100" dist="38100" dir="2700000" algn="tl">
                    <a:srgbClr val="C0C0C0"/>
                  </a:outerShdw>
                </a:effectLst>
              </a:rPr>
              <a:t>Priv</a:t>
            </a:r>
            <a:r>
              <a:rPr lang="he-IL" sz="2400">
                <a:effectLst>
                  <a:outerShdw blurRad="38100" dist="38100" dir="2700000" algn="tl">
                    <a:srgbClr val="C0C0C0"/>
                  </a:outerShdw>
                </a:effectLst>
              </a:rPr>
              <a:t> מודולו </a:t>
            </a:r>
            <a:r>
              <a:rPr lang="en-US" sz="2400">
                <a:effectLst>
                  <a:outerShdw blurRad="38100" dist="38100" dir="2700000" algn="tl">
                    <a:srgbClr val="C0C0C0"/>
                  </a:outerShdw>
                </a:effectLst>
              </a:rPr>
              <a:t>R</a:t>
            </a:r>
            <a:r>
              <a:rPr lang="he-IL" sz="2400">
                <a:effectLst>
                  <a:outerShdw blurRad="38100" dist="38100" dir="2700000" algn="tl">
                    <a:srgbClr val="C0C0C0"/>
                  </a:outerShdw>
                </a:effectLst>
              </a:rPr>
              <a:t>.</a:t>
            </a:r>
            <a:endParaRPr lang="en-US" sz="2400" b="1">
              <a:solidFill>
                <a:srgbClr val="FF3300"/>
              </a:solidFill>
              <a:effectLst>
                <a:outerShdw blurRad="38100" dist="38100" dir="2700000" algn="tl">
                  <a:srgbClr val="C0C0C0"/>
                </a:outerShdw>
              </a:effectLst>
            </a:endParaRPr>
          </a:p>
        </p:txBody>
      </p:sp>
      <p:sp>
        <p:nvSpPr>
          <p:cNvPr id="195591" name="Text Box 7"/>
          <p:cNvSpPr txBox="1">
            <a:spLocks noChangeArrowheads="1"/>
          </p:cNvSpPr>
          <p:nvPr/>
        </p:nvSpPr>
        <p:spPr bwMode="auto">
          <a:xfrm>
            <a:off x="2895600" y="4572000"/>
            <a:ext cx="3352800" cy="457200"/>
          </a:xfrm>
          <a:prstGeom prst="rect">
            <a:avLst/>
          </a:prstGeom>
          <a:noFill/>
          <a:ln w="9525">
            <a:noFill/>
            <a:miter lim="800000"/>
            <a:headEnd/>
            <a:tailEnd/>
          </a:ln>
          <a:effectLst/>
        </p:spPr>
        <p:txBody>
          <a:bodyPr>
            <a:spAutoFit/>
          </a:bodyPr>
          <a:lstStyle/>
          <a:p>
            <a:pPr algn="l">
              <a:spcBef>
                <a:spcPct val="50000"/>
              </a:spcBef>
            </a:pPr>
            <a:r>
              <a:rPr lang="en-US" sz="2400" b="1">
                <a:solidFill>
                  <a:srgbClr val="FF3300"/>
                </a:solidFill>
                <a:effectLst>
                  <a:outerShdw blurRad="38100" dist="38100" dir="2700000" algn="tl">
                    <a:srgbClr val="C0C0C0"/>
                  </a:outerShdw>
                </a:effectLst>
              </a:rPr>
              <a:t>Priv </a:t>
            </a:r>
            <a:r>
              <a:rPr lang="en-US" sz="2400">
                <a:solidFill>
                  <a:srgbClr val="FF3300"/>
                </a:solidFill>
                <a:effectLst>
                  <a:outerShdw blurRad="38100" dist="38100" dir="2700000" algn="tl">
                    <a:srgbClr val="C0C0C0"/>
                  </a:outerShdw>
                </a:effectLst>
                <a:cs typeface="Times New Roman" pitchFamily="18" charset="0"/>
              </a:rPr>
              <a:t>∙</a:t>
            </a:r>
            <a:r>
              <a:rPr lang="en-US" sz="2400" b="1">
                <a:solidFill>
                  <a:srgbClr val="FF3300"/>
                </a:solidFill>
                <a:effectLst>
                  <a:outerShdw blurRad="38100" dist="38100" dir="2700000" algn="tl">
                    <a:srgbClr val="C0C0C0"/>
                  </a:outerShdw>
                </a:effectLst>
              </a:rPr>
              <a:t> Publ </a:t>
            </a:r>
            <a:r>
              <a:rPr lang="en-US" sz="2400" b="1">
                <a:solidFill>
                  <a:srgbClr val="FF3300"/>
                </a:solidFill>
                <a:effectLst>
                  <a:outerShdw blurRad="38100" dist="38100" dir="2700000" algn="tl">
                    <a:srgbClr val="C0C0C0"/>
                  </a:outerShdw>
                </a:effectLst>
                <a:sym typeface="Euclid Symbol" pitchFamily="18" charset="2"/>
              </a:rPr>
              <a:t></a:t>
            </a:r>
            <a:r>
              <a:rPr lang="en-US" sz="2400" b="1">
                <a:solidFill>
                  <a:srgbClr val="FF3300"/>
                </a:solidFill>
                <a:effectLst>
                  <a:outerShdw blurRad="38100" dist="38100" dir="2700000" algn="tl">
                    <a:srgbClr val="C0C0C0"/>
                  </a:outerShdw>
                </a:effectLst>
              </a:rPr>
              <a:t> 1 mod R</a:t>
            </a:r>
            <a:endParaRPr lang="en-US" sz="2400">
              <a:effectLst>
                <a:outerShdw blurRad="38100" dist="38100" dir="2700000" algn="tl">
                  <a:srgbClr val="C0C0C0"/>
                </a:outerShdw>
              </a:effectLst>
            </a:endParaRPr>
          </a:p>
        </p:txBody>
      </p:sp>
      <p:sp>
        <p:nvSpPr>
          <p:cNvPr id="195592" name="Text Box 8"/>
          <p:cNvSpPr txBox="1">
            <a:spLocks noChangeArrowheads="1"/>
          </p:cNvSpPr>
          <p:nvPr/>
        </p:nvSpPr>
        <p:spPr bwMode="auto">
          <a:xfrm>
            <a:off x="-457200" y="5181600"/>
            <a:ext cx="9067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5) לכל משתמש </a:t>
            </a:r>
            <a:r>
              <a:rPr lang="en-US" sz="2400">
                <a:effectLst>
                  <a:outerShdw blurRad="38100" dist="38100" dir="2700000" algn="tl">
                    <a:srgbClr val="C0C0C0"/>
                  </a:outerShdw>
                </a:effectLst>
              </a:rPr>
              <a:t>i</a:t>
            </a:r>
            <a:r>
              <a:rPr lang="he-IL" sz="2400">
                <a:effectLst>
                  <a:outerShdw blurRad="38100" dist="38100" dir="2700000" algn="tl">
                    <a:srgbClr val="C0C0C0"/>
                  </a:outerShdw>
                </a:effectLst>
              </a:rPr>
              <a:t> המנעול הוא המספרים </a:t>
            </a:r>
            <a:r>
              <a:rPr lang="en-US" sz="2400" b="1">
                <a:solidFill>
                  <a:srgbClr val="CC00CC"/>
                </a:solidFill>
                <a:effectLst>
                  <a:outerShdw blurRad="38100" dist="38100" dir="2700000" algn="tl">
                    <a:srgbClr val="C0C0C0"/>
                  </a:outerShdw>
                </a:effectLst>
              </a:rPr>
              <a:t>(Publ</a:t>
            </a:r>
            <a:r>
              <a:rPr lang="en-US" sz="2400" b="1" baseline="-25000">
                <a:solidFill>
                  <a:srgbClr val="CC00CC"/>
                </a:solidFill>
                <a:effectLst>
                  <a:outerShdw blurRad="38100" dist="38100" dir="2700000" algn="tl">
                    <a:srgbClr val="C0C0C0"/>
                  </a:outerShdw>
                </a:effectLst>
              </a:rPr>
              <a:t>i </a:t>
            </a:r>
            <a:r>
              <a:rPr lang="en-US" sz="2400" b="1">
                <a:solidFill>
                  <a:srgbClr val="CC00CC"/>
                </a:solidFill>
                <a:effectLst>
                  <a:outerShdw blurRad="38100" dist="38100" dir="2700000" algn="tl">
                    <a:srgbClr val="C0C0C0"/>
                  </a:outerShdw>
                </a:effectLst>
              </a:rPr>
              <a:t>, Prod</a:t>
            </a:r>
            <a:r>
              <a:rPr lang="en-US" sz="2400" b="1" baseline="-25000">
                <a:solidFill>
                  <a:srgbClr val="CC00CC"/>
                </a:solidFill>
                <a:effectLst>
                  <a:outerShdw blurRad="38100" dist="38100" dir="2700000" algn="tl">
                    <a:srgbClr val="C0C0C0"/>
                  </a:outerShdw>
                </a:effectLst>
              </a:rPr>
              <a:t>i</a:t>
            </a:r>
            <a:r>
              <a:rPr lang="en-US" sz="2400" b="1">
                <a:solidFill>
                  <a:srgbClr val="CC00CC"/>
                </a:solidFill>
                <a:effectLst>
                  <a:outerShdw blurRad="38100" dist="38100" dir="2700000" algn="tl">
                    <a:srgbClr val="C0C0C0"/>
                  </a:outerShdw>
                </a:effectLst>
              </a:rPr>
              <a:t>)</a:t>
            </a:r>
            <a:r>
              <a:rPr lang="he-IL" sz="2400">
                <a:effectLst>
                  <a:outerShdw blurRad="38100" dist="38100" dir="2700000" algn="tl">
                    <a:srgbClr val="C0C0C0"/>
                  </a:outerShdw>
                </a:effectLst>
              </a:rPr>
              <a:t> שאותם הוא מפרסם</a:t>
            </a:r>
            <a:endParaRPr lang="en-US" sz="2400" b="1">
              <a:solidFill>
                <a:srgbClr val="FF3300"/>
              </a:solidFill>
              <a:effectLst>
                <a:outerShdw blurRad="38100" dist="38100" dir="2700000" algn="tl">
                  <a:srgbClr val="C0C0C0"/>
                </a:outerShdw>
              </a:effectLst>
            </a:endParaRPr>
          </a:p>
        </p:txBody>
      </p:sp>
      <p:sp>
        <p:nvSpPr>
          <p:cNvPr id="195593" name="Text Box 9"/>
          <p:cNvSpPr txBox="1">
            <a:spLocks noChangeArrowheads="1"/>
          </p:cNvSpPr>
          <p:nvPr/>
        </p:nvSpPr>
        <p:spPr bwMode="auto">
          <a:xfrm>
            <a:off x="76200" y="5638800"/>
            <a:ext cx="85344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    והמפתח הסודי הוא המספרים </a:t>
            </a:r>
            <a:r>
              <a:rPr lang="en-US" sz="2400" b="1">
                <a:solidFill>
                  <a:srgbClr val="CC00CC"/>
                </a:solidFill>
                <a:effectLst>
                  <a:outerShdw blurRad="38100" dist="38100" dir="2700000" algn="tl">
                    <a:srgbClr val="C0C0C0"/>
                  </a:outerShdw>
                </a:effectLst>
              </a:rPr>
              <a:t>(P</a:t>
            </a:r>
            <a:r>
              <a:rPr lang="en-US" sz="2400" b="1" baseline="-25000">
                <a:solidFill>
                  <a:srgbClr val="CC00CC"/>
                </a:solidFill>
                <a:effectLst>
                  <a:outerShdw blurRad="38100" dist="38100" dir="2700000" algn="tl">
                    <a:srgbClr val="C0C0C0"/>
                  </a:outerShdw>
                </a:effectLst>
              </a:rPr>
              <a:t>i</a:t>
            </a:r>
            <a:r>
              <a:rPr lang="en-US" sz="2400" b="1">
                <a:solidFill>
                  <a:srgbClr val="CC00CC"/>
                </a:solidFill>
                <a:effectLst>
                  <a:outerShdw blurRad="38100" dist="38100" dir="2700000" algn="tl">
                    <a:srgbClr val="C0C0C0"/>
                  </a:outerShdw>
                </a:effectLst>
              </a:rPr>
              <a:t>, Q</a:t>
            </a:r>
            <a:r>
              <a:rPr lang="en-US" sz="2400" b="1" baseline="-25000">
                <a:solidFill>
                  <a:srgbClr val="CC00CC"/>
                </a:solidFill>
                <a:effectLst>
                  <a:outerShdw blurRad="38100" dist="38100" dir="2700000" algn="tl">
                    <a:srgbClr val="C0C0C0"/>
                  </a:outerShdw>
                </a:effectLst>
              </a:rPr>
              <a:t>i </a:t>
            </a:r>
            <a:r>
              <a:rPr lang="en-US" sz="2400" b="1">
                <a:solidFill>
                  <a:srgbClr val="CC00CC"/>
                </a:solidFill>
                <a:effectLst>
                  <a:outerShdw blurRad="38100" dist="38100" dir="2700000" algn="tl">
                    <a:srgbClr val="C0C0C0"/>
                  </a:outerShdw>
                </a:effectLst>
              </a:rPr>
              <a:t>, Priv</a:t>
            </a:r>
            <a:r>
              <a:rPr lang="en-US" sz="2400" b="1" baseline="-25000">
                <a:solidFill>
                  <a:srgbClr val="CC00CC"/>
                </a:solidFill>
                <a:effectLst>
                  <a:outerShdw blurRad="38100" dist="38100" dir="2700000" algn="tl">
                    <a:srgbClr val="C0C0C0"/>
                  </a:outerShdw>
                </a:effectLst>
              </a:rPr>
              <a:t>i</a:t>
            </a:r>
            <a:r>
              <a:rPr lang="en-US" sz="2400" b="1">
                <a:solidFill>
                  <a:srgbClr val="CC00CC"/>
                </a:solidFill>
                <a:effectLst>
                  <a:outerShdw blurRad="38100" dist="38100" dir="2700000" algn="tl">
                    <a:srgbClr val="C0C0C0"/>
                  </a:outerShdw>
                </a:effectLst>
              </a:rPr>
              <a:t>)</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Effect transition="in" filter="wipe(up)">
                                      <p:cBhvr>
                                        <p:cTn id="7" dur="500"/>
                                        <p:tgtEl>
                                          <p:spTgt spid="195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5587"/>
                                        </p:tgtEl>
                                        <p:attrNameLst>
                                          <p:attrName>style.visibility</p:attrName>
                                        </p:attrNameLst>
                                      </p:cBhvr>
                                      <p:to>
                                        <p:strVal val="visible"/>
                                      </p:to>
                                    </p:set>
                                    <p:animEffect transition="in" filter="wipe(up)">
                                      <p:cBhvr>
                                        <p:cTn id="12" dur="500"/>
                                        <p:tgtEl>
                                          <p:spTgt spid="1955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5588"/>
                                        </p:tgtEl>
                                        <p:attrNameLst>
                                          <p:attrName>style.visibility</p:attrName>
                                        </p:attrNameLst>
                                      </p:cBhvr>
                                      <p:to>
                                        <p:strVal val="visible"/>
                                      </p:to>
                                    </p:set>
                                    <p:animEffect transition="in" filter="wipe(up)">
                                      <p:cBhvr>
                                        <p:cTn id="17" dur="500"/>
                                        <p:tgtEl>
                                          <p:spTgt spid="1955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5589"/>
                                        </p:tgtEl>
                                        <p:attrNameLst>
                                          <p:attrName>style.visibility</p:attrName>
                                        </p:attrNameLst>
                                      </p:cBhvr>
                                      <p:to>
                                        <p:strVal val="visible"/>
                                      </p:to>
                                    </p:set>
                                    <p:animEffect transition="in" filter="wipe(up)">
                                      <p:cBhvr>
                                        <p:cTn id="22" dur="500"/>
                                        <p:tgtEl>
                                          <p:spTgt spid="1955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5590"/>
                                        </p:tgtEl>
                                        <p:attrNameLst>
                                          <p:attrName>style.visibility</p:attrName>
                                        </p:attrNameLst>
                                      </p:cBhvr>
                                      <p:to>
                                        <p:strVal val="visible"/>
                                      </p:to>
                                    </p:set>
                                    <p:animEffect transition="in" filter="wipe(up)">
                                      <p:cBhvr>
                                        <p:cTn id="27" dur="500"/>
                                        <p:tgtEl>
                                          <p:spTgt spid="1955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5591"/>
                                        </p:tgtEl>
                                        <p:attrNameLst>
                                          <p:attrName>style.visibility</p:attrName>
                                        </p:attrNameLst>
                                      </p:cBhvr>
                                      <p:to>
                                        <p:strVal val="visible"/>
                                      </p:to>
                                    </p:set>
                                    <p:animEffect transition="in" filter="wipe(up)">
                                      <p:cBhvr>
                                        <p:cTn id="32" dur="500"/>
                                        <p:tgtEl>
                                          <p:spTgt spid="1955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5592"/>
                                        </p:tgtEl>
                                        <p:attrNameLst>
                                          <p:attrName>style.visibility</p:attrName>
                                        </p:attrNameLst>
                                      </p:cBhvr>
                                      <p:to>
                                        <p:strVal val="visible"/>
                                      </p:to>
                                    </p:set>
                                    <p:animEffect transition="in" filter="wipe(up)">
                                      <p:cBhvr>
                                        <p:cTn id="37" dur="500"/>
                                        <p:tgtEl>
                                          <p:spTgt spid="19559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5593"/>
                                        </p:tgtEl>
                                        <p:attrNameLst>
                                          <p:attrName>style.visibility</p:attrName>
                                        </p:attrNameLst>
                                      </p:cBhvr>
                                      <p:to>
                                        <p:strVal val="visible"/>
                                      </p:to>
                                    </p:set>
                                    <p:animEffect transition="in" filter="wipe(up)">
                                      <p:cBhvr>
                                        <p:cTn id="42" dur="500"/>
                                        <p:tgtEl>
                                          <p:spTgt spid="195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87" grpId="0" autoUpdateAnimBg="0"/>
      <p:bldP spid="195588" grpId="0" autoUpdateAnimBg="0"/>
      <p:bldP spid="195589" grpId="0" autoUpdateAnimBg="0"/>
      <p:bldP spid="195590" grpId="0" autoUpdateAnimBg="0"/>
      <p:bldP spid="195591" grpId="0" autoUpdateAnimBg="0"/>
      <p:bldP spid="195592" grpId="0" autoUpdateAnimBg="0"/>
      <p:bldP spid="19559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B4196979-27B2-4B71-BF2A-B5897824F3AE}" type="slidenum">
              <a:rPr lang="he-IL"/>
              <a:pPr/>
              <a:t>21</a:t>
            </a:fld>
            <a:endParaRPr lang="en-US"/>
          </a:p>
        </p:txBody>
      </p:sp>
      <p:sp>
        <p:nvSpPr>
          <p:cNvPr id="202754" name="Text Box 2"/>
          <p:cNvSpPr txBox="1">
            <a:spLocks noChangeArrowheads="1"/>
          </p:cNvSpPr>
          <p:nvPr/>
        </p:nvSpPr>
        <p:spPr bwMode="auto">
          <a:xfrm>
            <a:off x="5508625" y="990600"/>
            <a:ext cx="3101975"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שליחת הודעה למשתמש </a:t>
            </a:r>
            <a:r>
              <a:rPr lang="en-US" sz="2400">
                <a:effectLst>
                  <a:outerShdw blurRad="38100" dist="38100" dir="2700000" algn="tl">
                    <a:srgbClr val="C0C0C0"/>
                  </a:outerShdw>
                </a:effectLst>
              </a:rPr>
              <a:t>i</a:t>
            </a:r>
            <a:r>
              <a:rPr lang="he-IL" sz="2400">
                <a:effectLst>
                  <a:outerShdw blurRad="38100" dist="38100" dir="2700000" algn="tl">
                    <a:srgbClr val="C0C0C0"/>
                  </a:outerShdw>
                </a:effectLst>
              </a:rPr>
              <a:t>:</a:t>
            </a:r>
            <a:endParaRPr lang="en-US" sz="2400" b="1">
              <a:solidFill>
                <a:srgbClr val="FF3300"/>
              </a:solidFill>
              <a:effectLst>
                <a:outerShdw blurRad="38100" dist="38100" dir="2700000" algn="tl">
                  <a:srgbClr val="C0C0C0"/>
                </a:outerShdw>
              </a:effectLst>
            </a:endParaRPr>
          </a:p>
        </p:txBody>
      </p:sp>
      <p:sp>
        <p:nvSpPr>
          <p:cNvPr id="202756" name="Text Box 4"/>
          <p:cNvSpPr txBox="1">
            <a:spLocks noChangeArrowheads="1"/>
          </p:cNvSpPr>
          <p:nvPr/>
        </p:nvSpPr>
        <p:spPr bwMode="auto">
          <a:xfrm>
            <a:off x="1116013" y="3048000"/>
            <a:ext cx="7494587"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פענוח ההודעה המוצפנת (יכול להתבצע בזמן סביר רק ע"י </a:t>
            </a:r>
            <a:r>
              <a:rPr lang="en-US" sz="2400">
                <a:effectLst>
                  <a:outerShdw blurRad="38100" dist="38100" dir="2700000" algn="tl">
                    <a:srgbClr val="C0C0C0"/>
                  </a:outerShdw>
                </a:effectLst>
              </a:rPr>
              <a:t>i</a:t>
            </a:r>
            <a:r>
              <a:rPr lang="he-IL" sz="2400">
                <a:effectLst>
                  <a:outerShdw blurRad="38100" dist="38100" dir="2700000" algn="tl">
                    <a:srgbClr val="C0C0C0"/>
                  </a:outerShdw>
                </a:effectLst>
              </a:rPr>
              <a:t>):</a:t>
            </a:r>
            <a:endParaRPr lang="en-US" sz="2400" b="1">
              <a:solidFill>
                <a:srgbClr val="FF3300"/>
              </a:solidFill>
              <a:effectLst>
                <a:outerShdw blurRad="38100" dist="38100" dir="2700000" algn="tl">
                  <a:srgbClr val="C0C0C0"/>
                </a:outerShdw>
              </a:effectLst>
            </a:endParaRPr>
          </a:p>
        </p:txBody>
      </p:sp>
      <p:graphicFrame>
        <p:nvGraphicFramePr>
          <p:cNvPr id="202758" name="Object 6"/>
          <p:cNvGraphicFramePr>
            <a:graphicFrameLocks noChangeAspect="1"/>
          </p:cNvGraphicFramePr>
          <p:nvPr/>
        </p:nvGraphicFramePr>
        <p:xfrm>
          <a:off x="685800" y="1676400"/>
          <a:ext cx="7467600" cy="823913"/>
        </p:xfrm>
        <a:graphic>
          <a:graphicData uri="http://schemas.openxmlformats.org/presentationml/2006/ole">
            <p:oleObj spid="_x0000_s202758" name="Equation" r:id="rId3" imgW="2070000" imgH="228600" progId="Equation.DSMT4">
              <p:embed/>
            </p:oleObj>
          </a:graphicData>
        </a:graphic>
      </p:graphicFrame>
      <p:graphicFrame>
        <p:nvGraphicFramePr>
          <p:cNvPr id="202759" name="Object 7"/>
          <p:cNvGraphicFramePr>
            <a:graphicFrameLocks noChangeAspect="1"/>
          </p:cNvGraphicFramePr>
          <p:nvPr/>
        </p:nvGraphicFramePr>
        <p:xfrm>
          <a:off x="784225" y="3824288"/>
          <a:ext cx="7421563" cy="823912"/>
        </p:xfrm>
        <a:graphic>
          <a:graphicData uri="http://schemas.openxmlformats.org/presentationml/2006/ole">
            <p:oleObj spid="_x0000_s202759" name="Equation" r:id="rId4" imgW="205740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wipe(up)">
                                      <p:cBhvr>
                                        <p:cTn id="7" dur="500"/>
                                        <p:tgtEl>
                                          <p:spTgt spid="2027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2758"/>
                                        </p:tgtEl>
                                        <p:attrNameLst>
                                          <p:attrName>style.visibility</p:attrName>
                                        </p:attrNameLst>
                                      </p:cBhvr>
                                      <p:to>
                                        <p:strVal val="visible"/>
                                      </p:to>
                                    </p:set>
                                    <p:anim calcmode="lin" valueType="num">
                                      <p:cBhvr additive="base">
                                        <p:cTn id="12" dur="500" fill="hold"/>
                                        <p:tgtEl>
                                          <p:spTgt spid="202758"/>
                                        </p:tgtEl>
                                        <p:attrNameLst>
                                          <p:attrName>ppt_x</p:attrName>
                                        </p:attrNameLst>
                                      </p:cBhvr>
                                      <p:tavLst>
                                        <p:tav tm="0">
                                          <p:val>
                                            <p:strVal val="0-#ppt_w/2"/>
                                          </p:val>
                                        </p:tav>
                                        <p:tav tm="100000">
                                          <p:val>
                                            <p:strVal val="#ppt_x"/>
                                          </p:val>
                                        </p:tav>
                                      </p:tavLst>
                                    </p:anim>
                                    <p:anim calcmode="lin" valueType="num">
                                      <p:cBhvr additive="base">
                                        <p:cTn id="13" dur="500" fill="hold"/>
                                        <p:tgtEl>
                                          <p:spTgt spid="20275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02756"/>
                                        </p:tgtEl>
                                        <p:attrNameLst>
                                          <p:attrName>style.visibility</p:attrName>
                                        </p:attrNameLst>
                                      </p:cBhvr>
                                      <p:to>
                                        <p:strVal val="visible"/>
                                      </p:to>
                                    </p:set>
                                    <p:animEffect transition="in" filter="wipe(up)">
                                      <p:cBhvr>
                                        <p:cTn id="18" dur="500"/>
                                        <p:tgtEl>
                                          <p:spTgt spid="20275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02759"/>
                                        </p:tgtEl>
                                        <p:attrNameLst>
                                          <p:attrName>style.visibility</p:attrName>
                                        </p:attrNameLst>
                                      </p:cBhvr>
                                      <p:to>
                                        <p:strVal val="visible"/>
                                      </p:to>
                                    </p:set>
                                    <p:anim calcmode="lin" valueType="num">
                                      <p:cBhvr additive="base">
                                        <p:cTn id="23" dur="500" fill="hold"/>
                                        <p:tgtEl>
                                          <p:spTgt spid="202759"/>
                                        </p:tgtEl>
                                        <p:attrNameLst>
                                          <p:attrName>ppt_x</p:attrName>
                                        </p:attrNameLst>
                                      </p:cBhvr>
                                      <p:tavLst>
                                        <p:tav tm="0">
                                          <p:val>
                                            <p:strVal val="0-#ppt_w/2"/>
                                          </p:val>
                                        </p:tav>
                                        <p:tav tm="100000">
                                          <p:val>
                                            <p:strVal val="#ppt_x"/>
                                          </p:val>
                                        </p:tav>
                                      </p:tavLst>
                                    </p:anim>
                                    <p:anim calcmode="lin" valueType="num">
                                      <p:cBhvr additive="base">
                                        <p:cTn id="24" dur="500" fill="hold"/>
                                        <p:tgtEl>
                                          <p:spTgt spid="202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utoUpdateAnimBg="0"/>
      <p:bldP spid="20275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7DC98E85-FD0B-4C98-B98B-8E207D6F5B70}" type="slidenum">
              <a:rPr lang="he-IL"/>
              <a:pPr/>
              <a:t>22</a:t>
            </a:fld>
            <a:endParaRPr lang="en-US"/>
          </a:p>
        </p:txBody>
      </p:sp>
      <p:sp>
        <p:nvSpPr>
          <p:cNvPr id="196610" name="Text Box 2"/>
          <p:cNvSpPr txBox="1">
            <a:spLocks noChangeArrowheads="1"/>
          </p:cNvSpPr>
          <p:nvPr/>
        </p:nvSpPr>
        <p:spPr bwMode="auto">
          <a:xfrm>
            <a:off x="76200" y="762000"/>
            <a:ext cx="8534400" cy="519113"/>
          </a:xfrm>
          <a:prstGeom prst="rect">
            <a:avLst/>
          </a:prstGeom>
          <a:noFill/>
          <a:ln w="9525">
            <a:noFill/>
            <a:miter lim="800000"/>
            <a:headEnd/>
            <a:tailEnd/>
          </a:ln>
          <a:effectLst/>
        </p:spPr>
        <p:txBody>
          <a:bodyPr>
            <a:spAutoFit/>
          </a:bodyPr>
          <a:lstStyle/>
          <a:p>
            <a:pPr algn="r">
              <a:spcBef>
                <a:spcPct val="50000"/>
              </a:spcBef>
            </a:pPr>
            <a:r>
              <a:rPr lang="he-IL" sz="2800">
                <a:solidFill>
                  <a:schemeClr val="accent2"/>
                </a:solidFill>
                <a:effectLst>
                  <a:outerShdw blurRad="38100" dist="38100" dir="2700000" algn="tl">
                    <a:srgbClr val="C0C0C0"/>
                  </a:outerShdw>
                </a:effectLst>
              </a:rPr>
              <a:t>תרגיל</a:t>
            </a:r>
            <a:endParaRPr lang="en-US" sz="2800">
              <a:solidFill>
                <a:schemeClr val="accent2"/>
              </a:solidFill>
              <a:effectLst>
                <a:outerShdw blurRad="38100" dist="38100" dir="2700000" algn="tl">
                  <a:srgbClr val="C0C0C0"/>
                </a:outerShdw>
              </a:effectLst>
            </a:endParaRPr>
          </a:p>
        </p:txBody>
      </p:sp>
      <p:sp>
        <p:nvSpPr>
          <p:cNvPr id="196611" name="Text Box 3"/>
          <p:cNvSpPr txBox="1">
            <a:spLocks noChangeArrowheads="1"/>
          </p:cNvSpPr>
          <p:nvPr/>
        </p:nvSpPr>
        <p:spPr bwMode="auto">
          <a:xfrm>
            <a:off x="304800" y="1235075"/>
            <a:ext cx="83058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המפתח הציבורי של בועז הוא   </a:t>
            </a:r>
            <a:r>
              <a:rPr lang="en-US" sz="2400">
                <a:effectLst>
                  <a:outerShdw blurRad="38100" dist="38100" dir="2700000" algn="tl">
                    <a:srgbClr val="C0C0C0"/>
                  </a:outerShdw>
                </a:effectLst>
              </a:rPr>
              <a:t>(Prod</a:t>
            </a:r>
            <a:r>
              <a:rPr lang="en-US" sz="2400" baseline="-25000">
                <a:effectLst>
                  <a:outerShdw blurRad="38100" dist="38100" dir="2700000" algn="tl">
                    <a:srgbClr val="C0C0C0"/>
                  </a:outerShdw>
                </a:effectLst>
              </a:rPr>
              <a:t>B</a:t>
            </a:r>
            <a:r>
              <a:rPr lang="en-US" sz="2400">
                <a:effectLst>
                  <a:outerShdw blurRad="38100" dist="38100" dir="2700000" algn="tl">
                    <a:srgbClr val="C0C0C0"/>
                  </a:outerShdw>
                </a:effectLst>
              </a:rPr>
              <a:t>=55, Publ</a:t>
            </a:r>
            <a:r>
              <a:rPr lang="en-US" sz="2400" baseline="-25000">
                <a:effectLst>
                  <a:outerShdw blurRad="38100" dist="38100" dir="2700000" algn="tl">
                    <a:srgbClr val="C0C0C0"/>
                  </a:outerShdw>
                </a:effectLst>
              </a:rPr>
              <a:t>B</a:t>
            </a:r>
            <a:r>
              <a:rPr lang="en-US" sz="2400">
                <a:effectLst>
                  <a:outerShdw blurRad="38100" dist="38100" dir="2700000" algn="tl">
                    <a:srgbClr val="C0C0C0"/>
                  </a:outerShdw>
                </a:effectLst>
              </a:rPr>
              <a:t>=17)</a:t>
            </a:r>
            <a:r>
              <a:rPr lang="he-IL" sz="2400">
                <a:effectLst>
                  <a:outerShdw blurRad="38100" dist="38100" dir="2700000" algn="tl">
                    <a:srgbClr val="C0C0C0"/>
                  </a:outerShdw>
                </a:effectLst>
              </a:rPr>
              <a:t>.                       איה רוצה לשלוח  הודעה לבועז.</a:t>
            </a:r>
            <a:endParaRPr lang="en-US" sz="2400" b="1">
              <a:solidFill>
                <a:srgbClr val="FF3300"/>
              </a:solidFill>
              <a:effectLst>
                <a:outerShdw blurRad="38100" dist="38100" dir="2700000" algn="tl">
                  <a:srgbClr val="C0C0C0"/>
                </a:outerShdw>
              </a:effectLst>
            </a:endParaRPr>
          </a:p>
        </p:txBody>
      </p:sp>
      <p:sp>
        <p:nvSpPr>
          <p:cNvPr id="196612" name="Text Box 4"/>
          <p:cNvSpPr txBox="1">
            <a:spLocks noChangeArrowheads="1"/>
          </p:cNvSpPr>
          <p:nvPr/>
        </p:nvSpPr>
        <p:spPr bwMode="auto">
          <a:xfrm>
            <a:off x="304800" y="2057400"/>
            <a:ext cx="8305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 שלחו את ההודעה </a:t>
            </a:r>
            <a:r>
              <a:rPr lang="en-US" sz="2400">
                <a:effectLst>
                  <a:outerShdw blurRad="38100" dist="38100" dir="2700000" algn="tl">
                    <a:srgbClr val="C0C0C0"/>
                  </a:outerShdw>
                </a:effectLst>
              </a:rPr>
              <a:t>M=2</a:t>
            </a:r>
            <a:r>
              <a:rPr lang="he-IL" sz="2400">
                <a:effectLst>
                  <a:outerShdw blurRad="38100" dist="38100" dir="2700000" algn="tl">
                    <a:srgbClr val="C0C0C0"/>
                  </a:outerShdw>
                </a:effectLst>
              </a:rPr>
              <a:t> מאיה לבועז.</a:t>
            </a:r>
            <a:endParaRPr lang="en-US" sz="2400">
              <a:effectLst>
                <a:outerShdw blurRad="38100" dist="38100" dir="2700000" algn="tl">
                  <a:srgbClr val="C0C0C0"/>
                </a:outerShdw>
              </a:effectLst>
            </a:endParaRPr>
          </a:p>
        </p:txBody>
      </p:sp>
      <p:sp>
        <p:nvSpPr>
          <p:cNvPr id="196625" name="Text Box 17"/>
          <p:cNvSpPr txBox="1">
            <a:spLocks noChangeArrowheads="1"/>
          </p:cNvSpPr>
          <p:nvPr/>
        </p:nvSpPr>
        <p:spPr bwMode="auto">
          <a:xfrm>
            <a:off x="684213" y="5589588"/>
            <a:ext cx="6048375" cy="457200"/>
          </a:xfrm>
          <a:prstGeom prst="rect">
            <a:avLst/>
          </a:prstGeom>
          <a:noFill/>
          <a:ln w="9525">
            <a:noFill/>
            <a:miter lim="800000"/>
            <a:headEnd/>
            <a:tailEnd/>
          </a:ln>
          <a:effectLst/>
        </p:spPr>
        <p:txBody>
          <a:bodyPr>
            <a:spAutoFit/>
          </a:bodyPr>
          <a:lstStyle/>
          <a:p>
            <a:pPr algn="l">
              <a:spcBef>
                <a:spcPct val="50000"/>
              </a:spcBef>
            </a:pPr>
            <a:r>
              <a:rPr lang="en-US" sz="2400">
                <a:solidFill>
                  <a:srgbClr val="CC00CC"/>
                </a:solidFill>
                <a:effectLst>
                  <a:outerShdw blurRad="38100" dist="38100" dir="2700000" algn="tl">
                    <a:srgbClr val="C0C0C0"/>
                  </a:outerShdw>
                </a:effectLst>
              </a:rPr>
              <a:t>a</a:t>
            </a:r>
            <a:r>
              <a:rPr lang="en-US" sz="2400" baseline="30000">
                <a:solidFill>
                  <a:srgbClr val="CC00CC"/>
                </a:solidFill>
                <a:effectLst>
                  <a:outerShdw blurRad="38100" dist="38100" dir="2700000" algn="tl">
                    <a:srgbClr val="C0C0C0"/>
                  </a:outerShdw>
                </a:effectLst>
              </a:rPr>
              <a:t>z </a:t>
            </a:r>
            <a:r>
              <a:rPr lang="en-US" sz="2400">
                <a:solidFill>
                  <a:srgbClr val="CC00CC"/>
                </a:solidFill>
                <a:effectLst>
                  <a:outerShdw blurRad="38100" dist="38100" dir="2700000" algn="tl">
                    <a:srgbClr val="C0C0C0"/>
                  </a:outerShdw>
                </a:effectLst>
              </a:rPr>
              <a:t>mod m = (a</a:t>
            </a:r>
            <a:r>
              <a:rPr lang="en-US" sz="2400" baseline="30000">
                <a:solidFill>
                  <a:srgbClr val="CC00CC"/>
                </a:solidFill>
                <a:effectLst>
                  <a:outerShdw blurRad="38100" dist="38100" dir="2700000" algn="tl">
                    <a:srgbClr val="C0C0C0"/>
                  </a:outerShdw>
                </a:effectLst>
              </a:rPr>
              <a:t>x </a:t>
            </a:r>
            <a:r>
              <a:rPr lang="en-US" sz="2400">
                <a:solidFill>
                  <a:srgbClr val="CC00CC"/>
                </a:solidFill>
                <a:effectLst>
                  <a:outerShdw blurRad="38100" dist="38100" dir="2700000" algn="tl">
                    <a:srgbClr val="C0C0C0"/>
                  </a:outerShdw>
                </a:effectLst>
              </a:rPr>
              <a:t>mod m </a:t>
            </a:r>
            <a:r>
              <a:rPr lang="en-US" sz="2400">
                <a:solidFill>
                  <a:srgbClr val="CC00CC"/>
                </a:solidFill>
                <a:effectLst>
                  <a:outerShdw blurRad="38100" dist="38100" dir="2700000" algn="tl">
                    <a:srgbClr val="C0C0C0"/>
                  </a:outerShdw>
                </a:effectLst>
                <a:cs typeface="Times New Roman" pitchFamily="18" charset="0"/>
              </a:rPr>
              <a:t>∙</a:t>
            </a:r>
            <a:r>
              <a:rPr lang="en-US" sz="2400">
                <a:solidFill>
                  <a:srgbClr val="CC00CC"/>
                </a:solidFill>
                <a:effectLst>
                  <a:outerShdw blurRad="38100" dist="38100" dir="2700000" algn="tl">
                    <a:srgbClr val="C0C0C0"/>
                  </a:outerShdw>
                </a:effectLst>
              </a:rPr>
              <a:t> a</a:t>
            </a:r>
            <a:r>
              <a:rPr lang="en-US" sz="2400" baseline="30000">
                <a:solidFill>
                  <a:srgbClr val="CC00CC"/>
                </a:solidFill>
                <a:effectLst>
                  <a:outerShdw blurRad="38100" dist="38100" dir="2700000" algn="tl">
                    <a:srgbClr val="C0C0C0"/>
                  </a:outerShdw>
                </a:effectLst>
              </a:rPr>
              <a:t>y </a:t>
            </a:r>
            <a:r>
              <a:rPr lang="en-US" sz="2400">
                <a:solidFill>
                  <a:srgbClr val="CC00CC"/>
                </a:solidFill>
                <a:effectLst>
                  <a:outerShdw blurRad="38100" dist="38100" dir="2700000" algn="tl">
                    <a:srgbClr val="C0C0C0"/>
                  </a:outerShdw>
                </a:effectLst>
              </a:rPr>
              <a:t>mod m) mod m</a:t>
            </a:r>
          </a:p>
        </p:txBody>
      </p:sp>
      <p:graphicFrame>
        <p:nvGraphicFramePr>
          <p:cNvPr id="196627" name="Object 19"/>
          <p:cNvGraphicFramePr>
            <a:graphicFrameLocks noChangeAspect="1"/>
          </p:cNvGraphicFramePr>
          <p:nvPr/>
        </p:nvGraphicFramePr>
        <p:xfrm>
          <a:off x="762000" y="2971800"/>
          <a:ext cx="3244850" cy="506413"/>
        </p:xfrm>
        <a:graphic>
          <a:graphicData uri="http://schemas.openxmlformats.org/presentationml/2006/ole">
            <p:oleObj spid="_x0000_s196627" name="Equation" r:id="rId3" imgW="1460160" imgH="228600" progId="Equation.DSMT4">
              <p:embed/>
            </p:oleObj>
          </a:graphicData>
        </a:graphic>
      </p:graphicFrame>
      <p:graphicFrame>
        <p:nvGraphicFramePr>
          <p:cNvPr id="196628" name="Object 20"/>
          <p:cNvGraphicFramePr>
            <a:graphicFrameLocks noChangeAspect="1"/>
          </p:cNvGraphicFramePr>
          <p:nvPr/>
        </p:nvGraphicFramePr>
        <p:xfrm>
          <a:off x="3810000" y="2971800"/>
          <a:ext cx="1862138" cy="506413"/>
        </p:xfrm>
        <a:graphic>
          <a:graphicData uri="http://schemas.openxmlformats.org/presentationml/2006/ole">
            <p:oleObj spid="_x0000_s196628" name="Equation" r:id="rId4" imgW="838080" imgH="228600" progId="Equation.DSMT4">
              <p:embed/>
            </p:oleObj>
          </a:graphicData>
        </a:graphic>
      </p:graphicFrame>
      <p:graphicFrame>
        <p:nvGraphicFramePr>
          <p:cNvPr id="196629" name="Object 21"/>
          <p:cNvGraphicFramePr>
            <a:graphicFrameLocks noChangeAspect="1"/>
          </p:cNvGraphicFramePr>
          <p:nvPr/>
        </p:nvGraphicFramePr>
        <p:xfrm>
          <a:off x="741363" y="3657600"/>
          <a:ext cx="5049837" cy="506413"/>
        </p:xfrm>
        <a:graphic>
          <a:graphicData uri="http://schemas.openxmlformats.org/presentationml/2006/ole">
            <p:oleObj spid="_x0000_s196629" name="Equation" r:id="rId5" imgW="2273040" imgH="228600" progId="Equation.DSMT4">
              <p:embed/>
            </p:oleObj>
          </a:graphicData>
        </a:graphic>
      </p:graphicFrame>
      <p:graphicFrame>
        <p:nvGraphicFramePr>
          <p:cNvPr id="196630" name="Object 22"/>
          <p:cNvGraphicFramePr>
            <a:graphicFrameLocks noChangeAspect="1"/>
          </p:cNvGraphicFramePr>
          <p:nvPr/>
        </p:nvGraphicFramePr>
        <p:xfrm>
          <a:off x="762000" y="4425950"/>
          <a:ext cx="2906713" cy="450850"/>
        </p:xfrm>
        <a:graphic>
          <a:graphicData uri="http://schemas.openxmlformats.org/presentationml/2006/ole">
            <p:oleObj spid="_x0000_s196630" name="Equation" r:id="rId6" imgW="1307880" imgH="203040" progId="Equation.DSMT4">
              <p:embed/>
            </p:oleObj>
          </a:graphicData>
        </a:graphic>
      </p:graphicFrame>
      <p:sp>
        <p:nvSpPr>
          <p:cNvPr id="196631" name="Text Box 23"/>
          <p:cNvSpPr txBox="1">
            <a:spLocks noChangeArrowheads="1"/>
          </p:cNvSpPr>
          <p:nvPr/>
        </p:nvSpPr>
        <p:spPr bwMode="auto">
          <a:xfrm>
            <a:off x="3995738" y="5084763"/>
            <a:ext cx="4752975" cy="457200"/>
          </a:xfrm>
          <a:prstGeom prst="rect">
            <a:avLst/>
          </a:prstGeom>
          <a:noFill/>
          <a:ln w="9525">
            <a:noFill/>
            <a:miter lim="800000"/>
            <a:headEnd/>
            <a:tailEnd/>
          </a:ln>
          <a:effectLst/>
        </p:spPr>
        <p:txBody>
          <a:bodyPr>
            <a:spAutoFit/>
          </a:bodyPr>
          <a:lstStyle/>
          <a:p>
            <a:pPr algn="l">
              <a:spcBef>
                <a:spcPct val="50000"/>
              </a:spcBef>
            </a:pPr>
            <a:r>
              <a:rPr lang="he-IL" sz="2400">
                <a:solidFill>
                  <a:srgbClr val="CC00CC"/>
                </a:solidFill>
                <a:effectLst>
                  <a:outerShdw blurRad="38100" dist="38100" dir="2700000" algn="tl">
                    <a:srgbClr val="C0C0C0"/>
                  </a:outerShdw>
                </a:effectLst>
              </a:rPr>
              <a:t>השתמשנו בעובדה שאם </a:t>
            </a:r>
            <a:r>
              <a:rPr lang="en-US" sz="2400">
                <a:solidFill>
                  <a:srgbClr val="CC00CC"/>
                </a:solidFill>
                <a:effectLst>
                  <a:outerShdw blurRad="38100" dist="38100" dir="2700000" algn="tl">
                    <a:srgbClr val="C0C0C0"/>
                  </a:outerShdw>
                </a:effectLst>
              </a:rPr>
              <a:t>z = x + y</a:t>
            </a:r>
            <a:r>
              <a:rPr lang="he-IL" sz="2400">
                <a:solidFill>
                  <a:srgbClr val="CC00CC"/>
                </a:solidFill>
                <a:effectLst>
                  <a:outerShdw blurRad="38100" dist="38100" dir="2700000" algn="tl">
                    <a:srgbClr val="C0C0C0"/>
                  </a:outerShdw>
                </a:effectLst>
              </a:rPr>
              <a:t> אז:</a:t>
            </a:r>
            <a:endParaRPr lang="en-US" sz="2400">
              <a:solidFill>
                <a:srgbClr val="CC00CC"/>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6610"/>
                                        </p:tgtEl>
                                        <p:attrNameLst>
                                          <p:attrName>style.visibility</p:attrName>
                                        </p:attrNameLst>
                                      </p:cBhvr>
                                      <p:to>
                                        <p:strVal val="visible"/>
                                      </p:to>
                                    </p:set>
                                    <p:animEffect transition="in" filter="wipe(up)">
                                      <p:cBhvr>
                                        <p:cTn id="7" dur="500"/>
                                        <p:tgtEl>
                                          <p:spTgt spid="196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6611"/>
                                        </p:tgtEl>
                                        <p:attrNameLst>
                                          <p:attrName>style.visibility</p:attrName>
                                        </p:attrNameLst>
                                      </p:cBhvr>
                                      <p:to>
                                        <p:strVal val="visible"/>
                                      </p:to>
                                    </p:set>
                                    <p:animEffect transition="in" filter="wipe(up)">
                                      <p:cBhvr>
                                        <p:cTn id="12" dur="500"/>
                                        <p:tgtEl>
                                          <p:spTgt spid="1966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6612"/>
                                        </p:tgtEl>
                                        <p:attrNameLst>
                                          <p:attrName>style.visibility</p:attrName>
                                        </p:attrNameLst>
                                      </p:cBhvr>
                                      <p:to>
                                        <p:strVal val="visible"/>
                                      </p:to>
                                    </p:set>
                                    <p:animEffect transition="in" filter="wipe(up)">
                                      <p:cBhvr>
                                        <p:cTn id="17" dur="500"/>
                                        <p:tgtEl>
                                          <p:spTgt spid="1966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6625"/>
                                        </p:tgtEl>
                                        <p:attrNameLst>
                                          <p:attrName>style.visibility</p:attrName>
                                        </p:attrNameLst>
                                      </p:cBhvr>
                                      <p:to>
                                        <p:strVal val="visible"/>
                                      </p:to>
                                    </p:set>
                                    <p:animEffect transition="in" filter="wipe(up)">
                                      <p:cBhvr>
                                        <p:cTn id="22" dur="500"/>
                                        <p:tgtEl>
                                          <p:spTgt spid="1966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6627"/>
                                        </p:tgtEl>
                                        <p:attrNameLst>
                                          <p:attrName>style.visibility</p:attrName>
                                        </p:attrNameLst>
                                      </p:cBhvr>
                                      <p:to>
                                        <p:strVal val="visible"/>
                                      </p:to>
                                    </p:set>
                                    <p:animEffect transition="in" filter="wipe(up)">
                                      <p:cBhvr>
                                        <p:cTn id="27" dur="500"/>
                                        <p:tgtEl>
                                          <p:spTgt spid="1966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6628"/>
                                        </p:tgtEl>
                                        <p:attrNameLst>
                                          <p:attrName>style.visibility</p:attrName>
                                        </p:attrNameLst>
                                      </p:cBhvr>
                                      <p:to>
                                        <p:strVal val="visible"/>
                                      </p:to>
                                    </p:set>
                                    <p:animEffect transition="in" filter="wipe(up)">
                                      <p:cBhvr>
                                        <p:cTn id="32" dur="500"/>
                                        <p:tgtEl>
                                          <p:spTgt spid="1966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96629"/>
                                        </p:tgtEl>
                                        <p:attrNameLst>
                                          <p:attrName>style.visibility</p:attrName>
                                        </p:attrNameLst>
                                      </p:cBhvr>
                                      <p:to>
                                        <p:strVal val="visible"/>
                                      </p:to>
                                    </p:set>
                                    <p:animEffect transition="in" filter="wipe(up)">
                                      <p:cBhvr>
                                        <p:cTn id="37" dur="500"/>
                                        <p:tgtEl>
                                          <p:spTgt spid="1966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96630"/>
                                        </p:tgtEl>
                                        <p:attrNameLst>
                                          <p:attrName>style.visibility</p:attrName>
                                        </p:attrNameLst>
                                      </p:cBhvr>
                                      <p:to>
                                        <p:strVal val="visible"/>
                                      </p:to>
                                    </p:set>
                                    <p:animEffect transition="in" filter="wipe(up)">
                                      <p:cBhvr>
                                        <p:cTn id="42" dur="500"/>
                                        <p:tgtEl>
                                          <p:spTgt spid="1966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6631"/>
                                        </p:tgtEl>
                                        <p:attrNameLst>
                                          <p:attrName>style.visibility</p:attrName>
                                        </p:attrNameLst>
                                      </p:cBhvr>
                                      <p:to>
                                        <p:strVal val="visible"/>
                                      </p:to>
                                    </p:set>
                                    <p:animEffect transition="in" filter="wipe(up)">
                                      <p:cBhvr>
                                        <p:cTn id="47" dur="500"/>
                                        <p:tgtEl>
                                          <p:spTgt spid="19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autoUpdateAnimBg="0"/>
      <p:bldP spid="196611" grpId="0" autoUpdateAnimBg="0"/>
      <p:bldP spid="196612" grpId="0" autoUpdateAnimBg="0"/>
      <p:bldP spid="196625" grpId="0" autoUpdateAnimBg="0"/>
      <p:bldP spid="19663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fld id="{EAD7A037-0B78-4EBF-8133-FF48E1B0236F}" type="slidenum">
              <a:rPr lang="he-IL"/>
              <a:pPr/>
              <a:t>23</a:t>
            </a:fld>
            <a:endParaRPr lang="en-US"/>
          </a:p>
        </p:txBody>
      </p:sp>
      <p:sp>
        <p:nvSpPr>
          <p:cNvPr id="204804" name="Text Box 4"/>
          <p:cNvSpPr txBox="1">
            <a:spLocks noChangeArrowheads="1"/>
          </p:cNvSpPr>
          <p:nvPr/>
        </p:nvSpPr>
        <p:spPr bwMode="auto">
          <a:xfrm>
            <a:off x="304800" y="838200"/>
            <a:ext cx="83058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ב. נניח כעת כי גליה מצאה דרך לפרק מספר לגורמים בזמן סביר.         הראו כיצד היא תוכל לפענח את ההודעה המוצפנת ששלחה איה לבועז.</a:t>
            </a:r>
            <a:endParaRPr lang="en-US" sz="2400">
              <a:effectLst>
                <a:outerShdw blurRad="38100" dist="38100" dir="2700000" algn="tl">
                  <a:srgbClr val="C0C0C0"/>
                </a:outerShdw>
              </a:effectLst>
            </a:endParaRPr>
          </a:p>
        </p:txBody>
      </p:sp>
      <p:sp>
        <p:nvSpPr>
          <p:cNvPr id="204805" name="Text Box 5"/>
          <p:cNvSpPr txBox="1">
            <a:spLocks noChangeArrowheads="1"/>
          </p:cNvSpPr>
          <p:nvPr/>
        </p:nvSpPr>
        <p:spPr bwMode="auto">
          <a:xfrm>
            <a:off x="304800" y="1600200"/>
            <a:ext cx="25908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Prod</a:t>
            </a:r>
            <a:r>
              <a:rPr lang="en-US" sz="2400" baseline="-25000">
                <a:effectLst>
                  <a:outerShdw blurRad="38100" dist="38100" dir="2700000" algn="tl">
                    <a:srgbClr val="C0C0C0"/>
                  </a:outerShdw>
                </a:effectLst>
              </a:rPr>
              <a:t>B </a:t>
            </a:r>
            <a:r>
              <a:rPr lang="en-US" sz="2400">
                <a:effectLst>
                  <a:outerShdw blurRad="38100" dist="38100" dir="2700000" algn="tl">
                    <a:srgbClr val="C0C0C0"/>
                  </a:outerShdw>
                </a:effectLst>
              </a:rPr>
              <a:t>= Q</a:t>
            </a:r>
            <a:r>
              <a:rPr lang="en-US" sz="2400" baseline="-25000">
                <a:effectLst>
                  <a:outerShdw blurRad="38100" dist="38100" dir="2700000" algn="tl">
                    <a:srgbClr val="C0C0C0"/>
                  </a:outerShdw>
                </a:effectLst>
              </a:rPr>
              <a:t>B </a:t>
            </a:r>
            <a:r>
              <a:rPr lang="en-US" sz="2400">
                <a:effectLst>
                  <a:outerShdw blurRad="38100" dist="38100" dir="2700000" algn="tl">
                    <a:srgbClr val="C0C0C0"/>
                  </a:outerShdw>
                </a:effectLst>
                <a:cs typeface="Times New Roman" pitchFamily="18" charset="0"/>
              </a:rPr>
              <a:t>∙</a:t>
            </a:r>
            <a:r>
              <a:rPr lang="en-US" sz="2400" baseline="-25000">
                <a:effectLst>
                  <a:outerShdw blurRad="38100" dist="38100" dir="2700000" algn="tl">
                    <a:srgbClr val="C0C0C0"/>
                  </a:outerShdw>
                </a:effectLst>
              </a:rPr>
              <a:t> </a:t>
            </a:r>
            <a:r>
              <a:rPr lang="en-US" sz="2400">
                <a:effectLst>
                  <a:outerShdw blurRad="38100" dist="38100" dir="2700000" algn="tl">
                    <a:srgbClr val="C0C0C0"/>
                  </a:outerShdw>
                </a:effectLst>
              </a:rPr>
              <a:t>P</a:t>
            </a:r>
            <a:r>
              <a:rPr lang="en-US" sz="2400" baseline="-25000">
                <a:effectLst>
                  <a:outerShdw blurRad="38100" dist="38100" dir="2700000" algn="tl">
                    <a:srgbClr val="C0C0C0"/>
                  </a:outerShdw>
                </a:effectLst>
              </a:rPr>
              <a:t>B</a:t>
            </a:r>
          </a:p>
        </p:txBody>
      </p:sp>
      <p:sp>
        <p:nvSpPr>
          <p:cNvPr id="204806" name="Text Box 6"/>
          <p:cNvSpPr txBox="1">
            <a:spLocks noChangeArrowheads="1"/>
          </p:cNvSpPr>
          <p:nvPr/>
        </p:nvSpPr>
        <p:spPr bwMode="auto">
          <a:xfrm>
            <a:off x="304800" y="2057400"/>
            <a:ext cx="25908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55</a:t>
            </a:r>
            <a:r>
              <a:rPr lang="en-US" sz="2400" baseline="-25000">
                <a:effectLst>
                  <a:outerShdw blurRad="38100" dist="38100" dir="2700000" algn="tl">
                    <a:srgbClr val="C0C0C0"/>
                  </a:outerShdw>
                </a:effectLst>
              </a:rPr>
              <a:t> </a:t>
            </a:r>
            <a:r>
              <a:rPr lang="en-US" sz="2400">
                <a:effectLst>
                  <a:outerShdw blurRad="38100" dist="38100" dir="2700000" algn="tl">
                    <a:srgbClr val="C0C0C0"/>
                  </a:outerShdw>
                </a:effectLst>
              </a:rPr>
              <a:t>= Q</a:t>
            </a:r>
            <a:r>
              <a:rPr lang="en-US" sz="2400" baseline="-25000">
                <a:effectLst>
                  <a:outerShdw blurRad="38100" dist="38100" dir="2700000" algn="tl">
                    <a:srgbClr val="C0C0C0"/>
                  </a:outerShdw>
                </a:effectLst>
              </a:rPr>
              <a:t>B </a:t>
            </a:r>
            <a:r>
              <a:rPr lang="en-US" sz="2400">
                <a:effectLst>
                  <a:outerShdw blurRad="38100" dist="38100" dir="2700000" algn="tl">
                    <a:srgbClr val="C0C0C0"/>
                  </a:outerShdw>
                </a:effectLst>
                <a:cs typeface="Times New Roman" pitchFamily="18" charset="0"/>
              </a:rPr>
              <a:t>∙</a:t>
            </a:r>
            <a:r>
              <a:rPr lang="en-US" sz="2400" baseline="-25000">
                <a:effectLst>
                  <a:outerShdw blurRad="38100" dist="38100" dir="2700000" algn="tl">
                    <a:srgbClr val="C0C0C0"/>
                  </a:outerShdw>
                </a:effectLst>
              </a:rPr>
              <a:t> </a:t>
            </a:r>
            <a:r>
              <a:rPr lang="en-US" sz="2400">
                <a:effectLst>
                  <a:outerShdw blurRad="38100" dist="38100" dir="2700000" algn="tl">
                    <a:srgbClr val="C0C0C0"/>
                  </a:outerShdw>
                </a:effectLst>
              </a:rPr>
              <a:t>P</a:t>
            </a:r>
            <a:r>
              <a:rPr lang="en-US" sz="2400" baseline="-25000">
                <a:effectLst>
                  <a:outerShdw blurRad="38100" dist="38100" dir="2700000" algn="tl">
                    <a:srgbClr val="C0C0C0"/>
                  </a:outerShdw>
                </a:effectLst>
              </a:rPr>
              <a:t>B</a:t>
            </a:r>
          </a:p>
        </p:txBody>
      </p:sp>
      <p:sp>
        <p:nvSpPr>
          <p:cNvPr id="204807" name="Text Box 7"/>
          <p:cNvSpPr txBox="1">
            <a:spLocks noChangeArrowheads="1"/>
          </p:cNvSpPr>
          <p:nvPr/>
        </p:nvSpPr>
        <p:spPr bwMode="auto">
          <a:xfrm>
            <a:off x="304800" y="2514600"/>
            <a:ext cx="2438400" cy="457200"/>
          </a:xfrm>
          <a:prstGeom prst="rect">
            <a:avLst/>
          </a:prstGeom>
          <a:noFill/>
          <a:ln w="9525">
            <a:noFill/>
            <a:miter lim="800000"/>
            <a:headEnd/>
            <a:tailEnd/>
          </a:ln>
          <a:effectLst/>
        </p:spPr>
        <p:txBody>
          <a:bodyPr>
            <a:spAutoFit/>
          </a:bodyPr>
          <a:lstStyle/>
          <a:p>
            <a:pPr algn="l">
              <a:spcBef>
                <a:spcPct val="50000"/>
              </a:spcBef>
            </a:pPr>
            <a:r>
              <a:rPr lang="en-US" sz="2400">
                <a:solidFill>
                  <a:srgbClr val="FF3300"/>
                </a:solidFill>
                <a:effectLst>
                  <a:outerShdw blurRad="38100" dist="38100" dir="2700000" algn="tl">
                    <a:srgbClr val="C0C0C0"/>
                  </a:outerShdw>
                </a:effectLst>
              </a:rPr>
              <a:t>Q</a:t>
            </a:r>
            <a:r>
              <a:rPr lang="en-US" sz="2400" baseline="-25000">
                <a:solidFill>
                  <a:srgbClr val="FF3300"/>
                </a:solidFill>
                <a:effectLst>
                  <a:outerShdw blurRad="38100" dist="38100" dir="2700000" algn="tl">
                    <a:srgbClr val="C0C0C0"/>
                  </a:outerShdw>
                </a:effectLst>
              </a:rPr>
              <a:t>B </a:t>
            </a:r>
            <a:r>
              <a:rPr lang="en-US" sz="2400">
                <a:solidFill>
                  <a:srgbClr val="FF3300"/>
                </a:solidFill>
                <a:effectLst>
                  <a:outerShdw blurRad="38100" dist="38100" dir="2700000" algn="tl">
                    <a:srgbClr val="C0C0C0"/>
                  </a:outerShdw>
                </a:effectLst>
              </a:rPr>
              <a:t>= 5, P</a:t>
            </a:r>
            <a:r>
              <a:rPr lang="en-US" sz="2400" baseline="-25000">
                <a:solidFill>
                  <a:srgbClr val="FF3300"/>
                </a:solidFill>
                <a:effectLst>
                  <a:outerShdw blurRad="38100" dist="38100" dir="2700000" algn="tl">
                    <a:srgbClr val="C0C0C0"/>
                  </a:outerShdw>
                </a:effectLst>
              </a:rPr>
              <a:t>B </a:t>
            </a:r>
            <a:r>
              <a:rPr lang="en-US" sz="2400">
                <a:solidFill>
                  <a:srgbClr val="FF3300"/>
                </a:solidFill>
                <a:effectLst>
                  <a:outerShdw blurRad="38100" dist="38100" dir="2700000" algn="tl">
                    <a:srgbClr val="C0C0C0"/>
                  </a:outerShdw>
                </a:effectLst>
              </a:rPr>
              <a:t>= 11</a:t>
            </a:r>
          </a:p>
        </p:txBody>
      </p:sp>
      <p:sp>
        <p:nvSpPr>
          <p:cNvPr id="204808" name="Text Box 8"/>
          <p:cNvSpPr txBox="1">
            <a:spLocks noChangeArrowheads="1"/>
          </p:cNvSpPr>
          <p:nvPr/>
        </p:nvSpPr>
        <p:spPr bwMode="auto">
          <a:xfrm>
            <a:off x="304800" y="3200400"/>
            <a:ext cx="83058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Priv</a:t>
            </a:r>
            <a:r>
              <a:rPr lang="en-US" sz="2400" baseline="-25000">
                <a:effectLst>
                  <a:outerShdw blurRad="38100" dist="38100" dir="2700000" algn="tl">
                    <a:srgbClr val="C0C0C0"/>
                  </a:outerShdw>
                </a:effectLst>
              </a:rPr>
              <a:t>B </a:t>
            </a:r>
            <a:r>
              <a:rPr lang="en-US" sz="2400">
                <a:effectLst>
                  <a:outerShdw blurRad="38100" dist="38100" dir="2700000" algn="tl">
                    <a:srgbClr val="C0C0C0"/>
                  </a:outerShdw>
                </a:effectLst>
                <a:cs typeface="Times New Roman" pitchFamily="18" charset="0"/>
              </a:rPr>
              <a:t>∙</a:t>
            </a:r>
            <a:r>
              <a:rPr lang="en-US" sz="2400">
                <a:effectLst>
                  <a:outerShdw blurRad="38100" dist="38100" dir="2700000" algn="tl">
                    <a:srgbClr val="C0C0C0"/>
                  </a:outerShdw>
                </a:effectLst>
              </a:rPr>
              <a:t> Publ</a:t>
            </a:r>
            <a:r>
              <a:rPr lang="en-US" sz="2400" baseline="-25000">
                <a:effectLst>
                  <a:outerShdw blurRad="38100" dist="38100" dir="2700000" algn="tl">
                    <a:srgbClr val="C0C0C0"/>
                  </a:outerShdw>
                </a:effectLst>
              </a:rPr>
              <a:t>B </a:t>
            </a:r>
            <a:r>
              <a:rPr lang="en-US" sz="2400">
                <a:effectLst>
                  <a:outerShdw blurRad="38100" dist="38100" dir="2700000" algn="tl">
                    <a:srgbClr val="C0C0C0"/>
                  </a:outerShdw>
                </a:effectLst>
                <a:cs typeface="Times New Roman" pitchFamily="18" charset="0"/>
              </a:rPr>
              <a:t>≡</a:t>
            </a:r>
            <a:r>
              <a:rPr lang="en-US" sz="2400">
                <a:effectLst>
                  <a:outerShdw blurRad="38100" dist="38100" dir="2700000" algn="tl">
                    <a:srgbClr val="C0C0C0"/>
                  </a:outerShdw>
                </a:effectLst>
              </a:rPr>
              <a:t>  1 mod R</a:t>
            </a:r>
            <a:r>
              <a:rPr lang="en-US" sz="2400" baseline="-25000">
                <a:effectLst>
                  <a:outerShdw blurRad="38100" dist="38100" dir="2700000" algn="tl">
                    <a:srgbClr val="C0C0C0"/>
                  </a:outerShdw>
                </a:effectLst>
              </a:rPr>
              <a:t>B</a:t>
            </a:r>
          </a:p>
        </p:txBody>
      </p:sp>
      <p:sp>
        <p:nvSpPr>
          <p:cNvPr id="204809" name="Text Box 9"/>
          <p:cNvSpPr txBox="1">
            <a:spLocks noChangeArrowheads="1"/>
          </p:cNvSpPr>
          <p:nvPr/>
        </p:nvSpPr>
        <p:spPr bwMode="auto">
          <a:xfrm>
            <a:off x="304800" y="3657600"/>
            <a:ext cx="83058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R</a:t>
            </a:r>
            <a:r>
              <a:rPr lang="en-US" sz="2400" baseline="-25000">
                <a:effectLst>
                  <a:outerShdw blurRad="38100" dist="38100" dir="2700000" algn="tl">
                    <a:srgbClr val="C0C0C0"/>
                  </a:outerShdw>
                </a:effectLst>
              </a:rPr>
              <a:t>B</a:t>
            </a:r>
            <a:r>
              <a:rPr lang="en-US" sz="2400">
                <a:effectLst>
                  <a:outerShdw blurRad="38100" dist="38100" dir="2700000" algn="tl">
                    <a:srgbClr val="C0C0C0"/>
                  </a:outerShdw>
                </a:effectLst>
              </a:rPr>
              <a:t> = (Q</a:t>
            </a:r>
            <a:r>
              <a:rPr lang="en-US" sz="2400" baseline="-25000">
                <a:effectLst>
                  <a:outerShdw blurRad="38100" dist="38100" dir="2700000" algn="tl">
                    <a:srgbClr val="C0C0C0"/>
                  </a:outerShdw>
                </a:effectLst>
              </a:rPr>
              <a:t>B</a:t>
            </a:r>
            <a:r>
              <a:rPr lang="en-US" sz="2400">
                <a:effectLst>
                  <a:outerShdw blurRad="38100" dist="38100" dir="2700000" algn="tl">
                    <a:srgbClr val="C0C0C0"/>
                  </a:outerShdw>
                </a:effectLst>
              </a:rPr>
              <a:t>-1)(P</a:t>
            </a:r>
            <a:r>
              <a:rPr lang="en-US" sz="2400" baseline="-25000">
                <a:effectLst>
                  <a:outerShdw blurRad="38100" dist="38100" dir="2700000" algn="tl">
                    <a:srgbClr val="C0C0C0"/>
                  </a:outerShdw>
                </a:effectLst>
              </a:rPr>
              <a:t>B</a:t>
            </a:r>
            <a:r>
              <a:rPr lang="en-US" sz="2400">
                <a:effectLst>
                  <a:outerShdw blurRad="38100" dist="38100" dir="2700000" algn="tl">
                    <a:srgbClr val="C0C0C0"/>
                  </a:outerShdw>
                </a:effectLst>
              </a:rPr>
              <a:t>-1) = 4</a:t>
            </a:r>
            <a:r>
              <a:rPr lang="en-US" sz="2400">
                <a:effectLst>
                  <a:outerShdw blurRad="38100" dist="38100" dir="2700000" algn="tl">
                    <a:srgbClr val="C0C0C0"/>
                  </a:outerShdw>
                </a:effectLst>
                <a:cs typeface="Times New Roman" pitchFamily="18" charset="0"/>
              </a:rPr>
              <a:t>∙</a:t>
            </a:r>
            <a:r>
              <a:rPr lang="en-US" sz="2400">
                <a:effectLst>
                  <a:outerShdw blurRad="38100" dist="38100" dir="2700000" algn="tl">
                    <a:srgbClr val="C0C0C0"/>
                  </a:outerShdw>
                </a:effectLst>
              </a:rPr>
              <a:t>10 = 40</a:t>
            </a:r>
          </a:p>
        </p:txBody>
      </p:sp>
      <p:sp>
        <p:nvSpPr>
          <p:cNvPr id="204810" name="Text Box 10"/>
          <p:cNvSpPr txBox="1">
            <a:spLocks noChangeArrowheads="1"/>
          </p:cNvSpPr>
          <p:nvPr/>
        </p:nvSpPr>
        <p:spPr bwMode="auto">
          <a:xfrm>
            <a:off x="304800" y="4114800"/>
            <a:ext cx="830580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Priv</a:t>
            </a:r>
            <a:r>
              <a:rPr lang="en-US" sz="2400" baseline="-25000">
                <a:effectLst>
                  <a:outerShdw blurRad="38100" dist="38100" dir="2700000" algn="tl">
                    <a:srgbClr val="C0C0C0"/>
                  </a:outerShdw>
                </a:effectLst>
              </a:rPr>
              <a:t>B </a:t>
            </a:r>
            <a:r>
              <a:rPr lang="en-US" sz="2400">
                <a:effectLst>
                  <a:outerShdw blurRad="38100" dist="38100" dir="2700000" algn="tl">
                    <a:srgbClr val="C0C0C0"/>
                  </a:outerShdw>
                </a:effectLst>
                <a:cs typeface="Times New Roman" pitchFamily="18" charset="0"/>
              </a:rPr>
              <a:t>∙</a:t>
            </a:r>
            <a:r>
              <a:rPr lang="en-US" sz="2400">
                <a:effectLst>
                  <a:outerShdw blurRad="38100" dist="38100" dir="2700000" algn="tl">
                    <a:srgbClr val="C0C0C0"/>
                  </a:outerShdw>
                </a:effectLst>
              </a:rPr>
              <a:t> 17</a:t>
            </a:r>
            <a:r>
              <a:rPr lang="en-US" sz="2400" baseline="-25000">
                <a:effectLst>
                  <a:outerShdw blurRad="38100" dist="38100" dir="2700000" algn="tl">
                    <a:srgbClr val="C0C0C0"/>
                  </a:outerShdw>
                </a:effectLst>
              </a:rPr>
              <a:t> </a:t>
            </a:r>
            <a:r>
              <a:rPr lang="en-US" sz="2400">
                <a:effectLst>
                  <a:outerShdw blurRad="38100" dist="38100" dir="2700000" algn="tl">
                    <a:srgbClr val="C0C0C0"/>
                  </a:outerShdw>
                </a:effectLst>
                <a:cs typeface="Times New Roman" pitchFamily="18" charset="0"/>
              </a:rPr>
              <a:t>≡</a:t>
            </a:r>
            <a:r>
              <a:rPr lang="en-US" sz="2400">
                <a:effectLst>
                  <a:outerShdw blurRad="38100" dist="38100" dir="2700000" algn="tl">
                    <a:srgbClr val="C0C0C0"/>
                  </a:outerShdw>
                </a:effectLst>
              </a:rPr>
              <a:t> 1 mod 40</a:t>
            </a:r>
          </a:p>
        </p:txBody>
      </p:sp>
      <p:sp>
        <p:nvSpPr>
          <p:cNvPr id="204811" name="Text Box 11"/>
          <p:cNvSpPr txBox="1">
            <a:spLocks noChangeArrowheads="1"/>
          </p:cNvSpPr>
          <p:nvPr/>
        </p:nvSpPr>
        <p:spPr bwMode="auto">
          <a:xfrm>
            <a:off x="304800" y="4572000"/>
            <a:ext cx="8305800" cy="457200"/>
          </a:xfrm>
          <a:prstGeom prst="rect">
            <a:avLst/>
          </a:prstGeom>
          <a:noFill/>
          <a:ln w="9525">
            <a:noFill/>
            <a:miter lim="800000"/>
            <a:headEnd/>
            <a:tailEnd/>
          </a:ln>
          <a:effectLst/>
        </p:spPr>
        <p:txBody>
          <a:bodyPr>
            <a:spAutoFit/>
          </a:bodyPr>
          <a:lstStyle/>
          <a:p>
            <a:pPr algn="l">
              <a:spcBef>
                <a:spcPct val="50000"/>
              </a:spcBef>
            </a:pPr>
            <a:r>
              <a:rPr lang="en-US" sz="2400">
                <a:solidFill>
                  <a:srgbClr val="FF3300"/>
                </a:solidFill>
                <a:effectLst>
                  <a:outerShdw blurRad="38100" dist="38100" dir="2700000" algn="tl">
                    <a:srgbClr val="C0C0C0"/>
                  </a:outerShdw>
                </a:effectLst>
              </a:rPr>
              <a:t>Priv</a:t>
            </a:r>
            <a:r>
              <a:rPr lang="en-US" sz="2400" baseline="-25000">
                <a:solidFill>
                  <a:srgbClr val="FF3300"/>
                </a:solidFill>
                <a:effectLst>
                  <a:outerShdw blurRad="38100" dist="38100" dir="2700000" algn="tl">
                    <a:srgbClr val="C0C0C0"/>
                  </a:outerShdw>
                </a:effectLst>
              </a:rPr>
              <a:t>B </a:t>
            </a:r>
            <a:r>
              <a:rPr lang="en-US" sz="2400">
                <a:solidFill>
                  <a:srgbClr val="FF3300"/>
                </a:solidFill>
                <a:effectLst>
                  <a:outerShdw blurRad="38100" dist="38100" dir="2700000" algn="tl">
                    <a:srgbClr val="C0C0C0"/>
                  </a:outerShdw>
                </a:effectLst>
              </a:rPr>
              <a:t>= 33</a:t>
            </a:r>
            <a:endParaRPr lang="en-US" sz="2400" baseline="-25000">
              <a:solidFill>
                <a:srgbClr val="FF3300"/>
              </a:solidFill>
              <a:effectLst>
                <a:outerShdw blurRad="38100" dist="38100" dir="2700000" algn="tl">
                  <a:srgbClr val="C0C0C0"/>
                </a:outerShdw>
              </a:effectLst>
            </a:endParaRPr>
          </a:p>
        </p:txBody>
      </p:sp>
      <p:sp>
        <p:nvSpPr>
          <p:cNvPr id="204812" name="Text Box 12"/>
          <p:cNvSpPr txBox="1">
            <a:spLocks noChangeArrowheads="1"/>
          </p:cNvSpPr>
          <p:nvPr/>
        </p:nvSpPr>
        <p:spPr bwMode="auto">
          <a:xfrm>
            <a:off x="304800" y="5257800"/>
            <a:ext cx="3906838" cy="457200"/>
          </a:xfrm>
          <a:prstGeom prst="rect">
            <a:avLst/>
          </a:prstGeom>
          <a:noFill/>
          <a:ln w="9525">
            <a:noFill/>
            <a:miter lim="800000"/>
            <a:headEnd/>
            <a:tailEnd/>
          </a:ln>
          <a:effectLst/>
        </p:spPr>
        <p:txBody>
          <a:bodyPr>
            <a:spAutoFit/>
          </a:bodyPr>
          <a:lstStyle/>
          <a:p>
            <a:pPr algn="l">
              <a:spcBef>
                <a:spcPct val="50000"/>
              </a:spcBef>
            </a:pPr>
            <a:r>
              <a:rPr lang="en-US" sz="2400" b="1">
                <a:solidFill>
                  <a:schemeClr val="accent2"/>
                </a:solidFill>
                <a:effectLst>
                  <a:outerShdw blurRad="38100" dist="38100" dir="2700000" algn="tl">
                    <a:srgbClr val="C0C0C0"/>
                  </a:outerShdw>
                </a:effectLst>
              </a:rPr>
              <a:t>Decr(H) = H</a:t>
            </a:r>
            <a:r>
              <a:rPr lang="en-US" sz="2400" b="1" baseline="30000">
                <a:solidFill>
                  <a:schemeClr val="accent2"/>
                </a:solidFill>
                <a:effectLst>
                  <a:outerShdw blurRad="38100" dist="38100" dir="2700000" algn="tl">
                    <a:srgbClr val="C0C0C0"/>
                  </a:outerShdw>
                </a:effectLst>
              </a:rPr>
              <a:t>Priv</a:t>
            </a:r>
            <a:r>
              <a:rPr lang="en-US" sz="2400" b="1" baseline="20000">
                <a:solidFill>
                  <a:schemeClr val="accent2"/>
                </a:solidFill>
                <a:effectLst>
                  <a:outerShdw blurRad="38100" dist="38100" dir="2700000" algn="tl">
                    <a:srgbClr val="C0C0C0"/>
                  </a:outerShdw>
                </a:effectLst>
              </a:rPr>
              <a:t>B</a:t>
            </a:r>
            <a:r>
              <a:rPr lang="en-US" sz="1400" b="1" baseline="20000">
                <a:solidFill>
                  <a:schemeClr val="accent2"/>
                </a:solidFill>
                <a:effectLst>
                  <a:outerShdw blurRad="38100" dist="38100" dir="2700000" algn="tl">
                    <a:srgbClr val="C0C0C0"/>
                  </a:outerShdw>
                </a:effectLst>
              </a:rPr>
              <a:t>  </a:t>
            </a:r>
            <a:r>
              <a:rPr lang="en-US" sz="2400" b="1">
                <a:solidFill>
                  <a:schemeClr val="accent2"/>
                </a:solidFill>
                <a:effectLst>
                  <a:outerShdw blurRad="38100" dist="38100" dir="2700000" algn="tl">
                    <a:srgbClr val="C0C0C0"/>
                  </a:outerShdw>
                </a:effectLst>
              </a:rPr>
              <a:t>mod Prod</a:t>
            </a:r>
            <a:r>
              <a:rPr lang="en-US" sz="2400" b="1" baseline="-25000">
                <a:solidFill>
                  <a:schemeClr val="accent2"/>
                </a:solidFill>
                <a:effectLst>
                  <a:outerShdw blurRad="38100" dist="38100" dir="2700000" algn="tl">
                    <a:srgbClr val="C0C0C0"/>
                  </a:outerShdw>
                </a:effectLst>
              </a:rPr>
              <a:t>B</a:t>
            </a:r>
            <a:endParaRPr lang="en-US" sz="2400" b="1">
              <a:solidFill>
                <a:schemeClr val="accent2"/>
              </a:solidFill>
              <a:effectLst>
                <a:outerShdw blurRad="38100" dist="38100" dir="2700000" algn="tl">
                  <a:srgbClr val="C0C0C0"/>
                </a:outerShdw>
              </a:effectLst>
            </a:endParaRPr>
          </a:p>
        </p:txBody>
      </p:sp>
      <p:sp>
        <p:nvSpPr>
          <p:cNvPr id="204813" name="Text Box 13"/>
          <p:cNvSpPr txBox="1">
            <a:spLocks noChangeArrowheads="1"/>
          </p:cNvSpPr>
          <p:nvPr/>
        </p:nvSpPr>
        <p:spPr bwMode="auto">
          <a:xfrm>
            <a:off x="3810000" y="5300663"/>
            <a:ext cx="2201863"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  = 7</a:t>
            </a:r>
            <a:r>
              <a:rPr lang="en-US" sz="2400" baseline="30000">
                <a:effectLst>
                  <a:outerShdw blurRad="38100" dist="38100" dir="2700000" algn="tl">
                    <a:srgbClr val="C0C0C0"/>
                  </a:outerShdw>
                </a:effectLst>
              </a:rPr>
              <a:t>33 </a:t>
            </a:r>
            <a:r>
              <a:rPr lang="en-US" sz="2400">
                <a:effectLst>
                  <a:outerShdw blurRad="38100" dist="38100" dir="2700000" algn="tl">
                    <a:srgbClr val="C0C0C0"/>
                  </a:outerShdw>
                </a:effectLst>
              </a:rPr>
              <a:t>mod 55 = </a:t>
            </a:r>
          </a:p>
        </p:txBody>
      </p:sp>
      <p:sp>
        <p:nvSpPr>
          <p:cNvPr id="204814" name="Text Box 14"/>
          <p:cNvSpPr txBox="1">
            <a:spLocks noChangeArrowheads="1"/>
          </p:cNvSpPr>
          <p:nvPr/>
        </p:nvSpPr>
        <p:spPr bwMode="auto">
          <a:xfrm>
            <a:off x="381000" y="5715000"/>
            <a:ext cx="8439150" cy="45720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 (((7</a:t>
            </a:r>
            <a:r>
              <a:rPr lang="en-US" sz="2400" baseline="30000">
                <a:effectLst>
                  <a:outerShdw blurRad="38100" dist="38100" dir="2700000" algn="tl">
                    <a:srgbClr val="C0C0C0"/>
                  </a:outerShdw>
                </a:effectLst>
              </a:rPr>
              <a:t>6 </a:t>
            </a:r>
            <a:r>
              <a:rPr lang="en-US" sz="2400">
                <a:effectLst>
                  <a:outerShdw blurRad="38100" dist="38100" dir="2700000" algn="tl">
                    <a:srgbClr val="C0C0C0"/>
                  </a:outerShdw>
                </a:effectLst>
              </a:rPr>
              <a:t>mod 55)</a:t>
            </a:r>
            <a:r>
              <a:rPr lang="en-US" sz="2400" baseline="30000">
                <a:effectLst>
                  <a:outerShdw blurRad="38100" dist="38100" dir="2700000" algn="tl">
                    <a:srgbClr val="C0C0C0"/>
                  </a:outerShdw>
                </a:effectLst>
              </a:rPr>
              <a:t>5</a:t>
            </a:r>
            <a:r>
              <a:rPr lang="en-US" sz="2400">
                <a:effectLst>
                  <a:outerShdw blurRad="38100" dist="38100" dir="2700000" algn="tl">
                    <a:srgbClr val="C0C0C0"/>
                  </a:outerShdw>
                </a:effectLst>
              </a:rPr>
              <a:t> mod 55) </a:t>
            </a:r>
            <a:r>
              <a:rPr lang="en-US" sz="2400">
                <a:effectLst>
                  <a:outerShdw blurRad="38100" dist="38100" dir="2700000" algn="tl">
                    <a:srgbClr val="C0C0C0"/>
                  </a:outerShdw>
                </a:effectLst>
                <a:cs typeface="Times New Roman" pitchFamily="18" charset="0"/>
              </a:rPr>
              <a:t>∙ (</a:t>
            </a:r>
            <a:r>
              <a:rPr lang="en-US" sz="2400">
                <a:effectLst>
                  <a:outerShdw blurRad="38100" dist="38100" dir="2700000" algn="tl">
                    <a:srgbClr val="C0C0C0"/>
                  </a:outerShdw>
                </a:effectLst>
              </a:rPr>
              <a:t>7</a:t>
            </a:r>
            <a:r>
              <a:rPr lang="en-US" sz="2400" baseline="30000">
                <a:effectLst>
                  <a:outerShdw blurRad="38100" dist="38100" dir="2700000" algn="tl">
                    <a:srgbClr val="C0C0C0"/>
                  </a:outerShdw>
                </a:effectLst>
              </a:rPr>
              <a:t>3 </a:t>
            </a:r>
            <a:r>
              <a:rPr lang="en-US" sz="2400">
                <a:effectLst>
                  <a:outerShdw blurRad="38100" dist="38100" dir="2700000" algn="tl">
                    <a:srgbClr val="C0C0C0"/>
                  </a:outerShdw>
                </a:effectLst>
              </a:rPr>
              <a:t>mod 55)) mod 55  =</a:t>
            </a:r>
          </a:p>
        </p:txBody>
      </p:sp>
      <p:sp>
        <p:nvSpPr>
          <p:cNvPr id="204815" name="Text Box 15"/>
          <p:cNvSpPr txBox="1">
            <a:spLocks noChangeArrowheads="1"/>
          </p:cNvSpPr>
          <p:nvPr/>
        </p:nvSpPr>
        <p:spPr bwMode="auto">
          <a:xfrm>
            <a:off x="6096000" y="1676400"/>
            <a:ext cx="2514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מציאת </a:t>
            </a:r>
            <a:r>
              <a:rPr lang="en-US" sz="2400">
                <a:effectLst>
                  <a:outerShdw blurRad="38100" dist="38100" dir="2700000" algn="tl">
                    <a:srgbClr val="C0C0C0"/>
                  </a:outerShdw>
                </a:effectLst>
              </a:rPr>
              <a:t>Q</a:t>
            </a:r>
            <a:r>
              <a:rPr lang="en-US" sz="2400" baseline="-25000">
                <a:effectLst>
                  <a:outerShdw blurRad="38100" dist="38100" dir="2700000" algn="tl">
                    <a:srgbClr val="C0C0C0"/>
                  </a:outerShdw>
                </a:effectLst>
              </a:rPr>
              <a:t>B</a:t>
            </a:r>
            <a:r>
              <a:rPr lang="he-IL" sz="2400">
                <a:effectLst>
                  <a:outerShdw blurRad="38100" dist="38100" dir="2700000" algn="tl">
                    <a:srgbClr val="C0C0C0"/>
                  </a:outerShdw>
                </a:effectLst>
              </a:rPr>
              <a:t> ו-</a:t>
            </a:r>
            <a:r>
              <a:rPr lang="en-US" sz="2400">
                <a:effectLst>
                  <a:outerShdw blurRad="38100" dist="38100" dir="2700000" algn="tl">
                    <a:srgbClr val="C0C0C0"/>
                  </a:outerShdw>
                </a:effectLst>
              </a:rPr>
              <a:t>P</a:t>
            </a:r>
            <a:r>
              <a:rPr lang="en-US" sz="2400" baseline="-25000">
                <a:effectLst>
                  <a:outerShdw blurRad="38100" dist="38100" dir="2700000" algn="tl">
                    <a:srgbClr val="C0C0C0"/>
                  </a:outerShdw>
                </a:effectLst>
              </a:rPr>
              <a:t>B</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204816" name="Text Box 16"/>
          <p:cNvSpPr txBox="1">
            <a:spLocks noChangeArrowheads="1"/>
          </p:cNvSpPr>
          <p:nvPr/>
        </p:nvSpPr>
        <p:spPr bwMode="auto">
          <a:xfrm>
            <a:off x="6705600" y="3124200"/>
            <a:ext cx="19050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מציאת </a:t>
            </a:r>
            <a:r>
              <a:rPr lang="en-US" sz="2400">
                <a:effectLst>
                  <a:outerShdw blurRad="38100" dist="38100" dir="2700000" algn="tl">
                    <a:srgbClr val="C0C0C0"/>
                  </a:outerShdw>
                </a:effectLst>
              </a:rPr>
              <a:t>Priv</a:t>
            </a:r>
            <a:r>
              <a:rPr lang="en-US" sz="2400" baseline="-25000">
                <a:effectLst>
                  <a:outerShdw blurRad="38100" dist="38100" dir="2700000" algn="tl">
                    <a:srgbClr val="C0C0C0"/>
                  </a:outerShdw>
                </a:effectLst>
              </a:rPr>
              <a:t>B</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204818" name="Rectangle 18"/>
          <p:cNvSpPr>
            <a:spLocks noChangeArrowheads="1"/>
          </p:cNvSpPr>
          <p:nvPr/>
        </p:nvSpPr>
        <p:spPr bwMode="auto">
          <a:xfrm>
            <a:off x="6732588" y="4941888"/>
            <a:ext cx="1865312" cy="457200"/>
          </a:xfrm>
          <a:prstGeom prst="rect">
            <a:avLst/>
          </a:prstGeom>
          <a:noFill/>
          <a:ln w="38100">
            <a:noFill/>
            <a:miter lim="800000"/>
            <a:headEnd/>
            <a:tailEnd type="none" w="lg" len="med"/>
          </a:ln>
          <a:effectLst/>
        </p:spPr>
        <p:txBody>
          <a:bodyPr wrap="none">
            <a:spAutoFit/>
          </a:bodyPr>
          <a:lstStyle/>
          <a:p>
            <a:pPr>
              <a:spcBef>
                <a:spcPct val="50000"/>
              </a:spcBef>
            </a:pPr>
            <a:r>
              <a:rPr lang="he-IL" sz="2400">
                <a:effectLst>
                  <a:outerShdw blurRad="38100" dist="38100" dir="2700000" algn="tl">
                    <a:srgbClr val="C0C0C0"/>
                  </a:outerShdw>
                </a:effectLst>
              </a:rPr>
              <a:t>פענוח ההודעה:</a:t>
            </a:r>
            <a:endParaRPr lang="en-US" sz="2400">
              <a:effectLst>
                <a:outerShdw blurRad="38100" dist="38100" dir="2700000" algn="tl">
                  <a:srgbClr val="C0C0C0"/>
                </a:outerShdw>
              </a:effectLst>
            </a:endParaRPr>
          </a:p>
        </p:txBody>
      </p:sp>
      <p:sp>
        <p:nvSpPr>
          <p:cNvPr id="204819" name="Text Box 19"/>
          <p:cNvSpPr txBox="1">
            <a:spLocks noChangeArrowheads="1"/>
          </p:cNvSpPr>
          <p:nvPr/>
        </p:nvSpPr>
        <p:spPr bwMode="auto">
          <a:xfrm>
            <a:off x="0" y="6021388"/>
            <a:ext cx="8439150" cy="641350"/>
          </a:xfrm>
          <a:prstGeom prst="rect">
            <a:avLst/>
          </a:prstGeom>
          <a:noFill/>
          <a:ln w="9525">
            <a:noFill/>
            <a:miter lim="800000"/>
            <a:headEnd/>
            <a:tailEnd/>
          </a:ln>
          <a:effectLst/>
        </p:spPr>
        <p:txBody>
          <a:bodyPr>
            <a:spAutoFit/>
          </a:bodyPr>
          <a:lstStyle/>
          <a:p>
            <a:pPr algn="l">
              <a:spcBef>
                <a:spcPct val="50000"/>
              </a:spcBef>
            </a:pPr>
            <a:r>
              <a:rPr lang="en-US" sz="2400">
                <a:effectLst>
                  <a:outerShdw blurRad="38100" dist="38100" dir="2700000" algn="tl">
                    <a:srgbClr val="C0C0C0"/>
                  </a:outerShdw>
                </a:effectLst>
              </a:rPr>
              <a:t>                  = (4</a:t>
            </a:r>
            <a:r>
              <a:rPr lang="en-US" sz="2400" baseline="30000">
                <a:effectLst>
                  <a:outerShdw blurRad="38100" dist="38100" dir="2700000" algn="tl">
                    <a:srgbClr val="C0C0C0"/>
                  </a:outerShdw>
                </a:effectLst>
              </a:rPr>
              <a:t>5</a:t>
            </a:r>
            <a:r>
              <a:rPr lang="en-US" sz="2400">
                <a:effectLst>
                  <a:outerShdw blurRad="38100" dist="38100" dir="2700000" algn="tl">
                    <a:srgbClr val="C0C0C0"/>
                  </a:outerShdw>
                </a:effectLst>
              </a:rPr>
              <a:t> mod 55 ∙ 13) mod 55</a:t>
            </a:r>
            <a:r>
              <a:rPr lang="en-US">
                <a:effectLst>
                  <a:outerShdw blurRad="38100" dist="38100" dir="2700000" algn="tl">
                    <a:srgbClr val="C0C0C0"/>
                  </a:outerShdw>
                </a:effectLst>
              </a:rPr>
              <a:t> </a:t>
            </a:r>
            <a:r>
              <a:rPr lang="en-US" sz="2400">
                <a:effectLst>
                  <a:outerShdw blurRad="38100" dist="38100" dir="2700000" algn="tl">
                    <a:srgbClr val="C0C0C0"/>
                  </a:outerShdw>
                </a:effectLst>
              </a:rPr>
              <a:t>=  (34 ∙ 13) mod 55</a:t>
            </a:r>
            <a:r>
              <a:rPr lang="en-US">
                <a:effectLst>
                  <a:outerShdw blurRad="38100" dist="38100" dir="2700000" algn="tl">
                    <a:srgbClr val="C0C0C0"/>
                  </a:outerShdw>
                </a:effectLst>
              </a:rPr>
              <a:t> </a:t>
            </a:r>
            <a:r>
              <a:rPr lang="en-US" sz="2400">
                <a:effectLst>
                  <a:outerShdw blurRad="38100" dist="38100" dir="2700000" algn="tl">
                    <a:srgbClr val="C0C0C0"/>
                  </a:outerShdw>
                </a:effectLst>
              </a:rPr>
              <a:t>=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Effect transition="in" filter="wipe(up)">
                                      <p:cBhvr>
                                        <p:cTn id="7" dur="500"/>
                                        <p:tgtEl>
                                          <p:spTgt spid="2048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815"/>
                                        </p:tgtEl>
                                        <p:attrNameLst>
                                          <p:attrName>style.visibility</p:attrName>
                                        </p:attrNameLst>
                                      </p:cBhvr>
                                      <p:to>
                                        <p:strVal val="visible"/>
                                      </p:to>
                                    </p:set>
                                    <p:animEffect transition="in" filter="wipe(up)">
                                      <p:cBhvr>
                                        <p:cTn id="12" dur="500"/>
                                        <p:tgtEl>
                                          <p:spTgt spid="2048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4805"/>
                                        </p:tgtEl>
                                        <p:attrNameLst>
                                          <p:attrName>style.visibility</p:attrName>
                                        </p:attrNameLst>
                                      </p:cBhvr>
                                      <p:to>
                                        <p:strVal val="visible"/>
                                      </p:to>
                                    </p:set>
                                    <p:animEffect transition="in" filter="wipe(up)">
                                      <p:cBhvr>
                                        <p:cTn id="17" dur="500"/>
                                        <p:tgtEl>
                                          <p:spTgt spid="2048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4806"/>
                                        </p:tgtEl>
                                        <p:attrNameLst>
                                          <p:attrName>style.visibility</p:attrName>
                                        </p:attrNameLst>
                                      </p:cBhvr>
                                      <p:to>
                                        <p:strVal val="visible"/>
                                      </p:to>
                                    </p:set>
                                    <p:animEffect transition="in" filter="wipe(up)">
                                      <p:cBhvr>
                                        <p:cTn id="22" dur="500"/>
                                        <p:tgtEl>
                                          <p:spTgt spid="2048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4807"/>
                                        </p:tgtEl>
                                        <p:attrNameLst>
                                          <p:attrName>style.visibility</p:attrName>
                                        </p:attrNameLst>
                                      </p:cBhvr>
                                      <p:to>
                                        <p:strVal val="visible"/>
                                      </p:to>
                                    </p:set>
                                    <p:animEffect transition="in" filter="wipe(up)">
                                      <p:cBhvr>
                                        <p:cTn id="27" dur="500"/>
                                        <p:tgtEl>
                                          <p:spTgt spid="2048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4816"/>
                                        </p:tgtEl>
                                        <p:attrNameLst>
                                          <p:attrName>style.visibility</p:attrName>
                                        </p:attrNameLst>
                                      </p:cBhvr>
                                      <p:to>
                                        <p:strVal val="visible"/>
                                      </p:to>
                                    </p:set>
                                    <p:animEffect transition="in" filter="wipe(up)">
                                      <p:cBhvr>
                                        <p:cTn id="32" dur="500"/>
                                        <p:tgtEl>
                                          <p:spTgt spid="2048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04808"/>
                                        </p:tgtEl>
                                        <p:attrNameLst>
                                          <p:attrName>style.visibility</p:attrName>
                                        </p:attrNameLst>
                                      </p:cBhvr>
                                      <p:to>
                                        <p:strVal val="visible"/>
                                      </p:to>
                                    </p:set>
                                    <p:animEffect transition="in" filter="wipe(up)">
                                      <p:cBhvr>
                                        <p:cTn id="37" dur="500"/>
                                        <p:tgtEl>
                                          <p:spTgt spid="2048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04809"/>
                                        </p:tgtEl>
                                        <p:attrNameLst>
                                          <p:attrName>style.visibility</p:attrName>
                                        </p:attrNameLst>
                                      </p:cBhvr>
                                      <p:to>
                                        <p:strVal val="visible"/>
                                      </p:to>
                                    </p:set>
                                    <p:animEffect transition="in" filter="wipe(up)">
                                      <p:cBhvr>
                                        <p:cTn id="42" dur="500"/>
                                        <p:tgtEl>
                                          <p:spTgt spid="20480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04810"/>
                                        </p:tgtEl>
                                        <p:attrNameLst>
                                          <p:attrName>style.visibility</p:attrName>
                                        </p:attrNameLst>
                                      </p:cBhvr>
                                      <p:to>
                                        <p:strVal val="visible"/>
                                      </p:to>
                                    </p:set>
                                    <p:animEffect transition="in" filter="wipe(up)">
                                      <p:cBhvr>
                                        <p:cTn id="47" dur="500"/>
                                        <p:tgtEl>
                                          <p:spTgt spid="2048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04811"/>
                                        </p:tgtEl>
                                        <p:attrNameLst>
                                          <p:attrName>style.visibility</p:attrName>
                                        </p:attrNameLst>
                                      </p:cBhvr>
                                      <p:to>
                                        <p:strVal val="visible"/>
                                      </p:to>
                                    </p:set>
                                    <p:animEffect transition="in" filter="wipe(up)">
                                      <p:cBhvr>
                                        <p:cTn id="52" dur="500"/>
                                        <p:tgtEl>
                                          <p:spTgt spid="2048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04812"/>
                                        </p:tgtEl>
                                        <p:attrNameLst>
                                          <p:attrName>style.visibility</p:attrName>
                                        </p:attrNameLst>
                                      </p:cBhvr>
                                      <p:to>
                                        <p:strVal val="visible"/>
                                      </p:to>
                                    </p:set>
                                    <p:animEffect transition="in" filter="wipe(up)">
                                      <p:cBhvr>
                                        <p:cTn id="57" dur="500"/>
                                        <p:tgtEl>
                                          <p:spTgt spid="2048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04813"/>
                                        </p:tgtEl>
                                        <p:attrNameLst>
                                          <p:attrName>style.visibility</p:attrName>
                                        </p:attrNameLst>
                                      </p:cBhvr>
                                      <p:to>
                                        <p:strVal val="visible"/>
                                      </p:to>
                                    </p:set>
                                    <p:animEffect transition="in" filter="wipe(up)">
                                      <p:cBhvr>
                                        <p:cTn id="62" dur="500"/>
                                        <p:tgtEl>
                                          <p:spTgt spid="2048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04814"/>
                                        </p:tgtEl>
                                        <p:attrNameLst>
                                          <p:attrName>style.visibility</p:attrName>
                                        </p:attrNameLst>
                                      </p:cBhvr>
                                      <p:to>
                                        <p:strVal val="visible"/>
                                      </p:to>
                                    </p:set>
                                    <p:animEffect transition="in" filter="wipe(up)">
                                      <p:cBhvr>
                                        <p:cTn id="67" dur="500"/>
                                        <p:tgtEl>
                                          <p:spTgt spid="2048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04819"/>
                                        </p:tgtEl>
                                        <p:attrNameLst>
                                          <p:attrName>style.visibility</p:attrName>
                                        </p:attrNameLst>
                                      </p:cBhvr>
                                      <p:to>
                                        <p:strVal val="visible"/>
                                      </p:to>
                                    </p:set>
                                    <p:animEffect transition="in" filter="wipe(up)">
                                      <p:cBhvr>
                                        <p:cTn id="72" dur="500"/>
                                        <p:tgtEl>
                                          <p:spTgt spid="20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P spid="204805" grpId="0" autoUpdateAnimBg="0"/>
      <p:bldP spid="204806" grpId="0" autoUpdateAnimBg="0"/>
      <p:bldP spid="204807" grpId="0" autoUpdateAnimBg="0"/>
      <p:bldP spid="204808" grpId="0" autoUpdateAnimBg="0"/>
      <p:bldP spid="204809" grpId="0" autoUpdateAnimBg="0"/>
      <p:bldP spid="204810" grpId="0" autoUpdateAnimBg="0"/>
      <p:bldP spid="204811" grpId="0" autoUpdateAnimBg="0"/>
      <p:bldP spid="204812" grpId="0" autoUpdateAnimBg="0"/>
      <p:bldP spid="204813" grpId="0" autoUpdateAnimBg="0"/>
      <p:bldP spid="204814" grpId="0" autoUpdateAnimBg="0"/>
      <p:bldP spid="204815" grpId="0" autoUpdateAnimBg="0"/>
      <p:bldP spid="204816" grpId="0" autoUpdateAnimBg="0"/>
      <p:bldP spid="20481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fld id="{9F06ABCC-E3F1-4AAA-80A0-9819049E918B}" type="slidenum">
              <a:rPr lang="he-IL"/>
              <a:pPr/>
              <a:t>24</a:t>
            </a:fld>
            <a:endParaRPr lang="en-US"/>
          </a:p>
        </p:txBody>
      </p:sp>
      <p:sp>
        <p:nvSpPr>
          <p:cNvPr id="198658" name="Text Box 2"/>
          <p:cNvSpPr txBox="1">
            <a:spLocks noChangeArrowheads="1"/>
          </p:cNvSpPr>
          <p:nvPr/>
        </p:nvSpPr>
        <p:spPr bwMode="auto">
          <a:xfrm>
            <a:off x="76200" y="762000"/>
            <a:ext cx="8534400" cy="519113"/>
          </a:xfrm>
          <a:prstGeom prst="rect">
            <a:avLst/>
          </a:prstGeom>
          <a:noFill/>
          <a:ln w="9525">
            <a:noFill/>
            <a:miter lim="800000"/>
            <a:headEnd/>
            <a:tailEnd/>
          </a:ln>
          <a:effectLst/>
        </p:spPr>
        <p:txBody>
          <a:bodyPr>
            <a:spAutoFit/>
          </a:bodyPr>
          <a:lstStyle/>
          <a:p>
            <a:pPr algn="r">
              <a:spcBef>
                <a:spcPct val="50000"/>
              </a:spcBef>
            </a:pPr>
            <a:r>
              <a:rPr lang="he-IL" sz="2800">
                <a:solidFill>
                  <a:schemeClr val="accent2"/>
                </a:solidFill>
                <a:effectLst>
                  <a:outerShdw blurRad="38100" dist="38100" dir="2700000" algn="tl">
                    <a:srgbClr val="C0C0C0"/>
                  </a:outerShdw>
                </a:effectLst>
              </a:rPr>
              <a:t>שאלה</a:t>
            </a:r>
            <a:endParaRPr lang="en-US" sz="2800">
              <a:solidFill>
                <a:schemeClr val="accent2"/>
              </a:solidFill>
              <a:effectLst>
                <a:outerShdw blurRad="38100" dist="38100" dir="2700000" algn="tl">
                  <a:srgbClr val="C0C0C0"/>
                </a:outerShdw>
              </a:effectLst>
            </a:endParaRPr>
          </a:p>
        </p:txBody>
      </p:sp>
      <p:sp>
        <p:nvSpPr>
          <p:cNvPr id="198659" name="Text Box 3"/>
          <p:cNvSpPr txBox="1">
            <a:spLocks noChangeArrowheads="1"/>
          </p:cNvSpPr>
          <p:nvPr/>
        </p:nvSpPr>
        <p:spPr bwMode="auto">
          <a:xfrm>
            <a:off x="304800" y="1219200"/>
            <a:ext cx="83058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איה ובועז מדברים בטלפון. במהלך השיחה מתעורר ביניהם ויכוח, והם מחליטים ליישב את הויכוח באמצעות הטלת מטבע.</a:t>
            </a:r>
            <a:endParaRPr lang="en-US" sz="2400">
              <a:effectLst>
                <a:outerShdw blurRad="38100" dist="38100" dir="2700000" algn="tl">
                  <a:srgbClr val="C0C0C0"/>
                </a:outerShdw>
              </a:effectLst>
            </a:endParaRPr>
          </a:p>
        </p:txBody>
      </p:sp>
      <p:sp>
        <p:nvSpPr>
          <p:cNvPr id="198660" name="Text Box 4"/>
          <p:cNvSpPr txBox="1">
            <a:spLocks noChangeArrowheads="1"/>
          </p:cNvSpPr>
          <p:nvPr/>
        </p:nvSpPr>
        <p:spPr bwMode="auto">
          <a:xfrm>
            <a:off x="304800" y="2057400"/>
            <a:ext cx="8305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נדון בפרוטוקול הבא להטלת מטבע דרך הטלפון:</a:t>
            </a:r>
            <a:endParaRPr lang="en-US" sz="2400">
              <a:effectLst>
                <a:outerShdw blurRad="38100" dist="38100" dir="2700000" algn="tl">
                  <a:srgbClr val="C0C0C0"/>
                </a:outerShdw>
              </a:effectLst>
            </a:endParaRPr>
          </a:p>
        </p:txBody>
      </p:sp>
      <p:sp>
        <p:nvSpPr>
          <p:cNvPr id="198661" name="Text Box 5"/>
          <p:cNvSpPr txBox="1">
            <a:spLocks noChangeArrowheads="1"/>
          </p:cNvSpPr>
          <p:nvPr/>
        </p:nvSpPr>
        <p:spPr bwMode="auto">
          <a:xfrm>
            <a:off x="304800" y="2514600"/>
            <a:ext cx="8305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1. איה עושה </a:t>
            </a:r>
            <a:r>
              <a:rPr lang="he-IL" sz="2400" b="1">
                <a:effectLst>
                  <a:outerShdw blurRad="38100" dist="38100" dir="2700000" algn="tl">
                    <a:srgbClr val="C0C0C0"/>
                  </a:outerShdw>
                </a:effectLst>
              </a:rPr>
              <a:t>אחד</a:t>
            </a:r>
            <a:r>
              <a:rPr lang="he-IL" sz="2400">
                <a:effectLst>
                  <a:outerShdw blurRad="38100" dist="38100" dir="2700000" algn="tl">
                    <a:srgbClr val="C0C0C0"/>
                  </a:outerShdw>
                </a:effectLst>
              </a:rPr>
              <a:t> משני הדברים הבאים:</a:t>
            </a:r>
            <a:endParaRPr lang="en-US" sz="2400">
              <a:effectLst>
                <a:outerShdw blurRad="38100" dist="38100" dir="2700000" algn="tl">
                  <a:srgbClr val="C0C0C0"/>
                </a:outerShdw>
              </a:effectLst>
            </a:endParaRPr>
          </a:p>
        </p:txBody>
      </p:sp>
      <p:sp>
        <p:nvSpPr>
          <p:cNvPr id="198662" name="Text Box 6"/>
          <p:cNvSpPr txBox="1">
            <a:spLocks noChangeArrowheads="1"/>
          </p:cNvSpPr>
          <p:nvPr/>
        </p:nvSpPr>
        <p:spPr bwMode="auto">
          <a:xfrm>
            <a:off x="-76200" y="2971800"/>
            <a:ext cx="8686800" cy="396875"/>
          </a:xfrm>
          <a:prstGeom prst="rect">
            <a:avLst/>
          </a:prstGeom>
          <a:noFill/>
          <a:ln w="9525">
            <a:noFill/>
            <a:miter lim="800000"/>
            <a:headEnd/>
            <a:tailEnd/>
          </a:ln>
          <a:effectLst/>
        </p:spPr>
        <p:txBody>
          <a:bodyPr>
            <a:spAutoFit/>
          </a:bodyPr>
          <a:lstStyle/>
          <a:p>
            <a:pPr algn="r">
              <a:spcBef>
                <a:spcPct val="50000"/>
              </a:spcBef>
            </a:pPr>
            <a:r>
              <a:rPr lang="he-IL" sz="2000">
                <a:effectLst>
                  <a:outerShdw blurRad="38100" dist="38100" dir="2700000" algn="tl">
                    <a:srgbClr val="C0C0C0"/>
                  </a:outerShdw>
                </a:effectLst>
              </a:rPr>
              <a:t>(</a:t>
            </a:r>
            <a:r>
              <a:rPr lang="en-US" sz="2000">
                <a:effectLst>
                  <a:outerShdw blurRad="38100" dist="38100" dir="2700000" algn="tl">
                    <a:srgbClr val="C0C0C0"/>
                  </a:outerShdw>
                </a:effectLst>
              </a:rPr>
              <a:t>i</a:t>
            </a:r>
            <a:r>
              <a:rPr lang="he-IL" sz="2000">
                <a:effectLst>
                  <a:outerShdw blurRad="38100" dist="38100" dir="2700000" algn="tl">
                    <a:srgbClr val="C0C0C0"/>
                  </a:outerShdw>
                </a:effectLst>
              </a:rPr>
              <a:t>) </a:t>
            </a:r>
            <a:r>
              <a:rPr lang="he-IL" sz="2000">
                <a:solidFill>
                  <a:schemeClr val="accent2"/>
                </a:solidFill>
                <a:effectLst>
                  <a:outerShdw blurRad="38100" dist="38100" dir="2700000" algn="tl">
                    <a:srgbClr val="C0C0C0"/>
                  </a:outerShdw>
                </a:effectLst>
              </a:rPr>
              <a:t>בוחרת שני מספרים ראשוניים בני 150 ספרות כל אחד ושולחת את מכפלתם לבועז.</a:t>
            </a:r>
            <a:endParaRPr lang="en-US" sz="2000">
              <a:solidFill>
                <a:schemeClr val="accent2"/>
              </a:solidFill>
              <a:effectLst>
                <a:outerShdw blurRad="38100" dist="38100" dir="2700000" algn="tl">
                  <a:srgbClr val="C0C0C0"/>
                </a:outerShdw>
              </a:effectLst>
            </a:endParaRPr>
          </a:p>
        </p:txBody>
      </p:sp>
      <p:sp>
        <p:nvSpPr>
          <p:cNvPr id="198663" name="Text Box 7"/>
          <p:cNvSpPr txBox="1">
            <a:spLocks noChangeArrowheads="1"/>
          </p:cNvSpPr>
          <p:nvPr/>
        </p:nvSpPr>
        <p:spPr bwMode="auto">
          <a:xfrm>
            <a:off x="-533400" y="3459163"/>
            <a:ext cx="9144000" cy="396875"/>
          </a:xfrm>
          <a:prstGeom prst="rect">
            <a:avLst/>
          </a:prstGeom>
          <a:noFill/>
          <a:ln w="9525">
            <a:noFill/>
            <a:miter lim="800000"/>
            <a:headEnd/>
            <a:tailEnd/>
          </a:ln>
          <a:effectLst/>
        </p:spPr>
        <p:txBody>
          <a:bodyPr>
            <a:spAutoFit/>
          </a:bodyPr>
          <a:lstStyle/>
          <a:p>
            <a:pPr algn="r">
              <a:spcBef>
                <a:spcPct val="50000"/>
              </a:spcBef>
            </a:pPr>
            <a:r>
              <a:rPr lang="he-IL" sz="2000">
                <a:effectLst>
                  <a:outerShdw blurRad="38100" dist="38100" dir="2700000" algn="tl">
                    <a:srgbClr val="C0C0C0"/>
                  </a:outerShdw>
                </a:effectLst>
              </a:rPr>
              <a:t>(</a:t>
            </a:r>
            <a:r>
              <a:rPr lang="en-US" sz="2000">
                <a:effectLst>
                  <a:outerShdw blurRad="38100" dist="38100" dir="2700000" algn="tl">
                    <a:srgbClr val="C0C0C0"/>
                  </a:outerShdw>
                </a:effectLst>
              </a:rPr>
              <a:t>ii</a:t>
            </a:r>
            <a:r>
              <a:rPr lang="he-IL" sz="2000">
                <a:effectLst>
                  <a:outerShdw blurRad="38100" dist="38100" dir="2700000" algn="tl">
                    <a:srgbClr val="C0C0C0"/>
                  </a:outerShdw>
                </a:effectLst>
              </a:rPr>
              <a:t>) </a:t>
            </a:r>
            <a:r>
              <a:rPr lang="he-IL" sz="2000">
                <a:solidFill>
                  <a:schemeClr val="accent2"/>
                </a:solidFill>
                <a:effectLst>
                  <a:outerShdw blurRad="38100" dist="38100" dir="2700000" algn="tl">
                    <a:srgbClr val="C0C0C0"/>
                  </a:outerShdw>
                </a:effectLst>
              </a:rPr>
              <a:t>בוחרת שלושה מספרים ראשוניים בני 100 ספרות כל אחד</a:t>
            </a:r>
            <a:r>
              <a:rPr lang="he-IL" sz="2000" b="1">
                <a:solidFill>
                  <a:schemeClr val="accent2"/>
                </a:solidFill>
                <a:effectLst>
                  <a:outerShdw blurRad="38100" dist="38100" dir="2700000" algn="tl">
                    <a:srgbClr val="C0C0C0"/>
                  </a:outerShdw>
                </a:effectLst>
              </a:rPr>
              <a:t> </a:t>
            </a:r>
            <a:r>
              <a:rPr lang="he-IL" sz="2000">
                <a:solidFill>
                  <a:schemeClr val="accent2"/>
                </a:solidFill>
                <a:effectLst>
                  <a:outerShdw blurRad="38100" dist="38100" dir="2700000" algn="tl">
                    <a:srgbClr val="C0C0C0"/>
                  </a:outerShdw>
                </a:effectLst>
              </a:rPr>
              <a:t>ושולחת את מכפלתם לבועז.</a:t>
            </a:r>
            <a:endParaRPr lang="en-US" sz="2000">
              <a:solidFill>
                <a:schemeClr val="accent2"/>
              </a:solidFill>
              <a:effectLst>
                <a:outerShdw blurRad="38100" dist="38100" dir="2700000" algn="tl">
                  <a:srgbClr val="C0C0C0"/>
                </a:outerShdw>
              </a:effectLst>
            </a:endParaRPr>
          </a:p>
        </p:txBody>
      </p:sp>
      <p:sp>
        <p:nvSpPr>
          <p:cNvPr id="198664" name="Text Box 8"/>
          <p:cNvSpPr txBox="1">
            <a:spLocks noChangeArrowheads="1"/>
          </p:cNvSpPr>
          <p:nvPr/>
        </p:nvSpPr>
        <p:spPr bwMode="auto">
          <a:xfrm>
            <a:off x="0" y="3962400"/>
            <a:ext cx="8610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2. בועז מנחש אם למספר שהוא קיבל (מספר בן 300 ספרות) יש שני גורמים ראשוניים או שלושה גורמים ראשוניים, ומוסר את הניחוש שלו לאיה.</a:t>
            </a:r>
            <a:endParaRPr lang="en-US" sz="2400">
              <a:effectLst>
                <a:outerShdw blurRad="38100" dist="38100" dir="2700000" algn="tl">
                  <a:srgbClr val="C0C0C0"/>
                </a:outerShdw>
              </a:effectLst>
            </a:endParaRPr>
          </a:p>
        </p:txBody>
      </p:sp>
      <p:sp>
        <p:nvSpPr>
          <p:cNvPr id="198665" name="Text Box 9"/>
          <p:cNvSpPr txBox="1">
            <a:spLocks noChangeArrowheads="1"/>
          </p:cNvSpPr>
          <p:nvPr/>
        </p:nvSpPr>
        <p:spPr bwMode="auto">
          <a:xfrm>
            <a:off x="0" y="4800600"/>
            <a:ext cx="8610600" cy="118745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3. איה שולחת לבועז את הפירוק לגורמים של המספר, בכדי שבועז יוכל להיווכח אם הוא צדק או לא. בועז מכפיל את המספרים שאיה שלחה לו ומוודא שהמכפלה שווה למספר שנשלח אליו בשלב 1.</a:t>
            </a:r>
            <a:endParaRPr lang="en-US" sz="2400">
              <a:effectLst>
                <a:outerShdw blurRad="38100" dist="38100" dir="2700000" algn="tl">
                  <a:srgbClr val="C0C0C0"/>
                </a:outerShdw>
              </a:effectLst>
            </a:endParaRPr>
          </a:p>
        </p:txBody>
      </p:sp>
      <p:sp>
        <p:nvSpPr>
          <p:cNvPr id="198666" name="Text Box 10"/>
          <p:cNvSpPr txBox="1">
            <a:spLocks noChangeArrowheads="1"/>
          </p:cNvSpPr>
          <p:nvPr/>
        </p:nvSpPr>
        <p:spPr bwMode="auto">
          <a:xfrm>
            <a:off x="0" y="60198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4. אם בועז צדק, תוצאת ההטלה תהיה "עץ"; אחרת – "פלי".</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up)">
                                      <p:cBhvr>
                                        <p:cTn id="7" dur="500"/>
                                        <p:tgtEl>
                                          <p:spTgt spid="1986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8659"/>
                                        </p:tgtEl>
                                        <p:attrNameLst>
                                          <p:attrName>style.visibility</p:attrName>
                                        </p:attrNameLst>
                                      </p:cBhvr>
                                      <p:to>
                                        <p:strVal val="visible"/>
                                      </p:to>
                                    </p:set>
                                    <p:animEffect transition="in" filter="wipe(up)">
                                      <p:cBhvr>
                                        <p:cTn id="12" dur="500"/>
                                        <p:tgtEl>
                                          <p:spTgt spid="1986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8660"/>
                                        </p:tgtEl>
                                        <p:attrNameLst>
                                          <p:attrName>style.visibility</p:attrName>
                                        </p:attrNameLst>
                                      </p:cBhvr>
                                      <p:to>
                                        <p:strVal val="visible"/>
                                      </p:to>
                                    </p:set>
                                    <p:animEffect transition="in" filter="wipe(up)">
                                      <p:cBhvr>
                                        <p:cTn id="17" dur="500"/>
                                        <p:tgtEl>
                                          <p:spTgt spid="1986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8661"/>
                                        </p:tgtEl>
                                        <p:attrNameLst>
                                          <p:attrName>style.visibility</p:attrName>
                                        </p:attrNameLst>
                                      </p:cBhvr>
                                      <p:to>
                                        <p:strVal val="visible"/>
                                      </p:to>
                                    </p:set>
                                    <p:animEffect transition="in" filter="wipe(up)">
                                      <p:cBhvr>
                                        <p:cTn id="22" dur="500"/>
                                        <p:tgtEl>
                                          <p:spTgt spid="1986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8662"/>
                                        </p:tgtEl>
                                        <p:attrNameLst>
                                          <p:attrName>style.visibility</p:attrName>
                                        </p:attrNameLst>
                                      </p:cBhvr>
                                      <p:to>
                                        <p:strVal val="visible"/>
                                      </p:to>
                                    </p:set>
                                    <p:animEffect transition="in" filter="wipe(up)">
                                      <p:cBhvr>
                                        <p:cTn id="27" dur="500"/>
                                        <p:tgtEl>
                                          <p:spTgt spid="1986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8663"/>
                                        </p:tgtEl>
                                        <p:attrNameLst>
                                          <p:attrName>style.visibility</p:attrName>
                                        </p:attrNameLst>
                                      </p:cBhvr>
                                      <p:to>
                                        <p:strVal val="visible"/>
                                      </p:to>
                                    </p:set>
                                    <p:animEffect transition="in" filter="wipe(up)">
                                      <p:cBhvr>
                                        <p:cTn id="32" dur="500"/>
                                        <p:tgtEl>
                                          <p:spTgt spid="1986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8664"/>
                                        </p:tgtEl>
                                        <p:attrNameLst>
                                          <p:attrName>style.visibility</p:attrName>
                                        </p:attrNameLst>
                                      </p:cBhvr>
                                      <p:to>
                                        <p:strVal val="visible"/>
                                      </p:to>
                                    </p:set>
                                    <p:animEffect transition="in" filter="wipe(up)">
                                      <p:cBhvr>
                                        <p:cTn id="37" dur="500"/>
                                        <p:tgtEl>
                                          <p:spTgt spid="19866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8665"/>
                                        </p:tgtEl>
                                        <p:attrNameLst>
                                          <p:attrName>style.visibility</p:attrName>
                                        </p:attrNameLst>
                                      </p:cBhvr>
                                      <p:to>
                                        <p:strVal val="visible"/>
                                      </p:to>
                                    </p:set>
                                    <p:animEffect transition="in" filter="wipe(up)">
                                      <p:cBhvr>
                                        <p:cTn id="42" dur="500"/>
                                        <p:tgtEl>
                                          <p:spTgt spid="19866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8666"/>
                                        </p:tgtEl>
                                        <p:attrNameLst>
                                          <p:attrName>style.visibility</p:attrName>
                                        </p:attrNameLst>
                                      </p:cBhvr>
                                      <p:to>
                                        <p:strVal val="visible"/>
                                      </p:to>
                                    </p:set>
                                    <p:animEffect transition="in" filter="wipe(up)">
                                      <p:cBhvr>
                                        <p:cTn id="47" dur="500"/>
                                        <p:tgtEl>
                                          <p:spTgt spid="198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P spid="198659" grpId="0" autoUpdateAnimBg="0"/>
      <p:bldP spid="198660" grpId="0" autoUpdateAnimBg="0"/>
      <p:bldP spid="198661" grpId="0" autoUpdateAnimBg="0"/>
      <p:bldP spid="198662" grpId="0" autoUpdateAnimBg="0"/>
      <p:bldP spid="198663" grpId="0" autoUpdateAnimBg="0"/>
      <p:bldP spid="198664" grpId="0" autoUpdateAnimBg="0"/>
      <p:bldP spid="198665" grpId="0" autoUpdateAnimBg="0"/>
      <p:bldP spid="19866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186AE2E-EF86-4DA5-8F5E-3202D277210E}" type="slidenum">
              <a:rPr lang="he-IL"/>
              <a:pPr/>
              <a:t>25</a:t>
            </a:fld>
            <a:endParaRPr lang="en-US"/>
          </a:p>
        </p:txBody>
      </p:sp>
      <p:sp>
        <p:nvSpPr>
          <p:cNvPr id="199682" name="Text Box 2"/>
          <p:cNvSpPr txBox="1">
            <a:spLocks noChangeArrowheads="1"/>
          </p:cNvSpPr>
          <p:nvPr/>
        </p:nvSpPr>
        <p:spPr bwMode="auto">
          <a:xfrm>
            <a:off x="0" y="9144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 הסבירו כיצד איה יכולה לרמות את בועז.</a:t>
            </a:r>
            <a:endParaRPr lang="en-US" sz="2400">
              <a:effectLst>
                <a:outerShdw blurRad="38100" dist="38100" dir="2700000" algn="tl">
                  <a:srgbClr val="C0C0C0"/>
                </a:outerShdw>
              </a:effectLst>
            </a:endParaRPr>
          </a:p>
        </p:txBody>
      </p:sp>
      <p:sp>
        <p:nvSpPr>
          <p:cNvPr id="199683" name="Text Box 3"/>
          <p:cNvSpPr txBox="1">
            <a:spLocks noChangeArrowheads="1"/>
          </p:cNvSpPr>
          <p:nvPr/>
        </p:nvSpPr>
        <p:spPr bwMode="auto">
          <a:xfrm>
            <a:off x="0" y="1371600"/>
            <a:ext cx="8610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ב. הציעו דרך לתקן את הפרוטוקול, כך שהוא יהיה בטוח (איה לא תוכל לרמות).</a:t>
            </a:r>
            <a:endParaRPr lang="en-US" sz="2400">
              <a:effectLst>
                <a:outerShdw blurRad="38100" dist="38100" dir="2700000" algn="tl">
                  <a:srgbClr val="C0C0C0"/>
                </a:outerShdw>
              </a:effectLst>
            </a:endParaRPr>
          </a:p>
        </p:txBody>
      </p:sp>
      <p:sp>
        <p:nvSpPr>
          <p:cNvPr id="199684" name="Text Box 4"/>
          <p:cNvSpPr txBox="1">
            <a:spLocks noChangeArrowheads="1"/>
          </p:cNvSpPr>
          <p:nvPr/>
        </p:nvSpPr>
        <p:spPr bwMode="auto">
          <a:xfrm>
            <a:off x="0" y="2852738"/>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ד. על איזו הנחה </a:t>
            </a:r>
            <a:r>
              <a:rPr lang="he-IL" sz="2400" b="1">
                <a:effectLst>
                  <a:outerShdw blurRad="38100" dist="38100" dir="2700000" algn="tl">
                    <a:srgbClr val="C0C0C0"/>
                  </a:outerShdw>
                </a:effectLst>
              </a:rPr>
              <a:t>סמויה</a:t>
            </a:r>
            <a:r>
              <a:rPr lang="he-IL" sz="2400">
                <a:effectLst>
                  <a:outerShdw blurRad="38100" dist="38100" dir="2700000" algn="tl">
                    <a:srgbClr val="C0C0C0"/>
                  </a:outerShdw>
                </a:effectLst>
              </a:rPr>
              <a:t> מבוסס הפרוטוקול?</a:t>
            </a:r>
            <a:endParaRPr lang="en-US" sz="2400">
              <a:effectLst>
                <a:outerShdw blurRad="38100" dist="38100" dir="2700000" algn="tl">
                  <a:srgbClr val="C0C0C0"/>
                </a:outerShdw>
              </a:effectLst>
            </a:endParaRPr>
          </a:p>
        </p:txBody>
      </p:sp>
      <p:sp>
        <p:nvSpPr>
          <p:cNvPr id="199685" name="Text Box 5"/>
          <p:cNvSpPr txBox="1">
            <a:spLocks noChangeArrowheads="1"/>
          </p:cNvSpPr>
          <p:nvPr/>
        </p:nvSpPr>
        <p:spPr bwMode="auto">
          <a:xfrm>
            <a:off x="0" y="2225675"/>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ג. על איזו הנחה מבוסס הפרוטוקול?</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wipe(up)">
                                      <p:cBhvr>
                                        <p:cTn id="7" dur="500"/>
                                        <p:tgtEl>
                                          <p:spTgt spid="1996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9683"/>
                                        </p:tgtEl>
                                        <p:attrNameLst>
                                          <p:attrName>style.visibility</p:attrName>
                                        </p:attrNameLst>
                                      </p:cBhvr>
                                      <p:to>
                                        <p:strVal val="visible"/>
                                      </p:to>
                                    </p:set>
                                    <p:animEffect transition="in" filter="wipe(up)">
                                      <p:cBhvr>
                                        <p:cTn id="12" dur="500"/>
                                        <p:tgtEl>
                                          <p:spTgt spid="1996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9684"/>
                                        </p:tgtEl>
                                        <p:attrNameLst>
                                          <p:attrName>style.visibility</p:attrName>
                                        </p:attrNameLst>
                                      </p:cBhvr>
                                      <p:to>
                                        <p:strVal val="visible"/>
                                      </p:to>
                                    </p:set>
                                    <p:animEffect transition="in" filter="wipe(up)">
                                      <p:cBhvr>
                                        <p:cTn id="17" dur="500"/>
                                        <p:tgtEl>
                                          <p:spTgt spid="1996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9685"/>
                                        </p:tgtEl>
                                        <p:attrNameLst>
                                          <p:attrName>style.visibility</p:attrName>
                                        </p:attrNameLst>
                                      </p:cBhvr>
                                      <p:to>
                                        <p:strVal val="visible"/>
                                      </p:to>
                                    </p:set>
                                    <p:animEffect transition="in" filter="wipe(up)">
                                      <p:cBhvr>
                                        <p:cTn id="22" dur="500"/>
                                        <p:tgtEl>
                                          <p:spTgt spid="19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utoUpdateAnimBg="0"/>
      <p:bldP spid="199683" grpId="0" autoUpdateAnimBg="0"/>
      <p:bldP spid="199684" grpId="0" autoUpdateAnimBg="0"/>
      <p:bldP spid="19968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FA394D4B-F2A5-49AB-862C-577914CB16B1}" type="slidenum">
              <a:rPr lang="he-IL"/>
              <a:pPr/>
              <a:t>26</a:t>
            </a:fld>
            <a:endParaRPr lang="en-US"/>
          </a:p>
        </p:txBody>
      </p:sp>
      <p:sp>
        <p:nvSpPr>
          <p:cNvPr id="200706" name="Text Box 2"/>
          <p:cNvSpPr txBox="1">
            <a:spLocks noChangeArrowheads="1"/>
          </p:cNvSpPr>
          <p:nvPr/>
        </p:nvSpPr>
        <p:spPr bwMode="auto">
          <a:xfrm>
            <a:off x="76200" y="762000"/>
            <a:ext cx="8534400" cy="519113"/>
          </a:xfrm>
          <a:prstGeom prst="rect">
            <a:avLst/>
          </a:prstGeom>
          <a:noFill/>
          <a:ln w="9525">
            <a:noFill/>
            <a:miter lim="800000"/>
            <a:headEnd/>
            <a:tailEnd/>
          </a:ln>
          <a:effectLst/>
        </p:spPr>
        <p:txBody>
          <a:bodyPr>
            <a:spAutoFit/>
          </a:bodyPr>
          <a:lstStyle/>
          <a:p>
            <a:pPr algn="r">
              <a:spcBef>
                <a:spcPct val="50000"/>
              </a:spcBef>
            </a:pPr>
            <a:r>
              <a:rPr lang="he-IL" sz="2800">
                <a:solidFill>
                  <a:schemeClr val="accent2"/>
                </a:solidFill>
                <a:effectLst>
                  <a:outerShdw blurRad="38100" dist="38100" dir="2700000" algn="tl">
                    <a:srgbClr val="C0C0C0"/>
                  </a:outerShdw>
                </a:effectLst>
              </a:rPr>
              <a:t>פתרון</a:t>
            </a:r>
            <a:endParaRPr lang="en-US" sz="2800">
              <a:solidFill>
                <a:schemeClr val="accent2"/>
              </a:solidFill>
              <a:effectLst>
                <a:outerShdw blurRad="38100" dist="38100" dir="2700000" algn="tl">
                  <a:srgbClr val="C0C0C0"/>
                </a:outerShdw>
              </a:effectLst>
            </a:endParaRPr>
          </a:p>
        </p:txBody>
      </p:sp>
      <p:sp>
        <p:nvSpPr>
          <p:cNvPr id="200707" name="Text Box 3"/>
          <p:cNvSpPr txBox="1">
            <a:spLocks noChangeArrowheads="1"/>
          </p:cNvSpPr>
          <p:nvPr/>
        </p:nvSpPr>
        <p:spPr bwMode="auto">
          <a:xfrm>
            <a:off x="0" y="1295400"/>
            <a:ext cx="8610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 איה תבחר שני מספרים בני 100 ספרות (</a:t>
            </a:r>
            <a:r>
              <a:rPr lang="en-US" sz="2400">
                <a:effectLst>
                  <a:outerShdw blurRad="38100" dist="38100" dir="2700000" algn="tl">
                    <a:srgbClr val="C0C0C0"/>
                  </a:outerShdw>
                </a:effectLst>
              </a:rPr>
              <a:t>a</a:t>
            </a:r>
            <a:r>
              <a:rPr lang="he-IL" sz="2400">
                <a:effectLst>
                  <a:outerShdw blurRad="38100" dist="38100" dir="2700000" algn="tl">
                    <a:srgbClr val="C0C0C0"/>
                  </a:outerShdw>
                </a:effectLst>
              </a:rPr>
              <a:t> ו- </a:t>
            </a:r>
            <a:r>
              <a:rPr lang="en-US" sz="2400">
                <a:effectLst>
                  <a:outerShdw blurRad="38100" dist="38100" dir="2700000" algn="tl">
                    <a:srgbClr val="C0C0C0"/>
                  </a:outerShdw>
                </a:effectLst>
              </a:rPr>
              <a:t>b</a:t>
            </a:r>
            <a:r>
              <a:rPr lang="he-IL" sz="2400">
                <a:effectLst>
                  <a:outerShdw blurRad="38100" dist="38100" dir="2700000" algn="tl">
                    <a:srgbClr val="C0C0C0"/>
                  </a:outerShdw>
                </a:effectLst>
              </a:rPr>
              <a:t>) ושני מספרים בני 50 ספרות</a:t>
            </a:r>
            <a:r>
              <a:rPr lang="en-US" sz="2400">
                <a:effectLst>
                  <a:outerShdw blurRad="38100" dist="38100" dir="2700000" algn="tl">
                    <a:srgbClr val="C0C0C0"/>
                  </a:outerShdw>
                </a:effectLst>
              </a:rPr>
              <a:t> </a:t>
            </a:r>
            <a:r>
              <a:rPr lang="he-IL" sz="2400">
                <a:effectLst>
                  <a:outerShdw blurRad="38100" dist="38100" dir="2700000" algn="tl">
                    <a:srgbClr val="C0C0C0"/>
                  </a:outerShdw>
                </a:effectLst>
              </a:rPr>
              <a:t>(</a:t>
            </a:r>
            <a:r>
              <a:rPr lang="en-US" sz="2400">
                <a:effectLst>
                  <a:outerShdw blurRad="38100" dist="38100" dir="2700000" algn="tl">
                    <a:srgbClr val="C0C0C0"/>
                  </a:outerShdw>
                </a:effectLst>
              </a:rPr>
              <a:t>c</a:t>
            </a:r>
            <a:r>
              <a:rPr lang="he-IL" sz="2400">
                <a:effectLst>
                  <a:outerShdw blurRad="38100" dist="38100" dir="2700000" algn="tl">
                    <a:srgbClr val="C0C0C0"/>
                  </a:outerShdw>
                </a:effectLst>
              </a:rPr>
              <a:t> ו- </a:t>
            </a:r>
            <a:r>
              <a:rPr lang="en-US" sz="2400">
                <a:effectLst>
                  <a:outerShdw blurRad="38100" dist="38100" dir="2700000" algn="tl">
                    <a:srgbClr val="C0C0C0"/>
                  </a:outerShdw>
                </a:effectLst>
              </a:rPr>
              <a:t>d</a:t>
            </a:r>
            <a:r>
              <a:rPr lang="he-IL" sz="2400">
                <a:effectLst>
                  <a:outerShdw blurRad="38100" dist="38100" dir="2700000" algn="tl">
                    <a:srgbClr val="C0C0C0"/>
                  </a:outerShdw>
                </a:effectLst>
              </a:rPr>
              <a:t>) ותשלח את המכפלה של ארבעתם לבועז.</a:t>
            </a:r>
            <a:endParaRPr lang="en-US" sz="2400">
              <a:effectLst>
                <a:outerShdw blurRad="38100" dist="38100" dir="2700000" algn="tl">
                  <a:srgbClr val="C0C0C0"/>
                </a:outerShdw>
              </a:effectLst>
            </a:endParaRPr>
          </a:p>
        </p:txBody>
      </p:sp>
      <p:sp>
        <p:nvSpPr>
          <p:cNvPr id="200708" name="Text Box 4"/>
          <p:cNvSpPr txBox="1">
            <a:spLocks noChangeArrowheads="1"/>
          </p:cNvSpPr>
          <p:nvPr/>
        </p:nvSpPr>
        <p:spPr bwMode="auto">
          <a:xfrm>
            <a:off x="0" y="2149475"/>
            <a:ext cx="8610600" cy="118745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אחרי שבועז ימסור לאיה את הניחוש שלו, היא תשלח לו שני מספרים        (</a:t>
            </a:r>
            <a:r>
              <a:rPr lang="en-US" sz="2400">
                <a:effectLst>
                  <a:outerShdw blurRad="38100" dist="38100" dir="2700000" algn="tl">
                    <a:srgbClr val="C0C0C0"/>
                  </a:outerShdw>
                </a:effectLst>
              </a:rPr>
              <a:t>a∙c</a:t>
            </a:r>
            <a:r>
              <a:rPr lang="he-IL" sz="2400">
                <a:effectLst>
                  <a:outerShdw blurRad="38100" dist="38100" dir="2700000" algn="tl">
                    <a:srgbClr val="C0C0C0"/>
                  </a:outerShdw>
                </a:effectLst>
              </a:rPr>
              <a:t> ו- </a:t>
            </a:r>
            <a:r>
              <a:rPr lang="en-US" sz="2400">
                <a:effectLst>
                  <a:outerShdw blurRad="38100" dist="38100" dir="2700000" algn="tl">
                    <a:srgbClr val="C0C0C0"/>
                  </a:outerShdw>
                </a:effectLst>
              </a:rPr>
              <a:t>b∙d</a:t>
            </a:r>
            <a:r>
              <a:rPr lang="he-IL" sz="2400">
                <a:effectLst>
                  <a:outerShdw blurRad="38100" dist="38100" dir="2700000" algn="tl">
                    <a:srgbClr val="C0C0C0"/>
                  </a:outerShdw>
                </a:effectLst>
              </a:rPr>
              <a:t>) או שלושה מספרים (</a:t>
            </a:r>
            <a:r>
              <a:rPr lang="en-US" sz="2400">
                <a:effectLst>
                  <a:outerShdw blurRad="38100" dist="38100" dir="2700000" algn="tl">
                    <a:srgbClr val="C0C0C0"/>
                  </a:outerShdw>
                </a:effectLst>
              </a:rPr>
              <a:t>a</a:t>
            </a:r>
            <a:r>
              <a:rPr lang="he-IL" sz="2400">
                <a:effectLst>
                  <a:outerShdw blurRad="38100" dist="38100" dir="2700000" algn="tl">
                    <a:srgbClr val="C0C0C0"/>
                  </a:outerShdw>
                </a:effectLst>
              </a:rPr>
              <a:t>, </a:t>
            </a:r>
            <a:r>
              <a:rPr lang="en-US" sz="2400">
                <a:effectLst>
                  <a:outerShdw blurRad="38100" dist="38100" dir="2700000" algn="tl">
                    <a:srgbClr val="C0C0C0"/>
                  </a:outerShdw>
                </a:effectLst>
              </a:rPr>
              <a:t>b</a:t>
            </a:r>
            <a:r>
              <a:rPr lang="he-IL" sz="2400">
                <a:effectLst>
                  <a:outerShdw blurRad="38100" dist="38100" dir="2700000" algn="tl">
                    <a:srgbClr val="C0C0C0"/>
                  </a:outerShdw>
                </a:effectLst>
              </a:rPr>
              <a:t> ו- </a:t>
            </a:r>
            <a:r>
              <a:rPr lang="en-US" sz="2400">
                <a:effectLst>
                  <a:outerShdw blurRad="38100" dist="38100" dir="2700000" algn="tl">
                    <a:srgbClr val="C0C0C0"/>
                  </a:outerShdw>
                </a:effectLst>
              </a:rPr>
              <a:t>c∙d</a:t>
            </a:r>
            <a:r>
              <a:rPr lang="he-IL" sz="2400">
                <a:effectLst>
                  <a:outerShdw blurRad="38100" dist="38100" dir="2700000" algn="tl">
                    <a:srgbClr val="C0C0C0"/>
                  </a:outerShdw>
                </a:effectLst>
              </a:rPr>
              <a:t>) בהתאם לתוצאת הטלת המטבע הרצויה לה.</a:t>
            </a:r>
          </a:p>
        </p:txBody>
      </p:sp>
      <p:sp>
        <p:nvSpPr>
          <p:cNvPr id="200710" name="Text Box 6"/>
          <p:cNvSpPr txBox="1">
            <a:spLocks noChangeArrowheads="1"/>
          </p:cNvSpPr>
          <p:nvPr/>
        </p:nvSpPr>
        <p:spPr bwMode="auto">
          <a:xfrm>
            <a:off x="0" y="36449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ב. בשלב 3 בועז צריך גם לבדוק שהמספרים שאיה שלחה לו הם </a:t>
            </a:r>
            <a:r>
              <a:rPr lang="he-IL" sz="2400" b="1">
                <a:effectLst>
                  <a:outerShdw blurRad="38100" dist="38100" dir="2700000" algn="tl">
                    <a:srgbClr val="C0C0C0"/>
                  </a:outerShdw>
                </a:effectLst>
              </a:rPr>
              <a:t>ראשוניים</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200711" name="Text Box 7"/>
          <p:cNvSpPr txBox="1">
            <a:spLocks noChangeArrowheads="1"/>
          </p:cNvSpPr>
          <p:nvPr/>
        </p:nvSpPr>
        <p:spPr bwMode="auto">
          <a:xfrm>
            <a:off x="0" y="5300663"/>
            <a:ext cx="8610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ד. הפרוטוקול מבוסס על ההנחה הסמויה, שמציאת </a:t>
            </a:r>
            <a:r>
              <a:rPr lang="he-IL" sz="2400" b="1">
                <a:effectLst>
                  <a:outerShdw blurRad="38100" dist="38100" dir="2700000" algn="tl">
                    <a:srgbClr val="C0C0C0"/>
                  </a:outerShdw>
                </a:effectLst>
              </a:rPr>
              <a:t>מספר הגורמים</a:t>
            </a:r>
            <a:r>
              <a:rPr lang="he-IL" sz="2400">
                <a:effectLst>
                  <a:outerShdw blurRad="38100" dist="38100" dir="2700000" algn="tl">
                    <a:srgbClr val="C0C0C0"/>
                  </a:outerShdw>
                </a:effectLst>
              </a:rPr>
              <a:t> של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היא משימה לא פחות קשה מפרוק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לגורמים.</a:t>
            </a:r>
            <a:endParaRPr lang="en-US" sz="2400">
              <a:effectLst>
                <a:outerShdw blurRad="38100" dist="38100" dir="2700000" algn="tl">
                  <a:srgbClr val="C0C0C0"/>
                </a:outerShdw>
              </a:effectLst>
            </a:endParaRPr>
          </a:p>
        </p:txBody>
      </p:sp>
      <p:sp>
        <p:nvSpPr>
          <p:cNvPr id="200713" name="Text Box 9"/>
          <p:cNvSpPr txBox="1">
            <a:spLocks noChangeArrowheads="1"/>
          </p:cNvSpPr>
          <p:nvPr/>
        </p:nvSpPr>
        <p:spPr bwMode="auto">
          <a:xfrm>
            <a:off x="0" y="4365625"/>
            <a:ext cx="8712200" cy="64135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 ג. הפרוטוקול מבוסס על ההנחה, שפרוק מספר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לגורמים</a:t>
            </a:r>
            <a:r>
              <a:rPr lang="he-IL">
                <a:effectLst>
                  <a:outerShdw blurRad="38100" dist="38100" dir="2700000" algn="tl">
                    <a:srgbClr val="C0C0C0"/>
                  </a:outerShdw>
                </a:effectLst>
              </a:rPr>
              <a:t> </a:t>
            </a:r>
            <a:r>
              <a:rPr lang="he-IL" sz="2400">
                <a:effectLst>
                  <a:outerShdw blurRad="38100" dist="38100" dir="2700000" algn="tl">
                    <a:srgbClr val="C0C0C0"/>
                  </a:outerShdw>
                </a:effectLst>
              </a:rPr>
              <a:t>היא בעיה קשה.</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wipe(up)">
                                      <p:cBhvr>
                                        <p:cTn id="7" dur="500"/>
                                        <p:tgtEl>
                                          <p:spTgt spid="2007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0707"/>
                                        </p:tgtEl>
                                        <p:attrNameLst>
                                          <p:attrName>style.visibility</p:attrName>
                                        </p:attrNameLst>
                                      </p:cBhvr>
                                      <p:to>
                                        <p:strVal val="visible"/>
                                      </p:to>
                                    </p:set>
                                    <p:animEffect transition="in" filter="wipe(up)">
                                      <p:cBhvr>
                                        <p:cTn id="12" dur="500"/>
                                        <p:tgtEl>
                                          <p:spTgt spid="2007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0708"/>
                                        </p:tgtEl>
                                        <p:attrNameLst>
                                          <p:attrName>style.visibility</p:attrName>
                                        </p:attrNameLst>
                                      </p:cBhvr>
                                      <p:to>
                                        <p:strVal val="visible"/>
                                      </p:to>
                                    </p:set>
                                    <p:animEffect transition="in" filter="wipe(up)">
                                      <p:cBhvr>
                                        <p:cTn id="17" dur="500"/>
                                        <p:tgtEl>
                                          <p:spTgt spid="2007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0710"/>
                                        </p:tgtEl>
                                        <p:attrNameLst>
                                          <p:attrName>style.visibility</p:attrName>
                                        </p:attrNameLst>
                                      </p:cBhvr>
                                      <p:to>
                                        <p:strVal val="visible"/>
                                      </p:to>
                                    </p:set>
                                    <p:animEffect transition="in" filter="wipe(up)">
                                      <p:cBhvr>
                                        <p:cTn id="22" dur="500"/>
                                        <p:tgtEl>
                                          <p:spTgt spid="2007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0711"/>
                                        </p:tgtEl>
                                        <p:attrNameLst>
                                          <p:attrName>style.visibility</p:attrName>
                                        </p:attrNameLst>
                                      </p:cBhvr>
                                      <p:to>
                                        <p:strVal val="visible"/>
                                      </p:to>
                                    </p:set>
                                    <p:animEffect transition="in" filter="wipe(up)">
                                      <p:cBhvr>
                                        <p:cTn id="27" dur="500"/>
                                        <p:tgtEl>
                                          <p:spTgt spid="2007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0713"/>
                                        </p:tgtEl>
                                        <p:attrNameLst>
                                          <p:attrName>style.visibility</p:attrName>
                                        </p:attrNameLst>
                                      </p:cBhvr>
                                      <p:to>
                                        <p:strVal val="visible"/>
                                      </p:to>
                                    </p:set>
                                    <p:animEffect transition="in" filter="wipe(up)">
                                      <p:cBhvr>
                                        <p:cTn id="32" dur="500"/>
                                        <p:tgtEl>
                                          <p:spTgt spid="200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utoUpdateAnimBg="0"/>
      <p:bldP spid="200707" grpId="0" autoUpdateAnimBg="0"/>
      <p:bldP spid="200708" grpId="0" autoUpdateAnimBg="0"/>
      <p:bldP spid="200710" grpId="0" autoUpdateAnimBg="0"/>
      <p:bldP spid="200711" grpId="0" autoUpdateAnimBg="0"/>
      <p:bldP spid="20071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laceholder 3"/>
          <p:cNvSpPr>
            <a:spLocks noGrp="1"/>
          </p:cNvSpPr>
          <p:nvPr>
            <p:ph type="sldNum" sz="quarter" idx="12"/>
          </p:nvPr>
        </p:nvSpPr>
        <p:spPr/>
        <p:txBody>
          <a:bodyPr/>
          <a:lstStyle/>
          <a:p>
            <a:fld id="{4701D7EC-B9D8-485C-9C9B-61422D618308}" type="slidenum">
              <a:rPr lang="he-IL"/>
              <a:pPr/>
              <a:t>3</a:t>
            </a:fld>
            <a:endParaRPr lang="en-US"/>
          </a:p>
        </p:txBody>
      </p:sp>
      <p:sp>
        <p:nvSpPr>
          <p:cNvPr id="174082" name="Text Box 1026"/>
          <p:cNvSpPr txBox="1">
            <a:spLocks noChangeArrowheads="1"/>
          </p:cNvSpPr>
          <p:nvPr/>
        </p:nvSpPr>
        <p:spPr bwMode="auto">
          <a:xfrm>
            <a:off x="0" y="700088"/>
            <a:ext cx="8610600" cy="519112"/>
          </a:xfrm>
          <a:prstGeom prst="rect">
            <a:avLst/>
          </a:prstGeom>
          <a:noFill/>
          <a:ln w="9525">
            <a:noFill/>
            <a:miter lim="800000"/>
            <a:headEnd/>
            <a:tailEnd/>
          </a:ln>
          <a:effectLst/>
        </p:spPr>
        <p:txBody>
          <a:bodyPr>
            <a:spAutoFit/>
          </a:bodyPr>
          <a:lstStyle/>
          <a:p>
            <a:pPr algn="r">
              <a:spcBef>
                <a:spcPct val="50000"/>
              </a:spcBef>
            </a:pPr>
            <a:r>
              <a:rPr lang="he-IL" sz="2800">
                <a:solidFill>
                  <a:schemeClr val="accent2"/>
                </a:solidFill>
                <a:effectLst>
                  <a:outerShdw blurRad="38100" dist="38100" dir="2700000" algn="tl">
                    <a:srgbClr val="C0C0C0"/>
                  </a:outerShdw>
                </a:effectLst>
              </a:rPr>
              <a:t>נראה פתרון הסתברותי לבעיית הפילוסופים הסועדים</a:t>
            </a:r>
            <a:endParaRPr lang="en-US" sz="2800">
              <a:solidFill>
                <a:schemeClr val="accent2"/>
              </a:solidFill>
              <a:effectLst>
                <a:outerShdw blurRad="38100" dist="38100" dir="2700000" algn="tl">
                  <a:srgbClr val="C0C0C0"/>
                </a:outerShdw>
              </a:effectLst>
            </a:endParaRPr>
          </a:p>
        </p:txBody>
      </p:sp>
      <p:grpSp>
        <p:nvGrpSpPr>
          <p:cNvPr id="174083" name="Group 1027"/>
          <p:cNvGrpSpPr>
            <a:grpSpLocks/>
          </p:cNvGrpSpPr>
          <p:nvPr/>
        </p:nvGrpSpPr>
        <p:grpSpPr bwMode="auto">
          <a:xfrm>
            <a:off x="304800" y="2057400"/>
            <a:ext cx="3200400" cy="3276600"/>
            <a:chOff x="1728" y="1440"/>
            <a:chExt cx="2016" cy="2064"/>
          </a:xfrm>
        </p:grpSpPr>
        <p:grpSp>
          <p:nvGrpSpPr>
            <p:cNvPr id="174084" name="Group 1028"/>
            <p:cNvGrpSpPr>
              <a:grpSpLocks/>
            </p:cNvGrpSpPr>
            <p:nvPr/>
          </p:nvGrpSpPr>
          <p:grpSpPr bwMode="auto">
            <a:xfrm>
              <a:off x="1728" y="1440"/>
              <a:ext cx="2016" cy="2064"/>
              <a:chOff x="1728" y="1440"/>
              <a:chExt cx="2016" cy="2064"/>
            </a:xfrm>
          </p:grpSpPr>
          <p:sp>
            <p:nvSpPr>
              <p:cNvPr id="174085" name="Oval 1029"/>
              <p:cNvSpPr>
                <a:spLocks noChangeArrowheads="1"/>
              </p:cNvSpPr>
              <p:nvPr/>
            </p:nvSpPr>
            <p:spPr bwMode="auto">
              <a:xfrm>
                <a:off x="1728" y="1440"/>
                <a:ext cx="2016" cy="2064"/>
              </a:xfrm>
              <a:prstGeom prst="ellipse">
                <a:avLst/>
              </a:prstGeom>
              <a:solidFill>
                <a:schemeClr val="bg1"/>
              </a:solidFill>
              <a:ln w="38100">
                <a:solidFill>
                  <a:schemeClr val="accent2"/>
                </a:solidFill>
                <a:round/>
                <a:headEnd/>
                <a:tailEnd type="none" w="lg" len="med"/>
              </a:ln>
              <a:effectLst/>
            </p:spPr>
            <p:txBody>
              <a:bodyPr wrap="none" anchor="ctr"/>
              <a:lstStyle/>
              <a:p>
                <a:endParaRPr lang="he-IL"/>
              </a:p>
            </p:txBody>
          </p:sp>
          <p:grpSp>
            <p:nvGrpSpPr>
              <p:cNvPr id="174086" name="Group 1030"/>
              <p:cNvGrpSpPr>
                <a:grpSpLocks/>
              </p:cNvGrpSpPr>
              <p:nvPr/>
            </p:nvGrpSpPr>
            <p:grpSpPr bwMode="auto">
              <a:xfrm>
                <a:off x="1824" y="2352"/>
                <a:ext cx="288" cy="288"/>
                <a:chOff x="1584" y="2928"/>
                <a:chExt cx="288" cy="288"/>
              </a:xfrm>
            </p:grpSpPr>
            <p:sp>
              <p:nvSpPr>
                <p:cNvPr id="174087" name="Oval 1031"/>
                <p:cNvSpPr>
                  <a:spLocks noChangeArrowheads="1"/>
                </p:cNvSpPr>
                <p:nvPr/>
              </p:nvSpPr>
              <p:spPr bwMode="auto">
                <a:xfrm>
                  <a:off x="1584" y="2928"/>
                  <a:ext cx="288" cy="288"/>
                </a:xfrm>
                <a:prstGeom prst="ellipse">
                  <a:avLst/>
                </a:prstGeom>
                <a:solidFill>
                  <a:schemeClr val="hlink"/>
                </a:solidFill>
                <a:ln w="19050">
                  <a:solidFill>
                    <a:schemeClr val="tx1"/>
                  </a:solidFill>
                  <a:round/>
                  <a:headEnd/>
                  <a:tailEnd type="none" w="lg" len="med"/>
                </a:ln>
                <a:effectLst/>
              </p:spPr>
              <p:txBody>
                <a:bodyPr wrap="none" anchor="ctr"/>
                <a:lstStyle/>
                <a:p>
                  <a:endParaRPr lang="he-IL"/>
                </a:p>
              </p:txBody>
            </p:sp>
            <p:sp>
              <p:nvSpPr>
                <p:cNvPr id="174088" name="Oval 1032"/>
                <p:cNvSpPr>
                  <a:spLocks noChangeArrowheads="1"/>
                </p:cNvSpPr>
                <p:nvPr/>
              </p:nvSpPr>
              <p:spPr bwMode="auto">
                <a:xfrm>
                  <a:off x="1632" y="2976"/>
                  <a:ext cx="192" cy="192"/>
                </a:xfrm>
                <a:prstGeom prst="ellipse">
                  <a:avLst/>
                </a:prstGeom>
                <a:solidFill>
                  <a:srgbClr val="9999FF"/>
                </a:solidFill>
                <a:ln w="19050">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000000"/>
                      </a:outerShdw>
                    </a:effectLst>
                  </a:endParaRPr>
                </a:p>
              </p:txBody>
            </p:sp>
          </p:grpSp>
          <p:grpSp>
            <p:nvGrpSpPr>
              <p:cNvPr id="174089" name="Group 1033"/>
              <p:cNvGrpSpPr>
                <a:grpSpLocks/>
              </p:cNvGrpSpPr>
              <p:nvPr/>
            </p:nvGrpSpPr>
            <p:grpSpPr bwMode="auto">
              <a:xfrm>
                <a:off x="2592" y="1536"/>
                <a:ext cx="288" cy="288"/>
                <a:chOff x="1584" y="2928"/>
                <a:chExt cx="288" cy="288"/>
              </a:xfrm>
            </p:grpSpPr>
            <p:sp>
              <p:nvSpPr>
                <p:cNvPr id="174090" name="Oval 1034"/>
                <p:cNvSpPr>
                  <a:spLocks noChangeArrowheads="1"/>
                </p:cNvSpPr>
                <p:nvPr/>
              </p:nvSpPr>
              <p:spPr bwMode="auto">
                <a:xfrm>
                  <a:off x="1584" y="2928"/>
                  <a:ext cx="288" cy="288"/>
                </a:xfrm>
                <a:prstGeom prst="ellipse">
                  <a:avLst/>
                </a:prstGeom>
                <a:solidFill>
                  <a:schemeClr val="hlink"/>
                </a:solidFill>
                <a:ln w="19050">
                  <a:solidFill>
                    <a:schemeClr val="tx1"/>
                  </a:solidFill>
                  <a:round/>
                  <a:headEnd/>
                  <a:tailEnd type="none" w="lg" len="med"/>
                </a:ln>
                <a:effectLst/>
              </p:spPr>
              <p:txBody>
                <a:bodyPr wrap="none" anchor="ctr"/>
                <a:lstStyle/>
                <a:p>
                  <a:endParaRPr lang="he-IL"/>
                </a:p>
              </p:txBody>
            </p:sp>
            <p:sp>
              <p:nvSpPr>
                <p:cNvPr id="174091" name="Oval 1035"/>
                <p:cNvSpPr>
                  <a:spLocks noChangeArrowheads="1"/>
                </p:cNvSpPr>
                <p:nvPr/>
              </p:nvSpPr>
              <p:spPr bwMode="auto">
                <a:xfrm>
                  <a:off x="1632" y="2976"/>
                  <a:ext cx="192" cy="192"/>
                </a:xfrm>
                <a:prstGeom prst="ellipse">
                  <a:avLst/>
                </a:prstGeom>
                <a:solidFill>
                  <a:srgbClr val="9999FF"/>
                </a:solidFill>
                <a:ln w="19050">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000000"/>
                      </a:outerShdw>
                    </a:effectLst>
                  </a:endParaRPr>
                </a:p>
              </p:txBody>
            </p:sp>
          </p:grpSp>
          <p:grpSp>
            <p:nvGrpSpPr>
              <p:cNvPr id="174092" name="Group 1036"/>
              <p:cNvGrpSpPr>
                <a:grpSpLocks/>
              </p:cNvGrpSpPr>
              <p:nvPr/>
            </p:nvGrpSpPr>
            <p:grpSpPr bwMode="auto">
              <a:xfrm>
                <a:off x="3360" y="2352"/>
                <a:ext cx="288" cy="288"/>
                <a:chOff x="1584" y="2928"/>
                <a:chExt cx="288" cy="288"/>
              </a:xfrm>
            </p:grpSpPr>
            <p:sp>
              <p:nvSpPr>
                <p:cNvPr id="174093" name="Oval 1037"/>
                <p:cNvSpPr>
                  <a:spLocks noChangeArrowheads="1"/>
                </p:cNvSpPr>
                <p:nvPr/>
              </p:nvSpPr>
              <p:spPr bwMode="auto">
                <a:xfrm>
                  <a:off x="1584" y="2928"/>
                  <a:ext cx="288" cy="288"/>
                </a:xfrm>
                <a:prstGeom prst="ellipse">
                  <a:avLst/>
                </a:prstGeom>
                <a:solidFill>
                  <a:schemeClr val="hlink"/>
                </a:solidFill>
                <a:ln w="19050">
                  <a:solidFill>
                    <a:schemeClr val="tx1"/>
                  </a:solidFill>
                  <a:round/>
                  <a:headEnd/>
                  <a:tailEnd type="none" w="lg" len="med"/>
                </a:ln>
                <a:effectLst/>
              </p:spPr>
              <p:txBody>
                <a:bodyPr wrap="none" anchor="ctr"/>
                <a:lstStyle/>
                <a:p>
                  <a:endParaRPr lang="he-IL"/>
                </a:p>
              </p:txBody>
            </p:sp>
            <p:sp>
              <p:nvSpPr>
                <p:cNvPr id="174094" name="Oval 1038"/>
                <p:cNvSpPr>
                  <a:spLocks noChangeArrowheads="1"/>
                </p:cNvSpPr>
                <p:nvPr/>
              </p:nvSpPr>
              <p:spPr bwMode="auto">
                <a:xfrm>
                  <a:off x="1632" y="2976"/>
                  <a:ext cx="192" cy="192"/>
                </a:xfrm>
                <a:prstGeom prst="ellipse">
                  <a:avLst/>
                </a:prstGeom>
                <a:solidFill>
                  <a:srgbClr val="9999FF"/>
                </a:solidFill>
                <a:ln w="19050">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000000"/>
                      </a:outerShdw>
                    </a:effectLst>
                  </a:endParaRPr>
                </a:p>
              </p:txBody>
            </p:sp>
          </p:grpSp>
          <p:grpSp>
            <p:nvGrpSpPr>
              <p:cNvPr id="174095" name="Group 1039"/>
              <p:cNvGrpSpPr>
                <a:grpSpLocks/>
              </p:cNvGrpSpPr>
              <p:nvPr/>
            </p:nvGrpSpPr>
            <p:grpSpPr bwMode="auto">
              <a:xfrm>
                <a:off x="2592" y="3120"/>
                <a:ext cx="288" cy="288"/>
                <a:chOff x="1584" y="2928"/>
                <a:chExt cx="288" cy="288"/>
              </a:xfrm>
            </p:grpSpPr>
            <p:sp>
              <p:nvSpPr>
                <p:cNvPr id="174096" name="Oval 1040"/>
                <p:cNvSpPr>
                  <a:spLocks noChangeArrowheads="1"/>
                </p:cNvSpPr>
                <p:nvPr/>
              </p:nvSpPr>
              <p:spPr bwMode="auto">
                <a:xfrm>
                  <a:off x="1584" y="2928"/>
                  <a:ext cx="288" cy="288"/>
                </a:xfrm>
                <a:prstGeom prst="ellipse">
                  <a:avLst/>
                </a:prstGeom>
                <a:solidFill>
                  <a:schemeClr val="hlink"/>
                </a:solidFill>
                <a:ln w="19050">
                  <a:solidFill>
                    <a:schemeClr val="tx1"/>
                  </a:solidFill>
                  <a:round/>
                  <a:headEnd/>
                  <a:tailEnd type="none" w="lg" len="med"/>
                </a:ln>
                <a:effectLst/>
              </p:spPr>
              <p:txBody>
                <a:bodyPr wrap="none" anchor="ctr"/>
                <a:lstStyle/>
                <a:p>
                  <a:endParaRPr lang="he-IL"/>
                </a:p>
              </p:txBody>
            </p:sp>
            <p:sp>
              <p:nvSpPr>
                <p:cNvPr id="174097" name="Oval 1041"/>
                <p:cNvSpPr>
                  <a:spLocks noChangeArrowheads="1"/>
                </p:cNvSpPr>
                <p:nvPr/>
              </p:nvSpPr>
              <p:spPr bwMode="auto">
                <a:xfrm>
                  <a:off x="1632" y="2976"/>
                  <a:ext cx="192" cy="192"/>
                </a:xfrm>
                <a:prstGeom prst="ellipse">
                  <a:avLst/>
                </a:prstGeom>
                <a:solidFill>
                  <a:srgbClr val="9999FF"/>
                </a:solidFill>
                <a:ln w="19050">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000000"/>
                      </a:outerShdw>
                    </a:effectLst>
                  </a:endParaRPr>
                </a:p>
              </p:txBody>
            </p:sp>
          </p:grpSp>
          <p:grpSp>
            <p:nvGrpSpPr>
              <p:cNvPr id="174098" name="Group 1042"/>
              <p:cNvGrpSpPr>
                <a:grpSpLocks/>
              </p:cNvGrpSpPr>
              <p:nvPr/>
            </p:nvGrpSpPr>
            <p:grpSpPr bwMode="auto">
              <a:xfrm>
                <a:off x="3168" y="1776"/>
                <a:ext cx="288" cy="288"/>
                <a:chOff x="1584" y="2928"/>
                <a:chExt cx="288" cy="288"/>
              </a:xfrm>
            </p:grpSpPr>
            <p:sp>
              <p:nvSpPr>
                <p:cNvPr id="174099" name="Oval 1043"/>
                <p:cNvSpPr>
                  <a:spLocks noChangeArrowheads="1"/>
                </p:cNvSpPr>
                <p:nvPr/>
              </p:nvSpPr>
              <p:spPr bwMode="auto">
                <a:xfrm>
                  <a:off x="1584" y="2928"/>
                  <a:ext cx="288" cy="288"/>
                </a:xfrm>
                <a:prstGeom prst="ellipse">
                  <a:avLst/>
                </a:prstGeom>
                <a:solidFill>
                  <a:schemeClr val="hlink"/>
                </a:solidFill>
                <a:ln w="19050">
                  <a:solidFill>
                    <a:schemeClr val="tx1"/>
                  </a:solidFill>
                  <a:round/>
                  <a:headEnd/>
                  <a:tailEnd type="none" w="lg" len="med"/>
                </a:ln>
                <a:effectLst/>
              </p:spPr>
              <p:txBody>
                <a:bodyPr wrap="none" anchor="ctr"/>
                <a:lstStyle/>
                <a:p>
                  <a:endParaRPr lang="he-IL"/>
                </a:p>
              </p:txBody>
            </p:sp>
            <p:sp>
              <p:nvSpPr>
                <p:cNvPr id="174100" name="Oval 1044"/>
                <p:cNvSpPr>
                  <a:spLocks noChangeArrowheads="1"/>
                </p:cNvSpPr>
                <p:nvPr/>
              </p:nvSpPr>
              <p:spPr bwMode="auto">
                <a:xfrm>
                  <a:off x="1632" y="2976"/>
                  <a:ext cx="192" cy="192"/>
                </a:xfrm>
                <a:prstGeom prst="ellipse">
                  <a:avLst/>
                </a:prstGeom>
                <a:solidFill>
                  <a:srgbClr val="9999FF"/>
                </a:solidFill>
                <a:ln w="19050">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000000"/>
                      </a:outerShdw>
                    </a:effectLst>
                  </a:endParaRPr>
                </a:p>
              </p:txBody>
            </p:sp>
          </p:grpSp>
          <p:grpSp>
            <p:nvGrpSpPr>
              <p:cNvPr id="174101" name="Group 1045"/>
              <p:cNvGrpSpPr>
                <a:grpSpLocks/>
              </p:cNvGrpSpPr>
              <p:nvPr/>
            </p:nvGrpSpPr>
            <p:grpSpPr bwMode="auto">
              <a:xfrm>
                <a:off x="2016" y="2880"/>
                <a:ext cx="288" cy="288"/>
                <a:chOff x="1584" y="2928"/>
                <a:chExt cx="288" cy="288"/>
              </a:xfrm>
            </p:grpSpPr>
            <p:sp>
              <p:nvSpPr>
                <p:cNvPr id="174102" name="Oval 1046"/>
                <p:cNvSpPr>
                  <a:spLocks noChangeArrowheads="1"/>
                </p:cNvSpPr>
                <p:nvPr/>
              </p:nvSpPr>
              <p:spPr bwMode="auto">
                <a:xfrm>
                  <a:off x="1584" y="2928"/>
                  <a:ext cx="288" cy="288"/>
                </a:xfrm>
                <a:prstGeom prst="ellipse">
                  <a:avLst/>
                </a:prstGeom>
                <a:solidFill>
                  <a:schemeClr val="hlink"/>
                </a:solidFill>
                <a:ln w="19050">
                  <a:solidFill>
                    <a:schemeClr val="tx1"/>
                  </a:solidFill>
                  <a:round/>
                  <a:headEnd/>
                  <a:tailEnd type="none" w="lg" len="med"/>
                </a:ln>
                <a:effectLst/>
              </p:spPr>
              <p:txBody>
                <a:bodyPr wrap="none" anchor="ctr"/>
                <a:lstStyle/>
                <a:p>
                  <a:endParaRPr lang="he-IL"/>
                </a:p>
              </p:txBody>
            </p:sp>
            <p:sp>
              <p:nvSpPr>
                <p:cNvPr id="174103" name="Oval 1047"/>
                <p:cNvSpPr>
                  <a:spLocks noChangeArrowheads="1"/>
                </p:cNvSpPr>
                <p:nvPr/>
              </p:nvSpPr>
              <p:spPr bwMode="auto">
                <a:xfrm>
                  <a:off x="1632" y="2976"/>
                  <a:ext cx="192" cy="192"/>
                </a:xfrm>
                <a:prstGeom prst="ellipse">
                  <a:avLst/>
                </a:prstGeom>
                <a:solidFill>
                  <a:srgbClr val="9999FF"/>
                </a:solidFill>
                <a:ln w="19050">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000000"/>
                      </a:outerShdw>
                    </a:effectLst>
                  </a:endParaRPr>
                </a:p>
              </p:txBody>
            </p:sp>
          </p:grpSp>
          <p:grpSp>
            <p:nvGrpSpPr>
              <p:cNvPr id="174104" name="Group 1048"/>
              <p:cNvGrpSpPr>
                <a:grpSpLocks/>
              </p:cNvGrpSpPr>
              <p:nvPr/>
            </p:nvGrpSpPr>
            <p:grpSpPr bwMode="auto">
              <a:xfrm>
                <a:off x="2016" y="1776"/>
                <a:ext cx="288" cy="288"/>
                <a:chOff x="1584" y="2928"/>
                <a:chExt cx="288" cy="288"/>
              </a:xfrm>
            </p:grpSpPr>
            <p:sp>
              <p:nvSpPr>
                <p:cNvPr id="174105" name="Oval 1049"/>
                <p:cNvSpPr>
                  <a:spLocks noChangeArrowheads="1"/>
                </p:cNvSpPr>
                <p:nvPr/>
              </p:nvSpPr>
              <p:spPr bwMode="auto">
                <a:xfrm>
                  <a:off x="1584" y="2928"/>
                  <a:ext cx="288" cy="288"/>
                </a:xfrm>
                <a:prstGeom prst="ellipse">
                  <a:avLst/>
                </a:prstGeom>
                <a:solidFill>
                  <a:schemeClr val="hlink"/>
                </a:solidFill>
                <a:ln w="19050">
                  <a:solidFill>
                    <a:schemeClr val="tx1"/>
                  </a:solidFill>
                  <a:round/>
                  <a:headEnd/>
                  <a:tailEnd type="none" w="lg" len="med"/>
                </a:ln>
                <a:effectLst/>
              </p:spPr>
              <p:txBody>
                <a:bodyPr wrap="none" anchor="ctr"/>
                <a:lstStyle/>
                <a:p>
                  <a:endParaRPr lang="he-IL"/>
                </a:p>
              </p:txBody>
            </p:sp>
            <p:sp>
              <p:nvSpPr>
                <p:cNvPr id="174106" name="Oval 1050"/>
                <p:cNvSpPr>
                  <a:spLocks noChangeArrowheads="1"/>
                </p:cNvSpPr>
                <p:nvPr/>
              </p:nvSpPr>
              <p:spPr bwMode="auto">
                <a:xfrm>
                  <a:off x="1632" y="2976"/>
                  <a:ext cx="192" cy="192"/>
                </a:xfrm>
                <a:prstGeom prst="ellipse">
                  <a:avLst/>
                </a:prstGeom>
                <a:solidFill>
                  <a:srgbClr val="9999FF"/>
                </a:solidFill>
                <a:ln w="19050">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000000"/>
                      </a:outerShdw>
                    </a:effectLst>
                  </a:endParaRPr>
                </a:p>
              </p:txBody>
            </p:sp>
          </p:grpSp>
          <p:grpSp>
            <p:nvGrpSpPr>
              <p:cNvPr id="174107" name="Group 1051"/>
              <p:cNvGrpSpPr>
                <a:grpSpLocks/>
              </p:cNvGrpSpPr>
              <p:nvPr/>
            </p:nvGrpSpPr>
            <p:grpSpPr bwMode="auto">
              <a:xfrm>
                <a:off x="3120" y="2928"/>
                <a:ext cx="288" cy="288"/>
                <a:chOff x="1584" y="2928"/>
                <a:chExt cx="288" cy="288"/>
              </a:xfrm>
            </p:grpSpPr>
            <p:sp>
              <p:nvSpPr>
                <p:cNvPr id="174108" name="Oval 1052"/>
                <p:cNvSpPr>
                  <a:spLocks noChangeArrowheads="1"/>
                </p:cNvSpPr>
                <p:nvPr/>
              </p:nvSpPr>
              <p:spPr bwMode="auto">
                <a:xfrm>
                  <a:off x="1584" y="2928"/>
                  <a:ext cx="288" cy="288"/>
                </a:xfrm>
                <a:prstGeom prst="ellipse">
                  <a:avLst/>
                </a:prstGeom>
                <a:solidFill>
                  <a:schemeClr val="hlink"/>
                </a:solidFill>
                <a:ln w="19050">
                  <a:solidFill>
                    <a:schemeClr val="tx1"/>
                  </a:solidFill>
                  <a:round/>
                  <a:headEnd/>
                  <a:tailEnd type="none" w="lg" len="med"/>
                </a:ln>
                <a:effectLst/>
              </p:spPr>
              <p:txBody>
                <a:bodyPr wrap="none" anchor="ctr"/>
                <a:lstStyle/>
                <a:p>
                  <a:endParaRPr lang="he-IL"/>
                </a:p>
              </p:txBody>
            </p:sp>
            <p:sp>
              <p:nvSpPr>
                <p:cNvPr id="174109" name="Oval 1053"/>
                <p:cNvSpPr>
                  <a:spLocks noChangeArrowheads="1"/>
                </p:cNvSpPr>
                <p:nvPr/>
              </p:nvSpPr>
              <p:spPr bwMode="auto">
                <a:xfrm>
                  <a:off x="1632" y="2976"/>
                  <a:ext cx="192" cy="192"/>
                </a:xfrm>
                <a:prstGeom prst="ellipse">
                  <a:avLst/>
                </a:prstGeom>
                <a:solidFill>
                  <a:srgbClr val="9999FF"/>
                </a:solidFill>
                <a:ln w="19050">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000000"/>
                      </a:outerShdw>
                    </a:effectLst>
                  </a:endParaRPr>
                </a:p>
              </p:txBody>
            </p:sp>
          </p:grpSp>
        </p:grpSp>
        <p:grpSp>
          <p:nvGrpSpPr>
            <p:cNvPr id="174110" name="Group 1054"/>
            <p:cNvGrpSpPr>
              <a:grpSpLocks/>
            </p:cNvGrpSpPr>
            <p:nvPr/>
          </p:nvGrpSpPr>
          <p:grpSpPr bwMode="auto">
            <a:xfrm rot="6801335">
              <a:off x="2016" y="2016"/>
              <a:ext cx="96" cy="384"/>
              <a:chOff x="1200" y="3456"/>
              <a:chExt cx="144" cy="480"/>
            </a:xfrm>
          </p:grpSpPr>
          <p:sp>
            <p:nvSpPr>
              <p:cNvPr id="174111" name="AutoShape 1055"/>
              <p:cNvSpPr>
                <a:spLocks noChangeArrowheads="1"/>
              </p:cNvSpPr>
              <p:nvPr/>
            </p:nvSpPr>
            <p:spPr bwMode="auto">
              <a:xfrm>
                <a:off x="1248" y="3648"/>
                <a:ext cx="48" cy="288"/>
              </a:xfrm>
              <a:prstGeom prst="roundRect">
                <a:avLst>
                  <a:gd name="adj" fmla="val 16667"/>
                </a:avLst>
              </a:prstGeom>
              <a:solidFill>
                <a:schemeClr val="bg1"/>
              </a:solidFill>
              <a:ln w="9525">
                <a:solidFill>
                  <a:schemeClr val="tx1"/>
                </a:solidFill>
                <a:round/>
                <a:headEnd/>
                <a:tailEnd type="none" w="lg" len="med"/>
              </a:ln>
              <a:effectLst/>
            </p:spPr>
            <p:txBody>
              <a:bodyPr rot="10800000" vert="eaVert" wrap="none" anchor="ctr"/>
              <a:lstStyle/>
              <a:p>
                <a:endParaRPr lang="en-US">
                  <a:solidFill>
                    <a:schemeClr val="accent2"/>
                  </a:solidFill>
                  <a:effectLst>
                    <a:outerShdw blurRad="38100" dist="38100" dir="2700000" algn="tl">
                      <a:srgbClr val="C0C0C0"/>
                    </a:outerShdw>
                  </a:effectLst>
                </a:endParaRPr>
              </a:p>
            </p:txBody>
          </p:sp>
          <p:sp>
            <p:nvSpPr>
              <p:cNvPr id="174112" name="Oval 1056"/>
              <p:cNvSpPr>
                <a:spLocks noChangeArrowheads="1"/>
              </p:cNvSpPr>
              <p:nvPr/>
            </p:nvSpPr>
            <p:spPr bwMode="auto">
              <a:xfrm>
                <a:off x="1200" y="3504"/>
                <a:ext cx="144" cy="144"/>
              </a:xfrm>
              <a:prstGeom prst="ellipse">
                <a:avLst/>
              </a:prstGeom>
              <a:solidFill>
                <a:schemeClr val="bg1"/>
              </a:solidFill>
              <a:ln w="9525">
                <a:solidFill>
                  <a:schemeClr val="accent2"/>
                </a:solidFill>
                <a:round/>
                <a:headEnd/>
                <a:tailEnd type="none" w="lg" len="med"/>
              </a:ln>
              <a:effectLst/>
            </p:spPr>
            <p:txBody>
              <a:bodyPr wrap="none" anchor="ctr"/>
              <a:lstStyle/>
              <a:p>
                <a:endParaRPr lang="he-IL"/>
              </a:p>
            </p:txBody>
          </p:sp>
          <p:sp>
            <p:nvSpPr>
              <p:cNvPr id="174113" name="AutoShape 1057"/>
              <p:cNvSpPr>
                <a:spLocks noChangeArrowheads="1"/>
              </p:cNvSpPr>
              <p:nvPr/>
            </p:nvSpPr>
            <p:spPr bwMode="auto">
              <a:xfrm>
                <a:off x="1200" y="3456"/>
                <a:ext cx="48" cy="192"/>
              </a:xfrm>
              <a:prstGeom prst="roundRect">
                <a:avLst>
                  <a:gd name="adj" fmla="val 16667"/>
                </a:avLst>
              </a:prstGeom>
              <a:solidFill>
                <a:schemeClr val="bg1"/>
              </a:solidFill>
              <a:ln w="9525">
                <a:solidFill>
                  <a:schemeClr val="tx1"/>
                </a:solidFill>
                <a:round/>
                <a:headEnd/>
                <a:tailEnd type="none" w="lg" len="med"/>
              </a:ln>
              <a:effectLst/>
            </p:spPr>
            <p:txBody>
              <a:bodyPr rot="10800000" vert="eaVert" wrap="none" anchor="ctr"/>
              <a:lstStyle/>
              <a:p>
                <a:endParaRPr lang="en-US">
                  <a:solidFill>
                    <a:schemeClr val="accent2"/>
                  </a:solidFill>
                  <a:effectLst>
                    <a:outerShdw blurRad="38100" dist="38100" dir="2700000" algn="tl">
                      <a:srgbClr val="C0C0C0"/>
                    </a:outerShdw>
                  </a:effectLst>
                </a:endParaRPr>
              </a:p>
            </p:txBody>
          </p:sp>
          <p:sp>
            <p:nvSpPr>
              <p:cNvPr id="174114" name="AutoShape 1058"/>
              <p:cNvSpPr>
                <a:spLocks noChangeArrowheads="1"/>
              </p:cNvSpPr>
              <p:nvPr/>
            </p:nvSpPr>
            <p:spPr bwMode="auto">
              <a:xfrm>
                <a:off x="1248" y="3456"/>
                <a:ext cx="48" cy="192"/>
              </a:xfrm>
              <a:prstGeom prst="roundRect">
                <a:avLst>
                  <a:gd name="adj" fmla="val 16667"/>
                </a:avLst>
              </a:prstGeom>
              <a:solidFill>
                <a:schemeClr val="bg1"/>
              </a:solidFill>
              <a:ln w="9525">
                <a:solidFill>
                  <a:schemeClr val="tx1"/>
                </a:solidFill>
                <a:round/>
                <a:headEnd/>
                <a:tailEnd type="none" w="lg" len="med"/>
              </a:ln>
              <a:effectLst/>
            </p:spPr>
            <p:txBody>
              <a:bodyPr rot="10800000" vert="eaVert" wrap="none" anchor="ctr"/>
              <a:lstStyle/>
              <a:p>
                <a:endParaRPr lang="en-US">
                  <a:solidFill>
                    <a:schemeClr val="accent2"/>
                  </a:solidFill>
                  <a:effectLst>
                    <a:outerShdw blurRad="38100" dist="38100" dir="2700000" algn="tl">
                      <a:srgbClr val="C0C0C0"/>
                    </a:outerShdw>
                  </a:effectLst>
                </a:endParaRPr>
              </a:p>
            </p:txBody>
          </p:sp>
          <p:sp>
            <p:nvSpPr>
              <p:cNvPr id="174115" name="AutoShape 1059"/>
              <p:cNvSpPr>
                <a:spLocks noChangeArrowheads="1"/>
              </p:cNvSpPr>
              <p:nvPr/>
            </p:nvSpPr>
            <p:spPr bwMode="auto">
              <a:xfrm>
                <a:off x="1296" y="3456"/>
                <a:ext cx="48" cy="192"/>
              </a:xfrm>
              <a:prstGeom prst="roundRect">
                <a:avLst>
                  <a:gd name="adj" fmla="val 16667"/>
                </a:avLst>
              </a:prstGeom>
              <a:solidFill>
                <a:schemeClr val="bg1"/>
              </a:solidFill>
              <a:ln w="9525">
                <a:solidFill>
                  <a:schemeClr val="tx1"/>
                </a:solidFill>
                <a:round/>
                <a:headEnd/>
                <a:tailEnd type="none" w="lg" len="med"/>
              </a:ln>
              <a:effectLst/>
            </p:spPr>
            <p:txBody>
              <a:bodyPr rot="10800000" vert="eaVert" wrap="none" anchor="ctr"/>
              <a:lstStyle/>
              <a:p>
                <a:endParaRPr lang="en-US">
                  <a:solidFill>
                    <a:schemeClr val="accent2"/>
                  </a:solidFill>
                  <a:effectLst>
                    <a:outerShdw blurRad="38100" dist="38100" dir="2700000" algn="tl">
                      <a:srgbClr val="C0C0C0"/>
                    </a:outerShdw>
                  </a:effectLst>
                </a:endParaRPr>
              </a:p>
            </p:txBody>
          </p:sp>
        </p:grpSp>
        <p:grpSp>
          <p:nvGrpSpPr>
            <p:cNvPr id="174116" name="Group 1060"/>
            <p:cNvGrpSpPr>
              <a:grpSpLocks/>
            </p:cNvGrpSpPr>
            <p:nvPr/>
          </p:nvGrpSpPr>
          <p:grpSpPr bwMode="auto">
            <a:xfrm rot="-1126122">
              <a:off x="2949" y="2997"/>
              <a:ext cx="96" cy="384"/>
              <a:chOff x="1200" y="3456"/>
              <a:chExt cx="144" cy="480"/>
            </a:xfrm>
          </p:grpSpPr>
          <p:sp>
            <p:nvSpPr>
              <p:cNvPr id="174117" name="AutoShape 1061"/>
              <p:cNvSpPr>
                <a:spLocks noChangeArrowheads="1"/>
              </p:cNvSpPr>
              <p:nvPr/>
            </p:nvSpPr>
            <p:spPr bwMode="auto">
              <a:xfrm>
                <a:off x="1248" y="3648"/>
                <a:ext cx="48" cy="288"/>
              </a:xfrm>
              <a:prstGeom prst="roundRect">
                <a:avLst>
                  <a:gd name="adj" fmla="val 16667"/>
                </a:avLst>
              </a:prstGeom>
              <a:solidFill>
                <a:schemeClr val="bg1"/>
              </a:solidFill>
              <a:ln w="9525">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C0C0C0"/>
                    </a:outerShdw>
                  </a:effectLst>
                </a:endParaRPr>
              </a:p>
            </p:txBody>
          </p:sp>
          <p:sp>
            <p:nvSpPr>
              <p:cNvPr id="174118" name="Oval 1062"/>
              <p:cNvSpPr>
                <a:spLocks noChangeArrowheads="1"/>
              </p:cNvSpPr>
              <p:nvPr/>
            </p:nvSpPr>
            <p:spPr bwMode="auto">
              <a:xfrm>
                <a:off x="1200" y="3504"/>
                <a:ext cx="144" cy="144"/>
              </a:xfrm>
              <a:prstGeom prst="ellipse">
                <a:avLst/>
              </a:prstGeom>
              <a:solidFill>
                <a:schemeClr val="bg1"/>
              </a:solidFill>
              <a:ln w="9525">
                <a:solidFill>
                  <a:schemeClr val="accent2"/>
                </a:solidFill>
                <a:round/>
                <a:headEnd/>
                <a:tailEnd type="none" w="lg" len="med"/>
              </a:ln>
              <a:effectLst/>
            </p:spPr>
            <p:txBody>
              <a:bodyPr wrap="none" anchor="ctr"/>
              <a:lstStyle/>
              <a:p>
                <a:endParaRPr lang="he-IL"/>
              </a:p>
            </p:txBody>
          </p:sp>
          <p:sp>
            <p:nvSpPr>
              <p:cNvPr id="174119" name="AutoShape 1063"/>
              <p:cNvSpPr>
                <a:spLocks noChangeArrowheads="1"/>
              </p:cNvSpPr>
              <p:nvPr/>
            </p:nvSpPr>
            <p:spPr bwMode="auto">
              <a:xfrm>
                <a:off x="1200" y="3456"/>
                <a:ext cx="48" cy="192"/>
              </a:xfrm>
              <a:prstGeom prst="roundRect">
                <a:avLst>
                  <a:gd name="adj" fmla="val 16667"/>
                </a:avLst>
              </a:prstGeom>
              <a:solidFill>
                <a:schemeClr val="bg1"/>
              </a:solidFill>
              <a:ln w="9525">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C0C0C0"/>
                    </a:outerShdw>
                  </a:effectLst>
                </a:endParaRPr>
              </a:p>
            </p:txBody>
          </p:sp>
          <p:sp>
            <p:nvSpPr>
              <p:cNvPr id="174120" name="AutoShape 1064"/>
              <p:cNvSpPr>
                <a:spLocks noChangeArrowheads="1"/>
              </p:cNvSpPr>
              <p:nvPr/>
            </p:nvSpPr>
            <p:spPr bwMode="auto">
              <a:xfrm>
                <a:off x="1248" y="3456"/>
                <a:ext cx="48" cy="192"/>
              </a:xfrm>
              <a:prstGeom prst="roundRect">
                <a:avLst>
                  <a:gd name="adj" fmla="val 16667"/>
                </a:avLst>
              </a:prstGeom>
              <a:solidFill>
                <a:schemeClr val="bg1"/>
              </a:solidFill>
              <a:ln w="9525">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C0C0C0"/>
                    </a:outerShdw>
                  </a:effectLst>
                </a:endParaRPr>
              </a:p>
            </p:txBody>
          </p:sp>
          <p:sp>
            <p:nvSpPr>
              <p:cNvPr id="174121" name="AutoShape 1065"/>
              <p:cNvSpPr>
                <a:spLocks noChangeArrowheads="1"/>
              </p:cNvSpPr>
              <p:nvPr/>
            </p:nvSpPr>
            <p:spPr bwMode="auto">
              <a:xfrm>
                <a:off x="1296" y="3456"/>
                <a:ext cx="48" cy="192"/>
              </a:xfrm>
              <a:prstGeom prst="roundRect">
                <a:avLst>
                  <a:gd name="adj" fmla="val 16667"/>
                </a:avLst>
              </a:prstGeom>
              <a:solidFill>
                <a:schemeClr val="bg1"/>
              </a:solidFill>
              <a:ln w="9525">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C0C0C0"/>
                    </a:outerShdw>
                  </a:effectLst>
                </a:endParaRPr>
              </a:p>
            </p:txBody>
          </p:sp>
        </p:grpSp>
        <p:grpSp>
          <p:nvGrpSpPr>
            <p:cNvPr id="174122" name="Group 1066"/>
            <p:cNvGrpSpPr>
              <a:grpSpLocks/>
            </p:cNvGrpSpPr>
            <p:nvPr/>
          </p:nvGrpSpPr>
          <p:grpSpPr bwMode="auto">
            <a:xfrm rot="-3236805">
              <a:off x="3360" y="2640"/>
              <a:ext cx="96" cy="384"/>
              <a:chOff x="1200" y="3456"/>
              <a:chExt cx="144" cy="480"/>
            </a:xfrm>
          </p:grpSpPr>
          <p:sp>
            <p:nvSpPr>
              <p:cNvPr id="174123" name="AutoShape 1067"/>
              <p:cNvSpPr>
                <a:spLocks noChangeArrowheads="1"/>
              </p:cNvSpPr>
              <p:nvPr/>
            </p:nvSpPr>
            <p:spPr bwMode="auto">
              <a:xfrm>
                <a:off x="1248" y="3648"/>
                <a:ext cx="48" cy="288"/>
              </a:xfrm>
              <a:prstGeom prst="roundRect">
                <a:avLst>
                  <a:gd name="adj" fmla="val 16667"/>
                </a:avLst>
              </a:prstGeom>
              <a:solidFill>
                <a:schemeClr val="bg1"/>
              </a:solidFill>
              <a:ln w="9525">
                <a:solidFill>
                  <a:schemeClr val="tx1"/>
                </a:solidFill>
                <a:round/>
                <a:headEnd/>
                <a:tailEnd type="none" w="lg" len="med"/>
              </a:ln>
              <a:effectLst/>
            </p:spPr>
            <p:txBody>
              <a:bodyPr vert="eaVert" wrap="none" anchor="ctr"/>
              <a:lstStyle/>
              <a:p>
                <a:endParaRPr lang="en-US">
                  <a:solidFill>
                    <a:schemeClr val="accent2"/>
                  </a:solidFill>
                  <a:effectLst>
                    <a:outerShdw blurRad="38100" dist="38100" dir="2700000" algn="tl">
                      <a:srgbClr val="C0C0C0"/>
                    </a:outerShdw>
                  </a:effectLst>
                </a:endParaRPr>
              </a:p>
            </p:txBody>
          </p:sp>
          <p:sp>
            <p:nvSpPr>
              <p:cNvPr id="174124" name="Oval 1068"/>
              <p:cNvSpPr>
                <a:spLocks noChangeArrowheads="1"/>
              </p:cNvSpPr>
              <p:nvPr/>
            </p:nvSpPr>
            <p:spPr bwMode="auto">
              <a:xfrm>
                <a:off x="1200" y="3504"/>
                <a:ext cx="144" cy="144"/>
              </a:xfrm>
              <a:prstGeom prst="ellipse">
                <a:avLst/>
              </a:prstGeom>
              <a:solidFill>
                <a:schemeClr val="bg1"/>
              </a:solidFill>
              <a:ln w="9525">
                <a:solidFill>
                  <a:schemeClr val="accent2"/>
                </a:solidFill>
                <a:round/>
                <a:headEnd/>
                <a:tailEnd type="none" w="lg" len="med"/>
              </a:ln>
              <a:effectLst/>
            </p:spPr>
            <p:txBody>
              <a:bodyPr wrap="none" anchor="ctr"/>
              <a:lstStyle/>
              <a:p>
                <a:endParaRPr lang="he-IL"/>
              </a:p>
            </p:txBody>
          </p:sp>
          <p:sp>
            <p:nvSpPr>
              <p:cNvPr id="174125" name="AutoShape 1069"/>
              <p:cNvSpPr>
                <a:spLocks noChangeArrowheads="1"/>
              </p:cNvSpPr>
              <p:nvPr/>
            </p:nvSpPr>
            <p:spPr bwMode="auto">
              <a:xfrm>
                <a:off x="1200" y="3456"/>
                <a:ext cx="48" cy="192"/>
              </a:xfrm>
              <a:prstGeom prst="roundRect">
                <a:avLst>
                  <a:gd name="adj" fmla="val 16667"/>
                </a:avLst>
              </a:prstGeom>
              <a:solidFill>
                <a:schemeClr val="bg1"/>
              </a:solidFill>
              <a:ln w="9525">
                <a:solidFill>
                  <a:schemeClr val="tx1"/>
                </a:solidFill>
                <a:round/>
                <a:headEnd/>
                <a:tailEnd type="none" w="lg" len="med"/>
              </a:ln>
              <a:effectLst/>
            </p:spPr>
            <p:txBody>
              <a:bodyPr vert="eaVert" wrap="none" anchor="ctr"/>
              <a:lstStyle/>
              <a:p>
                <a:endParaRPr lang="en-US">
                  <a:solidFill>
                    <a:schemeClr val="accent2"/>
                  </a:solidFill>
                  <a:effectLst>
                    <a:outerShdw blurRad="38100" dist="38100" dir="2700000" algn="tl">
                      <a:srgbClr val="C0C0C0"/>
                    </a:outerShdw>
                  </a:effectLst>
                </a:endParaRPr>
              </a:p>
            </p:txBody>
          </p:sp>
          <p:sp>
            <p:nvSpPr>
              <p:cNvPr id="174126" name="AutoShape 1070"/>
              <p:cNvSpPr>
                <a:spLocks noChangeArrowheads="1"/>
              </p:cNvSpPr>
              <p:nvPr/>
            </p:nvSpPr>
            <p:spPr bwMode="auto">
              <a:xfrm>
                <a:off x="1248" y="3456"/>
                <a:ext cx="48" cy="192"/>
              </a:xfrm>
              <a:prstGeom prst="roundRect">
                <a:avLst>
                  <a:gd name="adj" fmla="val 16667"/>
                </a:avLst>
              </a:prstGeom>
              <a:solidFill>
                <a:schemeClr val="bg1"/>
              </a:solidFill>
              <a:ln w="9525">
                <a:solidFill>
                  <a:schemeClr val="tx1"/>
                </a:solidFill>
                <a:round/>
                <a:headEnd/>
                <a:tailEnd type="none" w="lg" len="med"/>
              </a:ln>
              <a:effectLst/>
            </p:spPr>
            <p:txBody>
              <a:bodyPr vert="eaVert" wrap="none" anchor="ctr"/>
              <a:lstStyle/>
              <a:p>
                <a:endParaRPr lang="en-US">
                  <a:solidFill>
                    <a:schemeClr val="accent2"/>
                  </a:solidFill>
                  <a:effectLst>
                    <a:outerShdw blurRad="38100" dist="38100" dir="2700000" algn="tl">
                      <a:srgbClr val="C0C0C0"/>
                    </a:outerShdw>
                  </a:effectLst>
                </a:endParaRPr>
              </a:p>
            </p:txBody>
          </p:sp>
          <p:sp>
            <p:nvSpPr>
              <p:cNvPr id="174127" name="AutoShape 1071"/>
              <p:cNvSpPr>
                <a:spLocks noChangeArrowheads="1"/>
              </p:cNvSpPr>
              <p:nvPr/>
            </p:nvSpPr>
            <p:spPr bwMode="auto">
              <a:xfrm>
                <a:off x="1296" y="3456"/>
                <a:ext cx="48" cy="192"/>
              </a:xfrm>
              <a:prstGeom prst="roundRect">
                <a:avLst>
                  <a:gd name="adj" fmla="val 16667"/>
                </a:avLst>
              </a:prstGeom>
              <a:solidFill>
                <a:schemeClr val="bg1"/>
              </a:solidFill>
              <a:ln w="9525">
                <a:solidFill>
                  <a:schemeClr val="tx1"/>
                </a:solidFill>
                <a:round/>
                <a:headEnd/>
                <a:tailEnd type="none" w="lg" len="med"/>
              </a:ln>
              <a:effectLst/>
            </p:spPr>
            <p:txBody>
              <a:bodyPr vert="eaVert" wrap="none" anchor="ctr"/>
              <a:lstStyle/>
              <a:p>
                <a:endParaRPr lang="en-US">
                  <a:solidFill>
                    <a:schemeClr val="accent2"/>
                  </a:solidFill>
                  <a:effectLst>
                    <a:outerShdw blurRad="38100" dist="38100" dir="2700000" algn="tl">
                      <a:srgbClr val="C0C0C0"/>
                    </a:outerShdw>
                  </a:effectLst>
                </a:endParaRPr>
              </a:p>
            </p:txBody>
          </p:sp>
        </p:grpSp>
        <p:grpSp>
          <p:nvGrpSpPr>
            <p:cNvPr id="174128" name="Group 1072"/>
            <p:cNvGrpSpPr>
              <a:grpSpLocks/>
            </p:cNvGrpSpPr>
            <p:nvPr/>
          </p:nvGrpSpPr>
          <p:grpSpPr bwMode="auto">
            <a:xfrm rot="1735101">
              <a:off x="2391" y="2940"/>
              <a:ext cx="96" cy="384"/>
              <a:chOff x="1200" y="3456"/>
              <a:chExt cx="144" cy="480"/>
            </a:xfrm>
          </p:grpSpPr>
          <p:sp>
            <p:nvSpPr>
              <p:cNvPr id="174129" name="AutoShape 1073"/>
              <p:cNvSpPr>
                <a:spLocks noChangeArrowheads="1"/>
              </p:cNvSpPr>
              <p:nvPr/>
            </p:nvSpPr>
            <p:spPr bwMode="auto">
              <a:xfrm>
                <a:off x="1248" y="3648"/>
                <a:ext cx="48" cy="288"/>
              </a:xfrm>
              <a:prstGeom prst="roundRect">
                <a:avLst>
                  <a:gd name="adj" fmla="val 16667"/>
                </a:avLst>
              </a:prstGeom>
              <a:solidFill>
                <a:schemeClr val="bg1"/>
              </a:solidFill>
              <a:ln w="9525">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C0C0C0"/>
                    </a:outerShdw>
                  </a:effectLst>
                </a:endParaRPr>
              </a:p>
            </p:txBody>
          </p:sp>
          <p:sp>
            <p:nvSpPr>
              <p:cNvPr id="174130" name="Oval 1074"/>
              <p:cNvSpPr>
                <a:spLocks noChangeArrowheads="1"/>
              </p:cNvSpPr>
              <p:nvPr/>
            </p:nvSpPr>
            <p:spPr bwMode="auto">
              <a:xfrm>
                <a:off x="1200" y="3504"/>
                <a:ext cx="144" cy="144"/>
              </a:xfrm>
              <a:prstGeom prst="ellipse">
                <a:avLst/>
              </a:prstGeom>
              <a:solidFill>
                <a:schemeClr val="bg1"/>
              </a:solidFill>
              <a:ln w="9525">
                <a:solidFill>
                  <a:schemeClr val="accent2"/>
                </a:solidFill>
                <a:round/>
                <a:headEnd/>
                <a:tailEnd type="none" w="lg" len="med"/>
              </a:ln>
              <a:effectLst/>
            </p:spPr>
            <p:txBody>
              <a:bodyPr wrap="none" anchor="ctr"/>
              <a:lstStyle/>
              <a:p>
                <a:endParaRPr lang="he-IL"/>
              </a:p>
            </p:txBody>
          </p:sp>
          <p:sp>
            <p:nvSpPr>
              <p:cNvPr id="174131" name="AutoShape 1075"/>
              <p:cNvSpPr>
                <a:spLocks noChangeArrowheads="1"/>
              </p:cNvSpPr>
              <p:nvPr/>
            </p:nvSpPr>
            <p:spPr bwMode="auto">
              <a:xfrm>
                <a:off x="1200" y="3456"/>
                <a:ext cx="48" cy="192"/>
              </a:xfrm>
              <a:prstGeom prst="roundRect">
                <a:avLst>
                  <a:gd name="adj" fmla="val 16667"/>
                </a:avLst>
              </a:prstGeom>
              <a:solidFill>
                <a:schemeClr val="bg1"/>
              </a:solidFill>
              <a:ln w="9525">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C0C0C0"/>
                    </a:outerShdw>
                  </a:effectLst>
                </a:endParaRPr>
              </a:p>
            </p:txBody>
          </p:sp>
          <p:sp>
            <p:nvSpPr>
              <p:cNvPr id="174132" name="AutoShape 1076"/>
              <p:cNvSpPr>
                <a:spLocks noChangeArrowheads="1"/>
              </p:cNvSpPr>
              <p:nvPr/>
            </p:nvSpPr>
            <p:spPr bwMode="auto">
              <a:xfrm>
                <a:off x="1248" y="3456"/>
                <a:ext cx="48" cy="192"/>
              </a:xfrm>
              <a:prstGeom prst="roundRect">
                <a:avLst>
                  <a:gd name="adj" fmla="val 16667"/>
                </a:avLst>
              </a:prstGeom>
              <a:solidFill>
                <a:schemeClr val="bg1"/>
              </a:solidFill>
              <a:ln w="9525">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C0C0C0"/>
                    </a:outerShdw>
                  </a:effectLst>
                </a:endParaRPr>
              </a:p>
            </p:txBody>
          </p:sp>
          <p:sp>
            <p:nvSpPr>
              <p:cNvPr id="174133" name="AutoShape 1077"/>
              <p:cNvSpPr>
                <a:spLocks noChangeArrowheads="1"/>
              </p:cNvSpPr>
              <p:nvPr/>
            </p:nvSpPr>
            <p:spPr bwMode="auto">
              <a:xfrm>
                <a:off x="1296" y="3456"/>
                <a:ext cx="48" cy="192"/>
              </a:xfrm>
              <a:prstGeom prst="roundRect">
                <a:avLst>
                  <a:gd name="adj" fmla="val 16667"/>
                </a:avLst>
              </a:prstGeom>
              <a:solidFill>
                <a:schemeClr val="bg1"/>
              </a:solidFill>
              <a:ln w="9525">
                <a:solidFill>
                  <a:schemeClr val="tx1"/>
                </a:solidFill>
                <a:round/>
                <a:headEnd/>
                <a:tailEnd type="none" w="lg" len="med"/>
              </a:ln>
              <a:effectLst/>
            </p:spPr>
            <p:txBody>
              <a:bodyPr wrap="none" anchor="ctr"/>
              <a:lstStyle/>
              <a:p>
                <a:endParaRPr lang="en-US">
                  <a:solidFill>
                    <a:schemeClr val="accent2"/>
                  </a:solidFill>
                  <a:effectLst>
                    <a:outerShdw blurRad="38100" dist="38100" dir="2700000" algn="tl">
                      <a:srgbClr val="C0C0C0"/>
                    </a:outerShdw>
                  </a:effectLst>
                </a:endParaRPr>
              </a:p>
            </p:txBody>
          </p:sp>
        </p:grpSp>
        <p:grpSp>
          <p:nvGrpSpPr>
            <p:cNvPr id="174134" name="Group 1078"/>
            <p:cNvGrpSpPr>
              <a:grpSpLocks/>
            </p:cNvGrpSpPr>
            <p:nvPr/>
          </p:nvGrpSpPr>
          <p:grpSpPr bwMode="auto">
            <a:xfrm rot="3660820">
              <a:off x="2016" y="2544"/>
              <a:ext cx="96" cy="384"/>
              <a:chOff x="1200" y="3456"/>
              <a:chExt cx="144" cy="480"/>
            </a:xfrm>
          </p:grpSpPr>
          <p:sp>
            <p:nvSpPr>
              <p:cNvPr id="174135" name="AutoShape 1079"/>
              <p:cNvSpPr>
                <a:spLocks noChangeArrowheads="1"/>
              </p:cNvSpPr>
              <p:nvPr/>
            </p:nvSpPr>
            <p:spPr bwMode="auto">
              <a:xfrm>
                <a:off x="1248" y="3648"/>
                <a:ext cx="48" cy="288"/>
              </a:xfrm>
              <a:prstGeom prst="roundRect">
                <a:avLst>
                  <a:gd name="adj" fmla="val 16667"/>
                </a:avLst>
              </a:prstGeom>
              <a:solidFill>
                <a:schemeClr val="bg1"/>
              </a:solidFill>
              <a:ln w="9525">
                <a:solidFill>
                  <a:schemeClr val="tx1"/>
                </a:solidFill>
                <a:round/>
                <a:headEnd/>
                <a:tailEnd type="none" w="lg" len="med"/>
              </a:ln>
              <a:effectLst/>
            </p:spPr>
            <p:txBody>
              <a:bodyPr rot="10800000" vert="eaVert" wrap="none" anchor="ctr"/>
              <a:lstStyle/>
              <a:p>
                <a:endParaRPr lang="en-US">
                  <a:solidFill>
                    <a:schemeClr val="accent2"/>
                  </a:solidFill>
                  <a:effectLst>
                    <a:outerShdw blurRad="38100" dist="38100" dir="2700000" algn="tl">
                      <a:srgbClr val="C0C0C0"/>
                    </a:outerShdw>
                  </a:effectLst>
                </a:endParaRPr>
              </a:p>
            </p:txBody>
          </p:sp>
          <p:sp>
            <p:nvSpPr>
              <p:cNvPr id="174136" name="Oval 1080"/>
              <p:cNvSpPr>
                <a:spLocks noChangeArrowheads="1"/>
              </p:cNvSpPr>
              <p:nvPr/>
            </p:nvSpPr>
            <p:spPr bwMode="auto">
              <a:xfrm>
                <a:off x="1200" y="3504"/>
                <a:ext cx="144" cy="144"/>
              </a:xfrm>
              <a:prstGeom prst="ellipse">
                <a:avLst/>
              </a:prstGeom>
              <a:solidFill>
                <a:schemeClr val="bg1"/>
              </a:solidFill>
              <a:ln w="9525">
                <a:solidFill>
                  <a:schemeClr val="accent2"/>
                </a:solidFill>
                <a:round/>
                <a:headEnd/>
                <a:tailEnd type="none" w="lg" len="med"/>
              </a:ln>
              <a:effectLst/>
            </p:spPr>
            <p:txBody>
              <a:bodyPr wrap="none" anchor="ctr"/>
              <a:lstStyle/>
              <a:p>
                <a:endParaRPr lang="he-IL"/>
              </a:p>
            </p:txBody>
          </p:sp>
          <p:sp>
            <p:nvSpPr>
              <p:cNvPr id="174137" name="AutoShape 1081"/>
              <p:cNvSpPr>
                <a:spLocks noChangeArrowheads="1"/>
              </p:cNvSpPr>
              <p:nvPr/>
            </p:nvSpPr>
            <p:spPr bwMode="auto">
              <a:xfrm>
                <a:off x="1200" y="3456"/>
                <a:ext cx="48" cy="192"/>
              </a:xfrm>
              <a:prstGeom prst="roundRect">
                <a:avLst>
                  <a:gd name="adj" fmla="val 16667"/>
                </a:avLst>
              </a:prstGeom>
              <a:solidFill>
                <a:schemeClr val="bg1"/>
              </a:solidFill>
              <a:ln w="9525">
                <a:solidFill>
                  <a:schemeClr val="tx1"/>
                </a:solidFill>
                <a:round/>
                <a:headEnd/>
                <a:tailEnd type="none" w="lg" len="med"/>
              </a:ln>
              <a:effectLst/>
            </p:spPr>
            <p:txBody>
              <a:bodyPr rot="10800000" vert="eaVert" wrap="none" anchor="ctr"/>
              <a:lstStyle/>
              <a:p>
                <a:endParaRPr lang="en-US">
                  <a:solidFill>
                    <a:schemeClr val="accent2"/>
                  </a:solidFill>
                  <a:effectLst>
                    <a:outerShdw blurRad="38100" dist="38100" dir="2700000" algn="tl">
                      <a:srgbClr val="C0C0C0"/>
                    </a:outerShdw>
                  </a:effectLst>
                </a:endParaRPr>
              </a:p>
            </p:txBody>
          </p:sp>
          <p:sp>
            <p:nvSpPr>
              <p:cNvPr id="174138" name="AutoShape 1082"/>
              <p:cNvSpPr>
                <a:spLocks noChangeArrowheads="1"/>
              </p:cNvSpPr>
              <p:nvPr/>
            </p:nvSpPr>
            <p:spPr bwMode="auto">
              <a:xfrm>
                <a:off x="1248" y="3456"/>
                <a:ext cx="48" cy="192"/>
              </a:xfrm>
              <a:prstGeom prst="roundRect">
                <a:avLst>
                  <a:gd name="adj" fmla="val 16667"/>
                </a:avLst>
              </a:prstGeom>
              <a:solidFill>
                <a:schemeClr val="bg1"/>
              </a:solidFill>
              <a:ln w="9525">
                <a:solidFill>
                  <a:schemeClr val="tx1"/>
                </a:solidFill>
                <a:round/>
                <a:headEnd/>
                <a:tailEnd type="none" w="lg" len="med"/>
              </a:ln>
              <a:effectLst/>
            </p:spPr>
            <p:txBody>
              <a:bodyPr rot="10800000" vert="eaVert" wrap="none" anchor="ctr"/>
              <a:lstStyle/>
              <a:p>
                <a:endParaRPr lang="en-US">
                  <a:solidFill>
                    <a:schemeClr val="accent2"/>
                  </a:solidFill>
                  <a:effectLst>
                    <a:outerShdw blurRad="38100" dist="38100" dir="2700000" algn="tl">
                      <a:srgbClr val="C0C0C0"/>
                    </a:outerShdw>
                  </a:effectLst>
                </a:endParaRPr>
              </a:p>
            </p:txBody>
          </p:sp>
          <p:sp>
            <p:nvSpPr>
              <p:cNvPr id="174139" name="AutoShape 1083"/>
              <p:cNvSpPr>
                <a:spLocks noChangeArrowheads="1"/>
              </p:cNvSpPr>
              <p:nvPr/>
            </p:nvSpPr>
            <p:spPr bwMode="auto">
              <a:xfrm>
                <a:off x="1296" y="3456"/>
                <a:ext cx="48" cy="192"/>
              </a:xfrm>
              <a:prstGeom prst="roundRect">
                <a:avLst>
                  <a:gd name="adj" fmla="val 16667"/>
                </a:avLst>
              </a:prstGeom>
              <a:solidFill>
                <a:schemeClr val="bg1"/>
              </a:solidFill>
              <a:ln w="9525">
                <a:solidFill>
                  <a:schemeClr val="tx1"/>
                </a:solidFill>
                <a:round/>
                <a:headEnd/>
                <a:tailEnd type="none" w="lg" len="med"/>
              </a:ln>
              <a:effectLst/>
            </p:spPr>
            <p:txBody>
              <a:bodyPr rot="10800000" vert="eaVert" wrap="none" anchor="ctr"/>
              <a:lstStyle/>
              <a:p>
                <a:endParaRPr lang="en-US">
                  <a:solidFill>
                    <a:schemeClr val="accent2"/>
                  </a:solidFill>
                  <a:effectLst>
                    <a:outerShdw blurRad="38100" dist="38100" dir="2700000" algn="tl">
                      <a:srgbClr val="C0C0C0"/>
                    </a:outerShdw>
                  </a:effectLst>
                </a:endParaRPr>
              </a:p>
            </p:txBody>
          </p:sp>
        </p:grpSp>
        <p:grpSp>
          <p:nvGrpSpPr>
            <p:cNvPr id="174140" name="Group 1084"/>
            <p:cNvGrpSpPr>
              <a:grpSpLocks/>
            </p:cNvGrpSpPr>
            <p:nvPr/>
          </p:nvGrpSpPr>
          <p:grpSpPr bwMode="auto">
            <a:xfrm rot="9800880">
              <a:off x="2400" y="1554"/>
              <a:ext cx="96" cy="384"/>
              <a:chOff x="1200" y="3456"/>
              <a:chExt cx="144" cy="480"/>
            </a:xfrm>
          </p:grpSpPr>
          <p:sp>
            <p:nvSpPr>
              <p:cNvPr id="174141" name="AutoShape 1085"/>
              <p:cNvSpPr>
                <a:spLocks noChangeArrowheads="1"/>
              </p:cNvSpPr>
              <p:nvPr/>
            </p:nvSpPr>
            <p:spPr bwMode="auto">
              <a:xfrm>
                <a:off x="1248" y="3648"/>
                <a:ext cx="48" cy="288"/>
              </a:xfrm>
              <a:prstGeom prst="roundRect">
                <a:avLst>
                  <a:gd name="adj" fmla="val 16667"/>
                </a:avLst>
              </a:prstGeom>
              <a:solidFill>
                <a:schemeClr val="bg1"/>
              </a:solidFill>
              <a:ln w="9525">
                <a:solidFill>
                  <a:schemeClr val="tx1"/>
                </a:solidFill>
                <a:round/>
                <a:headEnd/>
                <a:tailEnd type="none" w="lg" len="med"/>
              </a:ln>
              <a:effectLst/>
            </p:spPr>
            <p:txBody>
              <a:bodyPr rot="10800000" wrap="none" anchor="ctr"/>
              <a:lstStyle/>
              <a:p>
                <a:endParaRPr lang="en-US">
                  <a:solidFill>
                    <a:schemeClr val="accent2"/>
                  </a:solidFill>
                  <a:effectLst>
                    <a:outerShdw blurRad="38100" dist="38100" dir="2700000" algn="tl">
                      <a:srgbClr val="C0C0C0"/>
                    </a:outerShdw>
                  </a:effectLst>
                </a:endParaRPr>
              </a:p>
            </p:txBody>
          </p:sp>
          <p:sp>
            <p:nvSpPr>
              <p:cNvPr id="174142" name="Oval 1086"/>
              <p:cNvSpPr>
                <a:spLocks noChangeArrowheads="1"/>
              </p:cNvSpPr>
              <p:nvPr/>
            </p:nvSpPr>
            <p:spPr bwMode="auto">
              <a:xfrm>
                <a:off x="1200" y="3504"/>
                <a:ext cx="144" cy="144"/>
              </a:xfrm>
              <a:prstGeom prst="ellipse">
                <a:avLst/>
              </a:prstGeom>
              <a:solidFill>
                <a:schemeClr val="bg1"/>
              </a:solidFill>
              <a:ln w="9525">
                <a:solidFill>
                  <a:schemeClr val="accent2"/>
                </a:solidFill>
                <a:round/>
                <a:headEnd/>
                <a:tailEnd type="none" w="lg" len="med"/>
              </a:ln>
              <a:effectLst/>
            </p:spPr>
            <p:txBody>
              <a:bodyPr wrap="none" anchor="ctr"/>
              <a:lstStyle/>
              <a:p>
                <a:endParaRPr lang="he-IL"/>
              </a:p>
            </p:txBody>
          </p:sp>
          <p:sp>
            <p:nvSpPr>
              <p:cNvPr id="174143" name="AutoShape 1087"/>
              <p:cNvSpPr>
                <a:spLocks noChangeArrowheads="1"/>
              </p:cNvSpPr>
              <p:nvPr/>
            </p:nvSpPr>
            <p:spPr bwMode="auto">
              <a:xfrm>
                <a:off x="1200" y="3456"/>
                <a:ext cx="48" cy="192"/>
              </a:xfrm>
              <a:prstGeom prst="roundRect">
                <a:avLst>
                  <a:gd name="adj" fmla="val 16667"/>
                </a:avLst>
              </a:prstGeom>
              <a:solidFill>
                <a:schemeClr val="bg1"/>
              </a:solidFill>
              <a:ln w="9525">
                <a:solidFill>
                  <a:schemeClr val="tx1"/>
                </a:solidFill>
                <a:round/>
                <a:headEnd/>
                <a:tailEnd type="none" w="lg" len="med"/>
              </a:ln>
              <a:effectLst/>
            </p:spPr>
            <p:txBody>
              <a:bodyPr rot="10800000" wrap="none" anchor="ctr"/>
              <a:lstStyle/>
              <a:p>
                <a:endParaRPr lang="en-US">
                  <a:solidFill>
                    <a:schemeClr val="accent2"/>
                  </a:solidFill>
                  <a:effectLst>
                    <a:outerShdw blurRad="38100" dist="38100" dir="2700000" algn="tl">
                      <a:srgbClr val="C0C0C0"/>
                    </a:outerShdw>
                  </a:effectLst>
                </a:endParaRPr>
              </a:p>
            </p:txBody>
          </p:sp>
          <p:sp>
            <p:nvSpPr>
              <p:cNvPr id="174144" name="AutoShape 1088"/>
              <p:cNvSpPr>
                <a:spLocks noChangeArrowheads="1"/>
              </p:cNvSpPr>
              <p:nvPr/>
            </p:nvSpPr>
            <p:spPr bwMode="auto">
              <a:xfrm>
                <a:off x="1248" y="3456"/>
                <a:ext cx="48" cy="192"/>
              </a:xfrm>
              <a:prstGeom prst="roundRect">
                <a:avLst>
                  <a:gd name="adj" fmla="val 16667"/>
                </a:avLst>
              </a:prstGeom>
              <a:solidFill>
                <a:schemeClr val="bg1"/>
              </a:solidFill>
              <a:ln w="9525">
                <a:solidFill>
                  <a:schemeClr val="tx1"/>
                </a:solidFill>
                <a:round/>
                <a:headEnd/>
                <a:tailEnd type="none" w="lg" len="med"/>
              </a:ln>
              <a:effectLst/>
            </p:spPr>
            <p:txBody>
              <a:bodyPr rot="10800000" wrap="none" anchor="ctr"/>
              <a:lstStyle/>
              <a:p>
                <a:endParaRPr lang="en-US">
                  <a:solidFill>
                    <a:schemeClr val="accent2"/>
                  </a:solidFill>
                  <a:effectLst>
                    <a:outerShdw blurRad="38100" dist="38100" dir="2700000" algn="tl">
                      <a:srgbClr val="C0C0C0"/>
                    </a:outerShdw>
                  </a:effectLst>
                </a:endParaRPr>
              </a:p>
            </p:txBody>
          </p:sp>
          <p:sp>
            <p:nvSpPr>
              <p:cNvPr id="174145" name="AutoShape 1089"/>
              <p:cNvSpPr>
                <a:spLocks noChangeArrowheads="1"/>
              </p:cNvSpPr>
              <p:nvPr/>
            </p:nvSpPr>
            <p:spPr bwMode="auto">
              <a:xfrm>
                <a:off x="1296" y="3456"/>
                <a:ext cx="48" cy="192"/>
              </a:xfrm>
              <a:prstGeom prst="roundRect">
                <a:avLst>
                  <a:gd name="adj" fmla="val 16667"/>
                </a:avLst>
              </a:prstGeom>
              <a:solidFill>
                <a:schemeClr val="bg1"/>
              </a:solidFill>
              <a:ln w="9525">
                <a:solidFill>
                  <a:schemeClr val="tx1"/>
                </a:solidFill>
                <a:round/>
                <a:headEnd/>
                <a:tailEnd type="none" w="lg" len="med"/>
              </a:ln>
              <a:effectLst/>
            </p:spPr>
            <p:txBody>
              <a:bodyPr rot="10800000" wrap="none" anchor="ctr"/>
              <a:lstStyle/>
              <a:p>
                <a:endParaRPr lang="en-US">
                  <a:solidFill>
                    <a:schemeClr val="accent2"/>
                  </a:solidFill>
                  <a:effectLst>
                    <a:outerShdw blurRad="38100" dist="38100" dir="2700000" algn="tl">
                      <a:srgbClr val="C0C0C0"/>
                    </a:outerShdw>
                  </a:effectLst>
                </a:endParaRPr>
              </a:p>
            </p:txBody>
          </p:sp>
        </p:grpSp>
        <p:grpSp>
          <p:nvGrpSpPr>
            <p:cNvPr id="174146" name="Group 1090"/>
            <p:cNvGrpSpPr>
              <a:grpSpLocks/>
            </p:cNvGrpSpPr>
            <p:nvPr/>
          </p:nvGrpSpPr>
          <p:grpSpPr bwMode="auto">
            <a:xfrm rot="12559631">
              <a:off x="3024" y="1584"/>
              <a:ext cx="96" cy="384"/>
              <a:chOff x="1200" y="3456"/>
              <a:chExt cx="144" cy="480"/>
            </a:xfrm>
          </p:grpSpPr>
          <p:sp>
            <p:nvSpPr>
              <p:cNvPr id="174147" name="AutoShape 1091"/>
              <p:cNvSpPr>
                <a:spLocks noChangeArrowheads="1"/>
              </p:cNvSpPr>
              <p:nvPr/>
            </p:nvSpPr>
            <p:spPr bwMode="auto">
              <a:xfrm>
                <a:off x="1248" y="3648"/>
                <a:ext cx="48" cy="288"/>
              </a:xfrm>
              <a:prstGeom prst="roundRect">
                <a:avLst>
                  <a:gd name="adj" fmla="val 16667"/>
                </a:avLst>
              </a:prstGeom>
              <a:solidFill>
                <a:schemeClr val="bg1"/>
              </a:solidFill>
              <a:ln w="9525">
                <a:solidFill>
                  <a:schemeClr val="tx1"/>
                </a:solidFill>
                <a:round/>
                <a:headEnd/>
                <a:tailEnd type="none" w="lg" len="med"/>
              </a:ln>
              <a:effectLst/>
            </p:spPr>
            <p:txBody>
              <a:bodyPr rot="10800000" wrap="none" anchor="ctr"/>
              <a:lstStyle/>
              <a:p>
                <a:endParaRPr lang="en-US">
                  <a:solidFill>
                    <a:schemeClr val="accent2"/>
                  </a:solidFill>
                  <a:effectLst>
                    <a:outerShdw blurRad="38100" dist="38100" dir="2700000" algn="tl">
                      <a:srgbClr val="C0C0C0"/>
                    </a:outerShdw>
                  </a:effectLst>
                </a:endParaRPr>
              </a:p>
            </p:txBody>
          </p:sp>
          <p:sp>
            <p:nvSpPr>
              <p:cNvPr id="174148" name="Oval 1092"/>
              <p:cNvSpPr>
                <a:spLocks noChangeArrowheads="1"/>
              </p:cNvSpPr>
              <p:nvPr/>
            </p:nvSpPr>
            <p:spPr bwMode="auto">
              <a:xfrm>
                <a:off x="1200" y="3504"/>
                <a:ext cx="144" cy="144"/>
              </a:xfrm>
              <a:prstGeom prst="ellipse">
                <a:avLst/>
              </a:prstGeom>
              <a:solidFill>
                <a:schemeClr val="bg1"/>
              </a:solidFill>
              <a:ln w="9525">
                <a:solidFill>
                  <a:schemeClr val="accent2"/>
                </a:solidFill>
                <a:round/>
                <a:headEnd/>
                <a:tailEnd type="none" w="lg" len="med"/>
              </a:ln>
              <a:effectLst/>
            </p:spPr>
            <p:txBody>
              <a:bodyPr wrap="none" anchor="ctr"/>
              <a:lstStyle/>
              <a:p>
                <a:endParaRPr lang="he-IL"/>
              </a:p>
            </p:txBody>
          </p:sp>
          <p:sp>
            <p:nvSpPr>
              <p:cNvPr id="174149" name="AutoShape 1093"/>
              <p:cNvSpPr>
                <a:spLocks noChangeArrowheads="1"/>
              </p:cNvSpPr>
              <p:nvPr/>
            </p:nvSpPr>
            <p:spPr bwMode="auto">
              <a:xfrm>
                <a:off x="1200" y="3456"/>
                <a:ext cx="48" cy="192"/>
              </a:xfrm>
              <a:prstGeom prst="roundRect">
                <a:avLst>
                  <a:gd name="adj" fmla="val 16667"/>
                </a:avLst>
              </a:prstGeom>
              <a:solidFill>
                <a:schemeClr val="bg1"/>
              </a:solidFill>
              <a:ln w="9525">
                <a:solidFill>
                  <a:schemeClr val="tx1"/>
                </a:solidFill>
                <a:round/>
                <a:headEnd/>
                <a:tailEnd type="none" w="lg" len="med"/>
              </a:ln>
              <a:effectLst/>
            </p:spPr>
            <p:txBody>
              <a:bodyPr rot="10800000" wrap="none" anchor="ctr"/>
              <a:lstStyle/>
              <a:p>
                <a:endParaRPr lang="en-US">
                  <a:solidFill>
                    <a:schemeClr val="accent2"/>
                  </a:solidFill>
                  <a:effectLst>
                    <a:outerShdw blurRad="38100" dist="38100" dir="2700000" algn="tl">
                      <a:srgbClr val="C0C0C0"/>
                    </a:outerShdw>
                  </a:effectLst>
                </a:endParaRPr>
              </a:p>
            </p:txBody>
          </p:sp>
          <p:sp>
            <p:nvSpPr>
              <p:cNvPr id="174150" name="AutoShape 1094"/>
              <p:cNvSpPr>
                <a:spLocks noChangeArrowheads="1"/>
              </p:cNvSpPr>
              <p:nvPr/>
            </p:nvSpPr>
            <p:spPr bwMode="auto">
              <a:xfrm>
                <a:off x="1248" y="3456"/>
                <a:ext cx="48" cy="192"/>
              </a:xfrm>
              <a:prstGeom prst="roundRect">
                <a:avLst>
                  <a:gd name="adj" fmla="val 16667"/>
                </a:avLst>
              </a:prstGeom>
              <a:solidFill>
                <a:schemeClr val="bg1"/>
              </a:solidFill>
              <a:ln w="9525">
                <a:solidFill>
                  <a:schemeClr val="tx1"/>
                </a:solidFill>
                <a:round/>
                <a:headEnd/>
                <a:tailEnd type="none" w="lg" len="med"/>
              </a:ln>
              <a:effectLst/>
            </p:spPr>
            <p:txBody>
              <a:bodyPr rot="10800000" wrap="none" anchor="ctr"/>
              <a:lstStyle/>
              <a:p>
                <a:endParaRPr lang="en-US">
                  <a:solidFill>
                    <a:schemeClr val="accent2"/>
                  </a:solidFill>
                  <a:effectLst>
                    <a:outerShdw blurRad="38100" dist="38100" dir="2700000" algn="tl">
                      <a:srgbClr val="C0C0C0"/>
                    </a:outerShdw>
                  </a:effectLst>
                </a:endParaRPr>
              </a:p>
            </p:txBody>
          </p:sp>
          <p:sp>
            <p:nvSpPr>
              <p:cNvPr id="174151" name="AutoShape 1095"/>
              <p:cNvSpPr>
                <a:spLocks noChangeArrowheads="1"/>
              </p:cNvSpPr>
              <p:nvPr/>
            </p:nvSpPr>
            <p:spPr bwMode="auto">
              <a:xfrm>
                <a:off x="1296" y="3456"/>
                <a:ext cx="48" cy="192"/>
              </a:xfrm>
              <a:prstGeom prst="roundRect">
                <a:avLst>
                  <a:gd name="adj" fmla="val 16667"/>
                </a:avLst>
              </a:prstGeom>
              <a:solidFill>
                <a:schemeClr val="bg1"/>
              </a:solidFill>
              <a:ln w="9525">
                <a:solidFill>
                  <a:schemeClr val="tx1"/>
                </a:solidFill>
                <a:round/>
                <a:headEnd/>
                <a:tailEnd type="none" w="lg" len="med"/>
              </a:ln>
              <a:effectLst/>
            </p:spPr>
            <p:txBody>
              <a:bodyPr rot="10800000" wrap="none" anchor="ctr"/>
              <a:lstStyle/>
              <a:p>
                <a:endParaRPr lang="en-US">
                  <a:solidFill>
                    <a:schemeClr val="accent2"/>
                  </a:solidFill>
                  <a:effectLst>
                    <a:outerShdw blurRad="38100" dist="38100" dir="2700000" algn="tl">
                      <a:srgbClr val="C0C0C0"/>
                    </a:outerShdw>
                  </a:effectLst>
                </a:endParaRPr>
              </a:p>
            </p:txBody>
          </p:sp>
        </p:grpSp>
        <p:grpSp>
          <p:nvGrpSpPr>
            <p:cNvPr id="174152" name="Group 1096"/>
            <p:cNvGrpSpPr>
              <a:grpSpLocks/>
            </p:cNvGrpSpPr>
            <p:nvPr/>
          </p:nvGrpSpPr>
          <p:grpSpPr bwMode="auto">
            <a:xfrm rot="15219002">
              <a:off x="3411" y="1998"/>
              <a:ext cx="96" cy="384"/>
              <a:chOff x="1200" y="3456"/>
              <a:chExt cx="144" cy="480"/>
            </a:xfrm>
          </p:grpSpPr>
          <p:sp>
            <p:nvSpPr>
              <p:cNvPr id="174153" name="AutoShape 1097"/>
              <p:cNvSpPr>
                <a:spLocks noChangeArrowheads="1"/>
              </p:cNvSpPr>
              <p:nvPr/>
            </p:nvSpPr>
            <p:spPr bwMode="auto">
              <a:xfrm>
                <a:off x="1248" y="3648"/>
                <a:ext cx="48" cy="288"/>
              </a:xfrm>
              <a:prstGeom prst="roundRect">
                <a:avLst>
                  <a:gd name="adj" fmla="val 16667"/>
                </a:avLst>
              </a:prstGeom>
              <a:solidFill>
                <a:schemeClr val="bg1"/>
              </a:solidFill>
              <a:ln w="9525">
                <a:solidFill>
                  <a:schemeClr val="tx1"/>
                </a:solidFill>
                <a:round/>
                <a:headEnd/>
                <a:tailEnd type="none" w="lg" len="med"/>
              </a:ln>
              <a:effectLst/>
            </p:spPr>
            <p:txBody>
              <a:bodyPr vert="eaVert" wrap="none" anchor="ctr"/>
              <a:lstStyle/>
              <a:p>
                <a:endParaRPr lang="en-US">
                  <a:solidFill>
                    <a:schemeClr val="accent2"/>
                  </a:solidFill>
                  <a:effectLst>
                    <a:outerShdw blurRad="38100" dist="38100" dir="2700000" algn="tl">
                      <a:srgbClr val="C0C0C0"/>
                    </a:outerShdw>
                  </a:effectLst>
                </a:endParaRPr>
              </a:p>
            </p:txBody>
          </p:sp>
          <p:sp>
            <p:nvSpPr>
              <p:cNvPr id="174154" name="Oval 1098"/>
              <p:cNvSpPr>
                <a:spLocks noChangeArrowheads="1"/>
              </p:cNvSpPr>
              <p:nvPr/>
            </p:nvSpPr>
            <p:spPr bwMode="auto">
              <a:xfrm>
                <a:off x="1200" y="3504"/>
                <a:ext cx="144" cy="144"/>
              </a:xfrm>
              <a:prstGeom prst="ellipse">
                <a:avLst/>
              </a:prstGeom>
              <a:solidFill>
                <a:schemeClr val="bg1"/>
              </a:solidFill>
              <a:ln w="9525">
                <a:solidFill>
                  <a:schemeClr val="accent2"/>
                </a:solidFill>
                <a:round/>
                <a:headEnd/>
                <a:tailEnd type="none" w="lg" len="med"/>
              </a:ln>
              <a:effectLst/>
            </p:spPr>
            <p:txBody>
              <a:bodyPr wrap="none" anchor="ctr"/>
              <a:lstStyle/>
              <a:p>
                <a:endParaRPr lang="he-IL"/>
              </a:p>
            </p:txBody>
          </p:sp>
          <p:sp>
            <p:nvSpPr>
              <p:cNvPr id="174155" name="AutoShape 1099"/>
              <p:cNvSpPr>
                <a:spLocks noChangeArrowheads="1"/>
              </p:cNvSpPr>
              <p:nvPr/>
            </p:nvSpPr>
            <p:spPr bwMode="auto">
              <a:xfrm>
                <a:off x="1200" y="3456"/>
                <a:ext cx="48" cy="192"/>
              </a:xfrm>
              <a:prstGeom prst="roundRect">
                <a:avLst>
                  <a:gd name="adj" fmla="val 16667"/>
                </a:avLst>
              </a:prstGeom>
              <a:solidFill>
                <a:schemeClr val="bg1"/>
              </a:solidFill>
              <a:ln w="9525">
                <a:solidFill>
                  <a:schemeClr val="tx1"/>
                </a:solidFill>
                <a:round/>
                <a:headEnd/>
                <a:tailEnd type="none" w="lg" len="med"/>
              </a:ln>
              <a:effectLst/>
            </p:spPr>
            <p:txBody>
              <a:bodyPr vert="eaVert" wrap="none" anchor="ctr"/>
              <a:lstStyle/>
              <a:p>
                <a:endParaRPr lang="en-US">
                  <a:solidFill>
                    <a:schemeClr val="accent2"/>
                  </a:solidFill>
                  <a:effectLst>
                    <a:outerShdw blurRad="38100" dist="38100" dir="2700000" algn="tl">
                      <a:srgbClr val="C0C0C0"/>
                    </a:outerShdw>
                  </a:effectLst>
                </a:endParaRPr>
              </a:p>
            </p:txBody>
          </p:sp>
          <p:sp>
            <p:nvSpPr>
              <p:cNvPr id="174156" name="AutoShape 1100"/>
              <p:cNvSpPr>
                <a:spLocks noChangeArrowheads="1"/>
              </p:cNvSpPr>
              <p:nvPr/>
            </p:nvSpPr>
            <p:spPr bwMode="auto">
              <a:xfrm>
                <a:off x="1248" y="3456"/>
                <a:ext cx="48" cy="192"/>
              </a:xfrm>
              <a:prstGeom prst="roundRect">
                <a:avLst>
                  <a:gd name="adj" fmla="val 16667"/>
                </a:avLst>
              </a:prstGeom>
              <a:solidFill>
                <a:schemeClr val="bg1"/>
              </a:solidFill>
              <a:ln w="9525">
                <a:solidFill>
                  <a:schemeClr val="tx1"/>
                </a:solidFill>
                <a:round/>
                <a:headEnd/>
                <a:tailEnd type="none" w="lg" len="med"/>
              </a:ln>
              <a:effectLst/>
            </p:spPr>
            <p:txBody>
              <a:bodyPr vert="eaVert" wrap="none" anchor="ctr"/>
              <a:lstStyle/>
              <a:p>
                <a:endParaRPr lang="en-US">
                  <a:solidFill>
                    <a:schemeClr val="accent2"/>
                  </a:solidFill>
                  <a:effectLst>
                    <a:outerShdw blurRad="38100" dist="38100" dir="2700000" algn="tl">
                      <a:srgbClr val="C0C0C0"/>
                    </a:outerShdw>
                  </a:effectLst>
                </a:endParaRPr>
              </a:p>
            </p:txBody>
          </p:sp>
          <p:sp>
            <p:nvSpPr>
              <p:cNvPr id="174157" name="AutoShape 1101"/>
              <p:cNvSpPr>
                <a:spLocks noChangeArrowheads="1"/>
              </p:cNvSpPr>
              <p:nvPr/>
            </p:nvSpPr>
            <p:spPr bwMode="auto">
              <a:xfrm>
                <a:off x="1296" y="3456"/>
                <a:ext cx="48" cy="192"/>
              </a:xfrm>
              <a:prstGeom prst="roundRect">
                <a:avLst>
                  <a:gd name="adj" fmla="val 16667"/>
                </a:avLst>
              </a:prstGeom>
              <a:solidFill>
                <a:schemeClr val="bg1"/>
              </a:solidFill>
              <a:ln w="9525">
                <a:solidFill>
                  <a:schemeClr val="tx1"/>
                </a:solidFill>
                <a:round/>
                <a:headEnd/>
                <a:tailEnd type="none" w="lg" len="med"/>
              </a:ln>
              <a:effectLst/>
            </p:spPr>
            <p:txBody>
              <a:bodyPr vert="eaVert" wrap="none" anchor="ctr"/>
              <a:lstStyle/>
              <a:p>
                <a:endParaRPr lang="en-US">
                  <a:solidFill>
                    <a:schemeClr val="accent2"/>
                  </a:solidFill>
                  <a:effectLst>
                    <a:outerShdw blurRad="38100" dist="38100" dir="2700000" algn="tl">
                      <a:srgbClr val="C0C0C0"/>
                    </a:outerShdw>
                  </a:effectLst>
                </a:endParaRPr>
              </a:p>
            </p:txBody>
          </p:sp>
        </p:grpSp>
      </p:grpSp>
      <p:sp>
        <p:nvSpPr>
          <p:cNvPr id="174158" name="Text Box 1102"/>
          <p:cNvSpPr txBox="1">
            <a:spLocks noChangeArrowheads="1"/>
          </p:cNvSpPr>
          <p:nvPr/>
        </p:nvSpPr>
        <p:spPr bwMode="auto">
          <a:xfrm>
            <a:off x="0" y="18288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(1) בצע פעולות חשיבה עד שתרצה לאכול</a:t>
            </a:r>
            <a:r>
              <a:rPr lang="en-US" sz="2400">
                <a:effectLst>
                  <a:outerShdw blurRad="38100" dist="38100" dir="2700000" algn="tl">
                    <a:srgbClr val="C0C0C0"/>
                  </a:outerShdw>
                </a:effectLst>
              </a:rPr>
              <a:t>;</a:t>
            </a:r>
          </a:p>
        </p:txBody>
      </p:sp>
      <p:sp>
        <p:nvSpPr>
          <p:cNvPr id="174159" name="Text Box 1103"/>
          <p:cNvSpPr txBox="1">
            <a:spLocks noChangeArrowheads="1"/>
          </p:cNvSpPr>
          <p:nvPr/>
        </p:nvSpPr>
        <p:spPr bwMode="auto">
          <a:xfrm>
            <a:off x="0" y="22860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(2) הטל מטבע כדי לבחור כיוון באופן אקראי</a:t>
            </a:r>
            <a:r>
              <a:rPr lang="en-US" sz="2400">
                <a:effectLst>
                  <a:outerShdw blurRad="38100" dist="38100" dir="2700000" algn="tl">
                    <a:srgbClr val="C0C0C0"/>
                  </a:outerShdw>
                </a:effectLst>
              </a:rPr>
              <a:t>;</a:t>
            </a:r>
          </a:p>
        </p:txBody>
      </p:sp>
      <p:sp>
        <p:nvSpPr>
          <p:cNvPr id="174160" name="Text Box 1104"/>
          <p:cNvSpPr txBox="1">
            <a:spLocks noChangeArrowheads="1"/>
          </p:cNvSpPr>
          <p:nvPr/>
        </p:nvSpPr>
        <p:spPr bwMode="auto">
          <a:xfrm>
            <a:off x="3352800" y="2743200"/>
            <a:ext cx="52578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(3) חכה עד אשר מתפנה המזלג בכיוון שנבחר ואז הרם אותו</a:t>
            </a:r>
            <a:r>
              <a:rPr lang="en-US" sz="2400">
                <a:effectLst>
                  <a:outerShdw blurRad="38100" dist="38100" dir="2700000" algn="tl">
                    <a:srgbClr val="C0C0C0"/>
                  </a:outerShdw>
                </a:effectLst>
              </a:rPr>
              <a:t>;</a:t>
            </a:r>
          </a:p>
        </p:txBody>
      </p:sp>
      <p:sp>
        <p:nvSpPr>
          <p:cNvPr id="174162" name="Text Box 1106"/>
          <p:cNvSpPr txBox="1">
            <a:spLocks noChangeArrowheads="1"/>
          </p:cNvSpPr>
          <p:nvPr/>
        </p:nvSpPr>
        <p:spPr bwMode="auto">
          <a:xfrm>
            <a:off x="0" y="35814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(4) אם המזלג השני אינו פנוי בצע:</a:t>
            </a:r>
            <a:endParaRPr lang="en-US" sz="2400">
              <a:effectLst>
                <a:outerShdw blurRad="38100" dist="38100" dir="2700000" algn="tl">
                  <a:srgbClr val="C0C0C0"/>
                </a:outerShdw>
              </a:effectLst>
            </a:endParaRPr>
          </a:p>
        </p:txBody>
      </p:sp>
      <p:sp>
        <p:nvSpPr>
          <p:cNvPr id="174163" name="Text Box 1107"/>
          <p:cNvSpPr txBox="1">
            <a:spLocks noChangeArrowheads="1"/>
          </p:cNvSpPr>
          <p:nvPr/>
        </p:nvSpPr>
        <p:spPr bwMode="auto">
          <a:xfrm>
            <a:off x="1371600" y="4038600"/>
            <a:ext cx="6781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(4.1) הנח בחזרה את המזלג שהרמת</a:t>
            </a:r>
            <a:r>
              <a:rPr lang="en-US" sz="2400">
                <a:effectLst>
                  <a:outerShdw blurRad="38100" dist="38100" dir="2700000" algn="tl">
                    <a:srgbClr val="C0C0C0"/>
                  </a:outerShdw>
                </a:effectLst>
              </a:rPr>
              <a:t>;</a:t>
            </a:r>
          </a:p>
        </p:txBody>
      </p:sp>
      <p:sp>
        <p:nvSpPr>
          <p:cNvPr id="174164" name="Text Box 1108"/>
          <p:cNvSpPr txBox="1">
            <a:spLocks noChangeArrowheads="1"/>
          </p:cNvSpPr>
          <p:nvPr/>
        </p:nvSpPr>
        <p:spPr bwMode="auto">
          <a:xfrm>
            <a:off x="-457200" y="44958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(4.2) חזור ל-(2)</a:t>
            </a:r>
            <a:r>
              <a:rPr lang="en-US" sz="2400">
                <a:effectLst>
                  <a:outerShdw blurRad="38100" dist="38100" dir="2700000" algn="tl">
                    <a:srgbClr val="C0C0C0"/>
                  </a:outerShdw>
                </a:effectLst>
              </a:rPr>
              <a:t>;</a:t>
            </a:r>
          </a:p>
        </p:txBody>
      </p:sp>
      <p:sp>
        <p:nvSpPr>
          <p:cNvPr id="174165" name="Text Box 1109"/>
          <p:cNvSpPr txBox="1">
            <a:spLocks noChangeArrowheads="1"/>
          </p:cNvSpPr>
          <p:nvPr/>
        </p:nvSpPr>
        <p:spPr bwMode="auto">
          <a:xfrm>
            <a:off x="0" y="49530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(5) אחרת הרם את המזלג השני</a:t>
            </a:r>
            <a:r>
              <a:rPr lang="en-US" sz="2400">
                <a:effectLst>
                  <a:outerShdw blurRad="38100" dist="38100" dir="2700000" algn="tl">
                    <a:srgbClr val="C0C0C0"/>
                  </a:outerShdw>
                </a:effectLst>
              </a:rPr>
              <a:t>;</a:t>
            </a:r>
          </a:p>
        </p:txBody>
      </p:sp>
      <p:sp>
        <p:nvSpPr>
          <p:cNvPr id="174166" name="Text Box 1110"/>
          <p:cNvSpPr txBox="1">
            <a:spLocks noChangeArrowheads="1"/>
          </p:cNvSpPr>
          <p:nvPr/>
        </p:nvSpPr>
        <p:spPr bwMode="auto">
          <a:xfrm>
            <a:off x="0" y="54864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(6) </a:t>
            </a:r>
            <a:r>
              <a:rPr lang="he-IL" sz="2400">
                <a:solidFill>
                  <a:srgbClr val="FF3300"/>
                </a:solidFill>
                <a:effectLst>
                  <a:outerShdw blurRad="38100" dist="38100" dir="2700000" algn="tl">
                    <a:srgbClr val="C0C0C0"/>
                  </a:outerShdw>
                </a:effectLst>
              </a:rPr>
              <a:t>אכול לשובע</a:t>
            </a:r>
            <a:r>
              <a:rPr lang="he-IL" sz="2400">
                <a:effectLst>
                  <a:outerShdw blurRad="38100" dist="38100" dir="2700000" algn="tl">
                    <a:srgbClr val="C0C0C0"/>
                  </a:outerShdw>
                </a:effectLst>
              </a:rPr>
              <a:t>;</a:t>
            </a:r>
            <a:endParaRPr lang="en-US" sz="2400">
              <a:solidFill>
                <a:srgbClr val="FF3300"/>
              </a:solidFill>
              <a:effectLst>
                <a:outerShdw blurRad="38100" dist="38100" dir="2700000" algn="tl">
                  <a:srgbClr val="C0C0C0"/>
                </a:outerShdw>
              </a:effectLst>
            </a:endParaRPr>
          </a:p>
        </p:txBody>
      </p:sp>
      <p:sp>
        <p:nvSpPr>
          <p:cNvPr id="174167" name="Text Box 1111"/>
          <p:cNvSpPr txBox="1">
            <a:spLocks noChangeArrowheads="1"/>
          </p:cNvSpPr>
          <p:nvPr/>
        </p:nvSpPr>
        <p:spPr bwMode="auto">
          <a:xfrm>
            <a:off x="0" y="13716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בצע את הפעולות הבאות שוב ושוב:</a:t>
            </a:r>
            <a:endParaRPr lang="en-US" sz="2400">
              <a:effectLst>
                <a:outerShdw blurRad="38100" dist="38100" dir="2700000" algn="tl">
                  <a:srgbClr val="C0C0C0"/>
                </a:outerShdw>
              </a:effectLst>
            </a:endParaRPr>
          </a:p>
        </p:txBody>
      </p:sp>
      <p:sp>
        <p:nvSpPr>
          <p:cNvPr id="174168" name="Text Box 1112"/>
          <p:cNvSpPr txBox="1">
            <a:spLocks noChangeArrowheads="1"/>
          </p:cNvSpPr>
          <p:nvPr/>
        </p:nvSpPr>
        <p:spPr bwMode="auto">
          <a:xfrm>
            <a:off x="0" y="59436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(7) הנח את שני המזלגות וחזור ל-(1).</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animEffect transition="in" filter="wipe(up)">
                                      <p:cBhvr>
                                        <p:cTn id="7" dur="500"/>
                                        <p:tgtEl>
                                          <p:spTgt spid="174082"/>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174083"/>
                                        </p:tgtEl>
                                        <p:attrNameLst>
                                          <p:attrName>style.visibility</p:attrName>
                                        </p:attrNameLst>
                                      </p:cBhvr>
                                      <p:to>
                                        <p:strVal val="visible"/>
                                      </p:to>
                                    </p:set>
                                    <p:anim calcmode="lin" valueType="num">
                                      <p:cBhvr>
                                        <p:cTn id="12" dur="1000" fill="hold"/>
                                        <p:tgtEl>
                                          <p:spTgt spid="174083"/>
                                        </p:tgtEl>
                                        <p:attrNameLst>
                                          <p:attrName>ppt_w</p:attrName>
                                        </p:attrNameLst>
                                      </p:cBhvr>
                                      <p:tavLst>
                                        <p:tav tm="0">
                                          <p:val>
                                            <p:fltVal val="0"/>
                                          </p:val>
                                        </p:tav>
                                        <p:tav tm="100000">
                                          <p:val>
                                            <p:strVal val="#ppt_w"/>
                                          </p:val>
                                        </p:tav>
                                      </p:tavLst>
                                    </p:anim>
                                    <p:anim calcmode="lin" valueType="num">
                                      <p:cBhvr>
                                        <p:cTn id="13" dur="1000" fill="hold"/>
                                        <p:tgtEl>
                                          <p:spTgt spid="174083"/>
                                        </p:tgtEl>
                                        <p:attrNameLst>
                                          <p:attrName>ppt_h</p:attrName>
                                        </p:attrNameLst>
                                      </p:cBhvr>
                                      <p:tavLst>
                                        <p:tav tm="0">
                                          <p:val>
                                            <p:fltVal val="0"/>
                                          </p:val>
                                        </p:tav>
                                        <p:tav tm="100000">
                                          <p:val>
                                            <p:strVal val="#ppt_h"/>
                                          </p:val>
                                        </p:tav>
                                      </p:tavLst>
                                    </p:anim>
                                    <p:anim calcmode="lin" valueType="num">
                                      <p:cBhvr>
                                        <p:cTn id="14" dur="1000" fill="hold"/>
                                        <p:tgtEl>
                                          <p:spTgt spid="17408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7408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74167"/>
                                        </p:tgtEl>
                                        <p:attrNameLst>
                                          <p:attrName>style.visibility</p:attrName>
                                        </p:attrNameLst>
                                      </p:cBhvr>
                                      <p:to>
                                        <p:strVal val="visible"/>
                                      </p:to>
                                    </p:set>
                                    <p:animEffect transition="in" filter="wipe(up)">
                                      <p:cBhvr>
                                        <p:cTn id="20" dur="500"/>
                                        <p:tgtEl>
                                          <p:spTgt spid="17416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74158"/>
                                        </p:tgtEl>
                                        <p:attrNameLst>
                                          <p:attrName>style.visibility</p:attrName>
                                        </p:attrNameLst>
                                      </p:cBhvr>
                                      <p:to>
                                        <p:strVal val="visible"/>
                                      </p:to>
                                    </p:set>
                                    <p:animEffect transition="in" filter="wipe(up)">
                                      <p:cBhvr>
                                        <p:cTn id="25" dur="500"/>
                                        <p:tgtEl>
                                          <p:spTgt spid="17415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74159"/>
                                        </p:tgtEl>
                                        <p:attrNameLst>
                                          <p:attrName>style.visibility</p:attrName>
                                        </p:attrNameLst>
                                      </p:cBhvr>
                                      <p:to>
                                        <p:strVal val="visible"/>
                                      </p:to>
                                    </p:set>
                                    <p:animEffect transition="in" filter="wipe(up)">
                                      <p:cBhvr>
                                        <p:cTn id="30" dur="500"/>
                                        <p:tgtEl>
                                          <p:spTgt spid="1741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74160"/>
                                        </p:tgtEl>
                                        <p:attrNameLst>
                                          <p:attrName>style.visibility</p:attrName>
                                        </p:attrNameLst>
                                      </p:cBhvr>
                                      <p:to>
                                        <p:strVal val="visible"/>
                                      </p:to>
                                    </p:set>
                                    <p:animEffect transition="in" filter="wipe(up)">
                                      <p:cBhvr>
                                        <p:cTn id="35" dur="500"/>
                                        <p:tgtEl>
                                          <p:spTgt spid="17416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74162"/>
                                        </p:tgtEl>
                                        <p:attrNameLst>
                                          <p:attrName>style.visibility</p:attrName>
                                        </p:attrNameLst>
                                      </p:cBhvr>
                                      <p:to>
                                        <p:strVal val="visible"/>
                                      </p:to>
                                    </p:set>
                                    <p:animEffect transition="in" filter="wipe(up)">
                                      <p:cBhvr>
                                        <p:cTn id="40" dur="500"/>
                                        <p:tgtEl>
                                          <p:spTgt spid="17416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74163"/>
                                        </p:tgtEl>
                                        <p:attrNameLst>
                                          <p:attrName>style.visibility</p:attrName>
                                        </p:attrNameLst>
                                      </p:cBhvr>
                                      <p:to>
                                        <p:strVal val="visible"/>
                                      </p:to>
                                    </p:set>
                                    <p:animEffect transition="in" filter="wipe(up)">
                                      <p:cBhvr>
                                        <p:cTn id="45" dur="500"/>
                                        <p:tgtEl>
                                          <p:spTgt spid="17416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74164"/>
                                        </p:tgtEl>
                                        <p:attrNameLst>
                                          <p:attrName>style.visibility</p:attrName>
                                        </p:attrNameLst>
                                      </p:cBhvr>
                                      <p:to>
                                        <p:strVal val="visible"/>
                                      </p:to>
                                    </p:set>
                                    <p:animEffect transition="in" filter="wipe(up)">
                                      <p:cBhvr>
                                        <p:cTn id="50" dur="500"/>
                                        <p:tgtEl>
                                          <p:spTgt spid="17416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74165"/>
                                        </p:tgtEl>
                                        <p:attrNameLst>
                                          <p:attrName>style.visibility</p:attrName>
                                        </p:attrNameLst>
                                      </p:cBhvr>
                                      <p:to>
                                        <p:strVal val="visible"/>
                                      </p:to>
                                    </p:set>
                                    <p:animEffect transition="in" filter="wipe(up)">
                                      <p:cBhvr>
                                        <p:cTn id="55" dur="500"/>
                                        <p:tgtEl>
                                          <p:spTgt spid="17416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74166"/>
                                        </p:tgtEl>
                                        <p:attrNameLst>
                                          <p:attrName>style.visibility</p:attrName>
                                        </p:attrNameLst>
                                      </p:cBhvr>
                                      <p:to>
                                        <p:strVal val="visible"/>
                                      </p:to>
                                    </p:set>
                                    <p:animEffect transition="in" filter="wipe(up)">
                                      <p:cBhvr>
                                        <p:cTn id="60" dur="500"/>
                                        <p:tgtEl>
                                          <p:spTgt spid="17416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74168"/>
                                        </p:tgtEl>
                                        <p:attrNameLst>
                                          <p:attrName>style.visibility</p:attrName>
                                        </p:attrNameLst>
                                      </p:cBhvr>
                                      <p:to>
                                        <p:strVal val="visible"/>
                                      </p:to>
                                    </p:set>
                                    <p:animEffect transition="in" filter="wipe(up)">
                                      <p:cBhvr>
                                        <p:cTn id="65" dur="500"/>
                                        <p:tgtEl>
                                          <p:spTgt spid="174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autoUpdateAnimBg="0"/>
      <p:bldP spid="174158" grpId="0" autoUpdateAnimBg="0"/>
      <p:bldP spid="174159" grpId="0" autoUpdateAnimBg="0"/>
      <p:bldP spid="174160" grpId="0" autoUpdateAnimBg="0"/>
      <p:bldP spid="174162" grpId="0" autoUpdateAnimBg="0"/>
      <p:bldP spid="174163" grpId="0" autoUpdateAnimBg="0"/>
      <p:bldP spid="174164" grpId="0" autoUpdateAnimBg="0"/>
      <p:bldP spid="174165" grpId="0" autoUpdateAnimBg="0"/>
      <p:bldP spid="174166" grpId="0" autoUpdateAnimBg="0"/>
      <p:bldP spid="174167" grpId="0" autoUpdateAnimBg="0"/>
      <p:bldP spid="17416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474A96E7-C2BF-432E-9202-7A5DDC1E47C7}" type="slidenum">
              <a:rPr lang="he-IL"/>
              <a:pPr/>
              <a:t>4</a:t>
            </a:fld>
            <a:endParaRPr lang="en-US"/>
          </a:p>
        </p:txBody>
      </p:sp>
      <p:sp>
        <p:nvSpPr>
          <p:cNvPr id="175106" name="Text Box 2"/>
          <p:cNvSpPr txBox="1">
            <a:spLocks noChangeArrowheads="1"/>
          </p:cNvSpPr>
          <p:nvPr/>
        </p:nvSpPr>
        <p:spPr bwMode="auto">
          <a:xfrm>
            <a:off x="0" y="11430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כן. פתרון זה חופשי ממצבי קיפאון בהסתברות 1.</a:t>
            </a:r>
            <a:endParaRPr lang="en-US" sz="2400">
              <a:effectLst>
                <a:outerShdw blurRad="38100" dist="38100" dir="2700000" algn="tl">
                  <a:srgbClr val="C0C0C0"/>
                </a:outerShdw>
              </a:effectLst>
            </a:endParaRPr>
          </a:p>
        </p:txBody>
      </p:sp>
      <p:sp>
        <p:nvSpPr>
          <p:cNvPr id="175107" name="Text Box 3"/>
          <p:cNvSpPr txBox="1">
            <a:spLocks noChangeArrowheads="1"/>
          </p:cNvSpPr>
          <p:nvPr/>
        </p:nvSpPr>
        <p:spPr bwMode="auto">
          <a:xfrm>
            <a:off x="0" y="1600200"/>
            <a:ext cx="8610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כדי שיתרחש קיפאון על כל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המטבעות להצביע על אותו כיוון בכל פעם שהן מוטלות.</a:t>
            </a:r>
            <a:endParaRPr lang="en-US" sz="2400">
              <a:effectLst>
                <a:outerShdw blurRad="38100" dist="38100" dir="2700000" algn="tl">
                  <a:srgbClr val="C0C0C0"/>
                </a:outerShdw>
              </a:effectLst>
            </a:endParaRPr>
          </a:p>
        </p:txBody>
      </p:sp>
      <p:sp>
        <p:nvSpPr>
          <p:cNvPr id="175108" name="Text Box 4"/>
          <p:cNvSpPr txBox="1">
            <a:spLocks noChangeArrowheads="1"/>
          </p:cNvSpPr>
          <p:nvPr/>
        </p:nvSpPr>
        <p:spPr bwMode="auto">
          <a:xfrm>
            <a:off x="0" y="2454275"/>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זהו מאורע שהסתברותו אפס.</a:t>
            </a:r>
            <a:endParaRPr lang="en-US" sz="2400">
              <a:effectLst>
                <a:outerShdw blurRad="38100" dist="38100" dir="2700000" algn="tl">
                  <a:srgbClr val="C0C0C0"/>
                </a:outerShdw>
              </a:effectLst>
            </a:endParaRPr>
          </a:p>
        </p:txBody>
      </p:sp>
      <p:sp>
        <p:nvSpPr>
          <p:cNvPr id="175109" name="Text Box 5"/>
          <p:cNvSpPr txBox="1">
            <a:spLocks noChangeArrowheads="1"/>
          </p:cNvSpPr>
          <p:nvPr/>
        </p:nvSpPr>
        <p:spPr bwMode="auto">
          <a:xfrm>
            <a:off x="0" y="3429000"/>
            <a:ext cx="86106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האם הפתרון מונע הרעבה?</a:t>
            </a:r>
            <a:endParaRPr lang="en-US" sz="2400">
              <a:solidFill>
                <a:schemeClr val="accent2"/>
              </a:solidFill>
              <a:effectLst>
                <a:outerShdw blurRad="38100" dist="38100" dir="2700000" algn="tl">
                  <a:srgbClr val="C0C0C0"/>
                </a:outerShdw>
              </a:effectLst>
            </a:endParaRPr>
          </a:p>
        </p:txBody>
      </p:sp>
      <p:sp>
        <p:nvSpPr>
          <p:cNvPr id="175110" name="Text Box 6"/>
          <p:cNvSpPr txBox="1">
            <a:spLocks noChangeArrowheads="1"/>
          </p:cNvSpPr>
          <p:nvPr/>
        </p:nvSpPr>
        <p:spPr bwMode="auto">
          <a:xfrm>
            <a:off x="0" y="609600"/>
            <a:ext cx="86106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האם הפתרון מונע קיפאון?</a:t>
            </a:r>
            <a:endParaRPr lang="en-US" sz="2400">
              <a:solidFill>
                <a:schemeClr val="accent2"/>
              </a:solidFill>
              <a:effectLst>
                <a:outerShdw blurRad="38100" dist="38100" dir="2700000" algn="tl">
                  <a:srgbClr val="C0C0C0"/>
                </a:outerShdw>
              </a:effectLst>
            </a:endParaRPr>
          </a:p>
        </p:txBody>
      </p:sp>
      <p:sp>
        <p:nvSpPr>
          <p:cNvPr id="175111" name="Text Box 7"/>
          <p:cNvSpPr txBox="1">
            <a:spLocks noChangeArrowheads="1"/>
          </p:cNvSpPr>
          <p:nvPr/>
        </p:nvSpPr>
        <p:spPr bwMode="auto">
          <a:xfrm>
            <a:off x="0" y="39624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לא</a:t>
            </a:r>
            <a:r>
              <a:rPr lang="en-US" sz="2400">
                <a:effectLst>
                  <a:outerShdw blurRad="38100" dist="38100" dir="2700000" algn="tl">
                    <a:srgbClr val="C0C0C0"/>
                  </a:outerShdw>
                </a:effectLst>
              </a:rPr>
              <a:t>!</a:t>
            </a:r>
            <a:r>
              <a:rPr lang="he-IL" sz="2400">
                <a:effectLst>
                  <a:outerShdw blurRad="38100" dist="38100" dir="2700000" algn="tl">
                    <a:srgbClr val="C0C0C0"/>
                  </a:outerShdw>
                </a:effectLst>
              </a:rPr>
              <a:t> הסיכוי להרעבה גדול מ-0.</a:t>
            </a:r>
            <a:endParaRPr lang="en-US" sz="240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5110"/>
                                        </p:tgtEl>
                                        <p:attrNameLst>
                                          <p:attrName>style.visibility</p:attrName>
                                        </p:attrNameLst>
                                      </p:cBhvr>
                                      <p:to>
                                        <p:strVal val="visible"/>
                                      </p:to>
                                    </p:set>
                                    <p:animEffect transition="in" filter="wipe(up)">
                                      <p:cBhvr>
                                        <p:cTn id="7" dur="500"/>
                                        <p:tgtEl>
                                          <p:spTgt spid="1751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5106"/>
                                        </p:tgtEl>
                                        <p:attrNameLst>
                                          <p:attrName>style.visibility</p:attrName>
                                        </p:attrNameLst>
                                      </p:cBhvr>
                                      <p:to>
                                        <p:strVal val="visible"/>
                                      </p:to>
                                    </p:set>
                                    <p:animEffect transition="in" filter="wipe(up)">
                                      <p:cBhvr>
                                        <p:cTn id="12" dur="500"/>
                                        <p:tgtEl>
                                          <p:spTgt spid="1751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5107"/>
                                        </p:tgtEl>
                                        <p:attrNameLst>
                                          <p:attrName>style.visibility</p:attrName>
                                        </p:attrNameLst>
                                      </p:cBhvr>
                                      <p:to>
                                        <p:strVal val="visible"/>
                                      </p:to>
                                    </p:set>
                                    <p:animEffect transition="in" filter="wipe(up)">
                                      <p:cBhvr>
                                        <p:cTn id="17" dur="500"/>
                                        <p:tgtEl>
                                          <p:spTgt spid="1751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5108"/>
                                        </p:tgtEl>
                                        <p:attrNameLst>
                                          <p:attrName>style.visibility</p:attrName>
                                        </p:attrNameLst>
                                      </p:cBhvr>
                                      <p:to>
                                        <p:strVal val="visible"/>
                                      </p:to>
                                    </p:set>
                                    <p:animEffect transition="in" filter="wipe(up)">
                                      <p:cBhvr>
                                        <p:cTn id="22" dur="500"/>
                                        <p:tgtEl>
                                          <p:spTgt spid="1751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5109"/>
                                        </p:tgtEl>
                                        <p:attrNameLst>
                                          <p:attrName>style.visibility</p:attrName>
                                        </p:attrNameLst>
                                      </p:cBhvr>
                                      <p:to>
                                        <p:strVal val="visible"/>
                                      </p:to>
                                    </p:set>
                                    <p:animEffect transition="in" filter="wipe(up)">
                                      <p:cBhvr>
                                        <p:cTn id="27" dur="500"/>
                                        <p:tgtEl>
                                          <p:spTgt spid="1751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5111"/>
                                        </p:tgtEl>
                                        <p:attrNameLst>
                                          <p:attrName>style.visibility</p:attrName>
                                        </p:attrNameLst>
                                      </p:cBhvr>
                                      <p:to>
                                        <p:strVal val="visible"/>
                                      </p:to>
                                    </p:set>
                                    <p:animEffect transition="in" filter="wipe(up)">
                                      <p:cBhvr>
                                        <p:cTn id="32"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autoUpdateAnimBg="0"/>
      <p:bldP spid="175108" grpId="0" autoUpdateAnimBg="0"/>
      <p:bldP spid="175109" grpId="0" autoUpdateAnimBg="0"/>
      <p:bldP spid="175110" grpId="0" autoUpdateAnimBg="0"/>
      <p:bldP spid="17511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96FE1DC9-6850-4941-8F1F-BF07C902FD80}" type="slidenum">
              <a:rPr lang="he-IL"/>
              <a:pPr/>
              <a:t>5</a:t>
            </a:fld>
            <a:endParaRPr lang="en-US"/>
          </a:p>
        </p:txBody>
      </p:sp>
      <p:sp>
        <p:nvSpPr>
          <p:cNvPr id="176130" name="Text Box 2"/>
          <p:cNvSpPr txBox="1">
            <a:spLocks noChangeArrowheads="1"/>
          </p:cNvSpPr>
          <p:nvPr/>
        </p:nvSpPr>
        <p:spPr bwMode="auto">
          <a:xfrm>
            <a:off x="0" y="762000"/>
            <a:ext cx="8610600" cy="519113"/>
          </a:xfrm>
          <a:prstGeom prst="rect">
            <a:avLst/>
          </a:prstGeom>
          <a:noFill/>
          <a:ln w="9525">
            <a:noFill/>
            <a:miter lim="800000"/>
            <a:headEnd/>
            <a:tailEnd/>
          </a:ln>
          <a:effectLst/>
        </p:spPr>
        <p:txBody>
          <a:bodyPr>
            <a:spAutoFit/>
          </a:bodyPr>
          <a:lstStyle/>
          <a:p>
            <a:pPr algn="r">
              <a:spcBef>
                <a:spcPct val="50000"/>
              </a:spcBef>
            </a:pPr>
            <a:r>
              <a:rPr lang="he-IL" sz="2800">
                <a:solidFill>
                  <a:schemeClr val="accent2"/>
                </a:solidFill>
                <a:effectLst>
                  <a:outerShdw blurRad="38100" dist="38100" dir="2700000" algn="tl">
                    <a:srgbClr val="C0C0C0"/>
                  </a:outerShdw>
                </a:effectLst>
              </a:rPr>
              <a:t>בעיית הראשוניות</a:t>
            </a:r>
            <a:endParaRPr lang="en-US" sz="2800">
              <a:solidFill>
                <a:schemeClr val="accent2"/>
              </a:solidFill>
              <a:effectLst>
                <a:outerShdw blurRad="38100" dist="38100" dir="2700000" algn="tl">
                  <a:srgbClr val="C0C0C0"/>
                </a:outerShdw>
              </a:effectLst>
            </a:endParaRPr>
          </a:p>
        </p:txBody>
      </p:sp>
      <p:sp>
        <p:nvSpPr>
          <p:cNvPr id="176131" name="Text Box 3"/>
          <p:cNvSpPr txBox="1">
            <a:spLocks noChangeArrowheads="1"/>
          </p:cNvSpPr>
          <p:nvPr/>
        </p:nvSpPr>
        <p:spPr bwMode="auto">
          <a:xfrm>
            <a:off x="7696200" y="1371600"/>
            <a:ext cx="9144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קלט:</a:t>
            </a:r>
            <a:endParaRPr lang="en-US" sz="2400">
              <a:effectLst>
                <a:outerShdw blurRad="38100" dist="38100" dir="2700000" algn="tl">
                  <a:srgbClr val="C0C0C0"/>
                </a:outerShdw>
              </a:effectLst>
            </a:endParaRPr>
          </a:p>
        </p:txBody>
      </p:sp>
      <p:sp>
        <p:nvSpPr>
          <p:cNvPr id="176132" name="Text Box 4"/>
          <p:cNvSpPr txBox="1">
            <a:spLocks noChangeArrowheads="1"/>
          </p:cNvSpPr>
          <p:nvPr/>
        </p:nvSpPr>
        <p:spPr bwMode="auto">
          <a:xfrm>
            <a:off x="5943600" y="1371600"/>
            <a:ext cx="18288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מספר טבעי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76133" name="Text Box 5"/>
          <p:cNvSpPr txBox="1">
            <a:spLocks noChangeArrowheads="1"/>
          </p:cNvSpPr>
          <p:nvPr/>
        </p:nvSpPr>
        <p:spPr bwMode="auto">
          <a:xfrm>
            <a:off x="7696200" y="1905000"/>
            <a:ext cx="9144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פלט:</a:t>
            </a:r>
            <a:endParaRPr lang="en-US" sz="2400">
              <a:effectLst>
                <a:outerShdw blurRad="38100" dist="38100" dir="2700000" algn="tl">
                  <a:srgbClr val="C0C0C0"/>
                </a:outerShdw>
              </a:effectLst>
            </a:endParaRPr>
          </a:p>
        </p:txBody>
      </p:sp>
      <p:sp>
        <p:nvSpPr>
          <p:cNvPr id="176134" name="Text Box 6"/>
          <p:cNvSpPr txBox="1">
            <a:spLocks noChangeArrowheads="1"/>
          </p:cNvSpPr>
          <p:nvPr/>
        </p:nvSpPr>
        <p:spPr bwMode="auto">
          <a:xfrm>
            <a:off x="3505200" y="1905000"/>
            <a:ext cx="42672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האם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הוא מספר ראשוני?</a:t>
            </a:r>
            <a:endParaRPr lang="en-US" sz="2400">
              <a:effectLst>
                <a:outerShdw blurRad="38100" dist="38100" dir="2700000" algn="tl">
                  <a:srgbClr val="C0C0C0"/>
                </a:outerShdw>
              </a:effectLst>
            </a:endParaRPr>
          </a:p>
        </p:txBody>
      </p:sp>
      <p:sp>
        <p:nvSpPr>
          <p:cNvPr id="176135" name="Text Box 7"/>
          <p:cNvSpPr txBox="1">
            <a:spLocks noChangeArrowheads="1"/>
          </p:cNvSpPr>
          <p:nvPr/>
        </p:nvSpPr>
        <p:spPr bwMode="auto">
          <a:xfrm>
            <a:off x="0" y="2909888"/>
            <a:ext cx="86106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האם הבעיה שייכת ל-</a:t>
            </a:r>
            <a:r>
              <a:rPr lang="en-US" sz="2400">
                <a:solidFill>
                  <a:schemeClr val="accent2"/>
                </a:solidFill>
                <a:effectLst>
                  <a:outerShdw blurRad="38100" dist="38100" dir="2700000" algn="tl">
                    <a:srgbClr val="C0C0C0"/>
                  </a:outerShdw>
                </a:effectLst>
              </a:rPr>
              <a:t>co-NP </a:t>
            </a:r>
            <a:r>
              <a:rPr lang="he-IL" sz="2400">
                <a:solidFill>
                  <a:schemeClr val="accent2"/>
                </a:solidFill>
                <a:effectLst>
                  <a:outerShdw blurRad="38100" dist="38100" dir="2700000" algn="tl">
                    <a:srgbClr val="C0C0C0"/>
                  </a:outerShdw>
                </a:effectLst>
              </a:rPr>
              <a:t>?</a:t>
            </a:r>
            <a:endParaRPr lang="en-US" sz="2400">
              <a:solidFill>
                <a:schemeClr val="accent2"/>
              </a:solidFill>
              <a:effectLst>
                <a:outerShdw blurRad="38100" dist="38100" dir="2700000" algn="tl">
                  <a:srgbClr val="C0C0C0"/>
                </a:outerShdw>
              </a:effectLst>
            </a:endParaRPr>
          </a:p>
        </p:txBody>
      </p:sp>
      <p:sp>
        <p:nvSpPr>
          <p:cNvPr id="176136" name="Text Box 8"/>
          <p:cNvSpPr txBox="1">
            <a:spLocks noChangeArrowheads="1"/>
          </p:cNvSpPr>
          <p:nvPr/>
        </p:nvSpPr>
        <p:spPr bwMode="auto">
          <a:xfrm>
            <a:off x="381000" y="34290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כן, כי לבעיה המשלימה לבעיית הראשוניות קיים מסמך אישור קצר.</a:t>
            </a:r>
            <a:endParaRPr lang="en-US" sz="2400">
              <a:effectLst>
                <a:outerShdw blurRad="38100" dist="38100" dir="2700000" algn="tl">
                  <a:srgbClr val="C0C0C0"/>
                </a:outerShdw>
              </a:effectLst>
            </a:endParaRPr>
          </a:p>
        </p:txBody>
      </p:sp>
      <p:sp>
        <p:nvSpPr>
          <p:cNvPr id="176137" name="Text Box 9"/>
          <p:cNvSpPr txBox="1">
            <a:spLocks noChangeArrowheads="1"/>
          </p:cNvSpPr>
          <p:nvPr/>
        </p:nvSpPr>
        <p:spPr bwMode="auto">
          <a:xfrm>
            <a:off x="0" y="4495800"/>
            <a:ext cx="86106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האם הבעיה שייכת ל-</a:t>
            </a:r>
            <a:r>
              <a:rPr lang="en-US" sz="2400">
                <a:solidFill>
                  <a:schemeClr val="accent2"/>
                </a:solidFill>
                <a:effectLst>
                  <a:outerShdw blurRad="38100" dist="38100" dir="2700000" algn="tl">
                    <a:srgbClr val="C0C0C0"/>
                  </a:outerShdw>
                </a:effectLst>
              </a:rPr>
              <a:t>NP </a:t>
            </a:r>
            <a:r>
              <a:rPr lang="he-IL" sz="2400">
                <a:solidFill>
                  <a:schemeClr val="accent2"/>
                </a:solidFill>
                <a:effectLst>
                  <a:outerShdw blurRad="38100" dist="38100" dir="2700000" algn="tl">
                    <a:srgbClr val="C0C0C0"/>
                  </a:outerShdw>
                </a:effectLst>
              </a:rPr>
              <a:t>?</a:t>
            </a:r>
            <a:endParaRPr lang="en-US" sz="2400">
              <a:solidFill>
                <a:schemeClr val="accent2"/>
              </a:solidFill>
              <a:effectLst>
                <a:outerShdw blurRad="38100" dist="38100" dir="2700000" algn="tl">
                  <a:srgbClr val="C0C0C0"/>
                </a:outerShdw>
              </a:effectLst>
            </a:endParaRPr>
          </a:p>
        </p:txBody>
      </p:sp>
      <p:sp>
        <p:nvSpPr>
          <p:cNvPr id="176138" name="Text Box 10"/>
          <p:cNvSpPr txBox="1">
            <a:spLocks noChangeArrowheads="1"/>
          </p:cNvSpPr>
          <p:nvPr/>
        </p:nvSpPr>
        <p:spPr bwMode="auto">
          <a:xfrm>
            <a:off x="381000" y="38862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מספר המחלק את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מהווה מסמך אישור קצר לכך ש-</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אינו ראשוני.</a:t>
            </a:r>
            <a:endParaRPr lang="en-US" sz="2400">
              <a:effectLst>
                <a:outerShdw blurRad="38100" dist="38100" dir="2700000" algn="tl">
                  <a:srgbClr val="C0C0C0"/>
                </a:outerShdw>
              </a:effectLst>
            </a:endParaRPr>
          </a:p>
        </p:txBody>
      </p:sp>
      <p:sp>
        <p:nvSpPr>
          <p:cNvPr id="176139" name="Text Box 11"/>
          <p:cNvSpPr txBox="1">
            <a:spLocks noChangeArrowheads="1"/>
          </p:cNvSpPr>
          <p:nvPr/>
        </p:nvSpPr>
        <p:spPr bwMode="auto">
          <a:xfrm>
            <a:off x="381000" y="50292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כן! </a:t>
            </a:r>
            <a:endParaRPr lang="en-US" sz="2400">
              <a:effectLst>
                <a:outerShdw blurRad="38100" dist="38100" dir="2700000" algn="tl">
                  <a:srgbClr val="C0C0C0"/>
                </a:outerShdw>
              </a:effectLst>
            </a:endParaRPr>
          </a:p>
        </p:txBody>
      </p:sp>
      <p:sp>
        <p:nvSpPr>
          <p:cNvPr id="176140" name="Text Box 12"/>
          <p:cNvSpPr txBox="1">
            <a:spLocks noChangeArrowheads="1"/>
          </p:cNvSpPr>
          <p:nvPr/>
        </p:nvSpPr>
        <p:spPr bwMode="auto">
          <a:xfrm>
            <a:off x="0" y="5562600"/>
            <a:ext cx="86106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האם הבעיה שייכת ל- </a:t>
            </a:r>
            <a:r>
              <a:rPr lang="en-US" sz="2400">
                <a:solidFill>
                  <a:schemeClr val="accent2"/>
                </a:solidFill>
                <a:effectLst>
                  <a:outerShdw blurRad="38100" dist="38100" dir="2700000" algn="tl">
                    <a:srgbClr val="C0C0C0"/>
                  </a:outerShdw>
                </a:effectLst>
              </a:rPr>
              <a:t>P</a:t>
            </a:r>
            <a:r>
              <a:rPr lang="he-IL" sz="2400">
                <a:solidFill>
                  <a:schemeClr val="accent2"/>
                </a:solidFill>
                <a:effectLst>
                  <a:outerShdw blurRad="38100" dist="38100" dir="2700000" algn="tl">
                    <a:srgbClr val="C0C0C0"/>
                  </a:outerShdw>
                </a:effectLst>
              </a:rPr>
              <a:t>?</a:t>
            </a:r>
            <a:endParaRPr lang="en-US" sz="2400">
              <a:solidFill>
                <a:schemeClr val="accent2"/>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wipe(up)">
                                      <p:cBhvr>
                                        <p:cTn id="7" dur="500"/>
                                        <p:tgtEl>
                                          <p:spTgt spid="176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6131"/>
                                        </p:tgtEl>
                                        <p:attrNameLst>
                                          <p:attrName>style.visibility</p:attrName>
                                        </p:attrNameLst>
                                      </p:cBhvr>
                                      <p:to>
                                        <p:strVal val="visible"/>
                                      </p:to>
                                    </p:set>
                                    <p:animEffect transition="in" filter="wipe(up)">
                                      <p:cBhvr>
                                        <p:cTn id="12" dur="500"/>
                                        <p:tgtEl>
                                          <p:spTgt spid="1761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6132"/>
                                        </p:tgtEl>
                                        <p:attrNameLst>
                                          <p:attrName>style.visibility</p:attrName>
                                        </p:attrNameLst>
                                      </p:cBhvr>
                                      <p:to>
                                        <p:strVal val="visible"/>
                                      </p:to>
                                    </p:set>
                                    <p:animEffect transition="in" filter="wipe(up)">
                                      <p:cBhvr>
                                        <p:cTn id="17" dur="500"/>
                                        <p:tgtEl>
                                          <p:spTgt spid="1761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6133"/>
                                        </p:tgtEl>
                                        <p:attrNameLst>
                                          <p:attrName>style.visibility</p:attrName>
                                        </p:attrNameLst>
                                      </p:cBhvr>
                                      <p:to>
                                        <p:strVal val="visible"/>
                                      </p:to>
                                    </p:set>
                                    <p:animEffect transition="in" filter="wipe(up)">
                                      <p:cBhvr>
                                        <p:cTn id="22" dur="500"/>
                                        <p:tgtEl>
                                          <p:spTgt spid="1761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6134"/>
                                        </p:tgtEl>
                                        <p:attrNameLst>
                                          <p:attrName>style.visibility</p:attrName>
                                        </p:attrNameLst>
                                      </p:cBhvr>
                                      <p:to>
                                        <p:strVal val="visible"/>
                                      </p:to>
                                    </p:set>
                                    <p:animEffect transition="in" filter="wipe(up)">
                                      <p:cBhvr>
                                        <p:cTn id="27" dur="500"/>
                                        <p:tgtEl>
                                          <p:spTgt spid="1761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6135"/>
                                        </p:tgtEl>
                                        <p:attrNameLst>
                                          <p:attrName>style.visibility</p:attrName>
                                        </p:attrNameLst>
                                      </p:cBhvr>
                                      <p:to>
                                        <p:strVal val="visible"/>
                                      </p:to>
                                    </p:set>
                                    <p:animEffect transition="in" filter="wipe(up)">
                                      <p:cBhvr>
                                        <p:cTn id="32" dur="500"/>
                                        <p:tgtEl>
                                          <p:spTgt spid="1761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6136"/>
                                        </p:tgtEl>
                                        <p:attrNameLst>
                                          <p:attrName>style.visibility</p:attrName>
                                        </p:attrNameLst>
                                      </p:cBhvr>
                                      <p:to>
                                        <p:strVal val="visible"/>
                                      </p:to>
                                    </p:set>
                                    <p:animEffect transition="in" filter="wipe(up)">
                                      <p:cBhvr>
                                        <p:cTn id="37" dur="500"/>
                                        <p:tgtEl>
                                          <p:spTgt spid="1761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76138"/>
                                        </p:tgtEl>
                                        <p:attrNameLst>
                                          <p:attrName>style.visibility</p:attrName>
                                        </p:attrNameLst>
                                      </p:cBhvr>
                                      <p:to>
                                        <p:strVal val="visible"/>
                                      </p:to>
                                    </p:set>
                                    <p:animEffect transition="in" filter="wipe(up)">
                                      <p:cBhvr>
                                        <p:cTn id="42" dur="500"/>
                                        <p:tgtEl>
                                          <p:spTgt spid="1761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76137"/>
                                        </p:tgtEl>
                                        <p:attrNameLst>
                                          <p:attrName>style.visibility</p:attrName>
                                        </p:attrNameLst>
                                      </p:cBhvr>
                                      <p:to>
                                        <p:strVal val="visible"/>
                                      </p:to>
                                    </p:set>
                                    <p:animEffect transition="in" filter="wipe(up)">
                                      <p:cBhvr>
                                        <p:cTn id="47" dur="500"/>
                                        <p:tgtEl>
                                          <p:spTgt spid="1761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76139"/>
                                        </p:tgtEl>
                                        <p:attrNameLst>
                                          <p:attrName>style.visibility</p:attrName>
                                        </p:attrNameLst>
                                      </p:cBhvr>
                                      <p:to>
                                        <p:strVal val="visible"/>
                                      </p:to>
                                    </p:set>
                                    <p:animEffect transition="in" filter="wipe(up)">
                                      <p:cBhvr>
                                        <p:cTn id="52" dur="500"/>
                                        <p:tgtEl>
                                          <p:spTgt spid="1761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76140"/>
                                        </p:tgtEl>
                                        <p:attrNameLst>
                                          <p:attrName>style.visibility</p:attrName>
                                        </p:attrNameLst>
                                      </p:cBhvr>
                                      <p:to>
                                        <p:strVal val="visible"/>
                                      </p:to>
                                    </p:set>
                                    <p:animEffect transition="in" filter="wipe(up)">
                                      <p:cBhvr>
                                        <p:cTn id="57" dur="500"/>
                                        <p:tgtEl>
                                          <p:spTgt spid="176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1" grpId="0" autoUpdateAnimBg="0"/>
      <p:bldP spid="176132" grpId="0" autoUpdateAnimBg="0"/>
      <p:bldP spid="176133" grpId="0" autoUpdateAnimBg="0"/>
      <p:bldP spid="176134" grpId="0" autoUpdateAnimBg="0"/>
      <p:bldP spid="176135" grpId="0" autoUpdateAnimBg="0"/>
      <p:bldP spid="176136" grpId="0" autoUpdateAnimBg="0"/>
      <p:bldP spid="176137" grpId="0" autoUpdateAnimBg="0"/>
      <p:bldP spid="176138" grpId="0" autoUpdateAnimBg="0"/>
      <p:bldP spid="176139" grpId="0" autoUpdateAnimBg="0"/>
      <p:bldP spid="17614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4031935-BDF6-47B6-9E5E-FB83FBE65976}" type="slidenum">
              <a:rPr lang="he-IL"/>
              <a:pPr/>
              <a:t>6</a:t>
            </a:fld>
            <a:endParaRPr lang="en-US"/>
          </a:p>
        </p:txBody>
      </p:sp>
      <p:sp>
        <p:nvSpPr>
          <p:cNvPr id="205826" name="Text Box 2"/>
          <p:cNvSpPr txBox="1">
            <a:spLocks noChangeArrowheads="1"/>
          </p:cNvSpPr>
          <p:nvPr/>
        </p:nvSpPr>
        <p:spPr bwMode="auto">
          <a:xfrm>
            <a:off x="76200" y="685800"/>
            <a:ext cx="8534400" cy="1281113"/>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בשנת 2002 הוכח</a:t>
            </a:r>
            <a:r>
              <a:rPr lang="en-US" sz="2400">
                <a:effectLst>
                  <a:outerShdw blurRad="38100" dist="38100" dir="2700000" algn="tl">
                    <a:srgbClr val="C0C0C0"/>
                  </a:outerShdw>
                </a:effectLst>
              </a:rPr>
              <a:t> </a:t>
            </a:r>
            <a:r>
              <a:rPr lang="he-IL" sz="2400">
                <a:effectLst>
                  <a:outerShdw blurRad="38100" dist="38100" dir="2700000" algn="tl">
                    <a:srgbClr val="C0C0C0"/>
                  </a:outerShdw>
                </a:effectLst>
              </a:rPr>
              <a:t>שקיים פתרון פולינומיאלי לבעיית הראשוניות</a:t>
            </a:r>
            <a:r>
              <a:rPr lang="en-US" sz="2400">
                <a:effectLst>
                  <a:outerShdw blurRad="38100" dist="38100" dir="2700000" algn="tl">
                    <a:srgbClr val="C0C0C0"/>
                  </a:outerShdw>
                </a:effectLst>
              </a:rPr>
              <a:t>!</a:t>
            </a:r>
          </a:p>
          <a:p>
            <a:pPr algn="r">
              <a:spcBef>
                <a:spcPct val="50000"/>
              </a:spcBef>
            </a:pPr>
            <a:r>
              <a:rPr lang="he-IL" sz="2400">
                <a:effectLst>
                  <a:outerShdw blurRad="38100" dist="38100" dir="2700000" algn="tl">
                    <a:srgbClr val="C0C0C0"/>
                  </a:outerShdw>
                </a:effectLst>
              </a:rPr>
              <a:t>האלגוריתם נקרא </a:t>
            </a:r>
            <a:r>
              <a:rPr lang="en-US" sz="2400">
                <a:effectLst>
                  <a:outerShdw blurRad="38100" dist="38100" dir="2700000" algn="tl">
                    <a:srgbClr val="C0C0C0"/>
                  </a:outerShdw>
                </a:effectLst>
              </a:rPr>
              <a:t>AKS</a:t>
            </a:r>
            <a:r>
              <a:rPr lang="he-IL">
                <a:effectLst>
                  <a:outerShdw blurRad="38100" dist="38100" dir="2700000" algn="tl">
                    <a:srgbClr val="C0C0C0"/>
                  </a:outerShdw>
                </a:effectLst>
              </a:rPr>
              <a:t> </a:t>
            </a:r>
            <a:r>
              <a:rPr lang="he-IL" sz="2400">
                <a:effectLst>
                  <a:outerShdw blurRad="38100" dist="38100" dir="2700000" algn="tl">
                    <a:srgbClr val="C0C0C0"/>
                  </a:outerShdw>
                </a:effectLst>
              </a:rPr>
              <a:t>על שם ממציאיו </a:t>
            </a:r>
            <a:r>
              <a:rPr lang="en-US" sz="2400">
                <a:effectLst>
                  <a:outerShdw blurRad="38100" dist="38100" dir="2700000" algn="tl">
                    <a:srgbClr val="C0C0C0"/>
                  </a:outerShdw>
                </a:effectLst>
              </a:rPr>
              <a:t>Kayal, Saxena)</a:t>
            </a:r>
            <a:r>
              <a:rPr lang="he-IL" sz="2400">
                <a:effectLst>
                  <a:outerShdw blurRad="38100" dist="38100" dir="2700000" algn="tl">
                    <a:srgbClr val="C0C0C0"/>
                  </a:outerShdw>
                </a:effectLst>
              </a:rPr>
              <a:t> </a:t>
            </a:r>
            <a:r>
              <a:rPr lang="en-US" sz="2400">
                <a:effectLst>
                  <a:outerShdw blurRad="38100" dist="38100" dir="2700000" algn="tl">
                    <a:srgbClr val="C0C0C0"/>
                  </a:outerShdw>
                </a:effectLst>
              </a:rPr>
              <a:t>(Agarwal,</a:t>
            </a:r>
            <a:r>
              <a:rPr lang="he-IL" sz="2400">
                <a:effectLst>
                  <a:outerShdw blurRad="38100" dist="38100" dir="2700000" algn="tl">
                    <a:srgbClr val="C0C0C0"/>
                  </a:outerShdw>
                </a:effectLst>
              </a:rPr>
              <a:t>.</a:t>
            </a:r>
          </a:p>
        </p:txBody>
      </p:sp>
      <p:pic>
        <p:nvPicPr>
          <p:cNvPr id="205827" name="Picture 3" descr="primality-group"/>
          <p:cNvPicPr>
            <a:picLocks noChangeAspect="1" noChangeArrowheads="1"/>
          </p:cNvPicPr>
          <p:nvPr/>
        </p:nvPicPr>
        <p:blipFill>
          <a:blip r:embed="rId2"/>
          <a:srcRect/>
          <a:stretch>
            <a:fillRect/>
          </a:stretch>
        </p:blipFill>
        <p:spPr bwMode="auto">
          <a:xfrm>
            <a:off x="2819400" y="2459038"/>
            <a:ext cx="4038600" cy="30273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wipe(up)">
                                      <p:cBhvr>
                                        <p:cTn id="7" dur="500"/>
                                        <p:tgtEl>
                                          <p:spTgt spid="2058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5827"/>
                                        </p:tgtEl>
                                        <p:attrNameLst>
                                          <p:attrName>style.visibility</p:attrName>
                                        </p:attrNameLst>
                                      </p:cBhvr>
                                      <p:to>
                                        <p:strVal val="visible"/>
                                      </p:to>
                                    </p:set>
                                    <p:animEffect transition="in" filter="dissolve">
                                      <p:cBhvr>
                                        <p:cTn id="12" dur="500"/>
                                        <p:tgtEl>
                                          <p:spTgt spid="205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2"/>
          </p:nvPr>
        </p:nvSpPr>
        <p:spPr/>
        <p:txBody>
          <a:bodyPr/>
          <a:lstStyle/>
          <a:p>
            <a:fld id="{3721A5ED-66D6-420D-AE8D-E504D4D7FBE3}" type="slidenum">
              <a:rPr lang="he-IL"/>
              <a:pPr/>
              <a:t>7</a:t>
            </a:fld>
            <a:endParaRPr lang="en-US"/>
          </a:p>
        </p:txBody>
      </p:sp>
      <p:sp>
        <p:nvSpPr>
          <p:cNvPr id="177154" name="Text Box 2"/>
          <p:cNvSpPr txBox="1">
            <a:spLocks noChangeArrowheads="1"/>
          </p:cNvSpPr>
          <p:nvPr/>
        </p:nvSpPr>
        <p:spPr bwMode="auto">
          <a:xfrm>
            <a:off x="0" y="762000"/>
            <a:ext cx="86106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אלגוריתם נאיבי לבדיקת ראשוניותו של מספר </a:t>
            </a:r>
            <a:r>
              <a:rPr lang="en-US" sz="2400">
                <a:solidFill>
                  <a:schemeClr val="accent2"/>
                </a:solidFill>
                <a:effectLst>
                  <a:outerShdw blurRad="38100" dist="38100" dir="2700000" algn="tl">
                    <a:srgbClr val="C0C0C0"/>
                  </a:outerShdw>
                </a:effectLst>
              </a:rPr>
              <a:t>N</a:t>
            </a:r>
            <a:r>
              <a:rPr lang="he-IL" sz="2400">
                <a:effectLst>
                  <a:outerShdw blurRad="38100" dist="38100" dir="2700000" algn="tl">
                    <a:srgbClr val="C0C0C0"/>
                  </a:outerShdw>
                </a:effectLst>
              </a:rPr>
              <a:t>:</a:t>
            </a:r>
            <a:endParaRPr lang="en-US" sz="2400">
              <a:solidFill>
                <a:schemeClr val="accent2"/>
              </a:solidFill>
              <a:effectLst>
                <a:outerShdw blurRad="38100" dist="38100" dir="2700000" algn="tl">
                  <a:srgbClr val="C0C0C0"/>
                </a:outerShdw>
              </a:effectLst>
            </a:endParaRPr>
          </a:p>
        </p:txBody>
      </p:sp>
      <p:sp>
        <p:nvSpPr>
          <p:cNvPr id="177155" name="Text Box 3"/>
          <p:cNvSpPr txBox="1">
            <a:spLocks noChangeArrowheads="1"/>
          </p:cNvSpPr>
          <p:nvPr/>
        </p:nvSpPr>
        <p:spPr bwMode="auto">
          <a:xfrm>
            <a:off x="381000" y="12192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(1) </a:t>
            </a:r>
            <a:r>
              <a:rPr lang="en-US" sz="2400">
                <a:effectLst>
                  <a:outerShdw blurRad="38100" dist="38100" dir="2700000" algn="tl">
                    <a:srgbClr val="C0C0C0"/>
                  </a:outerShdw>
                </a:effectLst>
              </a:rPr>
              <a:t>prime</a:t>
            </a:r>
            <a:r>
              <a:rPr lang="en-US" sz="2400">
                <a:effectLst>
                  <a:outerShdw blurRad="38100" dist="38100" dir="2700000" algn="tl">
                    <a:srgbClr val="C0C0C0"/>
                  </a:outerShdw>
                </a:effectLst>
                <a:cs typeface="Times New Roman" pitchFamily="18" charset="0"/>
              </a:rPr>
              <a:t>←</a:t>
            </a:r>
            <a:r>
              <a:rPr lang="en-US" sz="2400">
                <a:effectLst>
                  <a:outerShdw blurRad="38100" dist="38100" dir="2700000" algn="tl">
                    <a:srgbClr val="C0C0C0"/>
                  </a:outerShdw>
                </a:effectLst>
              </a:rPr>
              <a:t> true</a:t>
            </a:r>
            <a:r>
              <a:rPr lang="he-IL" sz="2400">
                <a:effectLst>
                  <a:outerShdw blurRad="38100" dist="38100" dir="2700000" algn="tl">
                    <a:srgbClr val="C0C0C0"/>
                  </a:outerShdw>
                </a:effectLst>
              </a:rPr>
              <a:t>, </a:t>
            </a:r>
            <a:r>
              <a:rPr lang="en-US" sz="2400">
                <a:effectLst>
                  <a:outerShdw blurRad="38100" dist="38100" dir="2700000" algn="tl">
                    <a:srgbClr val="C0C0C0"/>
                  </a:outerShdw>
                </a:effectLst>
              </a:rPr>
              <a:t>k</a:t>
            </a:r>
            <a:r>
              <a:rPr lang="en-US" sz="2400">
                <a:effectLst>
                  <a:outerShdw blurRad="38100" dist="38100" dir="2700000" algn="tl">
                    <a:srgbClr val="C0C0C0"/>
                  </a:outerShdw>
                </a:effectLst>
                <a:cs typeface="Times New Roman" pitchFamily="18" charset="0"/>
              </a:rPr>
              <a:t>←</a:t>
            </a:r>
            <a:r>
              <a:rPr lang="en-US" sz="2400">
                <a:effectLst>
                  <a:outerShdw blurRad="38100" dist="38100" dir="2700000" algn="tl">
                    <a:srgbClr val="C0C0C0"/>
                  </a:outerShdw>
                </a:effectLst>
              </a:rPr>
              <a:t> 2</a:t>
            </a:r>
          </a:p>
        </p:txBody>
      </p:sp>
      <p:sp>
        <p:nvSpPr>
          <p:cNvPr id="177157" name="Text Box 5"/>
          <p:cNvSpPr txBox="1">
            <a:spLocks noChangeArrowheads="1"/>
          </p:cNvSpPr>
          <p:nvPr/>
        </p:nvSpPr>
        <p:spPr bwMode="auto">
          <a:xfrm>
            <a:off x="76200" y="22860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(2.1) אם </a:t>
            </a:r>
            <a:r>
              <a:rPr lang="en-US" sz="2400">
                <a:effectLst>
                  <a:outerShdw blurRad="38100" dist="38100" dir="2700000" algn="tl">
                    <a:srgbClr val="C0C0C0"/>
                  </a:outerShdw>
                </a:effectLst>
              </a:rPr>
              <a:t>(N mod k) = 0</a:t>
            </a:r>
            <a:r>
              <a:rPr lang="he-IL" sz="2400">
                <a:effectLst>
                  <a:outerShdw blurRad="38100" dist="38100" dir="2700000" algn="tl">
                    <a:srgbClr val="C0C0C0"/>
                  </a:outerShdw>
                </a:effectLst>
              </a:rPr>
              <a:t>  אז </a:t>
            </a:r>
            <a:r>
              <a:rPr lang="en-US" sz="2400">
                <a:effectLst>
                  <a:outerShdw blurRad="38100" dist="38100" dir="2700000" algn="tl">
                    <a:srgbClr val="C0C0C0"/>
                  </a:outerShdw>
                </a:effectLst>
              </a:rPr>
              <a:t>prime </a:t>
            </a:r>
            <a:r>
              <a:rPr lang="en-US" sz="2400">
                <a:effectLst>
                  <a:outerShdw blurRad="38100" dist="38100" dir="2700000" algn="tl">
                    <a:srgbClr val="C0C0C0"/>
                  </a:outerShdw>
                </a:effectLst>
                <a:cs typeface="Times New Roman" pitchFamily="18" charset="0"/>
              </a:rPr>
              <a:t>← false</a:t>
            </a:r>
            <a:r>
              <a:rPr lang="he-IL" sz="2400">
                <a:effectLst>
                  <a:outerShdw blurRad="38100" dist="38100" dir="2700000" algn="tl">
                    <a:srgbClr val="C0C0C0"/>
                  </a:outerShdw>
                </a:effectLst>
                <a:cs typeface="Times New Roman" pitchFamily="18" charset="0"/>
              </a:rPr>
              <a:t>;</a:t>
            </a:r>
            <a:endParaRPr lang="en-US" sz="2400">
              <a:effectLst>
                <a:outerShdw blurRad="38100" dist="38100" dir="2700000" algn="tl">
                  <a:srgbClr val="C0C0C0"/>
                </a:outerShdw>
              </a:effectLst>
              <a:cs typeface="Times New Roman" pitchFamily="18" charset="0"/>
            </a:endParaRPr>
          </a:p>
        </p:txBody>
      </p:sp>
      <p:sp>
        <p:nvSpPr>
          <p:cNvPr id="177158" name="Text Box 6"/>
          <p:cNvSpPr txBox="1">
            <a:spLocks noChangeArrowheads="1"/>
          </p:cNvSpPr>
          <p:nvPr/>
        </p:nvSpPr>
        <p:spPr bwMode="auto">
          <a:xfrm>
            <a:off x="76200" y="28194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(2.2) אחרת </a:t>
            </a:r>
            <a:r>
              <a:rPr lang="en-US" sz="2400">
                <a:effectLst>
                  <a:outerShdw blurRad="38100" dist="38100" dir="2700000" algn="tl">
                    <a:srgbClr val="C0C0C0"/>
                  </a:outerShdw>
                </a:effectLst>
              </a:rPr>
              <a:t>k </a:t>
            </a:r>
            <a:r>
              <a:rPr lang="en-US" sz="2400">
                <a:effectLst>
                  <a:outerShdw blurRad="38100" dist="38100" dir="2700000" algn="tl">
                    <a:srgbClr val="C0C0C0"/>
                  </a:outerShdw>
                </a:effectLst>
                <a:cs typeface="Times New Roman" pitchFamily="18" charset="0"/>
              </a:rPr>
              <a:t>← k+1</a:t>
            </a:r>
            <a:r>
              <a:rPr lang="he-IL" sz="2400">
                <a:effectLst>
                  <a:outerShdw blurRad="38100" dist="38100" dir="2700000" algn="tl">
                    <a:srgbClr val="C0C0C0"/>
                  </a:outerShdw>
                </a:effectLst>
                <a:cs typeface="Times New Roman" pitchFamily="18" charset="0"/>
              </a:rPr>
              <a:t>;</a:t>
            </a:r>
            <a:endParaRPr lang="en-US" sz="2400">
              <a:effectLst>
                <a:outerShdw blurRad="38100" dist="38100" dir="2700000" algn="tl">
                  <a:srgbClr val="C0C0C0"/>
                </a:outerShdw>
              </a:effectLst>
              <a:cs typeface="Times New Roman" pitchFamily="18" charset="0"/>
            </a:endParaRPr>
          </a:p>
        </p:txBody>
      </p:sp>
      <p:grpSp>
        <p:nvGrpSpPr>
          <p:cNvPr id="177168" name="Group 16"/>
          <p:cNvGrpSpPr>
            <a:grpSpLocks/>
          </p:cNvGrpSpPr>
          <p:nvPr/>
        </p:nvGrpSpPr>
        <p:grpSpPr bwMode="auto">
          <a:xfrm>
            <a:off x="381000" y="1752600"/>
            <a:ext cx="8229600" cy="457200"/>
            <a:chOff x="240" y="1104"/>
            <a:chExt cx="5184" cy="288"/>
          </a:xfrm>
        </p:grpSpPr>
        <p:sp>
          <p:nvSpPr>
            <p:cNvPr id="177156" name="Text Box 4"/>
            <p:cNvSpPr txBox="1">
              <a:spLocks noChangeArrowheads="1"/>
            </p:cNvSpPr>
            <p:nvPr/>
          </p:nvSpPr>
          <p:spPr bwMode="auto">
            <a:xfrm>
              <a:off x="240" y="1104"/>
              <a:ext cx="5184" cy="288"/>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(2) כל עוד                      וגם </a:t>
              </a:r>
              <a:r>
                <a:rPr lang="en-US" sz="2400">
                  <a:effectLst>
                    <a:outerShdw blurRad="38100" dist="38100" dir="2700000" algn="tl">
                      <a:srgbClr val="C0C0C0"/>
                    </a:outerShdw>
                  </a:effectLst>
                </a:rPr>
                <a:t>prime = true</a:t>
              </a:r>
              <a:r>
                <a:rPr lang="he-IL" sz="2400">
                  <a:effectLst>
                    <a:outerShdw blurRad="38100" dist="38100" dir="2700000" algn="tl">
                      <a:srgbClr val="C0C0C0"/>
                    </a:outerShdw>
                  </a:effectLst>
                </a:rPr>
                <a:t> בצע:</a:t>
              </a:r>
              <a:endParaRPr lang="en-US" sz="2400">
                <a:effectLst>
                  <a:outerShdw blurRad="38100" dist="38100" dir="2700000" algn="tl">
                    <a:srgbClr val="C0C0C0"/>
                  </a:outerShdw>
                </a:effectLst>
              </a:endParaRPr>
            </a:p>
          </p:txBody>
        </p:sp>
        <p:graphicFrame>
          <p:nvGraphicFramePr>
            <p:cNvPr id="177159" name="Object 7"/>
            <p:cNvGraphicFramePr>
              <a:graphicFrameLocks noChangeAspect="1"/>
            </p:cNvGraphicFramePr>
            <p:nvPr/>
          </p:nvGraphicFramePr>
          <p:xfrm>
            <a:off x="3959" y="1139"/>
            <a:ext cx="578" cy="250"/>
          </p:xfrm>
          <a:graphic>
            <a:graphicData uri="http://schemas.openxmlformats.org/presentationml/2006/ole">
              <p:oleObj spid="_x0000_s177159" name="Equation" r:id="rId3" imgW="520560" imgH="228600" progId="Equation.DSMT4">
                <p:embed/>
              </p:oleObj>
            </a:graphicData>
          </a:graphic>
        </p:graphicFrame>
      </p:grpSp>
      <p:sp>
        <p:nvSpPr>
          <p:cNvPr id="177160" name="Text Box 8"/>
          <p:cNvSpPr txBox="1">
            <a:spLocks noChangeArrowheads="1"/>
          </p:cNvSpPr>
          <p:nvPr/>
        </p:nvSpPr>
        <p:spPr bwMode="auto">
          <a:xfrm>
            <a:off x="381000" y="33528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(3)</a:t>
            </a:r>
            <a:r>
              <a:rPr lang="en-US" sz="2400">
                <a:effectLst>
                  <a:outerShdw blurRad="38100" dist="38100" dir="2700000" algn="tl">
                    <a:srgbClr val="C0C0C0"/>
                  </a:outerShdw>
                </a:effectLst>
              </a:rPr>
              <a:t> </a:t>
            </a:r>
            <a:r>
              <a:rPr lang="he-IL" sz="2400">
                <a:effectLst>
                  <a:outerShdw blurRad="38100" dist="38100" dir="2700000" algn="tl">
                    <a:srgbClr val="C0C0C0"/>
                  </a:outerShdw>
                </a:effectLst>
              </a:rPr>
              <a:t> החזר את </a:t>
            </a:r>
            <a:r>
              <a:rPr lang="en-US" sz="2400">
                <a:effectLst>
                  <a:outerShdw blurRad="38100" dist="38100" dir="2700000" algn="tl">
                    <a:srgbClr val="C0C0C0"/>
                  </a:outerShdw>
                </a:effectLst>
              </a:rPr>
              <a:t>prime</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77162" name="Text Box 10"/>
          <p:cNvSpPr txBox="1">
            <a:spLocks noChangeArrowheads="1"/>
          </p:cNvSpPr>
          <p:nvPr/>
        </p:nvSpPr>
        <p:spPr bwMode="auto">
          <a:xfrm>
            <a:off x="381000" y="41148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סיבוכיות האלגוריתם: </a:t>
            </a:r>
            <a:endParaRPr lang="en-US" sz="2400">
              <a:effectLst>
                <a:outerShdw blurRad="38100" dist="38100" dir="2700000" algn="tl">
                  <a:srgbClr val="C0C0C0"/>
                </a:outerShdw>
              </a:effectLst>
            </a:endParaRPr>
          </a:p>
        </p:txBody>
      </p:sp>
      <p:graphicFrame>
        <p:nvGraphicFramePr>
          <p:cNvPr id="177163" name="Object 11"/>
          <p:cNvGraphicFramePr>
            <a:graphicFrameLocks noChangeAspect="1"/>
          </p:cNvGraphicFramePr>
          <p:nvPr/>
        </p:nvGraphicFramePr>
        <p:xfrm>
          <a:off x="4953000" y="4114800"/>
          <a:ext cx="939800" cy="469900"/>
        </p:xfrm>
        <a:graphic>
          <a:graphicData uri="http://schemas.openxmlformats.org/presentationml/2006/ole">
            <p:oleObj spid="_x0000_s177163" name="Equation" r:id="rId4" imgW="507960" imgH="253800" progId="Equation.DSMT4">
              <p:embed/>
            </p:oleObj>
          </a:graphicData>
        </a:graphic>
      </p:graphicFrame>
      <p:sp>
        <p:nvSpPr>
          <p:cNvPr id="177164" name="Text Box 12"/>
          <p:cNvSpPr txBox="1">
            <a:spLocks noChangeArrowheads="1"/>
          </p:cNvSpPr>
          <p:nvPr/>
        </p:nvSpPr>
        <p:spPr bwMode="auto">
          <a:xfrm>
            <a:off x="381000" y="51054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זמן הריצה הוא </a:t>
            </a:r>
            <a:r>
              <a:rPr lang="he-IL" sz="2400" b="1">
                <a:effectLst>
                  <a:outerShdw blurRad="38100" dist="38100" dir="2700000" algn="tl">
                    <a:srgbClr val="C0C0C0"/>
                  </a:outerShdw>
                </a:effectLst>
              </a:rPr>
              <a:t>אקספוננציאלי בגודל הקלט</a:t>
            </a:r>
            <a:r>
              <a:rPr lang="he-IL" sz="2400">
                <a:effectLst>
                  <a:outerShdw blurRad="38100" dist="38100" dir="2700000" algn="tl">
                    <a:srgbClr val="C0C0C0"/>
                  </a:outerShdw>
                </a:effectLst>
              </a:rPr>
              <a:t> כי:</a:t>
            </a:r>
            <a:endParaRPr lang="en-US" sz="2400">
              <a:effectLst>
                <a:outerShdw blurRad="38100" dist="38100" dir="2700000" algn="tl">
                  <a:srgbClr val="C0C0C0"/>
                </a:outerShdw>
              </a:effectLst>
            </a:endParaRPr>
          </a:p>
        </p:txBody>
      </p:sp>
      <p:sp>
        <p:nvSpPr>
          <p:cNvPr id="177165" name="Text Box 13"/>
          <p:cNvSpPr txBox="1">
            <a:spLocks noChangeArrowheads="1"/>
          </p:cNvSpPr>
          <p:nvPr/>
        </p:nvSpPr>
        <p:spPr bwMode="auto">
          <a:xfrm>
            <a:off x="381000" y="4648200"/>
            <a:ext cx="8229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גודל הקלט:   </a:t>
            </a:r>
            <a:r>
              <a:rPr lang="en-US" sz="2400" i="1">
                <a:effectLst>
                  <a:outerShdw blurRad="38100" dist="38100" dir="2700000" algn="tl">
                    <a:srgbClr val="C0C0C0"/>
                  </a:outerShdw>
                </a:effectLst>
              </a:rPr>
              <a:t>O</a:t>
            </a:r>
            <a:r>
              <a:rPr lang="en-US" sz="2400">
                <a:effectLst>
                  <a:outerShdw blurRad="38100" dist="38100" dir="2700000" algn="tl">
                    <a:srgbClr val="C0C0C0"/>
                  </a:outerShdw>
                </a:effectLst>
              </a:rPr>
              <a:t>(log N)</a:t>
            </a:r>
          </a:p>
        </p:txBody>
      </p:sp>
      <p:graphicFrame>
        <p:nvGraphicFramePr>
          <p:cNvPr id="177167" name="Object 15"/>
          <p:cNvGraphicFramePr>
            <a:graphicFrameLocks noChangeAspect="1"/>
          </p:cNvGraphicFramePr>
          <p:nvPr/>
        </p:nvGraphicFramePr>
        <p:xfrm>
          <a:off x="2139950" y="5719763"/>
          <a:ext cx="4344988" cy="704850"/>
        </p:xfrm>
        <a:graphic>
          <a:graphicData uri="http://schemas.openxmlformats.org/presentationml/2006/ole">
            <p:oleObj spid="_x0000_s177167" name="Equation" r:id="rId5" imgW="1955520" imgH="3171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7154"/>
                                        </p:tgtEl>
                                        <p:attrNameLst>
                                          <p:attrName>style.visibility</p:attrName>
                                        </p:attrNameLst>
                                      </p:cBhvr>
                                      <p:to>
                                        <p:strVal val="visible"/>
                                      </p:to>
                                    </p:set>
                                    <p:animEffect transition="in" filter="wipe(up)">
                                      <p:cBhvr>
                                        <p:cTn id="7" dur="500"/>
                                        <p:tgtEl>
                                          <p:spTgt spid="177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7155"/>
                                        </p:tgtEl>
                                        <p:attrNameLst>
                                          <p:attrName>style.visibility</p:attrName>
                                        </p:attrNameLst>
                                      </p:cBhvr>
                                      <p:to>
                                        <p:strVal val="visible"/>
                                      </p:to>
                                    </p:set>
                                    <p:animEffect transition="in" filter="wipe(up)">
                                      <p:cBhvr>
                                        <p:cTn id="12" dur="500"/>
                                        <p:tgtEl>
                                          <p:spTgt spid="1771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7168"/>
                                        </p:tgtEl>
                                        <p:attrNameLst>
                                          <p:attrName>style.visibility</p:attrName>
                                        </p:attrNameLst>
                                      </p:cBhvr>
                                      <p:to>
                                        <p:strVal val="visible"/>
                                      </p:to>
                                    </p:set>
                                    <p:animEffect transition="in" filter="wipe(up)">
                                      <p:cBhvr>
                                        <p:cTn id="17" dur="500"/>
                                        <p:tgtEl>
                                          <p:spTgt spid="1771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7157"/>
                                        </p:tgtEl>
                                        <p:attrNameLst>
                                          <p:attrName>style.visibility</p:attrName>
                                        </p:attrNameLst>
                                      </p:cBhvr>
                                      <p:to>
                                        <p:strVal val="visible"/>
                                      </p:to>
                                    </p:set>
                                    <p:animEffect transition="in" filter="wipe(up)">
                                      <p:cBhvr>
                                        <p:cTn id="22" dur="500"/>
                                        <p:tgtEl>
                                          <p:spTgt spid="1771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7158"/>
                                        </p:tgtEl>
                                        <p:attrNameLst>
                                          <p:attrName>style.visibility</p:attrName>
                                        </p:attrNameLst>
                                      </p:cBhvr>
                                      <p:to>
                                        <p:strVal val="visible"/>
                                      </p:to>
                                    </p:set>
                                    <p:animEffect transition="in" filter="wipe(up)">
                                      <p:cBhvr>
                                        <p:cTn id="27" dur="500"/>
                                        <p:tgtEl>
                                          <p:spTgt spid="1771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7160"/>
                                        </p:tgtEl>
                                        <p:attrNameLst>
                                          <p:attrName>style.visibility</p:attrName>
                                        </p:attrNameLst>
                                      </p:cBhvr>
                                      <p:to>
                                        <p:strVal val="visible"/>
                                      </p:to>
                                    </p:set>
                                    <p:animEffect transition="in" filter="wipe(up)">
                                      <p:cBhvr>
                                        <p:cTn id="32" dur="500"/>
                                        <p:tgtEl>
                                          <p:spTgt spid="1771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7162"/>
                                        </p:tgtEl>
                                        <p:attrNameLst>
                                          <p:attrName>style.visibility</p:attrName>
                                        </p:attrNameLst>
                                      </p:cBhvr>
                                      <p:to>
                                        <p:strVal val="visible"/>
                                      </p:to>
                                    </p:set>
                                    <p:animEffect transition="in" filter="wipe(up)">
                                      <p:cBhvr>
                                        <p:cTn id="37" dur="500"/>
                                        <p:tgtEl>
                                          <p:spTgt spid="1771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77163"/>
                                        </p:tgtEl>
                                        <p:attrNameLst>
                                          <p:attrName>style.visibility</p:attrName>
                                        </p:attrNameLst>
                                      </p:cBhvr>
                                      <p:to>
                                        <p:strVal val="visible"/>
                                      </p:to>
                                    </p:set>
                                    <p:animEffect transition="in" filter="wipe(up)">
                                      <p:cBhvr>
                                        <p:cTn id="42" dur="500"/>
                                        <p:tgtEl>
                                          <p:spTgt spid="17716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77165"/>
                                        </p:tgtEl>
                                        <p:attrNameLst>
                                          <p:attrName>style.visibility</p:attrName>
                                        </p:attrNameLst>
                                      </p:cBhvr>
                                      <p:to>
                                        <p:strVal val="visible"/>
                                      </p:to>
                                    </p:set>
                                    <p:animEffect transition="in" filter="wipe(up)">
                                      <p:cBhvr>
                                        <p:cTn id="47" dur="500"/>
                                        <p:tgtEl>
                                          <p:spTgt spid="17716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77164"/>
                                        </p:tgtEl>
                                        <p:attrNameLst>
                                          <p:attrName>style.visibility</p:attrName>
                                        </p:attrNameLst>
                                      </p:cBhvr>
                                      <p:to>
                                        <p:strVal val="visible"/>
                                      </p:to>
                                    </p:set>
                                    <p:animEffect transition="in" filter="wipe(up)">
                                      <p:cBhvr>
                                        <p:cTn id="52" dur="500"/>
                                        <p:tgtEl>
                                          <p:spTgt spid="17716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77167"/>
                                        </p:tgtEl>
                                        <p:attrNameLst>
                                          <p:attrName>style.visibility</p:attrName>
                                        </p:attrNameLst>
                                      </p:cBhvr>
                                      <p:to>
                                        <p:strVal val="visible"/>
                                      </p:to>
                                    </p:set>
                                    <p:animEffect transition="in" filter="wipe(up)">
                                      <p:cBhvr>
                                        <p:cTn id="57" dur="500"/>
                                        <p:tgtEl>
                                          <p:spTgt spid="17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5" grpId="0" autoUpdateAnimBg="0"/>
      <p:bldP spid="177157" grpId="0" autoUpdateAnimBg="0"/>
      <p:bldP spid="177158" grpId="0" autoUpdateAnimBg="0"/>
      <p:bldP spid="177160" grpId="0" autoUpdateAnimBg="0"/>
      <p:bldP spid="177162" grpId="0" autoUpdateAnimBg="0"/>
      <p:bldP spid="177164" grpId="0" autoUpdateAnimBg="0"/>
      <p:bldP spid="17716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fld id="{7A71F85A-E0E4-4A3F-AC4F-5A85EDDEF89F}" type="slidenum">
              <a:rPr lang="he-IL"/>
              <a:pPr/>
              <a:t>8</a:t>
            </a:fld>
            <a:endParaRPr lang="en-US"/>
          </a:p>
        </p:txBody>
      </p:sp>
      <p:sp>
        <p:nvSpPr>
          <p:cNvPr id="178178" name="Text Box 2"/>
          <p:cNvSpPr txBox="1">
            <a:spLocks noChangeArrowheads="1"/>
          </p:cNvSpPr>
          <p:nvPr/>
        </p:nvSpPr>
        <p:spPr bwMode="auto">
          <a:xfrm>
            <a:off x="0" y="762000"/>
            <a:ext cx="86106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אלגוריתם הסתברותי לבדיקת ראשוניותו של מספר </a:t>
            </a:r>
            <a:r>
              <a:rPr lang="en-US" sz="2400">
                <a:solidFill>
                  <a:schemeClr val="accent2"/>
                </a:solidFill>
                <a:effectLst>
                  <a:outerShdw blurRad="38100" dist="38100" dir="2700000" algn="tl">
                    <a:srgbClr val="C0C0C0"/>
                  </a:outerShdw>
                </a:effectLst>
              </a:rPr>
              <a:t>N</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78179" name="Text Box 3"/>
          <p:cNvSpPr txBox="1">
            <a:spLocks noChangeArrowheads="1"/>
          </p:cNvSpPr>
          <p:nvPr/>
        </p:nvSpPr>
        <p:spPr bwMode="auto">
          <a:xfrm>
            <a:off x="0" y="1219200"/>
            <a:ext cx="8610600" cy="822325"/>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ניתן להוכיח שאם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הוא פריק, אזי יותר ממחצית המספרים שבין 1 ל- </a:t>
            </a:r>
            <a:r>
              <a:rPr lang="en-US" sz="2400">
                <a:effectLst>
                  <a:outerShdw blurRad="38100" dist="38100" dir="2700000" algn="tl">
                    <a:srgbClr val="C0C0C0"/>
                  </a:outerShdw>
                </a:effectLst>
              </a:rPr>
              <a:t>N-1</a:t>
            </a:r>
            <a:r>
              <a:rPr lang="he-IL" sz="2400">
                <a:effectLst>
                  <a:outerShdw blurRad="38100" dist="38100" dir="2700000" algn="tl">
                    <a:srgbClr val="C0C0C0"/>
                  </a:outerShdw>
                </a:effectLst>
              </a:rPr>
              <a:t> מהווים </a:t>
            </a:r>
            <a:r>
              <a:rPr lang="he-IL" sz="2400" b="1">
                <a:effectLst>
                  <a:outerShdw blurRad="38100" dist="38100" dir="2700000" algn="tl">
                    <a:srgbClr val="C0C0C0"/>
                  </a:outerShdw>
                </a:effectLst>
              </a:rPr>
              <a:t>עדים מאשרים</a:t>
            </a:r>
            <a:r>
              <a:rPr lang="he-IL" sz="2400">
                <a:effectLst>
                  <a:outerShdw blurRad="38100" dist="38100" dir="2700000" algn="tl">
                    <a:srgbClr val="C0C0C0"/>
                  </a:outerShdw>
                </a:effectLst>
              </a:rPr>
              <a:t> לכך.</a:t>
            </a:r>
            <a:endParaRPr lang="en-US" sz="2400">
              <a:effectLst>
                <a:outerShdw blurRad="38100" dist="38100" dir="2700000" algn="tl">
                  <a:srgbClr val="C0C0C0"/>
                </a:outerShdw>
              </a:effectLst>
            </a:endParaRPr>
          </a:p>
        </p:txBody>
      </p:sp>
      <p:sp>
        <p:nvSpPr>
          <p:cNvPr id="178180" name="Text Box 4"/>
          <p:cNvSpPr txBox="1">
            <a:spLocks noChangeArrowheads="1"/>
          </p:cNvSpPr>
          <p:nvPr/>
        </p:nvSpPr>
        <p:spPr bwMode="auto">
          <a:xfrm>
            <a:off x="0" y="2057400"/>
            <a:ext cx="86106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האלגוריתם:</a:t>
            </a:r>
            <a:endParaRPr lang="en-US" sz="2400">
              <a:effectLst>
                <a:outerShdw blurRad="38100" dist="38100" dir="2700000" algn="tl">
                  <a:srgbClr val="C0C0C0"/>
                </a:outerShdw>
              </a:effectLst>
            </a:endParaRPr>
          </a:p>
        </p:txBody>
      </p:sp>
      <p:sp>
        <p:nvSpPr>
          <p:cNvPr id="178181" name="Text Box 5"/>
          <p:cNvSpPr txBox="1">
            <a:spLocks noChangeArrowheads="1"/>
          </p:cNvSpPr>
          <p:nvPr/>
        </p:nvSpPr>
        <p:spPr bwMode="auto">
          <a:xfrm>
            <a:off x="0" y="2997200"/>
            <a:ext cx="838835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(2) כל עוד </a:t>
            </a:r>
            <a:r>
              <a:rPr lang="en-US" sz="2400">
                <a:effectLst>
                  <a:outerShdw blurRad="38100" dist="38100" dir="2700000" algn="tl">
                    <a:srgbClr val="C0C0C0"/>
                  </a:outerShdw>
                </a:effectLst>
              </a:rPr>
              <a:t>k &lt; 200</a:t>
            </a:r>
            <a:r>
              <a:rPr lang="he-IL" sz="2400">
                <a:effectLst>
                  <a:outerShdw blurRad="38100" dist="38100" dir="2700000" algn="tl">
                    <a:srgbClr val="C0C0C0"/>
                  </a:outerShdw>
                </a:effectLst>
              </a:rPr>
              <a:t> בצע:</a:t>
            </a:r>
            <a:endParaRPr lang="en-US" sz="2400">
              <a:effectLst>
                <a:outerShdw blurRad="38100" dist="38100" dir="2700000" algn="tl">
                  <a:srgbClr val="C0C0C0"/>
                </a:outerShdw>
              </a:effectLst>
            </a:endParaRPr>
          </a:p>
        </p:txBody>
      </p:sp>
      <p:sp>
        <p:nvSpPr>
          <p:cNvPr id="178182" name="Text Box 6"/>
          <p:cNvSpPr txBox="1">
            <a:spLocks noChangeArrowheads="1"/>
          </p:cNvSpPr>
          <p:nvPr/>
        </p:nvSpPr>
        <p:spPr bwMode="auto">
          <a:xfrm>
            <a:off x="0" y="3429000"/>
            <a:ext cx="8532813"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  (3) בחר  באופן  אקראי מספר בין 1 ל-</a:t>
            </a:r>
            <a:r>
              <a:rPr lang="en-US" sz="2400">
                <a:effectLst>
                  <a:outerShdw blurRad="38100" dist="38100" dir="2700000" algn="tl">
                    <a:srgbClr val="C0C0C0"/>
                  </a:outerShdw>
                </a:effectLst>
              </a:rPr>
              <a:t>N-1</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78183" name="Text Box 7"/>
          <p:cNvSpPr txBox="1">
            <a:spLocks noChangeArrowheads="1"/>
          </p:cNvSpPr>
          <p:nvPr/>
        </p:nvSpPr>
        <p:spPr bwMode="auto">
          <a:xfrm>
            <a:off x="0" y="4005263"/>
            <a:ext cx="80772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(3.1) אם המספר הוא עד-מאשר לפריקותו של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אז עצור והחזר </a:t>
            </a:r>
            <a:r>
              <a:rPr lang="he-IL" sz="2400">
                <a:solidFill>
                  <a:srgbClr val="FF3300"/>
                </a:solidFill>
                <a:effectLst>
                  <a:outerShdw blurRad="38100" dist="38100" dir="2700000" algn="tl">
                    <a:srgbClr val="C0C0C0"/>
                  </a:outerShdw>
                </a:effectLst>
              </a:rPr>
              <a:t>לא</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78185" name="Text Box 9"/>
          <p:cNvSpPr txBox="1">
            <a:spLocks noChangeArrowheads="1"/>
          </p:cNvSpPr>
          <p:nvPr/>
        </p:nvSpPr>
        <p:spPr bwMode="auto">
          <a:xfrm>
            <a:off x="323850" y="5013325"/>
            <a:ext cx="80772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(4) עצור והחזר </a:t>
            </a:r>
            <a:r>
              <a:rPr lang="he-IL" sz="2400">
                <a:solidFill>
                  <a:srgbClr val="FF3300"/>
                </a:solidFill>
                <a:effectLst>
                  <a:outerShdw blurRad="38100" dist="38100" dir="2700000" algn="tl">
                    <a:srgbClr val="C0C0C0"/>
                  </a:outerShdw>
                </a:effectLst>
              </a:rPr>
              <a:t>כן</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78186" name="Text Box 10"/>
          <p:cNvSpPr txBox="1">
            <a:spLocks noChangeArrowheads="1"/>
          </p:cNvSpPr>
          <p:nvPr/>
        </p:nvSpPr>
        <p:spPr bwMode="auto">
          <a:xfrm>
            <a:off x="755650" y="5516563"/>
            <a:ext cx="80772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אם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הוא אכן ראשוני, האלגוריתם יחזיר בוודאות </a:t>
            </a:r>
            <a:r>
              <a:rPr lang="he-IL" sz="2400">
                <a:solidFill>
                  <a:srgbClr val="FF3300"/>
                </a:solidFill>
                <a:effectLst>
                  <a:outerShdw blurRad="38100" dist="38100" dir="2700000" algn="tl">
                    <a:srgbClr val="C0C0C0"/>
                  </a:outerShdw>
                </a:effectLst>
              </a:rPr>
              <a:t>כן</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78187" name="Text Box 11"/>
          <p:cNvSpPr txBox="1">
            <a:spLocks noChangeArrowheads="1"/>
          </p:cNvSpPr>
          <p:nvPr/>
        </p:nvSpPr>
        <p:spPr bwMode="auto">
          <a:xfrm>
            <a:off x="0" y="5949950"/>
            <a:ext cx="88392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אם </a:t>
            </a:r>
            <a:r>
              <a:rPr lang="en-US" sz="2400">
                <a:effectLst>
                  <a:outerShdw blurRad="38100" dist="38100" dir="2700000" algn="tl">
                    <a:srgbClr val="C0C0C0"/>
                  </a:outerShdw>
                </a:effectLst>
              </a:rPr>
              <a:t>N</a:t>
            </a:r>
            <a:r>
              <a:rPr lang="he-IL" sz="2400">
                <a:effectLst>
                  <a:outerShdw blurRad="38100" dist="38100" dir="2700000" algn="tl">
                    <a:srgbClr val="C0C0C0"/>
                  </a:outerShdw>
                </a:effectLst>
              </a:rPr>
              <a:t> אינו ראשוני, האלגוריתם יחזיר </a:t>
            </a:r>
            <a:r>
              <a:rPr lang="he-IL" sz="2400">
                <a:solidFill>
                  <a:srgbClr val="FF3300"/>
                </a:solidFill>
                <a:effectLst>
                  <a:outerShdw blurRad="38100" dist="38100" dir="2700000" algn="tl">
                    <a:srgbClr val="C0C0C0"/>
                  </a:outerShdw>
                </a:effectLst>
              </a:rPr>
              <a:t>כן</a:t>
            </a:r>
            <a:r>
              <a:rPr lang="he-IL" sz="2400">
                <a:effectLst>
                  <a:outerShdw blurRad="38100" dist="38100" dir="2700000" algn="tl">
                    <a:srgbClr val="C0C0C0"/>
                  </a:outerShdw>
                </a:effectLst>
              </a:rPr>
              <a:t> (בטעות)</a:t>
            </a:r>
            <a:r>
              <a:rPr lang="en-US" sz="2400">
                <a:effectLst>
                  <a:outerShdw blurRad="38100" dist="38100" dir="2700000" algn="tl">
                    <a:srgbClr val="C0C0C0"/>
                  </a:outerShdw>
                </a:effectLst>
              </a:rPr>
              <a:t> </a:t>
            </a:r>
            <a:r>
              <a:rPr lang="he-IL" sz="2400">
                <a:effectLst>
                  <a:outerShdw blurRad="38100" dist="38100" dir="2700000" algn="tl">
                    <a:srgbClr val="C0C0C0"/>
                  </a:outerShdw>
                </a:effectLst>
              </a:rPr>
              <a:t>בהסתברות קטנה מ- </a:t>
            </a:r>
            <a:r>
              <a:rPr lang="en-US" sz="2400">
                <a:effectLst>
                  <a:outerShdw blurRad="38100" dist="38100" dir="2700000" algn="tl">
                    <a:srgbClr val="C0C0C0"/>
                  </a:outerShdw>
                </a:effectLst>
              </a:rPr>
              <a:t>1/2</a:t>
            </a:r>
            <a:r>
              <a:rPr lang="en-US" sz="2400" baseline="30000">
                <a:effectLst>
                  <a:outerShdw blurRad="38100" dist="38100" dir="2700000" algn="tl">
                    <a:srgbClr val="C0C0C0"/>
                  </a:outerShdw>
                </a:effectLst>
              </a:rPr>
              <a:t>200</a:t>
            </a:r>
            <a:r>
              <a:rPr lang="he-IL" sz="2400">
                <a:effectLst>
                  <a:outerShdw blurRad="38100" dist="38100" dir="2700000" algn="tl">
                    <a:srgbClr val="C0C0C0"/>
                  </a:outerShdw>
                </a:effectLst>
              </a:rPr>
              <a:t>.</a:t>
            </a:r>
            <a:endParaRPr lang="en-US" sz="2400">
              <a:effectLst>
                <a:outerShdw blurRad="38100" dist="38100" dir="2700000" algn="tl">
                  <a:srgbClr val="C0C0C0"/>
                </a:outerShdw>
              </a:effectLst>
            </a:endParaRPr>
          </a:p>
        </p:txBody>
      </p:sp>
      <p:sp>
        <p:nvSpPr>
          <p:cNvPr id="178188" name="Text Box 12"/>
          <p:cNvSpPr txBox="1">
            <a:spLocks noChangeArrowheads="1"/>
          </p:cNvSpPr>
          <p:nvPr/>
        </p:nvSpPr>
        <p:spPr bwMode="auto">
          <a:xfrm>
            <a:off x="0" y="4508500"/>
            <a:ext cx="80772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(3.2) אחרת </a:t>
            </a:r>
            <a:r>
              <a:rPr lang="en-US" sz="2400">
                <a:effectLst>
                  <a:outerShdw blurRad="38100" dist="38100" dir="2700000" algn="tl">
                    <a:srgbClr val="C0C0C0"/>
                  </a:outerShdw>
                </a:effectLst>
              </a:rPr>
              <a:t>k ← k+1</a:t>
            </a:r>
          </a:p>
        </p:txBody>
      </p:sp>
      <p:sp>
        <p:nvSpPr>
          <p:cNvPr id="178189" name="Text Box 13"/>
          <p:cNvSpPr txBox="1">
            <a:spLocks noChangeArrowheads="1"/>
          </p:cNvSpPr>
          <p:nvPr/>
        </p:nvSpPr>
        <p:spPr bwMode="auto">
          <a:xfrm>
            <a:off x="611188" y="2565400"/>
            <a:ext cx="7775575"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(1) </a:t>
            </a:r>
            <a:r>
              <a:rPr lang="en-US" sz="2400">
                <a:effectLst>
                  <a:outerShdw blurRad="38100" dist="38100" dir="2700000" algn="tl">
                    <a:srgbClr val="C0C0C0"/>
                  </a:outerShdw>
                </a:effectLst>
              </a:rPr>
              <a:t>k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8178"/>
                                        </p:tgtEl>
                                        <p:attrNameLst>
                                          <p:attrName>style.visibility</p:attrName>
                                        </p:attrNameLst>
                                      </p:cBhvr>
                                      <p:to>
                                        <p:strVal val="visible"/>
                                      </p:to>
                                    </p:set>
                                    <p:animEffect transition="in" filter="wipe(up)">
                                      <p:cBhvr>
                                        <p:cTn id="7" dur="500"/>
                                        <p:tgtEl>
                                          <p:spTgt spid="178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8179"/>
                                        </p:tgtEl>
                                        <p:attrNameLst>
                                          <p:attrName>style.visibility</p:attrName>
                                        </p:attrNameLst>
                                      </p:cBhvr>
                                      <p:to>
                                        <p:strVal val="visible"/>
                                      </p:to>
                                    </p:set>
                                    <p:animEffect transition="in" filter="wipe(up)">
                                      <p:cBhvr>
                                        <p:cTn id="12" dur="500"/>
                                        <p:tgtEl>
                                          <p:spTgt spid="1781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8180"/>
                                        </p:tgtEl>
                                        <p:attrNameLst>
                                          <p:attrName>style.visibility</p:attrName>
                                        </p:attrNameLst>
                                      </p:cBhvr>
                                      <p:to>
                                        <p:strVal val="visible"/>
                                      </p:to>
                                    </p:set>
                                    <p:animEffect transition="in" filter="wipe(up)">
                                      <p:cBhvr>
                                        <p:cTn id="17" dur="500"/>
                                        <p:tgtEl>
                                          <p:spTgt spid="1781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8181"/>
                                        </p:tgtEl>
                                        <p:attrNameLst>
                                          <p:attrName>style.visibility</p:attrName>
                                        </p:attrNameLst>
                                      </p:cBhvr>
                                      <p:to>
                                        <p:strVal val="visible"/>
                                      </p:to>
                                    </p:set>
                                    <p:animEffect transition="in" filter="wipe(up)">
                                      <p:cBhvr>
                                        <p:cTn id="22" dur="500"/>
                                        <p:tgtEl>
                                          <p:spTgt spid="1781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8182"/>
                                        </p:tgtEl>
                                        <p:attrNameLst>
                                          <p:attrName>style.visibility</p:attrName>
                                        </p:attrNameLst>
                                      </p:cBhvr>
                                      <p:to>
                                        <p:strVal val="visible"/>
                                      </p:to>
                                    </p:set>
                                    <p:animEffect transition="in" filter="wipe(up)">
                                      <p:cBhvr>
                                        <p:cTn id="27" dur="500"/>
                                        <p:tgtEl>
                                          <p:spTgt spid="1781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8183"/>
                                        </p:tgtEl>
                                        <p:attrNameLst>
                                          <p:attrName>style.visibility</p:attrName>
                                        </p:attrNameLst>
                                      </p:cBhvr>
                                      <p:to>
                                        <p:strVal val="visible"/>
                                      </p:to>
                                    </p:set>
                                    <p:animEffect transition="in" filter="wipe(up)">
                                      <p:cBhvr>
                                        <p:cTn id="32" dur="500"/>
                                        <p:tgtEl>
                                          <p:spTgt spid="1781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8185"/>
                                        </p:tgtEl>
                                        <p:attrNameLst>
                                          <p:attrName>style.visibility</p:attrName>
                                        </p:attrNameLst>
                                      </p:cBhvr>
                                      <p:to>
                                        <p:strVal val="visible"/>
                                      </p:to>
                                    </p:set>
                                    <p:animEffect transition="in" filter="wipe(up)">
                                      <p:cBhvr>
                                        <p:cTn id="37" dur="500"/>
                                        <p:tgtEl>
                                          <p:spTgt spid="1781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78186"/>
                                        </p:tgtEl>
                                        <p:attrNameLst>
                                          <p:attrName>style.visibility</p:attrName>
                                        </p:attrNameLst>
                                      </p:cBhvr>
                                      <p:to>
                                        <p:strVal val="visible"/>
                                      </p:to>
                                    </p:set>
                                    <p:animEffect transition="in" filter="wipe(up)">
                                      <p:cBhvr>
                                        <p:cTn id="42" dur="500"/>
                                        <p:tgtEl>
                                          <p:spTgt spid="1781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78187"/>
                                        </p:tgtEl>
                                        <p:attrNameLst>
                                          <p:attrName>style.visibility</p:attrName>
                                        </p:attrNameLst>
                                      </p:cBhvr>
                                      <p:to>
                                        <p:strVal val="visible"/>
                                      </p:to>
                                    </p:set>
                                    <p:animEffect transition="in" filter="wipe(up)">
                                      <p:cBhvr>
                                        <p:cTn id="47" dur="500"/>
                                        <p:tgtEl>
                                          <p:spTgt spid="1781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78188"/>
                                        </p:tgtEl>
                                        <p:attrNameLst>
                                          <p:attrName>style.visibility</p:attrName>
                                        </p:attrNameLst>
                                      </p:cBhvr>
                                      <p:to>
                                        <p:strVal val="visible"/>
                                      </p:to>
                                    </p:set>
                                    <p:animEffect transition="in" filter="wipe(up)">
                                      <p:cBhvr>
                                        <p:cTn id="52" dur="500"/>
                                        <p:tgtEl>
                                          <p:spTgt spid="17818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78189"/>
                                        </p:tgtEl>
                                        <p:attrNameLst>
                                          <p:attrName>style.visibility</p:attrName>
                                        </p:attrNameLst>
                                      </p:cBhvr>
                                      <p:to>
                                        <p:strVal val="visible"/>
                                      </p:to>
                                    </p:set>
                                    <p:animEffect transition="in" filter="wipe(up)">
                                      <p:cBhvr>
                                        <p:cTn id="57" dur="500"/>
                                        <p:tgtEl>
                                          <p:spTgt spid="178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utoUpdateAnimBg="0"/>
      <p:bldP spid="178179" grpId="0" autoUpdateAnimBg="0"/>
      <p:bldP spid="178180" grpId="0" autoUpdateAnimBg="0"/>
      <p:bldP spid="178181" grpId="0" autoUpdateAnimBg="0"/>
      <p:bldP spid="178182" grpId="0" autoUpdateAnimBg="0"/>
      <p:bldP spid="178183" grpId="0" autoUpdateAnimBg="0"/>
      <p:bldP spid="178185" grpId="0" autoUpdateAnimBg="0"/>
      <p:bldP spid="178186" grpId="0" autoUpdateAnimBg="0"/>
      <p:bldP spid="178187" grpId="0" autoUpdateAnimBg="0"/>
      <p:bldP spid="178188" grpId="0" autoUpdateAnimBg="0"/>
      <p:bldP spid="17818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8DF9AADE-DF37-40CE-9665-163F3914F25E}" type="slidenum">
              <a:rPr lang="he-IL"/>
              <a:pPr/>
              <a:t>9</a:t>
            </a:fld>
            <a:endParaRPr lang="en-US"/>
          </a:p>
        </p:txBody>
      </p:sp>
      <p:sp>
        <p:nvSpPr>
          <p:cNvPr id="179202" name="Text Box 2"/>
          <p:cNvSpPr txBox="1">
            <a:spLocks noChangeArrowheads="1"/>
          </p:cNvSpPr>
          <p:nvPr/>
        </p:nvSpPr>
        <p:spPr bwMode="auto">
          <a:xfrm>
            <a:off x="533400" y="914400"/>
            <a:ext cx="80772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הגדרות:</a:t>
            </a:r>
            <a:endParaRPr lang="en-US" sz="2400">
              <a:solidFill>
                <a:schemeClr val="accent2"/>
              </a:solidFill>
              <a:effectLst>
                <a:outerShdw blurRad="38100" dist="38100" dir="2700000" algn="tl">
                  <a:srgbClr val="C0C0C0"/>
                </a:outerShdw>
              </a:effectLst>
            </a:endParaRPr>
          </a:p>
        </p:txBody>
      </p:sp>
      <p:sp>
        <p:nvSpPr>
          <p:cNvPr id="179203" name="Text Box 3"/>
          <p:cNvSpPr txBox="1">
            <a:spLocks noChangeArrowheads="1"/>
          </p:cNvSpPr>
          <p:nvPr/>
        </p:nvSpPr>
        <p:spPr bwMode="auto">
          <a:xfrm>
            <a:off x="533400" y="1524000"/>
            <a:ext cx="80772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אלגוריתמים שהם תמיד מהירים וכנראה נכונים נקראים</a:t>
            </a:r>
            <a:endParaRPr lang="en-US" sz="2400">
              <a:effectLst>
                <a:outerShdw blurRad="38100" dist="38100" dir="2700000" algn="tl">
                  <a:srgbClr val="C0C0C0"/>
                </a:outerShdw>
              </a:effectLst>
            </a:endParaRPr>
          </a:p>
        </p:txBody>
      </p:sp>
      <p:sp>
        <p:nvSpPr>
          <p:cNvPr id="179204" name="Text Box 4"/>
          <p:cNvSpPr txBox="1">
            <a:spLocks noChangeArrowheads="1"/>
          </p:cNvSpPr>
          <p:nvPr/>
        </p:nvSpPr>
        <p:spPr bwMode="auto">
          <a:xfrm>
            <a:off x="533400" y="2133600"/>
            <a:ext cx="80772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אלגוריתמים שהם תמיד נכונים וכנראה מהירים נקראים</a:t>
            </a:r>
            <a:endParaRPr lang="en-US" sz="2400">
              <a:effectLst>
                <a:outerShdw blurRad="38100" dist="38100" dir="2700000" algn="tl">
                  <a:srgbClr val="C0C0C0"/>
                </a:outerShdw>
              </a:effectLst>
            </a:endParaRPr>
          </a:p>
        </p:txBody>
      </p:sp>
      <p:sp>
        <p:nvSpPr>
          <p:cNvPr id="179205" name="Text Box 5"/>
          <p:cNvSpPr txBox="1">
            <a:spLocks noChangeArrowheads="1"/>
          </p:cNvSpPr>
          <p:nvPr/>
        </p:nvSpPr>
        <p:spPr bwMode="auto">
          <a:xfrm>
            <a:off x="457200" y="3124200"/>
            <a:ext cx="8077200" cy="457200"/>
          </a:xfrm>
          <a:prstGeom prst="rect">
            <a:avLst/>
          </a:prstGeom>
          <a:noFill/>
          <a:ln w="9525">
            <a:noFill/>
            <a:miter lim="800000"/>
            <a:headEnd/>
            <a:tailEnd/>
          </a:ln>
          <a:effectLst/>
        </p:spPr>
        <p:txBody>
          <a:bodyPr>
            <a:spAutoFit/>
          </a:bodyPr>
          <a:lstStyle/>
          <a:p>
            <a:pPr algn="r">
              <a:spcBef>
                <a:spcPct val="50000"/>
              </a:spcBef>
            </a:pPr>
            <a:r>
              <a:rPr lang="he-IL" sz="2400">
                <a:effectLst>
                  <a:outerShdw blurRad="38100" dist="38100" dir="2700000" algn="tl">
                    <a:srgbClr val="C0C0C0"/>
                  </a:outerShdw>
                </a:effectLst>
              </a:rPr>
              <a:t>לאיזה סוג משתייך האלגוריתם ההסתברותי לבדיקת ראשוניות?</a:t>
            </a:r>
            <a:endParaRPr lang="en-US" sz="2400">
              <a:effectLst>
                <a:outerShdw blurRad="38100" dist="38100" dir="2700000" algn="tl">
                  <a:srgbClr val="C0C0C0"/>
                </a:outerShdw>
              </a:effectLst>
            </a:endParaRPr>
          </a:p>
        </p:txBody>
      </p:sp>
      <p:sp>
        <p:nvSpPr>
          <p:cNvPr id="179206" name="Text Box 6"/>
          <p:cNvSpPr txBox="1">
            <a:spLocks noChangeArrowheads="1"/>
          </p:cNvSpPr>
          <p:nvPr/>
        </p:nvSpPr>
        <p:spPr bwMode="auto">
          <a:xfrm>
            <a:off x="323850" y="3789363"/>
            <a:ext cx="8077200" cy="457200"/>
          </a:xfrm>
          <a:prstGeom prst="rect">
            <a:avLst/>
          </a:prstGeom>
          <a:noFill/>
          <a:ln w="9525">
            <a:noFill/>
            <a:miter lim="800000"/>
            <a:headEnd/>
            <a:tailEnd/>
          </a:ln>
          <a:effectLst/>
        </p:spPr>
        <p:txBody>
          <a:bodyPr>
            <a:spAutoFit/>
          </a:bodyPr>
          <a:lstStyle/>
          <a:p>
            <a:pPr algn="r">
              <a:spcBef>
                <a:spcPct val="50000"/>
              </a:spcBef>
            </a:pPr>
            <a:r>
              <a:rPr lang="he-IL" sz="2400">
                <a:solidFill>
                  <a:schemeClr val="accent2"/>
                </a:solidFill>
                <a:effectLst>
                  <a:outerShdw blurRad="38100" dist="38100" dir="2700000" algn="tl">
                    <a:srgbClr val="C0C0C0"/>
                  </a:outerShdw>
                </a:effectLst>
              </a:rPr>
              <a:t>מונטה-קרלו.</a:t>
            </a:r>
            <a:endParaRPr lang="en-US" sz="2400">
              <a:solidFill>
                <a:schemeClr val="accent2"/>
              </a:solidFill>
              <a:effectLst>
                <a:outerShdw blurRad="38100" dist="38100" dir="2700000" algn="tl">
                  <a:srgbClr val="C0C0C0"/>
                </a:outerShdw>
              </a:effectLst>
            </a:endParaRPr>
          </a:p>
        </p:txBody>
      </p:sp>
      <p:sp>
        <p:nvSpPr>
          <p:cNvPr id="179207" name="Text Box 7"/>
          <p:cNvSpPr txBox="1">
            <a:spLocks noChangeArrowheads="1"/>
          </p:cNvSpPr>
          <p:nvPr/>
        </p:nvSpPr>
        <p:spPr bwMode="auto">
          <a:xfrm>
            <a:off x="685800" y="1524000"/>
            <a:ext cx="1752600" cy="457200"/>
          </a:xfrm>
          <a:prstGeom prst="rect">
            <a:avLst/>
          </a:prstGeom>
          <a:noFill/>
          <a:ln w="9525">
            <a:noFill/>
            <a:miter lim="800000"/>
            <a:headEnd/>
            <a:tailEnd/>
          </a:ln>
          <a:effectLst/>
        </p:spPr>
        <p:txBody>
          <a:bodyPr>
            <a:spAutoFit/>
          </a:bodyPr>
          <a:lstStyle/>
          <a:p>
            <a:pPr algn="l">
              <a:spcBef>
                <a:spcPct val="50000"/>
              </a:spcBef>
            </a:pPr>
            <a:r>
              <a:rPr lang="he-IL" sz="2400" b="1">
                <a:solidFill>
                  <a:schemeClr val="accent2"/>
                </a:solidFill>
                <a:effectLst>
                  <a:outerShdw blurRad="38100" dist="38100" dir="2700000" algn="tl">
                    <a:srgbClr val="C0C0C0"/>
                  </a:outerShdw>
                </a:effectLst>
              </a:rPr>
              <a:t>מונטה-קרלו</a:t>
            </a:r>
            <a:r>
              <a:rPr lang="he-IL" sz="2400">
                <a:solidFill>
                  <a:schemeClr val="accent2"/>
                </a:solidFill>
                <a:effectLst>
                  <a:outerShdw blurRad="38100" dist="38100" dir="2700000" algn="tl">
                    <a:srgbClr val="C0C0C0"/>
                  </a:outerShdw>
                </a:effectLst>
              </a:rPr>
              <a:t>.</a:t>
            </a:r>
            <a:endParaRPr lang="en-US" sz="2400">
              <a:solidFill>
                <a:schemeClr val="accent2"/>
              </a:solidFill>
              <a:effectLst>
                <a:outerShdw blurRad="38100" dist="38100" dir="2700000" algn="tl">
                  <a:srgbClr val="C0C0C0"/>
                </a:outerShdw>
              </a:effectLst>
            </a:endParaRPr>
          </a:p>
        </p:txBody>
      </p:sp>
      <p:sp>
        <p:nvSpPr>
          <p:cNvPr id="179208" name="Text Box 8"/>
          <p:cNvSpPr txBox="1">
            <a:spLocks noChangeArrowheads="1"/>
          </p:cNvSpPr>
          <p:nvPr/>
        </p:nvSpPr>
        <p:spPr bwMode="auto">
          <a:xfrm>
            <a:off x="914400" y="2133600"/>
            <a:ext cx="1524000" cy="457200"/>
          </a:xfrm>
          <a:prstGeom prst="rect">
            <a:avLst/>
          </a:prstGeom>
          <a:noFill/>
          <a:ln w="9525">
            <a:noFill/>
            <a:miter lim="800000"/>
            <a:headEnd/>
            <a:tailEnd/>
          </a:ln>
          <a:effectLst/>
        </p:spPr>
        <p:txBody>
          <a:bodyPr>
            <a:spAutoFit/>
          </a:bodyPr>
          <a:lstStyle/>
          <a:p>
            <a:pPr algn="l">
              <a:spcBef>
                <a:spcPct val="50000"/>
              </a:spcBef>
            </a:pPr>
            <a:r>
              <a:rPr lang="he-IL" sz="2400" b="1">
                <a:solidFill>
                  <a:schemeClr val="accent2"/>
                </a:solidFill>
                <a:effectLst>
                  <a:outerShdw blurRad="38100" dist="38100" dir="2700000" algn="tl">
                    <a:srgbClr val="C0C0C0"/>
                  </a:outerShdw>
                </a:effectLst>
              </a:rPr>
              <a:t>לאס-וגאס</a:t>
            </a:r>
            <a:r>
              <a:rPr lang="he-IL" sz="2400">
                <a:solidFill>
                  <a:schemeClr val="accent2"/>
                </a:solidFill>
                <a:effectLst>
                  <a:outerShdw blurRad="38100" dist="38100" dir="2700000" algn="tl">
                    <a:srgbClr val="C0C0C0"/>
                  </a:outerShdw>
                </a:effectLst>
              </a:rPr>
              <a:t>.</a:t>
            </a:r>
            <a:endParaRPr lang="en-US" sz="2400">
              <a:solidFill>
                <a:schemeClr val="accent2"/>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9202"/>
                                        </p:tgtEl>
                                        <p:attrNameLst>
                                          <p:attrName>style.visibility</p:attrName>
                                        </p:attrNameLst>
                                      </p:cBhvr>
                                      <p:to>
                                        <p:strVal val="visible"/>
                                      </p:to>
                                    </p:set>
                                    <p:animEffect transition="in" filter="wipe(up)">
                                      <p:cBhvr>
                                        <p:cTn id="7" dur="500"/>
                                        <p:tgtEl>
                                          <p:spTgt spid="1792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9203"/>
                                        </p:tgtEl>
                                        <p:attrNameLst>
                                          <p:attrName>style.visibility</p:attrName>
                                        </p:attrNameLst>
                                      </p:cBhvr>
                                      <p:to>
                                        <p:strVal val="visible"/>
                                      </p:to>
                                    </p:set>
                                    <p:animEffect transition="in" filter="wipe(up)">
                                      <p:cBhvr>
                                        <p:cTn id="12" dur="500"/>
                                        <p:tgtEl>
                                          <p:spTgt spid="179203"/>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179207"/>
                                        </p:tgtEl>
                                        <p:attrNameLst>
                                          <p:attrName>style.visibility</p:attrName>
                                        </p:attrNameLst>
                                      </p:cBhvr>
                                      <p:to>
                                        <p:strVal val="visible"/>
                                      </p:to>
                                    </p:set>
                                    <p:anim calcmode="lin" valueType="num">
                                      <p:cBhvr>
                                        <p:cTn id="17" dur="1000" fill="hold"/>
                                        <p:tgtEl>
                                          <p:spTgt spid="179207"/>
                                        </p:tgtEl>
                                        <p:attrNameLst>
                                          <p:attrName>ppt_w</p:attrName>
                                        </p:attrNameLst>
                                      </p:cBhvr>
                                      <p:tavLst>
                                        <p:tav tm="0">
                                          <p:val>
                                            <p:fltVal val="0"/>
                                          </p:val>
                                        </p:tav>
                                        <p:tav tm="100000">
                                          <p:val>
                                            <p:strVal val="#ppt_w"/>
                                          </p:val>
                                        </p:tav>
                                      </p:tavLst>
                                    </p:anim>
                                    <p:anim calcmode="lin" valueType="num">
                                      <p:cBhvr>
                                        <p:cTn id="18" dur="1000" fill="hold"/>
                                        <p:tgtEl>
                                          <p:spTgt spid="179207"/>
                                        </p:tgtEl>
                                        <p:attrNameLst>
                                          <p:attrName>ppt_h</p:attrName>
                                        </p:attrNameLst>
                                      </p:cBhvr>
                                      <p:tavLst>
                                        <p:tav tm="0">
                                          <p:val>
                                            <p:fltVal val="0"/>
                                          </p:val>
                                        </p:tav>
                                        <p:tav tm="100000">
                                          <p:val>
                                            <p:strVal val="#ppt_h"/>
                                          </p:val>
                                        </p:tav>
                                      </p:tavLst>
                                    </p:anim>
                                    <p:anim calcmode="lin" valueType="num">
                                      <p:cBhvr>
                                        <p:cTn id="19" dur="1000" fill="hold"/>
                                        <p:tgtEl>
                                          <p:spTgt spid="179207"/>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79207"/>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5"/>
                                            </p:cond>
                                          </p:stCondLst>
                                          <p:endCondLst>
                                            <p:cond evt="onStopAudio" delay="0">
                                              <p:tgtEl>
                                                <p:sldTgt/>
                                              </p:tgtEl>
                                            </p:cond>
                                          </p:endCondLst>
                                        </p:cTn>
                                        <p:tgtEl>
                                          <p:sndTgt r:embed="rId2" name="chimes.wav" builtIn="1"/>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79204"/>
                                        </p:tgtEl>
                                        <p:attrNameLst>
                                          <p:attrName>style.visibility</p:attrName>
                                        </p:attrNameLst>
                                      </p:cBhvr>
                                      <p:to>
                                        <p:strVal val="visible"/>
                                      </p:to>
                                    </p:set>
                                    <p:animEffect transition="in" filter="wipe(up)">
                                      <p:cBhvr>
                                        <p:cTn id="25" dur="500"/>
                                        <p:tgtEl>
                                          <p:spTgt spid="179204"/>
                                        </p:tgtEl>
                                      </p:cBhvr>
                                    </p:animEffect>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179208"/>
                                        </p:tgtEl>
                                        <p:attrNameLst>
                                          <p:attrName>style.visibility</p:attrName>
                                        </p:attrNameLst>
                                      </p:cBhvr>
                                      <p:to>
                                        <p:strVal val="visible"/>
                                      </p:to>
                                    </p:set>
                                    <p:anim calcmode="lin" valueType="num">
                                      <p:cBhvr>
                                        <p:cTn id="30" dur="1000" fill="hold"/>
                                        <p:tgtEl>
                                          <p:spTgt spid="179208"/>
                                        </p:tgtEl>
                                        <p:attrNameLst>
                                          <p:attrName>ppt_w</p:attrName>
                                        </p:attrNameLst>
                                      </p:cBhvr>
                                      <p:tavLst>
                                        <p:tav tm="0">
                                          <p:val>
                                            <p:fltVal val="0"/>
                                          </p:val>
                                        </p:tav>
                                        <p:tav tm="100000">
                                          <p:val>
                                            <p:strVal val="#ppt_w"/>
                                          </p:val>
                                        </p:tav>
                                      </p:tavLst>
                                    </p:anim>
                                    <p:anim calcmode="lin" valueType="num">
                                      <p:cBhvr>
                                        <p:cTn id="31" dur="1000" fill="hold"/>
                                        <p:tgtEl>
                                          <p:spTgt spid="179208"/>
                                        </p:tgtEl>
                                        <p:attrNameLst>
                                          <p:attrName>ppt_h</p:attrName>
                                        </p:attrNameLst>
                                      </p:cBhvr>
                                      <p:tavLst>
                                        <p:tav tm="0">
                                          <p:val>
                                            <p:fltVal val="0"/>
                                          </p:val>
                                        </p:tav>
                                        <p:tav tm="100000">
                                          <p:val>
                                            <p:strVal val="#ppt_h"/>
                                          </p:val>
                                        </p:tav>
                                      </p:tavLst>
                                    </p:anim>
                                    <p:anim calcmode="lin" valueType="num">
                                      <p:cBhvr>
                                        <p:cTn id="32" dur="1000" fill="hold"/>
                                        <p:tgtEl>
                                          <p:spTgt spid="179208"/>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179208"/>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8"/>
                                            </p:cond>
                                          </p:stCondLst>
                                          <p:endCondLst>
                                            <p:cond evt="onStopAudio" delay="0">
                                              <p:tgtEl>
                                                <p:sldTgt/>
                                              </p:tgtEl>
                                            </p:cond>
                                          </p:endCondLst>
                                        </p:cTn>
                                        <p:tgtEl>
                                          <p:sndTgt r:embed="rId2" name="chimes.wav" builtIn="1"/>
                                        </p:tgtEl>
                                      </p:cMediaNode>
                                    </p:audio>
                                  </p:sub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79205"/>
                                        </p:tgtEl>
                                        <p:attrNameLst>
                                          <p:attrName>style.visibility</p:attrName>
                                        </p:attrNameLst>
                                      </p:cBhvr>
                                      <p:to>
                                        <p:strVal val="visible"/>
                                      </p:to>
                                    </p:set>
                                    <p:animEffect transition="in" filter="wipe(up)">
                                      <p:cBhvr>
                                        <p:cTn id="38" dur="500"/>
                                        <p:tgtEl>
                                          <p:spTgt spid="17920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79206"/>
                                        </p:tgtEl>
                                        <p:attrNameLst>
                                          <p:attrName>style.visibility</p:attrName>
                                        </p:attrNameLst>
                                      </p:cBhvr>
                                      <p:to>
                                        <p:strVal val="visible"/>
                                      </p:to>
                                    </p:set>
                                    <p:animEffect transition="in" filter="wipe(up)">
                                      <p:cBhvr>
                                        <p:cTn id="43" dur="500"/>
                                        <p:tgtEl>
                                          <p:spTgt spid="179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utoUpdateAnimBg="0"/>
      <p:bldP spid="179203" grpId="0" autoUpdateAnimBg="0"/>
      <p:bldP spid="179204" grpId="0" autoUpdateAnimBg="0"/>
      <p:bldP spid="179205" grpId="0" autoUpdateAnimBg="0"/>
      <p:bldP spid="179206" grpId="0" autoUpdateAnimBg="0"/>
      <p:bldP spid="179207" grpId="0" autoUpdateAnimBg="0"/>
      <p:bldP spid="179208" grpId="0" autoUpdateAnimBg="0"/>
    </p:bldLst>
  </p:timing>
</p:sld>
</file>

<file path=ppt/theme/theme1.xml><?xml version="1.0" encoding="utf-8"?>
<a:theme xmlns:a="http://schemas.openxmlformats.org/drawingml/2006/main" name="עיצוב ברירת מחדל">
  <a:themeElements>
    <a:clrScheme name="עיצוב ברירת מחדל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עיצוב ברירת מחדל">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accent2"/>
          </a:solidFill>
          <a:prstDash val="solid"/>
          <a:round/>
          <a:headEnd type="none" w="med" len="med"/>
          <a:tailEnd type="triangle" w="lg" len="med"/>
        </a:ln>
        <a:effectLst/>
      </a:spPr>
      <a:bodyPr vert="horz" wrap="square" lIns="91440" tIns="45720" rIns="91440" bIns="45720" numCol="1" anchor="t" anchorCtr="0" compatLnSpc="1">
        <a:prstTxWarp prst="textNoShape">
          <a:avLst/>
        </a:prstTxWarp>
      </a:bodyPr>
      <a:lstStyle>
        <a:defPPr marL="0" marR="0" indent="0" algn="ctr" defTabSz="914400" rtl="1" eaLnBrk="1" fontAlgn="base" latinLnBrk="0" hangingPunct="1">
          <a:lnSpc>
            <a:spcPct val="100000"/>
          </a:lnSpc>
          <a:spcBef>
            <a:spcPct val="0"/>
          </a:spcBef>
          <a:spcAft>
            <a:spcPct val="0"/>
          </a:spcAft>
          <a:buClrTx/>
          <a:buSzTx/>
          <a:buFontTx/>
          <a:buNone/>
          <a:tabLst/>
          <a:defRPr kumimoji="0" lang="he-IL" sz="36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cs typeface="David" pitchFamily="34" charset="-79"/>
          </a:defRPr>
        </a:defPPr>
      </a:lstStyle>
    </a:spDef>
    <a:lnDef>
      <a:spPr bwMode="auto">
        <a:xfrm>
          <a:off x="0" y="0"/>
          <a:ext cx="1" cy="1"/>
        </a:xfrm>
        <a:custGeom>
          <a:avLst/>
          <a:gdLst/>
          <a:ahLst/>
          <a:cxnLst/>
          <a:rect l="0" t="0" r="0" b="0"/>
          <a:pathLst/>
        </a:custGeom>
        <a:solidFill>
          <a:schemeClr val="accent1"/>
        </a:solidFill>
        <a:ln w="38100" cap="flat" cmpd="sng" algn="ctr">
          <a:solidFill>
            <a:schemeClr val="accent2"/>
          </a:solidFill>
          <a:prstDash val="solid"/>
          <a:round/>
          <a:headEnd type="none" w="med" len="med"/>
          <a:tailEnd type="triangle" w="lg" len="med"/>
        </a:ln>
        <a:effectLst/>
      </a:spPr>
      <a:bodyPr vert="horz" wrap="square" lIns="91440" tIns="45720" rIns="91440" bIns="45720" numCol="1" anchor="t" anchorCtr="0" compatLnSpc="1">
        <a:prstTxWarp prst="textNoShape">
          <a:avLst/>
        </a:prstTxWarp>
      </a:bodyPr>
      <a:lstStyle>
        <a:defPPr marL="0" marR="0" indent="0" algn="ctr" defTabSz="914400" rtl="1" eaLnBrk="1" fontAlgn="base" latinLnBrk="0" hangingPunct="1">
          <a:lnSpc>
            <a:spcPct val="100000"/>
          </a:lnSpc>
          <a:spcBef>
            <a:spcPct val="0"/>
          </a:spcBef>
          <a:spcAft>
            <a:spcPct val="0"/>
          </a:spcAft>
          <a:buClrTx/>
          <a:buSzTx/>
          <a:buFontTx/>
          <a:buNone/>
          <a:tabLst/>
          <a:defRPr kumimoji="0" lang="he-IL" sz="36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cs typeface="David" pitchFamily="34" charset="-79"/>
          </a:defRPr>
        </a:defPPr>
      </a:lstStyle>
    </a:lnDef>
  </a:objectDefaults>
  <a:extraClrSchemeLst>
    <a:extraClrScheme>
      <a:clrScheme name="עיצוב ברירת מחדל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עיצוב ברירת מחדל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עיצוב ברירת מחדל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עיצוב ברירת מחדל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עיצוב ברירת מחד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עיצוב ברירת מחד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עיצוב ברירת מחד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5846</TotalTime>
  <Words>1967</Words>
  <Application>Microsoft PowerPoint</Application>
  <PresentationFormat>On-screen Show (4:3)</PresentationFormat>
  <Paragraphs>224</Paragraphs>
  <Slides>26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Times New Roman</vt:lpstr>
      <vt:lpstr>David</vt:lpstr>
      <vt:lpstr>Euclid Symbol</vt:lpstr>
      <vt:lpstr>עיצוב ברירת מחדל</vt:lpstr>
      <vt:lpstr>MathType 4.0 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Rinat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Rinat Bina Rosenberg</dc:creator>
  <cp:lastModifiedBy>hp</cp:lastModifiedBy>
  <cp:revision>371</cp:revision>
  <dcterms:created xsi:type="dcterms:W3CDTF">2003-06-23T06:21:41Z</dcterms:created>
  <dcterms:modified xsi:type="dcterms:W3CDTF">2007-11-16T10:17:48Z</dcterms:modified>
</cp:coreProperties>
</file>