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81" r:id="rId10"/>
    <p:sldId id="273" r:id="rId11"/>
    <p:sldId id="266" r:id="rId12"/>
    <p:sldId id="274" r:id="rId13"/>
    <p:sldId id="275" r:id="rId14"/>
    <p:sldId id="277" r:id="rId15"/>
    <p:sldId id="278" r:id="rId16"/>
    <p:sldId id="283" r:id="rId17"/>
    <p:sldId id="284" r:id="rId18"/>
    <p:sldId id="282" r:id="rId19"/>
    <p:sldId id="276" r:id="rId20"/>
    <p:sldId id="280" r:id="rId21"/>
    <p:sldId id="264" r:id="rId22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1pPr>
    <a:lvl2pPr marL="457200"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2pPr>
    <a:lvl3pPr marL="914400"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3pPr>
    <a:lvl4pPr marL="1371600"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4pPr>
    <a:lvl5pPr marL="1828800"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5pPr>
    <a:lvl6pPr marL="22860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6pPr>
    <a:lvl7pPr marL="27432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7pPr>
    <a:lvl8pPr marL="32004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8pPr>
    <a:lvl9pPr marL="36576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7158" autoAdjust="0"/>
    <p:restoredTop sz="90929"/>
  </p:normalViewPr>
  <p:slideViewPr>
    <p:cSldViewPr>
      <p:cViewPr varScale="1">
        <p:scale>
          <a:sx n="71" d="100"/>
          <a:sy n="71" d="100"/>
        </p:scale>
        <p:origin x="-852" y="-108"/>
      </p:cViewPr>
      <p:guideLst>
        <p:guide orient="horz" pos="2160"/>
        <p:guide pos="52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E7D3A985-FAF2-4139-9E6F-C2F6AE3CE7E0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 (Hebrew)" charset="0"/>
        <a:cs typeface="Times New Roman (Hebrew)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 (Hebrew)" charset="0"/>
        <a:cs typeface="Times New Roman (Hebrew)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 (Hebrew)" charset="0"/>
        <a:cs typeface="Times New Roman (Hebrew)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 (Hebrew)" charset="0"/>
        <a:cs typeface="Times New Roman (Hebrew)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 (Hebrew)" charset="0"/>
        <a:cs typeface="Times New Roman (Hebrew)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D4A5B-0E90-446F-88A2-CFD044D8F4A0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D30DB-EFD1-4BB3-A019-2A37172441F9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B121F-C346-4F78-BBC5-BD075D9E4F2A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60409-E8E2-4B8E-892D-FF2B1506182B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A93D4-3276-4846-B8F5-FFA8BA5BE65D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94A9F-44DA-4E49-8556-AC7C548B3E82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FB2A1-9112-4893-809F-7608CC9FBDBF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EA4EE-25CA-4A63-B42B-63F4D6A09F74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3BAAF-3F79-419B-A42D-79D82C44416A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831D0-B4AE-4F74-ACD4-9F997992E622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FED857-2678-4845-B8C4-DE11A2A3D9E8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ea typeface="Times New Roman (Hebrew)" charset="0"/>
                <a:cs typeface="Times New Roman (Hebrew)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  <a:ea typeface="Times New Roman (Hebrew)" charset="0"/>
                <a:cs typeface="Times New Roman (Hebrew)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ffectLst/>
                <a:ea typeface="Times New Roman (Hebrew)" charset="0"/>
                <a:cs typeface="Times New Roman (Hebrew)" charset="0"/>
              </a:defRPr>
            </a:lvl1pPr>
          </a:lstStyle>
          <a:p>
            <a:fld id="{9ED52C65-29D3-4A66-9BA2-D2E99B9C8870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Times New Roman (Hebrew)" charset="0"/>
          <a:cs typeface="Times New Roman (Hebrew)" charset="0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417F-219D-47C7-A50D-F221474B35D1}" type="slidenum">
              <a:rPr lang="he-IL"/>
              <a:pPr/>
              <a:t>1</a:t>
            </a:fld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209800" y="2133600"/>
            <a:ext cx="47244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פרק 2</a:t>
            </a:r>
          </a:p>
          <a:p>
            <a:pPr algn="ctr">
              <a:spcBef>
                <a:spcPct val="50000"/>
              </a:spcBef>
            </a:pPr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אלגוריתמים ונתונים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791200" y="5849938"/>
            <a:ext cx="27432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הוכן על ידי: רינת רוזנברג</a:t>
            </a:r>
          </a:p>
          <a:p>
            <a:pPr>
              <a:spcBef>
                <a:spcPct val="50000"/>
              </a:spcBef>
            </a:pPr>
            <a:r>
              <a:rPr lang="he-IL" sz="1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ערך: אייל משיח</a:t>
            </a:r>
            <a:endParaRPr lang="en-US" sz="1800" b="1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56E4-325D-4E5B-8609-A1CC5B9F05D5}" type="slidenum">
              <a:rPr lang="he-IL"/>
              <a:pPr/>
              <a:t>10</a:t>
            </a:fld>
            <a:endParaRPr lang="en-US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667000" y="8382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דרך נוספת לכתיבת אלגוריתם היא 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רקורסיה</a:t>
            </a:r>
            <a:endParaRPr lang="en-US" sz="24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667000" y="16002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מגדלי הנוי –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Towers of Hanoi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667000" y="23622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העבר 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מ-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ל-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בעזרת 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828800" y="29718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אם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הוא 1 אזי הדפס כפלט  </a:t>
            </a:r>
            <a:r>
              <a:rPr lang="he-IL" sz="2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'מעבירים טבעת מ-</a:t>
            </a:r>
            <a:r>
              <a:rPr 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ל-</a:t>
            </a:r>
            <a:r>
              <a:rPr 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he-IL" sz="2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828800" y="35052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אחרת 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בצע את הפעולות הבאות:</a:t>
            </a:r>
            <a:endParaRPr lang="en-US" sz="24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524000" y="40386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קרא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העבר 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N-1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מ-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ל-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בעזרת 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524000" y="45720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הדפס כפלט </a:t>
            </a:r>
            <a:r>
              <a:rPr lang="he-IL" sz="2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'מעבירים טבעת מ-</a:t>
            </a:r>
            <a:r>
              <a:rPr 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ל-</a:t>
            </a:r>
            <a:r>
              <a:rPr 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he-IL" sz="2400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endParaRPr lang="en-US" sz="2400" i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524000" y="51054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קרא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העבר 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N-1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מ-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ל-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בעזרת </a:t>
            </a: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828800" y="56388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חזור</a:t>
            </a:r>
            <a:endParaRPr lang="en-US" sz="24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9485" name="Group 29"/>
          <p:cNvGrpSpPr>
            <a:grpSpLocks/>
          </p:cNvGrpSpPr>
          <p:nvPr/>
        </p:nvGrpSpPr>
        <p:grpSpPr bwMode="auto">
          <a:xfrm>
            <a:off x="457200" y="1133475"/>
            <a:ext cx="3429000" cy="1457325"/>
            <a:chOff x="288" y="714"/>
            <a:chExt cx="2160" cy="918"/>
          </a:xfrm>
        </p:grpSpPr>
        <p:grpSp>
          <p:nvGrpSpPr>
            <p:cNvPr id="19481" name="Group 25"/>
            <p:cNvGrpSpPr>
              <a:grpSpLocks/>
            </p:cNvGrpSpPr>
            <p:nvPr/>
          </p:nvGrpSpPr>
          <p:grpSpPr bwMode="auto">
            <a:xfrm>
              <a:off x="288" y="960"/>
              <a:ext cx="2160" cy="672"/>
              <a:chOff x="192" y="912"/>
              <a:chExt cx="2592" cy="624"/>
            </a:xfrm>
          </p:grpSpPr>
          <p:sp>
            <p:nvSpPr>
              <p:cNvPr id="19480" name="AutoShape 24"/>
              <p:cNvSpPr>
                <a:spLocks noChangeArrowheads="1"/>
              </p:cNvSpPr>
              <p:nvPr/>
            </p:nvSpPr>
            <p:spPr bwMode="auto">
              <a:xfrm>
                <a:off x="555" y="912"/>
                <a:ext cx="144" cy="624"/>
              </a:xfrm>
              <a:prstGeom prst="flowChartExtra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9472" name="Line 16"/>
              <p:cNvSpPr>
                <a:spLocks noChangeShapeType="1"/>
              </p:cNvSpPr>
              <p:nvPr/>
            </p:nvSpPr>
            <p:spPr bwMode="auto">
              <a:xfrm>
                <a:off x="192" y="1536"/>
                <a:ext cx="259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19473" name="Group 17"/>
              <p:cNvGrpSpPr>
                <a:grpSpLocks/>
              </p:cNvGrpSpPr>
              <p:nvPr/>
            </p:nvGrpSpPr>
            <p:grpSpPr bwMode="auto">
              <a:xfrm>
                <a:off x="261" y="1137"/>
                <a:ext cx="720" cy="384"/>
                <a:chOff x="288" y="624"/>
                <a:chExt cx="960" cy="480"/>
              </a:xfrm>
            </p:grpSpPr>
            <p:sp>
              <p:nvSpPr>
                <p:cNvPr id="19467" name="AutoShape 11"/>
                <p:cNvSpPr>
                  <a:spLocks noChangeArrowheads="1"/>
                </p:cNvSpPr>
                <p:nvPr/>
              </p:nvSpPr>
              <p:spPr bwMode="auto">
                <a:xfrm>
                  <a:off x="288" y="1008"/>
                  <a:ext cx="960" cy="96"/>
                </a:xfrm>
                <a:prstGeom prst="flowChartTerminator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9468" name="AutoShape 12"/>
                <p:cNvSpPr>
                  <a:spLocks noChangeArrowheads="1"/>
                </p:cNvSpPr>
                <p:nvPr/>
              </p:nvSpPr>
              <p:spPr bwMode="auto">
                <a:xfrm>
                  <a:off x="384" y="912"/>
                  <a:ext cx="768" cy="96"/>
                </a:xfrm>
                <a:prstGeom prst="flowChartTerminator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9469" name="AutoShape 13"/>
                <p:cNvSpPr>
                  <a:spLocks noChangeArrowheads="1"/>
                </p:cNvSpPr>
                <p:nvPr/>
              </p:nvSpPr>
              <p:spPr bwMode="auto">
                <a:xfrm>
                  <a:off x="483" y="816"/>
                  <a:ext cx="576" cy="96"/>
                </a:xfrm>
                <a:prstGeom prst="flowChartTermina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9470" name="AutoShape 14"/>
                <p:cNvSpPr>
                  <a:spLocks noChangeArrowheads="1"/>
                </p:cNvSpPr>
                <p:nvPr/>
              </p:nvSpPr>
              <p:spPr bwMode="auto">
                <a:xfrm>
                  <a:off x="567" y="720"/>
                  <a:ext cx="414" cy="96"/>
                </a:xfrm>
                <a:prstGeom prst="flowChartTerminator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sp>
              <p:nvSpPr>
                <p:cNvPr id="19471" name="AutoShape 15"/>
                <p:cNvSpPr>
                  <a:spLocks noChangeArrowheads="1"/>
                </p:cNvSpPr>
                <p:nvPr/>
              </p:nvSpPr>
              <p:spPr bwMode="auto">
                <a:xfrm>
                  <a:off x="663" y="624"/>
                  <a:ext cx="240" cy="96"/>
                </a:xfrm>
                <a:prstGeom prst="flowChartTerminator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</p:grpSp>
          <p:sp>
            <p:nvSpPr>
              <p:cNvPr id="19475" name="Line 19"/>
              <p:cNvSpPr>
                <a:spLocks noChangeShapeType="1"/>
              </p:cNvSpPr>
              <p:nvPr/>
            </p:nvSpPr>
            <p:spPr bwMode="auto">
              <a:xfrm flipV="1">
                <a:off x="1527" y="1008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9476" name="Line 20"/>
              <p:cNvSpPr>
                <a:spLocks noChangeShapeType="1"/>
              </p:cNvSpPr>
              <p:nvPr/>
            </p:nvSpPr>
            <p:spPr bwMode="auto">
              <a:xfrm flipV="1">
                <a:off x="2277" y="1008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9478" name="AutoShape 22"/>
              <p:cNvSpPr>
                <a:spLocks noChangeArrowheads="1"/>
              </p:cNvSpPr>
              <p:nvPr/>
            </p:nvSpPr>
            <p:spPr bwMode="auto">
              <a:xfrm>
                <a:off x="2208" y="912"/>
                <a:ext cx="144" cy="624"/>
              </a:xfrm>
              <a:prstGeom prst="flowChartExtra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9479" name="AutoShape 23"/>
              <p:cNvSpPr>
                <a:spLocks noChangeArrowheads="1"/>
              </p:cNvSpPr>
              <p:nvPr/>
            </p:nvSpPr>
            <p:spPr bwMode="auto">
              <a:xfrm>
                <a:off x="1458" y="912"/>
                <a:ext cx="144" cy="624"/>
              </a:xfrm>
              <a:prstGeom prst="flowChartExtra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9482" name="Text Box 26"/>
            <p:cNvSpPr txBox="1">
              <a:spLocks noChangeArrowheads="1"/>
            </p:cNvSpPr>
            <p:nvPr/>
          </p:nvSpPr>
          <p:spPr bwMode="auto">
            <a:xfrm>
              <a:off x="555" y="714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he-IL" sz="24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9483" name="Text Box 27"/>
            <p:cNvSpPr txBox="1">
              <a:spLocks noChangeArrowheads="1"/>
            </p:cNvSpPr>
            <p:nvPr/>
          </p:nvSpPr>
          <p:spPr bwMode="auto">
            <a:xfrm>
              <a:off x="1311" y="726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he-IL" sz="24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9484" name="Text Box 28"/>
            <p:cNvSpPr txBox="1">
              <a:spLocks noChangeArrowheads="1"/>
            </p:cNvSpPr>
            <p:nvPr/>
          </p:nvSpPr>
          <p:spPr bwMode="auto">
            <a:xfrm>
              <a:off x="1938" y="723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he-IL" sz="24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autoUpdateAnimBg="0"/>
      <p:bldP spid="19460" grpId="0" autoUpdateAnimBg="0"/>
      <p:bldP spid="19461" grpId="0" autoUpdateAnimBg="0"/>
      <p:bldP spid="19462" grpId="0" autoUpdateAnimBg="0"/>
      <p:bldP spid="19463" grpId="0" autoUpdateAnimBg="0"/>
      <p:bldP spid="19464" grpId="0" autoUpdateAnimBg="0"/>
      <p:bldP spid="19465" grpId="0" autoUpdateAnimBg="0"/>
      <p:bldP spid="1946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5931-162F-4F3E-A92D-C75271C2028E}" type="slidenum">
              <a:rPr lang="he-IL"/>
              <a:pPr/>
              <a:t>11</a:t>
            </a:fld>
            <a:endParaRPr lang="en-US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391400" y="9144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נתונים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0" y="1524000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הנתונים הם הקלטים והפלטים של האלגוריתם, וכן נתוני הביניים שנוצרים במהלך פעולת האלגוריתם.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038600" y="24384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הנתונים יכולים להיות מסוגים שונים: 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038600" y="29718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מספרים: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4, 10000,  4.5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038600" y="3505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מחרוזות :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“ADA”,”ABC”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7162800" y="4648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וקטור: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400800" y="57912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מערך דו-מימדי: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152400" y="4779963"/>
          <a:ext cx="5845175" cy="442912"/>
        </p:xfrm>
        <a:graphic>
          <a:graphicData uri="http://schemas.openxmlformats.org/presentationml/2006/ole">
            <p:oleObj spid="_x0000_s12298" name="Equation" r:id="rId3" imgW="1765080" imgH="253800" progId="Equation.DSMT4">
              <p:embed/>
            </p:oleObj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152400" y="5465763"/>
          <a:ext cx="6437313" cy="1239837"/>
        </p:xfrm>
        <a:graphic>
          <a:graphicData uri="http://schemas.openxmlformats.org/presentationml/2006/ole">
            <p:oleObj spid="_x0000_s12299" name="Equation" r:id="rId4" imgW="1942920" imgH="711000" progId="Equation.DSMT4">
              <p:embed/>
            </p:oleObj>
          </a:graphicData>
        </a:graphic>
      </p:graphicFrame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705600" y="41910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מבני נתונים</a:t>
            </a:r>
            <a:endParaRPr 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utoUpdateAnimBg="0"/>
      <p:bldP spid="12292" grpId="0" autoUpdateAnimBg="0"/>
      <p:bldP spid="12293" grpId="0" autoUpdateAnimBg="0"/>
      <p:bldP spid="12294" grpId="0" autoUpdateAnimBg="0"/>
      <p:bldP spid="12295" grpId="0" autoUpdateAnimBg="0"/>
      <p:bldP spid="12297" grpId="0" autoUpdateAnimBg="0"/>
      <p:bldP spid="1230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EE4A6-46E9-400D-9E45-3D553DAB9E30}" type="slidenum">
              <a:rPr lang="he-IL"/>
              <a:pPr/>
              <a:t>12</a:t>
            </a:fld>
            <a:endParaRPr lang="en-US"/>
          </a:p>
        </p:txBody>
      </p:sp>
      <p:sp>
        <p:nvSpPr>
          <p:cNvPr id="20482" name="Text Box 1026"/>
          <p:cNvSpPr txBox="1">
            <a:spLocks noChangeArrowheads="1"/>
          </p:cNvSpPr>
          <p:nvPr/>
        </p:nvSpPr>
        <p:spPr bwMode="auto">
          <a:xfrm>
            <a:off x="5181600" y="7620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תור (רשימת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FIFO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4" name="Text Box 1028"/>
          <p:cNvSpPr txBox="1">
            <a:spLocks noChangeArrowheads="1"/>
          </p:cNvSpPr>
          <p:nvPr/>
        </p:nvSpPr>
        <p:spPr bwMode="auto">
          <a:xfrm>
            <a:off x="4495800" y="1676400"/>
            <a:ext cx="3962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הוספת איבר לתור: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X</a:t>
            </a:r>
            <a:endParaRPr lang="he-IL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הכנס את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לסוף התור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0485" name="Object 1029"/>
          <p:cNvGraphicFramePr>
            <a:graphicFrameLocks noChangeAspect="1"/>
          </p:cNvGraphicFramePr>
          <p:nvPr/>
        </p:nvGraphicFramePr>
        <p:xfrm>
          <a:off x="457200" y="3214688"/>
          <a:ext cx="4413250" cy="442912"/>
        </p:xfrm>
        <a:graphic>
          <a:graphicData uri="http://schemas.openxmlformats.org/presentationml/2006/ole">
            <p:oleObj spid="_x0000_s20485" name="Equation" r:id="rId3" imgW="1333440" imgH="253800" progId="Equation.DSMT4">
              <p:embed/>
            </p:oleObj>
          </a:graphicData>
        </a:graphic>
      </p:graphicFrame>
      <p:sp>
        <p:nvSpPr>
          <p:cNvPr id="20486" name="Text Box 1030"/>
          <p:cNvSpPr txBox="1">
            <a:spLocks noChangeArrowheads="1"/>
          </p:cNvSpPr>
          <p:nvPr/>
        </p:nvSpPr>
        <p:spPr bwMode="auto">
          <a:xfrm>
            <a:off x="1066800" y="4191000"/>
            <a:ext cx="7391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הוצאת איבר מתור: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הוצא את האיבר שבראש התור והצב אותו ב-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0488" name="Object 1032"/>
          <p:cNvGraphicFramePr>
            <a:graphicFrameLocks noChangeAspect="1"/>
          </p:cNvGraphicFramePr>
          <p:nvPr/>
        </p:nvGraphicFramePr>
        <p:xfrm>
          <a:off x="492125" y="5334000"/>
          <a:ext cx="3784600" cy="754063"/>
        </p:xfrm>
        <a:graphic>
          <a:graphicData uri="http://schemas.openxmlformats.org/presentationml/2006/ole">
            <p:oleObj spid="_x0000_s20488" name="Equation" r:id="rId4" imgW="1143000" imgH="431640" progId="Equation.DSMT4">
              <p:embed/>
            </p:oleObj>
          </a:graphicData>
        </a:graphic>
      </p:graphicFrame>
      <p:grpSp>
        <p:nvGrpSpPr>
          <p:cNvPr id="20494" name="Group 1038"/>
          <p:cNvGrpSpPr>
            <a:grpSpLocks/>
          </p:cNvGrpSpPr>
          <p:nvPr/>
        </p:nvGrpSpPr>
        <p:grpSpPr bwMode="auto">
          <a:xfrm>
            <a:off x="533400" y="566738"/>
            <a:ext cx="3700463" cy="1323975"/>
            <a:chOff x="336" y="357"/>
            <a:chExt cx="2331" cy="834"/>
          </a:xfrm>
        </p:grpSpPr>
        <p:graphicFrame>
          <p:nvGraphicFramePr>
            <p:cNvPr id="20483" name="Object 1027"/>
            <p:cNvGraphicFramePr>
              <a:graphicFrameLocks noChangeAspect="1"/>
            </p:cNvGraphicFramePr>
            <p:nvPr/>
          </p:nvGraphicFramePr>
          <p:xfrm>
            <a:off x="336" y="912"/>
            <a:ext cx="2331" cy="279"/>
          </p:xfrm>
          <a:graphic>
            <a:graphicData uri="http://schemas.openxmlformats.org/presentationml/2006/ole">
              <p:oleObj spid="_x0000_s20483" name="Equation" r:id="rId5" imgW="1117440" imgH="253800" progId="Equation.DSMT4">
                <p:embed/>
              </p:oleObj>
            </a:graphicData>
          </a:graphic>
        </p:graphicFrame>
        <p:sp>
          <p:nvSpPr>
            <p:cNvPr id="20490" name="Text Box 1034"/>
            <p:cNvSpPr txBox="1">
              <a:spLocks noChangeArrowheads="1"/>
            </p:cNvSpPr>
            <p:nvPr/>
          </p:nvSpPr>
          <p:spPr bwMode="auto">
            <a:xfrm>
              <a:off x="864" y="357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tail</a:t>
              </a:r>
            </a:p>
          </p:txBody>
        </p:sp>
        <p:sp>
          <p:nvSpPr>
            <p:cNvPr id="20491" name="Line 1035"/>
            <p:cNvSpPr>
              <a:spLocks noChangeShapeType="1"/>
            </p:cNvSpPr>
            <p:nvPr/>
          </p:nvSpPr>
          <p:spPr bwMode="auto">
            <a:xfrm>
              <a:off x="1056" y="60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0492" name="Text Box 1036"/>
            <p:cNvSpPr txBox="1">
              <a:spLocks noChangeArrowheads="1"/>
            </p:cNvSpPr>
            <p:nvPr/>
          </p:nvSpPr>
          <p:spPr bwMode="auto">
            <a:xfrm>
              <a:off x="2136" y="36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head</a:t>
              </a:r>
            </a:p>
          </p:txBody>
        </p:sp>
        <p:sp>
          <p:nvSpPr>
            <p:cNvPr id="20493" name="Line 1037"/>
            <p:cNvSpPr>
              <a:spLocks noChangeShapeType="1"/>
            </p:cNvSpPr>
            <p:nvPr/>
          </p:nvSpPr>
          <p:spPr bwMode="auto">
            <a:xfrm>
              <a:off x="2352" y="6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4" grpId="0" autoUpdateAnimBg="0"/>
      <p:bldP spid="2048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9E70-8147-4458-A42E-7C6A9E98E66A}" type="slidenum">
              <a:rPr lang="he-IL"/>
              <a:pPr/>
              <a:t>13</a:t>
            </a:fld>
            <a:endParaRPr lang="en-US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257800" y="762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מחסנית (רשימת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LIFO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943100" y="871538"/>
          <a:ext cx="1765300" cy="1595437"/>
        </p:xfrm>
        <a:graphic>
          <a:graphicData uri="http://schemas.openxmlformats.org/presentationml/2006/ole">
            <p:oleObj spid="_x0000_s21507" name="Equation" r:id="rId3" imgW="533160" imgH="914400" progId="Equation.DSMT4">
              <p:embed/>
            </p:oleObj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495800" y="1676400"/>
            <a:ext cx="3962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הוספת איבר למחסנית: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X</a:t>
            </a:r>
            <a:endParaRPr lang="he-IL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דחוף את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לראש המחסנית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381000" y="2655888"/>
          <a:ext cx="1765300" cy="1992312"/>
        </p:xfrm>
        <a:graphic>
          <a:graphicData uri="http://schemas.openxmlformats.org/presentationml/2006/ole">
            <p:oleObj spid="_x0000_s21509" name="Equation" r:id="rId4" imgW="533160" imgH="1143000" progId="Equation.DSMT4">
              <p:embed/>
            </p:oleObj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724400" y="4191000"/>
            <a:ext cx="3733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הוצאת איבר ממחסנית: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שלוף את  האיבר שבראש המחסנית והצב אותו ב-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043113" y="4735513"/>
          <a:ext cx="1766887" cy="1952625"/>
        </p:xfrm>
        <a:graphic>
          <a:graphicData uri="http://schemas.openxmlformats.org/presentationml/2006/ole">
            <p:oleObj spid="_x0000_s21511" name="Equation" r:id="rId5" imgW="533160" imgH="1117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  <p:bldP spid="215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1EBA-DC5B-4EF3-8A59-43CEEA215CE0}" type="slidenum">
              <a:rPr lang="he-IL"/>
              <a:pPr/>
              <a:t>14</a:t>
            </a:fld>
            <a:endParaRPr lang="en-US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019800" y="7620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עצים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09600" y="1295400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אחד ממבני הנתונים החשובים ביותר במדעי המחשב הוא </a:t>
            </a:r>
            <a:r>
              <a:rPr lang="he-IL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עץ.</a:t>
            </a:r>
            <a:endParaRPr lang="en-US" b="1"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781800" y="19050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מושגי יסוד: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3572" name="Group 20"/>
          <p:cNvGrpSpPr>
            <a:grpSpLocks/>
          </p:cNvGrpSpPr>
          <p:nvPr/>
        </p:nvGrpSpPr>
        <p:grpSpPr bwMode="auto">
          <a:xfrm>
            <a:off x="2438400" y="2895600"/>
            <a:ext cx="2671763" cy="2724150"/>
            <a:chOff x="1053" y="1410"/>
            <a:chExt cx="1683" cy="1716"/>
          </a:xfrm>
        </p:grpSpPr>
        <p:grpSp>
          <p:nvGrpSpPr>
            <p:cNvPr id="23567" name="Group 15"/>
            <p:cNvGrpSpPr>
              <a:grpSpLocks/>
            </p:cNvGrpSpPr>
            <p:nvPr/>
          </p:nvGrpSpPr>
          <p:grpSpPr bwMode="auto">
            <a:xfrm>
              <a:off x="1056" y="1440"/>
              <a:ext cx="1680" cy="1680"/>
              <a:chOff x="1056" y="1440"/>
              <a:chExt cx="1680" cy="1680"/>
            </a:xfrm>
          </p:grpSpPr>
          <p:sp>
            <p:nvSpPr>
              <p:cNvPr id="23557" name="Oval 5"/>
              <p:cNvSpPr>
                <a:spLocks noChangeArrowheads="1"/>
              </p:cNvSpPr>
              <p:nvPr/>
            </p:nvSpPr>
            <p:spPr bwMode="auto">
              <a:xfrm>
                <a:off x="2064" y="1440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3558" name="Oval 6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2496" y="2160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3560" name="Oval 8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3561" name="Oval 9"/>
              <p:cNvSpPr>
                <a:spLocks noChangeArrowheads="1"/>
              </p:cNvSpPr>
              <p:nvPr/>
            </p:nvSpPr>
            <p:spPr bwMode="auto">
              <a:xfrm>
                <a:off x="2064" y="2880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3562" name="Line 10"/>
              <p:cNvSpPr>
                <a:spLocks noChangeShapeType="1"/>
              </p:cNvSpPr>
              <p:nvPr/>
            </p:nvSpPr>
            <p:spPr bwMode="auto">
              <a:xfrm flipH="1">
                <a:off x="1776" y="1650"/>
                <a:ext cx="336" cy="5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563" name="Line 11"/>
              <p:cNvSpPr>
                <a:spLocks noChangeShapeType="1"/>
              </p:cNvSpPr>
              <p:nvPr/>
            </p:nvSpPr>
            <p:spPr bwMode="auto">
              <a:xfrm flipH="1">
                <a:off x="1278" y="2379"/>
                <a:ext cx="336" cy="5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564" name="Line 12"/>
              <p:cNvSpPr>
                <a:spLocks noChangeShapeType="1"/>
              </p:cNvSpPr>
              <p:nvPr/>
            </p:nvSpPr>
            <p:spPr bwMode="auto">
              <a:xfrm>
                <a:off x="2283" y="1653"/>
                <a:ext cx="288" cy="5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3565" name="Line 13"/>
              <p:cNvSpPr>
                <a:spLocks noChangeShapeType="1"/>
              </p:cNvSpPr>
              <p:nvPr/>
            </p:nvSpPr>
            <p:spPr bwMode="auto">
              <a:xfrm>
                <a:off x="1785" y="2361"/>
                <a:ext cx="336" cy="5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2064" y="141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1584" y="2133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23569" name="Text Box 17"/>
            <p:cNvSpPr txBox="1">
              <a:spLocks noChangeArrowheads="1"/>
            </p:cNvSpPr>
            <p:nvPr/>
          </p:nvSpPr>
          <p:spPr bwMode="auto">
            <a:xfrm>
              <a:off x="2493" y="21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>
              <a:off x="2070" y="2835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</a:p>
          </p:txBody>
        </p:sp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>
              <a:off x="1053" y="283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</p:grpSp>
      <p:grpSp>
        <p:nvGrpSpPr>
          <p:cNvPr id="23576" name="Group 24"/>
          <p:cNvGrpSpPr>
            <a:grpSpLocks/>
          </p:cNvGrpSpPr>
          <p:nvPr/>
        </p:nvGrpSpPr>
        <p:grpSpPr bwMode="auto">
          <a:xfrm>
            <a:off x="4495800" y="2286000"/>
            <a:ext cx="1752600" cy="762000"/>
            <a:chOff x="2832" y="1440"/>
            <a:chExt cx="1104" cy="480"/>
          </a:xfrm>
        </p:grpSpPr>
        <p:sp>
          <p:nvSpPr>
            <p:cNvPr id="23573" name="Text Box 21"/>
            <p:cNvSpPr txBox="1">
              <a:spLocks noChangeArrowheads="1"/>
            </p:cNvSpPr>
            <p:nvPr/>
          </p:nvSpPr>
          <p:spPr bwMode="auto">
            <a:xfrm>
              <a:off x="3408" y="144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שורש</a:t>
              </a:r>
              <a:endPara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 flipH="1">
              <a:off x="2832" y="1632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23593" name="Group 41"/>
          <p:cNvGrpSpPr>
            <a:grpSpLocks/>
          </p:cNvGrpSpPr>
          <p:nvPr/>
        </p:nvGrpSpPr>
        <p:grpSpPr bwMode="auto">
          <a:xfrm>
            <a:off x="3733800" y="4495800"/>
            <a:ext cx="1219200" cy="2057400"/>
            <a:chOff x="2352" y="2832"/>
            <a:chExt cx="768" cy="1296"/>
          </a:xfrm>
        </p:grpSpPr>
        <p:sp>
          <p:nvSpPr>
            <p:cNvPr id="23587" name="Text Box 35"/>
            <p:cNvSpPr txBox="1">
              <a:spLocks noChangeArrowheads="1"/>
            </p:cNvSpPr>
            <p:nvPr/>
          </p:nvSpPr>
          <p:spPr bwMode="auto">
            <a:xfrm>
              <a:off x="2352" y="384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עלה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 flipH="1" flipV="1">
              <a:off x="2688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 flipV="1">
              <a:off x="2832" y="2832"/>
              <a:ext cx="288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23594" name="Group 42"/>
          <p:cNvGrpSpPr>
            <a:grpSpLocks/>
          </p:cNvGrpSpPr>
          <p:nvPr/>
        </p:nvGrpSpPr>
        <p:grpSpPr bwMode="auto">
          <a:xfrm>
            <a:off x="1143000" y="3186113"/>
            <a:ext cx="2876550" cy="1995487"/>
            <a:chOff x="720" y="2007"/>
            <a:chExt cx="1812" cy="1257"/>
          </a:xfrm>
        </p:grpSpPr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>
              <a:off x="1392" y="2448"/>
              <a:ext cx="19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3581" name="Text Box 29"/>
            <p:cNvSpPr txBox="1">
              <a:spLocks noChangeArrowheads="1"/>
            </p:cNvSpPr>
            <p:nvPr/>
          </p:nvSpPr>
          <p:spPr bwMode="auto">
            <a:xfrm>
              <a:off x="720" y="2160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צמת</a:t>
              </a:r>
              <a:endPara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582" name="Line 30"/>
            <p:cNvSpPr>
              <a:spLocks noChangeShapeType="1"/>
            </p:cNvSpPr>
            <p:nvPr/>
          </p:nvSpPr>
          <p:spPr bwMode="auto">
            <a:xfrm>
              <a:off x="1728" y="2352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 flipV="1">
              <a:off x="1764" y="2007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autoUpdateAnimBg="0"/>
      <p:bldP spid="2355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609E-DAF4-475E-96D7-09F036FFDDA9}" type="slidenum">
              <a:rPr lang="he-IL"/>
              <a:pPr/>
              <a:t>15</a:t>
            </a:fld>
            <a:endParaRPr lang="en-US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057400" y="762000"/>
            <a:ext cx="6400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דרגה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</a:p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דרגה של צומת היא מספר הבנים של הצומת.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981200" y="5105400"/>
            <a:ext cx="6400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עץ בינרי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</a:p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עץ שבו לכל אחד מהצמתים יש שני בנים לכל היותר.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81000" y="3643313"/>
            <a:ext cx="80772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מסלול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</a:p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סדרת צמתים המתאימה למעברים בעץ מן השורש ועד לעלה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81000" y="2195513"/>
            <a:ext cx="80772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צאצאים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כל הצמתים שהם בנים, בני בנים, וכן הלאה של צמת מסוים.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autoUpdateAnimBg="0"/>
      <p:bldP spid="24581" grpId="0" autoUpdateAnimBg="0"/>
      <p:bldP spid="2458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8AD4-FEDD-4AC8-9183-4C2352B9A795}" type="slidenum">
              <a:rPr lang="he-IL"/>
              <a:pPr/>
              <a:t>16</a:t>
            </a:fld>
            <a:endParaRPr lang="en-US"/>
          </a:p>
        </p:txBody>
      </p:sp>
      <p:grpSp>
        <p:nvGrpSpPr>
          <p:cNvPr id="29698" name="Group 1026"/>
          <p:cNvGrpSpPr>
            <a:grpSpLocks/>
          </p:cNvGrpSpPr>
          <p:nvPr/>
        </p:nvGrpSpPr>
        <p:grpSpPr bwMode="auto">
          <a:xfrm>
            <a:off x="762000" y="2478088"/>
            <a:ext cx="2714625" cy="3313112"/>
            <a:chOff x="354" y="970"/>
            <a:chExt cx="1701" cy="2483"/>
          </a:xfrm>
        </p:grpSpPr>
        <p:sp>
          <p:nvSpPr>
            <p:cNvPr id="29699" name="Oval 1027"/>
            <p:cNvSpPr>
              <a:spLocks noChangeArrowheads="1"/>
            </p:cNvSpPr>
            <p:nvPr/>
          </p:nvSpPr>
          <p:spPr bwMode="auto">
            <a:xfrm>
              <a:off x="1815" y="3144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9700" name="Oval 1028"/>
            <p:cNvSpPr>
              <a:spLocks noChangeArrowheads="1"/>
            </p:cNvSpPr>
            <p:nvPr/>
          </p:nvSpPr>
          <p:spPr bwMode="auto">
            <a:xfrm>
              <a:off x="1344" y="990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9701" name="Oval 1029"/>
            <p:cNvSpPr>
              <a:spLocks noChangeArrowheads="1"/>
            </p:cNvSpPr>
            <p:nvPr/>
          </p:nvSpPr>
          <p:spPr bwMode="auto">
            <a:xfrm>
              <a:off x="864" y="1710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9702" name="Oval 1030"/>
            <p:cNvSpPr>
              <a:spLocks noChangeArrowheads="1"/>
            </p:cNvSpPr>
            <p:nvPr/>
          </p:nvSpPr>
          <p:spPr bwMode="auto">
            <a:xfrm>
              <a:off x="1776" y="1710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9703" name="Oval 1031"/>
            <p:cNvSpPr>
              <a:spLocks noChangeArrowheads="1"/>
            </p:cNvSpPr>
            <p:nvPr/>
          </p:nvSpPr>
          <p:spPr bwMode="auto">
            <a:xfrm>
              <a:off x="363" y="2430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9704" name="Oval 1032"/>
            <p:cNvSpPr>
              <a:spLocks noChangeArrowheads="1"/>
            </p:cNvSpPr>
            <p:nvPr/>
          </p:nvSpPr>
          <p:spPr bwMode="auto">
            <a:xfrm>
              <a:off x="1344" y="2430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9705" name="Line 1033"/>
            <p:cNvSpPr>
              <a:spLocks noChangeShapeType="1"/>
            </p:cNvSpPr>
            <p:nvPr/>
          </p:nvSpPr>
          <p:spPr bwMode="auto">
            <a:xfrm flipH="1">
              <a:off x="1056" y="1200"/>
              <a:ext cx="336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9706" name="Line 1034"/>
            <p:cNvSpPr>
              <a:spLocks noChangeShapeType="1"/>
            </p:cNvSpPr>
            <p:nvPr/>
          </p:nvSpPr>
          <p:spPr bwMode="auto">
            <a:xfrm flipH="1">
              <a:off x="558" y="1920"/>
              <a:ext cx="336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9707" name="Line 1035"/>
            <p:cNvSpPr>
              <a:spLocks noChangeShapeType="1"/>
            </p:cNvSpPr>
            <p:nvPr/>
          </p:nvSpPr>
          <p:spPr bwMode="auto">
            <a:xfrm>
              <a:off x="1563" y="1203"/>
              <a:ext cx="288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9708" name="Line 1036"/>
            <p:cNvSpPr>
              <a:spLocks noChangeShapeType="1"/>
            </p:cNvSpPr>
            <p:nvPr/>
          </p:nvSpPr>
          <p:spPr bwMode="auto">
            <a:xfrm>
              <a:off x="1065" y="1911"/>
              <a:ext cx="336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9709" name="Text Box 1037"/>
            <p:cNvSpPr txBox="1">
              <a:spLocks noChangeArrowheads="1"/>
            </p:cNvSpPr>
            <p:nvPr/>
          </p:nvSpPr>
          <p:spPr bwMode="auto">
            <a:xfrm>
              <a:off x="1338" y="970"/>
              <a:ext cx="240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9710" name="Text Box 1038"/>
            <p:cNvSpPr txBox="1">
              <a:spLocks noChangeArrowheads="1"/>
            </p:cNvSpPr>
            <p:nvPr/>
          </p:nvSpPr>
          <p:spPr bwMode="auto">
            <a:xfrm>
              <a:off x="849" y="1675"/>
              <a:ext cx="24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29711" name="Text Box 1039"/>
            <p:cNvSpPr txBox="1">
              <a:spLocks noChangeArrowheads="1"/>
            </p:cNvSpPr>
            <p:nvPr/>
          </p:nvSpPr>
          <p:spPr bwMode="auto">
            <a:xfrm>
              <a:off x="1728" y="1682"/>
              <a:ext cx="305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  <p:sp>
          <p:nvSpPr>
            <p:cNvPr id="29712" name="Text Box 1040"/>
            <p:cNvSpPr txBox="1">
              <a:spLocks noChangeArrowheads="1"/>
            </p:cNvSpPr>
            <p:nvPr/>
          </p:nvSpPr>
          <p:spPr bwMode="auto">
            <a:xfrm>
              <a:off x="1317" y="2391"/>
              <a:ext cx="24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</a:p>
          </p:txBody>
        </p:sp>
        <p:sp>
          <p:nvSpPr>
            <p:cNvPr id="29713" name="Text Box 1041"/>
            <p:cNvSpPr txBox="1">
              <a:spLocks noChangeArrowheads="1"/>
            </p:cNvSpPr>
            <p:nvPr/>
          </p:nvSpPr>
          <p:spPr bwMode="auto">
            <a:xfrm>
              <a:off x="354" y="2397"/>
              <a:ext cx="24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</a:p>
          </p:txBody>
        </p:sp>
        <p:sp>
          <p:nvSpPr>
            <p:cNvPr id="29714" name="Oval 1042"/>
            <p:cNvSpPr>
              <a:spLocks noChangeArrowheads="1"/>
            </p:cNvSpPr>
            <p:nvPr/>
          </p:nvSpPr>
          <p:spPr bwMode="auto">
            <a:xfrm>
              <a:off x="852" y="3150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9715" name="Line 1043"/>
            <p:cNvSpPr>
              <a:spLocks noChangeShapeType="1"/>
            </p:cNvSpPr>
            <p:nvPr/>
          </p:nvSpPr>
          <p:spPr bwMode="auto">
            <a:xfrm flipH="1">
              <a:off x="1038" y="2634"/>
              <a:ext cx="336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9716" name="Line 1044"/>
            <p:cNvSpPr>
              <a:spLocks noChangeShapeType="1"/>
            </p:cNvSpPr>
            <p:nvPr/>
          </p:nvSpPr>
          <p:spPr bwMode="auto">
            <a:xfrm>
              <a:off x="1545" y="2634"/>
              <a:ext cx="336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9717" name="Text Box 1045"/>
            <p:cNvSpPr txBox="1">
              <a:spLocks noChangeArrowheads="1"/>
            </p:cNvSpPr>
            <p:nvPr/>
          </p:nvSpPr>
          <p:spPr bwMode="auto">
            <a:xfrm>
              <a:off x="1797" y="3110"/>
              <a:ext cx="240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</a:t>
              </a:r>
            </a:p>
          </p:txBody>
        </p:sp>
        <p:sp>
          <p:nvSpPr>
            <p:cNvPr id="29718" name="Text Box 1046"/>
            <p:cNvSpPr txBox="1">
              <a:spLocks noChangeArrowheads="1"/>
            </p:cNvSpPr>
            <p:nvPr/>
          </p:nvSpPr>
          <p:spPr bwMode="auto">
            <a:xfrm>
              <a:off x="840" y="3102"/>
              <a:ext cx="24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</a:p>
          </p:txBody>
        </p:sp>
      </p:grpSp>
      <p:sp>
        <p:nvSpPr>
          <p:cNvPr id="29719" name="Text Box 1047"/>
          <p:cNvSpPr txBox="1">
            <a:spLocks noChangeArrowheads="1"/>
          </p:cNvSpPr>
          <p:nvPr/>
        </p:nvSpPr>
        <p:spPr bwMode="auto">
          <a:xfrm>
            <a:off x="990600" y="59436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הפלט של סריקת ביקור שני יהיה:  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 B F E G A C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9721" name="Text Box 1049"/>
          <p:cNvSpPr txBox="1">
            <a:spLocks noChangeArrowheads="1"/>
          </p:cNvSpPr>
          <p:nvPr/>
        </p:nvSpPr>
        <p:spPr bwMode="auto">
          <a:xfrm>
            <a:off x="1295400" y="12192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סריקת ביקור שני של עץ בינרי</a:t>
            </a:r>
            <a:endParaRPr 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22" name="Text Box 1050"/>
          <p:cNvSpPr txBox="1">
            <a:spLocks noChangeArrowheads="1"/>
          </p:cNvSpPr>
          <p:nvPr/>
        </p:nvSpPr>
        <p:spPr bwMode="auto">
          <a:xfrm>
            <a:off x="5638800" y="21336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למשל עבור העץ: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9" grpId="0" autoUpdateAnimBg="0"/>
      <p:bldP spid="29721" grpId="0" autoUpdateAnimBg="0"/>
      <p:bldP spid="2972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7D77-6DF8-4712-B0F4-7F65B4961480}" type="slidenum">
              <a:rPr lang="he-IL"/>
              <a:pPr/>
              <a:t>17</a:t>
            </a:fld>
            <a:endParaRPr lang="en-US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352800" y="11430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סריקת ביקור שני של עץ בינרי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352800" y="18288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סריקת-ביקור-שני ב-</a:t>
            </a:r>
            <a:r>
              <a:rPr lang="en-US" sz="240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he-IL" sz="240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sz="2400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352800" y="23622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אם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ריק אזי חזור.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219200" y="28956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אחרת (כלומר, אם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אינו ריק)  בצע את הפעולות הבאות: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914400" y="34290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קרא ל</a:t>
            </a:r>
            <a:r>
              <a:rPr lang="he-IL" sz="240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סריקת-ביקור-שני ב-</a:t>
            </a:r>
            <a:r>
              <a:rPr lang="en-US" sz="240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left(T)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914400" y="39624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הצג כפלט את הנתון הנמצא בשורש של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914400" y="44958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קרא ל</a:t>
            </a:r>
            <a:r>
              <a:rPr lang="he-IL" sz="240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סריקת-ביקור-שני ב- </a:t>
            </a:r>
            <a:r>
              <a:rPr lang="en-US" sz="240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right(T)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352800" y="50292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חזור.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3" grpId="0" autoUpdateAnimBg="0"/>
      <p:bldP spid="30724" grpId="0" autoUpdateAnimBg="0"/>
      <p:bldP spid="30725" grpId="0" autoUpdateAnimBg="0"/>
      <p:bldP spid="30726" grpId="0" autoUpdateAnimBg="0"/>
      <p:bldP spid="30727" grpId="0" autoUpdateAnimBg="0"/>
      <p:bldP spid="30728" grpId="0" autoUpdateAnimBg="0"/>
      <p:bldP spid="3072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BF7D-02D3-4F61-899D-2D2B91D9B048}" type="slidenum">
              <a:rPr lang="he-IL"/>
              <a:pPr/>
              <a:t>18</a:t>
            </a:fld>
            <a:endParaRPr lang="en-US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685800"/>
            <a:ext cx="8458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עץ חיפוש בינארי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</a:p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הוא עץ בינארי בעל התכונה הבאה:</a:t>
            </a:r>
          </a:p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עבור כל צומת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בעץ מתקיים: ערכו של כל צאצא שמאלי של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קטן מערכו של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ערכו של כל צאצא ימני של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גדול מערכו של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4800600" y="2819400"/>
            <a:ext cx="3581400" cy="3937000"/>
            <a:chOff x="3024" y="528"/>
            <a:chExt cx="2160" cy="2894"/>
          </a:xfrm>
        </p:grpSpPr>
        <p:sp>
          <p:nvSpPr>
            <p:cNvPr id="28676" name="Text Box 4"/>
            <p:cNvSpPr txBox="1">
              <a:spLocks noChangeArrowheads="1"/>
            </p:cNvSpPr>
            <p:nvPr/>
          </p:nvSpPr>
          <p:spPr bwMode="auto">
            <a:xfrm>
              <a:off x="3024" y="528"/>
              <a:ext cx="21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האם זהו עץ חיפוש בינארי?</a:t>
              </a:r>
              <a:endPara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8677" name="Group 5"/>
            <p:cNvGrpSpPr>
              <a:grpSpLocks/>
            </p:cNvGrpSpPr>
            <p:nvPr/>
          </p:nvGrpSpPr>
          <p:grpSpPr bwMode="auto">
            <a:xfrm>
              <a:off x="3264" y="946"/>
              <a:ext cx="1701" cy="2476"/>
              <a:chOff x="3426" y="1018"/>
              <a:chExt cx="1701" cy="2476"/>
            </a:xfrm>
          </p:grpSpPr>
          <p:sp>
            <p:nvSpPr>
              <p:cNvPr id="28678" name="Oval 6"/>
              <p:cNvSpPr>
                <a:spLocks noChangeArrowheads="1"/>
              </p:cNvSpPr>
              <p:nvPr/>
            </p:nvSpPr>
            <p:spPr bwMode="auto">
              <a:xfrm>
                <a:off x="4887" y="3192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8679" name="Oval 7"/>
              <p:cNvSpPr>
                <a:spLocks noChangeArrowheads="1"/>
              </p:cNvSpPr>
              <p:nvPr/>
            </p:nvSpPr>
            <p:spPr bwMode="auto">
              <a:xfrm>
                <a:off x="4416" y="103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8680" name="Oval 8"/>
              <p:cNvSpPr>
                <a:spLocks noChangeArrowheads="1"/>
              </p:cNvSpPr>
              <p:nvPr/>
            </p:nvSpPr>
            <p:spPr bwMode="auto">
              <a:xfrm>
                <a:off x="3936" y="175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8681" name="Oval 9"/>
              <p:cNvSpPr>
                <a:spLocks noChangeArrowheads="1"/>
              </p:cNvSpPr>
              <p:nvPr/>
            </p:nvSpPr>
            <p:spPr bwMode="auto">
              <a:xfrm>
                <a:off x="4848" y="175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8682" name="Oval 10"/>
              <p:cNvSpPr>
                <a:spLocks noChangeArrowheads="1"/>
              </p:cNvSpPr>
              <p:nvPr/>
            </p:nvSpPr>
            <p:spPr bwMode="auto">
              <a:xfrm>
                <a:off x="3435" y="247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8683" name="Oval 11"/>
              <p:cNvSpPr>
                <a:spLocks noChangeArrowheads="1"/>
              </p:cNvSpPr>
              <p:nvPr/>
            </p:nvSpPr>
            <p:spPr bwMode="auto">
              <a:xfrm>
                <a:off x="4416" y="247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8684" name="Line 12"/>
              <p:cNvSpPr>
                <a:spLocks noChangeShapeType="1"/>
              </p:cNvSpPr>
              <p:nvPr/>
            </p:nvSpPr>
            <p:spPr bwMode="auto">
              <a:xfrm flipH="1">
                <a:off x="4128" y="1248"/>
                <a:ext cx="336" cy="5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8685" name="Line 13"/>
              <p:cNvSpPr>
                <a:spLocks noChangeShapeType="1"/>
              </p:cNvSpPr>
              <p:nvPr/>
            </p:nvSpPr>
            <p:spPr bwMode="auto">
              <a:xfrm flipH="1">
                <a:off x="3630" y="1968"/>
                <a:ext cx="336" cy="5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8686" name="Line 14"/>
              <p:cNvSpPr>
                <a:spLocks noChangeShapeType="1"/>
              </p:cNvSpPr>
              <p:nvPr/>
            </p:nvSpPr>
            <p:spPr bwMode="auto">
              <a:xfrm>
                <a:off x="4635" y="1251"/>
                <a:ext cx="288" cy="5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8687" name="Line 15"/>
              <p:cNvSpPr>
                <a:spLocks noChangeShapeType="1"/>
              </p:cNvSpPr>
              <p:nvPr/>
            </p:nvSpPr>
            <p:spPr bwMode="auto">
              <a:xfrm>
                <a:off x="4137" y="1959"/>
                <a:ext cx="336" cy="5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8688" name="Text Box 16"/>
              <p:cNvSpPr txBox="1">
                <a:spLocks noChangeArrowheads="1"/>
              </p:cNvSpPr>
              <p:nvPr/>
            </p:nvSpPr>
            <p:spPr bwMode="auto">
              <a:xfrm>
                <a:off x="4411" y="1018"/>
                <a:ext cx="24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</a:t>
                </a:r>
                <a:endPara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8689" name="Text Box 17"/>
              <p:cNvSpPr txBox="1">
                <a:spLocks noChangeArrowheads="1"/>
              </p:cNvSpPr>
              <p:nvPr/>
            </p:nvSpPr>
            <p:spPr bwMode="auto">
              <a:xfrm>
                <a:off x="3921" y="1723"/>
                <a:ext cx="239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</a:t>
                </a:r>
                <a:endPara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8690" name="Text Box 18"/>
              <p:cNvSpPr txBox="1">
                <a:spLocks noChangeArrowheads="1"/>
              </p:cNvSpPr>
              <p:nvPr/>
            </p:nvSpPr>
            <p:spPr bwMode="auto">
              <a:xfrm>
                <a:off x="4800" y="1728"/>
                <a:ext cx="305" cy="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10</a:t>
                </a:r>
                <a:endPara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8691" name="Text Box 19"/>
              <p:cNvSpPr txBox="1">
                <a:spLocks noChangeArrowheads="1"/>
              </p:cNvSpPr>
              <p:nvPr/>
            </p:nvSpPr>
            <p:spPr bwMode="auto">
              <a:xfrm>
                <a:off x="4389" y="2439"/>
                <a:ext cx="239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</a:t>
                </a:r>
                <a:endPara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8692" name="Text Box 20"/>
              <p:cNvSpPr txBox="1">
                <a:spLocks noChangeArrowheads="1"/>
              </p:cNvSpPr>
              <p:nvPr/>
            </p:nvSpPr>
            <p:spPr bwMode="auto">
              <a:xfrm>
                <a:off x="3426" y="2445"/>
                <a:ext cx="24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  <a:endPara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8693" name="Oval 21"/>
              <p:cNvSpPr>
                <a:spLocks noChangeArrowheads="1"/>
              </p:cNvSpPr>
              <p:nvPr/>
            </p:nvSpPr>
            <p:spPr bwMode="auto">
              <a:xfrm>
                <a:off x="3924" y="319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8694" name="Line 22"/>
              <p:cNvSpPr>
                <a:spLocks noChangeShapeType="1"/>
              </p:cNvSpPr>
              <p:nvPr/>
            </p:nvSpPr>
            <p:spPr bwMode="auto">
              <a:xfrm flipH="1">
                <a:off x="4110" y="2682"/>
                <a:ext cx="336" cy="5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8695" name="Line 23"/>
              <p:cNvSpPr>
                <a:spLocks noChangeShapeType="1"/>
              </p:cNvSpPr>
              <p:nvPr/>
            </p:nvSpPr>
            <p:spPr bwMode="auto">
              <a:xfrm>
                <a:off x="4617" y="2682"/>
                <a:ext cx="336" cy="5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8696" name="Text Box 24"/>
              <p:cNvSpPr txBox="1">
                <a:spLocks noChangeArrowheads="1"/>
              </p:cNvSpPr>
              <p:nvPr/>
            </p:nvSpPr>
            <p:spPr bwMode="auto">
              <a:xfrm>
                <a:off x="4869" y="3158"/>
                <a:ext cx="24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8</a:t>
                </a:r>
                <a:endPara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8697" name="Text Box 25"/>
              <p:cNvSpPr txBox="1">
                <a:spLocks noChangeArrowheads="1"/>
              </p:cNvSpPr>
              <p:nvPr/>
            </p:nvSpPr>
            <p:spPr bwMode="auto">
              <a:xfrm>
                <a:off x="3912" y="3150"/>
                <a:ext cx="239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  <a:endPara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grpSp>
        <p:nvGrpSpPr>
          <p:cNvPr id="28698" name="Group 26"/>
          <p:cNvGrpSpPr>
            <a:grpSpLocks/>
          </p:cNvGrpSpPr>
          <p:nvPr/>
        </p:nvGrpSpPr>
        <p:grpSpPr bwMode="auto">
          <a:xfrm>
            <a:off x="561975" y="2895600"/>
            <a:ext cx="3171825" cy="3898900"/>
            <a:chOff x="354" y="528"/>
            <a:chExt cx="1701" cy="2926"/>
          </a:xfrm>
        </p:grpSpPr>
        <p:grpSp>
          <p:nvGrpSpPr>
            <p:cNvPr id="28699" name="Group 27"/>
            <p:cNvGrpSpPr>
              <a:grpSpLocks/>
            </p:cNvGrpSpPr>
            <p:nvPr/>
          </p:nvGrpSpPr>
          <p:grpSpPr bwMode="auto">
            <a:xfrm>
              <a:off x="354" y="969"/>
              <a:ext cx="1701" cy="2485"/>
              <a:chOff x="354" y="969"/>
              <a:chExt cx="1701" cy="2485"/>
            </a:xfrm>
          </p:grpSpPr>
          <p:sp>
            <p:nvSpPr>
              <p:cNvPr id="28700" name="Oval 28"/>
              <p:cNvSpPr>
                <a:spLocks noChangeArrowheads="1"/>
              </p:cNvSpPr>
              <p:nvPr/>
            </p:nvSpPr>
            <p:spPr bwMode="auto">
              <a:xfrm>
                <a:off x="1815" y="3144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8701" name="Oval 29"/>
              <p:cNvSpPr>
                <a:spLocks noChangeArrowheads="1"/>
              </p:cNvSpPr>
              <p:nvPr/>
            </p:nvSpPr>
            <p:spPr bwMode="auto">
              <a:xfrm>
                <a:off x="1344" y="990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8702" name="Oval 30"/>
              <p:cNvSpPr>
                <a:spLocks noChangeArrowheads="1"/>
              </p:cNvSpPr>
              <p:nvPr/>
            </p:nvSpPr>
            <p:spPr bwMode="auto">
              <a:xfrm>
                <a:off x="864" y="1710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8703" name="Oval 31"/>
              <p:cNvSpPr>
                <a:spLocks noChangeArrowheads="1"/>
              </p:cNvSpPr>
              <p:nvPr/>
            </p:nvSpPr>
            <p:spPr bwMode="auto">
              <a:xfrm>
                <a:off x="1776" y="1710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8704" name="Oval 32"/>
              <p:cNvSpPr>
                <a:spLocks noChangeArrowheads="1"/>
              </p:cNvSpPr>
              <p:nvPr/>
            </p:nvSpPr>
            <p:spPr bwMode="auto">
              <a:xfrm>
                <a:off x="363" y="2430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8705" name="Oval 33"/>
              <p:cNvSpPr>
                <a:spLocks noChangeArrowheads="1"/>
              </p:cNvSpPr>
              <p:nvPr/>
            </p:nvSpPr>
            <p:spPr bwMode="auto">
              <a:xfrm>
                <a:off x="1344" y="2430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8706" name="Line 34"/>
              <p:cNvSpPr>
                <a:spLocks noChangeShapeType="1"/>
              </p:cNvSpPr>
              <p:nvPr/>
            </p:nvSpPr>
            <p:spPr bwMode="auto">
              <a:xfrm flipH="1">
                <a:off x="1056" y="1200"/>
                <a:ext cx="336" cy="5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8707" name="Line 35"/>
              <p:cNvSpPr>
                <a:spLocks noChangeShapeType="1"/>
              </p:cNvSpPr>
              <p:nvPr/>
            </p:nvSpPr>
            <p:spPr bwMode="auto">
              <a:xfrm flipH="1">
                <a:off x="558" y="1920"/>
                <a:ext cx="336" cy="5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8708" name="Line 36"/>
              <p:cNvSpPr>
                <a:spLocks noChangeShapeType="1"/>
              </p:cNvSpPr>
              <p:nvPr/>
            </p:nvSpPr>
            <p:spPr bwMode="auto">
              <a:xfrm>
                <a:off x="1563" y="1203"/>
                <a:ext cx="288" cy="5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8709" name="Line 37"/>
              <p:cNvSpPr>
                <a:spLocks noChangeShapeType="1"/>
              </p:cNvSpPr>
              <p:nvPr/>
            </p:nvSpPr>
            <p:spPr bwMode="auto">
              <a:xfrm>
                <a:off x="1065" y="1911"/>
                <a:ext cx="336" cy="5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8710" name="Text Box 38"/>
              <p:cNvSpPr txBox="1">
                <a:spLocks noChangeArrowheads="1"/>
              </p:cNvSpPr>
              <p:nvPr/>
            </p:nvSpPr>
            <p:spPr bwMode="auto">
              <a:xfrm>
                <a:off x="1338" y="969"/>
                <a:ext cx="240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9</a:t>
                </a:r>
                <a:endPara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8711" name="Text Box 39"/>
              <p:cNvSpPr txBox="1">
                <a:spLocks noChangeArrowheads="1"/>
              </p:cNvSpPr>
              <p:nvPr/>
            </p:nvSpPr>
            <p:spPr bwMode="auto">
              <a:xfrm>
                <a:off x="849" y="1674"/>
                <a:ext cx="240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</a:t>
                </a:r>
                <a:endPara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8712" name="Text Box 40"/>
              <p:cNvSpPr txBox="1">
                <a:spLocks noChangeArrowheads="1"/>
              </p:cNvSpPr>
              <p:nvPr/>
            </p:nvSpPr>
            <p:spPr bwMode="auto">
              <a:xfrm>
                <a:off x="1728" y="1680"/>
                <a:ext cx="306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10</a:t>
                </a:r>
                <a:endPara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8713" name="Text Box 41"/>
              <p:cNvSpPr txBox="1">
                <a:spLocks noChangeArrowheads="1"/>
              </p:cNvSpPr>
              <p:nvPr/>
            </p:nvSpPr>
            <p:spPr bwMode="auto">
              <a:xfrm>
                <a:off x="1317" y="2391"/>
                <a:ext cx="240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</a:t>
                </a:r>
                <a:endPara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8714" name="Text Box 42"/>
              <p:cNvSpPr txBox="1">
                <a:spLocks noChangeArrowheads="1"/>
              </p:cNvSpPr>
              <p:nvPr/>
            </p:nvSpPr>
            <p:spPr bwMode="auto">
              <a:xfrm>
                <a:off x="354" y="2396"/>
                <a:ext cx="240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  <a:endPara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8715" name="Oval 43"/>
              <p:cNvSpPr>
                <a:spLocks noChangeArrowheads="1"/>
              </p:cNvSpPr>
              <p:nvPr/>
            </p:nvSpPr>
            <p:spPr bwMode="auto">
              <a:xfrm>
                <a:off x="852" y="3150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8716" name="Line 44"/>
              <p:cNvSpPr>
                <a:spLocks noChangeShapeType="1"/>
              </p:cNvSpPr>
              <p:nvPr/>
            </p:nvSpPr>
            <p:spPr bwMode="auto">
              <a:xfrm flipH="1">
                <a:off x="1038" y="2634"/>
                <a:ext cx="336" cy="5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8717" name="Line 45"/>
              <p:cNvSpPr>
                <a:spLocks noChangeShapeType="1"/>
              </p:cNvSpPr>
              <p:nvPr/>
            </p:nvSpPr>
            <p:spPr bwMode="auto">
              <a:xfrm>
                <a:off x="1545" y="2634"/>
                <a:ext cx="336" cy="5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8718" name="Text Box 46"/>
              <p:cNvSpPr txBox="1">
                <a:spLocks noChangeArrowheads="1"/>
              </p:cNvSpPr>
              <p:nvPr/>
            </p:nvSpPr>
            <p:spPr bwMode="auto">
              <a:xfrm>
                <a:off x="1797" y="3110"/>
                <a:ext cx="240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8</a:t>
                </a:r>
                <a:endPara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8719" name="Text Box 47"/>
              <p:cNvSpPr txBox="1">
                <a:spLocks noChangeArrowheads="1"/>
              </p:cNvSpPr>
              <p:nvPr/>
            </p:nvSpPr>
            <p:spPr bwMode="auto">
              <a:xfrm>
                <a:off x="840" y="3101"/>
                <a:ext cx="240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4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  <a:endPara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28720" name="Text Box 48"/>
            <p:cNvSpPr txBox="1">
              <a:spLocks noChangeArrowheads="1"/>
            </p:cNvSpPr>
            <p:nvPr/>
          </p:nvSpPr>
          <p:spPr bwMode="auto">
            <a:xfrm>
              <a:off x="1200" y="528"/>
              <a:ext cx="432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וזה?</a:t>
              </a:r>
              <a:endPara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9B39-DF62-46BE-B339-AD4F8C34316E}" type="slidenum">
              <a:rPr lang="he-IL"/>
              <a:pPr/>
              <a:t>19</a:t>
            </a:fld>
            <a:endParaRPr lang="en-US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019800" y="7620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תרגיל סיכום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09600" y="1295400"/>
            <a:ext cx="784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כתבו אלגוריתם </a:t>
            </a:r>
            <a:r>
              <a:rPr lang="he-IL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איטרטיבי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 אשר מקבל עץ בינרי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וסורק את העץ סריקת ביקור שני (עמוד 47-48 בספר).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638800" y="22860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למשל עבור העץ:</a:t>
            </a:r>
          </a:p>
        </p:txBody>
      </p:sp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914400" y="2286000"/>
            <a:ext cx="2714625" cy="3313113"/>
            <a:chOff x="354" y="970"/>
            <a:chExt cx="1701" cy="2483"/>
          </a:xfrm>
        </p:grpSpPr>
        <p:sp>
          <p:nvSpPr>
            <p:cNvPr id="22535" name="Oval 7"/>
            <p:cNvSpPr>
              <a:spLocks noChangeArrowheads="1"/>
            </p:cNvSpPr>
            <p:nvPr/>
          </p:nvSpPr>
          <p:spPr bwMode="auto">
            <a:xfrm>
              <a:off x="1815" y="3144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36" name="Oval 8"/>
            <p:cNvSpPr>
              <a:spLocks noChangeArrowheads="1"/>
            </p:cNvSpPr>
            <p:nvPr/>
          </p:nvSpPr>
          <p:spPr bwMode="auto">
            <a:xfrm>
              <a:off x="1344" y="990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37" name="Oval 9"/>
            <p:cNvSpPr>
              <a:spLocks noChangeArrowheads="1"/>
            </p:cNvSpPr>
            <p:nvPr/>
          </p:nvSpPr>
          <p:spPr bwMode="auto">
            <a:xfrm>
              <a:off x="864" y="1710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38" name="Oval 10"/>
            <p:cNvSpPr>
              <a:spLocks noChangeArrowheads="1"/>
            </p:cNvSpPr>
            <p:nvPr/>
          </p:nvSpPr>
          <p:spPr bwMode="auto">
            <a:xfrm>
              <a:off x="1776" y="1710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39" name="Oval 11"/>
            <p:cNvSpPr>
              <a:spLocks noChangeArrowheads="1"/>
            </p:cNvSpPr>
            <p:nvPr/>
          </p:nvSpPr>
          <p:spPr bwMode="auto">
            <a:xfrm>
              <a:off x="363" y="2430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40" name="Oval 12"/>
            <p:cNvSpPr>
              <a:spLocks noChangeArrowheads="1"/>
            </p:cNvSpPr>
            <p:nvPr/>
          </p:nvSpPr>
          <p:spPr bwMode="auto">
            <a:xfrm>
              <a:off x="1344" y="2430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 flipH="1">
              <a:off x="1056" y="1200"/>
              <a:ext cx="336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 flipH="1">
              <a:off x="558" y="1920"/>
              <a:ext cx="336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>
              <a:off x="1563" y="1203"/>
              <a:ext cx="288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>
              <a:off x="1065" y="1911"/>
              <a:ext cx="336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1338" y="970"/>
              <a:ext cx="240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849" y="1675"/>
              <a:ext cx="24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1728" y="1682"/>
              <a:ext cx="305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548" name="Text Box 20"/>
            <p:cNvSpPr txBox="1">
              <a:spLocks noChangeArrowheads="1"/>
            </p:cNvSpPr>
            <p:nvPr/>
          </p:nvSpPr>
          <p:spPr bwMode="auto">
            <a:xfrm>
              <a:off x="1317" y="2391"/>
              <a:ext cx="24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354" y="2397"/>
              <a:ext cx="24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550" name="Oval 22"/>
            <p:cNvSpPr>
              <a:spLocks noChangeArrowheads="1"/>
            </p:cNvSpPr>
            <p:nvPr/>
          </p:nvSpPr>
          <p:spPr bwMode="auto">
            <a:xfrm>
              <a:off x="852" y="3150"/>
              <a:ext cx="240" cy="2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51" name="Line 23"/>
            <p:cNvSpPr>
              <a:spLocks noChangeShapeType="1"/>
            </p:cNvSpPr>
            <p:nvPr/>
          </p:nvSpPr>
          <p:spPr bwMode="auto">
            <a:xfrm flipH="1">
              <a:off x="1038" y="2634"/>
              <a:ext cx="336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2552" name="Line 24"/>
            <p:cNvSpPr>
              <a:spLocks noChangeShapeType="1"/>
            </p:cNvSpPr>
            <p:nvPr/>
          </p:nvSpPr>
          <p:spPr bwMode="auto">
            <a:xfrm>
              <a:off x="1545" y="2634"/>
              <a:ext cx="336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1797" y="3110"/>
              <a:ext cx="240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840" y="3102"/>
              <a:ext cx="24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1066800" y="57150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הפלט של האלגוריתם יהיה:   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3 4 5 6 8 9 10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5003800" y="6211888"/>
            <a:ext cx="345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רמז: השתמשו במחסנית.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autoUpdateAnimBg="0"/>
      <p:bldP spid="22532" grpId="0" autoUpdateAnimBg="0"/>
      <p:bldP spid="22556" grpId="0" autoUpdateAnimBg="0"/>
      <p:bldP spid="2255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40DD-0BE8-444D-A314-970424AF6706}" type="slidenum">
              <a:rPr lang="he-IL"/>
              <a:pPr/>
              <a:t>2</a:t>
            </a:fld>
            <a:endParaRPr lang="en-US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324600" y="8382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מבני בקרה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114800" y="15240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ישנם ארבע סוגים של מבני בקרה: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81000" y="21336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מבנה סדרתי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(direct sequencing)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: "בצע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ואח"כ בצע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."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762000" y="3376613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Mul (a,100)</a:t>
            </a:r>
            <a:endParaRPr lang="en-US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762000" y="2895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הכפלת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ב- 100 בעזרת שימוש בפעולת חיבור בלבד:</a:t>
            </a:r>
            <a:endParaRPr lang="en-US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85800" y="42672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+a </a:t>
            </a:r>
            <a:r>
              <a:rPr lang="he-IL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Result</a:t>
            </a:r>
            <a:r>
              <a:rPr lang="he-IL" sz="1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 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Result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85800" y="39624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he-IL" sz="1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he-IL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Result</a:t>
            </a:r>
            <a:r>
              <a:rPr lang="he-IL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endParaRPr lang="en-US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685800" y="45720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3.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+a </a:t>
            </a:r>
            <a:r>
              <a:rPr lang="he-IL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Result</a:t>
            </a:r>
            <a:r>
              <a:rPr lang="he-IL" sz="1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 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Result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685800" y="4876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4.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+a </a:t>
            </a:r>
            <a:r>
              <a:rPr lang="he-IL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Result</a:t>
            </a:r>
            <a:r>
              <a:rPr lang="he-IL" sz="1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 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Result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685800" y="60960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...</a:t>
            </a:r>
            <a:endParaRPr lang="en-US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685800" y="6400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100.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+a </a:t>
            </a:r>
            <a:r>
              <a:rPr lang="he-IL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Result</a:t>
            </a:r>
            <a:r>
              <a:rPr lang="he-IL" sz="1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 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</a:rPr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/>
      <p:bldP spid="11268" grpId="0" autoUpdateAnimBg="0"/>
      <p:bldP spid="11269" grpId="0" autoUpdateAnimBg="0"/>
      <p:bldP spid="11270" grpId="0" autoUpdateAnimBg="0"/>
      <p:bldP spid="11271" grpId="0" autoUpdateAnimBg="0"/>
      <p:bldP spid="11272" grpId="0" autoUpdateAnimBg="0"/>
      <p:bldP spid="11274" grpId="0" autoUpdateAnimBg="0"/>
      <p:bldP spid="11275" grpId="0" autoUpdateAnimBg="0"/>
      <p:bldP spid="11279" grpId="0" autoUpdateAnimBg="0"/>
      <p:bldP spid="1128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7386-2C49-4F3D-BA5E-F22E5203F9DB}" type="slidenum">
              <a:rPr lang="he-IL"/>
              <a:pPr/>
              <a:t>20</a:t>
            </a:fld>
            <a:endParaRPr lang="en-US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19800" y="7620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פתרון: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בצע עד אשר המחסנית ריקה  וגם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שווה ל-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NIL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85800" y="1295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האלגוריתם מקבל כקלט מצביע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לשורש העץ, ומשתמש במחסנית.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22860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 כל עוד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אינו שווה ל-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NIL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בצע: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-76200" y="27432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1.1.1 הכנס את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לראש המחסנית.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-76200" y="3200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1.1.2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Left(P)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81000" y="3657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אם המחסנית אינה ריקה בצע: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-76200" y="4114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1.2.1 הוצא את האיבר שבראש המחסנית והצב אותו ב-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-76200" y="45720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1.2.2 הדפס את הנתון הנמצא בצומת המוצבע ע"י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-76200" y="50292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1.2.3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Right(P)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autoUpdateAnimBg="0"/>
      <p:bldP spid="26628" grpId="0" autoUpdateAnimBg="0"/>
      <p:bldP spid="26629" grpId="0" autoUpdateAnimBg="0"/>
      <p:bldP spid="26630" grpId="0" autoUpdateAnimBg="0"/>
      <p:bldP spid="26631" grpId="0" autoUpdateAnimBg="0"/>
      <p:bldP spid="26632" grpId="0" autoUpdateAnimBg="0"/>
      <p:bldP spid="26633" grpId="0" autoUpdateAnimBg="0"/>
      <p:bldP spid="26634" grpId="0" autoUpdateAnimBg="0"/>
      <p:bldP spid="2663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5E97-6153-4C07-8091-6DB297C3B18E}" type="slidenum">
              <a:rPr lang="he-IL"/>
              <a:pPr/>
              <a:t>21</a:t>
            </a:fld>
            <a:endParaRPr lang="en-US"/>
          </a:p>
        </p:txBody>
      </p:sp>
      <p:pic>
        <p:nvPicPr>
          <p:cNvPr id="10245" name="Picture 5" descr="B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916113"/>
            <a:ext cx="7854950" cy="2576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68C3-978D-4866-AC1C-15398D507BBC}" type="slidenum">
              <a:rPr lang="he-IL"/>
              <a:pPr/>
              <a:t>3</a:t>
            </a:fld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8600" y="990600"/>
            <a:ext cx="82296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הסתעפות מותנית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(conditional branching)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</a:p>
          <a:p>
            <a:pPr marL="457200" indent="-45720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"אם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אז בצע את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אחרת בצע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"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(if_then_else)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85800" y="3081338"/>
            <a:ext cx="77724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1. 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זוגי אז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x/2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x</a:t>
            </a:r>
            <a:endParaRPr lang="he-IL" sz="240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 אחרת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3x+1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x</a:t>
            </a:r>
            <a:endParaRPr lang="he-IL" sz="240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85800" y="22860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דוגמה: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autoUpdateAnimBg="0"/>
      <p:bldP spid="1331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88A1-414A-4A54-920E-1C1BA8D9E032}" type="slidenum">
              <a:rPr lang="he-IL"/>
              <a:pPr/>
              <a:t>4</a:t>
            </a:fld>
            <a:endParaRPr lang="en-US"/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איטרציה חסומה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(bounded iteration)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: "בצע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פעמים"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62000" y="19240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הכפלת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ב- 100 בעזרת שימוש בפעולת חיבור בלבד: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04850" y="2667000"/>
            <a:ext cx="7772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Mul (a,100)</a:t>
            </a:r>
            <a:endParaRPr lang="he-IL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David Transparent" pitchFamily="2" charset="-79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Result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cs typeface="David Transparent" pitchFamily="2" charset="-79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בצע את הפעולות הבאות 100 פעמים:</a:t>
            </a:r>
          </a:p>
          <a:p>
            <a:pPr marL="457200" indent="-45720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Result+a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Result</a:t>
            </a:r>
            <a:endParaRPr lang="he-IL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3.    החזר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Result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utoUpdateAnimBg="0"/>
      <p:bldP spid="1434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84CF-7990-4535-AA68-473F25A37D08}" type="slidenum">
              <a:rPr lang="he-IL"/>
              <a:pPr/>
              <a:t>5</a:t>
            </a:fld>
            <a:endParaRPr lang="en-US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657225"/>
            <a:ext cx="8458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איטרציה מותנית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(conditional iteration)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</a:p>
          <a:p>
            <a:pPr marL="457200" indent="-45720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"כל עוד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בצע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                   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while_do    </a:t>
            </a:r>
            <a:endParaRPr lang="he-IL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בצע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שוב ושוב עד אשר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not(Q)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repeat_until                         “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5800" y="2819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הכפלת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ב- 100 בעזרת שימוש בפעולת חיבור בלבד: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85800" y="3357563"/>
            <a:ext cx="7772400" cy="347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Mul (A,100)</a:t>
            </a:r>
            <a:endParaRPr lang="he-IL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←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Result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;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←</a:t>
            </a:r>
            <a:r>
              <a:rPr lang="he-IL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Counter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כל עוד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Counter&lt;100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בצע את הפעולות הבאות:</a:t>
            </a:r>
          </a:p>
          <a:p>
            <a:pPr marL="457200" indent="-45720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2.1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Result+a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Result</a:t>
            </a:r>
            <a:endParaRPr lang="he-IL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    2.2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+1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Counter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Counter</a:t>
            </a:r>
            <a:endParaRPr lang="he-IL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3.    החזר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autoUpdateAnimBg="0"/>
      <p:bldP spid="1536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1690-E2E9-44E3-B5D9-235467F9ABDB}" type="slidenum">
              <a:rPr lang="he-IL"/>
              <a:pPr/>
              <a:t>6</a:t>
            </a:fld>
            <a:endParaRPr lang="en-US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424363" y="9906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קבוצות מינימליות של מבני בקרה: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147763" y="16764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ניתן להסתפק במספר קטן של מבני בקרה פשוטים.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147763" y="22860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חוקרים גילו כמה 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קבוצות מינימליות</a:t>
            </a: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של מבני בקרה.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147763" y="2971800"/>
            <a:ext cx="73152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דוגמה לקבוצה מינימלית:</a:t>
            </a:r>
          </a:p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מבנה סידרתי</a:t>
            </a:r>
          </a:p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הסתעפות מותנית</a:t>
            </a:r>
          </a:p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מבנה לולאה לא חסום כלשהו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autoUpdateAnimBg="0"/>
      <p:bldP spid="16388" grpId="0" autoUpdateAnimBg="0"/>
      <p:bldP spid="1638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300B-E915-4D88-AA46-FBBFA2B0CA1F}" type="slidenum">
              <a:rPr lang="he-IL"/>
              <a:pPr/>
              <a:t>7</a:t>
            </a:fld>
            <a:endParaRPr lang="en-US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038600" y="9906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דוגמה מסכמת לשימוש במבני בקרה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038600" y="20574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מיון בועות (הקלט: רשימה באורך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0" y="25908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בצע את הפעולות הבאות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N-1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פעמים: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1.1 הצבע על הפריט הראשון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85800" y="36576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1.2 בצע את הפעולות הבאות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N-1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פעמים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0" y="41910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1.2.1 השווה בין הפריט שאתה מצביע עליו לבין הפריט הבא ברשימה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0" y="47244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1.2.2 אם סדר פריטים אלה שגוי, החלף ביניהם.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0" y="52578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1.2.3 הצבע על הפריט הבא.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7423" name="Group 15"/>
          <p:cNvGrpSpPr>
            <a:grpSpLocks/>
          </p:cNvGrpSpPr>
          <p:nvPr/>
        </p:nvGrpSpPr>
        <p:grpSpPr bwMode="auto">
          <a:xfrm>
            <a:off x="457200" y="838200"/>
            <a:ext cx="1600200" cy="3294063"/>
            <a:chOff x="288" y="528"/>
            <a:chExt cx="1008" cy="2075"/>
          </a:xfrm>
        </p:grpSpPr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288" y="528"/>
              <a:ext cx="336" cy="207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24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12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78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14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26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69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he-IL" sz="1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46</a:t>
              </a:r>
              <a:endParaRPr lang="en-US" sz="1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960" y="528"/>
              <a:ext cx="336" cy="207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78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69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46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26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24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14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he-IL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12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he-IL" sz="1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endParaRPr lang="en-US" sz="1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>
              <a:off x="624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autoUpdateAnimBg="0"/>
      <p:bldP spid="17412" grpId="0" autoUpdateAnimBg="0"/>
      <p:bldP spid="17413" grpId="0" autoUpdateAnimBg="0"/>
      <p:bldP spid="17414" grpId="0" autoUpdateAnimBg="0"/>
      <p:bldP spid="17415" grpId="0" autoUpdateAnimBg="0"/>
      <p:bldP spid="17416" grpId="0" autoUpdateAnimBg="0"/>
      <p:bldP spid="1741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27ED-A46D-4CF8-9A90-3E43A1296071}" type="slidenum">
              <a:rPr lang="he-IL"/>
              <a:pPr/>
              <a:t>8</a:t>
            </a:fld>
            <a:endParaRPr lang="en-US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981200" y="661988"/>
            <a:ext cx="6553200" cy="284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מיון בועות 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1.   בצע את הפעולות הבאות 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N-1</a:t>
            </a: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 פעמים:</a:t>
            </a:r>
            <a:endParaRPr lang="en-US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       1.1 הצבע על הפריט הראשון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       1.2 בצע את הפעולות הבאות 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N-1</a:t>
            </a: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 פעמים</a:t>
            </a:r>
            <a:endParaRPr lang="en-US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1.2.1 השווה בין הפריט שאתה מצביע עליו לבין הפריט הבא ברשימה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1.2.2 אם סדר פריטים אלה שגוי, החלף ביניהם.</a:t>
            </a:r>
            <a:endParaRPr lang="en-US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1.2.3 הצבע על הפריט הבא</a:t>
            </a:r>
            <a:endParaRPr lang="en-US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371600" y="3505200"/>
            <a:ext cx="533400" cy="32940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24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12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78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26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69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46</a:t>
            </a:r>
            <a:endParaRPr lang="en-US" sz="1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133600" y="3505200"/>
            <a:ext cx="533400" cy="32940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24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12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78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26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69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46</a:t>
            </a:r>
            <a:endParaRPr lang="en-US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895600" y="3505200"/>
            <a:ext cx="533400" cy="32940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24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12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78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26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69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46</a:t>
            </a:r>
            <a:endParaRPr lang="en-US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657600" y="3505200"/>
            <a:ext cx="533400" cy="32940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24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12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78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69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26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46</a:t>
            </a:r>
            <a:endParaRPr lang="en-US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4419600" y="3505200"/>
            <a:ext cx="533400" cy="32940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24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12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78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69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26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46</a:t>
            </a:r>
            <a:endParaRPr lang="en-US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5181600" y="3505200"/>
            <a:ext cx="533400" cy="32940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24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12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78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69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26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46</a:t>
            </a:r>
            <a:endParaRPr lang="en-US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943600" y="3505200"/>
            <a:ext cx="533400" cy="32940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24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78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12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69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26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46</a:t>
            </a:r>
            <a:endParaRPr lang="en-US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6705600" y="3505200"/>
            <a:ext cx="533400" cy="32940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78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24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12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69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14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26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  <a:p>
            <a:pPr marL="457200" indent="-457200">
              <a:spcBef>
                <a:spcPct val="50000"/>
              </a:spcBef>
            </a:pPr>
            <a:r>
              <a:rPr lang="he-IL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46</a:t>
            </a:r>
            <a:endParaRPr lang="en-US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animBg="1" autoUpdateAnimBg="0"/>
      <p:bldP spid="18438" grpId="0" animBg="1" autoUpdateAnimBg="0"/>
      <p:bldP spid="18439" grpId="0" animBg="1" autoUpdateAnimBg="0"/>
      <p:bldP spid="18440" grpId="0" animBg="1" autoUpdateAnimBg="0"/>
      <p:bldP spid="18441" grpId="0" animBg="1" autoUpdateAnimBg="0"/>
      <p:bldP spid="18442" grpId="0" animBg="1" autoUpdateAnimBg="0"/>
      <p:bldP spid="18443" grpId="0" animBg="1" autoUpdateAnimBg="0"/>
      <p:bldP spid="1844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1358-D79B-4ADE-BEAE-BAA3FD5B6C77}" type="slidenum">
              <a:rPr lang="he-IL"/>
              <a:pPr/>
              <a:t>9</a:t>
            </a:fld>
            <a:endParaRPr lang="en-US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962400" y="9906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שגרות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962400" y="15240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הקטנת אורך הקוד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962400" y="20574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אבן בניין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962400" y="26670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תכנות מובנה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autoUpdateAnimBg="0"/>
      <p:bldP spid="27652" grpId="0" autoUpdateAnimBg="0"/>
      <p:bldP spid="27653" grpId="0" autoUpdateAnimBg="0"/>
    </p:bldLst>
  </p:timing>
</p:sld>
</file>

<file path=ppt/theme/theme1.xml><?xml version="1.0" encoding="utf-8"?>
<a:theme xmlns:a="http://schemas.openxmlformats.org/drawingml/2006/main" name="עיצוב ברירת מחדל">
  <a:themeElements>
    <a:clrScheme name="עיצוב ברירת מחדל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עיצוב ברירת מחדל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David" pitchFamily="34" charset="-79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David" pitchFamily="34" charset="-79"/>
          </a:defRPr>
        </a:defPPr>
      </a:lstStyle>
    </a:lnDef>
  </a:objectDefaults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1062</Words>
  <Application>Microsoft PowerPoint</Application>
  <PresentationFormat>On-screen Show (4:3)</PresentationFormat>
  <Paragraphs>276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Times New Roman</vt:lpstr>
      <vt:lpstr>Times New Roman (Hebrew)</vt:lpstr>
      <vt:lpstr>David</vt:lpstr>
      <vt:lpstr>David Transparent</vt:lpstr>
      <vt:lpstr>עיצוב ברירת מחדל</vt:lpstr>
      <vt:lpstr>MathType 4.0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Rinat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Rinat Bina Rosenberg</dc:creator>
  <cp:lastModifiedBy>hp</cp:lastModifiedBy>
  <cp:revision>47</cp:revision>
  <dcterms:created xsi:type="dcterms:W3CDTF">2003-06-23T06:21:41Z</dcterms:created>
  <dcterms:modified xsi:type="dcterms:W3CDTF">2007-11-17T10:36:47Z</dcterms:modified>
</cp:coreProperties>
</file>