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9144000" cy="6858000" type="screen4x3"/>
  <p:notesSz cx="6854825" cy="9750425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CC0099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213"/>
    <p:restoredTop sz="90929"/>
  </p:normalViewPr>
  <p:slideViewPr>
    <p:cSldViewPr>
      <p:cViewPr varScale="1">
        <p:scale>
          <a:sx n="71" d="100"/>
          <a:sy n="71" d="100"/>
        </p:scale>
        <p:origin x="-852" y="-108"/>
      </p:cViewPr>
      <p:guideLst>
        <p:guide orient="horz" pos="211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8A00FB7-D9A8-48D2-841E-86A0E41368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BCF9CC9-12F2-4D2F-8793-1E6879533C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BB9C-30D1-4BD9-BCB4-EC7B9BD80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7C74C-9D1A-4A15-B35C-F450050C3E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A8AC1-25A1-467A-9600-1F5F29559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E01AE-196F-4CC6-A0CC-0678ABC032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BAA4D-F4BA-44F6-BF1C-E88172DF3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A47DA-8E9D-4822-82B5-7334ADDDDD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0E43D-9D35-42B5-950C-E29D015E0D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F8396-1ABD-4311-A87B-B0F6E5FC50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A5DAF-494B-42A2-B80F-3B02A63245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45DCF-34AB-40B7-88F8-E5307A76B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746F7-DC68-4448-9D1F-245DC0DC8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fld id="{DA81283E-FB1F-49BA-AF99-C2F921D951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642B-3849-4355-BC58-C78B9E7E782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4</a:t>
            </a:r>
          </a:p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שיטות אלגוריתמיות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495800" y="5773738"/>
            <a:ext cx="4038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84F4-6956-465D-8444-E583AEEFCD12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143000" y="3295650"/>
            <a:ext cx="3300413" cy="3333750"/>
            <a:chOff x="720" y="1824"/>
            <a:chExt cx="2079" cy="2100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720" y="1824"/>
              <a:ext cx="2079" cy="2100"/>
              <a:chOff x="768" y="1824"/>
              <a:chExt cx="2079" cy="2100"/>
            </a:xfrm>
          </p:grpSpPr>
          <p:grpSp>
            <p:nvGrpSpPr>
              <p:cNvPr id="22532" name="Group 4"/>
              <p:cNvGrpSpPr>
                <a:grpSpLocks/>
              </p:cNvGrpSpPr>
              <p:nvPr/>
            </p:nvGrpSpPr>
            <p:grpSpPr bwMode="auto">
              <a:xfrm>
                <a:off x="768" y="1824"/>
                <a:ext cx="2079" cy="2100"/>
                <a:chOff x="1570" y="807"/>
                <a:chExt cx="2079" cy="2100"/>
              </a:xfrm>
            </p:grpSpPr>
            <p:sp>
              <p:nvSpPr>
                <p:cNvPr id="22533" name="Oval 5"/>
                <p:cNvSpPr>
                  <a:spLocks noChangeArrowheads="1"/>
                </p:cNvSpPr>
                <p:nvPr/>
              </p:nvSpPr>
              <p:spPr bwMode="auto">
                <a:xfrm>
                  <a:off x="2538" y="2659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4" name="Oval 6"/>
                <p:cNvSpPr>
                  <a:spLocks noChangeArrowheads="1"/>
                </p:cNvSpPr>
                <p:nvPr/>
              </p:nvSpPr>
              <p:spPr bwMode="auto">
                <a:xfrm>
                  <a:off x="2077" y="855"/>
                  <a:ext cx="242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5" name="Oval 7"/>
                <p:cNvSpPr>
                  <a:spLocks noChangeArrowheads="1"/>
                </p:cNvSpPr>
                <p:nvPr/>
              </p:nvSpPr>
              <p:spPr bwMode="auto">
                <a:xfrm>
                  <a:off x="1582" y="1454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6" name="Oval 8"/>
                <p:cNvSpPr>
                  <a:spLocks noChangeArrowheads="1"/>
                </p:cNvSpPr>
                <p:nvPr/>
              </p:nvSpPr>
              <p:spPr bwMode="auto">
                <a:xfrm>
                  <a:off x="2832" y="1248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7" name="Oval 9"/>
                <p:cNvSpPr>
                  <a:spLocks noChangeArrowheads="1"/>
                </p:cNvSpPr>
                <p:nvPr/>
              </p:nvSpPr>
              <p:spPr bwMode="auto">
                <a:xfrm>
                  <a:off x="3408" y="2160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8" name="Oval 10"/>
                <p:cNvSpPr>
                  <a:spLocks noChangeArrowheads="1"/>
                </p:cNvSpPr>
                <p:nvPr/>
              </p:nvSpPr>
              <p:spPr bwMode="auto">
                <a:xfrm>
                  <a:off x="2064" y="2059"/>
                  <a:ext cx="242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3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75" y="1025"/>
                  <a:ext cx="337" cy="4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0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392"/>
                  <a:ext cx="432" cy="76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1" name="Line 13"/>
                <p:cNvSpPr>
                  <a:spLocks noChangeShapeType="1"/>
                </p:cNvSpPr>
                <p:nvPr/>
              </p:nvSpPr>
              <p:spPr bwMode="auto">
                <a:xfrm>
                  <a:off x="2304" y="1008"/>
                  <a:ext cx="576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2" name="Line 14"/>
                <p:cNvSpPr>
                  <a:spLocks noChangeShapeType="1"/>
                </p:cNvSpPr>
                <p:nvPr/>
              </p:nvSpPr>
              <p:spPr bwMode="auto">
                <a:xfrm>
                  <a:off x="1784" y="1623"/>
                  <a:ext cx="338" cy="4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3" name="Oval 15"/>
                <p:cNvSpPr>
                  <a:spLocks noChangeArrowheads="1"/>
                </p:cNvSpPr>
                <p:nvPr/>
              </p:nvSpPr>
              <p:spPr bwMode="auto">
                <a:xfrm>
                  <a:off x="1570" y="2664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54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57" y="2231"/>
                  <a:ext cx="337" cy="44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5" name="Line 17"/>
                <p:cNvSpPr>
                  <a:spLocks noChangeShapeType="1"/>
                </p:cNvSpPr>
                <p:nvPr/>
              </p:nvSpPr>
              <p:spPr bwMode="auto">
                <a:xfrm>
                  <a:off x="2284" y="2232"/>
                  <a:ext cx="338" cy="44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259" y="1440"/>
                  <a:ext cx="621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84" y="2352"/>
                  <a:ext cx="672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8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304" y="2160"/>
                  <a:ext cx="1104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5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85" y="807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A</a:t>
                  </a:r>
                </a:p>
              </p:txBody>
            </p:sp>
            <p:sp>
              <p:nvSpPr>
                <p:cNvPr id="225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2" y="1191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225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02" y="2115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</a:t>
                  </a:r>
                </a:p>
              </p:txBody>
            </p:sp>
            <p:sp>
              <p:nvSpPr>
                <p:cNvPr id="225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56" y="261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225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72" y="261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</a:t>
                  </a:r>
                </a:p>
              </p:txBody>
            </p:sp>
            <p:sp>
              <p:nvSpPr>
                <p:cNvPr id="225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</a:t>
                  </a:r>
                </a:p>
              </p:txBody>
            </p:sp>
            <p:sp>
              <p:nvSpPr>
                <p:cNvPr id="225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75" y="141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G</a:t>
                  </a:r>
                </a:p>
              </p:txBody>
            </p:sp>
          </p:grpSp>
          <p:grpSp>
            <p:nvGrpSpPr>
              <p:cNvPr id="22556" name="Group 28"/>
              <p:cNvGrpSpPr>
                <a:grpSpLocks/>
              </p:cNvGrpSpPr>
              <p:nvPr/>
            </p:nvGrpSpPr>
            <p:grpSpPr bwMode="auto">
              <a:xfrm>
                <a:off x="864" y="1920"/>
                <a:ext cx="1824" cy="1824"/>
                <a:chOff x="1680" y="912"/>
                <a:chExt cx="1824" cy="1824"/>
              </a:xfrm>
            </p:grpSpPr>
            <p:sp>
              <p:nvSpPr>
                <p:cNvPr id="225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8" y="91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3</a:t>
                  </a:r>
                </a:p>
              </p:txBody>
            </p:sp>
            <p:sp>
              <p:nvSpPr>
                <p:cNvPr id="225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024" y="244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10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255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16" y="15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6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25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28" y="220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4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256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96" y="163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5</a:t>
                  </a:r>
                </a:p>
              </p:txBody>
            </p:sp>
            <p:sp>
              <p:nvSpPr>
                <p:cNvPr id="225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84" y="196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4</a:t>
                  </a:r>
                </a:p>
              </p:txBody>
            </p:sp>
            <p:sp>
              <p:nvSpPr>
                <p:cNvPr id="2256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80" y="100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12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1440" y="336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960" y="278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2243138" y="4286250"/>
            <a:ext cx="990600" cy="9906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flipH="1" flipV="1">
            <a:off x="2314575" y="5443538"/>
            <a:ext cx="1752600" cy="152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 flipH="1">
            <a:off x="1447800" y="5567363"/>
            <a:ext cx="533400" cy="685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H="1" flipV="1">
            <a:off x="2286000" y="3600450"/>
            <a:ext cx="914400" cy="4572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2300288" y="5553075"/>
            <a:ext cx="519112" cy="714375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1462088" y="4557713"/>
            <a:ext cx="595312" cy="795337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457200" y="685800"/>
            <a:ext cx="80772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חמדני למציאת עץ פורש מינימלי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(שונה מהאלגוריתמים שבספר ובמדריך הלמידה)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7086600" y="1447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Φ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304800" y="2362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עבור על הקשתות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לפי הסדר ובצע לכל קשת: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1676400" y="2819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 אם היא לא סוגרת מעגל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, אזי הוסף אותה 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6705600" y="3276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4.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762000" y="3367088"/>
            <a:ext cx="533400" cy="46672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endParaRPr lang="en-US" sz="240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152400" y="3367088"/>
            <a:ext cx="533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2514600" y="19050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מיין את הקשתות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בסדר עולה לפי משקלן.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6" grpId="0" animBg="1"/>
      <p:bldP spid="22567" grpId="0" animBg="1"/>
      <p:bldP spid="22568" grpId="0" animBg="1"/>
      <p:bldP spid="22569" grpId="0" animBg="1"/>
      <p:bldP spid="22570" grpId="0" animBg="1"/>
      <p:bldP spid="22571" grpId="0" animBg="1"/>
      <p:bldP spid="22572" grpId="0" autoUpdateAnimBg="0"/>
      <p:bldP spid="22573" grpId="0" autoUpdateAnimBg="0"/>
      <p:bldP spid="22574" grpId="0" autoUpdateAnimBg="0"/>
      <p:bldP spid="22576" grpId="0" autoUpdateAnimBg="0"/>
      <p:bldP spid="22578" grpId="0" autoUpdateAnimBg="0"/>
      <p:bldP spid="22579" grpId="0" animBg="1" autoUpdateAnimBg="0"/>
      <p:bldP spid="22580" grpId="0" animBg="1" autoUpdateAnimBg="0"/>
      <p:bldP spid="225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987-6DBB-47EB-A935-62683C6453EA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391400" y="76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3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296988"/>
            <a:ext cx="76962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שנתון גרף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G=(V,E)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ועלינו לצבוע את הגרף במספר מינימלי של צבעים.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א. תארו אלגוריתם חמדני לבעיה.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חמדני: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38200" y="3505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max-color=0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38200" y="403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|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| בצע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33400" y="45720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 נסה לצבוע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באחד הצבעים שכבר השתמשנו בהם. רק אם הדבר בלתי אפשרי, אז: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200" y="5410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max-color=max-color+1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6200" y="5867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.2.1.2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צבע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בצבע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8" grpId="0" autoUpdateAnimBg="0"/>
      <p:bldP spid="23559" grpId="0" autoUpdateAnimBg="0"/>
      <p:bldP spid="23560" grpId="0" autoUpdateAnimBg="0"/>
      <p:bldP spid="23561" grpId="0" autoUpdateAnimBg="0"/>
      <p:bldP spid="235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66C-BF8D-423E-8B2E-FE02D79F1561}" type="slidenum">
              <a:rPr lang="en-US"/>
              <a:pPr/>
              <a:t>12</a:t>
            </a:fld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ב. הפעילו את האלגוריתם על הגרף הבא: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2600325" y="1981200"/>
            <a:ext cx="2276475" cy="2438400"/>
            <a:chOff x="1152" y="1008"/>
            <a:chExt cx="1434" cy="1536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152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920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2346" y="10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2325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1392" y="155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392" y="242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1296" y="1680"/>
              <a:ext cx="1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88" y="1986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2037" y="1677"/>
              <a:ext cx="1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2448" y="1248"/>
              <a:ext cx="1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 flipV="1">
              <a:off x="2112" y="16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H="1" flipV="1">
              <a:off x="1344" y="16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 flipV="1">
              <a:off x="1737" y="20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H="1">
              <a:off x="1335" y="209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H="1">
              <a:off x="2121" y="1209"/>
              <a:ext cx="249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344" y="110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2362200" y="1676400"/>
            <a:ext cx="2743200" cy="2819400"/>
            <a:chOff x="1488" y="1056"/>
            <a:chExt cx="1728" cy="1776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2448" y="148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1632" y="144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2928" y="105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3024" y="21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2592" y="25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1488" y="25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2064" y="192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4621" name="Group 45"/>
          <p:cNvGrpSpPr>
            <a:grpSpLocks/>
          </p:cNvGrpSpPr>
          <p:nvPr/>
        </p:nvGrpSpPr>
        <p:grpSpPr bwMode="auto">
          <a:xfrm>
            <a:off x="6705600" y="3352800"/>
            <a:ext cx="1752600" cy="381000"/>
            <a:chOff x="3792" y="2112"/>
            <a:chExt cx="1104" cy="240"/>
          </a:xfrm>
        </p:grpSpPr>
        <p:sp>
          <p:nvSpPr>
            <p:cNvPr id="24609" name="Oval 33"/>
            <p:cNvSpPr>
              <a:spLocks noChangeArrowheads="1"/>
            </p:cNvSpPr>
            <p:nvPr/>
          </p:nvSpPr>
          <p:spPr bwMode="auto">
            <a:xfrm>
              <a:off x="379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610" name="Oval 34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611" name="Oval 35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612" name="Oval 36"/>
            <p:cNvSpPr>
              <a:spLocks noChangeArrowheads="1"/>
            </p:cNvSpPr>
            <p:nvPr/>
          </p:nvSpPr>
          <p:spPr bwMode="auto">
            <a:xfrm>
              <a:off x="4656" y="2112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4613" name="Oval 37"/>
          <p:cNvSpPr>
            <a:spLocks noChangeArrowheads="1"/>
          </p:cNvSpPr>
          <p:nvPr/>
        </p:nvSpPr>
        <p:spPr bwMode="auto">
          <a:xfrm>
            <a:off x="25908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4495800" y="1981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4467225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38100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8" name="Oval 42"/>
          <p:cNvSpPr>
            <a:spLocks noChangeArrowheads="1"/>
          </p:cNvSpPr>
          <p:nvPr/>
        </p:nvSpPr>
        <p:spPr bwMode="auto">
          <a:xfrm>
            <a:off x="3214688" y="3352800"/>
            <a:ext cx="381000" cy="381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19" name="Oval 43"/>
          <p:cNvSpPr>
            <a:spLocks noChangeArrowheads="1"/>
          </p:cNvSpPr>
          <p:nvPr/>
        </p:nvSpPr>
        <p:spPr bwMode="auto">
          <a:xfrm>
            <a:off x="3810000" y="2667000"/>
            <a:ext cx="381000" cy="381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38200" y="5181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הגרף נצבע ב-3 צבעים.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613" grpId="0" animBg="1"/>
      <p:bldP spid="24614" grpId="0" animBg="1"/>
      <p:bldP spid="24615" grpId="0" animBg="1"/>
      <p:bldP spid="24616" grpId="0" animBg="1"/>
      <p:bldP spid="24617" grpId="0" animBg="1"/>
      <p:bldP spid="24618" grpId="0" animBg="1"/>
      <p:bldP spid="24619" grpId="0" animBg="1"/>
      <p:bldP spid="246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459A-63E9-4F88-85E3-C19D3468F53B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7696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ג. האם האלגוריתם שתיארתם מייצר תמיד את הפתרון האופטימלי?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כן - הוכיחו. אם לא – תנו דוגמא נגדית.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38200" y="181451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נראה דוגמה נגדית: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2438400" y="2819400"/>
            <a:ext cx="2590800" cy="1752600"/>
            <a:chOff x="1536" y="1776"/>
            <a:chExt cx="1632" cy="1104"/>
          </a:xfrm>
        </p:grpSpPr>
        <p:sp>
          <p:nvSpPr>
            <p:cNvPr id="25603" name="Oval 3"/>
            <p:cNvSpPr>
              <a:spLocks noChangeArrowheads="1"/>
            </p:cNvSpPr>
            <p:nvPr/>
          </p:nvSpPr>
          <p:spPr bwMode="auto">
            <a:xfrm>
              <a:off x="2265" y="22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244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536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2928" y="22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2592" y="17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785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784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2448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2438400" y="2438400"/>
            <a:ext cx="2819400" cy="1862138"/>
            <a:chOff x="1536" y="1536"/>
            <a:chExt cx="1776" cy="1173"/>
          </a:xfrm>
        </p:grpSpPr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2580" y="242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536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072" y="20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160" y="2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544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5649" name="Group 49"/>
          <p:cNvGrpSpPr>
            <a:grpSpLocks/>
          </p:cNvGrpSpPr>
          <p:nvPr/>
        </p:nvGrpSpPr>
        <p:grpSpPr bwMode="auto">
          <a:xfrm>
            <a:off x="6629400" y="3352800"/>
            <a:ext cx="1752600" cy="381000"/>
            <a:chOff x="3792" y="2112"/>
            <a:chExt cx="1104" cy="240"/>
          </a:xfrm>
        </p:grpSpPr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379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23" name="Oval 23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25" name="Oval 25"/>
            <p:cNvSpPr>
              <a:spLocks noChangeArrowheads="1"/>
            </p:cNvSpPr>
            <p:nvPr/>
          </p:nvSpPr>
          <p:spPr bwMode="auto">
            <a:xfrm>
              <a:off x="4656" y="2112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2438400" y="34956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4648200" y="35242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3600450" y="352425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4114800" y="2814638"/>
            <a:ext cx="381000" cy="381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4124325" y="4186238"/>
            <a:ext cx="381000" cy="381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2438400" y="4876800"/>
            <a:ext cx="2590800" cy="1752600"/>
            <a:chOff x="1536" y="1776"/>
            <a:chExt cx="1632" cy="1104"/>
          </a:xfrm>
        </p:grpSpPr>
        <p:sp>
          <p:nvSpPr>
            <p:cNvPr id="25632" name="Oval 32"/>
            <p:cNvSpPr>
              <a:spLocks noChangeArrowheads="1"/>
            </p:cNvSpPr>
            <p:nvPr/>
          </p:nvSpPr>
          <p:spPr bwMode="auto">
            <a:xfrm>
              <a:off x="2265" y="22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V="1">
              <a:off x="244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34" name="Oval 34"/>
            <p:cNvSpPr>
              <a:spLocks noChangeArrowheads="1"/>
            </p:cNvSpPr>
            <p:nvPr/>
          </p:nvSpPr>
          <p:spPr bwMode="auto">
            <a:xfrm>
              <a:off x="1536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35" name="Oval 35"/>
            <p:cNvSpPr>
              <a:spLocks noChangeArrowheads="1"/>
            </p:cNvSpPr>
            <p:nvPr/>
          </p:nvSpPr>
          <p:spPr bwMode="auto">
            <a:xfrm>
              <a:off x="2928" y="22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36" name="Oval 36"/>
            <p:cNvSpPr>
              <a:spLocks noChangeArrowheads="1"/>
            </p:cNvSpPr>
            <p:nvPr/>
          </p:nvSpPr>
          <p:spPr bwMode="auto">
            <a:xfrm>
              <a:off x="2592" y="17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37" name="Oval 37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1785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 flipV="1">
              <a:off x="2784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 flipH="1" flipV="1">
              <a:off x="2448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2438400" y="55673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595688" y="557688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4648200" y="5562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41148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6019800" y="2667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הפעלת האלגוריתם: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6019800" y="4800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הפתרון האופטימלי: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4" grpId="0" autoUpdateAnimBg="0"/>
      <p:bldP spid="25626" grpId="0" animBg="1"/>
      <p:bldP spid="25627" grpId="0" animBg="1"/>
      <p:bldP spid="25628" grpId="0" animBg="1"/>
      <p:bldP spid="25629" grpId="0" animBg="1"/>
      <p:bldP spid="25630" grpId="0" animBg="1"/>
      <p:bldP spid="25642" grpId="0" animBg="1"/>
      <p:bldP spid="25643" grpId="0" animBg="1"/>
      <p:bldP spid="25644" grpId="0" animBg="1"/>
      <p:bldP spid="25645" grpId="0" animBg="1"/>
      <p:bldP spid="25646" grpId="0" animBg="1"/>
      <p:bldP spid="25647" grpId="0" autoUpdateAnimBg="0"/>
      <p:bldP spid="256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0B08-3769-4829-B243-6A5663C0DA85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429000" y="10810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תכנון דינמי</a:t>
            </a:r>
            <a:endParaRPr lang="en-US" sz="28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בתכנון דינמי אנו פותרים את הבעיה בשלבים מלמטה למעלה.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914400" y="32766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בכל שלב אנו מוצאים את הפתרון האופטימלי לתת-הבעיה ורושמים אותו בטבלה.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9" grpId="0" autoUpdateAnimBg="0"/>
      <p:bldP spid="2663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448F-42C3-471E-98EF-994FD6278441}" type="slidenum">
              <a:rPr lang="en-US"/>
              <a:pPr/>
              <a:t>15</a:t>
            </a:fld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391400" y="842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4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376363"/>
            <a:ext cx="85344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לסולם הנמצא על מכונית כיבוי-אש יש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שלבים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כבאי שמטפס על הסולם צריך להגיע עד לשלב העליון.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בכל צעד שהכבאי עושה הוא יכול לעלות שלב אחד או שני שלבים בבת-אחת.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בקרב הכבאים התעוררה השאלה הבאה: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בכמה דרכים שונות ניתן לטפס על הסולם?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אלגוריתם הפותר את הבעיה בשיטת ה</a:t>
            </a:r>
            <a:r>
              <a:rPr lang="he-IL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תכנון הדינמי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ADBF-085D-4B9E-BC28-DDAAA893C8C8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8727" name="Group 55"/>
          <p:cNvGrpSpPr>
            <a:grpSpLocks/>
          </p:cNvGrpSpPr>
          <p:nvPr/>
        </p:nvGrpSpPr>
        <p:grpSpPr bwMode="auto">
          <a:xfrm>
            <a:off x="1219200" y="5181600"/>
            <a:ext cx="2743200" cy="854075"/>
            <a:chOff x="768" y="3638"/>
            <a:chExt cx="1728" cy="538"/>
          </a:xfrm>
        </p:grpSpPr>
        <p:grpSp>
          <p:nvGrpSpPr>
            <p:cNvPr id="28712" name="Group 40"/>
            <p:cNvGrpSpPr>
              <a:grpSpLocks/>
            </p:cNvGrpSpPr>
            <p:nvPr/>
          </p:nvGrpSpPr>
          <p:grpSpPr bwMode="auto">
            <a:xfrm>
              <a:off x="768" y="3840"/>
              <a:ext cx="1728" cy="336"/>
              <a:chOff x="768" y="3840"/>
              <a:chExt cx="1728" cy="336"/>
            </a:xfrm>
          </p:grpSpPr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344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7" name="Rectangle 15"/>
              <p:cNvSpPr>
                <a:spLocks noChangeArrowheads="1"/>
              </p:cNvSpPr>
              <p:nvPr/>
            </p:nvSpPr>
            <p:spPr bwMode="auto">
              <a:xfrm>
                <a:off x="1056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8" name="Rectangle 16"/>
              <p:cNvSpPr>
                <a:spLocks noChangeArrowheads="1"/>
              </p:cNvSpPr>
              <p:nvPr/>
            </p:nvSpPr>
            <p:spPr bwMode="auto">
              <a:xfrm>
                <a:off x="768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9" name="Rectangle 17"/>
              <p:cNvSpPr>
                <a:spLocks noChangeArrowheads="1"/>
              </p:cNvSpPr>
              <p:nvPr/>
            </p:nvSpPr>
            <p:spPr bwMode="auto">
              <a:xfrm>
                <a:off x="1632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91" name="Rectangle 19"/>
              <p:cNvSpPr>
                <a:spLocks noChangeArrowheads="1"/>
              </p:cNvSpPr>
              <p:nvPr/>
            </p:nvSpPr>
            <p:spPr bwMode="auto">
              <a:xfrm>
                <a:off x="1920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2208" y="384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28721" name="Text Box 49"/>
            <p:cNvSpPr txBox="1">
              <a:spLocks noChangeArrowheads="1"/>
            </p:cNvSpPr>
            <p:nvPr/>
          </p:nvSpPr>
          <p:spPr bwMode="auto">
            <a:xfrm>
              <a:off x="816" y="363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722" name="Text Box 50"/>
            <p:cNvSpPr txBox="1">
              <a:spLocks noChangeArrowheads="1"/>
            </p:cNvSpPr>
            <p:nvPr/>
          </p:nvSpPr>
          <p:spPr bwMode="auto">
            <a:xfrm>
              <a:off x="1104" y="364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723" name="Text Box 51"/>
            <p:cNvSpPr txBox="1">
              <a:spLocks noChangeArrowheads="1"/>
            </p:cNvSpPr>
            <p:nvPr/>
          </p:nvSpPr>
          <p:spPr bwMode="auto">
            <a:xfrm>
              <a:off x="1392" y="364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724" name="Text Box 52"/>
            <p:cNvSpPr txBox="1">
              <a:spLocks noChangeArrowheads="1"/>
            </p:cNvSpPr>
            <p:nvPr/>
          </p:nvSpPr>
          <p:spPr bwMode="auto">
            <a:xfrm>
              <a:off x="1680" y="364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725" name="Text Box 53"/>
            <p:cNvSpPr txBox="1">
              <a:spLocks noChangeArrowheads="1"/>
            </p:cNvSpPr>
            <p:nvPr/>
          </p:nvSpPr>
          <p:spPr bwMode="auto">
            <a:xfrm>
              <a:off x="1968" y="364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726" name="Text Box 54"/>
            <p:cNvSpPr txBox="1">
              <a:spLocks noChangeArrowheads="1"/>
            </p:cNvSpPr>
            <p:nvPr/>
          </p:nvSpPr>
          <p:spPr bwMode="auto">
            <a:xfrm>
              <a:off x="2256" y="364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391400" y="838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28800" y="1752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A[0]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 , A[1]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28800" y="2362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i=2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A[i]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A[i-1]+A[i-2]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828800" y="3505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A[n]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449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למשל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n=5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2954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26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22098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6670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31242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3581400" y="5578475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8" grpId="0" autoUpdateAnimBg="0"/>
      <p:bldP spid="28681" grpId="0" autoUpdateAnimBg="0"/>
      <p:bldP spid="28682" grpId="0" autoUpdateAnimBg="0"/>
      <p:bldP spid="28683" grpId="0" autoUpdateAnimBg="0"/>
      <p:bldP spid="28686" grpId="0" autoUpdateAnimBg="0"/>
      <p:bldP spid="28705" grpId="0" animBg="1" autoUpdateAnimBg="0"/>
      <p:bldP spid="28706" grpId="0" animBg="1" autoUpdateAnimBg="0"/>
      <p:bldP spid="28707" grpId="0" animBg="1" autoUpdateAnimBg="0"/>
      <p:bldP spid="28708" grpId="0" animBg="1" autoUpdateAnimBg="0"/>
      <p:bldP spid="28709" grpId="0" animBg="1" autoUpdateAnimBg="0"/>
      <p:bldP spid="287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D92-3125-46B2-A0E9-5C7AACD54594}" type="slidenum">
              <a:rPr lang="en-US"/>
              <a:pPr/>
              <a:t>17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391400" y="842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5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376363"/>
            <a:ext cx="8534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נדון במשחק כדורגל בין שתי קבוצות, שהסתיים בתוצאה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x:y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(כלומר, קבוצה א' הבקיעה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שערים וקבוצה ב' הבקיעה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שערים).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3429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למשל: אם המשחק הסתיים בתוצאה  2:1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396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אז ניתן להגיע לתוצאה בשלוש דרכים שונות: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4495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0:0, 0:1, 1:1, 2:1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0" y="4953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0:0, 1:0, 1:1, 2:1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0" y="541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0:0, 1:0, 2:0, 2:1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0" y="6019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אלגוריתם תכנון דינמי לחישוב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W(x,y)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נגדיר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w(x,y)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מספר הדרכים השונות להגיע לתוצאה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x:y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  <p:bldP spid="29705" grpId="0" autoUpdateAnimBg="0"/>
      <p:bldP spid="297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C14-832F-4E7C-945A-3FEA6C93DCD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2057400" y="914400"/>
            <a:ext cx="4495800" cy="4724400"/>
            <a:chOff x="1296" y="480"/>
            <a:chExt cx="2832" cy="2976"/>
          </a:xfrm>
        </p:grpSpPr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1536" y="768"/>
              <a:ext cx="2592" cy="2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2832" y="768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536" y="211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2208" y="768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456" y="768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536" y="14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536" y="2736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1776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2400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024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3648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1296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1296" y="22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296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819400" y="1676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810000" y="1676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800600" y="1676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5867400" y="1676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28194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819400" y="3733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819400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8862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8006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8674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810000" y="3733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800600" y="3733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715000" y="3810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3810000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4724400" y="480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5791200" y="480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 animBg="1" autoUpdateAnimBg="0"/>
      <p:bldP spid="30745" grpId="0" animBg="1" autoUpdateAnimBg="0"/>
      <p:bldP spid="30746" grpId="0" animBg="1" autoUpdateAnimBg="0"/>
      <p:bldP spid="30747" grpId="0" animBg="1" autoUpdateAnimBg="0"/>
      <p:bldP spid="30748" grpId="0" animBg="1" autoUpdateAnimBg="0"/>
      <p:bldP spid="30749" grpId="0" animBg="1" autoUpdateAnimBg="0"/>
      <p:bldP spid="30750" grpId="0" animBg="1" autoUpdateAnimBg="0"/>
      <p:bldP spid="30751" grpId="0" animBg="1" autoUpdateAnimBg="0"/>
      <p:bldP spid="30752" grpId="0" animBg="1" autoUpdateAnimBg="0"/>
      <p:bldP spid="30753" grpId="0" animBg="1" autoUpdateAnimBg="0"/>
      <p:bldP spid="30754" grpId="0" animBg="1" autoUpdateAnimBg="0"/>
      <p:bldP spid="30755" grpId="0" animBg="1" autoUpdateAnimBg="0"/>
      <p:bldP spid="30756" grpId="0" animBg="1" autoUpdateAnimBg="0"/>
      <p:bldP spid="30757" grpId="0" animBg="1" autoUpdateAnimBg="0"/>
      <p:bldP spid="30758" grpId="0" animBg="1" autoUpdateAnimBg="0"/>
      <p:bldP spid="3075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EFFB-80EC-41E6-9EC5-1CE746148C12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391400" y="842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ערכים מ-0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524000" y="2209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A[i,0]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828800" y="2743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ערכים מ-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524000" y="3276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A[0,j]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828800" y="3810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ערכים מ-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524000" y="4343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ערכים מ-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990600" y="487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A[i-1,j]+A[i,j-1]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A[i,j]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828800" y="5410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4. 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A[x,y]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8" grpId="0" autoUpdateAnimBg="0"/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0AD-E794-48D3-8834-BFC5105D95B0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429000" y="9906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בפרק  זה נסקור מספר שיטות אלגוריתמיות: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429000" y="2667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הפרד ומשול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29000" y="3352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אלגוריתמים חמדנים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29000" y="4114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תכנון דינמי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8" grpId="0" autoUpdateAnimBg="0"/>
      <p:bldP spid="11269" grpId="0" autoUpdateAnimBg="0"/>
      <p:bldP spid="1127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192E-3500-4578-B977-A082A7FCDBAA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391400" y="842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6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ילד מתכונן לקראת הטיול השנתי. הילד צריך להחליט אילו פריטים לקחת לטיול מתוך קבוצה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פריטים שמשקליהם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w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{w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הילד יכול לשאת על גבו משקל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ק"ג לכל היותר.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04800" y="25908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ברצוננו לקבוע אם אפשר לבחור הרכב כזה של פריטים, כך שמשקלם הכולל יהיה בדיוק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ק"ג.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8600" y="3581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28600" y="4038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K=8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04800" y="449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W={4,6,1,3}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4+1+3=8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DC3-F3D3-44B7-B3AC-1328B4A2AA7D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33829" name="Group 37"/>
          <p:cNvGrpSpPr>
            <a:grpSpLocks/>
          </p:cNvGrpSpPr>
          <p:nvPr/>
        </p:nvGrpSpPr>
        <p:grpSpPr bwMode="auto">
          <a:xfrm>
            <a:off x="-76200" y="2743200"/>
            <a:ext cx="762000" cy="2667000"/>
            <a:chOff x="144" y="1728"/>
            <a:chExt cx="480" cy="1680"/>
          </a:xfrm>
        </p:grpSpPr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144" y="172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=4</a:t>
              </a: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144" y="220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=6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144" y="264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14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=3</a:t>
              </a:r>
            </a:p>
          </p:txBody>
        </p:sp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609600" y="1447800"/>
            <a:ext cx="8305800" cy="4143375"/>
            <a:chOff x="384" y="912"/>
            <a:chExt cx="5232" cy="2610"/>
          </a:xfrm>
        </p:grpSpPr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384" y="12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84" y="172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384" y="22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384" y="26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624" y="1176"/>
              <a:ext cx="4992" cy="23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795" name="Line 3"/>
            <p:cNvSpPr>
              <a:spLocks noChangeShapeType="1"/>
            </p:cNvSpPr>
            <p:nvPr/>
          </p:nvSpPr>
          <p:spPr bwMode="auto">
            <a:xfrm>
              <a:off x="624" y="2112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3936" y="1176"/>
              <a:ext cx="0" cy="2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1728" y="1176"/>
              <a:ext cx="0" cy="2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4464" y="1182"/>
              <a:ext cx="0" cy="2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08" y="1191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2304" y="1185"/>
              <a:ext cx="0" cy="2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1200" y="1185"/>
              <a:ext cx="0" cy="2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624" y="211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627" y="2565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768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1344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1872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2448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2976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3552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080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4656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2862" y="1191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624" y="302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84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5079" y="1170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5208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624" y="1680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624" y="2565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12954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1295400" y="2819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12954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12954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12954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1336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29718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38862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47244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56388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64770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73914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8267700" y="2057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21336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29718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0" name="Text Box 58"/>
          <p:cNvSpPr txBox="1">
            <a:spLocks noChangeArrowheads="1"/>
          </p:cNvSpPr>
          <p:nvPr/>
        </p:nvSpPr>
        <p:spPr bwMode="auto">
          <a:xfrm>
            <a:off x="38862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47244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56388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64770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73914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82677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21336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29718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38862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47244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56388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64770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62" name="Text Box 70"/>
          <p:cNvSpPr txBox="1">
            <a:spLocks noChangeArrowheads="1"/>
          </p:cNvSpPr>
          <p:nvPr/>
        </p:nvSpPr>
        <p:spPr bwMode="auto">
          <a:xfrm>
            <a:off x="73914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63" name="Text Box 71"/>
          <p:cNvSpPr txBox="1">
            <a:spLocks noChangeArrowheads="1"/>
          </p:cNvSpPr>
          <p:nvPr/>
        </p:nvSpPr>
        <p:spPr bwMode="auto">
          <a:xfrm>
            <a:off x="8305800" y="3429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64" name="Text Box 72"/>
          <p:cNvSpPr txBox="1">
            <a:spLocks noChangeArrowheads="1"/>
          </p:cNvSpPr>
          <p:nvPr/>
        </p:nvSpPr>
        <p:spPr bwMode="auto">
          <a:xfrm>
            <a:off x="21336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29718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38862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47244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56388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4770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73914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8267700" y="4114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21336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30480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38862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48006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56388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64770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3914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8267700" y="4876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8267700" y="4876800"/>
            <a:ext cx="381000" cy="457200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5638800" y="4114800"/>
            <a:ext cx="381000" cy="457200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4724400" y="2819400"/>
            <a:ext cx="381000" cy="457200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1295400" y="2057400"/>
            <a:ext cx="381000" cy="457200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3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5" grpId="0" animBg="1" autoUpdateAnimBg="0"/>
      <p:bldP spid="33836" grpId="0" animBg="1" autoUpdateAnimBg="0"/>
      <p:bldP spid="33837" grpId="0" animBg="1" autoUpdateAnimBg="0"/>
      <p:bldP spid="33838" grpId="0" animBg="1" autoUpdateAnimBg="0"/>
      <p:bldP spid="33839" grpId="0" animBg="1" autoUpdateAnimBg="0"/>
      <p:bldP spid="33840" grpId="0" animBg="1" autoUpdateAnimBg="0"/>
      <p:bldP spid="33841" grpId="0" animBg="1" autoUpdateAnimBg="0"/>
      <p:bldP spid="33842" grpId="0" animBg="1" autoUpdateAnimBg="0"/>
      <p:bldP spid="33843" grpId="0" animBg="1" autoUpdateAnimBg="0"/>
      <p:bldP spid="33844" grpId="0" animBg="1" autoUpdateAnimBg="0"/>
      <p:bldP spid="33845" grpId="0" animBg="1" autoUpdateAnimBg="0"/>
      <p:bldP spid="33846" grpId="0" animBg="1" autoUpdateAnimBg="0"/>
      <p:bldP spid="33847" grpId="0" animBg="1" autoUpdateAnimBg="0"/>
      <p:bldP spid="33848" grpId="0" animBg="1" autoUpdateAnimBg="0"/>
      <p:bldP spid="33849" grpId="0" animBg="1" autoUpdateAnimBg="0"/>
      <p:bldP spid="33850" grpId="0" animBg="1" autoUpdateAnimBg="0"/>
      <p:bldP spid="33851" grpId="0" animBg="1" autoUpdateAnimBg="0"/>
      <p:bldP spid="33852" grpId="0" animBg="1" autoUpdateAnimBg="0"/>
      <p:bldP spid="33853" grpId="0" animBg="1" autoUpdateAnimBg="0"/>
      <p:bldP spid="33854" grpId="0" animBg="1" autoUpdateAnimBg="0"/>
      <p:bldP spid="33855" grpId="0" animBg="1" autoUpdateAnimBg="0"/>
      <p:bldP spid="33856" grpId="0" animBg="1" autoUpdateAnimBg="0"/>
      <p:bldP spid="33857" grpId="0" animBg="1" autoUpdateAnimBg="0"/>
      <p:bldP spid="33858" grpId="0" animBg="1" autoUpdateAnimBg="0"/>
      <p:bldP spid="33859" grpId="0" animBg="1" autoUpdateAnimBg="0"/>
      <p:bldP spid="33860" grpId="0" animBg="1" autoUpdateAnimBg="0"/>
      <p:bldP spid="33861" grpId="0" animBg="1" autoUpdateAnimBg="0"/>
      <p:bldP spid="33862" grpId="0" animBg="1" autoUpdateAnimBg="0"/>
      <p:bldP spid="33863" grpId="0" animBg="1" autoUpdateAnimBg="0"/>
      <p:bldP spid="33864" grpId="0" animBg="1" autoUpdateAnimBg="0"/>
      <p:bldP spid="33865" grpId="0" animBg="1" autoUpdateAnimBg="0"/>
      <p:bldP spid="33866" grpId="0" animBg="1" autoUpdateAnimBg="0"/>
      <p:bldP spid="33867" grpId="0" animBg="1" autoUpdateAnimBg="0"/>
      <p:bldP spid="33868" grpId="0" animBg="1" autoUpdateAnimBg="0"/>
      <p:bldP spid="33869" grpId="0" animBg="1" autoUpdateAnimBg="0"/>
      <p:bldP spid="33870" grpId="0" animBg="1" autoUpdateAnimBg="0"/>
      <p:bldP spid="33871" grpId="0" animBg="1" autoUpdateAnimBg="0"/>
      <p:bldP spid="33872" grpId="0" animBg="1" autoUpdateAnimBg="0"/>
      <p:bldP spid="33873" grpId="0" animBg="1" autoUpdateAnimBg="0"/>
      <p:bldP spid="33874" grpId="0" animBg="1" autoUpdateAnimBg="0"/>
      <p:bldP spid="33875" grpId="0" animBg="1" autoUpdateAnimBg="0"/>
      <p:bldP spid="33876" grpId="0" animBg="1" autoUpdateAnimBg="0"/>
      <p:bldP spid="33877" grpId="0" animBg="1" autoUpdateAnimBg="0"/>
      <p:bldP spid="33878" grpId="0" animBg="1" autoUpdateAnimBg="0"/>
      <p:bldP spid="33879" grpId="0" animBg="1" autoUpdateAnimBg="0"/>
      <p:bldP spid="33880" grpId="0" animBg="1" autoUpdateAnimBg="0"/>
      <p:bldP spid="33881" grpId="0" animBg="1" autoUpdateAnimBg="0"/>
      <p:bldP spid="33882" grpId="0" animBg="1" autoUpdateAnimBg="0"/>
      <p:bldP spid="3388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B34-A9F1-4917-983F-312049329FEC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391400" y="842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ישתמש בטבלה בגודל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(n+1)*(k+1)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2438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1.1.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C[i,0]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True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14400" y="2971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j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1000" y="3505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2.1.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C[0,j]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False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914400" y="4038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09600" y="4572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j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k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6200" y="5105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&gt;j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C[i-1,j]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C[i,j]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905000" y="5638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3.1.2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אחרת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OR C[i-1,j- 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C[i-1,j]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C[i,j]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4" grpId="0" autoUpdateAnimBg="0"/>
      <p:bldP spid="34825" grpId="0" autoUpdateAnimBg="0"/>
      <p:bldP spid="34826" grpId="0" autoUpdateAnimBg="0"/>
      <p:bldP spid="348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CF2-17C0-458E-98F5-D874C5529879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Text Box 1026"/>
          <p:cNvSpPr txBox="1">
            <a:spLocks noChangeArrowheads="1"/>
          </p:cNvSpPr>
          <p:nvPr/>
        </p:nvSpPr>
        <p:spPr bwMode="auto">
          <a:xfrm>
            <a:off x="914400" y="838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לשחזור התת-קבוצה שסכום איבריה הוא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914400" y="1371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k, 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</a:p>
        </p:txBody>
      </p:sp>
      <p:sp>
        <p:nvSpPr>
          <p:cNvPr id="35844" name="Text Box 1028"/>
          <p:cNvSpPr txBox="1">
            <a:spLocks noChangeArrowheads="1"/>
          </p:cNvSpPr>
          <p:nvPr/>
        </p:nvSpPr>
        <p:spPr bwMode="auto">
          <a:xfrm>
            <a:off x="914400" y="1905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j&gt;0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5" name="Text Box 1029"/>
          <p:cNvSpPr txBox="1">
            <a:spLocks noChangeArrowheads="1"/>
          </p:cNvSpPr>
          <p:nvPr/>
        </p:nvSpPr>
        <p:spPr bwMode="auto">
          <a:xfrm>
            <a:off x="609600" y="2438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2.1.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C[i,j]=C[i-1,j]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i=i-1</a:t>
            </a:r>
          </a:p>
        </p:txBody>
      </p:sp>
      <p:sp>
        <p:nvSpPr>
          <p:cNvPr id="35846" name="Text Box 1030"/>
          <p:cNvSpPr txBox="1">
            <a:spLocks noChangeArrowheads="1"/>
          </p:cNvSpPr>
          <p:nvPr/>
        </p:nvSpPr>
        <p:spPr bwMode="auto">
          <a:xfrm>
            <a:off x="609600" y="2971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אחרת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7" name="Text Box 1031"/>
          <p:cNvSpPr txBox="1">
            <a:spLocks noChangeArrowheads="1"/>
          </p:cNvSpPr>
          <p:nvPr/>
        </p:nvSpPr>
        <p:spPr bwMode="auto">
          <a:xfrm>
            <a:off x="76200" y="3505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2.2.1. הדפס: "האיבר ה-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נכלל בתת-קבוצה"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8" name="Text Box 1032"/>
          <p:cNvSpPr txBox="1">
            <a:spLocks noChangeArrowheads="1"/>
          </p:cNvSpPr>
          <p:nvPr/>
        </p:nvSpPr>
        <p:spPr bwMode="auto">
          <a:xfrm>
            <a:off x="76200" y="4038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2.2.2.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j=j-a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35849" name="Text Box 1033"/>
          <p:cNvSpPr txBox="1">
            <a:spLocks noChangeArrowheads="1"/>
          </p:cNvSpPr>
          <p:nvPr/>
        </p:nvSpPr>
        <p:spPr bwMode="auto">
          <a:xfrm>
            <a:off x="76200" y="4572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2.2.3.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i=i-1</a:t>
            </a:r>
          </a:p>
        </p:txBody>
      </p:sp>
      <p:sp>
        <p:nvSpPr>
          <p:cNvPr id="35850" name="Text Box 1034"/>
          <p:cNvSpPr txBox="1">
            <a:spLocks noChangeArrowheads="1"/>
          </p:cNvSpPr>
          <p:nvPr/>
        </p:nvSpPr>
        <p:spPr bwMode="auto">
          <a:xfrm>
            <a:off x="914400" y="5105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עצור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utoUpdateAnimBg="0"/>
      <p:bldP spid="358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945-BF15-4E0F-B08C-9F9ABB78BB97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429000" y="7620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גרף    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G=(V,E)</a:t>
            </a:r>
          </a:p>
        </p:txBody>
      </p: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990600" y="1143000"/>
            <a:ext cx="3300413" cy="3333750"/>
            <a:chOff x="1570" y="807"/>
            <a:chExt cx="2079" cy="2100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2538" y="2659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2077" y="855"/>
              <a:ext cx="242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582" y="1454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2832" y="1248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408" y="2160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2064" y="2059"/>
              <a:ext cx="242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>
              <a:off x="1775" y="1025"/>
              <a:ext cx="337" cy="4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 flipV="1">
              <a:off x="3072" y="1392"/>
              <a:ext cx="432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304" y="1008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84" y="1623"/>
              <a:ext cx="338" cy="4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570" y="2664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1757" y="2231"/>
              <a:ext cx="337" cy="4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284" y="2232"/>
              <a:ext cx="338" cy="4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2259" y="1440"/>
              <a:ext cx="621" cy="6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2784" y="2352"/>
              <a:ext cx="672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 flipV="1">
              <a:off x="2304" y="2160"/>
              <a:ext cx="1104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2085" y="807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2832" y="11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402" y="2115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556" y="261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572" y="261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064" y="2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575" y="141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1066800" y="1295400"/>
            <a:ext cx="5181600" cy="2895600"/>
            <a:chOff x="1680" y="912"/>
            <a:chExt cx="3264" cy="1824"/>
          </a:xfrm>
        </p:grpSpPr>
        <p:grpSp>
          <p:nvGrpSpPr>
            <p:cNvPr id="15402" name="Group 42"/>
            <p:cNvGrpSpPr>
              <a:grpSpLocks/>
            </p:cNvGrpSpPr>
            <p:nvPr/>
          </p:nvGrpSpPr>
          <p:grpSpPr bwMode="auto">
            <a:xfrm>
              <a:off x="1680" y="912"/>
              <a:ext cx="1824" cy="1824"/>
              <a:chOff x="1680" y="912"/>
              <a:chExt cx="1824" cy="1824"/>
            </a:xfrm>
          </p:grpSpPr>
          <p:sp>
            <p:nvSpPr>
              <p:cNvPr id="15395" name="Text Box 35"/>
              <p:cNvSpPr txBox="1">
                <a:spLocks noChangeArrowheads="1"/>
              </p:cNvSpPr>
              <p:nvPr/>
            </p:nvSpPr>
            <p:spPr bwMode="auto">
              <a:xfrm>
                <a:off x="2448" y="91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96" name="Text Box 36"/>
              <p:cNvSpPr txBox="1">
                <a:spLocks noChangeArrowheads="1"/>
              </p:cNvSpPr>
              <p:nvPr/>
            </p:nvSpPr>
            <p:spPr bwMode="auto">
              <a:xfrm>
                <a:off x="3024" y="24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97" name="Text Box 37"/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98" name="Text Box 38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99" name="Text Box 39"/>
              <p:cNvSpPr txBox="1">
                <a:spLocks noChangeArrowheads="1"/>
              </p:cNvSpPr>
              <p:nvPr/>
            </p:nvSpPr>
            <p:spPr bwMode="auto">
              <a:xfrm>
                <a:off x="2496" y="163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400" name="Text Box 40"/>
              <p:cNvSpPr txBox="1">
                <a:spLocks noChangeArrowheads="1"/>
              </p:cNvSpPr>
              <p:nvPr/>
            </p:nvSpPr>
            <p:spPr bwMode="auto">
              <a:xfrm>
                <a:off x="2784" y="19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401" name="Text Box 41"/>
              <p:cNvSpPr txBox="1">
                <a:spLocks noChangeArrowheads="1"/>
              </p:cNvSpPr>
              <p:nvPr/>
            </p:nvSpPr>
            <p:spPr bwMode="auto">
              <a:xfrm>
                <a:off x="1680" y="100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4128" y="158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משקולות</a:t>
              </a:r>
              <a:endPara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 flipH="1">
              <a:off x="3504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 flipH="1" flipV="1">
              <a:off x="2736" y="1056"/>
              <a:ext cx="14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914400" y="4724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דרגה של צומת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מספר הקשתות הנוגעות בצומת.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914400" y="5334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גרף מלא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גרף בו קיימת קשת בין כל שני צמתים. 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5715000" y="1295400"/>
            <a:ext cx="281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קבוצת הצמתים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קבוצת הקשתות 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407" grpId="0" autoUpdateAnimBg="0"/>
      <p:bldP spid="15408" grpId="0" autoUpdateAnimBg="0"/>
      <p:bldP spid="154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29B3-5FFD-4461-A7BA-0153A7C3BBF4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391400" y="3505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1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" y="4038600"/>
            <a:ext cx="83058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גרף מישורי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הוא גרף שניתן לציירו על דף נייר, כך שאף קשת לא תחתוך קשת אחרת.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ידוע שבגרף מישורי בעל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צמתים יש פחות מ-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קשתות.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א. הוכיחו שבכל גרף מישורי קיים צומת שדרגתו קטנה מ-6.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ב. כתבו אלגוריתם רקורסיבי לצביעת גרף מישורי ב-6 צבעים לכל היותר.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צביעה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של גרף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היא צביעה של כל אחד מצמתי הגרף בצבע מסוים, כך שלא יהיו שני צמתים שכנים הצבועים באותו צבע. (צמתים 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שכנים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הם צמתים שיש ביניהם קשת.)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598613" y="1981200"/>
            <a:ext cx="1754187" cy="1662113"/>
            <a:chOff x="720" y="1152"/>
            <a:chExt cx="1105" cy="1047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729" y="1191"/>
              <a:ext cx="242" cy="20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720" y="1958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1584" y="1200"/>
              <a:ext cx="241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1536" y="1958"/>
              <a:ext cx="242" cy="20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864" y="1374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960" y="1296"/>
              <a:ext cx="62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960" y="2064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 flipV="1">
              <a:off x="1680" y="139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1536" y="18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1584" y="11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726" y="11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738" y="191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3970338" y="1952625"/>
            <a:ext cx="1744662" cy="1628775"/>
            <a:chOff x="2358" y="1134"/>
            <a:chExt cx="1099" cy="1026"/>
          </a:xfrm>
        </p:grpSpPr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2361" y="1173"/>
              <a:ext cx="242" cy="2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3216" y="1182"/>
              <a:ext cx="241" cy="20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3168" y="1940"/>
              <a:ext cx="242" cy="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2496" y="1356"/>
              <a:ext cx="720" cy="6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V="1">
              <a:off x="2592" y="1278"/>
              <a:ext cx="62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 flipV="1">
              <a:off x="3312" y="1374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3168" y="18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3216" y="11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2358" y="11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3340-E5F0-4B9E-AA61-CF35B528314F}" type="slidenum">
              <a:rPr lang="en-US"/>
              <a:pPr/>
              <a:t>5</a:t>
            </a:fld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429000" y="32766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1219200" y="3886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א. צ"ל: בכל גרף מישורי קיים צומת שדרגתו קטנה מ-6.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914400" y="4419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נסמן ב-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d(i)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את הדרגה של צומת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בגרף.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410200" y="4953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מספר הקשתות קטן מ-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3n</a:t>
            </a:r>
          </a:p>
        </p:txBody>
      </p:sp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3048000" y="4953000"/>
          <a:ext cx="1682750" cy="744538"/>
        </p:xfrm>
        <a:graphic>
          <a:graphicData uri="http://schemas.openxmlformats.org/presentationml/2006/ole">
            <p:oleObj spid="_x0000_s16424" name="Equation" r:id="rId3" imgW="774360" imgH="342720" progId="Equation.DSMT4">
              <p:embed/>
            </p:oleObj>
          </a:graphicData>
        </a:graphic>
      </p:graphicFrame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914400" y="5562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יש לפחות צומת אחד שדרגתו קטנה מ-6.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5486400" y="762000"/>
            <a:ext cx="2971800" cy="2286000"/>
            <a:chOff x="3456" y="480"/>
            <a:chExt cx="1872" cy="1440"/>
          </a:xfrm>
        </p:grpSpPr>
        <p:grpSp>
          <p:nvGrpSpPr>
            <p:cNvPr id="16419" name="Group 35"/>
            <p:cNvGrpSpPr>
              <a:grpSpLocks/>
            </p:cNvGrpSpPr>
            <p:nvPr/>
          </p:nvGrpSpPr>
          <p:grpSpPr bwMode="auto">
            <a:xfrm>
              <a:off x="4223" y="873"/>
              <a:ext cx="1105" cy="1047"/>
              <a:chOff x="4223" y="576"/>
              <a:chExt cx="1105" cy="1047"/>
            </a:xfrm>
          </p:grpSpPr>
          <p:sp>
            <p:nvSpPr>
              <p:cNvPr id="16387" name="Oval 3"/>
              <p:cNvSpPr>
                <a:spLocks noChangeArrowheads="1"/>
              </p:cNvSpPr>
              <p:nvPr/>
            </p:nvSpPr>
            <p:spPr bwMode="auto">
              <a:xfrm>
                <a:off x="4232" y="615"/>
                <a:ext cx="242" cy="202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388" name="Oval 4"/>
              <p:cNvSpPr>
                <a:spLocks noChangeArrowheads="1"/>
              </p:cNvSpPr>
              <p:nvPr/>
            </p:nvSpPr>
            <p:spPr bwMode="auto">
              <a:xfrm>
                <a:off x="4223" y="1382"/>
                <a:ext cx="241" cy="20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389" name="Oval 5"/>
              <p:cNvSpPr>
                <a:spLocks noChangeArrowheads="1"/>
              </p:cNvSpPr>
              <p:nvPr/>
            </p:nvSpPr>
            <p:spPr bwMode="auto">
              <a:xfrm>
                <a:off x="5087" y="624"/>
                <a:ext cx="241" cy="20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auto">
              <a:xfrm>
                <a:off x="5039" y="1382"/>
                <a:ext cx="242" cy="202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391" name="Line 7"/>
              <p:cNvSpPr>
                <a:spLocks noChangeShapeType="1"/>
              </p:cNvSpPr>
              <p:nvPr/>
            </p:nvSpPr>
            <p:spPr bwMode="auto">
              <a:xfrm flipH="1">
                <a:off x="4367" y="798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92" name="Line 8"/>
              <p:cNvSpPr>
                <a:spLocks noChangeShapeType="1"/>
              </p:cNvSpPr>
              <p:nvPr/>
            </p:nvSpPr>
            <p:spPr bwMode="auto">
              <a:xfrm flipV="1">
                <a:off x="4463" y="72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93" name="Line 9"/>
              <p:cNvSpPr>
                <a:spLocks noChangeShapeType="1"/>
              </p:cNvSpPr>
              <p:nvPr/>
            </p:nvSpPr>
            <p:spPr bwMode="auto">
              <a:xfrm flipV="1">
                <a:off x="4463" y="148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 flipH="1" flipV="1">
                <a:off x="5183" y="816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5039" y="131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5087" y="5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6397" name="Text Box 13"/>
              <p:cNvSpPr txBox="1">
                <a:spLocks noChangeArrowheads="1"/>
              </p:cNvSpPr>
              <p:nvPr/>
            </p:nvSpPr>
            <p:spPr bwMode="auto">
              <a:xfrm>
                <a:off x="4229" y="5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6398" name="Text Box 14"/>
              <p:cNvSpPr txBox="1">
                <a:spLocks noChangeArrowheads="1"/>
              </p:cNvSpPr>
              <p:nvPr/>
            </p:nvSpPr>
            <p:spPr bwMode="auto">
              <a:xfrm>
                <a:off x="4241" y="133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4416" y="768"/>
                <a:ext cx="672" cy="6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 flipV="1">
                <a:off x="4416" y="768"/>
                <a:ext cx="720" cy="6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6428" name="Text Box 44"/>
            <p:cNvSpPr txBox="1">
              <a:spLocks noChangeArrowheads="1"/>
            </p:cNvSpPr>
            <p:nvPr/>
          </p:nvSpPr>
          <p:spPr bwMode="auto">
            <a:xfrm>
              <a:off x="3456" y="480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האם הגרף הזה מישורי?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1676400" y="762000"/>
            <a:ext cx="2286000" cy="2590800"/>
            <a:chOff x="1056" y="480"/>
            <a:chExt cx="1440" cy="1632"/>
          </a:xfrm>
        </p:grpSpPr>
        <p:grpSp>
          <p:nvGrpSpPr>
            <p:cNvPr id="16418" name="Group 34"/>
            <p:cNvGrpSpPr>
              <a:grpSpLocks/>
            </p:cNvGrpSpPr>
            <p:nvPr/>
          </p:nvGrpSpPr>
          <p:grpSpPr bwMode="auto">
            <a:xfrm>
              <a:off x="1056" y="870"/>
              <a:ext cx="1440" cy="1242"/>
              <a:chOff x="2016" y="654"/>
              <a:chExt cx="1440" cy="1242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2025" y="693"/>
                <a:ext cx="242" cy="202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auto">
              <a:xfrm>
                <a:off x="2016" y="1460"/>
                <a:ext cx="241" cy="20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auto">
              <a:xfrm>
                <a:off x="2880" y="702"/>
                <a:ext cx="241" cy="20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auto">
              <a:xfrm>
                <a:off x="2832" y="1460"/>
                <a:ext cx="242" cy="202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 flipH="1">
                <a:off x="2160" y="876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 flipV="1">
                <a:off x="2256" y="79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2256" y="156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flipH="1" flipV="1">
                <a:off x="2976" y="89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2880" y="65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2022" y="65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034" y="141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>
                <a:off x="2209" y="846"/>
                <a:ext cx="672" cy="6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17" name="Freeform 33"/>
              <p:cNvSpPr>
                <a:spLocks/>
              </p:cNvSpPr>
              <p:nvPr/>
            </p:nvSpPr>
            <p:spPr bwMode="auto">
              <a:xfrm>
                <a:off x="2256" y="864"/>
                <a:ext cx="1200" cy="1032"/>
              </a:xfrm>
              <a:custGeom>
                <a:avLst/>
                <a:gdLst/>
                <a:ahLst/>
                <a:cxnLst>
                  <a:cxn ang="0">
                    <a:pos x="864" y="0"/>
                  </a:cxn>
                  <a:cxn ang="0">
                    <a:pos x="1056" y="912"/>
                  </a:cxn>
                  <a:cxn ang="0">
                    <a:pos x="0" y="720"/>
                  </a:cxn>
                </a:cxnLst>
                <a:rect l="0" t="0" r="r" b="b"/>
                <a:pathLst>
                  <a:path w="1200" h="1032">
                    <a:moveTo>
                      <a:pt x="864" y="0"/>
                    </a:moveTo>
                    <a:cubicBezTo>
                      <a:pt x="1032" y="396"/>
                      <a:pt x="1200" y="792"/>
                      <a:pt x="1056" y="912"/>
                    </a:cubicBezTo>
                    <a:cubicBezTo>
                      <a:pt x="912" y="1032"/>
                      <a:pt x="184" y="752"/>
                      <a:pt x="0" y="720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6430" name="Text Box 46"/>
            <p:cNvSpPr txBox="1">
              <a:spLocks noChangeArrowheads="1"/>
            </p:cNvSpPr>
            <p:nvPr/>
          </p:nvSpPr>
          <p:spPr bwMode="auto">
            <a:xfrm>
              <a:off x="1152" y="48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כן!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4800600" y="4953000"/>
          <a:ext cx="704850" cy="563563"/>
        </p:xfrm>
        <a:graphic>
          <a:graphicData uri="http://schemas.openxmlformats.org/presentationml/2006/ole">
            <p:oleObj spid="_x0000_s16433" name="Equation" r:id="rId4" imgW="190440" imgH="152280" progId="Equation.DSMT4">
              <p:embed/>
            </p:oleObj>
          </a:graphicData>
        </a:graphic>
      </p:graphicFrame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7753350" y="5532438"/>
          <a:ext cx="704850" cy="563562"/>
        </p:xfrm>
        <a:graphic>
          <a:graphicData uri="http://schemas.openxmlformats.org/presentationml/2006/ole">
            <p:oleObj spid="_x0000_s16434" name="Equation" r:id="rId5" imgW="190440" imgH="152280" progId="Equation.DSMT4">
              <p:embed/>
            </p:oleObj>
          </a:graphicData>
        </a:graphic>
      </p:graphicFrame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1600200" y="4953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(מדוע?)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0" grpId="0" autoUpdateAnimBg="0"/>
      <p:bldP spid="16421" grpId="0" autoUpdateAnimBg="0"/>
      <p:bldP spid="16422" grpId="0" autoUpdateAnimBg="0"/>
      <p:bldP spid="16423" grpId="0" autoUpdateAnimBg="0"/>
      <p:bldP spid="16427" grpId="0" autoUpdateAnimBg="0"/>
      <p:bldP spid="164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9948-AA11-4028-B270-FC5B522CCBC8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914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ב. אלגוריתם רקורסיבי לצביעת גרף מישורי ב-6 צבעים לכל היותר.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1997075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אם קבוצת הצמתים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היא ריקה אז סיים.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2530475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אחרת 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3063875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 בחר צומת כלשהו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שדרגתו קטנה מ-6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3597275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3.2 קרא לאלגוריתם באופן רקורסיבי עם הגרף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ללא הצומת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וללא הקשתות הנוגעות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81000" y="4511675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3.3 בחר צבע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שאף אחד מהשכנים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אינו צבוע בו, וצבע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בצבע שבחרת.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914400" y="1447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רשימה של 6 צבעים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F878-F12C-4854-8531-45F7520830F8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429000" y="7620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הפרד ומשול</a:t>
            </a:r>
            <a:endParaRPr lang="en-US" sz="28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391400" y="1371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2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909763"/>
            <a:ext cx="85344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לסולם הנמצא על מכונית כיבוי-אש יש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שלבים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כבאי שמטפס על הסולם צריך להגיע עד לשלב העליון.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בכל צעד שהכבאי עושה הוא יכול לעלות שלב אחד או שני שלבים בבת-אחת.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בקרב הכבאים התעוררה השאלה הבאה: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בכמה דרכים שונות ניתן לטפס על הסולם?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אלגוריתם הפותר את הבעיה בשיטת </a:t>
            </a:r>
            <a:r>
              <a:rPr lang="he-IL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הפרד-ומשול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838200" y="3886200"/>
            <a:ext cx="457200" cy="2971800"/>
            <a:chOff x="624" y="2448"/>
            <a:chExt cx="288" cy="1872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912" y="244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V="1">
              <a:off x="624" y="244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624" y="2640"/>
              <a:ext cx="288" cy="1536"/>
              <a:chOff x="624" y="2640"/>
              <a:chExt cx="288" cy="1536"/>
            </a:xfrm>
          </p:grpSpPr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624" y="41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>
                <a:off x="624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624" y="34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>
                <a:off x="624" y="28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CF8B-6880-43DF-BD53-04C468908E8D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391400" y="838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52600" y="1524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Ladder(n)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28800" y="2057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1.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828800" y="2667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אחרת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2.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24000" y="3886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3.1. קרא ל-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ladder(n-1)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והצב את התוצאה המוחזרת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28800" y="3352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אחרת 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524000" y="4419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3.2. קרא ל-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ladder(n-2)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והצב את התוצאה המוחזרת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8800" y="4953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x+y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6" grpId="0" autoUpdateAnimBg="0"/>
      <p:bldP spid="20488" grpId="0" autoUpdateAnimBg="0"/>
      <p:bldP spid="20489" grpId="0" autoUpdateAnimBg="0"/>
      <p:bldP spid="20491" grpId="0" autoUpdateAnimBg="0"/>
      <p:bldP spid="204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3620-92C6-4E94-8148-FDC08332EE4C}" type="slidenum">
              <a:rPr lang="en-US"/>
              <a:pPr/>
              <a:t>9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29000" y="7620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אלגוריתמים חמדנים</a:t>
            </a:r>
            <a:endParaRPr lang="en-US" sz="28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91000" y="44196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עץ פורש מינימלי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696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נתון גרף עם משקולות.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אנו רוצים למצוא תת-קבוצה של הקשתות שתחבר בין כל הצמתים, ושעלותה תהיה מינימלית.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1563" name="Group 59"/>
          <p:cNvGrpSpPr>
            <a:grpSpLocks/>
          </p:cNvGrpSpPr>
          <p:nvPr/>
        </p:nvGrpSpPr>
        <p:grpSpPr bwMode="auto">
          <a:xfrm>
            <a:off x="1981200" y="3048000"/>
            <a:ext cx="3300413" cy="3333750"/>
            <a:chOff x="720" y="1824"/>
            <a:chExt cx="2079" cy="2100"/>
          </a:xfrm>
        </p:grpSpPr>
        <p:grpSp>
          <p:nvGrpSpPr>
            <p:cNvPr id="21560" name="Group 56"/>
            <p:cNvGrpSpPr>
              <a:grpSpLocks/>
            </p:cNvGrpSpPr>
            <p:nvPr/>
          </p:nvGrpSpPr>
          <p:grpSpPr bwMode="auto">
            <a:xfrm>
              <a:off x="720" y="1824"/>
              <a:ext cx="2079" cy="2100"/>
              <a:chOff x="768" y="1824"/>
              <a:chExt cx="2079" cy="2100"/>
            </a:xfrm>
          </p:grpSpPr>
          <p:grpSp>
            <p:nvGrpSpPr>
              <p:cNvPr id="21524" name="Group 20"/>
              <p:cNvGrpSpPr>
                <a:grpSpLocks/>
              </p:cNvGrpSpPr>
              <p:nvPr/>
            </p:nvGrpSpPr>
            <p:grpSpPr bwMode="auto">
              <a:xfrm>
                <a:off x="768" y="1824"/>
                <a:ext cx="2079" cy="2100"/>
                <a:chOff x="1570" y="807"/>
                <a:chExt cx="2079" cy="2100"/>
              </a:xfrm>
            </p:grpSpPr>
            <p:sp>
              <p:nvSpPr>
                <p:cNvPr id="21525" name="Oval 21"/>
                <p:cNvSpPr>
                  <a:spLocks noChangeArrowheads="1"/>
                </p:cNvSpPr>
                <p:nvPr/>
              </p:nvSpPr>
              <p:spPr bwMode="auto">
                <a:xfrm>
                  <a:off x="2538" y="2659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26" name="Oval 22"/>
                <p:cNvSpPr>
                  <a:spLocks noChangeArrowheads="1"/>
                </p:cNvSpPr>
                <p:nvPr/>
              </p:nvSpPr>
              <p:spPr bwMode="auto">
                <a:xfrm>
                  <a:off x="2077" y="855"/>
                  <a:ext cx="242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27" name="Oval 23"/>
                <p:cNvSpPr>
                  <a:spLocks noChangeArrowheads="1"/>
                </p:cNvSpPr>
                <p:nvPr/>
              </p:nvSpPr>
              <p:spPr bwMode="auto">
                <a:xfrm>
                  <a:off x="1582" y="1454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28" name="Oval 24"/>
                <p:cNvSpPr>
                  <a:spLocks noChangeArrowheads="1"/>
                </p:cNvSpPr>
                <p:nvPr/>
              </p:nvSpPr>
              <p:spPr bwMode="auto">
                <a:xfrm>
                  <a:off x="2832" y="1248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29" name="Oval 25"/>
                <p:cNvSpPr>
                  <a:spLocks noChangeArrowheads="1"/>
                </p:cNvSpPr>
                <p:nvPr/>
              </p:nvSpPr>
              <p:spPr bwMode="auto">
                <a:xfrm>
                  <a:off x="3408" y="2160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30" name="Oval 26"/>
                <p:cNvSpPr>
                  <a:spLocks noChangeArrowheads="1"/>
                </p:cNvSpPr>
                <p:nvPr/>
              </p:nvSpPr>
              <p:spPr bwMode="auto">
                <a:xfrm>
                  <a:off x="2064" y="2059"/>
                  <a:ext cx="242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3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75" y="1025"/>
                  <a:ext cx="337" cy="4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2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392"/>
                  <a:ext cx="432" cy="76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3" name="Line 29"/>
                <p:cNvSpPr>
                  <a:spLocks noChangeShapeType="1"/>
                </p:cNvSpPr>
                <p:nvPr/>
              </p:nvSpPr>
              <p:spPr bwMode="auto">
                <a:xfrm>
                  <a:off x="2304" y="1008"/>
                  <a:ext cx="576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4" name="Line 30"/>
                <p:cNvSpPr>
                  <a:spLocks noChangeShapeType="1"/>
                </p:cNvSpPr>
                <p:nvPr/>
              </p:nvSpPr>
              <p:spPr bwMode="auto">
                <a:xfrm>
                  <a:off x="1784" y="1623"/>
                  <a:ext cx="338" cy="4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5" name="Oval 31"/>
                <p:cNvSpPr>
                  <a:spLocks noChangeArrowheads="1"/>
                </p:cNvSpPr>
                <p:nvPr/>
              </p:nvSpPr>
              <p:spPr bwMode="auto">
                <a:xfrm>
                  <a:off x="1570" y="2664"/>
                  <a:ext cx="241" cy="202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53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57" y="2231"/>
                  <a:ext cx="337" cy="44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7" name="Line 33"/>
                <p:cNvSpPr>
                  <a:spLocks noChangeShapeType="1"/>
                </p:cNvSpPr>
                <p:nvPr/>
              </p:nvSpPr>
              <p:spPr bwMode="auto">
                <a:xfrm>
                  <a:off x="2284" y="2232"/>
                  <a:ext cx="338" cy="44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259" y="1440"/>
                  <a:ext cx="621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784" y="2352"/>
                  <a:ext cx="672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40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2304" y="2160"/>
                  <a:ext cx="1104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4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085" y="807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A</a:t>
                  </a:r>
                </a:p>
              </p:txBody>
            </p:sp>
            <p:sp>
              <p:nvSpPr>
                <p:cNvPr id="2154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2" y="1191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215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02" y="2115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</a:t>
                  </a:r>
                </a:p>
              </p:txBody>
            </p:sp>
            <p:sp>
              <p:nvSpPr>
                <p:cNvPr id="215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556" y="261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2154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72" y="261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</a:t>
                  </a:r>
                </a:p>
              </p:txBody>
            </p:sp>
            <p:sp>
              <p:nvSpPr>
                <p:cNvPr id="2154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</a:t>
                  </a:r>
                </a:p>
              </p:txBody>
            </p:sp>
            <p:sp>
              <p:nvSpPr>
                <p:cNvPr id="2154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575" y="141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G</a:t>
                  </a:r>
                </a:p>
              </p:txBody>
            </p:sp>
          </p:grpSp>
          <p:grpSp>
            <p:nvGrpSpPr>
              <p:cNvPr id="21549" name="Group 45"/>
              <p:cNvGrpSpPr>
                <a:grpSpLocks/>
              </p:cNvGrpSpPr>
              <p:nvPr/>
            </p:nvGrpSpPr>
            <p:grpSpPr bwMode="auto">
              <a:xfrm>
                <a:off x="864" y="1920"/>
                <a:ext cx="1824" cy="1824"/>
                <a:chOff x="1680" y="912"/>
                <a:chExt cx="1824" cy="1824"/>
              </a:xfrm>
            </p:grpSpPr>
            <p:sp>
              <p:nvSpPr>
                <p:cNvPr id="215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48" y="91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4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024" y="244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10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16" y="15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6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728" y="220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4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96" y="163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84" y="196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3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15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680" y="100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12</a:t>
                  </a:r>
                  <a:endPara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1440" y="336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960" y="278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2286000" y="3352800"/>
            <a:ext cx="2619375" cy="2667000"/>
            <a:chOff x="1440" y="2112"/>
            <a:chExt cx="1650" cy="1680"/>
          </a:xfrm>
        </p:grpSpPr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 flipH="1">
              <a:off x="1941" y="2544"/>
              <a:ext cx="624" cy="624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 flipH="1" flipV="1">
              <a:off x="1986" y="3273"/>
              <a:ext cx="1104" cy="96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 flipH="1">
              <a:off x="1440" y="3351"/>
              <a:ext cx="336" cy="43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 flipH="1" flipV="1">
              <a:off x="1968" y="2112"/>
              <a:ext cx="576" cy="288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1977" y="3342"/>
              <a:ext cx="327" cy="45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>
              <a:off x="1449" y="2715"/>
              <a:ext cx="375" cy="501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6096000" y="3657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אנו מחפשים בעצם: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  <p:bldP spid="21571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1321</Words>
  <Application>Microsoft PowerPoint</Application>
  <PresentationFormat>On-screen Show (4:3)</PresentationFormat>
  <Paragraphs>342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Times New Roman (Hebrew)</vt:lpstr>
      <vt:lpstr>David</vt:lpstr>
      <vt:lpstr>עיצוב ברירת מחדל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56</cp:revision>
  <dcterms:created xsi:type="dcterms:W3CDTF">2003-06-23T06:21:41Z</dcterms:created>
  <dcterms:modified xsi:type="dcterms:W3CDTF">2007-11-16T10:15:49Z</dcterms:modified>
</cp:coreProperties>
</file>