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305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6" r:id="rId39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1pPr>
    <a:lvl2pPr marL="4572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2pPr>
    <a:lvl3pPr marL="9144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3pPr>
    <a:lvl4pPr marL="13716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4pPr>
    <a:lvl5pPr marL="18288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76303" autoAdjust="0"/>
    <p:restoredTop sz="94581" autoAdjust="0"/>
  </p:normalViewPr>
  <p:slideViewPr>
    <p:cSldViewPr>
      <p:cViewPr varScale="1">
        <p:scale>
          <a:sx n="41" d="100"/>
          <a:sy n="41" d="100"/>
        </p:scale>
        <p:origin x="-102" y="-192"/>
      </p:cViewPr>
      <p:guideLst>
        <p:guide orient="horz" pos="2832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70BDD27-F787-4A59-B98E-D762478D5C1C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A6F391C-0EFA-4B84-8286-064B6810622C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02DB9-1FE5-4264-8CB7-9A2EB87B512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5B432-4234-49CB-9B1E-B53C15E495A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E6CA8-0E42-4FCF-AD21-739660BF848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5EB34-D286-4458-85E2-0B29BE56745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C53B3-7CAD-4647-A9E0-1DCA40AB84F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9BCE6-39A2-457E-BF45-D639F485F457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CA2CE-0827-409F-9A6F-2DA0AC372FB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EC8FF-2FB6-4867-B1CC-50F4D9459FF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3D5E4-E59B-40E4-B67F-0AF7CDA8C97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5D6E-A15C-4A0C-9E45-B89AD167D7B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3DCE5-8751-4BCE-AF8C-C4983262F76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fld id="{616D77EB-869A-4470-8087-ECB0C051C291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CA6A-8C2E-4BB3-8A46-807A841A7D52}" type="slidenum">
              <a:rPr lang="he-IL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09800" y="2133600"/>
            <a:ext cx="4724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פרק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he-IL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נכונותם של אלגוריתמים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791200" y="5849938"/>
            <a:ext cx="2743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הוכן על ידי: רינת רוזנברג</a:t>
            </a:r>
          </a:p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6EB8-9EC0-47C1-8DEE-DAFA6E9DA1A4}" type="slidenum">
              <a:rPr lang="he-IL"/>
              <a:pPr/>
              <a:t>10</a:t>
            </a:fld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1000" y="108108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תנאי אימות 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(verification conditions)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1000" y="19970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צריך להוכיח שהתקדמות מקומית מנקודת ביקורת אחת לאחרת אינה גורמת להפרה כלשהי של תכונות האינוואריאנטיות.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28600" y="4191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גישה זו להוכחת נכונות נקראת </a:t>
            </a:r>
            <a:r>
              <a:rPr lang="he-IL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שיטת הטענות האינוואריאנטיות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0EE-6E3A-4505-A492-10B3003CEE28}" type="slidenum">
              <a:rPr lang="he-IL"/>
              <a:pPr/>
              <a:t>11</a:t>
            </a:fld>
            <a:endParaRPr lang="en-US"/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381000" y="5257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עלינו להראות  שהמעברים הבאים שומרים על נכונות האיוואריאנטות: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7239000" y="59436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4114800" y="59436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1143000" y="59436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</a:p>
        </p:txBody>
      </p:sp>
      <p:grpSp>
        <p:nvGrpSpPr>
          <p:cNvPr id="36969" name="Group 105"/>
          <p:cNvGrpSpPr>
            <a:grpSpLocks/>
          </p:cNvGrpSpPr>
          <p:nvPr/>
        </p:nvGrpSpPr>
        <p:grpSpPr bwMode="auto">
          <a:xfrm>
            <a:off x="304800" y="750888"/>
            <a:ext cx="8458200" cy="4506912"/>
            <a:chOff x="192" y="439"/>
            <a:chExt cx="5328" cy="2839"/>
          </a:xfrm>
        </p:grpSpPr>
        <p:grpSp>
          <p:nvGrpSpPr>
            <p:cNvPr id="36920" name="Group 56"/>
            <p:cNvGrpSpPr>
              <a:grpSpLocks/>
            </p:cNvGrpSpPr>
            <p:nvPr/>
          </p:nvGrpSpPr>
          <p:grpSpPr bwMode="auto">
            <a:xfrm>
              <a:off x="2255" y="1432"/>
              <a:ext cx="1146" cy="1059"/>
              <a:chOff x="2565" y="1728"/>
              <a:chExt cx="1104" cy="1440"/>
            </a:xfrm>
          </p:grpSpPr>
          <p:grpSp>
            <p:nvGrpSpPr>
              <p:cNvPr id="36921" name="Group 57"/>
              <p:cNvGrpSpPr>
                <a:grpSpLocks/>
              </p:cNvGrpSpPr>
              <p:nvPr/>
            </p:nvGrpSpPr>
            <p:grpSpPr bwMode="auto">
              <a:xfrm>
                <a:off x="2565" y="2160"/>
                <a:ext cx="1104" cy="1008"/>
                <a:chOff x="2496" y="2061"/>
                <a:chExt cx="1104" cy="1008"/>
              </a:xfrm>
            </p:grpSpPr>
            <p:sp>
              <p:nvSpPr>
                <p:cNvPr id="36922" name="AutoShape 58"/>
                <p:cNvSpPr>
                  <a:spLocks noChangeArrowheads="1"/>
                </p:cNvSpPr>
                <p:nvPr/>
              </p:nvSpPr>
              <p:spPr bwMode="auto">
                <a:xfrm>
                  <a:off x="2496" y="2061"/>
                  <a:ext cx="1104" cy="1008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692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96" y="2400"/>
                  <a:ext cx="1008" cy="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האם 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itchFamily="18" charset="0"/>
                    </a:rPr>
                    <a:t>=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0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?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36924" name="Line 60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6925" name="Group 61"/>
            <p:cNvGrpSpPr>
              <a:grpSpLocks/>
            </p:cNvGrpSpPr>
            <p:nvPr/>
          </p:nvGrpSpPr>
          <p:grpSpPr bwMode="auto">
            <a:xfrm>
              <a:off x="2483" y="439"/>
              <a:ext cx="647" cy="321"/>
              <a:chOff x="2919" y="579"/>
              <a:chExt cx="624" cy="436"/>
            </a:xfrm>
          </p:grpSpPr>
          <p:sp>
            <p:nvSpPr>
              <p:cNvPr id="36926" name="Oval 62"/>
              <p:cNvSpPr>
                <a:spLocks noChangeArrowheads="1"/>
              </p:cNvSpPr>
              <p:nvPr/>
            </p:nvSpPr>
            <p:spPr bwMode="auto">
              <a:xfrm>
                <a:off x="2919" y="579"/>
                <a:ext cx="62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27" name="Text Box 63"/>
              <p:cNvSpPr txBox="1">
                <a:spLocks noChangeArrowheads="1"/>
              </p:cNvSpPr>
              <p:nvPr/>
            </p:nvSpPr>
            <p:spPr bwMode="auto">
              <a:xfrm>
                <a:off x="2975" y="624"/>
                <a:ext cx="530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התחל</a:t>
                </a:r>
                <a:endParaRPr lang="en-US" sz="2400" baseline="30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6928" name="Group 64"/>
            <p:cNvGrpSpPr>
              <a:grpSpLocks/>
            </p:cNvGrpSpPr>
            <p:nvPr/>
          </p:nvGrpSpPr>
          <p:grpSpPr bwMode="auto">
            <a:xfrm>
              <a:off x="2333" y="738"/>
              <a:ext cx="847" cy="747"/>
              <a:chOff x="2640" y="816"/>
              <a:chExt cx="816" cy="1015"/>
            </a:xfrm>
          </p:grpSpPr>
          <p:grpSp>
            <p:nvGrpSpPr>
              <p:cNvPr id="36929" name="Group 65"/>
              <p:cNvGrpSpPr>
                <a:grpSpLocks/>
              </p:cNvGrpSpPr>
              <p:nvPr/>
            </p:nvGrpSpPr>
            <p:grpSpPr bwMode="auto">
              <a:xfrm>
                <a:off x="2640" y="1104"/>
                <a:ext cx="816" cy="727"/>
                <a:chOff x="2784" y="768"/>
                <a:chExt cx="816" cy="727"/>
              </a:xfrm>
            </p:grpSpPr>
            <p:sp>
              <p:nvSpPr>
                <p:cNvPr id="369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784" y="768"/>
                  <a:ext cx="767" cy="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itchFamily="18" charset="0"/>
                    </a:rPr>
                    <a:t>←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b</a:t>
                  </a:r>
                </a:p>
              </p:txBody>
            </p:sp>
            <p:sp>
              <p:nvSpPr>
                <p:cNvPr id="3693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784" y="1104"/>
                  <a:ext cx="767" cy="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y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itchFamily="18" charset="0"/>
                    </a:rPr>
                    <a:t>←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1</a:t>
                  </a:r>
                </a:p>
              </p:txBody>
            </p:sp>
            <p:sp>
              <p:nvSpPr>
                <p:cNvPr id="36932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0" y="768"/>
                  <a:ext cx="720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sp>
            <p:nvSpPr>
              <p:cNvPr id="36933" name="Line 6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6934" name="Group 70"/>
            <p:cNvGrpSpPr>
              <a:grpSpLocks/>
            </p:cNvGrpSpPr>
            <p:nvPr/>
          </p:nvGrpSpPr>
          <p:grpSpPr bwMode="auto">
            <a:xfrm>
              <a:off x="3410" y="1957"/>
              <a:ext cx="1559" cy="1321"/>
              <a:chOff x="3687" y="2400"/>
              <a:chExt cx="1503" cy="1795"/>
            </a:xfrm>
          </p:grpSpPr>
          <p:grpSp>
            <p:nvGrpSpPr>
              <p:cNvPr id="36935" name="Group 71"/>
              <p:cNvGrpSpPr>
                <a:grpSpLocks/>
              </p:cNvGrpSpPr>
              <p:nvPr/>
            </p:nvGrpSpPr>
            <p:grpSpPr bwMode="auto">
              <a:xfrm>
                <a:off x="3687" y="2649"/>
                <a:ext cx="1503" cy="1546"/>
                <a:chOff x="3687" y="2649"/>
                <a:chExt cx="1503" cy="1546"/>
              </a:xfrm>
            </p:grpSpPr>
            <p:grpSp>
              <p:nvGrpSpPr>
                <p:cNvPr id="36936" name="Group 72"/>
                <p:cNvGrpSpPr>
                  <a:grpSpLocks/>
                </p:cNvGrpSpPr>
                <p:nvPr/>
              </p:nvGrpSpPr>
              <p:grpSpPr bwMode="auto">
                <a:xfrm>
                  <a:off x="3687" y="2649"/>
                  <a:ext cx="1503" cy="1546"/>
                  <a:chOff x="3687" y="2649"/>
                  <a:chExt cx="1503" cy="1546"/>
                </a:xfrm>
              </p:grpSpPr>
              <p:sp>
                <p:nvSpPr>
                  <p:cNvPr id="36937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87" y="2649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36938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649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36939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3744"/>
                    <a:ext cx="960" cy="43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0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7" y="3804"/>
                    <a:ext cx="960" cy="3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he-IL" sz="24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החזר את </a:t>
                    </a:r>
                    <a:r>
                      <a:rPr lang="en-US" sz="24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y</a:t>
                    </a:r>
                  </a:p>
                </p:txBody>
              </p:sp>
            </p:grpSp>
            <p:sp>
              <p:nvSpPr>
                <p:cNvPr id="36941" name="Line 77"/>
                <p:cNvSpPr>
                  <a:spLocks noChangeShapeType="1"/>
                </p:cNvSpPr>
                <p:nvPr/>
              </p:nvSpPr>
              <p:spPr bwMode="auto">
                <a:xfrm>
                  <a:off x="4704" y="3120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36942" name="Text Box 78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38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כן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6943" name="Group 79"/>
            <p:cNvGrpSpPr>
              <a:grpSpLocks/>
            </p:cNvGrpSpPr>
            <p:nvPr/>
          </p:nvGrpSpPr>
          <p:grpSpPr bwMode="auto">
            <a:xfrm>
              <a:off x="640" y="1589"/>
              <a:ext cx="2191" cy="1625"/>
              <a:chOff x="720" y="1920"/>
              <a:chExt cx="2112" cy="2208"/>
            </a:xfrm>
          </p:grpSpPr>
          <p:grpSp>
            <p:nvGrpSpPr>
              <p:cNvPr id="36944" name="Group 80"/>
              <p:cNvGrpSpPr>
                <a:grpSpLocks/>
              </p:cNvGrpSpPr>
              <p:nvPr/>
            </p:nvGrpSpPr>
            <p:grpSpPr bwMode="auto">
              <a:xfrm>
                <a:off x="913" y="2400"/>
                <a:ext cx="1361" cy="1447"/>
                <a:chOff x="1201" y="2400"/>
                <a:chExt cx="1361" cy="1447"/>
              </a:xfrm>
            </p:grpSpPr>
            <p:sp>
              <p:nvSpPr>
                <p:cNvPr id="3694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938" y="2667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694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64" y="2400"/>
                  <a:ext cx="385" cy="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לא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3694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201" y="3120"/>
                  <a:ext cx="1103" cy="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y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itchFamily="18" charset="0"/>
                    </a:rPr>
                    <a:t>←y ∙ a</a:t>
                  </a:r>
                </a:p>
              </p:txBody>
            </p:sp>
            <p:sp>
              <p:nvSpPr>
                <p:cNvPr id="3694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201" y="3455"/>
                  <a:ext cx="1103" cy="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itchFamily="18" charset="0"/>
                    </a:rPr>
                    <a:t>←x-1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36949" name="Rectangle 85"/>
                <p:cNvSpPr>
                  <a:spLocks noChangeArrowheads="1"/>
                </p:cNvSpPr>
                <p:nvPr/>
              </p:nvSpPr>
              <p:spPr bwMode="auto">
                <a:xfrm>
                  <a:off x="1470" y="3120"/>
                  <a:ext cx="912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6950" name="Line 86"/>
                <p:cNvSpPr>
                  <a:spLocks noChangeShapeType="1"/>
                </p:cNvSpPr>
                <p:nvPr/>
              </p:nvSpPr>
              <p:spPr bwMode="auto">
                <a:xfrm>
                  <a:off x="1929" y="2667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36951" name="Line 87"/>
              <p:cNvSpPr>
                <a:spLocks noChangeShapeType="1"/>
              </p:cNvSpPr>
              <p:nvPr/>
            </p:nvSpPr>
            <p:spPr bwMode="auto">
              <a:xfrm>
                <a:off x="1632" y="37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36952" name="Group 88"/>
              <p:cNvGrpSpPr>
                <a:grpSpLocks/>
              </p:cNvGrpSpPr>
              <p:nvPr/>
            </p:nvGrpSpPr>
            <p:grpSpPr bwMode="auto">
              <a:xfrm>
                <a:off x="720" y="1920"/>
                <a:ext cx="2112" cy="2208"/>
                <a:chOff x="1008" y="1920"/>
                <a:chExt cx="2112" cy="2208"/>
              </a:xfrm>
            </p:grpSpPr>
            <p:sp>
              <p:nvSpPr>
                <p:cNvPr id="36953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008" y="4128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6954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008" y="1920"/>
                  <a:ext cx="0" cy="22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6955" name="Line 91"/>
                <p:cNvSpPr>
                  <a:spLocks noChangeShapeType="1"/>
                </p:cNvSpPr>
                <p:nvPr/>
              </p:nvSpPr>
              <p:spPr bwMode="auto">
                <a:xfrm>
                  <a:off x="1008" y="1920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</p:grpSp>
        </p:grpSp>
        <p:grpSp>
          <p:nvGrpSpPr>
            <p:cNvPr id="36956" name="Group 92"/>
            <p:cNvGrpSpPr>
              <a:grpSpLocks/>
            </p:cNvGrpSpPr>
            <p:nvPr/>
          </p:nvGrpSpPr>
          <p:grpSpPr bwMode="auto">
            <a:xfrm>
              <a:off x="192" y="480"/>
              <a:ext cx="2589" cy="534"/>
              <a:chOff x="288" y="480"/>
              <a:chExt cx="2496" cy="725"/>
            </a:xfrm>
          </p:grpSpPr>
          <p:sp>
            <p:nvSpPr>
              <p:cNvPr id="36957" name="Text Box 93"/>
              <p:cNvSpPr txBox="1">
                <a:spLocks noChangeArrowheads="1"/>
              </p:cNvSpPr>
              <p:nvPr/>
            </p:nvSpPr>
            <p:spPr bwMode="auto">
              <a:xfrm>
                <a:off x="288" y="480"/>
                <a:ext cx="864" cy="725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טענה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a,b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שלמים</a:t>
                </a: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6958" name="Line 94"/>
              <p:cNvSpPr>
                <a:spLocks noChangeShapeType="1"/>
              </p:cNvSpPr>
              <p:nvPr/>
            </p:nvSpPr>
            <p:spPr bwMode="auto">
              <a:xfrm>
                <a:off x="1152" y="624"/>
                <a:ext cx="1632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6960" name="Text Box 96"/>
            <p:cNvSpPr txBox="1">
              <a:spLocks noChangeArrowheads="1"/>
            </p:cNvSpPr>
            <p:nvPr/>
          </p:nvSpPr>
          <p:spPr bwMode="auto">
            <a:xfrm>
              <a:off x="4176" y="771"/>
              <a:ext cx="896" cy="619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</a:t>
              </a:r>
              <a:r>
                <a:rPr lang="en-US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y=a</a:t>
              </a:r>
              <a:r>
                <a:rPr lang="en-US" sz="2400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b-x</a:t>
              </a:r>
            </a:p>
          </p:txBody>
        </p:sp>
        <p:sp>
          <p:nvSpPr>
            <p:cNvPr id="36961" name="Line 97"/>
            <p:cNvSpPr>
              <a:spLocks noChangeShapeType="1"/>
            </p:cNvSpPr>
            <p:nvPr/>
          </p:nvSpPr>
          <p:spPr bwMode="auto">
            <a:xfrm flipH="1">
              <a:off x="2831" y="1304"/>
              <a:ext cx="1345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6963" name="Text Box 99"/>
            <p:cNvSpPr txBox="1">
              <a:spLocks noChangeArrowheads="1"/>
            </p:cNvSpPr>
            <p:nvPr/>
          </p:nvSpPr>
          <p:spPr bwMode="auto">
            <a:xfrm>
              <a:off x="4623" y="1891"/>
              <a:ext cx="897" cy="619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</a:t>
              </a:r>
              <a:r>
                <a:rPr lang="en-US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y=a</a:t>
              </a:r>
              <a:r>
                <a:rPr lang="en-US" sz="2400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36964" name="Line 100"/>
            <p:cNvSpPr>
              <a:spLocks noChangeShapeType="1"/>
            </p:cNvSpPr>
            <p:nvPr/>
          </p:nvSpPr>
          <p:spPr bwMode="auto">
            <a:xfrm flipH="1">
              <a:off x="4474" y="2502"/>
              <a:ext cx="422" cy="27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6965" name="Oval 101"/>
            <p:cNvSpPr>
              <a:spLocks noChangeArrowheads="1"/>
            </p:cNvSpPr>
            <p:nvPr/>
          </p:nvSpPr>
          <p:spPr bwMode="auto">
            <a:xfrm>
              <a:off x="4425" y="2746"/>
              <a:ext cx="99" cy="7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66" name="Oval 102"/>
            <p:cNvSpPr>
              <a:spLocks noChangeArrowheads="1"/>
            </p:cNvSpPr>
            <p:nvPr/>
          </p:nvSpPr>
          <p:spPr bwMode="auto">
            <a:xfrm>
              <a:off x="2781" y="1590"/>
              <a:ext cx="100" cy="7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967" name="Oval 103"/>
            <p:cNvSpPr>
              <a:spLocks noChangeArrowheads="1"/>
            </p:cNvSpPr>
            <p:nvPr/>
          </p:nvSpPr>
          <p:spPr bwMode="auto">
            <a:xfrm>
              <a:off x="2781" y="759"/>
              <a:ext cx="100" cy="7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5" grpId="0" autoUpdateAnimBg="0"/>
      <p:bldP spid="36917" grpId="0" animBg="1" autoUpdateAnimBg="0"/>
      <p:bldP spid="36918" grpId="0" animBg="1" autoUpdateAnimBg="0"/>
      <p:bldP spid="369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195E-CE91-4671-BD0D-DA52BE9B8D52}" type="slidenum">
              <a:rPr lang="he-IL"/>
              <a:pPr/>
              <a:t>12</a:t>
            </a:fld>
            <a:endParaRPr lang="en-US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חלקית: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934200" y="1371600"/>
            <a:ext cx="1600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1.  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(טענה 1):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962400" y="1981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שלמים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781800" y="2514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(טענה 2):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038600" y="4038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038600" y="4876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781800" y="4876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038600" y="5181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b-b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876800" y="5181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=1</a:t>
            </a:r>
            <a:endParaRPr lang="en-US" sz="2400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2667000" y="5486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נכון על פי הנתון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867400" y="2971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אחרי ביצוע ההשמה:  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038600" y="2957513"/>
            <a:ext cx="11430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6172200" y="3962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תתקיים המשוואה:  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nimBg="1" autoUpdateAnimBg="0"/>
      <p:bldP spid="37892" grpId="0" autoUpdateAnimBg="0"/>
      <p:bldP spid="37893" grpId="0" autoUpdateAnimBg="0"/>
      <p:bldP spid="37894" grpId="0" autoUpdateAnimBg="0"/>
      <p:bldP spid="37895" grpId="0" autoUpdateAnimBg="0"/>
      <p:bldP spid="37896" grpId="0" autoUpdateAnimBg="0"/>
      <p:bldP spid="37897" grpId="0" autoUpdateAnimBg="0"/>
      <p:bldP spid="37898" grpId="0" autoUpdateAnimBg="0"/>
      <p:bldP spid="37899" grpId="0" autoUpdateAnimBg="0"/>
      <p:bldP spid="37902" grpId="0" autoUpdateAnimBg="0"/>
      <p:bldP spid="37903" grpId="0" autoUpdateAnimBg="0"/>
      <p:bldP spid="37904" grpId="0" autoUpdateAnimBg="0"/>
      <p:bldP spid="379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65FA-426B-4925-B4BA-D94D4B7B83E8}" type="slidenum">
              <a:rPr lang="he-IL"/>
              <a:pPr/>
              <a:t>13</a:t>
            </a:fld>
            <a:endParaRPr 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0" y="752475"/>
            <a:ext cx="16764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.  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96200" y="137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657600" y="1371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657600" y="1905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x&gt;0</a:t>
            </a:r>
            <a:endParaRPr lang="en-US" sz="2400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696200" y="2362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נסמן: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066800" y="3352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אחרי השינוי בערכים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תתקיים המשוואה: 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657600" y="236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y’=y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657600" y="2819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x’=x-1</a:t>
            </a:r>
            <a:endParaRPr lang="en-US" sz="2400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838200" y="3352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y’=a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b-x’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7239000" y="3886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657600" y="4419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b-(x-1)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657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b-x+1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657600" y="5334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       /a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657600" y="5791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152400" y="5791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נכון לפי הנתון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5181600" y="6019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מ.ש.ל.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7696200" y="335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y’=a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 autoUpdateAnimBg="0"/>
      <p:bldP spid="38915" grpId="0" autoUpdateAnimBg="0"/>
      <p:bldP spid="38916" grpId="0" autoUpdateAnimBg="0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4" grpId="0" autoUpdateAnimBg="0"/>
      <p:bldP spid="38925" grpId="0" autoUpdateAnimBg="0"/>
      <p:bldP spid="38927" grpId="0" autoUpdateAnimBg="0"/>
      <p:bldP spid="38928" grpId="0" autoUpdateAnimBg="0"/>
      <p:bldP spid="38929" grpId="0" autoUpdateAnimBg="0"/>
      <p:bldP spid="38930" grpId="0" autoUpdateAnimBg="0"/>
      <p:bldP spid="38931" grpId="0" autoUpdateAnimBg="0"/>
      <p:bldP spid="38932" grpId="0" autoUpdateAnimBg="0"/>
      <p:bldP spid="38933" grpId="0" autoUpdateAnimBg="0"/>
      <p:bldP spid="389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ACEC-F70F-47F8-9E7E-6ED6648EB719}" type="slidenum">
              <a:rPr lang="he-IL"/>
              <a:pPr/>
              <a:t>14</a:t>
            </a:fld>
            <a:endParaRPr lang="en-US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239000" y="990600"/>
            <a:ext cx="12954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.  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696200" y="1676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657600" y="167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657600" y="2209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x=0</a:t>
            </a:r>
            <a:endParaRPr lang="en-US" sz="2400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6962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657600" y="2743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7467600" y="3276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6576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b-x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495800" y="3276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b-0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8058150" y="5638800"/>
          <a:ext cx="552450" cy="441325"/>
        </p:xfrm>
        <a:graphic>
          <a:graphicData uri="http://schemas.openxmlformats.org/presentationml/2006/ole">
            <p:oleObj spid="_x0000_s39949" name="Equation" r:id="rId3" imgW="190440" imgH="152280" progId="Equation.DSMT4">
              <p:embed/>
            </p:oleObj>
          </a:graphicData>
        </a:graphic>
      </p:graphicFrame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905000" y="5638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הוכחנו נכונות חלקית של האלגוריתם. 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 autoUpdateAnimBg="0"/>
      <p:bldP spid="39939" grpId="0" autoUpdateAnimBg="0"/>
      <p:bldP spid="39940" grpId="0" autoUpdateAnimBg="0"/>
      <p:bldP spid="39941" grpId="0" autoUpdateAnimBg="0"/>
      <p:bldP spid="39942" grpId="0" autoUpdateAnimBg="0"/>
      <p:bldP spid="39943" grpId="0" autoUpdateAnimBg="0"/>
      <p:bldP spid="39944" grpId="0" autoUpdateAnimBg="0"/>
      <p:bldP spid="39945" grpId="0" autoUpdateAnimBg="0"/>
      <p:bldP spid="39946" grpId="0" autoUpdateAnimBg="0"/>
      <p:bldP spid="399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3B64-0AA2-4A4C-B566-1E272F5CB3DF}" type="slidenum">
              <a:rPr lang="he-IL"/>
              <a:pPr/>
              <a:t>15</a:t>
            </a:fld>
            <a:endParaRPr lang="en-US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562600" y="8524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עצירה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15240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כאשר רוצים להוכיח עצירה, אנו עוקבים אחר ערך מסוים התלוי במשתנים ובמבני הנתונים של האלגוריתם, ומראים שהוא מתכנס.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0" y="2743200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עצירה בדוגמה שלנו: 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0" y="3352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המתכנס הוא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0" y="38100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כיוון שידוע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שלם חיובי, וערכו קטן בדיוק ב-1 בכל שלב, הוא בהכרח יגיע לערך 0.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8001000" y="4876800"/>
          <a:ext cx="552450" cy="441325"/>
        </p:xfrm>
        <a:graphic>
          <a:graphicData uri="http://schemas.openxmlformats.org/presentationml/2006/ole">
            <p:oleObj spid="_x0000_s40967" name="Equation" r:id="rId3" imgW="190440" imgH="152280" progId="Equation.DSMT4">
              <p:embed/>
            </p:oleObj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443538" y="484346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עוצר.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4191000" y="5486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הראנו שהאלגוריתם נכון חלקית ועוצר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3657600" y="5502275"/>
          <a:ext cx="552450" cy="441325"/>
        </p:xfrm>
        <a:graphic>
          <a:graphicData uri="http://schemas.openxmlformats.org/presentationml/2006/ole">
            <p:oleObj spid="_x0000_s40970" name="Equation" r:id="rId4" imgW="190440" imgH="152280" progId="Equation.DSMT4">
              <p:embed/>
            </p:oleObj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28600" y="5486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נכון באופן מלא!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0964" grpId="0" autoUpdateAnimBg="0"/>
      <p:bldP spid="40965" grpId="0" autoUpdateAnimBg="0"/>
      <p:bldP spid="40966" grpId="0" autoUpdateAnimBg="0"/>
      <p:bldP spid="40968" grpId="0" autoUpdateAnimBg="0"/>
      <p:bldP spid="40969" grpId="0" autoUpdateAnimBg="0"/>
      <p:bldP spid="409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822-7FD6-48DF-947A-FC39855A61BA}" type="slidenum">
              <a:rPr lang="he-IL"/>
              <a:pPr/>
              <a:t>16</a:t>
            </a:fld>
            <a:endParaRPr 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2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181600" y="3276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כל עוד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a&gt;0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בצע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410200" y="38100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(2.1)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b-a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267200" y="4343400"/>
            <a:ext cx="408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(2.2)  אם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b&lt;a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החלף בין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4876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 החזר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133600" y="22860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מצא מחלק משותף מקסימלי של 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114800" y="2743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min(x,y)  , b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max(x,y)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828800" y="1438275"/>
            <a:ext cx="26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85800" y="14382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85800" y="18954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28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600200" y="18954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22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85800" y="23526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22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600200" y="23526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85800" y="28098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600200" y="28098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85800" y="32670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600200" y="32670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685800" y="37242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600200" y="37242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685800" y="41814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1600200" y="41814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685800" y="46386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1600200" y="46386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685800" y="50958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1600200" y="50958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85800" y="5095875"/>
            <a:ext cx="609600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2667000" y="1143000"/>
            <a:ext cx="5943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נוכיח את נכונותו של האלגוריתם של אוקלידס למציאת מחלק משותף מקסימלי של שני מספרים שלמים וחיוביים: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6" grpId="0" autoUpdateAnimBg="0"/>
      <p:bldP spid="44037" grpId="0" autoUpdateAnimBg="0"/>
      <p:bldP spid="44038" grpId="0" autoUpdateAnimBg="0"/>
      <p:bldP spid="44039" grpId="0" autoUpdateAnimBg="0"/>
      <p:bldP spid="44040" grpId="0" autoUpdateAnimBg="0"/>
      <p:bldP spid="44041" grpId="0" autoUpdateAnimBg="0"/>
      <p:bldP spid="44042" grpId="0" autoUpdateAnimBg="0"/>
      <p:bldP spid="44043" grpId="0" autoUpdateAnimBg="0"/>
      <p:bldP spid="44044" grpId="0" autoUpdateAnimBg="0"/>
      <p:bldP spid="44045" grpId="0" autoUpdateAnimBg="0"/>
      <p:bldP spid="44046" grpId="0" autoUpdateAnimBg="0"/>
      <p:bldP spid="44047" grpId="0" autoUpdateAnimBg="0"/>
      <p:bldP spid="44048" grpId="0" autoUpdateAnimBg="0"/>
      <p:bldP spid="44049" grpId="0" autoUpdateAnimBg="0"/>
      <p:bldP spid="44050" grpId="0" autoUpdateAnimBg="0"/>
      <p:bldP spid="44051" grpId="0" autoUpdateAnimBg="0"/>
      <p:bldP spid="44052" grpId="0" autoUpdateAnimBg="0"/>
      <p:bldP spid="44053" grpId="0" autoUpdateAnimBg="0"/>
      <p:bldP spid="44054" grpId="0" autoUpdateAnimBg="0"/>
      <p:bldP spid="44055" grpId="0" autoUpdateAnimBg="0"/>
      <p:bldP spid="44056" grpId="0" autoUpdateAnimBg="0"/>
      <p:bldP spid="44057" grpId="0" autoUpdateAnimBg="0"/>
      <p:bldP spid="44058" grpId="0" autoUpdateAnimBg="0"/>
      <p:bldP spid="44059" grpId="0" animBg="1" autoUpdateAnimBg="0"/>
      <p:bldP spid="440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34B-DF94-4719-B669-7A0138354C53}" type="slidenum">
              <a:rPr lang="he-IL"/>
              <a:pPr/>
              <a:t>17</a:t>
            </a:fld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81000" y="685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חלקית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81000" y="1219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נצמיד טענות (אינוואריאנטות) לאלגוריתם: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5181600" y="2743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כל עוד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a&gt;0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בצע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410200" y="32766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(2.1)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b-a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267200" y="3810000"/>
            <a:ext cx="408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(2.2)  אם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b&lt;a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החלף בין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486400" y="4343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 החזר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3962400" y="1752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מצא מחלק משותף מקסימלי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648200" y="2209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min(x,y)  , b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max(x,y)</a:t>
            </a:r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8382000" y="213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45084" name="Group 28"/>
          <p:cNvGrpSpPr>
            <a:grpSpLocks/>
          </p:cNvGrpSpPr>
          <p:nvPr/>
        </p:nvGrpSpPr>
        <p:grpSpPr bwMode="auto">
          <a:xfrm>
            <a:off x="304800" y="1371600"/>
            <a:ext cx="8048625" cy="1014413"/>
            <a:chOff x="192" y="864"/>
            <a:chExt cx="5070" cy="639"/>
          </a:xfrm>
        </p:grpSpPr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92" y="864"/>
              <a:ext cx="1698" cy="63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1: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ו-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שלמים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V="1">
              <a:off x="1902" y="1392"/>
              <a:ext cx="33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8382000" y="2667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45085" name="Group 29"/>
          <p:cNvGrpSpPr>
            <a:grpSpLocks/>
          </p:cNvGrpSpPr>
          <p:nvPr/>
        </p:nvGrpSpPr>
        <p:grpSpPr bwMode="auto">
          <a:xfrm>
            <a:off x="685800" y="2514600"/>
            <a:ext cx="7620000" cy="1014413"/>
            <a:chOff x="432" y="1584"/>
            <a:chExt cx="4800" cy="639"/>
          </a:xfrm>
        </p:grpSpPr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 flipV="1">
              <a:off x="2400" y="1728"/>
              <a:ext cx="283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432" y="1584"/>
              <a:ext cx="1968" cy="63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2: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gcd(a,b)=gcd(x,y)</a:t>
              </a:r>
            </a:p>
          </p:txBody>
        </p:sp>
      </p:grp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8382000" y="426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45086" name="Group 30"/>
          <p:cNvGrpSpPr>
            <a:grpSpLocks/>
          </p:cNvGrpSpPr>
          <p:nvPr/>
        </p:nvGrpSpPr>
        <p:grpSpPr bwMode="auto">
          <a:xfrm>
            <a:off x="1600200" y="4191000"/>
            <a:ext cx="6705600" cy="1014413"/>
            <a:chOff x="1008" y="2640"/>
            <a:chExt cx="4224" cy="639"/>
          </a:xfrm>
        </p:grpSpPr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 flipV="1">
              <a:off x="2976" y="2736"/>
              <a:ext cx="225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008" y="2640"/>
              <a:ext cx="1968" cy="63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3: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b=gcd(x,y)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4" grpId="0" autoUpdateAnimBg="0"/>
      <p:bldP spid="45065" grpId="0" autoUpdateAnimBg="0"/>
      <p:bldP spid="45066" grpId="0" autoUpdateAnimBg="0"/>
      <p:bldP spid="45067" grpId="0" autoUpdateAnimBg="0"/>
      <p:bldP spid="45068" grpId="0" autoUpdateAnimBg="0"/>
      <p:bldP spid="45069" grpId="0" autoUpdateAnimBg="0"/>
      <p:bldP spid="45070" grpId="0" autoUpdateAnimBg="0"/>
      <p:bldP spid="45072" grpId="0" animBg="1"/>
      <p:bldP spid="45074" grpId="0" animBg="1"/>
      <p:bldP spid="450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DEF3-EB1F-4287-8E33-EE061844396E}" type="slidenum">
              <a:rPr lang="he-IL"/>
              <a:pPr/>
              <a:t>18</a:t>
            </a:fld>
            <a:endParaRPr lang="en-US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239000" y="1219200"/>
            <a:ext cx="12954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1.  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 2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696200" y="1828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732338" y="1828800"/>
            <a:ext cx="1592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שלמים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696200" y="2362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181600" y="2362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אחרי ביצוע ההשמה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514600" y="2362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x, b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181600" y="28956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תתקיים המשוואה: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667000" y="2895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gcd(a,b)=gcd(x,y)</a:t>
            </a:r>
            <a:endParaRPr lang="he-IL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391400" y="3962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429000" y="6096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תנאי האימות: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0" y="3962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זה ברור.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  <p:bldP spid="46083" grpId="0" autoUpdateAnimBg="0"/>
      <p:bldP spid="46084" grpId="0" autoUpdateAnimBg="0"/>
      <p:bldP spid="46085" grpId="0" autoUpdateAnimBg="0"/>
      <p:bldP spid="46086" grpId="0" autoUpdateAnimBg="0"/>
      <p:bldP spid="46087" grpId="0" autoUpdateAnimBg="0"/>
      <p:bldP spid="46088" grpId="0" autoUpdateAnimBg="0"/>
      <p:bldP spid="46089" grpId="0" autoUpdateAnimBg="0"/>
      <p:bldP spid="46090" grpId="0" autoUpdateAnimBg="0"/>
      <p:bldP spid="46095" grpId="0" autoUpdateAnimBg="0"/>
      <p:bldP spid="4609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3257-C07E-4430-B3A5-2A341A5D0F68}" type="slidenum">
              <a:rPr lang="he-IL"/>
              <a:pPr/>
              <a:t>19</a:t>
            </a:fld>
            <a:endParaRPr 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239000" y="762000"/>
            <a:ext cx="12954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.  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 2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696200" y="137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529013" y="1363663"/>
            <a:ext cx="2386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gcd(a,b)=gcd(x,y)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696200" y="2133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נסמן: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505200" y="2286000"/>
            <a:ext cx="2514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b’=b-a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a’=a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505200" y="33385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a’&gt;b’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אז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a’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↔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b’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7696200" y="4114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057400" y="411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אחרי השינוי בערכים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יתקיים: 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182813" y="4786313"/>
            <a:ext cx="258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gcd(a’,b’)=gcd(x,y)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895600" y="59436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למעשה יש להוכיח ש: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gcd(a,b)=gcd(a,b-a)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 autoUpdateAnimBg="0"/>
      <p:bldP spid="47107" grpId="0" autoUpdateAnimBg="0"/>
      <p:bldP spid="47108" grpId="0" autoUpdateAnimBg="0"/>
      <p:bldP spid="47109" grpId="0" autoUpdateAnimBg="0"/>
      <p:bldP spid="47110" grpId="0" autoUpdateAnimBg="0"/>
      <p:bldP spid="47111" grpId="0" autoUpdateAnimBg="0"/>
      <p:bldP spid="47112" grpId="0" autoUpdateAnimBg="0"/>
      <p:bldP spid="47113" grpId="0" autoUpdateAnimBg="0"/>
      <p:bldP spid="47114" grpId="0" autoUpdateAnimBg="0"/>
      <p:bldP spid="471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86CC-1EFC-4475-9E32-1547055B84C9}" type="slidenum">
              <a:rPr lang="he-IL"/>
              <a:pPr/>
              <a:t>2</a:t>
            </a:fld>
            <a:endParaRPr lang="en-US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114800" y="8382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בעיות אפשריות באלגוריתם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14800" y="1385888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האלגוריתם יענה תשובה לא נכונה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114800" y="19050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האלגוריתם לא יעצור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114800" y="28956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הגדרה: נכונות חלקית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28600" y="3443288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נכון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חלקית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אם לכל קלט חוקי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מתקיים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: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 כאשר הוא רץ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אזי מתקיים הקשר שהוגדר בין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לבין הפלט המתקבל.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04800" y="4800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במילים אחרות: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04800" y="5257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בכל פעם שהאלגוריתם עוצר, התשובה המוחזרת היא נכונה.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2" grpId="0" autoUpdateAnimBg="0"/>
      <p:bldP spid="27653" grpId="0" autoUpdateAnimBg="0"/>
      <p:bldP spid="27654" grpId="0" autoUpdateAnimBg="0"/>
      <p:bldP spid="27655" grpId="0" autoUpdateAnimBg="0"/>
      <p:bldP spid="2765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B04A-F037-4897-BF87-5E644EF8ED1A}" type="slidenum">
              <a:rPr lang="he-IL"/>
              <a:pPr/>
              <a:t>20</a:t>
            </a:fld>
            <a:endParaRPr lang="en-US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391400" y="762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391400" y="1219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נסמן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905000" y="1295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d=gcd(a,b)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886200" y="1295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d’=gcd(a,b-a)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914400" y="1905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נניח בדרך השלילה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d&gt;d’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934200" y="243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d=gcd(a,b)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124200" y="2438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ולכן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d/b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d/a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143000" y="2438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d/(b-a)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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914400" y="2971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כלומר,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מחלק גם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וגם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b-a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28600" y="3505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בסתירה לכך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הוא המחלק המשותף הגדול ביותר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(b-a)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914400" y="4038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באותו אופן ניתן להניח בדרך השלילה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ולקבל סתירה.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70866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d’=d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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209800" y="46482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gcd(a,b-a)=gcd(a,b)=gcd(x,y)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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28600" y="6172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מ.ש.ל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8155" name="Group 27"/>
          <p:cNvGrpSpPr>
            <a:grpSpLocks/>
          </p:cNvGrpSpPr>
          <p:nvPr/>
        </p:nvGrpSpPr>
        <p:grpSpPr bwMode="auto">
          <a:xfrm>
            <a:off x="4343400" y="5029200"/>
            <a:ext cx="1371600" cy="609600"/>
            <a:chOff x="2736" y="3168"/>
            <a:chExt cx="864" cy="384"/>
          </a:xfrm>
        </p:grpSpPr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186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48154" name="Text Box 26"/>
            <p:cNvSpPr txBox="1">
              <a:spLocks noChangeArrowheads="1"/>
            </p:cNvSpPr>
            <p:nvPr/>
          </p:nvSpPr>
          <p:spPr bwMode="auto">
            <a:xfrm>
              <a:off x="2736" y="3264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לפי הנתון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8" grpId="0" autoUpdateAnimBg="0"/>
      <p:bldP spid="48139" grpId="0" autoUpdateAnimBg="0"/>
      <p:bldP spid="48140" grpId="0" autoUpdateAnimBg="0"/>
      <p:bldP spid="48141" grpId="0" autoUpdateAnimBg="0"/>
      <p:bldP spid="48142" grpId="0" autoUpdateAnimBg="0"/>
      <p:bldP spid="48143" grpId="0" autoUpdateAnimBg="0"/>
      <p:bldP spid="48145" grpId="0" autoUpdateAnimBg="0"/>
      <p:bldP spid="48146" grpId="0" autoUpdateAnimBg="0"/>
      <p:bldP spid="48147" grpId="0" autoUpdateAnimBg="0"/>
      <p:bldP spid="48149" grpId="0" autoUpdateAnimBg="0"/>
      <p:bldP spid="48150" grpId="0" autoUpdateAnimBg="0"/>
      <p:bldP spid="48151" grpId="0" autoUpdateAnimBg="0"/>
      <p:bldP spid="481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82B7-16E6-41AB-8C54-A22DA84B99F2}" type="slidenum">
              <a:rPr lang="he-IL"/>
              <a:pPr/>
              <a:t>21</a:t>
            </a:fld>
            <a:endParaRPr 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239000" y="762000"/>
            <a:ext cx="12954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.  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 3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696200" y="137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529013" y="1363663"/>
            <a:ext cx="2386012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gcd(a,b)=gcd(x,y)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a=0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696200" y="259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597275" y="2576513"/>
            <a:ext cx="153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b=gcd(x,y)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391400" y="3352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117600" y="3352800"/>
            <a:ext cx="642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מכיוון ש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gcd(0,x)=x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לכל מספר  שלם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נקבל: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057400" y="3886200"/>
            <a:ext cx="356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gcd(a,b)=gcd(0,b)=b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905000" y="4495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ולכן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            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b=gcd(x,y)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696200" y="525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מ.ש.ל.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8058150" y="6019800"/>
          <a:ext cx="552450" cy="441325"/>
        </p:xfrm>
        <a:graphic>
          <a:graphicData uri="http://schemas.openxmlformats.org/presentationml/2006/ole">
            <p:oleObj spid="_x0000_s49164" name="Equation" r:id="rId3" imgW="190440" imgH="152280" progId="Equation.DSMT4">
              <p:embed/>
            </p:oleObj>
          </a:graphicData>
        </a:graphic>
      </p:graphicFrame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1905000" y="6019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הוכחנו נכונות חלקית של האלגוריתם. 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 autoUpdateAnimBg="0"/>
      <p:bldP spid="49155" grpId="0" autoUpdateAnimBg="0"/>
      <p:bldP spid="49156" grpId="0" autoUpdateAnimBg="0"/>
      <p:bldP spid="49157" grpId="0" autoUpdateAnimBg="0"/>
      <p:bldP spid="49158" grpId="0" autoUpdateAnimBg="0"/>
      <p:bldP spid="49159" grpId="0" autoUpdateAnimBg="0"/>
      <p:bldP spid="49160" grpId="0" autoUpdateAnimBg="0"/>
      <p:bldP spid="49161" grpId="0" autoUpdateAnimBg="0"/>
      <p:bldP spid="49162" grpId="0" autoUpdateAnimBg="0"/>
      <p:bldP spid="49163" grpId="0" autoUpdateAnimBg="0"/>
      <p:bldP spid="491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8A4F-0D5F-450C-9261-514B12D9B821}" type="slidenum">
              <a:rPr lang="he-IL"/>
              <a:pPr/>
              <a:t>22</a:t>
            </a:fld>
            <a:endParaRPr 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5562600" y="8524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עצירה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0" y="1447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לאחר ששורה (2.1) תתבצע</a:t>
            </a:r>
            <a:r>
              <a:rPr lang="he-IL" sz="32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┘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b/a</a:t>
            </a:r>
            <a:r>
              <a:rPr lang="he-IL" sz="32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└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  פעמים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יהיה קטן מ-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0" y="1981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כעת תתבצע ההחלפה בין ערכיהם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וכתוצאה מכך ערכו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יקטן.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0" y="3276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לכן, לאחר מספר סופי של איטרציות ערכו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יגיע ל-0 והלולאה תסתיים.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191000" y="38100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הראנו שהאלגוריתם נכון חלקית ועוצר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3657600" y="3825875"/>
          <a:ext cx="552450" cy="441325"/>
        </p:xfrm>
        <a:graphic>
          <a:graphicData uri="http://schemas.openxmlformats.org/presentationml/2006/ole">
            <p:oleObj spid="_x0000_s50193" name="Equation" r:id="rId3" imgW="190440" imgH="152280" progId="Equation.DSMT4">
              <p:embed/>
            </p:oleObj>
          </a:graphicData>
        </a:graphic>
      </p:graphicFrame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228600" y="3810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נכון באופן מלא!</a:t>
            </a:r>
            <a:endParaRPr 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 autoUpdateAnimBg="0"/>
      <p:bldP spid="50189" grpId="0" autoUpdateAnimBg="0"/>
      <p:bldP spid="50190" grpId="0" autoUpdateAnimBg="0"/>
      <p:bldP spid="50191" grpId="0" autoUpdateAnimBg="0"/>
      <p:bldP spid="50192" grpId="0" autoUpdateAnimBg="0"/>
      <p:bldP spid="5019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3F8-31DE-4A29-9E7A-A6D00E18BBC5}" type="slidenum">
              <a:rPr lang="he-IL"/>
              <a:pPr/>
              <a:t>23</a:t>
            </a:fld>
            <a:endParaRPr 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עבור אלגוריתמים </a:t>
            </a:r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רקורסיביים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85800" y="2071688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במקרה זה ההוכחה מתבצעת ב</a:t>
            </a: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אינדוקציה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AA1-CE56-41B8-B70A-5C2DE9488FD0}" type="slidenum">
              <a:rPr lang="he-IL"/>
              <a:pPr/>
              <a:t>24</a:t>
            </a:fld>
            <a:endParaRPr lang="en-US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3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נראה אלגוריתם רקורסיבי למציאת המקסימום וסגן המקסימום   ברשימת מספרים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מצא-מקס-סגן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81000" y="2514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" y="2514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אם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איבר בודד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החזר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(x,-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∞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חלק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לשני חלקים "שווים"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L-left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L-right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1000" y="3581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(3) קרא ל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מצא-מקס-סגן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L-left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המחזירה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(m-left, s-left)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81000" y="411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(4) קרא ל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מצא-מקס-סגן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L-right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המחזירה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(m-right, s-right)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81000" y="4648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(5)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m-right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s-left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אז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m-left, s-left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81000" y="5181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אחרת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s-right&gt;m-left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החזר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m-right, s-right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81000" y="5715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אחרת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min(m-left,m-right)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,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max(m-left,m-right)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  <p:bldP spid="52229" grpId="0" autoUpdateAnimBg="0"/>
      <p:bldP spid="52230" grpId="0" autoUpdateAnimBg="0"/>
      <p:bldP spid="52231" grpId="0" autoUpdateAnimBg="0"/>
      <p:bldP spid="52232" grpId="0" autoUpdateAnimBg="0"/>
      <p:bldP spid="52233" grpId="0" autoUpdateAnimBg="0"/>
      <p:bldP spid="52234" grpId="0" autoUpdateAnimBg="0"/>
      <p:bldP spid="52235" grpId="0" autoUpdateAnimBg="0"/>
      <p:bldP spid="5223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1755-D3E6-4D0E-94D3-9AA498D89113}" type="slidenum">
              <a:rPr lang="he-IL"/>
              <a:pPr/>
              <a:t>25</a:t>
            </a:fld>
            <a:endParaRPr lang="en-US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חלקית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81000" y="12334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נוכיח את נכונות האלגוריתם באינדוקציה על אורך הרשימה: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עבור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|L|=1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הנכונות ברורה ישירות.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28600" y="2286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נניח שהאלגוריתם עונה תשובה נכונה עבור כל רשימה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שמקיימת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|L|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≤n  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81000" y="2819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ונראה כי מכך נובעת נכונות האלגוריתם עבור כל רשימה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באורך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n+1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81000" y="3352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"חוצה"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L-left, L-right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81000" y="3886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|L-right|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L-left|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≤n 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81000" y="4419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לכן  ניתן להפעיל את הנחת האינדוקציה על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L-left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L-right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-457200" y="4953000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לכן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(m-left,s-left)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הם המקסימום וסגנו ב-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L-left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-457200" y="5486400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ולכן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(m-left,s-left)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הם המקסימום וסגנו ב-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L-right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2" grpId="0" autoUpdateAnimBg="0"/>
      <p:bldP spid="53253" grpId="0" autoUpdateAnimBg="0"/>
      <p:bldP spid="53254" grpId="0" autoUpdateAnimBg="0"/>
      <p:bldP spid="53255" grpId="0" autoUpdateAnimBg="0"/>
      <p:bldP spid="53256" grpId="0" autoUpdateAnimBg="0"/>
      <p:bldP spid="53257" grpId="0" autoUpdateAnimBg="0"/>
      <p:bldP spid="53258" grpId="0" autoUpdateAnimBg="0"/>
      <p:bldP spid="5326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498-D9C8-42D0-95C5-1B985CE007E0}" type="slidenum">
              <a:rPr lang="he-IL"/>
              <a:pPr/>
              <a:t>26</a:t>
            </a:fld>
            <a:endParaRPr lang="en-US"/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23863" y="914400"/>
            <a:ext cx="81105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בשורות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5-7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האלגוריתם מוצא את שני המספרים הגדולים מבין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(m-left ,s-left,m-right,s-right)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וברור כי שני מספרים אלו הם המקסימום וסגנו של כל הרשימה.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57200" y="2362200"/>
            <a:ext cx="811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מסקנה: האלגוריתם מחזיר את התשובה הנכונה.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8058150" y="4648200"/>
          <a:ext cx="552450" cy="441325"/>
        </p:xfrm>
        <a:graphic>
          <a:graphicData uri="http://schemas.openxmlformats.org/presentationml/2006/ole">
            <p:oleObj spid="_x0000_s69637" name="Equation" r:id="rId3" imgW="190440" imgH="152280" progId="Equation.DSMT4">
              <p:embed/>
            </p:oleObj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905000" y="4648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הוכחנו נכונות חלקית של האלגוריתם. 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6" grpId="0" autoUpdateAnimBg="0"/>
      <p:bldP spid="696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C5C5-240E-41C6-9CEA-92A02298B007}" type="slidenum">
              <a:rPr lang="he-IL"/>
              <a:pPr/>
              <a:t>27</a:t>
            </a:fld>
            <a:endParaRPr 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עצירה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בכל קריאה אורך הרשימה קטן פי 2 ולכן האלגוריתם בהכרח יעצור, כי לאחר (בערך)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קריאות נגיע לרשימה באורך 1.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7981950" y="2514600"/>
          <a:ext cx="552450" cy="441325"/>
        </p:xfrm>
        <a:graphic>
          <a:graphicData uri="http://schemas.openxmlformats.org/presentationml/2006/ole">
            <p:oleObj spid="_x0000_s54278" name="Equation" r:id="rId3" imgW="190440" imgH="152280" progId="Equation.DSMT4">
              <p:embed/>
            </p:oleObj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828800" y="25146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הוכחנו עצירה של האלגוריתם. 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1910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הראנו שהאלגוריתם נכון חלקית ועוצר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3657600" y="4664075"/>
          <a:ext cx="552450" cy="441325"/>
        </p:xfrm>
        <a:graphic>
          <a:graphicData uri="http://schemas.openxmlformats.org/presentationml/2006/ole">
            <p:oleObj spid="_x0000_s54281" name="Equation" r:id="rId4" imgW="190440" imgH="152280" progId="Equation.DSMT4">
              <p:embed/>
            </p:oleObj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28600" y="4648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נכון באופן מלא!</a:t>
            </a:r>
            <a:endParaRPr 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9" grpId="0" autoUpdateAnimBg="0"/>
      <p:bldP spid="54280" grpId="0" autoUpdateAnimBg="0"/>
      <p:bldP spid="5428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9F-9B93-4149-BD95-3F8A5E270ABC}" type="slidenum">
              <a:rPr lang="he-IL"/>
              <a:pPr/>
              <a:t>28</a:t>
            </a:fld>
            <a:endParaRPr 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שאלות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38588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1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א. כתבו אלגוריתם המקבל כקלט שני מספרים שלמים חיוביים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ומחשב את תוצאת החלוקה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 האלגוריתם יחזיר שני מספרים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כך ש-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he-IL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28600" y="3200400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הפעולות היחידות שבהן מותר לאלגוריתם להשתמש הן חיבור, חיסור והשוואה לאפס.</a:t>
            </a:r>
            <a:endParaRPr lang="en-US" sz="24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28600" y="4191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ב. הוכיחו את נכונותו המלאה של האלגוריתם.</a:t>
            </a:r>
            <a:endParaRPr lang="en-US" sz="24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 autoUpdateAnimBg="0"/>
      <p:bldP spid="55301" grpId="0" autoUpdateAnimBg="0"/>
      <p:bldP spid="5530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B8-D6C7-493E-806A-976908E5FC56}" type="slidenum">
              <a:rPr lang="he-IL"/>
              <a:pPr/>
              <a:t>29</a:t>
            </a:fld>
            <a:endParaRPr lang="en-US"/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סעיף א - אלגוריתם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חלוקת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81000" y="2286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81000" y="2743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 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 כל עוד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≥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6200" y="3657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(3.1)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6200" y="411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(3.2)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 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81000" y="457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החזר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ועצור.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  <p:bldP spid="56324" grpId="0" autoUpdateAnimBg="0"/>
      <p:bldP spid="56325" grpId="0" autoUpdateAnimBg="0"/>
      <p:bldP spid="56326" grpId="0" autoUpdateAnimBg="0"/>
      <p:bldP spid="56327" grpId="0" autoUpdateAnimBg="0"/>
      <p:bldP spid="56328" grpId="0" autoUpdateAnimBg="0"/>
      <p:bldP spid="56329" grpId="0" autoUpdateAnimBg="0"/>
      <p:bldP spid="563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BD94-7065-496B-B0ED-22600B319E24}" type="slidenum">
              <a:rPr lang="he-IL"/>
              <a:pPr/>
              <a:t>3</a:t>
            </a:fld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114800" y="12192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הגדרה: עצירה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16922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אומרים שאלגוריתם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עוצר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אם הוא עוצר על כל הקלט החוקי.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410200" y="32908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הגדרה: נכונות מלאה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8600" y="38258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אלגוריתם מקיים את שני התנאים: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28600" y="4267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נכונות חלקית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28600" y="4724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עצירה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הרי שהוא נכון באופן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מלא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utoUpdateAnimBg="0"/>
      <p:bldP spid="28677" grpId="0" autoUpdateAnimBg="0"/>
      <p:bldP spid="28678" grpId="0" autoUpdateAnimBg="0"/>
      <p:bldP spid="28679" grpId="0" autoUpdateAnimBg="0"/>
      <p:bldP spid="2868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C896-37C9-46DB-96D7-A3EA8591458D}" type="slidenum">
              <a:rPr lang="he-IL"/>
              <a:pPr/>
              <a:t>30</a:t>
            </a:fld>
            <a:endParaRPr lang="en-US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סעיף ב – הוכחת נכונות מלאה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חלקית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7369" name="Group 25"/>
          <p:cNvGrpSpPr>
            <a:grpSpLocks/>
          </p:cNvGrpSpPr>
          <p:nvPr/>
        </p:nvGrpSpPr>
        <p:grpSpPr bwMode="auto">
          <a:xfrm>
            <a:off x="838200" y="1524000"/>
            <a:ext cx="7467600" cy="1014413"/>
            <a:chOff x="528" y="960"/>
            <a:chExt cx="4704" cy="639"/>
          </a:xfrm>
        </p:grpSpPr>
        <p:sp>
          <p:nvSpPr>
            <p:cNvPr id="57357" name="Text Box 13"/>
            <p:cNvSpPr txBox="1">
              <a:spLocks noChangeArrowheads="1"/>
            </p:cNvSpPr>
            <p:nvPr/>
          </p:nvSpPr>
          <p:spPr bwMode="auto">
            <a:xfrm>
              <a:off x="528" y="960"/>
              <a:ext cx="2976" cy="639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1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he-IL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ו-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he-IL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הם מספרים שלמים חיוביים.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 flipV="1">
              <a:off x="3504" y="1248"/>
              <a:ext cx="17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59" name="Oval 15"/>
          <p:cNvSpPr>
            <a:spLocks noChangeArrowheads="1"/>
          </p:cNvSpPr>
          <p:nvPr/>
        </p:nvSpPr>
        <p:spPr bwMode="auto">
          <a:xfrm flipH="1">
            <a:off x="8382000" y="2895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 flipH="1">
            <a:off x="8305800" y="1905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57370" name="Group 26"/>
          <p:cNvGrpSpPr>
            <a:grpSpLocks/>
          </p:cNvGrpSpPr>
          <p:nvPr/>
        </p:nvGrpSpPr>
        <p:grpSpPr bwMode="auto">
          <a:xfrm>
            <a:off x="609600" y="2819400"/>
            <a:ext cx="7696200" cy="1014413"/>
            <a:chOff x="384" y="1776"/>
            <a:chExt cx="4848" cy="639"/>
          </a:xfrm>
        </p:grpSpPr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384" y="1776"/>
              <a:ext cx="2976" cy="639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2: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∙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3360" y="1872"/>
              <a:ext cx="18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63" name="Oval 19"/>
          <p:cNvSpPr>
            <a:spLocks noChangeArrowheads="1"/>
          </p:cNvSpPr>
          <p:nvPr/>
        </p:nvSpPr>
        <p:spPr bwMode="auto">
          <a:xfrm flipH="1">
            <a:off x="8382000" y="426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57355" name="Group 11"/>
          <p:cNvGrpSpPr>
            <a:grpSpLocks/>
          </p:cNvGrpSpPr>
          <p:nvPr/>
        </p:nvGrpSpPr>
        <p:grpSpPr bwMode="auto">
          <a:xfrm>
            <a:off x="0" y="2057400"/>
            <a:ext cx="8534400" cy="3233738"/>
            <a:chOff x="48" y="1440"/>
            <a:chExt cx="5376" cy="2013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240" y="1440"/>
              <a:ext cx="518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(1)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←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240" y="1728"/>
              <a:ext cx="518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←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 </a:t>
              </a:r>
            </a:p>
          </p:txBody>
        </p:sp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240" y="2016"/>
              <a:ext cx="518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(3) כל עוד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-x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≥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בצע: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7351" name="Text Box 7"/>
            <p:cNvSpPr txBox="1">
              <a:spLocks noChangeArrowheads="1"/>
            </p:cNvSpPr>
            <p:nvPr/>
          </p:nvSpPr>
          <p:spPr bwMode="auto">
            <a:xfrm>
              <a:off x="48" y="2304"/>
              <a:ext cx="518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(3.1)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←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-x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48" y="2592"/>
              <a:ext cx="518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(3.2)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←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+ 1 </a:t>
              </a:r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240" y="2880"/>
              <a:ext cx="518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החזר את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ו-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ועצור.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240" y="3168"/>
              <a:ext cx="518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57372" name="Group 28"/>
          <p:cNvGrpSpPr>
            <a:grpSpLocks/>
          </p:cNvGrpSpPr>
          <p:nvPr/>
        </p:nvGrpSpPr>
        <p:grpSpPr bwMode="auto">
          <a:xfrm>
            <a:off x="395288" y="4067175"/>
            <a:ext cx="7924800" cy="1562100"/>
            <a:chOff x="240" y="2808"/>
            <a:chExt cx="4992" cy="984"/>
          </a:xfrm>
        </p:grpSpPr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 flipV="1">
              <a:off x="3216" y="3000"/>
              <a:ext cx="20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57365" name="Text Box 21"/>
            <p:cNvSpPr txBox="1">
              <a:spLocks noChangeArrowheads="1"/>
            </p:cNvSpPr>
            <p:nvPr/>
          </p:nvSpPr>
          <p:spPr bwMode="auto">
            <a:xfrm>
              <a:off x="240" y="2808"/>
              <a:ext cx="2976" cy="984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</a:t>
              </a:r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he-IL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div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mod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47" grpId="0" autoUpdateAnimBg="0"/>
      <p:bldP spid="57359" grpId="0" animBg="1"/>
      <p:bldP spid="57360" grpId="0" animBg="1"/>
      <p:bldP spid="573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920-7EE8-42C5-BA3A-1BF48AFEB4B1}" type="slidenum">
              <a:rPr lang="he-IL"/>
              <a:pPr/>
              <a:t>31</a:t>
            </a:fld>
            <a:endParaRPr lang="en-U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239000" y="762000"/>
            <a:ext cx="1295400" cy="466725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1.  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696200" y="137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667000" y="1371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ו-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הם מספרים שלמים חיוביים.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696200" y="1905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667000" y="1905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אחרי ביצוע הפעולות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28600" y="1905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667000" y="24384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תתקיים המשוואה: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286000" y="2438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1628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286000" y="3048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71600" y="3581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7162800" y="4191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מ.ש.ל.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 autoUpdateAnimBg="0"/>
      <p:bldP spid="58372" grpId="0" autoUpdateAnimBg="0"/>
      <p:bldP spid="58373" grpId="0" autoUpdateAnimBg="0"/>
      <p:bldP spid="58374" grpId="0" autoUpdateAnimBg="0"/>
      <p:bldP spid="58375" grpId="0" autoUpdateAnimBg="0"/>
      <p:bldP spid="58376" grpId="0" autoUpdateAnimBg="0"/>
      <p:bldP spid="58378" grpId="0" autoUpdateAnimBg="0"/>
      <p:bldP spid="58379" grpId="0" autoUpdateAnimBg="0"/>
      <p:bldP spid="58380" grpId="0" autoUpdateAnimBg="0"/>
      <p:bldP spid="58381" grpId="0" autoUpdateAnimBg="0"/>
      <p:bldP spid="58382" grpId="0" autoUpdateAnimBg="0"/>
      <p:bldP spid="5838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A96-891D-47A9-AD21-80AFDC71FA74}" type="slidenum">
              <a:rPr lang="he-IL"/>
              <a:pPr/>
              <a:t>32</a:t>
            </a:fld>
            <a:endParaRPr lang="en-US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239000" y="762000"/>
            <a:ext cx="1295400" cy="466725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2.  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696200" y="137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597275" y="1371600"/>
            <a:ext cx="2127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≥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696200" y="2514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נסמן: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632200" y="251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 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3657600" y="2971800"/>
            <a:ext cx="151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 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+ 1</a:t>
            </a:r>
            <a:endParaRPr lang="en-US" sz="24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696200" y="3429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905000" y="3448050"/>
            <a:ext cx="605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אחרי השינוי בערכים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תתקיים המשוואה: 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3638550" y="4038600"/>
            <a:ext cx="225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’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7315200" y="4495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3714750" y="4648200"/>
            <a:ext cx="326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(y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+1)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(y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721100" y="518160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3733800" y="5715000"/>
            <a:ext cx="194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371600" y="5715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נכון על פי הנתון 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7315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מ.ש.ל.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5" grpId="0" autoUpdateAnimBg="0"/>
      <p:bldP spid="59396" grpId="0" autoUpdateAnimBg="0"/>
      <p:bldP spid="59397" grpId="0" autoUpdateAnimBg="0"/>
      <p:bldP spid="59398" grpId="0" autoUpdateAnimBg="0"/>
      <p:bldP spid="59400" grpId="0" autoUpdateAnimBg="0"/>
      <p:bldP spid="59401" grpId="0" autoUpdateAnimBg="0"/>
      <p:bldP spid="59402" grpId="0" autoUpdateAnimBg="0"/>
      <p:bldP spid="59403" grpId="0" autoUpdateAnimBg="0"/>
      <p:bldP spid="59404" grpId="0" autoUpdateAnimBg="0"/>
      <p:bldP spid="59405" grpId="0" autoUpdateAnimBg="0"/>
      <p:bldP spid="59406" grpId="0" autoUpdateAnimBg="0"/>
      <p:bldP spid="59407" grpId="0" autoUpdateAnimBg="0"/>
      <p:bldP spid="59408" grpId="0" autoUpdateAnimBg="0"/>
      <p:bldP spid="5940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B90-E4E5-4E92-B554-FD4915EFCD13}" type="slidenum">
              <a:rPr lang="he-IL"/>
              <a:pPr/>
              <a:t>33</a:t>
            </a:fld>
            <a:endParaRPr lang="en-US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239000" y="762000"/>
            <a:ext cx="1295400" cy="466725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3.  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696200" y="137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597275" y="1371600"/>
            <a:ext cx="21272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&lt;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</a:p>
          <a:p>
            <a:pPr algn="l"/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96200" y="2514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צ"ל: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632200" y="2709863"/>
            <a:ext cx="1963738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div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mod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315200" y="3733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657600" y="3733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/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657600" y="4267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/ x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3600450" y="5334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</a:t>
            </a:r>
            <a:r>
              <a:rPr lang="en-US" sz="2400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sz="2400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div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3657600" y="5867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x</a:t>
            </a:r>
            <a:r>
              <a:rPr lang="en-US" sz="2400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mod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sz="2400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73152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מ.ש.ל.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6629400" y="5334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ומכאן נובע ש: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28600" y="1752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(כיוון שיצאנו מהלולאה)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434" name="Group 18"/>
          <p:cNvGrpSpPr>
            <a:grpSpLocks/>
          </p:cNvGrpSpPr>
          <p:nvPr/>
        </p:nvGrpSpPr>
        <p:grpSpPr bwMode="auto">
          <a:xfrm>
            <a:off x="3657600" y="4800600"/>
            <a:ext cx="3657600" cy="457200"/>
            <a:chOff x="2304" y="3024"/>
            <a:chExt cx="2304" cy="288"/>
          </a:xfrm>
        </p:grpSpPr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2304" y="3024"/>
              <a:ext cx="2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eaLnBrk="0" hangingPunct="0"/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-x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&lt;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 </a:t>
              </a: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/ x</a:t>
              </a:r>
              <a:r>
                <a:rPr lang="en-US" sz="24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&lt;</a:t>
              </a: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</a:t>
              </a:r>
            </a:p>
          </p:txBody>
        </p:sp>
        <p:graphicFrame>
          <p:nvGraphicFramePr>
            <p:cNvPr id="60433" name="Object 17"/>
            <p:cNvGraphicFramePr>
              <a:graphicFrameLocks noChangeAspect="1"/>
            </p:cNvGraphicFramePr>
            <p:nvPr/>
          </p:nvGraphicFramePr>
          <p:xfrm>
            <a:off x="3111" y="3069"/>
            <a:ext cx="336" cy="243"/>
          </p:xfrm>
          <a:graphic>
            <a:graphicData uri="http://schemas.openxmlformats.org/presentationml/2006/ole">
              <p:oleObj spid="_x0000_s60433" name="Equation" r:id="rId3" imgW="190440" imgH="1522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 autoUpdateAnimBg="0"/>
      <p:bldP spid="60419" grpId="0" autoUpdateAnimBg="0"/>
      <p:bldP spid="60420" grpId="0" autoUpdateAnimBg="0"/>
      <p:bldP spid="60421" grpId="0" autoUpdateAnimBg="0"/>
      <p:bldP spid="60422" grpId="0" autoUpdateAnimBg="0"/>
      <p:bldP spid="60423" grpId="0" autoUpdateAnimBg="0"/>
      <p:bldP spid="60424" grpId="0" autoUpdateAnimBg="0"/>
      <p:bldP spid="60425" grpId="0" autoUpdateAnimBg="0"/>
      <p:bldP spid="60427" grpId="0" autoUpdateAnimBg="0"/>
      <p:bldP spid="60428" grpId="0" autoUpdateAnimBg="0"/>
      <p:bldP spid="60430" grpId="0" autoUpdateAnimBg="0"/>
      <p:bldP spid="60431" grpId="0" autoUpdateAnimBg="0"/>
      <p:bldP spid="6043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AD47-CE09-400F-B86D-090D8BA79E73}" type="slidenum">
              <a:rPr lang="he-IL"/>
              <a:pPr/>
              <a:t>34</a:t>
            </a:fld>
            <a:endParaRPr lang="en-U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עצירה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בכל איטרציה של הלולאה שבשורה (3)  ערכו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קטן לפחות ב-1.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1000" y="2286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כאשר יתקיים התנאי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&lt; x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הלולאה תסתיים ולכן האלגוריתם יעצור.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1910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הראנו שהאלגוריתם נכון חלקית ועוצר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5776" name="Object 1024"/>
          <p:cNvGraphicFramePr>
            <a:graphicFrameLocks noChangeAspect="1"/>
          </p:cNvGraphicFramePr>
          <p:nvPr/>
        </p:nvGraphicFramePr>
        <p:xfrm>
          <a:off x="3657600" y="4664075"/>
          <a:ext cx="552450" cy="441325"/>
        </p:xfrm>
        <a:graphic>
          <a:graphicData uri="http://schemas.openxmlformats.org/presentationml/2006/ole">
            <p:oleObj spid="_x0000_s75776" name="Equation" r:id="rId3" imgW="190440" imgH="152280" progId="Equation.DSMT4">
              <p:embed/>
            </p:oleObj>
          </a:graphicData>
        </a:graphic>
      </p:graphicFrame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28600" y="4648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נכון באופן מלא!</a:t>
            </a:r>
            <a:endParaRPr 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81000" y="1752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כי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&gt; 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4" grpId="0" autoUpdateAnimBg="0"/>
      <p:bldP spid="61445" grpId="0" autoUpdateAnimBg="0"/>
      <p:bldP spid="61447" grpId="0" autoUpdateAnimBg="0"/>
      <p:bldP spid="6144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A3C-CB48-47E0-8199-D9D6BBFCFC55}" type="slidenum">
              <a:rPr lang="he-IL"/>
              <a:pPr/>
              <a:t>35</a:t>
            </a:fld>
            <a:endParaRPr lang="en-US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81000" y="13096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נתון האלגוריתם הרקורסיבי הבא לחישוב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מספר שלם כלשהו):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חשב-את </a:t>
            </a:r>
            <a:r>
              <a:rPr lang="en-US"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בריבוע</a:t>
            </a:r>
            <a:endParaRPr lang="en-US" sz="24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81000" y="2286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n=0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החזר 0.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81000" y="2743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אחרת בצע את הפעולות הבאות: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6200" y="3200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קרא ל</a:t>
            </a:r>
            <a:r>
              <a:rPr lang="he-IL"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חשב-את </a:t>
            </a:r>
            <a:r>
              <a:rPr lang="en-US"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(n-1)</a:t>
            </a:r>
            <a:r>
              <a:rPr lang="he-IL"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בריבוע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והצב את הערך המוחזר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6200" y="3657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x+2n-1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81000" y="44196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האלגוריתם נכון חלקית? האם האלגוריתם נכון באופן מלא? הסבירו את תשובתכם.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381000" y="54260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האלגוריתם אינו נכון באופן מלא, תקנו אותו והוכיחו את נכונותו של האלגוריתם המתוקן.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8" grpId="0" autoUpdateAnimBg="0"/>
      <p:bldP spid="62469" grpId="0" autoUpdateAnimBg="0"/>
      <p:bldP spid="62470" grpId="0" autoUpdateAnimBg="0"/>
      <p:bldP spid="62471" grpId="0" autoUpdateAnimBg="0"/>
      <p:bldP spid="62472" grpId="0" autoUpdateAnimBg="0"/>
      <p:bldP spid="62473" grpId="0" autoUpdateAnimBg="0"/>
      <p:bldP spid="6247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BEA-1B8D-440F-968C-8E7CC977D87F}" type="slidenum">
              <a:rPr lang="he-IL"/>
              <a:pPr/>
              <a:t>36</a:t>
            </a:fld>
            <a:endParaRPr lang="en-US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לא עוצר במקרה בו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הוא מספר שלילי.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כדי לתקן את הטעות נוסיף לפני שורה 1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abs(n)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81000" y="26812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חלקית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1000" y="3200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מכיוון שהאלגוריתם רקורסיבי, נוכיח נכונות חלקית באינדוקציה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בסיס האינדוקציה</a:t>
            </a:r>
            <a:r>
              <a:rPr lang="he-IL" sz="24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 u="sng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81000" y="434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עבור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n=0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האלגוריתם מחזיר 0 ואכן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 autoUpdateAnimBg="0"/>
      <p:bldP spid="63492" grpId="0" autoUpdateAnimBg="0"/>
      <p:bldP spid="63493" grpId="0" autoUpdateAnimBg="0"/>
      <p:bldP spid="63494" grpId="0" autoUpdateAnimBg="0"/>
      <p:bldP spid="63495" grpId="0" autoUpdateAnimBg="0"/>
      <p:bldP spid="6349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56A3-AA48-45ED-9DA6-537FE49CC2AF}" type="slidenum">
              <a:rPr lang="he-IL"/>
              <a:pPr/>
              <a:t>37</a:t>
            </a:fld>
            <a:endParaRPr 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09600" y="2819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S(k+1)=S(k)+2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(k+1)-1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581400" y="2819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=k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+2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(k+1)-1 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410200" y="2819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=k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+2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∙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k+1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781800" y="2819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=(k+1)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1000" y="3810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מ.ש.ל.</a:t>
            </a:r>
            <a:endParaRPr 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81000" y="4419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עצירה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28600" y="4876800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הוא שלם, ואנו דואגים לכך שהוא יהיה גם חיובי. בכל קריאה ערכו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קטן ב-1, ולכן נגיע לתנאי העצירה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(n=0)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לאחר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קריאות רקורסיביות.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191000" y="6019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הראנו שהאלגוריתם נכון חלקית ועוצר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3657600" y="6035675"/>
          <a:ext cx="552450" cy="441325"/>
        </p:xfrm>
        <a:graphic>
          <a:graphicData uri="http://schemas.openxmlformats.org/presentationml/2006/ole">
            <p:oleObj spid="_x0000_s64523" name="Equation" r:id="rId3" imgW="190440" imgH="152280" progId="Equation.DSMT4">
              <p:embed/>
            </p:oleObj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28600" y="6019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נכון באופן מלא!</a:t>
            </a:r>
            <a:endParaRPr 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381000" y="838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צעד האינדוקציה</a:t>
            </a:r>
            <a:r>
              <a:rPr lang="he-IL" sz="24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 u="sng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381000" y="914400"/>
            <a:ext cx="822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81000" y="1371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נניח שהאלגוריתם נכון לכל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ונראה שמכך נובעת נכונות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k=n+1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81000" y="1905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נסמן ב-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S(k)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את הערך המוחזר מהקריאה ל-</a:t>
            </a: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חשב-את-</a:t>
            </a:r>
            <a:r>
              <a:rPr 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-בריבוע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4535" name="Group 23"/>
          <p:cNvGrpSpPr>
            <a:grpSpLocks/>
          </p:cNvGrpSpPr>
          <p:nvPr/>
        </p:nvGrpSpPr>
        <p:grpSpPr bwMode="auto">
          <a:xfrm>
            <a:off x="2776538" y="3200400"/>
            <a:ext cx="1905000" cy="1031875"/>
            <a:chOff x="1749" y="2016"/>
            <a:chExt cx="1200" cy="650"/>
          </a:xfrm>
        </p:grpSpPr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2352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1749" y="2148"/>
              <a:ext cx="12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מהנחת האינדוקציה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  <p:bldP spid="64520" grpId="0" autoUpdateAnimBg="0"/>
      <p:bldP spid="64521" grpId="0" autoUpdateAnimBg="0"/>
      <p:bldP spid="64522" grpId="0" autoUpdateAnimBg="0"/>
      <p:bldP spid="64524" grpId="0" autoUpdateAnimBg="0"/>
      <p:bldP spid="64525" grpId="0" autoUpdateAnimBg="0"/>
      <p:bldP spid="64526" grpId="0" autoUpdateAnimBg="0"/>
      <p:bldP spid="64527" grpId="0" autoUpdateAnimBg="0"/>
      <p:bldP spid="6452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A75E-BE30-4C2F-A652-493B1195EE0A}" type="slidenum">
              <a:rPr lang="he-IL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3B9-DAC1-47C2-ABCE-052BD921D9B1}" type="slidenum">
              <a:rPr lang="he-IL"/>
              <a:pPr/>
              <a:t>4</a:t>
            </a:fld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10200" y="838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השבלול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שבלול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היא רשימה מקושרת, שבה האיבר האחרון מצביע על איבר כלשהו בתוך הרשימה.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9724" name="Group 28"/>
          <p:cNvGrpSpPr>
            <a:grpSpLocks/>
          </p:cNvGrpSpPr>
          <p:nvPr/>
        </p:nvGrpSpPr>
        <p:grpSpPr bwMode="auto">
          <a:xfrm>
            <a:off x="990600" y="4191000"/>
            <a:ext cx="6400800" cy="914400"/>
            <a:chOff x="672" y="2208"/>
            <a:chExt cx="4032" cy="576"/>
          </a:xfrm>
        </p:grpSpPr>
        <p:grpSp>
          <p:nvGrpSpPr>
            <p:cNvPr id="29710" name="Group 14"/>
            <p:cNvGrpSpPr>
              <a:grpSpLocks/>
            </p:cNvGrpSpPr>
            <p:nvPr/>
          </p:nvGrpSpPr>
          <p:grpSpPr bwMode="auto">
            <a:xfrm>
              <a:off x="672" y="2208"/>
              <a:ext cx="3600" cy="336"/>
              <a:chOff x="672" y="1488"/>
              <a:chExt cx="3600" cy="336"/>
            </a:xfrm>
          </p:grpSpPr>
          <p:sp>
            <p:nvSpPr>
              <p:cNvPr id="29711" name="Rectangle 15"/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528" cy="3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9712" name="Rectangle 16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528" cy="3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528" cy="3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9714" name="Rectangle 18"/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528" cy="3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528" cy="3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9716" name="Line 20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717" name="Line 21"/>
              <p:cNvSpPr>
                <a:spLocks noChangeShapeType="1"/>
              </p:cNvSpPr>
              <p:nvPr/>
            </p:nvSpPr>
            <p:spPr bwMode="auto">
              <a:xfrm>
                <a:off x="196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718" name="Line 22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719" name="Line 23"/>
              <p:cNvSpPr>
                <a:spLocks noChangeShapeType="1"/>
              </p:cNvSpPr>
              <p:nvPr/>
            </p:nvSpPr>
            <p:spPr bwMode="auto">
              <a:xfrm>
                <a:off x="3504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4272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470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 flipH="1">
              <a:off x="2496" y="278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flipV="1"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1066800" y="2895600"/>
            <a:ext cx="6096000" cy="533400"/>
            <a:chOff x="672" y="1824"/>
            <a:chExt cx="3840" cy="336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672" y="1824"/>
              <a:ext cx="528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440" y="1824"/>
              <a:ext cx="528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208" y="1824"/>
              <a:ext cx="528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2976" y="1824"/>
              <a:ext cx="528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744" y="1824"/>
              <a:ext cx="528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1200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1968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736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504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6477000" y="234632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רשימה רגילה:</a:t>
            </a:r>
            <a:endParaRPr 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6477000" y="3657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שבלול:</a:t>
            </a:r>
            <a:endParaRPr 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27" grpId="0" autoUpdateAnimBg="0"/>
      <p:bldP spid="297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9699-FFC4-4314-B709-D79E0A704AA7}" type="slidenum">
              <a:rPr lang="he-IL"/>
              <a:pPr/>
              <a:t>5</a:t>
            </a:fld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להלן אלגוריתם,המקבל רשימה מקושרת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ובודק אם היא שבלול או רשימה מקושרת רגילה: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692275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 ראש הרשימה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 כל עוד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NULL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≠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0" y="27432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next(p)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" y="3276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(3)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p=NULL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אז כתוב "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היא רשימה מקושרת רגילה" 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04800" y="3810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(4) אחרת כתוב "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היא שבלול" 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953000" y="4724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האלגוריתם נכון חלקית?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048000" y="4724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כן. (מדוע?)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5257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האלגוריתם תמיד עוצר?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191000" y="525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לא.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7315200" y="5715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מסקנה: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743200" y="57150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אינו נכון באופן מלא.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  <p:bldP spid="30725" grpId="0" autoUpdateAnimBg="0"/>
      <p:bldP spid="30726" grpId="0" autoUpdateAnimBg="0"/>
      <p:bldP spid="30727" grpId="0" autoUpdateAnimBg="0"/>
      <p:bldP spid="30728" grpId="0" autoUpdateAnimBg="0"/>
      <p:bldP spid="30729" grpId="0" autoUpdateAnimBg="0"/>
      <p:bldP spid="30730" grpId="0" autoUpdateAnimBg="0"/>
      <p:bldP spid="30731" grpId="0" autoUpdateAnimBg="0"/>
      <p:bldP spid="30732" grpId="0" autoUpdateAnimBg="0"/>
      <p:bldP spid="307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9C4B-0286-4648-8163-5F4FCC7291AD}" type="slidenum">
              <a:rPr lang="he-IL"/>
              <a:pPr/>
              <a:t>6</a:t>
            </a:fld>
            <a:endParaRPr 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10200" y="838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מלאה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600200" y="1385888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דרך ההוכחה תהיה שונה עבור שני המקרים הבאים: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00200" y="22098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אלגוריתמים המשתמשים בלולאות  </a:t>
            </a:r>
            <a:endParaRPr lang="en-US" sz="28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600200" y="28956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אלגוריתמים רקורסיביים  </a:t>
            </a:r>
            <a:endParaRPr lang="en-US" sz="28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04800" y="5562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נתחיל בהוכחת נכונות מלאה עבור אלגוריתמים המשתמשים בלולאות. 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8" grpId="0" autoUpdateAnimBg="0"/>
      <p:bldP spid="31749" grpId="0" autoUpdateAnimBg="0"/>
      <p:bldP spid="317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6708-8A1B-4AC4-9266-F00038BA296D}" type="slidenum">
              <a:rPr lang="he-IL"/>
              <a:pPr/>
              <a:t>7</a:t>
            </a:fld>
            <a:endParaRPr 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792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מלאה עבור אלגוריתמים </a:t>
            </a:r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איטרטיביים </a:t>
            </a: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(אלגוריתמים המשתמשים בלולאות)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תזכורת- אם אלגוריתם מקיים את שני התנאים: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28600" y="227012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נכונות חלקית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28600" y="272732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עצירה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28600" y="318452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הרי שהוא נכון באופן מלא.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28600" y="38862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נכונות חלקית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28600" y="4419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כדי להוכיח נכונות חלקית אנו מצמידים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טענות ביניים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לנקודות ביקורת.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28600" y="49530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טענות  כאלה נקראות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אינוואריאנטות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– הן נכונות בכל פעם שמגיעים אליהן.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2" grpId="0" autoUpdateAnimBg="0"/>
      <p:bldP spid="32773" grpId="0" autoUpdateAnimBg="0"/>
      <p:bldP spid="32774" grpId="0" autoUpdateAnimBg="0"/>
      <p:bldP spid="32775" grpId="0" autoUpdateAnimBg="0"/>
      <p:bldP spid="32776" grpId="0" autoUpdateAnimBg="0"/>
      <p:bldP spid="327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3F75-FE4B-450A-8E65-57D7DDA9AAAB}" type="slidenum">
              <a:rPr lang="he-IL"/>
              <a:pPr/>
              <a:t>8</a:t>
            </a:fld>
            <a:endParaRPr 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1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8600" y="13096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להלן אלגוריתם שמקבל שני מספרים שלמים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ומחזיר את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b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28600" y="2362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8600" y="2895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כל עוד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≠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71600" y="3429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(3.1)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←y ∙ a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371600" y="3962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(3.2)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←x-1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28600" y="4495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(4)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utoUpdateAnimBg="0"/>
      <p:bldP spid="33797" grpId="0" autoUpdateAnimBg="0"/>
      <p:bldP spid="33798" grpId="0" autoUpdateAnimBg="0"/>
      <p:bldP spid="33799" grpId="0" autoUpdateAnimBg="0"/>
      <p:bldP spid="33800" grpId="0" autoUpdateAnimBg="0"/>
      <p:bldP spid="338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46C-671A-44A7-8B07-A1616FC74374}" type="slidenum">
              <a:rPr lang="he-IL"/>
              <a:pPr/>
              <a:t>9</a:t>
            </a:fld>
            <a:endParaRPr lang="en-US"/>
          </a:p>
        </p:txBody>
      </p: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3614738" y="2743200"/>
            <a:ext cx="1752600" cy="2286000"/>
            <a:chOff x="2565" y="1728"/>
            <a:chExt cx="1104" cy="1440"/>
          </a:xfrm>
        </p:grpSpPr>
        <p:grpSp>
          <p:nvGrpSpPr>
            <p:cNvPr id="34829" name="Group 13"/>
            <p:cNvGrpSpPr>
              <a:grpSpLocks/>
            </p:cNvGrpSpPr>
            <p:nvPr/>
          </p:nvGrpSpPr>
          <p:grpSpPr bwMode="auto">
            <a:xfrm>
              <a:off x="2565" y="2160"/>
              <a:ext cx="1104" cy="1008"/>
              <a:chOff x="2496" y="2061"/>
              <a:chExt cx="1104" cy="1008"/>
            </a:xfrm>
          </p:grpSpPr>
          <p:sp>
            <p:nvSpPr>
              <p:cNvPr id="34825" name="AutoShape 9"/>
              <p:cNvSpPr>
                <a:spLocks noChangeArrowheads="1"/>
              </p:cNvSpPr>
              <p:nvPr/>
            </p:nvSpPr>
            <p:spPr bwMode="auto">
              <a:xfrm>
                <a:off x="2496" y="2061"/>
                <a:ext cx="1104" cy="1008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27" name="Text Box 11"/>
              <p:cNvSpPr txBox="1">
                <a:spLocks noChangeArrowheads="1"/>
              </p:cNvSpPr>
              <p:nvPr/>
            </p:nvSpPr>
            <p:spPr bwMode="auto">
              <a:xfrm>
                <a:off x="2496" y="2400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האם 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=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0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?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3120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3962400" y="685800"/>
            <a:ext cx="990600" cy="609600"/>
            <a:chOff x="2919" y="579"/>
            <a:chExt cx="624" cy="384"/>
          </a:xfrm>
        </p:grpSpPr>
        <p:sp>
          <p:nvSpPr>
            <p:cNvPr id="34823" name="Oval 7"/>
            <p:cNvSpPr>
              <a:spLocks noChangeArrowheads="1"/>
            </p:cNvSpPr>
            <p:nvPr/>
          </p:nvSpPr>
          <p:spPr bwMode="auto">
            <a:xfrm>
              <a:off x="2919" y="579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2976" y="62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התחל</a:t>
              </a:r>
              <a:endPara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3733800" y="1295400"/>
            <a:ext cx="1295400" cy="1447800"/>
            <a:chOff x="2640" y="816"/>
            <a:chExt cx="816" cy="912"/>
          </a:xfrm>
        </p:grpSpPr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2640" y="1104"/>
              <a:ext cx="816" cy="624"/>
              <a:chOff x="2784" y="768"/>
              <a:chExt cx="816" cy="624"/>
            </a:xfrm>
          </p:grpSpPr>
          <p:sp>
            <p:nvSpPr>
              <p:cNvPr id="34818" name="Text Box 2"/>
              <p:cNvSpPr txBox="1">
                <a:spLocks noChangeArrowheads="1"/>
              </p:cNvSpPr>
              <p:nvPr/>
            </p:nvSpPr>
            <p:spPr bwMode="auto">
              <a:xfrm>
                <a:off x="2784" y="768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b</a:t>
                </a:r>
              </a:p>
            </p:txBody>
          </p:sp>
          <p:sp>
            <p:nvSpPr>
              <p:cNvPr id="34819" name="Text Box 3"/>
              <p:cNvSpPr txBox="1">
                <a:spLocks noChangeArrowheads="1"/>
              </p:cNvSpPr>
              <p:nvPr/>
            </p:nvSpPr>
            <p:spPr bwMode="auto">
              <a:xfrm>
                <a:off x="2784" y="110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1</a:t>
                </a:r>
              </a:p>
            </p:txBody>
          </p:sp>
          <p:sp>
            <p:nvSpPr>
              <p:cNvPr id="34821" name="Rectangle 5"/>
              <p:cNvSpPr>
                <a:spLocks noChangeArrowheads="1"/>
              </p:cNvSpPr>
              <p:nvPr/>
            </p:nvSpPr>
            <p:spPr bwMode="auto">
              <a:xfrm>
                <a:off x="2880" y="768"/>
                <a:ext cx="720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3120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4842" name="Group 26"/>
          <p:cNvGrpSpPr>
            <a:grpSpLocks/>
          </p:cNvGrpSpPr>
          <p:nvPr/>
        </p:nvGrpSpPr>
        <p:grpSpPr bwMode="auto">
          <a:xfrm>
            <a:off x="5381625" y="3838575"/>
            <a:ext cx="2386013" cy="2819400"/>
            <a:chOff x="3687" y="2400"/>
            <a:chExt cx="1503" cy="1776"/>
          </a:xfrm>
        </p:grpSpPr>
        <p:grpSp>
          <p:nvGrpSpPr>
            <p:cNvPr id="34840" name="Group 24"/>
            <p:cNvGrpSpPr>
              <a:grpSpLocks/>
            </p:cNvGrpSpPr>
            <p:nvPr/>
          </p:nvGrpSpPr>
          <p:grpSpPr bwMode="auto">
            <a:xfrm>
              <a:off x="3687" y="2649"/>
              <a:ext cx="1503" cy="1527"/>
              <a:chOff x="3687" y="2649"/>
              <a:chExt cx="1503" cy="1527"/>
            </a:xfrm>
          </p:grpSpPr>
          <p:grpSp>
            <p:nvGrpSpPr>
              <p:cNvPr id="34836" name="Group 20"/>
              <p:cNvGrpSpPr>
                <a:grpSpLocks/>
              </p:cNvGrpSpPr>
              <p:nvPr/>
            </p:nvGrpSpPr>
            <p:grpSpPr bwMode="auto">
              <a:xfrm>
                <a:off x="3687" y="2649"/>
                <a:ext cx="1503" cy="1527"/>
                <a:chOff x="3687" y="2649"/>
                <a:chExt cx="1503" cy="1527"/>
              </a:xfrm>
            </p:grpSpPr>
            <p:sp>
              <p:nvSpPr>
                <p:cNvPr id="34832" name="Line 16"/>
                <p:cNvSpPr>
                  <a:spLocks noChangeShapeType="1"/>
                </p:cNvSpPr>
                <p:nvPr/>
              </p:nvSpPr>
              <p:spPr bwMode="auto">
                <a:xfrm>
                  <a:off x="3687" y="2649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4833" name="Line 17"/>
                <p:cNvSpPr>
                  <a:spLocks noChangeShapeType="1"/>
                </p:cNvSpPr>
                <p:nvPr/>
              </p:nvSpPr>
              <p:spPr bwMode="auto">
                <a:xfrm>
                  <a:off x="4704" y="2649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4834" name="Oval 18"/>
                <p:cNvSpPr>
                  <a:spLocks noChangeArrowheads="1"/>
                </p:cNvSpPr>
                <p:nvPr/>
              </p:nvSpPr>
              <p:spPr bwMode="auto">
                <a:xfrm>
                  <a:off x="4230" y="3744"/>
                  <a:ext cx="960" cy="43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48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97" y="3804"/>
                  <a:ext cx="9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החזר את </a:t>
                  </a:r>
                  <a:r>
                    <a:rPr lang="en-US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y</a:t>
                  </a:r>
                </a:p>
              </p:txBody>
            </p:sp>
          </p:grpSp>
          <p:sp>
            <p:nvSpPr>
              <p:cNvPr id="34839" name="Line 23"/>
              <p:cNvSpPr>
                <a:spLocks noChangeShapeType="1"/>
              </p:cNvSpPr>
              <p:nvPr/>
            </p:nvSpPr>
            <p:spPr bwMode="auto">
              <a:xfrm>
                <a:off x="4704" y="312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4841" name="Text Box 25"/>
            <p:cNvSpPr txBox="1">
              <a:spLocks noChangeArrowheads="1"/>
            </p:cNvSpPr>
            <p:nvPr/>
          </p:nvSpPr>
          <p:spPr bwMode="auto">
            <a:xfrm>
              <a:off x="3936" y="24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כן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4870" name="Group 54"/>
          <p:cNvGrpSpPr>
            <a:grpSpLocks/>
          </p:cNvGrpSpPr>
          <p:nvPr/>
        </p:nvGrpSpPr>
        <p:grpSpPr bwMode="auto">
          <a:xfrm>
            <a:off x="1143000" y="3048000"/>
            <a:ext cx="3352800" cy="3505200"/>
            <a:chOff x="720" y="1920"/>
            <a:chExt cx="2112" cy="2208"/>
          </a:xfrm>
        </p:grpSpPr>
        <p:grpSp>
          <p:nvGrpSpPr>
            <p:cNvPr id="34850" name="Group 34"/>
            <p:cNvGrpSpPr>
              <a:grpSpLocks/>
            </p:cNvGrpSpPr>
            <p:nvPr/>
          </p:nvGrpSpPr>
          <p:grpSpPr bwMode="auto">
            <a:xfrm>
              <a:off x="912" y="2400"/>
              <a:ext cx="1362" cy="1392"/>
              <a:chOff x="1200" y="2400"/>
              <a:chExt cx="1362" cy="1392"/>
            </a:xfrm>
          </p:grpSpPr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 flipH="1">
                <a:off x="1938" y="266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844" name="Text Box 28"/>
              <p:cNvSpPr txBox="1">
                <a:spLocks noChangeArrowheads="1"/>
              </p:cNvSpPr>
              <p:nvPr/>
            </p:nvSpPr>
            <p:spPr bwMode="auto">
              <a:xfrm>
                <a:off x="2064" y="240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לא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200" y="3120"/>
                <a:ext cx="11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←y ∙ a</a:t>
                </a:r>
              </a:p>
            </p:txBody>
          </p:sp>
          <p:sp>
            <p:nvSpPr>
              <p:cNvPr id="34847" name="Text Box 31"/>
              <p:cNvSpPr txBox="1">
                <a:spLocks noChangeArrowheads="1"/>
              </p:cNvSpPr>
              <p:nvPr/>
            </p:nvSpPr>
            <p:spPr bwMode="auto">
              <a:xfrm>
                <a:off x="1200" y="3456"/>
                <a:ext cx="11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←x-1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34848" name="Rectangle 32"/>
              <p:cNvSpPr>
                <a:spLocks noChangeArrowheads="1"/>
              </p:cNvSpPr>
              <p:nvPr/>
            </p:nvSpPr>
            <p:spPr bwMode="auto">
              <a:xfrm>
                <a:off x="1470" y="3120"/>
                <a:ext cx="91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4849" name="Line 33"/>
              <p:cNvSpPr>
                <a:spLocks noChangeShapeType="1"/>
              </p:cNvSpPr>
              <p:nvPr/>
            </p:nvSpPr>
            <p:spPr bwMode="auto">
              <a:xfrm>
                <a:off x="1929" y="266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1632" y="37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grpSp>
          <p:nvGrpSpPr>
            <p:cNvPr id="34855" name="Group 39"/>
            <p:cNvGrpSpPr>
              <a:grpSpLocks/>
            </p:cNvGrpSpPr>
            <p:nvPr/>
          </p:nvGrpSpPr>
          <p:grpSpPr bwMode="auto">
            <a:xfrm>
              <a:off x="720" y="1920"/>
              <a:ext cx="2112" cy="2208"/>
              <a:chOff x="1008" y="1920"/>
              <a:chExt cx="2112" cy="2208"/>
            </a:xfrm>
          </p:grpSpPr>
          <p:sp>
            <p:nvSpPr>
              <p:cNvPr id="34852" name="Line 36"/>
              <p:cNvSpPr>
                <a:spLocks noChangeShapeType="1"/>
              </p:cNvSpPr>
              <p:nvPr/>
            </p:nvSpPr>
            <p:spPr bwMode="auto">
              <a:xfrm flipH="1">
                <a:off x="1008" y="412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853" name="Line 37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854" name="Line 38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</p:grpSp>
      <p:grpSp>
        <p:nvGrpSpPr>
          <p:cNvPr id="34873" name="Group 57"/>
          <p:cNvGrpSpPr>
            <a:grpSpLocks/>
          </p:cNvGrpSpPr>
          <p:nvPr/>
        </p:nvGrpSpPr>
        <p:grpSpPr bwMode="auto">
          <a:xfrm>
            <a:off x="457200" y="762000"/>
            <a:ext cx="3962400" cy="847725"/>
            <a:chOff x="288" y="480"/>
            <a:chExt cx="2496" cy="534"/>
          </a:xfrm>
        </p:grpSpPr>
        <p:sp>
          <p:nvSpPr>
            <p:cNvPr id="34858" name="Text Box 42"/>
            <p:cNvSpPr txBox="1">
              <a:spLocks noChangeArrowheads="1"/>
            </p:cNvSpPr>
            <p:nvPr/>
          </p:nvSpPr>
          <p:spPr bwMode="auto">
            <a:xfrm>
              <a:off x="288" y="480"/>
              <a:ext cx="864" cy="53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1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שלמים</a:t>
              </a: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1152" y="624"/>
              <a:ext cx="1632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4868" name="Group 52"/>
          <p:cNvGrpSpPr>
            <a:grpSpLocks/>
          </p:cNvGrpSpPr>
          <p:nvPr/>
        </p:nvGrpSpPr>
        <p:grpSpPr bwMode="auto">
          <a:xfrm>
            <a:off x="4495800" y="1371600"/>
            <a:ext cx="3429000" cy="1905000"/>
            <a:chOff x="3120" y="864"/>
            <a:chExt cx="2160" cy="1200"/>
          </a:xfrm>
        </p:grpSpPr>
        <p:sp>
          <p:nvSpPr>
            <p:cNvPr id="34860" name="Text Box 44"/>
            <p:cNvSpPr txBox="1">
              <a:spLocks noChangeArrowheads="1"/>
            </p:cNvSpPr>
            <p:nvPr/>
          </p:nvSpPr>
          <p:spPr bwMode="auto">
            <a:xfrm>
              <a:off x="4416" y="864"/>
              <a:ext cx="864" cy="619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</a:t>
              </a:r>
              <a:r>
                <a:rPr lang="en-US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y=a</a:t>
              </a:r>
              <a:r>
                <a:rPr lang="en-US" sz="2400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b-x</a:t>
              </a:r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H="1">
              <a:off x="3120" y="1488"/>
              <a:ext cx="1488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4871" name="Group 55"/>
          <p:cNvGrpSpPr>
            <a:grpSpLocks/>
          </p:cNvGrpSpPr>
          <p:nvPr/>
        </p:nvGrpSpPr>
        <p:grpSpPr bwMode="auto">
          <a:xfrm>
            <a:off x="7010400" y="3733800"/>
            <a:ext cx="1600200" cy="1905000"/>
            <a:chOff x="4416" y="2352"/>
            <a:chExt cx="1008" cy="1200"/>
          </a:xfrm>
        </p:grpSpPr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4560" y="2352"/>
              <a:ext cx="864" cy="619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טענה </a:t>
              </a:r>
              <a:r>
                <a:rPr lang="en-US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y=a</a:t>
              </a:r>
              <a:r>
                <a:rPr lang="en-US" sz="2400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 flipH="1">
              <a:off x="4416" y="2976"/>
              <a:ext cx="624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4864" name="Oval 48"/>
          <p:cNvSpPr>
            <a:spLocks noChangeArrowheads="1"/>
          </p:cNvSpPr>
          <p:nvPr/>
        </p:nvSpPr>
        <p:spPr bwMode="auto">
          <a:xfrm>
            <a:off x="6934200" y="5562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4866" name="Oval 50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4865" name="Oval 49"/>
          <p:cNvSpPr>
            <a:spLocks noChangeArrowheads="1"/>
          </p:cNvSpPr>
          <p:nvPr/>
        </p:nvSpPr>
        <p:spPr bwMode="auto">
          <a:xfrm>
            <a:off x="4419600" y="1371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4" grpId="0" animBg="1"/>
      <p:bldP spid="34866" grpId="0" animBg="1"/>
      <p:bldP spid="34865" grpId="0" animBg="1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2224</Words>
  <Application>Microsoft PowerPoint</Application>
  <PresentationFormat>On-screen Show (4:3)</PresentationFormat>
  <Paragraphs>415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Times New Roman</vt:lpstr>
      <vt:lpstr>Times New Roman (Hebrew)</vt:lpstr>
      <vt:lpstr>David</vt:lpstr>
      <vt:lpstr>Symbol</vt:lpstr>
      <vt:lpstr>עיצוב ברירת מחדל</vt:lpstr>
      <vt:lpstr>MathType 4.0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 Bina Rosenberg</dc:creator>
  <cp:lastModifiedBy>hp</cp:lastModifiedBy>
  <cp:revision>123</cp:revision>
  <dcterms:created xsi:type="dcterms:W3CDTF">2003-06-23T06:21:41Z</dcterms:created>
  <dcterms:modified xsi:type="dcterms:W3CDTF">2007-11-16T10:16:07Z</dcterms:modified>
</cp:coreProperties>
</file>