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80" r:id="rId4"/>
    <p:sldId id="258" r:id="rId5"/>
    <p:sldId id="259" r:id="rId6"/>
    <p:sldId id="264" r:id="rId7"/>
    <p:sldId id="265" r:id="rId8"/>
    <p:sldId id="271" r:id="rId9"/>
    <p:sldId id="266" r:id="rId10"/>
    <p:sldId id="267" r:id="rId11"/>
    <p:sldId id="268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60" r:id="rId21"/>
    <p:sldId id="261" r:id="rId22"/>
    <p:sldId id="262" r:id="rId23"/>
    <p:sldId id="263" r:id="rId24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1pPr>
    <a:lvl2pPr marL="4572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2pPr>
    <a:lvl3pPr marL="9144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3pPr>
    <a:lvl4pPr marL="13716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4pPr>
    <a:lvl5pPr marL="18288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5pPr>
    <a:lvl6pPr marL="22860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6pPr>
    <a:lvl7pPr marL="27432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7pPr>
    <a:lvl8pPr marL="32004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8pPr>
    <a:lvl9pPr marL="36576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7158" autoAdjust="0"/>
    <p:restoredTop sz="90929"/>
  </p:normalViewPr>
  <p:slideViewPr>
    <p:cSldViewPr>
      <p:cViewPr varScale="1">
        <p:scale>
          <a:sx n="71" d="100"/>
          <a:sy n="71" d="100"/>
        </p:scale>
        <p:origin x="-852" y="-108"/>
      </p:cViewPr>
      <p:guideLst>
        <p:guide orient="horz" pos="2160"/>
        <p:guide pos="53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168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168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168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016052A9-0A73-42C8-AE02-86EE299141E2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80E99507-5D94-40BB-A2FB-DB1197916D74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CE5AE-841D-428D-B1CF-E9FC02565142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39AB0-CEA5-4E3B-B8E2-AA74D55DA47A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81E6A-3183-4360-9699-CCED1D1117E3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D5BB1-23A3-47D9-B304-E9743FCEB730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3FC52-4775-4A2E-AFCE-8E891F0FE1CA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E8FCC-083C-48B1-A2EC-C9B347B4021B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E82EC-E3C9-491B-8FC3-48DB64A30538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0F964-D943-495B-9F80-3229D3C11DFC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2192F-812B-4FC1-B6FA-696877E5C102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09C54-D48B-4B9E-9384-8314822810D9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AD7D6-E366-4081-9D42-00A4497DBE9E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ffectLst/>
                <a:cs typeface="+mn-cs"/>
              </a:defRPr>
            </a:lvl1pPr>
          </a:lstStyle>
          <a:p>
            <a:fld id="{334E743B-B789-4433-A998-59B169006A88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8FD6-9246-483D-9EA0-5DC69926AE3E}" type="slidenum">
              <a:rPr lang="he-IL"/>
              <a:pPr/>
              <a:t>1</a:t>
            </a:fld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209800" y="2133600"/>
            <a:ext cx="47244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פרק </a:t>
            </a: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endParaRPr lang="he-IL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spcBef>
                <a:spcPct val="50000"/>
              </a:spcBef>
            </a:pP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יעילותם של אלגוריתמים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791200" y="5849938"/>
            <a:ext cx="27432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הוכן על ידי: רינת רוזנברג</a:t>
            </a:r>
          </a:p>
          <a:p>
            <a:pPr>
              <a:spcBef>
                <a:spcPct val="50000"/>
              </a:spcBef>
            </a:pPr>
            <a:r>
              <a:rPr lang="he-IL" sz="1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ערך: אייל משיח</a:t>
            </a:r>
            <a:endParaRPr lang="en-US" sz="1800" b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A603-59D9-4216-BAFF-1E90BBEEB89B}" type="slidenum">
              <a:rPr lang="he-IL"/>
              <a:pPr/>
              <a:t>10</a:t>
            </a:fld>
            <a:endParaRPr lang="en-US"/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152400" y="930275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52400" y="1463675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(2) כל עוד הארנק לא נמצא בצע את הפעולות הבאות: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-228600" y="2057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(2.1) לך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צעדים ימינה ואח"כ חזור לסוכת המציל;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0" y="2530475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(2.2) אם לא מצאת את הארנק, אז לך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צעדים שמאלה ואח"כ חזור              לסוכת  המציל;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0" y="338455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(2.3)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←i+1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152400" y="4054475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נסמן ב-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את המרחק (בצעדים)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מסוכת המציל. (שימו לב ש-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אינו ידוע מראש!)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152400" y="5273675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א. הראו שפרופסור כלומסקי ימצא את הארנק לאחר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(N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צעדים.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52400" y="5791200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ב. תארו אלגוריתם משופר, שיאפשר לפרופסור למצוא את הארנק לאחר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(N)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צעדים בלבד.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utoUpdateAnimBg="0"/>
      <p:bldP spid="83971" grpId="0" autoUpdateAnimBg="0"/>
      <p:bldP spid="83972" grpId="0" autoUpdateAnimBg="0"/>
      <p:bldP spid="83973" grpId="0" autoUpdateAnimBg="0"/>
      <p:bldP spid="83974" grpId="0" autoUpdateAnimBg="0"/>
      <p:bldP spid="83975" grpId="0" autoUpdateAnimBg="0"/>
      <p:bldP spid="83976" grpId="0" autoUpdateAnimBg="0"/>
      <p:bldP spid="8397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13A6-FDE7-439D-92AC-1A6DF21E0BE5}" type="slidenum">
              <a:rPr lang="he-IL"/>
              <a:pPr/>
              <a:t>11</a:t>
            </a:fld>
            <a:endParaRPr lang="en-US"/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52400" y="914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 לסעיף א: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52400" y="15240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מספר הצעדים שהפרופסור יצעד: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52400" y="21336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4(1+2+3+…+N) =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514600" y="2133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4(1+N)N/2 = 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4114800" y="2133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2N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+2N 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5562600" y="2133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sym typeface="Symbol" pitchFamily="18" charset="2"/>
              </a:rPr>
              <a:t>=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cs typeface="Times New Roman" pitchFamily="18" charset="0"/>
              </a:rPr>
              <a:t>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6172200" y="2133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(N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52400" y="2743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תזכורת: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152400" y="3200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סכום סדרה חשבונית: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228600" y="3733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=(a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+a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·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n/2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utoUpdateAnimBg="0"/>
      <p:bldP spid="84995" grpId="0" autoUpdateAnimBg="0"/>
      <p:bldP spid="84996" grpId="0" autoUpdateAnimBg="0"/>
      <p:bldP spid="84997" grpId="0" autoUpdateAnimBg="0"/>
      <p:bldP spid="84998" grpId="0" autoUpdateAnimBg="0"/>
      <p:bldP spid="84999" grpId="0" autoUpdateAnimBg="0"/>
      <p:bldP spid="85000" grpId="0" autoUpdateAnimBg="0"/>
      <p:bldP spid="85001" grpId="0" autoUpdateAnimBg="0"/>
      <p:bldP spid="85002" grpId="0" autoUpdateAnimBg="0"/>
      <p:bldP spid="8500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3EA4-42F5-4D84-8B48-464E90E13BA6}" type="slidenum">
              <a:rPr lang="he-IL"/>
              <a:pPr/>
              <a:t>12</a:t>
            </a:fld>
            <a:endParaRPr lang="en-US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52400" y="1600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1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52400" y="21336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(2) כל עוד הארנק לא נמצא בצע את הפעולות הבאות: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-228600" y="26670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(2.1) לך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צעדים ימינה ואח"כ חזור לסוכת המציל;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0" y="32004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(2.2) אם לא מצאת את הארנק, אז לך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צעדים שמאלה ואח"כ חזור              לסוכת  המציל.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0" y="397827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(2.3) </a:t>
            </a:r>
            <a:r>
              <a:rPr 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 </a:t>
            </a:r>
            <a:r>
              <a:rPr 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 i· 2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152400" y="914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 לסעיף ב: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152400" y="4724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חישוב סיבוכיות הזמן: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228600" y="5181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4(1+2+4+8+…+N)=4(2N-1)=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(N)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4267200" y="57912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תזכורת: סכום סדרה הנדסית: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611188" y="5589588"/>
            <a:ext cx="41767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= a1(q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-1)/(q-1)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  <p:bldP spid="87045" grpId="0" autoUpdateAnimBg="0"/>
      <p:bldP spid="87046" grpId="0" autoUpdateAnimBg="0"/>
      <p:bldP spid="87047" grpId="0" autoUpdateAnimBg="0"/>
      <p:bldP spid="87051" grpId="0" autoUpdateAnimBg="0"/>
      <p:bldP spid="87052" grpId="0" autoUpdateAnimBg="0"/>
      <p:bldP spid="87053" grpId="0" autoUpdateAnimBg="0"/>
      <p:bldP spid="87054" grpId="0" autoUpdateAnimBg="0"/>
      <p:bldP spid="8705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22AC-E8FB-42A6-8B7D-EC6AB69F6E0C}" type="slidenum">
              <a:rPr lang="he-IL"/>
              <a:pPr/>
              <a:t>13</a:t>
            </a:fld>
            <a:endParaRPr lang="en-US"/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תרגיל 3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52400" y="1295400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נתונה מטריצה בגודל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 x 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 שכל אחת מהשורות ומהעמודות שלה ממוינת בסדר עולה.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52400" y="2149475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כתבו אלגוריתם, המקבל את המטריצה ומספר כלשהו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ומבצע חיפוש של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במטריצה.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52400" y="2911475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נמצא במטריצה, האלגוריתם יחזיר את המיקום של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; אחרת- האלגוריתם ידווח על כישלון החיפוש.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0" y="3860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סיבוכיות הזמן הנדרשת:  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(n+m)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utoUpdateAnimBg="0"/>
      <p:bldP spid="89091" grpId="0" autoUpdateAnimBg="0"/>
      <p:bldP spid="89092" grpId="0" autoUpdateAnimBg="0"/>
      <p:bldP spid="89093" grpId="0" autoUpdateAnimBg="0"/>
      <p:bldP spid="8909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5FD3-A011-4D5D-A5DE-843A94C3E235}" type="slidenum">
              <a:rPr lang="he-IL"/>
              <a:pPr/>
              <a:t>14</a:t>
            </a:fld>
            <a:endParaRPr lang="en-US"/>
          </a:p>
        </p:txBody>
      </p:sp>
      <p:grpSp>
        <p:nvGrpSpPr>
          <p:cNvPr id="90154" name="Group 42"/>
          <p:cNvGrpSpPr>
            <a:grpSpLocks/>
          </p:cNvGrpSpPr>
          <p:nvPr/>
        </p:nvGrpSpPr>
        <p:grpSpPr bwMode="auto">
          <a:xfrm>
            <a:off x="1905000" y="1905000"/>
            <a:ext cx="5562600" cy="4191000"/>
            <a:chOff x="1056" y="576"/>
            <a:chExt cx="3504" cy="2640"/>
          </a:xfrm>
        </p:grpSpPr>
        <p:sp>
          <p:nvSpPr>
            <p:cNvPr id="90114" name="Rectangle 2"/>
            <p:cNvSpPr>
              <a:spLocks noChangeArrowheads="1"/>
            </p:cNvSpPr>
            <p:nvPr/>
          </p:nvSpPr>
          <p:spPr bwMode="auto">
            <a:xfrm>
              <a:off x="1248" y="816"/>
              <a:ext cx="3312" cy="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0116" name="Line 4"/>
            <p:cNvSpPr>
              <a:spLocks noChangeShapeType="1"/>
            </p:cNvSpPr>
            <p:nvPr/>
          </p:nvSpPr>
          <p:spPr bwMode="auto">
            <a:xfrm>
              <a:off x="1248" y="2016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>
              <a:off x="1248" y="1392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1248" y="2592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90120" name="Line 8"/>
            <p:cNvSpPr>
              <a:spLocks noChangeShapeType="1"/>
            </p:cNvSpPr>
            <p:nvPr/>
          </p:nvSpPr>
          <p:spPr bwMode="auto">
            <a:xfrm>
              <a:off x="1872" y="81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90122" name="Line 10"/>
            <p:cNvSpPr>
              <a:spLocks noChangeShapeType="1"/>
            </p:cNvSpPr>
            <p:nvPr/>
          </p:nvSpPr>
          <p:spPr bwMode="auto">
            <a:xfrm>
              <a:off x="2544" y="81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90123" name="Line 11"/>
            <p:cNvSpPr>
              <a:spLocks noChangeShapeType="1"/>
            </p:cNvSpPr>
            <p:nvPr/>
          </p:nvSpPr>
          <p:spPr bwMode="auto">
            <a:xfrm>
              <a:off x="3216" y="81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90124" name="Line 12"/>
            <p:cNvSpPr>
              <a:spLocks noChangeShapeType="1"/>
            </p:cNvSpPr>
            <p:nvPr/>
          </p:nvSpPr>
          <p:spPr bwMode="auto">
            <a:xfrm>
              <a:off x="3888" y="81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90125" name="Text Box 13"/>
            <p:cNvSpPr txBox="1">
              <a:spLocks noChangeArrowheads="1"/>
            </p:cNvSpPr>
            <p:nvPr/>
          </p:nvSpPr>
          <p:spPr bwMode="auto">
            <a:xfrm>
              <a:off x="1056" y="278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90126" name="Text Box 14"/>
            <p:cNvSpPr txBox="1">
              <a:spLocks noChangeArrowheads="1"/>
            </p:cNvSpPr>
            <p:nvPr/>
          </p:nvSpPr>
          <p:spPr bwMode="auto">
            <a:xfrm>
              <a:off x="1488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90127" name="Text Box 15"/>
            <p:cNvSpPr txBox="1">
              <a:spLocks noChangeArrowheads="1"/>
            </p:cNvSpPr>
            <p:nvPr/>
          </p:nvSpPr>
          <p:spPr bwMode="auto">
            <a:xfrm>
              <a:off x="2112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90128" name="Text Box 16"/>
            <p:cNvSpPr txBox="1">
              <a:spLocks noChangeArrowheads="1"/>
            </p:cNvSpPr>
            <p:nvPr/>
          </p:nvSpPr>
          <p:spPr bwMode="auto">
            <a:xfrm>
              <a:off x="2784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90129" name="Text Box 17"/>
            <p:cNvSpPr txBox="1">
              <a:spLocks noChangeArrowheads="1"/>
            </p:cNvSpPr>
            <p:nvPr/>
          </p:nvSpPr>
          <p:spPr bwMode="auto">
            <a:xfrm>
              <a:off x="3408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90130" name="Text Box 18"/>
            <p:cNvSpPr txBox="1">
              <a:spLocks noChangeArrowheads="1"/>
            </p:cNvSpPr>
            <p:nvPr/>
          </p:nvSpPr>
          <p:spPr bwMode="auto">
            <a:xfrm>
              <a:off x="4128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90131" name="Text Box 19"/>
            <p:cNvSpPr txBox="1">
              <a:spLocks noChangeArrowheads="1"/>
            </p:cNvSpPr>
            <p:nvPr/>
          </p:nvSpPr>
          <p:spPr bwMode="auto">
            <a:xfrm>
              <a:off x="1056" y="10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90132" name="Text Box 20"/>
            <p:cNvSpPr txBox="1">
              <a:spLocks noChangeArrowheads="1"/>
            </p:cNvSpPr>
            <p:nvPr/>
          </p:nvSpPr>
          <p:spPr bwMode="auto">
            <a:xfrm>
              <a:off x="1056" y="158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90133" name="Text Box 21"/>
            <p:cNvSpPr txBox="1">
              <a:spLocks noChangeArrowheads="1"/>
            </p:cNvSpPr>
            <p:nvPr/>
          </p:nvSpPr>
          <p:spPr bwMode="auto">
            <a:xfrm>
              <a:off x="1056" y="22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90134" name="Text Box 22"/>
            <p:cNvSpPr txBox="1">
              <a:spLocks noChangeArrowheads="1"/>
            </p:cNvSpPr>
            <p:nvPr/>
          </p:nvSpPr>
          <p:spPr bwMode="auto">
            <a:xfrm>
              <a:off x="1392" y="9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90135" name="Text Box 23"/>
            <p:cNvSpPr txBox="1">
              <a:spLocks noChangeArrowheads="1"/>
            </p:cNvSpPr>
            <p:nvPr/>
          </p:nvSpPr>
          <p:spPr bwMode="auto">
            <a:xfrm>
              <a:off x="1392" y="15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90136" name="Text Box 24"/>
            <p:cNvSpPr txBox="1">
              <a:spLocks noChangeArrowheads="1"/>
            </p:cNvSpPr>
            <p:nvPr/>
          </p:nvSpPr>
          <p:spPr bwMode="auto">
            <a:xfrm>
              <a:off x="1392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90137" name="Text Box 25"/>
            <p:cNvSpPr txBox="1">
              <a:spLocks noChangeArrowheads="1"/>
            </p:cNvSpPr>
            <p:nvPr/>
          </p:nvSpPr>
          <p:spPr bwMode="auto">
            <a:xfrm>
              <a:off x="1392" y="27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12</a:t>
              </a:r>
            </a:p>
          </p:txBody>
        </p:sp>
        <p:sp>
          <p:nvSpPr>
            <p:cNvPr id="90138" name="Text Box 26"/>
            <p:cNvSpPr txBox="1">
              <a:spLocks noChangeArrowheads="1"/>
            </p:cNvSpPr>
            <p:nvPr/>
          </p:nvSpPr>
          <p:spPr bwMode="auto">
            <a:xfrm>
              <a:off x="2064" y="9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90139" name="Text Box 27"/>
            <p:cNvSpPr txBox="1">
              <a:spLocks noChangeArrowheads="1"/>
            </p:cNvSpPr>
            <p:nvPr/>
          </p:nvSpPr>
          <p:spPr bwMode="auto">
            <a:xfrm>
              <a:off x="2064" y="15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90140" name="Text Box 28"/>
            <p:cNvSpPr txBox="1">
              <a:spLocks noChangeArrowheads="1"/>
            </p:cNvSpPr>
            <p:nvPr/>
          </p:nvSpPr>
          <p:spPr bwMode="auto">
            <a:xfrm>
              <a:off x="2064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14</a:t>
              </a:r>
            </a:p>
          </p:txBody>
        </p:sp>
        <p:sp>
          <p:nvSpPr>
            <p:cNvPr id="90141" name="Text Box 29"/>
            <p:cNvSpPr txBox="1">
              <a:spLocks noChangeArrowheads="1"/>
            </p:cNvSpPr>
            <p:nvPr/>
          </p:nvSpPr>
          <p:spPr bwMode="auto">
            <a:xfrm>
              <a:off x="2064" y="27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16</a:t>
              </a:r>
            </a:p>
          </p:txBody>
        </p:sp>
        <p:sp>
          <p:nvSpPr>
            <p:cNvPr id="90142" name="Text Box 30"/>
            <p:cNvSpPr txBox="1">
              <a:spLocks noChangeArrowheads="1"/>
            </p:cNvSpPr>
            <p:nvPr/>
          </p:nvSpPr>
          <p:spPr bwMode="auto">
            <a:xfrm>
              <a:off x="2736" y="9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  <p:sp>
          <p:nvSpPr>
            <p:cNvPr id="90143" name="Text Box 31"/>
            <p:cNvSpPr txBox="1">
              <a:spLocks noChangeArrowheads="1"/>
            </p:cNvSpPr>
            <p:nvPr/>
          </p:nvSpPr>
          <p:spPr bwMode="auto">
            <a:xfrm>
              <a:off x="2736" y="15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15</a:t>
              </a:r>
            </a:p>
          </p:txBody>
        </p:sp>
        <p:sp>
          <p:nvSpPr>
            <p:cNvPr id="90144" name="Text Box 32"/>
            <p:cNvSpPr txBox="1">
              <a:spLocks noChangeArrowheads="1"/>
            </p:cNvSpPr>
            <p:nvPr/>
          </p:nvSpPr>
          <p:spPr bwMode="auto">
            <a:xfrm>
              <a:off x="2736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</a:p>
          </p:txBody>
        </p:sp>
        <p:sp>
          <p:nvSpPr>
            <p:cNvPr id="90145" name="Text Box 33"/>
            <p:cNvSpPr txBox="1">
              <a:spLocks noChangeArrowheads="1"/>
            </p:cNvSpPr>
            <p:nvPr/>
          </p:nvSpPr>
          <p:spPr bwMode="auto">
            <a:xfrm>
              <a:off x="2736" y="27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19</a:t>
              </a:r>
            </a:p>
          </p:txBody>
        </p:sp>
        <p:sp>
          <p:nvSpPr>
            <p:cNvPr id="90146" name="Text Box 34"/>
            <p:cNvSpPr txBox="1">
              <a:spLocks noChangeArrowheads="1"/>
            </p:cNvSpPr>
            <p:nvPr/>
          </p:nvSpPr>
          <p:spPr bwMode="auto">
            <a:xfrm>
              <a:off x="3408" y="9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</p:txBody>
        </p:sp>
        <p:sp>
          <p:nvSpPr>
            <p:cNvPr id="90147" name="Text Box 35"/>
            <p:cNvSpPr txBox="1">
              <a:spLocks noChangeArrowheads="1"/>
            </p:cNvSpPr>
            <p:nvPr/>
          </p:nvSpPr>
          <p:spPr bwMode="auto">
            <a:xfrm>
              <a:off x="3408" y="15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20</a:t>
              </a:r>
            </a:p>
          </p:txBody>
        </p:sp>
        <p:sp>
          <p:nvSpPr>
            <p:cNvPr id="90148" name="Text Box 36"/>
            <p:cNvSpPr txBox="1">
              <a:spLocks noChangeArrowheads="1"/>
            </p:cNvSpPr>
            <p:nvPr/>
          </p:nvSpPr>
          <p:spPr bwMode="auto">
            <a:xfrm>
              <a:off x="3408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25</a:t>
              </a:r>
            </a:p>
          </p:txBody>
        </p:sp>
        <p:sp>
          <p:nvSpPr>
            <p:cNvPr id="90149" name="Text Box 37"/>
            <p:cNvSpPr txBox="1">
              <a:spLocks noChangeArrowheads="1"/>
            </p:cNvSpPr>
            <p:nvPr/>
          </p:nvSpPr>
          <p:spPr bwMode="auto">
            <a:xfrm>
              <a:off x="3408" y="27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30</a:t>
              </a:r>
            </a:p>
          </p:txBody>
        </p:sp>
        <p:sp>
          <p:nvSpPr>
            <p:cNvPr id="90150" name="Text Box 38"/>
            <p:cNvSpPr txBox="1">
              <a:spLocks noChangeArrowheads="1"/>
            </p:cNvSpPr>
            <p:nvPr/>
          </p:nvSpPr>
          <p:spPr bwMode="auto">
            <a:xfrm>
              <a:off x="4080" y="9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18</a:t>
              </a:r>
            </a:p>
          </p:txBody>
        </p:sp>
        <p:sp>
          <p:nvSpPr>
            <p:cNvPr id="90151" name="Text Box 39"/>
            <p:cNvSpPr txBox="1">
              <a:spLocks noChangeArrowheads="1"/>
            </p:cNvSpPr>
            <p:nvPr/>
          </p:nvSpPr>
          <p:spPr bwMode="auto">
            <a:xfrm>
              <a:off x="4080" y="15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22</a:t>
              </a:r>
            </a:p>
          </p:txBody>
        </p:sp>
        <p:sp>
          <p:nvSpPr>
            <p:cNvPr id="90152" name="Text Box 40"/>
            <p:cNvSpPr txBox="1">
              <a:spLocks noChangeArrowheads="1"/>
            </p:cNvSpPr>
            <p:nvPr/>
          </p:nvSpPr>
          <p:spPr bwMode="auto">
            <a:xfrm>
              <a:off x="4080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35</a:t>
              </a:r>
            </a:p>
          </p:txBody>
        </p:sp>
        <p:sp>
          <p:nvSpPr>
            <p:cNvPr id="90153" name="Text Box 41"/>
            <p:cNvSpPr txBox="1">
              <a:spLocks noChangeArrowheads="1"/>
            </p:cNvSpPr>
            <p:nvPr/>
          </p:nvSpPr>
          <p:spPr bwMode="auto">
            <a:xfrm>
              <a:off x="4080" y="27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50</a:t>
              </a:r>
            </a:p>
          </p:txBody>
        </p:sp>
      </p:grpSp>
      <p:sp>
        <p:nvSpPr>
          <p:cNvPr id="90155" name="Text Box 43"/>
          <p:cNvSpPr txBox="1">
            <a:spLocks noChangeArrowheads="1"/>
          </p:cNvSpPr>
          <p:nvPr/>
        </p:nvSpPr>
        <p:spPr bwMode="auto">
          <a:xfrm>
            <a:off x="152400" y="914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דוגמה לקלט חוקי: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90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90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5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9020-CCE3-4B1C-B9FE-570AA9EE95D4}" type="slidenum">
              <a:rPr lang="he-IL"/>
              <a:pPr/>
              <a:t>15</a:t>
            </a:fld>
            <a:endParaRPr lang="en-US"/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52400" y="1295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(1)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;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(2)  כל עוד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(r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≤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m)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וגם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(c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≥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1)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בצע את הפעולות הבאות: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-228600" y="2362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(2.1)  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M[r,c] &gt; x 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אז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c - 1  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-228600" y="28956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(2.2)  אחרת 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M[r,c] &lt; x 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אז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r + 1  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-228600" y="3505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(2.3)  אחרת החזר את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r,c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ועצור.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152400" y="4114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(3)  כתוב "המספר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לא נמצא ב-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" ועצור.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152400" y="55626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(מהי האינווריאנטה?)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  <p:bldP spid="91139" grpId="0" autoUpdateAnimBg="0"/>
      <p:bldP spid="91140" grpId="0" autoUpdateAnimBg="0"/>
      <p:bldP spid="91141" grpId="0" autoUpdateAnimBg="0"/>
      <p:bldP spid="91142" grpId="0" autoUpdateAnimBg="0"/>
      <p:bldP spid="91143" grpId="0" autoUpdateAnimBg="0"/>
      <p:bldP spid="91144" grpId="0" autoUpdateAnimBg="0"/>
      <p:bldP spid="9114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66A2-7C47-43C1-9BDC-0001D93C41B3}" type="slidenum">
              <a:rPr lang="he-IL"/>
              <a:pPr/>
              <a:t>16</a:t>
            </a:fld>
            <a:endParaRPr lang="en-US"/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52400" y="6096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תרגיל 4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8458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נתונה סדרת מספרים באורך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המכילה לפחות מספר חיובי אחד. ברצוננו למצוא את הסכום המקסימלי של האיברים בתת-סדרה רציפה כלשהי של סדרת המספרים. 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52400" y="2362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למשל, אם הסדרה היא (משמאל לימין):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52400" y="2743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4,  3,  -1,  5,  -8,  -12,  9,  11,  -6,  7,  -3,  2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52400" y="3124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אז הסכום המקסימלי הוא: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152400" y="3733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9+11+(-6)+7=21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152400" y="4495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א. כתבו אלגוריתם לפתרון הבעיה שזמן הריצה שלו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(n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152400" y="5029200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ב. שנו את האלגוריתם שכתבתם בסעיף א', כך שאחרי השינוי זמן הריצה של האלגוריתם יהיה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(n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152400" y="5867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ג. כתבו אלגוריתם לפתרון הבעיה שזמן הריצה שלו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(n)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3" grpId="0" autoUpdateAnimBg="0"/>
      <p:bldP spid="92164" grpId="0" autoUpdateAnimBg="0"/>
      <p:bldP spid="92165" grpId="0" autoUpdateAnimBg="0"/>
      <p:bldP spid="92166" grpId="0" autoUpdateAnimBg="0"/>
      <p:bldP spid="92167" grpId="0" autoUpdateAnimBg="0"/>
      <p:bldP spid="92168" grpId="0" autoUpdateAnimBg="0"/>
      <p:bldP spid="92169" grpId="0" autoUpdateAnimBg="0"/>
      <p:bldP spid="9217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24A0-C51E-417B-BA02-417F10F91408}" type="slidenum">
              <a:rPr lang="he-IL"/>
              <a:pPr/>
              <a:t>17</a:t>
            </a:fld>
            <a:endParaRPr lang="en-US"/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 לסעיף א':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52400" y="1295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0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max-sum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;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(2) עבור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המקבל את הערכים  1 עד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בצע: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-152400" y="2362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(2.1) עבור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המקבל את הערכים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עד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בצע: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-685800" y="28956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(2.1.1)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0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sum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-685800" y="34290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(2.1.2) עבור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המקבל את הערכים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עד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בצע: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-1447800" y="3962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(2.1.2.1)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sum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sum + A[k]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-685800" y="4495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(2.1.3) 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sum &gt; max-sum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אז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 sum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max-sum</a:t>
            </a: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152400" y="5638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סיבוכיות הזמן:  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(n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  <p:bldP spid="93187" grpId="0" autoUpdateAnimBg="0"/>
      <p:bldP spid="93188" grpId="0" autoUpdateAnimBg="0"/>
      <p:bldP spid="93189" grpId="0" autoUpdateAnimBg="0"/>
      <p:bldP spid="93190" grpId="0" autoUpdateAnimBg="0"/>
      <p:bldP spid="93191" grpId="0" autoUpdateAnimBg="0"/>
      <p:bldP spid="93192" grpId="0" autoUpdateAnimBg="0"/>
      <p:bldP spid="93193" grpId="0" autoUpdateAnimBg="0"/>
      <p:bldP spid="9319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79F7-C562-4DB7-921B-AC65137D210B}" type="slidenum">
              <a:rPr lang="he-IL"/>
              <a:pPr/>
              <a:t>18</a:t>
            </a:fld>
            <a:endParaRPr lang="en-US"/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 לסעיף ב':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52400" y="1295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0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max-sum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(2) עבור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המקבל את הערכים  1 עד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בצע: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-152400" y="2362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(2.1)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0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sum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-152400" y="28956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(2.2) עבור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המקבל את הערכים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עד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בצע: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-685800" y="34290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(2.2.1)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sum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 sum + A[j]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-685800" y="40386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(2.2.2) 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sum &gt; max-sum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אז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max-sum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 sum 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152400" y="45720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(3) החזר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max-sum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ועצור.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152400" y="5867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סיבוכיות הזמן:  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(n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  <p:bldP spid="94211" grpId="0" autoUpdateAnimBg="0"/>
      <p:bldP spid="94212" grpId="0" autoUpdateAnimBg="0"/>
      <p:bldP spid="94213" grpId="0" autoUpdateAnimBg="0"/>
      <p:bldP spid="94214" grpId="0" autoUpdateAnimBg="0"/>
      <p:bldP spid="94215" grpId="0" autoUpdateAnimBg="0"/>
      <p:bldP spid="94216" grpId="0" autoUpdateAnimBg="0"/>
      <p:bldP spid="94217" grpId="0" autoUpdateAnimBg="0"/>
      <p:bldP spid="9421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603A-82F5-4E0F-90EB-17F5D5CD0E8B}" type="slidenum">
              <a:rPr lang="he-IL"/>
              <a:pPr/>
              <a:t>19</a:t>
            </a:fld>
            <a:endParaRPr lang="en-US"/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 לסעיף ג':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152400" y="1295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0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max-sum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 0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sum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 עבור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המקבל את הערכים  1 עד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בצע: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-228600" y="2362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(2.1)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sum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 sum + A[i]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-228600" y="28956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(2.2)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sum &gt; max-sum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אז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 sum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max-sum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-228600" y="3505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(2.3)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sum &lt; 0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אז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 0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sum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152400" y="4114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(3) החזר את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max-sum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ועצור.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228600" y="4876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סיבוכיות הזמן:  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(n)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304800" y="5562600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שאלה למחשבה: מה השינוי שצריך לעשות באלגוריתם אם נרצה גם לדעת מהי התת סדרה שסכומה מקסימלי ?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  <p:bldP spid="96259" grpId="0" autoUpdateAnimBg="0"/>
      <p:bldP spid="96260" grpId="0" autoUpdateAnimBg="0"/>
      <p:bldP spid="96261" grpId="0" autoUpdateAnimBg="0"/>
      <p:bldP spid="96262" grpId="0" autoUpdateAnimBg="0"/>
      <p:bldP spid="96263" grpId="0" autoUpdateAnimBg="0"/>
      <p:bldP spid="96264" grpId="0" autoUpdateAnimBg="0"/>
      <p:bldP spid="96265" grpId="0" autoUpdateAnimBg="0"/>
      <p:bldP spid="962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4733-61C2-46C1-9B5F-40DBCC370DC0}" type="slidenum">
              <a:rPr lang="he-IL"/>
              <a:pPr/>
              <a:t>2</a:t>
            </a:fld>
            <a:endParaRPr lang="en-US"/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76200" y="852488"/>
            <a:ext cx="853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חישוב סדר גודל זמן הריצה של אלגוריתמים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6200" y="1538288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 זמן הריצה מתקבל מספירת הפעולות שהאלגוריתם מבצע כפונקציה של 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גודל הקלט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0" y="2492375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 נשתמש בסימון 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"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גדול"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כדי להציג את סדר הגודל של זמן הריצה.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0" y="3284538"/>
            <a:ext cx="853440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המשמעות היא בעצם התעלמות מהקבועים. ניתן להתעלם מהקבועים, כי מה שחשוב הוא איך זמן הריצה גדל כשהקלט גדל. </a:t>
            </a:r>
          </a:p>
          <a:p>
            <a:pPr>
              <a:spcBef>
                <a:spcPct val="50000"/>
              </a:spcBef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0" y="4210050"/>
            <a:ext cx="85344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למשל , נתבונן בפונקציה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f(n)=3n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+4n+5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כאשר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n=10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f(n)=345</a:t>
            </a:r>
            <a:endParaRPr lang="he-IL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כאשר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n=20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f(n)=1285</a:t>
            </a:r>
            <a:endParaRPr lang="he-IL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כלומר, הקלט גדל פי  2, אך זמן הריצה גדל  (בערך) פי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=4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בגלל ה-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he-IL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שהוא הביטוי הדומיננטי ב-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f(n)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  <p:bldP spid="73731" grpId="0" autoUpdateAnimBg="0"/>
      <p:bldP spid="73733" grpId="0" autoUpdateAnimBg="0"/>
      <p:bldP spid="73736" grpId="0" autoUpdateAnimBg="0"/>
      <p:bldP spid="7373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5A0D-0E7A-4ACA-8AD5-F0638C301510}" type="slidenum">
              <a:rPr lang="he-IL"/>
              <a:pPr/>
              <a:t>20</a:t>
            </a:fld>
            <a:endParaRPr lang="en-US"/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908175" y="765175"/>
            <a:ext cx="6702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הפעולות בשורה (2.2) מתבצעות רק אם התנאי בשורה (2.1) לא מתקיים ולכן מספר הפעולות הכולל הוא: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066800" y="1981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 +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600200" y="1981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(n-1) +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590800" y="19812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3(n-1) +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657600" y="1981200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he-IL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3635375" y="19891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 =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4140200" y="1989138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6n-2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5562600" y="2819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(מתעלמים מהקבועים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4787900" y="1989138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= O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(n)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  <p:bldP spid="76803" grpId="0" autoUpdateAnimBg="0"/>
      <p:bldP spid="76804" grpId="0" autoUpdateAnimBg="0"/>
      <p:bldP spid="76805" grpId="0" autoUpdateAnimBg="0"/>
      <p:bldP spid="76806" grpId="0" autoUpdateAnimBg="0"/>
      <p:bldP spid="76807" grpId="0" autoUpdateAnimBg="0"/>
      <p:bldP spid="76808" grpId="0" autoUpdateAnimBg="0"/>
      <p:bldP spid="76809" grpId="0" autoUpdateAnimBg="0"/>
      <p:bldP spid="768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8898-D55F-4DB5-B20B-05D9F7462FBC}" type="slidenum">
              <a:rPr lang="he-IL"/>
              <a:pPr/>
              <a:t>21</a:t>
            </a:fld>
            <a:endParaRPr lang="en-US"/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609600" y="838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חסמים עליונים ותחתונים לבעיה אלגוריתמית 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חסם עליון</a:t>
            </a:r>
            <a:endParaRPr lang="en-US" sz="2800" b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304800" y="2071688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גילויו של אלגוריתם הפותר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מציב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חסם עליון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לבעיה האלגוריתמית.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09600" y="32766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חסם תחתון</a:t>
            </a:r>
            <a:endParaRPr lang="en-US" sz="2800" b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228600" y="3827463"/>
            <a:ext cx="838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נצליח להוכיח שכל אלגוריתם הפותר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חייב לבצע (במקרה הגרוע) מספר מסוים של פעולות, אז מספר זה של פעולות מהווה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חסם תחתון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לבעיה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utoUpdateAnimBg="0"/>
      <p:bldP spid="77827" grpId="0" autoUpdateAnimBg="0"/>
      <p:bldP spid="77828" grpId="0" autoUpdateAnimBg="0"/>
      <p:bldP spid="77829" grpId="0" autoUpdateAnimBg="0"/>
      <p:bldP spid="7783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0075-A343-46A9-B5FB-EC3A86336583}" type="slidenum">
              <a:rPr lang="he-IL"/>
              <a:pPr/>
              <a:t>22</a:t>
            </a:fld>
            <a:endParaRPr lang="en-US"/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3427413"/>
            <a:ext cx="800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פערים אלגוריתמים</a:t>
            </a:r>
            <a:endParaRPr lang="en-US" sz="2800" b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52400" y="3978275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כאשר החסם העליון הטוב ביותר הידוע גדול מן החסם התחתון הטוב ביותר הידוע קיים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פער אלגוריתמי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בעיות סגורות</a:t>
            </a:r>
            <a:endParaRPr lang="en-US" sz="2800" b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52400" y="1465263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כאשר החסם העליון של בעיה כלשהי שווה לחסם התחתון של הבעיה, הרי שהבעיה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סגורה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1" grpId="0" autoUpdateAnimBg="0"/>
      <p:bldP spid="78852" grpId="0" autoUpdateAnimBg="0"/>
      <p:bldP spid="7885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BCFF-E0C3-42C4-A948-67480B0ECB7B}" type="slidenum">
              <a:rPr lang="he-IL"/>
              <a:pPr/>
              <a:t>23</a:t>
            </a:fld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52400" y="701675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דוגמה להוכחת חסם תחתון לבעיה אלגוריתמית: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52400" y="1219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נדון בבעיה של מציאת מקסימום ברשימה בת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איברים. 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52400" y="1752600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נוכיח שכל אלגוריתם הפותר את הבעיה חייב לבצע לפחות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פעולות השוואה.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152400" y="2971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הוכחה: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152400" y="3505200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בכל פעולת השוואה יש "מנצח" ו"מפסיד". כדי שהאלגוריתם ידע בוודאות מיהו המקסימום, חייבים להיות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"מפסידים".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152400" y="4572000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לכן, כל אלגוריתם למציאת המקסימום ברשימה חייב לבצע לפחות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השוואות בין איברי הרשימה.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utoUpdateAnimBg="0"/>
      <p:bldP spid="79876" grpId="0" autoUpdateAnimBg="0"/>
      <p:bldP spid="79877" grpId="0" autoUpdateAnimBg="0"/>
      <p:bldP spid="79879" grpId="0" autoUpdateAnimBg="0"/>
      <p:bldP spid="79880" grpId="0" autoUpdateAnimBg="0"/>
      <p:bldP spid="7988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F93F-FCFE-4CD0-A5F5-517F92597705}" type="slidenum">
              <a:rPr lang="he-IL"/>
              <a:pPr/>
              <a:t>3</a:t>
            </a:fld>
            <a:endParaRPr lang="en-US"/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0" y="5013325"/>
            <a:ext cx="853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e-IL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0" y="1844675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3. במקרה של אלגוריתם רקורסיבי, מחשבים את זמן הריצה באמצעות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נוסחת נסיגה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315" name="Text Box 11"/>
          <p:cNvSpPr txBox="1">
            <a:spLocks noGrp="1" noChangeArrowheads="1"/>
          </p:cNvSpPr>
          <p:nvPr>
            <p:ph type="body" idx="1"/>
          </p:nvPr>
        </p:nvSpPr>
        <p:spPr>
          <a:xfrm>
            <a:off x="611188" y="2924175"/>
            <a:ext cx="7772400" cy="2087563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למשל: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נוסחת הנסיגה המתקבלת במקרה של חיפוש בינרי היא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T(n)=T(n/2) + c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ופתרונה הוא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T(n) =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(log(n))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900113" y="3141663"/>
            <a:ext cx="7772400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endParaRPr lang="he-IL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0" y="4941888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4. בחישוב זמן הריצה נתייחס תמיד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למקרה הגרוע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0" y="5445125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כלומר, אנו מניחים שהקלט לאלגוריתם הוא הקלט שיגרום לאלגוריתם לבצע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הכי הרבה פעולות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utoUpdateAnimBg="0"/>
      <p:bldP spid="98314" grpId="0" autoUpdateAnimBg="0"/>
      <p:bldP spid="98315" grpId="0" autoUpdateAnimBg="0"/>
      <p:bldP spid="98316" grpId="0" autoUpdateAnimBg="0"/>
      <p:bldP spid="98317" grpId="0" autoUpdateAnimBg="0"/>
      <p:bldP spid="9831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E571-2984-4258-925B-46760B7E3D44}" type="slidenum">
              <a:rPr lang="he-IL"/>
              <a:pPr/>
              <a:t>4</a:t>
            </a:fld>
            <a:endParaRPr lang="en-US"/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76200" y="914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לדוגמה: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3492500" y="1676400"/>
            <a:ext cx="5118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חיפוש סדרתי ברשימה לא ממוינת באורך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(n)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3276600" y="2209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חיפוש בינרי ברשימה ממוינת באורך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1828800" y="2209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(log(n))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3733800" y="27432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מיון מערך באורך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ע"י מיון-בועות: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1876425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(n</a:t>
            </a:r>
            <a:r>
              <a:rPr lang="en-US" sz="2400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3733800" y="32766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מיון מערך באורך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ע"י מיון-מיזוג: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1938338" y="3200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(nlog(n))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  <p:bldP spid="74755" grpId="0" autoUpdateAnimBg="0"/>
      <p:bldP spid="74757" grpId="0" autoUpdateAnimBg="0"/>
      <p:bldP spid="74758" grpId="0" autoUpdateAnimBg="0"/>
      <p:bldP spid="74759" grpId="0" autoUpdateAnimBg="0"/>
      <p:bldP spid="74760" grpId="0" autoUpdateAnimBg="0"/>
      <p:bldP spid="74761" grpId="0" autoUpdateAnimBg="0"/>
      <p:bldP spid="74762" grpId="0" autoUpdateAnimBg="0"/>
      <p:bldP spid="7476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F4C8-AEA6-4305-B660-2F0BC1498D99}" type="slidenum">
              <a:rPr lang="he-IL"/>
              <a:pPr/>
              <a:t>5</a:t>
            </a:fld>
            <a:endParaRPr lang="en-US"/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76200" y="1371600"/>
            <a:ext cx="3124200" cy="47244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76200" y="7620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דוגמה: 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מציאת המקסימום וסגנו במערך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בגודל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76200" y="2057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A[1]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,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A[2]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6200" y="25908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(2) עבור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←2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עד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בצע: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81000" y="31242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(2.1) אם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&gt; M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A[i]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בצע: 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81000" y="47244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(2.2) אחרת 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A[i] &gt; m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אז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A[i]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76200" y="52578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(3) החזר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1295400" y="1447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ספירת פעולות</a:t>
            </a:r>
            <a:endParaRPr lang="en-US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1295400" y="205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פעולות</a:t>
            </a:r>
            <a:endParaRPr lang="en-US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1295400" y="259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פעולות</a:t>
            </a:r>
            <a:endParaRPr lang="en-US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-76200" y="31242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פעולות</a:t>
            </a:r>
            <a:endParaRPr lang="en-US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-76200" y="4724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2(n-1)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פעולות </a:t>
            </a:r>
            <a:r>
              <a:rPr lang="he-IL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במקרה הגרוע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1295400" y="5257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פעולות</a:t>
            </a:r>
            <a:endParaRPr lang="en-US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5257800" y="36576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(2.1.1)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 M 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5257800" y="41910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(2.1.2)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A[i]</a:t>
            </a:r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-76200" y="3657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פעולות </a:t>
            </a:r>
            <a:r>
              <a:rPr lang="he-IL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במקרה הגרוע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-76200" y="41148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פעולות </a:t>
            </a:r>
            <a:r>
              <a:rPr lang="he-IL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במקרה הגרוע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0" grpId="0" animBg="1"/>
      <p:bldP spid="75778" grpId="0" autoUpdateAnimBg="0"/>
      <p:bldP spid="75779" grpId="0" autoUpdateAnimBg="0"/>
      <p:bldP spid="75780" grpId="0" autoUpdateAnimBg="0"/>
      <p:bldP spid="75781" grpId="0" autoUpdateAnimBg="0"/>
      <p:bldP spid="75782" grpId="0" autoUpdateAnimBg="0"/>
      <p:bldP spid="75783" grpId="0" autoUpdateAnimBg="0"/>
      <p:bldP spid="75784" grpId="0" autoUpdateAnimBg="0"/>
      <p:bldP spid="75785" grpId="0" autoUpdateAnimBg="0"/>
      <p:bldP spid="75786" grpId="0" autoUpdateAnimBg="0"/>
      <p:bldP spid="75787" grpId="0" autoUpdateAnimBg="0"/>
      <p:bldP spid="75789" grpId="0" autoUpdateAnimBg="0"/>
      <p:bldP spid="75791" grpId="0" autoUpdateAnimBg="0"/>
      <p:bldP spid="75792" grpId="0" autoUpdateAnimBg="0"/>
      <p:bldP spid="75793" grpId="0" autoUpdateAnimBg="0"/>
      <p:bldP spid="75794" grpId="0" autoUpdateAnimBg="0"/>
      <p:bldP spid="7579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8812-941F-4E60-93E8-1D00E3C0A26D}" type="slidenum">
              <a:rPr lang="he-IL"/>
              <a:pPr/>
              <a:t>6</a:t>
            </a:fld>
            <a:endParaRPr lang="en-US"/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תרגיל 1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52400" y="1295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נתונים לנו בניין בן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קומות וכדור זכוכית.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אנו רוצים לדעת מהו הגובה המינימלי (בקומות) כך שאם נזרוק ממנו את הכדור – הכדור יישבר.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52400" y="3063875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א. תארו אלגוריתם לפתרון הבעיה וחשבו את סיבוכיות הזמן שלו.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152400" y="3675063"/>
            <a:ext cx="845820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ב. הניחו כעת שעומדים לרשותכם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שני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כדורי זכוכית זהים. הציעו אלגוריתם יעיל לפתרון הבעיה וחשבו את סיבוכיות הזמן שלו (הפעולות הבסיסיות שמבצע האלגוריתם הן זריקה של כדורים מהבניין).</a:t>
            </a:r>
          </a:p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האם הושג שיפור בסדר גודל לעומת האלגוריתם שמשתמש בכדור זכוכית אחד?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899" grpId="0" autoUpdateAnimBg="0"/>
      <p:bldP spid="80900" grpId="0" autoUpdateAnimBg="0"/>
      <p:bldP spid="80901" grpId="0" autoUpdateAnimBg="0"/>
      <p:bldP spid="8090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CAF4-9BC8-4368-93FE-651E38BAC8C4}" type="slidenum">
              <a:rPr lang="he-IL"/>
              <a:pPr/>
              <a:t>7</a:t>
            </a:fld>
            <a:endParaRPr lang="en-US"/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152400" y="838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 סעיף א':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152400" y="1447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מתחילים מהקומה הראשונה ועולים בכל פעם קומה אחת.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152400" y="1981200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בשלב ה-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(כשאנו בקומה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 זורקים את הכדור מהקומה ה-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ורואים אם הוא נשבר.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6629400" y="29114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סיבוכיות הזמן: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4681538" y="2928938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1" grpId="0" autoUpdateAnimBg="0"/>
      <p:bldP spid="81942" grpId="0" autoUpdateAnimBg="0"/>
      <p:bldP spid="81943" grpId="0" autoUpdateAnimBg="0"/>
      <p:bldP spid="81944" grpId="0" autoUpdateAnimBg="0"/>
      <p:bldP spid="8194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578-F7CB-4354-8758-B666F08171BA}" type="slidenum">
              <a:rPr lang="he-IL"/>
              <a:pPr/>
              <a:t>8</a:t>
            </a:fld>
            <a:endParaRPr lang="en-US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152400" y="914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 סעיף ב':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152400" y="1600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מתחילים מהקומה ה-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√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ועולים בכל פעם בקפיצות של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√.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152400" y="2073275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הכדור נשבר בקומה ה-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√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i*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אז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משתמשים בכדור השני כדי למצוא את הקומה המבוקשת.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152400" y="2911475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כלומר עולים בקפיצות של 1 מהקומה ה-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√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(i-1)*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עד שהכדור נשבר או עד שמגיעים לקומה ה-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n)-1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√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i*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)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6629400" y="54102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סיבוכיות הזמן: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4191000" y="54102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√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2*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5105400" y="54102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O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(√n)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 autoUpdateAnimBg="0"/>
      <p:bldP spid="88072" grpId="0" autoUpdateAnimBg="0"/>
      <p:bldP spid="88073" grpId="0" autoUpdateAnimBg="0"/>
      <p:bldP spid="88074" grpId="0" autoUpdateAnimBg="0"/>
      <p:bldP spid="88075" grpId="0" autoUpdateAnimBg="0"/>
      <p:bldP spid="88076" grpId="0" autoUpdateAnimBg="0"/>
      <p:bldP spid="8807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C770-A166-4C91-8A99-25E8EC11B67D}" type="slidenum">
              <a:rPr lang="he-IL"/>
              <a:pPr/>
              <a:t>9</a:t>
            </a:fld>
            <a:endParaRPr lang="en-US"/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תרגיל 2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152400" y="1312863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פרופסור כלומסקי חזר לביתו מבילוי בחוף הים והתברר לו כי הוא שכח את ארנקו בים.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52400" y="2530475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הפרופסור נסע מיד חזרה לים כדי לחפש את הארנק, אך לרוע המזל הוא לא הצליח להיזכר באיזה צד של סוכת המציל הוא ישב.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152400" y="3352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יחד עם זאת, הפרופסור זכר שהוא ישב בדיוק על שפת המים.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152400" y="4283075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הפרופסור החליט להשתמש באלגוריתם החיפוש הבא (החיפוש מתחיל בסוכת המציל):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7" grpId="0" autoUpdateAnimBg="0"/>
      <p:bldP spid="82948" grpId="0" autoUpdateAnimBg="0"/>
      <p:bldP spid="82949" grpId="0" autoUpdateAnimBg="0"/>
      <p:bldP spid="82950" grpId="0" autoUpdateAnimBg="0"/>
    </p:bldLst>
  </p:timing>
</p:sld>
</file>

<file path=ppt/theme/theme1.xml><?xml version="1.0" encoding="utf-8"?>
<a:theme xmlns:a="http://schemas.openxmlformats.org/drawingml/2006/main" name="עיצוב ברירת מחדל">
  <a:themeElements>
    <a:clrScheme name="עיצוב ברירת מחדל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עיצוב ברירת מחדל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David" pitchFamily="34" charset="-79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David" pitchFamily="34" charset="-79"/>
          </a:defRPr>
        </a:defPPr>
      </a:lstStyle>
    </a:lnDef>
  </a:objectDefaults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1589</Words>
  <Application>Microsoft PowerPoint</Application>
  <PresentationFormat>On-screen Show (4:3)</PresentationFormat>
  <Paragraphs>219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עיצוב ברירת מחדל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Rinat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Rinat Bina Rosenberg</dc:creator>
  <cp:lastModifiedBy>hp</cp:lastModifiedBy>
  <cp:revision>140</cp:revision>
  <dcterms:created xsi:type="dcterms:W3CDTF">2003-06-23T06:21:41Z</dcterms:created>
  <dcterms:modified xsi:type="dcterms:W3CDTF">2007-11-17T10:51:18Z</dcterms:modified>
</cp:coreProperties>
</file>