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1" r:id="rId3"/>
    <p:sldId id="279" r:id="rId4"/>
    <p:sldId id="280" r:id="rId5"/>
    <p:sldId id="281" r:id="rId6"/>
    <p:sldId id="323" r:id="rId7"/>
    <p:sldId id="322" r:id="rId8"/>
    <p:sldId id="259" r:id="rId9"/>
    <p:sldId id="319" r:id="rId10"/>
    <p:sldId id="320" r:id="rId11"/>
    <p:sldId id="313" r:id="rId12"/>
    <p:sldId id="314" r:id="rId13"/>
    <p:sldId id="315" r:id="rId14"/>
    <p:sldId id="316" r:id="rId15"/>
    <p:sldId id="317" r:id="rId16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1pPr>
    <a:lvl2pPr marL="457200" algn="r" rtl="1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2pPr>
    <a:lvl3pPr marL="914400" algn="r" rtl="1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3pPr>
    <a:lvl4pPr marL="1371600" algn="r" rtl="1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4pPr>
    <a:lvl5pPr marL="1828800" algn="r" rtl="1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FFF"/>
    <a:srgbClr val="6699FF"/>
    <a:srgbClr val="FF3300"/>
    <a:srgbClr val="FF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5025" autoAdjust="0"/>
    <p:restoredTop sz="94667" autoAdjust="0"/>
  </p:normalViewPr>
  <p:slideViewPr>
    <p:cSldViewPr>
      <p:cViewPr varScale="1">
        <p:scale>
          <a:sx n="75" d="100"/>
          <a:sy n="75" d="100"/>
        </p:scale>
        <p:origin x="-732" y="-84"/>
      </p:cViewPr>
      <p:guideLst>
        <p:guide orient="horz" pos="2160"/>
        <p:guide pos="5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79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7667E9DC-C1F5-4C93-B976-5B3ACCB3E79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2F76C905-5A33-4025-A29B-0A00B1FD33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8ED87-879F-42BE-A7BC-A8CD878A2AA4}" type="slidenum">
              <a:rPr lang="en-US"/>
              <a:pPr/>
              <a:t>1</a:t>
            </a:fld>
            <a:endParaRPr lang="en-US"/>
          </a:p>
        </p:txBody>
      </p:sp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052513"/>
            <a:ext cx="7772400" cy="1431925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553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55323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1722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5324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5325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81000" y="6172200"/>
            <a:ext cx="1905000" cy="457200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2C58CB75-47BD-4282-A21B-001347406B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3834F-017F-47F2-ACD6-9FA7C3232C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F4AEF-FB68-4B29-A9F1-0EB3B6EB21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69956-12E4-40E3-890B-5B983F44A1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B182B-1412-41DC-90B9-46BC0D4007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A7EC0-F41E-402E-8D68-E73D75061F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83470-6028-40DF-BBDD-18133EDB18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87762-7344-4029-923E-9F37309FBE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B3E7A-CE61-445F-BC77-29EAF14F8A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50958-B9F8-4005-A08B-F6BDA2FEC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4865F-3746-4212-9D45-4A8A563B7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5429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542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43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43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fld id="{681D6C03-981E-4B24-BEA6-60A5E4B7D9F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audio" Target="../media/audio4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DAB7-05A1-4E36-A515-EAF11422CA25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752600" y="2117725"/>
            <a:ext cx="53340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פרק 7</a:t>
            </a:r>
          </a:p>
          <a:p>
            <a:pPr algn="ctr">
              <a:spcBef>
                <a:spcPct val="50000"/>
              </a:spcBef>
            </a:pPr>
            <a:r>
              <a:rPr lang="he-IL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חוסר יעילות ואי- סבירו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ת</a:t>
            </a:r>
          </a:p>
          <a:p>
            <a:pPr algn="ctr">
              <a:spcBef>
                <a:spcPct val="50000"/>
              </a:spcBef>
            </a:pPr>
            <a:r>
              <a:rPr lang="he-IL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מבוא</a:t>
            </a:r>
            <a:endParaRPr 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620000" y="6019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590800" y="5468938"/>
            <a:ext cx="5867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הוכן על ידי: רינת רוזנברג</a:t>
            </a:r>
          </a:p>
          <a:p>
            <a:pPr>
              <a:spcBef>
                <a:spcPct val="50000"/>
              </a:spcBef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ערך: אייל משיח</a:t>
            </a:r>
            <a:endParaRPr lang="en-US" sz="1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0982-8476-461D-9403-27A80A1537E3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142875" y="685800"/>
            <a:ext cx="8315325" cy="1371600"/>
            <a:chOff x="285" y="528"/>
            <a:chExt cx="5049" cy="864"/>
          </a:xfrm>
        </p:grpSpPr>
        <p:grpSp>
          <p:nvGrpSpPr>
            <p:cNvPr id="122882" name="Group 2"/>
            <p:cNvGrpSpPr>
              <a:grpSpLocks/>
            </p:cNvGrpSpPr>
            <p:nvPr/>
          </p:nvGrpSpPr>
          <p:grpSpPr bwMode="auto">
            <a:xfrm>
              <a:off x="285" y="768"/>
              <a:ext cx="4995" cy="624"/>
              <a:chOff x="576" y="960"/>
              <a:chExt cx="4995" cy="624"/>
            </a:xfrm>
          </p:grpSpPr>
          <p:sp>
            <p:nvSpPr>
              <p:cNvPr id="122883" name="Rectangle 3"/>
              <p:cNvSpPr>
                <a:spLocks noChangeArrowheads="1"/>
              </p:cNvSpPr>
              <p:nvPr/>
            </p:nvSpPr>
            <p:spPr bwMode="auto">
              <a:xfrm>
                <a:off x="679" y="960"/>
                <a:ext cx="4892" cy="624"/>
              </a:xfrm>
              <a:prstGeom prst="rect">
                <a:avLst/>
              </a:prstGeom>
              <a:noFill/>
              <a:ln w="57150" cmpd="thickThin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2884" name="Text Box 4"/>
              <p:cNvSpPr txBox="1">
                <a:spLocks noChangeArrowheads="1"/>
              </p:cNvSpPr>
              <p:nvPr/>
            </p:nvSpPr>
            <p:spPr bwMode="auto">
              <a:xfrm>
                <a:off x="576" y="1045"/>
                <a:ext cx="4944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הקלט לבעיה: פסוק בתחשיב הפסוקים.</a:t>
                </a:r>
              </a:p>
              <a:p>
                <a:pPr>
                  <a:spcBef>
                    <a:spcPct val="50000"/>
                  </a:spcBef>
                </a:pP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השאלה: האם קיימת לפחות השמה אחת של ערכי אמת המספקת את הפסוק?</a:t>
                </a:r>
                <a:endPara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endParaRPr>
              </a:p>
            </p:txBody>
          </p:sp>
        </p:grpSp>
        <p:sp>
          <p:nvSpPr>
            <p:cNvPr id="122885" name="Text Box 5"/>
            <p:cNvSpPr txBox="1">
              <a:spLocks noChangeArrowheads="1"/>
            </p:cNvSpPr>
            <p:nvPr/>
          </p:nvSpPr>
          <p:spPr bwMode="auto">
            <a:xfrm>
              <a:off x="3408" y="528"/>
              <a:ext cx="19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 sz="1800">
                  <a:solidFill>
                    <a:schemeClr val="accent1"/>
                  </a:solidFill>
                  <a:cs typeface="David" pitchFamily="34" charset="-79"/>
                </a:rPr>
                <a:t>בעיית הספיקות:</a:t>
              </a:r>
              <a:endParaRPr lang="en-US" sz="1800">
                <a:solidFill>
                  <a:schemeClr val="accent1"/>
                </a:solidFill>
                <a:cs typeface="David" pitchFamily="34" charset="-79"/>
              </a:endParaRPr>
            </a:p>
          </p:txBody>
        </p:sp>
      </p:grpSp>
      <p:grpSp>
        <p:nvGrpSpPr>
          <p:cNvPr id="122896" name="Group 16"/>
          <p:cNvGrpSpPr>
            <a:grpSpLocks/>
          </p:cNvGrpSpPr>
          <p:nvPr/>
        </p:nvGrpSpPr>
        <p:grpSpPr bwMode="auto">
          <a:xfrm>
            <a:off x="152400" y="2438400"/>
            <a:ext cx="8286750" cy="1800225"/>
            <a:chOff x="279" y="1824"/>
            <a:chExt cx="5049" cy="864"/>
          </a:xfrm>
        </p:grpSpPr>
        <p:grpSp>
          <p:nvGrpSpPr>
            <p:cNvPr id="122888" name="Group 8"/>
            <p:cNvGrpSpPr>
              <a:grpSpLocks/>
            </p:cNvGrpSpPr>
            <p:nvPr/>
          </p:nvGrpSpPr>
          <p:grpSpPr bwMode="auto">
            <a:xfrm>
              <a:off x="279" y="2064"/>
              <a:ext cx="4995" cy="624"/>
              <a:chOff x="576" y="960"/>
              <a:chExt cx="4995" cy="624"/>
            </a:xfrm>
          </p:grpSpPr>
          <p:sp>
            <p:nvSpPr>
              <p:cNvPr id="122889" name="Rectangle 9"/>
              <p:cNvSpPr>
                <a:spLocks noChangeArrowheads="1"/>
              </p:cNvSpPr>
              <p:nvPr/>
            </p:nvSpPr>
            <p:spPr bwMode="auto">
              <a:xfrm>
                <a:off x="679" y="960"/>
                <a:ext cx="4892" cy="624"/>
              </a:xfrm>
              <a:prstGeom prst="rect">
                <a:avLst/>
              </a:prstGeom>
              <a:noFill/>
              <a:ln w="57150" cmpd="thickThin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2890" name="Text Box 10"/>
              <p:cNvSpPr txBox="1">
                <a:spLocks noChangeArrowheads="1"/>
              </p:cNvSpPr>
              <p:nvPr/>
            </p:nvSpPr>
            <p:spPr bwMode="auto">
              <a:xfrm>
                <a:off x="576" y="1045"/>
                <a:ext cx="4944" cy="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הקלט לבעיה: מפה מדינית.</a:t>
                </a:r>
              </a:p>
              <a:p>
                <a:pPr>
                  <a:spcBef>
                    <a:spcPct val="50000"/>
                  </a:spcBef>
                </a:pP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השאלה: האם ניתן לצבוע את המפה בשלושה צבעים, כך שכל שתי מדינות בעלות גבול משותף יהיו צבועות בצבע שונה?</a:t>
                </a:r>
                <a:endPara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endParaRPr>
              </a:p>
            </p:txBody>
          </p:sp>
        </p:grpSp>
        <p:sp>
          <p:nvSpPr>
            <p:cNvPr id="122891" name="Text Box 11"/>
            <p:cNvSpPr txBox="1">
              <a:spLocks noChangeArrowheads="1"/>
            </p:cNvSpPr>
            <p:nvPr/>
          </p:nvSpPr>
          <p:spPr bwMode="auto">
            <a:xfrm>
              <a:off x="3072" y="1824"/>
              <a:ext cx="225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 sz="1800">
                  <a:solidFill>
                    <a:schemeClr val="accent1"/>
                  </a:solidFill>
                  <a:cs typeface="David" pitchFamily="34" charset="-79"/>
                </a:rPr>
                <a:t>בעיית צביעת מפה בשלושה צבעים:</a:t>
              </a:r>
              <a:endParaRPr lang="en-US" sz="1800">
                <a:solidFill>
                  <a:schemeClr val="accent1"/>
                </a:solidFill>
                <a:cs typeface="David" pitchFamily="34" charset="-79"/>
              </a:endParaRPr>
            </a:p>
          </p:txBody>
        </p:sp>
      </p:grpSp>
      <p:grpSp>
        <p:nvGrpSpPr>
          <p:cNvPr id="122897" name="Group 17"/>
          <p:cNvGrpSpPr>
            <a:grpSpLocks/>
          </p:cNvGrpSpPr>
          <p:nvPr/>
        </p:nvGrpSpPr>
        <p:grpSpPr bwMode="auto">
          <a:xfrm>
            <a:off x="152400" y="4648200"/>
            <a:ext cx="8320088" cy="1717675"/>
            <a:chOff x="288" y="3024"/>
            <a:chExt cx="5049" cy="864"/>
          </a:xfrm>
        </p:grpSpPr>
        <p:grpSp>
          <p:nvGrpSpPr>
            <p:cNvPr id="122892" name="Group 12"/>
            <p:cNvGrpSpPr>
              <a:grpSpLocks/>
            </p:cNvGrpSpPr>
            <p:nvPr/>
          </p:nvGrpSpPr>
          <p:grpSpPr bwMode="auto">
            <a:xfrm>
              <a:off x="288" y="3264"/>
              <a:ext cx="4995" cy="624"/>
              <a:chOff x="576" y="960"/>
              <a:chExt cx="4995" cy="624"/>
            </a:xfrm>
          </p:grpSpPr>
          <p:sp>
            <p:nvSpPr>
              <p:cNvPr id="122893" name="Rectangle 13"/>
              <p:cNvSpPr>
                <a:spLocks noChangeArrowheads="1"/>
              </p:cNvSpPr>
              <p:nvPr/>
            </p:nvSpPr>
            <p:spPr bwMode="auto">
              <a:xfrm>
                <a:off x="679" y="960"/>
                <a:ext cx="4892" cy="624"/>
              </a:xfrm>
              <a:prstGeom prst="rect">
                <a:avLst/>
              </a:prstGeom>
              <a:noFill/>
              <a:ln w="57150" cmpd="thickThin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2894" name="Text Box 14"/>
              <p:cNvSpPr txBox="1">
                <a:spLocks noChangeArrowheads="1"/>
              </p:cNvSpPr>
              <p:nvPr/>
            </p:nvSpPr>
            <p:spPr bwMode="auto">
              <a:xfrm>
                <a:off x="576" y="1045"/>
                <a:ext cx="4944" cy="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הקלט לבעיה: גרף 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G=(V,E)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 ומספר שלם 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k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השאלה: האם ניתן לצבוע את הגרף ב-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k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 צבעים, כך שכל שני צמתים שכנים יהיו צבועים בצבע שונה?</a:t>
                </a:r>
                <a:endPara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endParaRPr>
              </a:p>
            </p:txBody>
          </p:sp>
        </p:grpSp>
        <p:sp>
          <p:nvSpPr>
            <p:cNvPr id="122895" name="Text Box 15"/>
            <p:cNvSpPr txBox="1">
              <a:spLocks noChangeArrowheads="1"/>
            </p:cNvSpPr>
            <p:nvPr/>
          </p:nvSpPr>
          <p:spPr bwMode="auto">
            <a:xfrm>
              <a:off x="3081" y="3024"/>
              <a:ext cx="2256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 sz="1800">
                  <a:solidFill>
                    <a:schemeClr val="accent1"/>
                  </a:solidFill>
                  <a:cs typeface="David" pitchFamily="34" charset="-79"/>
                </a:rPr>
                <a:t>בעיית צביעת גרף:</a:t>
              </a:r>
              <a:endParaRPr lang="en-US" sz="1800">
                <a:solidFill>
                  <a:schemeClr val="accent1"/>
                </a:solidFill>
                <a:cs typeface="David" pitchFamily="34" charset="-79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F586-D748-4A46-929E-9B772C1F58D9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981200" y="1676400"/>
            <a:ext cx="6477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1600" b="1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רדוקציה:</a:t>
            </a:r>
            <a:r>
              <a:rPr lang="he-IL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אלגוריתם שהופך קלט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x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לבעיה 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A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לקלט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y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לבעיה 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B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, כך שתשובת 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B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על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y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תהיה זהה לתשובת 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A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על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x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.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7302500" y="1295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הגדרה:</a:t>
            </a:r>
            <a:endParaRPr lang="en-US" sz="1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7213600" y="2743200"/>
            <a:ext cx="1231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סימונים:</a:t>
            </a:r>
            <a:endParaRPr lang="en-US" sz="1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  <p:grpSp>
        <p:nvGrpSpPr>
          <p:cNvPr id="114693" name="Group 5"/>
          <p:cNvGrpSpPr>
            <a:grpSpLocks/>
          </p:cNvGrpSpPr>
          <p:nvPr/>
        </p:nvGrpSpPr>
        <p:grpSpPr bwMode="auto">
          <a:xfrm>
            <a:off x="4406900" y="3138488"/>
            <a:ext cx="4038600" cy="366712"/>
            <a:chOff x="2592" y="2112"/>
            <a:chExt cx="2544" cy="371"/>
          </a:xfrm>
        </p:grpSpPr>
        <p:sp>
          <p:nvSpPr>
            <p:cNvPr id="114694" name="Text Box 6"/>
            <p:cNvSpPr txBox="1">
              <a:spLocks noChangeArrowheads="1"/>
            </p:cNvSpPr>
            <p:nvPr/>
          </p:nvSpPr>
          <p:spPr bwMode="auto">
            <a:xfrm>
              <a:off x="4512" y="2112"/>
              <a:ext cx="624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A&lt;B</a:t>
              </a: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</a:t>
              </a:r>
              <a:endParaRPr 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sp>
          <p:nvSpPr>
            <p:cNvPr id="114695" name="Text Box 7"/>
            <p:cNvSpPr txBox="1">
              <a:spLocks noChangeArrowheads="1"/>
            </p:cNvSpPr>
            <p:nvPr/>
          </p:nvSpPr>
          <p:spPr bwMode="auto">
            <a:xfrm>
              <a:off x="2592" y="2112"/>
              <a:ext cx="2112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 -    רדוקציה מ-</a:t>
              </a:r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A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ל-</a:t>
              </a:r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B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.</a:t>
              </a:r>
              <a:r>
                <a:rPr lang="he-IL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</a:t>
              </a:r>
              <a:endParaRPr 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</p:grp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7150100" y="42672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משמעות:</a:t>
            </a:r>
            <a:endParaRPr lang="en-US" sz="1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1587500" y="4648200"/>
            <a:ext cx="685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בהינתן פתרון ל-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B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אפשר לפתור את 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A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. כלומר, 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A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אינה קשה יותר מ-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B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. 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1968500" y="3505200"/>
            <a:ext cx="6477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x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→y</a:t>
            </a: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   -    הפיכת הקלט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x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ל-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A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לקלט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y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ל-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B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.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3657600" y="6096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מבוא לרדוקציות</a:t>
            </a:r>
            <a:endParaRPr 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1" grpId="0" autoUpdateAnimBg="0"/>
      <p:bldP spid="114692" grpId="0" autoUpdateAnimBg="0"/>
      <p:bldP spid="114696" grpId="0" autoUpdateAnimBg="0"/>
      <p:bldP spid="114697" grpId="0" autoUpdateAnimBg="0"/>
      <p:bldP spid="114698" grpId="0" autoUpdateAnimBg="0"/>
      <p:bldP spid="11469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04D6-6743-4F92-AB58-CC4E2757A03E}" type="slidenum">
              <a:rPr lang="en-US"/>
              <a:pPr/>
              <a:t>12</a:t>
            </a:fld>
            <a:endParaRPr lang="en-US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647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דוגמא פשוטה ביותר:</a:t>
            </a:r>
            <a:endParaRPr lang="en-US" sz="16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2286000" y="1905000"/>
            <a:ext cx="60198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he-IL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בעיה </a:t>
            </a:r>
            <a:r>
              <a: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A</a:t>
            </a:r>
            <a:r>
              <a:rPr lang="he-IL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: 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מקבלת שני צבעים  צ1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,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צ2 ומחזירה </a:t>
            </a:r>
            <a:r>
              <a:rPr lang="he-IL" sz="16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כן 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אם ורק אם הצבעים הם </a:t>
            </a:r>
            <a:r>
              <a:rPr lang="he-IL" sz="1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אדום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ו</a:t>
            </a:r>
            <a:r>
              <a:rPr lang="he-IL" sz="160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ירוק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. </a:t>
            </a:r>
            <a:endParaRPr lang="en-US" sz="16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828800" y="2971800"/>
            <a:ext cx="6477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he-IL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בעיה </a:t>
            </a:r>
            <a:r>
              <a: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B</a:t>
            </a:r>
            <a:r>
              <a:rPr lang="he-IL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: 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מקבלת שלושה צבעים צ1,צ2,צ3 ומחזירה </a:t>
            </a:r>
            <a:r>
              <a:rPr lang="he-IL" sz="16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כן 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אם ורק אם הצבעים הם </a:t>
            </a:r>
            <a:r>
              <a:rPr lang="he-IL" sz="1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אדום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</a:t>
            </a:r>
            <a:r>
              <a:rPr lang="he-IL" sz="160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ירוק</a:t>
            </a:r>
            <a:r>
              <a:rPr lang="he-IL" sz="16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ו</a:t>
            </a:r>
            <a:r>
              <a:rPr lang="he-IL" sz="16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כחול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. 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676400" y="4343400"/>
            <a:ext cx="6629400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ננסה למצוא </a:t>
            </a:r>
            <a:r>
              <a:rPr lang="he-IL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רדוקציה מבעיה </a:t>
            </a:r>
            <a:r>
              <a: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A</a:t>
            </a:r>
            <a:r>
              <a:rPr lang="he-IL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לבעיה </a:t>
            </a:r>
            <a:r>
              <a: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B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.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עלינו לשנות את הקלט לבעיה 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A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, כך שתשובת 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B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על הקלט החדש תהיה זהה לתשובת 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A</a:t>
            </a: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על הקלט המקורי.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15" grpId="0" autoUpdateAnimBg="0"/>
      <p:bldP spid="115716" grpId="0" autoUpdateAnimBg="0"/>
      <p:bldP spid="11571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48A6-E23E-4952-BB61-467B207DE33B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1958975" y="1143000"/>
            <a:ext cx="5562600" cy="1676400"/>
            <a:chOff x="1344" y="720"/>
            <a:chExt cx="3504" cy="1056"/>
          </a:xfrm>
        </p:grpSpPr>
        <p:grpSp>
          <p:nvGrpSpPr>
            <p:cNvPr id="116739" name="Group 3"/>
            <p:cNvGrpSpPr>
              <a:grpSpLocks/>
            </p:cNvGrpSpPr>
            <p:nvPr/>
          </p:nvGrpSpPr>
          <p:grpSpPr bwMode="auto">
            <a:xfrm>
              <a:off x="1344" y="912"/>
              <a:ext cx="3504" cy="864"/>
              <a:chOff x="1344" y="912"/>
              <a:chExt cx="3504" cy="864"/>
            </a:xfrm>
          </p:grpSpPr>
          <p:sp>
            <p:nvSpPr>
              <p:cNvPr id="116740" name="Line 4"/>
              <p:cNvSpPr>
                <a:spLocks noChangeShapeType="1"/>
              </p:cNvSpPr>
              <p:nvPr/>
            </p:nvSpPr>
            <p:spPr bwMode="auto">
              <a:xfrm>
                <a:off x="1344" y="1392"/>
                <a:ext cx="48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16741" name="Line 5"/>
              <p:cNvSpPr>
                <a:spLocks noChangeShapeType="1"/>
              </p:cNvSpPr>
              <p:nvPr/>
            </p:nvSpPr>
            <p:spPr bwMode="auto">
              <a:xfrm>
                <a:off x="4368" y="1392"/>
                <a:ext cx="48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16742" name="AutoShape 6"/>
              <p:cNvSpPr>
                <a:spLocks noChangeArrowheads="1"/>
              </p:cNvSpPr>
              <p:nvPr/>
            </p:nvSpPr>
            <p:spPr bwMode="auto">
              <a:xfrm>
                <a:off x="1824" y="912"/>
                <a:ext cx="2544" cy="864"/>
              </a:xfrm>
              <a:prstGeom prst="bevel">
                <a:avLst>
                  <a:gd name="adj" fmla="val 12500"/>
                </a:avLst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16743" name="Text Box 7"/>
            <p:cNvSpPr txBox="1">
              <a:spLocks noChangeArrowheads="1"/>
            </p:cNvSpPr>
            <p:nvPr/>
          </p:nvSpPr>
          <p:spPr bwMode="auto">
            <a:xfrm>
              <a:off x="2736" y="720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בעיה </a:t>
              </a:r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A</a:t>
              </a:r>
            </a:p>
          </p:txBody>
        </p:sp>
      </p:grpSp>
      <p:grpSp>
        <p:nvGrpSpPr>
          <p:cNvPr id="116744" name="Group 8"/>
          <p:cNvGrpSpPr>
            <a:grpSpLocks/>
          </p:cNvGrpSpPr>
          <p:nvPr/>
        </p:nvGrpSpPr>
        <p:grpSpPr bwMode="auto">
          <a:xfrm>
            <a:off x="1958975" y="3733800"/>
            <a:ext cx="5562600" cy="1676400"/>
            <a:chOff x="1344" y="2352"/>
            <a:chExt cx="3504" cy="1056"/>
          </a:xfrm>
        </p:grpSpPr>
        <p:sp>
          <p:nvSpPr>
            <p:cNvPr id="116745" name="Line 9"/>
            <p:cNvSpPr>
              <a:spLocks noChangeShapeType="1"/>
            </p:cNvSpPr>
            <p:nvPr/>
          </p:nvSpPr>
          <p:spPr bwMode="auto">
            <a:xfrm>
              <a:off x="1344" y="2976"/>
              <a:ext cx="4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116746" name="Group 10"/>
            <p:cNvGrpSpPr>
              <a:grpSpLocks/>
            </p:cNvGrpSpPr>
            <p:nvPr/>
          </p:nvGrpSpPr>
          <p:grpSpPr bwMode="auto">
            <a:xfrm>
              <a:off x="1824" y="2352"/>
              <a:ext cx="3024" cy="1056"/>
              <a:chOff x="1824" y="2208"/>
              <a:chExt cx="3024" cy="1056"/>
            </a:xfrm>
          </p:grpSpPr>
          <p:sp>
            <p:nvSpPr>
              <p:cNvPr id="116747" name="Line 11"/>
              <p:cNvSpPr>
                <a:spLocks noChangeShapeType="1"/>
              </p:cNvSpPr>
              <p:nvPr/>
            </p:nvSpPr>
            <p:spPr bwMode="auto">
              <a:xfrm>
                <a:off x="4368" y="28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16748" name="AutoShape 12"/>
              <p:cNvSpPr>
                <a:spLocks noChangeArrowheads="1"/>
              </p:cNvSpPr>
              <p:nvPr/>
            </p:nvSpPr>
            <p:spPr bwMode="auto">
              <a:xfrm>
                <a:off x="1824" y="2400"/>
                <a:ext cx="2544" cy="864"/>
              </a:xfrm>
              <a:prstGeom prst="bevel">
                <a:avLst>
                  <a:gd name="adj" fmla="val 12500"/>
                </a:avLst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6749" name="Text Box 13"/>
              <p:cNvSpPr txBox="1">
                <a:spLocks noChangeArrowheads="1"/>
              </p:cNvSpPr>
              <p:nvPr/>
            </p:nvSpPr>
            <p:spPr bwMode="auto">
              <a:xfrm>
                <a:off x="2784" y="2208"/>
                <a:ext cx="6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 Transparent" pitchFamily="10" charset="-79"/>
                  </a:rPr>
                  <a:t>בעיה </a:t>
                </a:r>
                <a:r>
                  <a:rPr 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 Transparent" pitchFamily="10" charset="-79"/>
                  </a:rPr>
                  <a:t>B</a:t>
                </a:r>
              </a:p>
            </p:txBody>
          </p:sp>
        </p:grpSp>
      </p:grpSp>
      <p:grpSp>
        <p:nvGrpSpPr>
          <p:cNvPr id="116750" name="Group 14"/>
          <p:cNvGrpSpPr>
            <a:grpSpLocks/>
          </p:cNvGrpSpPr>
          <p:nvPr/>
        </p:nvGrpSpPr>
        <p:grpSpPr bwMode="auto">
          <a:xfrm>
            <a:off x="1196975" y="1905000"/>
            <a:ext cx="7086600" cy="603250"/>
            <a:chOff x="864" y="1200"/>
            <a:chExt cx="4464" cy="380"/>
          </a:xfrm>
        </p:grpSpPr>
        <p:sp>
          <p:nvSpPr>
            <p:cNvPr id="116751" name="Text Box 15"/>
            <p:cNvSpPr txBox="1">
              <a:spLocks noChangeArrowheads="1"/>
            </p:cNvSpPr>
            <p:nvPr/>
          </p:nvSpPr>
          <p:spPr bwMode="auto">
            <a:xfrm>
              <a:off x="2496" y="1200"/>
              <a:ext cx="1056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he-IL" sz="14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האם הצבעים הם </a:t>
              </a:r>
              <a:r>
                <a:rPr lang="he-IL" sz="1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אדום,</a:t>
              </a:r>
              <a:r>
                <a:rPr lang="he-IL" sz="14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</a:t>
              </a:r>
              <a:r>
                <a:rPr lang="he-IL" sz="1400" b="1">
                  <a:solidFill>
                    <a:srgbClr val="33CC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ירוק</a:t>
              </a:r>
              <a:r>
                <a:rPr lang="he-IL" sz="14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?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sp>
          <p:nvSpPr>
            <p:cNvPr id="116752" name="Text Box 16"/>
            <p:cNvSpPr txBox="1">
              <a:spLocks noChangeArrowheads="1"/>
            </p:cNvSpPr>
            <p:nvPr/>
          </p:nvSpPr>
          <p:spPr bwMode="auto">
            <a:xfrm>
              <a:off x="864" y="129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he-IL" sz="16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צ1,צ2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sp>
          <p:nvSpPr>
            <p:cNvPr id="116753" name="Text Box 17"/>
            <p:cNvSpPr txBox="1">
              <a:spLocks noChangeArrowheads="1"/>
            </p:cNvSpPr>
            <p:nvPr/>
          </p:nvSpPr>
          <p:spPr bwMode="auto">
            <a:xfrm>
              <a:off x="4848" y="129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כן/לא</a:t>
              </a:r>
              <a:endPara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</p:grpSp>
      <p:grpSp>
        <p:nvGrpSpPr>
          <p:cNvPr id="116754" name="Group 18"/>
          <p:cNvGrpSpPr>
            <a:grpSpLocks/>
          </p:cNvGrpSpPr>
          <p:nvPr/>
        </p:nvGrpSpPr>
        <p:grpSpPr bwMode="auto">
          <a:xfrm>
            <a:off x="892175" y="4572000"/>
            <a:ext cx="7391400" cy="581025"/>
            <a:chOff x="672" y="2880"/>
            <a:chExt cx="4656" cy="366"/>
          </a:xfrm>
        </p:grpSpPr>
        <p:sp>
          <p:nvSpPr>
            <p:cNvPr id="116755" name="Text Box 19"/>
            <p:cNvSpPr txBox="1">
              <a:spLocks noChangeArrowheads="1"/>
            </p:cNvSpPr>
            <p:nvPr/>
          </p:nvSpPr>
          <p:spPr bwMode="auto">
            <a:xfrm>
              <a:off x="2448" y="2880"/>
              <a:ext cx="115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he-IL" sz="14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האם הצבעים הם </a:t>
              </a:r>
              <a:r>
                <a:rPr lang="he-IL" sz="1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אדום,</a:t>
              </a:r>
              <a:r>
                <a:rPr lang="he-IL" sz="14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</a:t>
              </a:r>
              <a:r>
                <a:rPr lang="he-IL" sz="1400" b="1">
                  <a:solidFill>
                    <a:srgbClr val="33CC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ירוק, </a:t>
              </a:r>
              <a:r>
                <a:rPr lang="he-IL" sz="1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כחול</a:t>
              </a:r>
              <a:r>
                <a:rPr lang="he-IL" sz="14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?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sp>
          <p:nvSpPr>
            <p:cNvPr id="116756" name="Text Box 20"/>
            <p:cNvSpPr txBox="1">
              <a:spLocks noChangeArrowheads="1"/>
            </p:cNvSpPr>
            <p:nvPr/>
          </p:nvSpPr>
          <p:spPr bwMode="auto">
            <a:xfrm>
              <a:off x="672" y="2880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6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צ1,צ2,צ3</a:t>
              </a:r>
              <a:endParaRPr lang="en-US" sz="1600" b="1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sp>
          <p:nvSpPr>
            <p:cNvPr id="116757" name="Text Box 21"/>
            <p:cNvSpPr txBox="1">
              <a:spLocks noChangeArrowheads="1"/>
            </p:cNvSpPr>
            <p:nvPr/>
          </p:nvSpPr>
          <p:spPr bwMode="auto">
            <a:xfrm>
              <a:off x="4848" y="288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כן/לא</a:t>
              </a:r>
              <a:endPara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</p:grpSp>
      <p:grpSp>
        <p:nvGrpSpPr>
          <p:cNvPr id="116758" name="Group 22"/>
          <p:cNvGrpSpPr>
            <a:grpSpLocks/>
          </p:cNvGrpSpPr>
          <p:nvPr/>
        </p:nvGrpSpPr>
        <p:grpSpPr bwMode="auto">
          <a:xfrm>
            <a:off x="685800" y="2438400"/>
            <a:ext cx="1577975" cy="2165350"/>
            <a:chOff x="542" y="1536"/>
            <a:chExt cx="994" cy="1364"/>
          </a:xfrm>
        </p:grpSpPr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672" y="2688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6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צ1,צ2,</a:t>
              </a:r>
              <a:r>
                <a:rPr lang="he-IL" sz="16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כחול</a:t>
              </a:r>
              <a:endParaRPr lang="en-U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grpSp>
          <p:nvGrpSpPr>
            <p:cNvPr id="116760" name="Group 24"/>
            <p:cNvGrpSpPr>
              <a:grpSpLocks/>
            </p:cNvGrpSpPr>
            <p:nvPr/>
          </p:nvGrpSpPr>
          <p:grpSpPr bwMode="auto">
            <a:xfrm>
              <a:off x="542" y="1536"/>
              <a:ext cx="658" cy="1152"/>
              <a:chOff x="624" y="1536"/>
              <a:chExt cx="576" cy="1152"/>
            </a:xfrm>
          </p:grpSpPr>
          <p:sp>
            <p:nvSpPr>
              <p:cNvPr id="116761" name="Line 25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16762" name="Text Box 26"/>
              <p:cNvSpPr txBox="1">
                <a:spLocks noChangeArrowheads="1"/>
              </p:cNvSpPr>
              <p:nvPr/>
            </p:nvSpPr>
            <p:spPr bwMode="auto">
              <a:xfrm>
                <a:off x="624" y="1776"/>
                <a:ext cx="576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 Transparent" pitchFamily="10" charset="-79"/>
                  </a:rPr>
                  <a:t>שינוי הקלט</a:t>
                </a:r>
                <a:endParaRPr lang="en-US" sz="14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1972-E2E4-433C-9725-14732614E0B1}" type="slidenum">
              <a:rPr lang="en-US"/>
              <a:pPr/>
              <a:t>14</a:t>
            </a:fld>
            <a:endParaRPr lang="en-US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647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לאחר שמתארים את הרדוקציה צריך להוכיח שהיא נכונה.</a:t>
            </a:r>
            <a:endParaRPr lang="en-US" sz="16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  <p:grpSp>
        <p:nvGrpSpPr>
          <p:cNvPr id="117785" name="Group 25"/>
          <p:cNvGrpSpPr>
            <a:grpSpLocks/>
          </p:cNvGrpSpPr>
          <p:nvPr/>
        </p:nvGrpSpPr>
        <p:grpSpPr bwMode="auto">
          <a:xfrm>
            <a:off x="1143000" y="1143000"/>
            <a:ext cx="7162800" cy="1860550"/>
            <a:chOff x="720" y="720"/>
            <a:chExt cx="4512" cy="1172"/>
          </a:xfrm>
        </p:grpSpPr>
        <p:grpSp>
          <p:nvGrpSpPr>
            <p:cNvPr id="117763" name="Group 3"/>
            <p:cNvGrpSpPr>
              <a:grpSpLocks/>
            </p:cNvGrpSpPr>
            <p:nvPr/>
          </p:nvGrpSpPr>
          <p:grpSpPr bwMode="auto">
            <a:xfrm>
              <a:off x="3552" y="1440"/>
              <a:ext cx="816" cy="452"/>
              <a:chOff x="3552" y="1440"/>
              <a:chExt cx="816" cy="452"/>
            </a:xfrm>
          </p:grpSpPr>
          <p:graphicFrame>
            <p:nvGraphicFramePr>
              <p:cNvPr id="117764" name="Object 4"/>
              <p:cNvGraphicFramePr>
                <a:graphicFrameLocks noChangeAspect="1"/>
              </p:cNvGraphicFramePr>
              <p:nvPr/>
            </p:nvGraphicFramePr>
            <p:xfrm>
              <a:off x="3552" y="1464"/>
              <a:ext cx="460" cy="171"/>
            </p:xfrm>
            <a:graphic>
              <a:graphicData uri="http://schemas.openxmlformats.org/presentationml/2006/ole">
                <p:oleObj spid="_x0000_s117764" name="Equation" r:id="rId4" imgW="583920" imgH="203040" progId="Equation.DSMT4">
                  <p:embed/>
                </p:oleObj>
              </a:graphicData>
            </a:graphic>
          </p:graphicFrame>
          <p:graphicFrame>
            <p:nvGraphicFramePr>
              <p:cNvPr id="117765" name="Object 5"/>
              <p:cNvGraphicFramePr>
                <a:graphicFrameLocks noChangeAspect="1"/>
              </p:cNvGraphicFramePr>
              <p:nvPr/>
            </p:nvGraphicFramePr>
            <p:xfrm>
              <a:off x="3560" y="1680"/>
              <a:ext cx="439" cy="171"/>
            </p:xfrm>
            <a:graphic>
              <a:graphicData uri="http://schemas.openxmlformats.org/presentationml/2006/ole">
                <p:oleObj spid="_x0000_s117765" name="Equation" r:id="rId5" imgW="583920" imgH="203040" progId="Equation.DSMT4">
                  <p:embed/>
                </p:oleObj>
              </a:graphicData>
            </a:graphic>
          </p:graphicFrame>
          <p:sp>
            <p:nvSpPr>
              <p:cNvPr id="117766" name="Text Box 6"/>
              <p:cNvSpPr txBox="1">
                <a:spLocks noChangeArrowheads="1"/>
              </p:cNvSpPr>
              <p:nvPr/>
            </p:nvSpPr>
            <p:spPr bwMode="auto">
              <a:xfrm>
                <a:off x="4080" y="144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he-IL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 Transparent" pitchFamily="10" charset="-79"/>
                  </a:rPr>
                  <a:t>1)</a:t>
                </a:r>
                <a:endPara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endParaRPr>
              </a:p>
            </p:txBody>
          </p:sp>
          <p:sp>
            <p:nvSpPr>
              <p:cNvPr id="117767" name="Text Box 7"/>
              <p:cNvSpPr txBox="1">
                <a:spLocks noChangeArrowheads="1"/>
              </p:cNvSpPr>
              <p:nvPr/>
            </p:nvSpPr>
            <p:spPr bwMode="auto">
              <a:xfrm>
                <a:off x="4080" y="168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he-IL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 Transparent" pitchFamily="10" charset="-79"/>
                  </a:rPr>
                  <a:t>2)</a:t>
                </a:r>
                <a:endPara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endParaRPr>
              </a:p>
            </p:txBody>
          </p:sp>
        </p:grpSp>
        <p:sp>
          <p:nvSpPr>
            <p:cNvPr id="117781" name="Text Box 21"/>
            <p:cNvSpPr txBox="1">
              <a:spLocks noChangeArrowheads="1"/>
            </p:cNvSpPr>
            <p:nvPr/>
          </p:nvSpPr>
          <p:spPr bwMode="auto">
            <a:xfrm>
              <a:off x="720" y="720"/>
              <a:ext cx="4512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עלינו להוכיח שהתשובה ל-</a:t>
              </a:r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A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היא </a:t>
              </a:r>
              <a:r>
                <a:rPr lang="he-IL" sz="16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כן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אם ורק אם התשובה ל-</a:t>
              </a:r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B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היא </a:t>
              </a:r>
              <a:r>
                <a:rPr lang="he-IL" sz="16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כן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או בניסוח מקוצר, </a:t>
              </a:r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A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אם"ם </a:t>
              </a:r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B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  (         ).</a:t>
              </a:r>
            </a:p>
            <a:p>
              <a:pPr>
                <a:spcBef>
                  <a:spcPct val="50000"/>
                </a:spcBef>
              </a:pP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כדי להוכיח זאת עלינו להראות שני דברים:</a:t>
              </a:r>
              <a:endPara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graphicFrame>
          <p:nvGraphicFramePr>
            <p:cNvPr id="117782" name="Object 22"/>
            <p:cNvGraphicFramePr>
              <a:graphicFrameLocks noChangeAspect="1"/>
            </p:cNvGraphicFramePr>
            <p:nvPr/>
          </p:nvGraphicFramePr>
          <p:xfrm>
            <a:off x="2915" y="989"/>
            <a:ext cx="349" cy="150"/>
          </p:xfrm>
          <a:graphic>
            <a:graphicData uri="http://schemas.openxmlformats.org/presentationml/2006/ole">
              <p:oleObj spid="_x0000_s117782" name="Equation" r:id="rId6" imgW="609480" imgH="203040" progId="Equation.DSMT4">
                <p:embed/>
              </p:oleObj>
            </a:graphicData>
          </a:graphic>
        </p:graphicFrame>
      </p:grpSp>
      <p:grpSp>
        <p:nvGrpSpPr>
          <p:cNvPr id="117786" name="Group 26"/>
          <p:cNvGrpSpPr>
            <a:grpSpLocks/>
          </p:cNvGrpSpPr>
          <p:nvPr/>
        </p:nvGrpSpPr>
        <p:grpSpPr bwMode="auto">
          <a:xfrm>
            <a:off x="1219200" y="3429000"/>
            <a:ext cx="7010400" cy="2743200"/>
            <a:chOff x="768" y="2160"/>
            <a:chExt cx="4416" cy="1728"/>
          </a:xfrm>
        </p:grpSpPr>
        <p:sp>
          <p:nvSpPr>
            <p:cNvPr id="117769" name="AutoShape 9"/>
            <p:cNvSpPr>
              <a:spLocks noChangeArrowheads="1"/>
            </p:cNvSpPr>
            <p:nvPr/>
          </p:nvSpPr>
          <p:spPr bwMode="auto">
            <a:xfrm>
              <a:off x="768" y="2160"/>
              <a:ext cx="4416" cy="1728"/>
            </a:xfrm>
            <a:prstGeom prst="foldedCorner">
              <a:avLst>
                <a:gd name="adj" fmla="val 12500"/>
              </a:avLst>
            </a:prstGeom>
            <a:solidFill>
              <a:srgbClr val="B3D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7770" name="Text Box 10"/>
            <p:cNvSpPr txBox="1">
              <a:spLocks noChangeArrowheads="1"/>
            </p:cNvSpPr>
            <p:nvPr/>
          </p:nvSpPr>
          <p:spPr bwMode="auto">
            <a:xfrm>
              <a:off x="4080" y="2256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שימו לב !</a:t>
              </a:r>
              <a:endPara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sp>
          <p:nvSpPr>
            <p:cNvPr id="117771" name="Text Box 11"/>
            <p:cNvSpPr txBox="1">
              <a:spLocks noChangeArrowheads="1"/>
            </p:cNvSpPr>
            <p:nvPr/>
          </p:nvSpPr>
          <p:spPr bwMode="auto">
            <a:xfrm>
              <a:off x="1344" y="2880"/>
              <a:ext cx="37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4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ולכן אפשר להוכיח שמתקיים </a:t>
              </a:r>
              <a:r>
                <a:rPr lang="he-IL" sz="1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             </a:t>
              </a:r>
              <a:r>
                <a:rPr lang="he-IL" sz="14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גם ע"י כך שנראה ש: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graphicFrame>
          <p:nvGraphicFramePr>
            <p:cNvPr id="117772" name="Object 12"/>
            <p:cNvGraphicFramePr>
              <a:graphicFrameLocks noChangeAspect="1"/>
            </p:cNvGraphicFramePr>
            <p:nvPr/>
          </p:nvGraphicFramePr>
          <p:xfrm>
            <a:off x="3528" y="3264"/>
            <a:ext cx="480" cy="192"/>
          </p:xfrm>
          <a:graphic>
            <a:graphicData uri="http://schemas.openxmlformats.org/presentationml/2006/ole">
              <p:oleObj spid="_x0000_s117772" name="Equation" r:id="rId7" imgW="647640" imgH="228600" progId="Equation.DSMT4">
                <p:embed/>
              </p:oleObj>
            </a:graphicData>
          </a:graphic>
        </p:graphicFrame>
        <p:graphicFrame>
          <p:nvGraphicFramePr>
            <p:cNvPr id="117773" name="Object 13"/>
            <p:cNvGraphicFramePr>
              <a:graphicFrameLocks noChangeAspect="1"/>
            </p:cNvGraphicFramePr>
            <p:nvPr/>
          </p:nvGraphicFramePr>
          <p:xfrm>
            <a:off x="3393" y="3504"/>
            <a:ext cx="770" cy="192"/>
          </p:xfrm>
          <a:graphic>
            <a:graphicData uri="http://schemas.openxmlformats.org/presentationml/2006/ole">
              <p:oleObj spid="_x0000_s117773" name="Equation" r:id="rId8" imgW="965160" imgH="228600" progId="Equation.DSMT4">
                <p:embed/>
              </p:oleObj>
            </a:graphicData>
          </a:graphic>
        </p:graphicFrame>
        <p:sp>
          <p:nvSpPr>
            <p:cNvPr id="117774" name="Text Box 14"/>
            <p:cNvSpPr txBox="1">
              <a:spLocks noChangeArrowheads="1"/>
            </p:cNvSpPr>
            <p:nvPr/>
          </p:nvSpPr>
          <p:spPr bwMode="auto">
            <a:xfrm>
              <a:off x="4128" y="326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4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1)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sp>
          <p:nvSpPr>
            <p:cNvPr id="117775" name="Text Box 15"/>
            <p:cNvSpPr txBox="1">
              <a:spLocks noChangeArrowheads="1"/>
            </p:cNvSpPr>
            <p:nvPr/>
          </p:nvSpPr>
          <p:spPr bwMode="auto">
            <a:xfrm>
              <a:off x="4128" y="350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4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2)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graphicFrame>
          <p:nvGraphicFramePr>
            <p:cNvPr id="117776" name="Object 16"/>
            <p:cNvGraphicFramePr>
              <a:graphicFrameLocks noChangeAspect="1"/>
            </p:cNvGraphicFramePr>
            <p:nvPr/>
          </p:nvGraphicFramePr>
          <p:xfrm>
            <a:off x="3783" y="2564"/>
            <a:ext cx="499" cy="192"/>
          </p:xfrm>
          <a:graphic>
            <a:graphicData uri="http://schemas.openxmlformats.org/presentationml/2006/ole">
              <p:oleObj spid="_x0000_s117776" name="Equation" r:id="rId9" imgW="647640" imgH="228600" progId="Equation.DSMT4">
                <p:embed/>
              </p:oleObj>
            </a:graphicData>
          </a:graphic>
        </p:graphicFrame>
        <p:sp>
          <p:nvSpPr>
            <p:cNvPr id="117777" name="Text Box 17"/>
            <p:cNvSpPr txBox="1">
              <a:spLocks noChangeArrowheads="1"/>
            </p:cNvSpPr>
            <p:nvPr/>
          </p:nvSpPr>
          <p:spPr bwMode="auto">
            <a:xfrm>
              <a:off x="4272" y="2592"/>
              <a:ext cx="8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4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הביטוי הלוגי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sp>
          <p:nvSpPr>
            <p:cNvPr id="117778" name="Text Box 18"/>
            <p:cNvSpPr txBox="1">
              <a:spLocks noChangeArrowheads="1"/>
            </p:cNvSpPr>
            <p:nvPr/>
          </p:nvSpPr>
          <p:spPr bwMode="auto">
            <a:xfrm>
              <a:off x="2832" y="2592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4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שקול לביטוי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graphicFrame>
          <p:nvGraphicFramePr>
            <p:cNvPr id="117779" name="Object 19"/>
            <p:cNvGraphicFramePr>
              <a:graphicFrameLocks noChangeAspect="1"/>
            </p:cNvGraphicFramePr>
            <p:nvPr/>
          </p:nvGraphicFramePr>
          <p:xfrm>
            <a:off x="2172" y="2571"/>
            <a:ext cx="771" cy="192"/>
          </p:xfrm>
          <a:graphic>
            <a:graphicData uri="http://schemas.openxmlformats.org/presentationml/2006/ole">
              <p:oleObj spid="_x0000_s117779" name="Equation" r:id="rId10" imgW="965160" imgH="228600" progId="Equation.DSMT4">
                <p:embed/>
              </p:oleObj>
            </a:graphicData>
          </a:graphic>
        </p:graphicFrame>
        <p:graphicFrame>
          <p:nvGraphicFramePr>
            <p:cNvPr id="117784" name="Object 24"/>
            <p:cNvGraphicFramePr>
              <a:graphicFrameLocks noChangeAspect="1"/>
            </p:cNvGraphicFramePr>
            <p:nvPr/>
          </p:nvGraphicFramePr>
          <p:xfrm>
            <a:off x="3120" y="2880"/>
            <a:ext cx="349" cy="150"/>
          </p:xfrm>
          <a:graphic>
            <a:graphicData uri="http://schemas.openxmlformats.org/presentationml/2006/ole">
              <p:oleObj spid="_x0000_s117784" name="Equation" r:id="rId11" imgW="609480" imgH="203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CBEC-ECF8-43AC-9D76-4ED0FF219670}" type="slidenum">
              <a:rPr lang="en-US"/>
              <a:pPr/>
              <a:t>15</a:t>
            </a:fld>
            <a:endParaRPr lang="en-US"/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733800" y="882650"/>
            <a:ext cx="457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נוכיח שהרדוקציה שתיארנו קודם אכן נכונה :</a:t>
            </a:r>
            <a:endParaRPr lang="en-US" sz="16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5181600" y="1447800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טענה: </a:t>
            </a:r>
            <a:r>
              <a: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A</a:t>
            </a:r>
            <a:r>
              <a:rPr lang="he-IL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 אם"ם </a:t>
            </a:r>
            <a:r>
              <a: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B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7391400" y="54864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מ.ש.ל. 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7772400" y="58674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rPr>
              <a:t>!!!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cs typeface="David Transparent" pitchFamily="10" charset="-79"/>
            </a:endParaRPr>
          </a:p>
        </p:txBody>
      </p:sp>
      <p:grpSp>
        <p:nvGrpSpPr>
          <p:cNvPr id="118798" name="Group 14"/>
          <p:cNvGrpSpPr>
            <a:grpSpLocks/>
          </p:cNvGrpSpPr>
          <p:nvPr/>
        </p:nvGrpSpPr>
        <p:grpSpPr bwMode="auto">
          <a:xfrm>
            <a:off x="0" y="2057400"/>
            <a:ext cx="8305800" cy="1066800"/>
            <a:chOff x="0" y="1296"/>
            <a:chExt cx="5232" cy="672"/>
          </a:xfrm>
        </p:grpSpPr>
        <p:graphicFrame>
          <p:nvGraphicFramePr>
            <p:cNvPr id="118791" name="Object 7"/>
            <p:cNvGraphicFramePr>
              <a:graphicFrameLocks noChangeAspect="1"/>
            </p:cNvGraphicFramePr>
            <p:nvPr/>
          </p:nvGraphicFramePr>
          <p:xfrm>
            <a:off x="4023" y="1296"/>
            <a:ext cx="489" cy="221"/>
          </p:xfrm>
          <a:graphic>
            <a:graphicData uri="http://schemas.openxmlformats.org/presentationml/2006/ole">
              <p:oleObj spid="_x0000_s118791" name="Equation" r:id="rId5" imgW="469800" imgH="177480" progId="Equation.DSMT4">
                <p:embed/>
              </p:oleObj>
            </a:graphicData>
          </a:graphic>
        </p:graphicFrame>
        <p:sp>
          <p:nvSpPr>
            <p:cNvPr id="118792" name="Text Box 8"/>
            <p:cNvSpPr txBox="1">
              <a:spLocks noChangeArrowheads="1"/>
            </p:cNvSpPr>
            <p:nvPr/>
          </p:nvSpPr>
          <p:spPr bwMode="auto">
            <a:xfrm>
              <a:off x="0" y="1525"/>
              <a:ext cx="5232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אם </a:t>
              </a:r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A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מחזירה </a:t>
              </a:r>
              <a:r>
                <a:rPr lang="he-IL" sz="16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כן,</a:t>
              </a:r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זאת אומרת  ש- צ1 ו-צ2 הם אדום וירוק.</a:t>
              </a:r>
            </a:p>
            <a:p>
              <a:pPr>
                <a:spcBef>
                  <a:spcPct val="50000"/>
                </a:spcBef>
              </a:pP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מכך נובע שהקלט ל- </a:t>
              </a:r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B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הוא שלושת הצבעים אדום,ירוק וכחול ולכן גם </a:t>
              </a:r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B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תחזיר </a:t>
              </a:r>
              <a:r>
                <a:rPr lang="he-IL" sz="160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כן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.</a:t>
              </a:r>
              <a:endParaRPr lang="en-US" sz="16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sp>
          <p:nvSpPr>
            <p:cNvPr id="118793" name="Text Box 9"/>
            <p:cNvSpPr txBox="1">
              <a:spLocks noChangeArrowheads="1"/>
            </p:cNvSpPr>
            <p:nvPr/>
          </p:nvSpPr>
          <p:spPr bwMode="auto">
            <a:xfrm>
              <a:off x="3504" y="1304"/>
              <a:ext cx="1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כיוון אחד                :           </a:t>
              </a:r>
              <a:endPara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</p:grpSp>
      <p:grpSp>
        <p:nvGrpSpPr>
          <p:cNvPr id="118799" name="Group 15"/>
          <p:cNvGrpSpPr>
            <a:grpSpLocks/>
          </p:cNvGrpSpPr>
          <p:nvPr/>
        </p:nvGrpSpPr>
        <p:grpSpPr bwMode="auto">
          <a:xfrm>
            <a:off x="457200" y="3581400"/>
            <a:ext cx="7867650" cy="1566863"/>
            <a:chOff x="288" y="2256"/>
            <a:chExt cx="4956" cy="987"/>
          </a:xfrm>
        </p:grpSpPr>
        <p:sp>
          <p:nvSpPr>
            <p:cNvPr id="118795" name="Text Box 11"/>
            <p:cNvSpPr txBox="1">
              <a:spLocks noChangeArrowheads="1"/>
            </p:cNvSpPr>
            <p:nvPr/>
          </p:nvSpPr>
          <p:spPr bwMode="auto">
            <a:xfrm>
              <a:off x="288" y="2487"/>
              <a:ext cx="495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אם </a:t>
              </a:r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B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מחזירה </a:t>
              </a:r>
              <a:r>
                <a:rPr lang="he-IL" sz="160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כן,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זאת אומרת שהקלט שהיא קבלה מורכב  משלושת הצבעים אדום ירוק וכחול.</a:t>
              </a:r>
            </a:p>
            <a:p>
              <a:pPr>
                <a:spcBef>
                  <a:spcPct val="50000"/>
                </a:spcBef>
              </a:pP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מכך נובע מיד שהצבעים צ1 ו-צ2 הם אדום וירוק, ולכן גם בעיה </a:t>
              </a:r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A</a:t>
              </a:r>
              <a:r>
                <a:rPr lang="he-IL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 תחזיר </a:t>
              </a:r>
              <a:r>
                <a:rPr lang="he-IL" sz="160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כן.</a:t>
              </a:r>
              <a:endParaRPr lang="en-US" sz="16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  <a:p>
              <a:pPr>
                <a:spcBef>
                  <a:spcPct val="50000"/>
                </a:spcBef>
              </a:pPr>
              <a:endParaRPr lang="en-US" sz="1600" baseline="300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  <p:graphicFrame>
          <p:nvGraphicFramePr>
            <p:cNvPr id="118796" name="Object 12"/>
            <p:cNvGraphicFramePr>
              <a:graphicFrameLocks noChangeAspect="1"/>
            </p:cNvGraphicFramePr>
            <p:nvPr/>
          </p:nvGraphicFramePr>
          <p:xfrm>
            <a:off x="4080" y="2256"/>
            <a:ext cx="480" cy="225"/>
          </p:xfrm>
          <a:graphic>
            <a:graphicData uri="http://schemas.openxmlformats.org/presentationml/2006/ole">
              <p:oleObj spid="_x0000_s118796" name="Equation" r:id="rId6" imgW="469800" imgH="177480" progId="Equation.DSMT4">
                <p:embed/>
              </p:oleObj>
            </a:graphicData>
          </a:graphic>
        </p:graphicFrame>
        <p:sp>
          <p:nvSpPr>
            <p:cNvPr id="118797" name="Text Box 13"/>
            <p:cNvSpPr txBox="1">
              <a:spLocks noChangeArrowheads="1"/>
            </p:cNvSpPr>
            <p:nvPr/>
          </p:nvSpPr>
          <p:spPr bwMode="auto">
            <a:xfrm>
              <a:off x="3504" y="2256"/>
              <a:ext cx="1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6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 Transparent" pitchFamily="10" charset="-79"/>
                </a:rPr>
                <a:t>כיוון שני                :           </a:t>
              </a:r>
              <a:endPara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10" charset="-79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ap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  <p:bldP spid="118787" grpId="0" autoUpdateAnimBg="0"/>
      <p:bldP spid="118788" grpId="0" autoUpdateAnimBg="0"/>
      <p:bldP spid="11878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36F5-685E-4B0C-9D65-3A9E485B7D8E}" type="slidenum">
              <a:rPr lang="en-US"/>
              <a:pPr/>
              <a:t>2</a:t>
            </a:fld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3657600" y="3733800"/>
            <a:ext cx="4800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אלגוריתם סביר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4206875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אלגוריתם שזמן ריצתו (במקרה הגרוע) ניתן לתיאור ע"י פונקציה 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פולינומיאלית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של 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, כאשר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הוא גודל הקלט. 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3657600" y="5124450"/>
            <a:ext cx="4800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אלגוריתם בלתי סביר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5654675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אלגוריתם שזמן ריצתו (במקרה הגרוע) ניתן לתיאור ע"י פונקציה 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אקספוננציאלית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של 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, כאשר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הוא גודל הקלט. </a:t>
            </a:r>
          </a:p>
        </p:txBody>
      </p:sp>
      <p:grpSp>
        <p:nvGrpSpPr>
          <p:cNvPr id="123915" name="Group 11"/>
          <p:cNvGrpSpPr>
            <a:grpSpLocks/>
          </p:cNvGrpSpPr>
          <p:nvPr/>
        </p:nvGrpSpPr>
        <p:grpSpPr bwMode="auto">
          <a:xfrm>
            <a:off x="-304800" y="2517775"/>
            <a:ext cx="1905000" cy="987425"/>
            <a:chOff x="240" y="2976"/>
            <a:chExt cx="1200" cy="622"/>
          </a:xfrm>
        </p:grpSpPr>
        <p:sp>
          <p:nvSpPr>
            <p:cNvPr id="123910" name="Rectangle 6"/>
            <p:cNvSpPr>
              <a:spLocks noChangeArrowheads="1"/>
            </p:cNvSpPr>
            <p:nvPr/>
          </p:nvSpPr>
          <p:spPr bwMode="auto">
            <a:xfrm>
              <a:off x="240" y="2976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he-IL" sz="18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זמן פולינומיאלי</a:t>
              </a: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</a:t>
              </a:r>
            </a:p>
          </p:txBody>
        </p:sp>
        <p:sp>
          <p:nvSpPr>
            <p:cNvPr id="123911" name="Rectangle 7"/>
            <p:cNvSpPr>
              <a:spLocks noChangeArrowheads="1"/>
            </p:cNvSpPr>
            <p:nvPr/>
          </p:nvSpPr>
          <p:spPr bwMode="auto">
            <a:xfrm>
              <a:off x="768" y="3264"/>
              <a:ext cx="38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N</a:t>
              </a:r>
              <a:r>
                <a:rPr lang="en-US" sz="2400" b="1" baseline="30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2</a:t>
              </a: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</a:t>
              </a:r>
            </a:p>
          </p:txBody>
        </p:sp>
      </p:grpSp>
      <p:grpSp>
        <p:nvGrpSpPr>
          <p:cNvPr id="123916" name="Group 12"/>
          <p:cNvGrpSpPr>
            <a:grpSpLocks/>
          </p:cNvGrpSpPr>
          <p:nvPr/>
        </p:nvGrpSpPr>
        <p:grpSpPr bwMode="auto">
          <a:xfrm>
            <a:off x="2286000" y="2517775"/>
            <a:ext cx="1905000" cy="987425"/>
            <a:chOff x="1968" y="2976"/>
            <a:chExt cx="1200" cy="622"/>
          </a:xfrm>
        </p:grpSpPr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1968" y="2976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he-IL" sz="18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זמן על-פולינומיאלי</a:t>
              </a: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</a:t>
              </a:r>
            </a:p>
          </p:txBody>
        </p:sp>
        <p:sp>
          <p:nvSpPr>
            <p:cNvPr id="123913" name="Rectangle 9"/>
            <p:cNvSpPr>
              <a:spLocks noChangeArrowheads="1"/>
            </p:cNvSpPr>
            <p:nvPr/>
          </p:nvSpPr>
          <p:spPr bwMode="auto">
            <a:xfrm>
              <a:off x="2256" y="3264"/>
              <a:ext cx="62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N</a:t>
              </a:r>
              <a:r>
                <a:rPr lang="en-US" sz="2400" b="1" baseline="30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logN</a:t>
              </a: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</a:t>
              </a:r>
            </a:p>
          </p:txBody>
        </p:sp>
      </p:grpSp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1828800" y="2667000"/>
          <a:ext cx="685800" cy="685800"/>
        </p:xfrm>
        <a:graphic>
          <a:graphicData uri="http://schemas.openxmlformats.org/presentationml/2006/ole">
            <p:oleObj spid="_x0000_s123914" name="Equation" r:id="rId3" imgW="126720" imgH="126720" progId="Equation.DSMT4">
              <p:embed/>
            </p:oleObj>
          </a:graphicData>
        </a:graphic>
      </p:graphicFrame>
      <p:graphicFrame>
        <p:nvGraphicFramePr>
          <p:cNvPr id="123917" name="Object 13"/>
          <p:cNvGraphicFramePr>
            <a:graphicFrameLocks noChangeAspect="1"/>
          </p:cNvGraphicFramePr>
          <p:nvPr/>
        </p:nvGraphicFramePr>
        <p:xfrm>
          <a:off x="4038600" y="2667000"/>
          <a:ext cx="685800" cy="685800"/>
        </p:xfrm>
        <a:graphic>
          <a:graphicData uri="http://schemas.openxmlformats.org/presentationml/2006/ole">
            <p:oleObj spid="_x0000_s123917" name="Equation" r:id="rId4" imgW="126720" imgH="126720" progId="Equation.DSMT4">
              <p:embed/>
            </p:oleObj>
          </a:graphicData>
        </a:graphic>
      </p:graphicFrame>
      <p:grpSp>
        <p:nvGrpSpPr>
          <p:cNvPr id="123918" name="Group 14"/>
          <p:cNvGrpSpPr>
            <a:grpSpLocks/>
          </p:cNvGrpSpPr>
          <p:nvPr/>
        </p:nvGrpSpPr>
        <p:grpSpPr bwMode="auto">
          <a:xfrm>
            <a:off x="4495800" y="2514600"/>
            <a:ext cx="1905000" cy="987425"/>
            <a:chOff x="1968" y="2976"/>
            <a:chExt cx="1200" cy="622"/>
          </a:xfrm>
        </p:grpSpPr>
        <p:sp>
          <p:nvSpPr>
            <p:cNvPr id="123919" name="Rectangle 15"/>
            <p:cNvSpPr>
              <a:spLocks noChangeArrowheads="1"/>
            </p:cNvSpPr>
            <p:nvPr/>
          </p:nvSpPr>
          <p:spPr bwMode="auto">
            <a:xfrm>
              <a:off x="1968" y="2976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he-IL" sz="18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זמן אקספוננציאלי</a:t>
              </a: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</a:t>
              </a:r>
            </a:p>
          </p:txBody>
        </p:sp>
        <p:sp>
          <p:nvSpPr>
            <p:cNvPr id="123920" name="Rectangle 16"/>
            <p:cNvSpPr>
              <a:spLocks noChangeArrowheads="1"/>
            </p:cNvSpPr>
            <p:nvPr/>
          </p:nvSpPr>
          <p:spPr bwMode="auto">
            <a:xfrm>
              <a:off x="2256" y="3264"/>
              <a:ext cx="62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5</a:t>
              </a:r>
              <a:r>
                <a:rPr lang="en-US" sz="2400" b="1" baseline="30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N</a:t>
              </a: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</a:t>
              </a:r>
            </a:p>
          </p:txBody>
        </p:sp>
      </p:grpSp>
      <p:graphicFrame>
        <p:nvGraphicFramePr>
          <p:cNvPr id="123921" name="Object 17"/>
          <p:cNvGraphicFramePr>
            <a:graphicFrameLocks noChangeAspect="1"/>
          </p:cNvGraphicFramePr>
          <p:nvPr/>
        </p:nvGraphicFramePr>
        <p:xfrm>
          <a:off x="6248400" y="2667000"/>
          <a:ext cx="685800" cy="685800"/>
        </p:xfrm>
        <a:graphic>
          <a:graphicData uri="http://schemas.openxmlformats.org/presentationml/2006/ole">
            <p:oleObj spid="_x0000_s123921" name="Equation" r:id="rId5" imgW="126720" imgH="126720" progId="Equation.DSMT4">
              <p:embed/>
            </p:oleObj>
          </a:graphicData>
        </a:graphic>
      </p:graphicFrame>
      <p:grpSp>
        <p:nvGrpSpPr>
          <p:cNvPr id="123922" name="Group 18"/>
          <p:cNvGrpSpPr>
            <a:grpSpLocks/>
          </p:cNvGrpSpPr>
          <p:nvPr/>
        </p:nvGrpSpPr>
        <p:grpSpPr bwMode="auto">
          <a:xfrm>
            <a:off x="6705600" y="2514600"/>
            <a:ext cx="2133600" cy="987425"/>
            <a:chOff x="1968" y="2976"/>
            <a:chExt cx="1200" cy="622"/>
          </a:xfrm>
        </p:grpSpPr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>
              <a:off x="1968" y="2976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he-IL" sz="18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זמן על-אקספוננציאלי</a:t>
              </a: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</a:t>
              </a:r>
            </a:p>
          </p:txBody>
        </p:sp>
        <p:sp>
          <p:nvSpPr>
            <p:cNvPr id="123924" name="Rectangle 20"/>
            <p:cNvSpPr>
              <a:spLocks noChangeArrowheads="1"/>
            </p:cNvSpPr>
            <p:nvPr/>
          </p:nvSpPr>
          <p:spPr bwMode="auto">
            <a:xfrm>
              <a:off x="2256" y="3264"/>
              <a:ext cx="62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N</a:t>
              </a:r>
              <a:r>
                <a:rPr lang="en-US" sz="2400" b="1" baseline="30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N</a:t>
              </a: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</a:t>
              </a:r>
            </a:p>
          </p:txBody>
        </p:sp>
      </p:grp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0" y="1066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פונקציה 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פולינומיאלית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של 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: פונקציה החסומה מלמעלה ע"י 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</a:t>
            </a:r>
            <a:r>
              <a:rPr lang="en-US" sz="2000" baseline="30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K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עבור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K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קבוע כלשהו.</a:t>
            </a: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152400" y="1539875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פונקציה 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מעריכית (אקספוננציאלית)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של 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: פונקציה החסומה מלמטה ע"י 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K</a:t>
            </a:r>
            <a:r>
              <a:rPr lang="en-US" sz="2000" baseline="30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עבור  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K&gt;1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כלשהו.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1524000" y="609600"/>
            <a:ext cx="4800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הגדרות בסיסיות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7" grpId="0" autoUpdateAnimBg="0"/>
      <p:bldP spid="123908" grpId="0" autoUpdateAnimBg="0"/>
      <p:bldP spid="123909" grpId="0" autoUpdateAnimBg="0"/>
      <p:bldP spid="123925" grpId="0" autoUpdateAnimBg="0"/>
      <p:bldP spid="123926" grpId="0" autoUpdateAnimBg="0"/>
      <p:bldP spid="1239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7E55-BAE2-4D3F-8CFA-94AB9B481D45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457200" y="1524000"/>
            <a:ext cx="7924800" cy="914400"/>
            <a:chOff x="288" y="648"/>
            <a:chExt cx="4992" cy="576"/>
          </a:xfrm>
        </p:grpSpPr>
        <p:sp>
          <p:nvSpPr>
            <p:cNvPr id="77827" name="Rectangle 3"/>
            <p:cNvSpPr>
              <a:spLocks noChangeArrowheads="1"/>
            </p:cNvSpPr>
            <p:nvPr/>
          </p:nvSpPr>
          <p:spPr bwMode="auto">
            <a:xfrm>
              <a:off x="288" y="648"/>
              <a:ext cx="4992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384" y="720"/>
              <a:ext cx="4800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he-IL" sz="18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קליקה</a:t>
              </a: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בגרף בלתי מכוון 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G=(V,E)</a:t>
              </a: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היא תת-קבוצה 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V’</a:t>
              </a: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של  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V</a:t>
              </a: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, כך שכל זוג צמתים ב-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V’</a:t>
              </a: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מחובר ע"י קשת ב-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E</a:t>
              </a: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.</a:t>
              </a:r>
            </a:p>
          </p:txBody>
        </p:sp>
      </p:grpSp>
      <p:grpSp>
        <p:nvGrpSpPr>
          <p:cNvPr id="77875" name="Group 51"/>
          <p:cNvGrpSpPr>
            <a:grpSpLocks/>
          </p:cNvGrpSpPr>
          <p:nvPr/>
        </p:nvGrpSpPr>
        <p:grpSpPr bwMode="auto">
          <a:xfrm>
            <a:off x="3810000" y="4076700"/>
            <a:ext cx="4657725" cy="1333500"/>
            <a:chOff x="2400" y="2388"/>
            <a:chExt cx="2934" cy="840"/>
          </a:xfrm>
        </p:grpSpPr>
        <p:grpSp>
          <p:nvGrpSpPr>
            <p:cNvPr id="77829" name="Group 5"/>
            <p:cNvGrpSpPr>
              <a:grpSpLocks/>
            </p:cNvGrpSpPr>
            <p:nvPr/>
          </p:nvGrpSpPr>
          <p:grpSpPr bwMode="auto">
            <a:xfrm>
              <a:off x="2400" y="2604"/>
              <a:ext cx="2880" cy="624"/>
              <a:chOff x="2400" y="1056"/>
              <a:chExt cx="2880" cy="624"/>
            </a:xfrm>
          </p:grpSpPr>
          <p:sp>
            <p:nvSpPr>
              <p:cNvPr id="77830" name="Rectangle 6"/>
              <p:cNvSpPr>
                <a:spLocks noChangeArrowheads="1"/>
              </p:cNvSpPr>
              <p:nvPr/>
            </p:nvSpPr>
            <p:spPr bwMode="auto">
              <a:xfrm>
                <a:off x="2400" y="1056"/>
                <a:ext cx="2880" cy="624"/>
              </a:xfrm>
              <a:prstGeom prst="rect">
                <a:avLst/>
              </a:prstGeom>
              <a:noFill/>
              <a:ln w="57150" cmpd="thickThin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77831" name="Text Box 7"/>
              <p:cNvSpPr txBox="1">
                <a:spLocks noChangeArrowheads="1"/>
              </p:cNvSpPr>
              <p:nvPr/>
            </p:nvSpPr>
            <p:spPr bwMode="auto">
              <a:xfrm>
                <a:off x="2488" y="1117"/>
                <a:ext cx="2733" cy="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הקלט לבעיה: גרף 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G=(V,E)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 ומספר שלם 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k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השאלה: האם קיימת ב-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G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 קליקה בגודל 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k 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 ?</a:t>
                </a:r>
              </a:p>
            </p:txBody>
          </p:sp>
        </p:grpSp>
        <p:sp>
          <p:nvSpPr>
            <p:cNvPr id="77839" name="Text Box 15"/>
            <p:cNvSpPr txBox="1">
              <a:spLocks noChangeArrowheads="1"/>
            </p:cNvSpPr>
            <p:nvPr/>
          </p:nvSpPr>
          <p:spPr bwMode="auto">
            <a:xfrm>
              <a:off x="4390" y="2388"/>
              <a:ext cx="9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1800">
                  <a:solidFill>
                    <a:schemeClr val="accent1"/>
                  </a:solidFill>
                  <a:cs typeface="David" pitchFamily="34" charset="-79"/>
                </a:rPr>
                <a:t>בעיית הקליקה:</a:t>
              </a:r>
              <a:endParaRPr lang="en-US" sz="1800">
                <a:solidFill>
                  <a:schemeClr val="accent1"/>
                </a:solidFill>
                <a:cs typeface="David" pitchFamily="34" charset="-79"/>
              </a:endParaRPr>
            </a:p>
          </p:txBody>
        </p:sp>
      </p:grpSp>
      <p:grpSp>
        <p:nvGrpSpPr>
          <p:cNvPr id="77847" name="Group 23"/>
          <p:cNvGrpSpPr>
            <a:grpSpLocks/>
          </p:cNvGrpSpPr>
          <p:nvPr/>
        </p:nvGrpSpPr>
        <p:grpSpPr bwMode="auto">
          <a:xfrm>
            <a:off x="6172200" y="3124200"/>
            <a:ext cx="609600" cy="609600"/>
            <a:chOff x="1344" y="1632"/>
            <a:chExt cx="576" cy="528"/>
          </a:xfrm>
        </p:grpSpPr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1344" y="16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>
              <a:off x="1344" y="163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>
              <a:off x="1344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7844" name="Line 20"/>
            <p:cNvSpPr>
              <a:spLocks noChangeShapeType="1"/>
            </p:cNvSpPr>
            <p:nvPr/>
          </p:nvSpPr>
          <p:spPr bwMode="auto">
            <a:xfrm>
              <a:off x="1920" y="163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7853" name="Group 29"/>
          <p:cNvGrpSpPr>
            <a:grpSpLocks/>
          </p:cNvGrpSpPr>
          <p:nvPr/>
        </p:nvGrpSpPr>
        <p:grpSpPr bwMode="auto">
          <a:xfrm>
            <a:off x="4724400" y="3124200"/>
            <a:ext cx="685800" cy="609600"/>
            <a:chOff x="2736" y="1632"/>
            <a:chExt cx="576" cy="528"/>
          </a:xfrm>
        </p:grpSpPr>
        <p:sp>
          <p:nvSpPr>
            <p:cNvPr id="77845" name="Line 21"/>
            <p:cNvSpPr>
              <a:spLocks noChangeShapeType="1"/>
            </p:cNvSpPr>
            <p:nvPr/>
          </p:nvSpPr>
          <p:spPr bwMode="auto">
            <a:xfrm flipV="1">
              <a:off x="2736" y="1632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77848" name="Group 24"/>
            <p:cNvGrpSpPr>
              <a:grpSpLocks/>
            </p:cNvGrpSpPr>
            <p:nvPr/>
          </p:nvGrpSpPr>
          <p:grpSpPr bwMode="auto">
            <a:xfrm>
              <a:off x="2736" y="1632"/>
              <a:ext cx="576" cy="528"/>
              <a:chOff x="1344" y="1632"/>
              <a:chExt cx="576" cy="528"/>
            </a:xfrm>
          </p:grpSpPr>
          <p:sp>
            <p:nvSpPr>
              <p:cNvPr id="77849" name="Line 25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77850" name="Line 26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77851" name="Line 27"/>
              <p:cNvSpPr>
                <a:spLocks noChangeShapeType="1"/>
              </p:cNvSpPr>
              <p:nvPr/>
            </p:nvSpPr>
            <p:spPr bwMode="auto">
              <a:xfrm>
                <a:off x="1344" y="216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77852" name="Line 28"/>
              <p:cNvSpPr>
                <a:spLocks noChangeShapeType="1"/>
              </p:cNvSpPr>
              <p:nvPr/>
            </p:nvSpPr>
            <p:spPr bwMode="auto">
              <a:xfrm>
                <a:off x="1920" y="1632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grpSp>
        <p:nvGrpSpPr>
          <p:cNvPr id="77861" name="Group 37"/>
          <p:cNvGrpSpPr>
            <a:grpSpLocks/>
          </p:cNvGrpSpPr>
          <p:nvPr/>
        </p:nvGrpSpPr>
        <p:grpSpPr bwMode="auto">
          <a:xfrm>
            <a:off x="3352800" y="3124200"/>
            <a:ext cx="685800" cy="609600"/>
            <a:chOff x="4128" y="1632"/>
            <a:chExt cx="576" cy="528"/>
          </a:xfrm>
        </p:grpSpPr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>
              <a:off x="4128" y="1632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77854" name="Group 30"/>
            <p:cNvGrpSpPr>
              <a:grpSpLocks/>
            </p:cNvGrpSpPr>
            <p:nvPr/>
          </p:nvGrpSpPr>
          <p:grpSpPr bwMode="auto">
            <a:xfrm>
              <a:off x="4128" y="1632"/>
              <a:ext cx="576" cy="528"/>
              <a:chOff x="2736" y="1632"/>
              <a:chExt cx="576" cy="528"/>
            </a:xfrm>
          </p:grpSpPr>
          <p:sp>
            <p:nvSpPr>
              <p:cNvPr id="77855" name="Line 31"/>
              <p:cNvSpPr>
                <a:spLocks noChangeShapeType="1"/>
              </p:cNvSpPr>
              <p:nvPr/>
            </p:nvSpPr>
            <p:spPr bwMode="auto">
              <a:xfrm flipV="1">
                <a:off x="2736" y="1632"/>
                <a:ext cx="57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  <p:grpSp>
            <p:nvGrpSpPr>
              <p:cNvPr id="77856" name="Group 32"/>
              <p:cNvGrpSpPr>
                <a:grpSpLocks/>
              </p:cNvGrpSpPr>
              <p:nvPr/>
            </p:nvGrpSpPr>
            <p:grpSpPr bwMode="auto">
              <a:xfrm>
                <a:off x="2736" y="1632"/>
                <a:ext cx="576" cy="528"/>
                <a:chOff x="1344" y="1632"/>
                <a:chExt cx="576" cy="528"/>
              </a:xfrm>
            </p:grpSpPr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1632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1632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216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auto">
                <a:xfrm>
                  <a:off x="1920" y="1632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</p:grpSp>
      </p:grpSp>
      <p:sp>
        <p:nvSpPr>
          <p:cNvPr id="77874" name="Text Box 50"/>
          <p:cNvSpPr txBox="1">
            <a:spLocks noChangeArrowheads="1"/>
          </p:cNvSpPr>
          <p:nvPr/>
        </p:nvSpPr>
        <p:spPr bwMode="auto">
          <a:xfrm>
            <a:off x="4616450" y="5735638"/>
            <a:ext cx="384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e-IL" sz="18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לדוגמה</a:t>
            </a: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: האם בגרף הבא יש קליקה בגודל 5?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sp>
        <p:nvSpPr>
          <p:cNvPr id="77876" name="Text Box 52"/>
          <p:cNvSpPr txBox="1">
            <a:spLocks noChangeArrowheads="1"/>
          </p:cNvSpPr>
          <p:nvPr/>
        </p:nvSpPr>
        <p:spPr bwMode="auto">
          <a:xfrm>
            <a:off x="2876550" y="2687638"/>
            <a:ext cx="558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e-IL" sz="18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שאלה</a:t>
            </a: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: מהו גודל הקליקה המקסימלי בכל אחד מהגרפים הבאים?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sp>
        <p:nvSpPr>
          <p:cNvPr id="77882" name="Text Box 58"/>
          <p:cNvSpPr txBox="1">
            <a:spLocks noChangeArrowheads="1"/>
          </p:cNvSpPr>
          <p:nvPr/>
        </p:nvSpPr>
        <p:spPr bwMode="auto">
          <a:xfrm>
            <a:off x="233363" y="619125"/>
            <a:ext cx="8229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נדון במחלקה חשובה של בעיות הנקראת </a:t>
            </a: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נתחיל בדוגמה לבעיה השייכת למחלקה זו - בעיית הקליקה.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sp>
        <p:nvSpPr>
          <p:cNvPr id="77884" name="Text Box 60"/>
          <p:cNvSpPr txBox="1">
            <a:spLocks noChangeArrowheads="1"/>
          </p:cNvSpPr>
          <p:nvPr/>
        </p:nvSpPr>
        <p:spPr bwMode="auto">
          <a:xfrm>
            <a:off x="3505200" y="6172200"/>
            <a:ext cx="4951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e-IL" sz="18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כן! </a:t>
            </a: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הצמתים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A,B,C,D,E</a:t>
            </a: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מהווים קליקה בגודל 5. 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grpSp>
        <p:nvGrpSpPr>
          <p:cNvPr id="77893" name="Group 69"/>
          <p:cNvGrpSpPr>
            <a:grpSpLocks/>
          </p:cNvGrpSpPr>
          <p:nvPr/>
        </p:nvGrpSpPr>
        <p:grpSpPr bwMode="auto">
          <a:xfrm>
            <a:off x="1009650" y="4921250"/>
            <a:ext cx="2371725" cy="1936750"/>
            <a:chOff x="636" y="3100"/>
            <a:chExt cx="1494" cy="1220"/>
          </a:xfrm>
        </p:grpSpPr>
        <p:sp>
          <p:nvSpPr>
            <p:cNvPr id="77886" name="Text Box 62"/>
            <p:cNvSpPr txBox="1">
              <a:spLocks noChangeArrowheads="1"/>
            </p:cNvSpPr>
            <p:nvPr/>
          </p:nvSpPr>
          <p:spPr bwMode="auto">
            <a:xfrm>
              <a:off x="1986" y="364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B</a:t>
              </a:r>
            </a:p>
          </p:txBody>
        </p:sp>
        <p:grpSp>
          <p:nvGrpSpPr>
            <p:cNvPr id="77892" name="Group 68"/>
            <p:cNvGrpSpPr>
              <a:grpSpLocks/>
            </p:cNvGrpSpPr>
            <p:nvPr/>
          </p:nvGrpSpPr>
          <p:grpSpPr bwMode="auto">
            <a:xfrm>
              <a:off x="636" y="3100"/>
              <a:ext cx="1332" cy="1220"/>
              <a:chOff x="636" y="3100"/>
              <a:chExt cx="1332" cy="1220"/>
            </a:xfrm>
          </p:grpSpPr>
          <p:grpSp>
            <p:nvGrpSpPr>
              <p:cNvPr id="77881" name="Group 57"/>
              <p:cNvGrpSpPr>
                <a:grpSpLocks/>
              </p:cNvGrpSpPr>
              <p:nvPr/>
            </p:nvGrpSpPr>
            <p:grpSpPr bwMode="auto">
              <a:xfrm>
                <a:off x="768" y="3254"/>
                <a:ext cx="1200" cy="922"/>
                <a:chOff x="768" y="3254"/>
                <a:chExt cx="1200" cy="922"/>
              </a:xfrm>
            </p:grpSpPr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200" y="3408"/>
                  <a:ext cx="422" cy="2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auto">
                <a:xfrm>
                  <a:off x="1200" y="3638"/>
                  <a:ext cx="38" cy="4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auto">
                <a:xfrm>
                  <a:off x="1238" y="4061"/>
                  <a:ext cx="461" cy="1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auto">
                <a:xfrm>
                  <a:off x="1622" y="3408"/>
                  <a:ext cx="346" cy="3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699" y="3754"/>
                  <a:ext cx="269" cy="4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auto">
                <a:xfrm>
                  <a:off x="1622" y="3408"/>
                  <a:ext cx="77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auto">
                <a:xfrm>
                  <a:off x="1200" y="3638"/>
                  <a:ext cx="768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auto">
                <a:xfrm>
                  <a:off x="1200" y="3638"/>
                  <a:ext cx="499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238" y="3754"/>
                  <a:ext cx="730" cy="3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238" y="3408"/>
                  <a:ext cx="384" cy="6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auto">
                <a:xfrm>
                  <a:off x="768" y="36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768" y="3264"/>
                  <a:ext cx="336" cy="3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1104" y="3264"/>
                  <a:ext cx="96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auto">
                <a:xfrm>
                  <a:off x="1104" y="3254"/>
                  <a:ext cx="528" cy="1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none"/>
                <a:lstStyle/>
                <a:p>
                  <a:endParaRPr lang="he-IL"/>
                </a:p>
              </p:txBody>
            </p:sp>
          </p:grpSp>
          <p:sp>
            <p:nvSpPr>
              <p:cNvPr id="77885" name="Text Box 61"/>
              <p:cNvSpPr txBox="1">
                <a:spLocks noChangeArrowheads="1"/>
              </p:cNvSpPr>
              <p:nvPr/>
            </p:nvSpPr>
            <p:spPr bwMode="auto">
              <a:xfrm>
                <a:off x="1584" y="3216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A</a:t>
                </a:r>
                <a:endPara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endParaRPr>
              </a:p>
            </p:txBody>
          </p:sp>
          <p:sp>
            <p:nvSpPr>
              <p:cNvPr id="77887" name="Text Box 63"/>
              <p:cNvSpPr txBox="1">
                <a:spLocks noChangeArrowheads="1"/>
              </p:cNvSpPr>
              <p:nvPr/>
            </p:nvSpPr>
            <p:spPr bwMode="auto">
              <a:xfrm>
                <a:off x="1728" y="4108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C</a:t>
                </a:r>
              </a:p>
            </p:txBody>
          </p:sp>
          <p:sp>
            <p:nvSpPr>
              <p:cNvPr id="77888" name="Text Box 64"/>
              <p:cNvSpPr txBox="1">
                <a:spLocks noChangeArrowheads="1"/>
              </p:cNvSpPr>
              <p:nvPr/>
            </p:nvSpPr>
            <p:spPr bwMode="auto">
              <a:xfrm>
                <a:off x="1152" y="4012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D</a:t>
                </a:r>
              </a:p>
            </p:txBody>
          </p:sp>
          <p:sp>
            <p:nvSpPr>
              <p:cNvPr id="77889" name="Text Box 65"/>
              <p:cNvSpPr txBox="1">
                <a:spLocks noChangeArrowheads="1"/>
              </p:cNvSpPr>
              <p:nvPr/>
            </p:nvSpPr>
            <p:spPr bwMode="auto">
              <a:xfrm>
                <a:off x="1104" y="3600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E</a:t>
                </a:r>
              </a:p>
            </p:txBody>
          </p:sp>
          <p:sp>
            <p:nvSpPr>
              <p:cNvPr id="77890" name="Text Box 66"/>
              <p:cNvSpPr txBox="1">
                <a:spLocks noChangeArrowheads="1"/>
              </p:cNvSpPr>
              <p:nvPr/>
            </p:nvSpPr>
            <p:spPr bwMode="auto">
              <a:xfrm>
                <a:off x="636" y="3532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F</a:t>
                </a:r>
              </a:p>
            </p:txBody>
          </p:sp>
          <p:sp>
            <p:nvSpPr>
              <p:cNvPr id="77891" name="Text Box 67"/>
              <p:cNvSpPr txBox="1">
                <a:spLocks noChangeArrowheads="1"/>
              </p:cNvSpPr>
              <p:nvPr/>
            </p:nvSpPr>
            <p:spPr bwMode="auto">
              <a:xfrm>
                <a:off x="1008" y="3100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G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74" grpId="0" autoUpdateAnimBg="0"/>
      <p:bldP spid="77876" grpId="0" autoUpdateAnimBg="0"/>
      <p:bldP spid="77882" grpId="0" autoUpdateAnimBg="0"/>
      <p:bldP spid="7788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40D5-108D-4CBE-A838-B657888CC20B}" type="slidenum">
              <a:rPr lang="en-US"/>
              <a:pPr/>
              <a:t>4</a:t>
            </a:fld>
            <a:endParaRPr lang="en-US"/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323850" y="609600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בעיית הקליקה היא רק אחת ממספר רב של בעיות (יותר מ-1000!) השייכות למחלקה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.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209800" y="1330325"/>
            <a:ext cx="624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מספר עובדות חשובות  ומעניינות לגבי המחלקה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  <a:r>
              <a:rPr lang="he-IL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:</a:t>
            </a:r>
            <a:endParaRPr 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00013" y="1752600"/>
            <a:ext cx="8821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כל הבעיות השייכות ל-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ניתנות לפתרון בלתי סביר. </a:t>
            </a:r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4178300" y="3810000"/>
            <a:ext cx="4203700" cy="396875"/>
            <a:chOff x="2640" y="3552"/>
            <a:chExt cx="2712" cy="250"/>
          </a:xfrm>
        </p:grpSpPr>
        <p:graphicFrame>
          <p:nvGraphicFramePr>
            <p:cNvPr id="134144" name="Object 1024"/>
            <p:cNvGraphicFramePr>
              <a:graphicFrameLocks noChangeAspect="1"/>
            </p:cNvGraphicFramePr>
            <p:nvPr/>
          </p:nvGraphicFramePr>
          <p:xfrm>
            <a:off x="5136" y="3560"/>
            <a:ext cx="216" cy="192"/>
          </p:xfrm>
          <a:graphic>
            <a:graphicData uri="http://schemas.openxmlformats.org/presentationml/2006/ole">
              <p:oleObj spid="_x0000_s134144" name="Equation" r:id="rId4" imgW="190440" imgH="152280" progId="Equation.DSMT4">
                <p:embed/>
              </p:oleObj>
            </a:graphicData>
          </a:graphic>
        </p:graphicFrame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2640" y="3552"/>
              <a:ext cx="1872" cy="2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000">
                  <a:effectLst>
                    <a:outerShdw blurRad="38100" dist="38100" dir="2700000" algn="tl">
                      <a:srgbClr val="FFFFFF"/>
                    </a:outerShdw>
                  </a:effectLst>
                  <a:cs typeface="David" pitchFamily="34" charset="-79"/>
                </a:rPr>
                <a:t>קיים פער אלגוריתמי גדול!  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cs typeface="David" pitchFamily="34" charset="-79"/>
              </a:endParaRPr>
            </a:p>
          </p:txBody>
        </p:sp>
      </p:grp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314325" y="2608263"/>
            <a:ext cx="861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איש לא הצליח להוכיח שאיזושהי בעיה ב-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דורשת זמן על-פולינומיאלי.                                                                                              כלומר, למרות חוסר יכולתנו למצוא פתרונות סבירים לבעיות הרבות השלמות ב-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, איננו בטוחים שפתרונות כאלה אינם קיימים!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85725" y="434340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בהינתן קלט לבעיה השייכת ל-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, אם התשובה עבור הקלט היא </a:t>
            </a:r>
            <a:r>
              <a:rPr lang="he-IL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כן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, אזי קיימת דרך קלה להשתכנע שזה המצב. קיים 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מסמך אישור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קצר המכיל עדות חותכת לכך שהתשובה היא 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כן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.</a:t>
            </a:r>
            <a:endParaRPr lang="he-IL" sz="20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2667000" y="5562600"/>
            <a:ext cx="5791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למשל בגרף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G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הבא הצמתים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A,E,D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מהווים קליקה. אם כך, רשימת הצמתים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A,E,D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מהווה מסמך אישור קצר לבעיית הקליקה עם הגרף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G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ו-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k=3 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.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grpSp>
        <p:nvGrpSpPr>
          <p:cNvPr id="78879" name="Group 31"/>
          <p:cNvGrpSpPr>
            <a:grpSpLocks/>
          </p:cNvGrpSpPr>
          <p:nvPr/>
        </p:nvGrpSpPr>
        <p:grpSpPr bwMode="auto">
          <a:xfrm>
            <a:off x="914400" y="5257800"/>
            <a:ext cx="1778000" cy="1660525"/>
            <a:chOff x="576" y="3312"/>
            <a:chExt cx="1120" cy="1046"/>
          </a:xfrm>
        </p:grpSpPr>
        <p:grpSp>
          <p:nvGrpSpPr>
            <p:cNvPr id="78872" name="Group 24"/>
            <p:cNvGrpSpPr>
              <a:grpSpLocks/>
            </p:cNvGrpSpPr>
            <p:nvPr/>
          </p:nvGrpSpPr>
          <p:grpSpPr bwMode="auto">
            <a:xfrm>
              <a:off x="736" y="3456"/>
              <a:ext cx="768" cy="768"/>
              <a:chOff x="1968" y="3456"/>
              <a:chExt cx="768" cy="768"/>
            </a:xfrm>
          </p:grpSpPr>
          <p:sp>
            <p:nvSpPr>
              <p:cNvPr id="78861" name="Line 13"/>
              <p:cNvSpPr>
                <a:spLocks noChangeShapeType="1"/>
              </p:cNvSpPr>
              <p:nvPr/>
            </p:nvSpPr>
            <p:spPr bwMode="auto">
              <a:xfrm flipV="1">
                <a:off x="1968" y="3456"/>
                <a:ext cx="422" cy="2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78862" name="Line 14"/>
              <p:cNvSpPr>
                <a:spLocks noChangeShapeType="1"/>
              </p:cNvSpPr>
              <p:nvPr/>
            </p:nvSpPr>
            <p:spPr bwMode="auto">
              <a:xfrm>
                <a:off x="1968" y="3686"/>
                <a:ext cx="38" cy="4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78863" name="Line 15"/>
              <p:cNvSpPr>
                <a:spLocks noChangeShapeType="1"/>
              </p:cNvSpPr>
              <p:nvPr/>
            </p:nvSpPr>
            <p:spPr bwMode="auto">
              <a:xfrm>
                <a:off x="2006" y="4109"/>
                <a:ext cx="461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78864" name="Line 16"/>
              <p:cNvSpPr>
                <a:spLocks noChangeShapeType="1"/>
              </p:cNvSpPr>
              <p:nvPr/>
            </p:nvSpPr>
            <p:spPr bwMode="auto">
              <a:xfrm>
                <a:off x="2390" y="3456"/>
                <a:ext cx="346" cy="3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78865" name="Line 17"/>
              <p:cNvSpPr>
                <a:spLocks noChangeShapeType="1"/>
              </p:cNvSpPr>
              <p:nvPr/>
            </p:nvSpPr>
            <p:spPr bwMode="auto">
              <a:xfrm flipH="1">
                <a:off x="2467" y="3802"/>
                <a:ext cx="269" cy="4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78868" name="Line 20"/>
              <p:cNvSpPr>
                <a:spLocks noChangeShapeType="1"/>
              </p:cNvSpPr>
              <p:nvPr/>
            </p:nvSpPr>
            <p:spPr bwMode="auto">
              <a:xfrm>
                <a:off x="1968" y="3686"/>
                <a:ext cx="499" cy="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78873" name="Text Box 25"/>
            <p:cNvSpPr txBox="1">
              <a:spLocks noChangeArrowheads="1"/>
            </p:cNvSpPr>
            <p:nvPr/>
          </p:nvSpPr>
          <p:spPr bwMode="auto">
            <a:xfrm>
              <a:off x="576" y="3552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A</a:t>
              </a:r>
            </a:p>
          </p:txBody>
        </p:sp>
        <p:sp>
          <p:nvSpPr>
            <p:cNvPr id="78874" name="Text Box 26"/>
            <p:cNvSpPr txBox="1">
              <a:spLocks noChangeArrowheads="1"/>
            </p:cNvSpPr>
            <p:nvPr/>
          </p:nvSpPr>
          <p:spPr bwMode="auto">
            <a:xfrm>
              <a:off x="1168" y="3312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B</a:t>
              </a:r>
            </a:p>
          </p:txBody>
        </p:sp>
        <p:sp>
          <p:nvSpPr>
            <p:cNvPr id="78875" name="Text Box 27"/>
            <p:cNvSpPr txBox="1">
              <a:spLocks noChangeArrowheads="1"/>
            </p:cNvSpPr>
            <p:nvPr/>
          </p:nvSpPr>
          <p:spPr bwMode="auto">
            <a:xfrm>
              <a:off x="1518" y="3676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C</a:t>
              </a:r>
            </a:p>
          </p:txBody>
        </p:sp>
        <p:sp>
          <p:nvSpPr>
            <p:cNvPr id="78876" name="Text Box 28"/>
            <p:cNvSpPr txBox="1">
              <a:spLocks noChangeArrowheads="1"/>
            </p:cNvSpPr>
            <p:nvPr/>
          </p:nvSpPr>
          <p:spPr bwMode="auto">
            <a:xfrm>
              <a:off x="1248" y="4108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D</a:t>
              </a:r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627" y="4012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E</a:t>
              </a:r>
            </a:p>
          </p:txBody>
        </p:sp>
      </p:grpSp>
      <p:sp>
        <p:nvSpPr>
          <p:cNvPr id="78880" name="Text Box 32"/>
          <p:cNvSpPr txBox="1">
            <a:spLocks noChangeArrowheads="1"/>
          </p:cNvSpPr>
          <p:nvPr/>
        </p:nvSpPr>
        <p:spPr bwMode="auto">
          <a:xfrm>
            <a:off x="93663" y="2184400"/>
            <a:ext cx="8821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לא ידוע על פתרון סביר לאף אחת מהבעיות ב-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utoUpdateAnimBg="0"/>
      <p:bldP spid="78856" grpId="0" autoUpdateAnimBg="0"/>
      <p:bldP spid="78859" grpId="0" autoUpdateAnimBg="0"/>
      <p:bldP spid="78871" grpId="0" autoUpdateAnimBg="0"/>
      <p:bldP spid="7888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14D5-9C0E-4727-8EC8-C592F8CFB5F4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2895600" y="3429000"/>
            <a:ext cx="3048000" cy="2971800"/>
            <a:chOff x="1680" y="1680"/>
            <a:chExt cx="2496" cy="2208"/>
          </a:xfrm>
        </p:grpSpPr>
        <p:sp>
          <p:nvSpPr>
            <p:cNvPr id="79876" name="Oval 4"/>
            <p:cNvSpPr>
              <a:spLocks noChangeArrowheads="1"/>
            </p:cNvSpPr>
            <p:nvPr/>
          </p:nvSpPr>
          <p:spPr bwMode="auto">
            <a:xfrm>
              <a:off x="1680" y="1680"/>
              <a:ext cx="2496" cy="220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</a:rPr>
                <a:t>NP</a:t>
              </a:r>
            </a:p>
          </p:txBody>
        </p:sp>
        <p:sp>
          <p:nvSpPr>
            <p:cNvPr id="79877" name="Oval 5"/>
            <p:cNvSpPr>
              <a:spLocks noChangeArrowheads="1"/>
            </p:cNvSpPr>
            <p:nvPr/>
          </p:nvSpPr>
          <p:spPr bwMode="auto">
            <a:xfrm>
              <a:off x="3408" y="2352"/>
              <a:ext cx="528" cy="576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NPC</a:t>
              </a:r>
            </a:p>
          </p:txBody>
        </p:sp>
        <p:sp>
          <p:nvSpPr>
            <p:cNvPr id="79878" name="Oval 6"/>
            <p:cNvSpPr>
              <a:spLocks noChangeArrowheads="1"/>
            </p:cNvSpPr>
            <p:nvPr/>
          </p:nvSpPr>
          <p:spPr bwMode="auto">
            <a:xfrm>
              <a:off x="2784" y="3072"/>
              <a:ext cx="528" cy="57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</a:rPr>
                <a:t>P</a:t>
              </a:r>
            </a:p>
          </p:txBody>
        </p:sp>
      </p:grp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609600" y="8382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כל בעיה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-שלמה ניתנת לרדוקציה פולינומיאלית  לכל בעיה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-שלמה אחרת.                                                                                                            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381000" y="1371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	לכן, קיום פתרון פולינומיאלי לבעיה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-שלמה אחת יגרור קיום פתרון כזה לכולן. 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381000" y="1844675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	מסקנה: סבירותה של בעיה אחת ב-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גוררת את סבירותן של כל השאר,         ואי-סבירותה של בעיה אחת גוררת את אי-סבירותן של כל האחרות.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utoUpdateAnimBg="0"/>
      <p:bldP spid="79880" grpId="0" autoUpdateAnimBg="0"/>
      <p:bldP spid="7988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2A90-B1A7-4FE5-9B0C-BBE7ECE1CC74}" type="slidenum">
              <a:rPr lang="en-US"/>
              <a:pPr/>
              <a:t>6</a:t>
            </a:fld>
            <a:endParaRPr lang="en-US"/>
          </a:p>
        </p:txBody>
      </p:sp>
      <p:sp>
        <p:nvSpPr>
          <p:cNvPr id="133122" name="Text Box 1026"/>
          <p:cNvSpPr txBox="1">
            <a:spLocks noChangeArrowheads="1"/>
          </p:cNvSpPr>
          <p:nvPr/>
        </p:nvSpPr>
        <p:spPr bwMode="auto">
          <a:xfrm>
            <a:off x="381000" y="1143000"/>
            <a:ext cx="80772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מסמך האישור הקצר מהווה הוכחה לכך שהתשובה לבעיה (עבור קלט מסוים) היא </a:t>
            </a:r>
            <a:r>
              <a:rPr lang="he-IL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כן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.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המונח </a:t>
            </a:r>
            <a:r>
              <a:rPr lang="he-IL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מסמך אישור קצר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מבטא שני דברים: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המסמך הוא 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קצר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(כלומר, אורכו הוא פולינומיאלי ביחס לגודל הקלט).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ניתן 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לבדוק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את המסמך 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בזמן פולינומיאלי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. 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sp>
        <p:nvSpPr>
          <p:cNvPr id="133123" name="Text Box 1027"/>
          <p:cNvSpPr txBox="1">
            <a:spLocks noChangeArrowheads="1"/>
          </p:cNvSpPr>
          <p:nvPr/>
        </p:nvSpPr>
        <p:spPr bwMode="auto">
          <a:xfrm>
            <a:off x="5943600" y="700088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מסמך אישור קצר</a:t>
            </a:r>
            <a:endParaRPr 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sp>
        <p:nvSpPr>
          <p:cNvPr id="133124" name="Text Box 1028"/>
          <p:cNvSpPr txBox="1">
            <a:spLocks noChangeArrowheads="1"/>
          </p:cNvSpPr>
          <p:nvPr/>
        </p:nvSpPr>
        <p:spPr bwMode="auto">
          <a:xfrm>
            <a:off x="533400" y="3352800"/>
            <a:ext cx="79248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כפי שראינו, כאשר מדובר בבעיית הקליקה, מסמך האישור  הקצר יהיה רשימה של הצמתים שמהווים קליקה.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בדיקת המסמך: יש לוודא שהרשימה מכילה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k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צמתים (שונים זה מזה), ושבין כל  2 צמתים ברשימה יש קשת בגרף.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utoUpdateAnimBg="0"/>
      <p:bldP spid="133123" grpId="0" autoUpdateAnimBg="0"/>
      <p:bldP spid="1331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9B4-7A8D-427B-8AE9-964038379172}" type="slidenum">
              <a:rPr lang="en-US"/>
              <a:pPr/>
              <a:t>7</a:t>
            </a:fld>
            <a:endParaRPr lang="en-US"/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457200" y="1920875"/>
            <a:ext cx="800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בעיה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A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שייכת ל-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אם קיים עבורה מסמך אישור קצר,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או 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אלגוריתם פולינומיאלי לא דטרמיניסטי. ידוע ש-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P 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מוכלת ב-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.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grpSp>
        <p:nvGrpSpPr>
          <p:cNvPr id="132099" name="Group 3"/>
          <p:cNvGrpSpPr>
            <a:grpSpLocks/>
          </p:cNvGrpSpPr>
          <p:nvPr/>
        </p:nvGrpSpPr>
        <p:grpSpPr bwMode="auto">
          <a:xfrm>
            <a:off x="2590800" y="1406525"/>
            <a:ext cx="5880100" cy="482600"/>
            <a:chOff x="2200" y="368"/>
            <a:chExt cx="3080" cy="304"/>
          </a:xfrm>
        </p:grpSpPr>
        <p:sp>
          <p:nvSpPr>
            <p:cNvPr id="132100" name="Text Box 4"/>
            <p:cNvSpPr txBox="1">
              <a:spLocks noChangeArrowheads="1"/>
            </p:cNvSpPr>
            <p:nvPr/>
          </p:nvSpPr>
          <p:spPr bwMode="auto">
            <a:xfrm>
              <a:off x="3916" y="384"/>
              <a:ext cx="13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he-IL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המחלקה </a:t>
              </a:r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NP</a:t>
              </a:r>
              <a:endParaRPr 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endParaRPr>
            </a:p>
          </p:txBody>
        </p:sp>
        <p:sp>
          <p:nvSpPr>
            <p:cNvPr id="132101" name="Text Box 5"/>
            <p:cNvSpPr txBox="1">
              <a:spLocks noChangeArrowheads="1"/>
            </p:cNvSpPr>
            <p:nvPr/>
          </p:nvSpPr>
          <p:spPr bwMode="auto">
            <a:xfrm>
              <a:off x="2200" y="368"/>
              <a:ext cx="22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lnSpc>
                  <a:spcPct val="120000"/>
                </a:lnSpc>
                <a:spcBef>
                  <a:spcPct val="50000"/>
                </a:spcBef>
              </a:pPr>
              <a:r>
                <a:rPr lang="he-IL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):</a:t>
              </a:r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Nondeterministic</a:t>
              </a:r>
              <a:r>
                <a:rPr lang="he-IL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</a:t>
              </a:r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Polynomial time</a:t>
              </a:r>
              <a:r>
                <a:rPr lang="he-IL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(</a:t>
              </a:r>
              <a:endPara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endParaRPr>
            </a:p>
          </p:txBody>
        </p:sp>
      </p:grpSp>
      <p:grpSp>
        <p:nvGrpSpPr>
          <p:cNvPr id="132102" name="Group 6"/>
          <p:cNvGrpSpPr>
            <a:grpSpLocks/>
          </p:cNvGrpSpPr>
          <p:nvPr/>
        </p:nvGrpSpPr>
        <p:grpSpPr bwMode="auto">
          <a:xfrm>
            <a:off x="3733800" y="2819400"/>
            <a:ext cx="4724400" cy="469900"/>
            <a:chOff x="3208" y="1192"/>
            <a:chExt cx="2072" cy="296"/>
          </a:xfrm>
        </p:grpSpPr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3947" y="1200"/>
              <a:ext cx="1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he-IL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המחלקה </a:t>
              </a:r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NPC</a:t>
              </a:r>
            </a:p>
          </p:txBody>
        </p:sp>
        <p:sp>
          <p:nvSpPr>
            <p:cNvPr id="132104" name="Text Box 8"/>
            <p:cNvSpPr txBox="1">
              <a:spLocks noChangeArrowheads="1"/>
            </p:cNvSpPr>
            <p:nvPr/>
          </p:nvSpPr>
          <p:spPr bwMode="auto">
            <a:xfrm>
              <a:off x="3208" y="1192"/>
              <a:ext cx="1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lnSpc>
                  <a:spcPct val="120000"/>
                </a:lnSpc>
                <a:spcBef>
                  <a:spcPct val="50000"/>
                </a:spcBef>
              </a:pPr>
              <a:r>
                <a:rPr lang="he-IL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):</a:t>
              </a:r>
              <a:r>
                <a:rPr lang="en-US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NP–Complete</a:t>
              </a:r>
              <a:r>
                <a:rPr lang="he-IL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(</a:t>
              </a:r>
              <a:endPara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endParaRPr>
            </a:p>
          </p:txBody>
        </p:sp>
      </p:grp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685800" y="3292475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בעיה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A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שייכת ל-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NPC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אם היא שייכת ל-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ובנוסף קיימת רדוקציה מכל בעיה אחרת ב-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ל-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A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. במקרה זה אומרים ש-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A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היא 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שלמה ב-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(או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-שלמה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).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292850" y="914400"/>
            <a:ext cx="216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הגדרות פורמליות:</a:t>
            </a:r>
            <a:endParaRPr lang="en-US" sz="2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grpSp>
        <p:nvGrpSpPr>
          <p:cNvPr id="132107" name="Group 11"/>
          <p:cNvGrpSpPr>
            <a:grpSpLocks/>
          </p:cNvGrpSpPr>
          <p:nvPr/>
        </p:nvGrpSpPr>
        <p:grpSpPr bwMode="auto">
          <a:xfrm>
            <a:off x="3429000" y="4343400"/>
            <a:ext cx="2819400" cy="2209800"/>
            <a:chOff x="1680" y="1680"/>
            <a:chExt cx="2496" cy="2208"/>
          </a:xfrm>
        </p:grpSpPr>
        <p:sp>
          <p:nvSpPr>
            <p:cNvPr id="132108" name="Oval 12"/>
            <p:cNvSpPr>
              <a:spLocks noChangeArrowheads="1"/>
            </p:cNvSpPr>
            <p:nvPr/>
          </p:nvSpPr>
          <p:spPr bwMode="auto">
            <a:xfrm>
              <a:off x="1680" y="1680"/>
              <a:ext cx="2496" cy="220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</a:rPr>
                <a:t>NP</a:t>
              </a:r>
            </a:p>
          </p:txBody>
        </p:sp>
        <p:sp>
          <p:nvSpPr>
            <p:cNvPr id="132109" name="Oval 13"/>
            <p:cNvSpPr>
              <a:spLocks noChangeArrowheads="1"/>
            </p:cNvSpPr>
            <p:nvPr/>
          </p:nvSpPr>
          <p:spPr bwMode="auto">
            <a:xfrm>
              <a:off x="3408" y="2352"/>
              <a:ext cx="528" cy="576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NPC</a:t>
              </a:r>
            </a:p>
          </p:txBody>
        </p:sp>
        <p:sp>
          <p:nvSpPr>
            <p:cNvPr id="132110" name="Oval 14"/>
            <p:cNvSpPr>
              <a:spLocks noChangeArrowheads="1"/>
            </p:cNvSpPr>
            <p:nvPr/>
          </p:nvSpPr>
          <p:spPr bwMode="auto">
            <a:xfrm>
              <a:off x="2784" y="3072"/>
              <a:ext cx="528" cy="57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25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132105" grpId="0" autoUpdateAnimBg="0"/>
      <p:bldP spid="13210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6A00-5171-46D6-8325-6E8AED36ADBC}" type="slidenum">
              <a:rPr lang="en-US"/>
              <a:pPr/>
              <a:t>8</a:t>
            </a:fld>
            <a:endParaRPr lang="en-US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943600" y="623888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הוכחת שייכות ל-</a:t>
            </a:r>
            <a:r>
              <a:rPr 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77724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בהינתן בעיה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S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, כדי להוכיח ש-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S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שייכת ל-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עלינו להראות </a:t>
            </a:r>
          </a:p>
          <a:p>
            <a:pPr marL="609600" indent="-609600"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שמתקיימים שני התנאים הבאים:</a:t>
            </a:r>
          </a:p>
          <a:p>
            <a:pPr marL="609600" indent="-609600">
              <a:spcBef>
                <a:spcPct val="50000"/>
              </a:spcBef>
              <a:buFontTx/>
              <a:buAutoNum type="arabicParenR"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S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אינה קשה יותר מהבעיות השייכות ל-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(כלומר,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S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שייכת ל-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).</a:t>
            </a:r>
          </a:p>
          <a:p>
            <a:pPr marL="609600" indent="-609600">
              <a:spcBef>
                <a:spcPct val="50000"/>
              </a:spcBef>
              <a:buFontTx/>
              <a:buAutoNum type="arabicParenR"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S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אינה קלה יותר מהבעיות השייכות ל-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.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981200" y="2879725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1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)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S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אינה קשה יותר מהבעיות השייכות ל-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(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S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שייכת ל-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).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09600" y="3260725"/>
            <a:ext cx="75438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יש שתי דרכים להראות  זאת:</a:t>
            </a:r>
          </a:p>
          <a:p>
            <a:pPr marL="609600" indent="-609600"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א.  הצגת מסמך אישור קצר עבור הבעיה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S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.</a:t>
            </a:r>
          </a:p>
          <a:p>
            <a:pPr marL="609600" indent="-609600"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ב.   תאור רדוקציה פולינומיאלית מבעיה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S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לבעיה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A</a:t>
            </a:r>
            <a:r>
              <a:rPr lang="he-IL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שהיא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-שלמה (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S&lt;A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).</a:t>
            </a:r>
          </a:p>
          <a:p>
            <a:pPr marL="609600" indent="-609600"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הדרך הקלה יותר היא בדרך כלל הדרך הראשונה - הצגת מסמך אישור קצר.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981200" y="5241925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>
              <a:spcBef>
                <a:spcPct val="50000"/>
              </a:spcBef>
            </a:pP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2)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S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אינה קלה יותר מהבעיות השייכות ל-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  <a:r>
              <a:rPr lang="he-IL" sz="2000" b="1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.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04800" y="5578475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כדי להראות ש-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S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אינה קלה יותר מהבעיות ב-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, יש לבחור בעיה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-שלמה כלשהי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Q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, ולתאר רדוקציה פולינומיאלית מ-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Q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ל-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S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(Q&lt;S)</a:t>
            </a:r>
            <a:r>
              <a:rPr lang="he-IL" sz="2000"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.</a:t>
            </a:r>
            <a:endParaRPr lang="en-US" sz="20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3" grpId="0" autoUpdateAnimBg="0"/>
      <p:bldP spid="7174" grpId="0" autoUpdateAnimBg="0"/>
      <p:bldP spid="7175" grpId="0" autoUpdateAnimBg="0"/>
      <p:bldP spid="717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AC8A-2D99-4E6A-97F3-2203EEF20A39}" type="slidenum">
              <a:rPr lang="en-US"/>
              <a:pPr/>
              <a:t>9</a:t>
            </a:fld>
            <a:endParaRPr lang="en-US"/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514600" y="700088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בעיות  ידועות ב-</a:t>
            </a:r>
            <a:r>
              <a:rPr 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David" pitchFamily="34" charset="-79"/>
              </a:rPr>
              <a:t>NPC</a:t>
            </a:r>
          </a:p>
        </p:txBody>
      </p:sp>
      <p:grpSp>
        <p:nvGrpSpPr>
          <p:cNvPr id="121859" name="Group 3"/>
          <p:cNvGrpSpPr>
            <a:grpSpLocks/>
          </p:cNvGrpSpPr>
          <p:nvPr/>
        </p:nvGrpSpPr>
        <p:grpSpPr bwMode="auto">
          <a:xfrm>
            <a:off x="228600" y="1295400"/>
            <a:ext cx="8239125" cy="1333500"/>
            <a:chOff x="2400" y="2388"/>
            <a:chExt cx="2934" cy="840"/>
          </a:xfrm>
        </p:grpSpPr>
        <p:grpSp>
          <p:nvGrpSpPr>
            <p:cNvPr id="121860" name="Group 4"/>
            <p:cNvGrpSpPr>
              <a:grpSpLocks/>
            </p:cNvGrpSpPr>
            <p:nvPr/>
          </p:nvGrpSpPr>
          <p:grpSpPr bwMode="auto">
            <a:xfrm>
              <a:off x="2400" y="2604"/>
              <a:ext cx="2880" cy="624"/>
              <a:chOff x="2400" y="1056"/>
              <a:chExt cx="2880" cy="624"/>
            </a:xfrm>
          </p:grpSpPr>
          <p:sp>
            <p:nvSpPr>
              <p:cNvPr id="121861" name="Rectangle 5"/>
              <p:cNvSpPr>
                <a:spLocks noChangeArrowheads="1"/>
              </p:cNvSpPr>
              <p:nvPr/>
            </p:nvSpPr>
            <p:spPr bwMode="auto">
              <a:xfrm>
                <a:off x="2400" y="1056"/>
                <a:ext cx="2880" cy="624"/>
              </a:xfrm>
              <a:prstGeom prst="rect">
                <a:avLst/>
              </a:prstGeom>
              <a:noFill/>
              <a:ln w="57150" cmpd="thickThin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1862" name="Text Box 6"/>
              <p:cNvSpPr txBox="1">
                <a:spLocks noChangeArrowheads="1"/>
              </p:cNvSpPr>
              <p:nvPr/>
            </p:nvSpPr>
            <p:spPr bwMode="auto">
              <a:xfrm>
                <a:off x="2488" y="1117"/>
                <a:ext cx="2733" cy="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הקלט לבעיה: גרף 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G=(V,E)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 ומספר שלם 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k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השאלה: האם קיימת ב-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G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 קליקה בגודל 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k 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 ?</a:t>
                </a:r>
              </a:p>
            </p:txBody>
          </p:sp>
        </p:grpSp>
        <p:sp>
          <p:nvSpPr>
            <p:cNvPr id="121863" name="Text Box 7"/>
            <p:cNvSpPr txBox="1">
              <a:spLocks noChangeArrowheads="1"/>
            </p:cNvSpPr>
            <p:nvPr/>
          </p:nvSpPr>
          <p:spPr bwMode="auto">
            <a:xfrm>
              <a:off x="4800" y="2388"/>
              <a:ext cx="5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e-IL" sz="1800">
                  <a:solidFill>
                    <a:schemeClr val="accent1"/>
                  </a:solidFill>
                  <a:cs typeface="David" pitchFamily="34" charset="-79"/>
                </a:rPr>
                <a:t>בעיית הקליקה:</a:t>
              </a:r>
              <a:endParaRPr lang="en-US" sz="1800">
                <a:solidFill>
                  <a:schemeClr val="accent1"/>
                </a:solidFill>
                <a:cs typeface="David" pitchFamily="34" charset="-79"/>
              </a:endParaRPr>
            </a:p>
          </p:txBody>
        </p:sp>
      </p:grpSp>
      <p:grpSp>
        <p:nvGrpSpPr>
          <p:cNvPr id="121878" name="Group 22"/>
          <p:cNvGrpSpPr>
            <a:grpSpLocks/>
          </p:cNvGrpSpPr>
          <p:nvPr/>
        </p:nvGrpSpPr>
        <p:grpSpPr bwMode="auto">
          <a:xfrm>
            <a:off x="228600" y="3124200"/>
            <a:ext cx="8239125" cy="1371600"/>
            <a:chOff x="1488" y="1968"/>
            <a:chExt cx="3846" cy="864"/>
          </a:xfrm>
        </p:grpSpPr>
        <p:grpSp>
          <p:nvGrpSpPr>
            <p:cNvPr id="121865" name="Group 9"/>
            <p:cNvGrpSpPr>
              <a:grpSpLocks/>
            </p:cNvGrpSpPr>
            <p:nvPr/>
          </p:nvGrpSpPr>
          <p:grpSpPr bwMode="auto">
            <a:xfrm>
              <a:off x="1488" y="2208"/>
              <a:ext cx="3792" cy="624"/>
              <a:chOff x="2400" y="1056"/>
              <a:chExt cx="2880" cy="624"/>
            </a:xfrm>
          </p:grpSpPr>
          <p:sp>
            <p:nvSpPr>
              <p:cNvPr id="121866" name="Rectangle 10"/>
              <p:cNvSpPr>
                <a:spLocks noChangeArrowheads="1"/>
              </p:cNvSpPr>
              <p:nvPr/>
            </p:nvSpPr>
            <p:spPr bwMode="auto">
              <a:xfrm>
                <a:off x="2400" y="1056"/>
                <a:ext cx="2880" cy="624"/>
              </a:xfrm>
              <a:prstGeom prst="rect">
                <a:avLst/>
              </a:prstGeom>
              <a:noFill/>
              <a:ln w="57150" cmpd="thickThin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1867" name="Text Box 11"/>
              <p:cNvSpPr txBox="1">
                <a:spLocks noChangeArrowheads="1"/>
              </p:cNvSpPr>
              <p:nvPr/>
            </p:nvSpPr>
            <p:spPr bwMode="auto">
              <a:xfrm>
                <a:off x="2487" y="1117"/>
                <a:ext cx="2735" cy="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הקלט לבעיה: גרף 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G=(V,E)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 עם משקולות על הקשתות ומספר שלם 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k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השאלה: האם קיים מסלול סגור ב-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G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 שעובר דרך כל הצמתים ועלותו אינה עולה על </a:t>
                </a: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k</a:t>
                </a:r>
                <a:r>
                  <a:rPr lang="he-IL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David" pitchFamily="34" charset="-79"/>
                  </a:rPr>
                  <a:t> ?</a:t>
                </a:r>
              </a:p>
            </p:txBody>
          </p:sp>
        </p:grpSp>
        <p:sp>
          <p:nvSpPr>
            <p:cNvPr id="121868" name="Text Box 12"/>
            <p:cNvSpPr txBox="1">
              <a:spLocks noChangeArrowheads="1"/>
            </p:cNvSpPr>
            <p:nvPr/>
          </p:nvSpPr>
          <p:spPr bwMode="auto">
            <a:xfrm>
              <a:off x="3408" y="1968"/>
              <a:ext cx="19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 sz="1800">
                  <a:solidFill>
                    <a:schemeClr val="accent1"/>
                  </a:solidFill>
                  <a:cs typeface="David" pitchFamily="34" charset="-79"/>
                </a:rPr>
                <a:t>בעיית הסוכן הנוסע:</a:t>
              </a:r>
              <a:endParaRPr lang="en-US" sz="1800">
                <a:solidFill>
                  <a:schemeClr val="accent1"/>
                </a:solidFill>
                <a:cs typeface="David" pitchFamily="34" charset="-79"/>
              </a:endParaRPr>
            </a:p>
          </p:txBody>
        </p:sp>
      </p:grpSp>
      <p:grpSp>
        <p:nvGrpSpPr>
          <p:cNvPr id="121879" name="Group 23"/>
          <p:cNvGrpSpPr>
            <a:grpSpLocks/>
          </p:cNvGrpSpPr>
          <p:nvPr/>
        </p:nvGrpSpPr>
        <p:grpSpPr bwMode="auto">
          <a:xfrm>
            <a:off x="76200" y="5105400"/>
            <a:ext cx="8382000" cy="1562100"/>
            <a:chOff x="48" y="3216"/>
            <a:chExt cx="5280" cy="984"/>
          </a:xfrm>
        </p:grpSpPr>
        <p:sp>
          <p:nvSpPr>
            <p:cNvPr id="121874" name="Rectangle 18"/>
            <p:cNvSpPr>
              <a:spLocks noChangeArrowheads="1"/>
            </p:cNvSpPr>
            <p:nvPr/>
          </p:nvSpPr>
          <p:spPr bwMode="auto">
            <a:xfrm>
              <a:off x="156" y="3475"/>
              <a:ext cx="5115" cy="701"/>
            </a:xfrm>
            <a:prstGeom prst="rect">
              <a:avLst/>
            </a:prstGeom>
            <a:noFill/>
            <a:ln w="57150" cmpd="thickThin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75" name="Text Box 19"/>
            <p:cNvSpPr txBox="1">
              <a:spLocks noChangeArrowheads="1"/>
            </p:cNvSpPr>
            <p:nvPr/>
          </p:nvSpPr>
          <p:spPr bwMode="auto">
            <a:xfrm>
              <a:off x="48" y="3449"/>
              <a:ext cx="5169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הקלט לבעיה: גרף 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G=(V,E)</a:t>
              </a: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השאלה: האם קיים ב-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G</a:t>
              </a: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 מסלול המילטוני?  </a:t>
              </a:r>
            </a:p>
            <a:p>
              <a:pPr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(</a:t>
              </a:r>
              <a:r>
                <a:rPr lang="he-IL" sz="18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מסלול המילטוני</a:t>
              </a: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  <a:cs typeface="David" pitchFamily="34" charset="-79"/>
                </a:rPr>
                <a:t>: מסלול העובר בכל צומת בדיוק פעם אחת.)</a:t>
              </a:r>
            </a:p>
          </p:txBody>
        </p:sp>
        <p:sp>
          <p:nvSpPr>
            <p:cNvPr id="121876" name="Text Box 20"/>
            <p:cNvSpPr txBox="1">
              <a:spLocks noChangeArrowheads="1"/>
            </p:cNvSpPr>
            <p:nvPr/>
          </p:nvSpPr>
          <p:spPr bwMode="auto">
            <a:xfrm>
              <a:off x="3313" y="3216"/>
              <a:ext cx="20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 sz="1800">
                  <a:solidFill>
                    <a:schemeClr val="accent1"/>
                  </a:solidFill>
                  <a:cs typeface="David" pitchFamily="34" charset="-79"/>
                </a:rPr>
                <a:t>בעיית המסלול ההמילטוני:</a:t>
              </a:r>
              <a:endParaRPr lang="en-US" sz="1800">
                <a:solidFill>
                  <a:schemeClr val="accent1"/>
                </a:solidFill>
                <a:cs typeface="David" pitchFamily="34" charset="-79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</p:bldLst>
  </p:timing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"/>
        <a:cs typeface="Times New Roman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Times New Roman (Hebrew)" charset="0"/>
            <a:cs typeface="Times New Roman (Hebrew)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Times New Roman (Hebrew)" charset="0"/>
            <a:cs typeface="Times New Roman (Hebrew)" charset="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3572</TotalTime>
  <Words>1236</Words>
  <Application>Microsoft PowerPoint</Application>
  <PresentationFormat>On-screen Show (4:3)</PresentationFormat>
  <Paragraphs>167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Times New Roman</vt:lpstr>
      <vt:lpstr>Times New Roman (Hebrew)</vt:lpstr>
      <vt:lpstr>Arial</vt:lpstr>
      <vt:lpstr>Wingdings</vt:lpstr>
      <vt:lpstr>David</vt:lpstr>
      <vt:lpstr>David Transparent</vt:lpstr>
      <vt:lpstr>Dad`s Tie</vt:lpstr>
      <vt:lpstr>MathType 4.0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Rinat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Rinatr</dc:creator>
  <cp:lastModifiedBy>hp</cp:lastModifiedBy>
  <cp:revision>166</cp:revision>
  <dcterms:created xsi:type="dcterms:W3CDTF">2002-12-03T19:02:56Z</dcterms:created>
  <dcterms:modified xsi:type="dcterms:W3CDTF">2007-11-16T10:16:20Z</dcterms:modified>
</cp:coreProperties>
</file>