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55" r:id="rId1"/>
  </p:sldMasterIdLst>
  <p:notesMasterIdLst>
    <p:notesMasterId r:id="rId33"/>
  </p:notesMasterIdLst>
  <p:handoutMasterIdLst>
    <p:handoutMasterId r:id="rId34"/>
  </p:handout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Lst>
  <p:sldSz cx="9144000" cy="6858000" type="screen4x3"/>
  <p:notesSz cx="6858000" cy="9144000"/>
  <p:defaultTextStyle>
    <a:defPPr>
      <a:defRPr lang="he-IL"/>
    </a:defPPr>
    <a:lvl1pPr algn="r" rtl="1" fontAlgn="base">
      <a:spcBef>
        <a:spcPct val="0"/>
      </a:spcBef>
      <a:spcAft>
        <a:spcPct val="0"/>
      </a:spcAft>
      <a:defRPr sz="2800" kern="1200">
        <a:solidFill>
          <a:schemeClr val="tx1"/>
        </a:solidFill>
        <a:latin typeface="Times New Roman" pitchFamily="18" charset="0"/>
        <a:ea typeface="Times New Roman (Hebrew)" charset="0"/>
        <a:cs typeface="Times New Roman (Hebrew)" charset="0"/>
      </a:defRPr>
    </a:lvl1pPr>
    <a:lvl2pPr marL="457200" algn="r" rtl="1" fontAlgn="base">
      <a:spcBef>
        <a:spcPct val="0"/>
      </a:spcBef>
      <a:spcAft>
        <a:spcPct val="0"/>
      </a:spcAft>
      <a:defRPr sz="2800" kern="1200">
        <a:solidFill>
          <a:schemeClr val="tx1"/>
        </a:solidFill>
        <a:latin typeface="Times New Roman" pitchFamily="18" charset="0"/>
        <a:ea typeface="Times New Roman (Hebrew)" charset="0"/>
        <a:cs typeface="Times New Roman (Hebrew)" charset="0"/>
      </a:defRPr>
    </a:lvl2pPr>
    <a:lvl3pPr marL="914400" algn="r" rtl="1" fontAlgn="base">
      <a:spcBef>
        <a:spcPct val="0"/>
      </a:spcBef>
      <a:spcAft>
        <a:spcPct val="0"/>
      </a:spcAft>
      <a:defRPr sz="2800" kern="1200">
        <a:solidFill>
          <a:schemeClr val="tx1"/>
        </a:solidFill>
        <a:latin typeface="Times New Roman" pitchFamily="18" charset="0"/>
        <a:ea typeface="Times New Roman (Hebrew)" charset="0"/>
        <a:cs typeface="Times New Roman (Hebrew)" charset="0"/>
      </a:defRPr>
    </a:lvl3pPr>
    <a:lvl4pPr marL="1371600" algn="r" rtl="1" fontAlgn="base">
      <a:spcBef>
        <a:spcPct val="0"/>
      </a:spcBef>
      <a:spcAft>
        <a:spcPct val="0"/>
      </a:spcAft>
      <a:defRPr sz="2800" kern="1200">
        <a:solidFill>
          <a:schemeClr val="tx1"/>
        </a:solidFill>
        <a:latin typeface="Times New Roman" pitchFamily="18" charset="0"/>
        <a:ea typeface="Times New Roman (Hebrew)" charset="0"/>
        <a:cs typeface="Times New Roman (Hebrew)" charset="0"/>
      </a:defRPr>
    </a:lvl4pPr>
    <a:lvl5pPr marL="1828800" algn="r" rtl="1" fontAlgn="base">
      <a:spcBef>
        <a:spcPct val="0"/>
      </a:spcBef>
      <a:spcAft>
        <a:spcPct val="0"/>
      </a:spcAft>
      <a:defRPr sz="2800" kern="1200">
        <a:solidFill>
          <a:schemeClr val="tx1"/>
        </a:solidFill>
        <a:latin typeface="Times New Roman" pitchFamily="18" charset="0"/>
        <a:ea typeface="Times New Roman (Hebrew)" charset="0"/>
        <a:cs typeface="Times New Roman (Hebrew)" charset="0"/>
      </a:defRPr>
    </a:lvl5pPr>
    <a:lvl6pPr marL="2286000" algn="r" defTabSz="914400" rtl="1" eaLnBrk="1" latinLnBrk="0" hangingPunct="1">
      <a:defRPr sz="2800" kern="1200">
        <a:solidFill>
          <a:schemeClr val="tx1"/>
        </a:solidFill>
        <a:latin typeface="Times New Roman" pitchFamily="18" charset="0"/>
        <a:ea typeface="Times New Roman (Hebrew)" charset="0"/>
        <a:cs typeface="Times New Roman (Hebrew)" charset="0"/>
      </a:defRPr>
    </a:lvl6pPr>
    <a:lvl7pPr marL="2743200" algn="r" defTabSz="914400" rtl="1" eaLnBrk="1" latinLnBrk="0" hangingPunct="1">
      <a:defRPr sz="2800" kern="1200">
        <a:solidFill>
          <a:schemeClr val="tx1"/>
        </a:solidFill>
        <a:latin typeface="Times New Roman" pitchFamily="18" charset="0"/>
        <a:ea typeface="Times New Roman (Hebrew)" charset="0"/>
        <a:cs typeface="Times New Roman (Hebrew)" charset="0"/>
      </a:defRPr>
    </a:lvl7pPr>
    <a:lvl8pPr marL="3200400" algn="r" defTabSz="914400" rtl="1" eaLnBrk="1" latinLnBrk="0" hangingPunct="1">
      <a:defRPr sz="2800" kern="1200">
        <a:solidFill>
          <a:schemeClr val="tx1"/>
        </a:solidFill>
        <a:latin typeface="Times New Roman" pitchFamily="18" charset="0"/>
        <a:ea typeface="Times New Roman (Hebrew)" charset="0"/>
        <a:cs typeface="Times New Roman (Hebrew)" charset="0"/>
      </a:defRPr>
    </a:lvl8pPr>
    <a:lvl9pPr marL="3657600" algn="r" defTabSz="914400" rtl="1" eaLnBrk="1" latinLnBrk="0" hangingPunct="1">
      <a:defRPr sz="2800" kern="1200">
        <a:solidFill>
          <a:schemeClr val="tx1"/>
        </a:solidFill>
        <a:latin typeface="Times New Roman" pitchFamily="18" charset="0"/>
        <a:ea typeface="Times New Roman (Hebrew)" charset="0"/>
        <a:cs typeface="Times New Roman (Hebrew)"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FFFF"/>
    <a:srgbClr val="6699FF"/>
    <a:srgbClr val="FF3300"/>
    <a:srgbClr val="FF66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77483" autoAdjust="0"/>
    <p:restoredTop sz="94667" autoAdjust="0"/>
  </p:normalViewPr>
  <p:slideViewPr>
    <p:cSldViewPr>
      <p:cViewPr varScale="1">
        <p:scale>
          <a:sx n="75" d="100"/>
          <a:sy n="75" d="100"/>
        </p:scale>
        <p:origin x="-744" y="-84"/>
      </p:cViewPr>
      <p:guideLst>
        <p:guide orient="horz" pos="2160"/>
        <p:guide pos="52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179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9.wmf"/><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9.wmf"/><Relationship Id="rId3" Type="http://schemas.openxmlformats.org/officeDocument/2006/relationships/image" Target="../media/image19.wmf"/><Relationship Id="rId7" Type="http://schemas.openxmlformats.org/officeDocument/2006/relationships/image" Target="../media/image23.wmf"/><Relationship Id="rId12" Type="http://schemas.openxmlformats.org/officeDocument/2006/relationships/image" Target="../media/image28.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11" Type="http://schemas.openxmlformats.org/officeDocument/2006/relationships/image" Target="../media/image27.wmf"/><Relationship Id="rId5" Type="http://schemas.openxmlformats.org/officeDocument/2006/relationships/image" Target="../media/image21.wmf"/><Relationship Id="rId10" Type="http://schemas.openxmlformats.org/officeDocument/2006/relationships/image" Target="../media/image26.wmf"/><Relationship Id="rId4" Type="http://schemas.openxmlformats.org/officeDocument/2006/relationships/image" Target="../media/image20.wmf"/><Relationship Id="rId9"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8.wmf"/><Relationship Id="rId4"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2947" name="Rectangle 3"/>
          <p:cNvSpPr>
            <a:spLocks noGrp="1" noChangeArrowheads="1"/>
          </p:cNvSpPr>
          <p:nvPr>
            <p:ph type="dt" sz="quarter" idx="1"/>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82948" name="Rectangle 4"/>
          <p:cNvSpPr>
            <a:spLocks noGrp="1" noChangeArrowheads="1"/>
          </p:cNvSpPr>
          <p:nvPr>
            <p:ph type="ftr" sz="quarter" idx="2"/>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2949" name="Rectangle 5"/>
          <p:cNvSpPr>
            <a:spLocks noGrp="1" noChangeArrowheads="1"/>
          </p:cNvSpPr>
          <p:nvPr>
            <p:ph type="sldNum" sz="quarter" idx="3"/>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fld id="{3060D4A7-1432-4006-80AA-14B54A6822FB}"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24931" name="Rectangle 3"/>
          <p:cNvSpPr>
            <a:spLocks noGrp="1" noChangeArrowheads="1"/>
          </p:cNvSpPr>
          <p:nvPr>
            <p:ph type="dt" idx="1"/>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124932"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49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p>
        </p:txBody>
      </p:sp>
      <p:sp>
        <p:nvSpPr>
          <p:cNvPr id="124934" name="Rectangle 6"/>
          <p:cNvSpPr>
            <a:spLocks noGrp="1" noChangeArrowheads="1"/>
          </p:cNvSpPr>
          <p:nvPr>
            <p:ph type="ftr" sz="quarter" idx="4"/>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24935" name="Rectangle 7"/>
          <p:cNvSpPr>
            <a:spLocks noGrp="1" noChangeArrowheads="1"/>
          </p:cNvSpPr>
          <p:nvPr>
            <p:ph type="sldNum" sz="quarter" idx="5"/>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fld id="{C1071F80-DE6A-49FD-B29B-13A7248F2F54}" type="slidenum">
              <a:rPr lang="en-US"/>
              <a:pPr/>
              <a:t>‹#›</a:t>
            </a:fld>
            <a:endParaRPr lang="en-US"/>
          </a:p>
        </p:txBody>
      </p:sp>
    </p:spTree>
  </p:cSld>
  <p:clrMap bg1="lt1" tx1="dk1" bg2="lt2" tx2="dk2" accent1="accent1" accent2="accent2" accent3="accent3" accent4="accent4" accent5="accent5" accent6="accent6" hlink="hlink" folHlink="folHlink"/>
  <p:notesStyle>
    <a:lvl1pPr algn="r" rtl="1" fontAlgn="base">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r" rtl="1" fontAlgn="base">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r" rtl="1" fontAlgn="base">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r" rtl="1" fontAlgn="base">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r" rtl="1" fontAlgn="base">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AB0BBF-7F0F-4E41-9AF9-8D2F73670F8A}" type="slidenum">
              <a:rPr lang="en-US"/>
              <a:pPr/>
              <a:t>1</a:t>
            </a:fld>
            <a:endParaRPr lang="en-US"/>
          </a:p>
        </p:txBody>
      </p:sp>
      <p:sp>
        <p:nvSpPr>
          <p:cNvPr id="125954" name="Rectangle 2"/>
          <p:cNvSpPr>
            <a:spLocks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US"/>
              <a:t>fs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5321" name="Rectangle 25"/>
          <p:cNvSpPr>
            <a:spLocks noGrp="1" noChangeArrowheads="1"/>
          </p:cNvSpPr>
          <p:nvPr>
            <p:ph type="ctrTitle"/>
          </p:nvPr>
        </p:nvSpPr>
        <p:spPr>
          <a:xfrm>
            <a:off x="1173163" y="1052513"/>
            <a:ext cx="7772400" cy="1431925"/>
          </a:xfrm>
        </p:spPr>
        <p:txBody>
          <a:bodyPr anchor="b">
            <a:spAutoFit/>
          </a:bodyPr>
          <a:lstStyle>
            <a:lvl1pPr>
              <a:defRPr sz="7200"/>
            </a:lvl1pPr>
          </a:lstStyle>
          <a:p>
            <a:r>
              <a:rPr lang="he-IL"/>
              <a:t>לחץ כדי לערוך סגנון כותרת של תבנית בסיס</a:t>
            </a:r>
          </a:p>
        </p:txBody>
      </p:sp>
      <p:sp>
        <p:nvSpPr>
          <p:cNvPr id="55322" name="Rectangle 26"/>
          <p:cNvSpPr>
            <a:spLocks noGrp="1" noChangeArrowheads="1"/>
          </p:cNvSpPr>
          <p:nvPr>
            <p:ph type="subTitle" idx="1"/>
          </p:nvPr>
        </p:nvSpPr>
        <p:spPr>
          <a:xfrm>
            <a:off x="1166813" y="3886200"/>
            <a:ext cx="6400800" cy="1752600"/>
          </a:xfrm>
        </p:spPr>
        <p:txBody>
          <a:bodyPr/>
          <a:lstStyle>
            <a:lvl1pPr marL="0" indent="0">
              <a:buFont typeface="Wingdings" pitchFamily="2" charset="2"/>
              <a:buNone/>
              <a:defRPr sz="4000"/>
            </a:lvl1pPr>
          </a:lstStyle>
          <a:p>
            <a:r>
              <a:rPr lang="he-IL"/>
              <a:t>לחץ כדי לערוך סגנון כותרת משנה של תבנית בסיס</a:t>
            </a:r>
          </a:p>
        </p:txBody>
      </p:sp>
      <p:sp>
        <p:nvSpPr>
          <p:cNvPr id="55323" name="Rectangle 27"/>
          <p:cNvSpPr>
            <a:spLocks noGrp="1" noChangeArrowheads="1"/>
          </p:cNvSpPr>
          <p:nvPr>
            <p:ph type="dt" sz="half" idx="2"/>
          </p:nvPr>
        </p:nvSpPr>
        <p:spPr>
          <a:xfrm>
            <a:off x="6781800" y="6172200"/>
            <a:ext cx="1905000" cy="457200"/>
          </a:xfrm>
        </p:spPr>
        <p:txBody>
          <a:bodyPr/>
          <a:lstStyle>
            <a:lvl1pPr>
              <a:defRPr>
                <a:solidFill>
                  <a:srgbClr val="000000"/>
                </a:solidFill>
              </a:defRPr>
            </a:lvl1pPr>
          </a:lstStyle>
          <a:p>
            <a:endParaRPr lang="en-US"/>
          </a:p>
        </p:txBody>
      </p:sp>
      <p:sp>
        <p:nvSpPr>
          <p:cNvPr id="55324" name="Rectangle 28"/>
          <p:cNvSpPr>
            <a:spLocks noGrp="1" noChangeArrowheads="1"/>
          </p:cNvSpPr>
          <p:nvPr>
            <p:ph type="ftr" sz="quarter" idx="3"/>
          </p:nvPr>
        </p:nvSpPr>
        <p:spPr/>
        <p:txBody>
          <a:bodyPr/>
          <a:lstStyle>
            <a:lvl1pPr>
              <a:defRPr>
                <a:solidFill>
                  <a:srgbClr val="000000"/>
                </a:solidFill>
              </a:defRPr>
            </a:lvl1pPr>
          </a:lstStyle>
          <a:p>
            <a:endParaRPr lang="en-US"/>
          </a:p>
        </p:txBody>
      </p:sp>
      <p:sp>
        <p:nvSpPr>
          <p:cNvPr id="55325" name="Rectangle 29"/>
          <p:cNvSpPr>
            <a:spLocks noGrp="1" noChangeArrowheads="1"/>
          </p:cNvSpPr>
          <p:nvPr>
            <p:ph type="sldNum" sz="quarter" idx="4"/>
          </p:nvPr>
        </p:nvSpPr>
        <p:spPr>
          <a:xfrm>
            <a:off x="381000" y="6172200"/>
            <a:ext cx="1905000" cy="457200"/>
          </a:xfrm>
        </p:spPr>
        <p:txBody>
          <a:bodyPr/>
          <a:lstStyle>
            <a:lvl1pPr>
              <a:defRPr sz="1400">
                <a:solidFill>
                  <a:srgbClr val="000000"/>
                </a:solidFill>
              </a:defRPr>
            </a:lvl1pPr>
          </a:lstStyle>
          <a:p>
            <a:fld id="{2151BFC6-6075-4590-B137-5CB197B863D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3964B2D-F098-4739-A2B1-649437CE635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457200"/>
            <a:ext cx="1943100" cy="5638800"/>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1173163" y="4572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33D3632-43CD-47C2-B367-ED293665D9A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2D18ED-3C1A-4909-AF93-34F60A1CB2F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DF172F-AD7E-432B-988F-2E7D720FBD8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AB40498-88CE-407D-AAFB-3196F087861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BD8AFC6-1166-44D2-A000-9EE4C153AC3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758F36F-41F2-4C3C-A91E-889036A52D5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DCA6C58-F798-4171-9B8A-1C684351DA0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CDDB690-2E0D-4993-AB85-A1508D0E31E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3515B0B-9877-4668-8E35-9E27DA2B540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54297" name="Rectangle 25"/>
          <p:cNvSpPr>
            <a:spLocks noGrp="1" noChangeArrowheads="1"/>
          </p:cNvSpPr>
          <p:nvPr>
            <p:ph type="title"/>
          </p:nvPr>
        </p:nvSpPr>
        <p:spPr bwMode="auto">
          <a:xfrm>
            <a:off x="1173163" y="4572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he-IL" smtClean="0"/>
              <a:t>לחץ כדי לערוך סגנון כותרת של תבנית בסיס</a:t>
            </a:r>
          </a:p>
        </p:txBody>
      </p:sp>
      <p:sp>
        <p:nvSpPr>
          <p:cNvPr id="54298" name="Rectangle 26"/>
          <p:cNvSpPr>
            <a:spLocks noGrp="1" noChangeArrowheads="1"/>
          </p:cNvSpPr>
          <p:nvPr>
            <p:ph type="body" idx="1"/>
          </p:nvPr>
        </p:nvSpPr>
        <p:spPr bwMode="auto">
          <a:xfrm>
            <a:off x="1173163"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p>
        </p:txBody>
      </p:sp>
      <p:sp>
        <p:nvSpPr>
          <p:cNvPr id="54299" name="Rectangle 27"/>
          <p:cNvSpPr>
            <a:spLocks noGrp="1" noChangeArrowheads="1"/>
          </p:cNvSpPr>
          <p:nvPr>
            <p:ph type="dt" sz="half" idx="2"/>
          </p:nvPr>
        </p:nvSpPr>
        <p:spPr bwMode="auto">
          <a:xfrm>
            <a:off x="6934200" y="61722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a:spcBef>
                <a:spcPct val="50000"/>
              </a:spcBef>
              <a:defRPr sz="1400">
                <a:latin typeface="+mn-lt"/>
              </a:defRPr>
            </a:lvl1pPr>
          </a:lstStyle>
          <a:p>
            <a:endParaRPr lang="en-US"/>
          </a:p>
        </p:txBody>
      </p:sp>
      <p:sp>
        <p:nvSpPr>
          <p:cNvPr id="54300"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a:spcBef>
                <a:spcPct val="50000"/>
              </a:spcBef>
              <a:defRPr sz="1400">
                <a:latin typeface="+mn-lt"/>
              </a:defRPr>
            </a:lvl1pPr>
          </a:lstStyle>
          <a:p>
            <a:endParaRPr lang="en-US"/>
          </a:p>
        </p:txBody>
      </p:sp>
      <p:sp>
        <p:nvSpPr>
          <p:cNvPr id="54301" name="Rectangle 29"/>
          <p:cNvSpPr>
            <a:spLocks noGrp="1" noChangeArrowheads="1"/>
          </p:cNvSpPr>
          <p:nvPr>
            <p:ph type="sldNum" sz="quarter" idx="4"/>
          </p:nvPr>
        </p:nvSpPr>
        <p:spPr bwMode="auto">
          <a:xfrm>
            <a:off x="0" y="6324600"/>
            <a:ext cx="609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rtl="0">
              <a:spcBef>
                <a:spcPct val="50000"/>
              </a:spcBef>
              <a:defRPr sz="1200">
                <a:latin typeface="+mn-lt"/>
              </a:defRPr>
            </a:lvl1pPr>
          </a:lstStyle>
          <a:p>
            <a:fld id="{2EC342EE-45CB-431F-8F8E-8C76616D48A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hdr="0" ftr="0" dt="0"/>
  <p:txStyles>
    <p:titleStyle>
      <a:lvl1pPr algn="l" rtl="1" fontAlgn="base">
        <a:spcBef>
          <a:spcPct val="0"/>
        </a:spcBef>
        <a:spcAft>
          <a:spcPct val="0"/>
        </a:spcAft>
        <a:defRPr sz="4400">
          <a:solidFill>
            <a:schemeClr val="tx2"/>
          </a:solidFill>
          <a:latin typeface="+mj-lt"/>
          <a:ea typeface="+mj-ea"/>
          <a:cs typeface="+mj-cs"/>
        </a:defRPr>
      </a:lvl1pPr>
      <a:lvl2pPr algn="l" rtl="1" fontAlgn="base">
        <a:spcBef>
          <a:spcPct val="0"/>
        </a:spcBef>
        <a:spcAft>
          <a:spcPct val="0"/>
        </a:spcAft>
        <a:defRPr sz="4400">
          <a:solidFill>
            <a:schemeClr val="tx2"/>
          </a:solidFill>
          <a:latin typeface="Times New Roman" pitchFamily="18" charset="0"/>
          <a:cs typeface="Times New Roman" pitchFamily="18" charset="0"/>
        </a:defRPr>
      </a:lvl2pPr>
      <a:lvl3pPr algn="l" rtl="1" fontAlgn="base">
        <a:spcBef>
          <a:spcPct val="0"/>
        </a:spcBef>
        <a:spcAft>
          <a:spcPct val="0"/>
        </a:spcAft>
        <a:defRPr sz="4400">
          <a:solidFill>
            <a:schemeClr val="tx2"/>
          </a:solidFill>
          <a:latin typeface="Times New Roman" pitchFamily="18" charset="0"/>
          <a:cs typeface="Times New Roman" pitchFamily="18" charset="0"/>
        </a:defRPr>
      </a:lvl3pPr>
      <a:lvl4pPr algn="l" rtl="1" fontAlgn="base">
        <a:spcBef>
          <a:spcPct val="0"/>
        </a:spcBef>
        <a:spcAft>
          <a:spcPct val="0"/>
        </a:spcAft>
        <a:defRPr sz="4400">
          <a:solidFill>
            <a:schemeClr val="tx2"/>
          </a:solidFill>
          <a:latin typeface="Times New Roman" pitchFamily="18" charset="0"/>
          <a:cs typeface="Times New Roman" pitchFamily="18" charset="0"/>
        </a:defRPr>
      </a:lvl4pPr>
      <a:lvl5pPr algn="l" rtl="1" fontAlgn="base">
        <a:spcBef>
          <a:spcPct val="0"/>
        </a:spcBef>
        <a:spcAft>
          <a:spcPct val="0"/>
        </a:spcAft>
        <a:defRPr sz="4400">
          <a:solidFill>
            <a:schemeClr val="tx2"/>
          </a:solidFill>
          <a:latin typeface="Times New Roman" pitchFamily="18" charset="0"/>
          <a:cs typeface="Times New Roman" pitchFamily="18" charset="0"/>
        </a:defRPr>
      </a:lvl5pPr>
      <a:lvl6pPr marL="457200" algn="l" rtl="1" fontAlgn="base">
        <a:spcBef>
          <a:spcPct val="0"/>
        </a:spcBef>
        <a:spcAft>
          <a:spcPct val="0"/>
        </a:spcAft>
        <a:defRPr sz="4400">
          <a:solidFill>
            <a:schemeClr val="tx2"/>
          </a:solidFill>
          <a:latin typeface="Times New Roman" pitchFamily="18" charset="0"/>
          <a:cs typeface="Times New Roman" pitchFamily="18" charset="0"/>
        </a:defRPr>
      </a:lvl6pPr>
      <a:lvl7pPr marL="914400" algn="l" rtl="1" fontAlgn="base">
        <a:spcBef>
          <a:spcPct val="0"/>
        </a:spcBef>
        <a:spcAft>
          <a:spcPct val="0"/>
        </a:spcAft>
        <a:defRPr sz="4400">
          <a:solidFill>
            <a:schemeClr val="tx2"/>
          </a:solidFill>
          <a:latin typeface="Times New Roman" pitchFamily="18" charset="0"/>
          <a:cs typeface="Times New Roman" pitchFamily="18" charset="0"/>
        </a:defRPr>
      </a:lvl7pPr>
      <a:lvl8pPr marL="1371600" algn="l" rtl="1" fontAlgn="base">
        <a:spcBef>
          <a:spcPct val="0"/>
        </a:spcBef>
        <a:spcAft>
          <a:spcPct val="0"/>
        </a:spcAft>
        <a:defRPr sz="4400">
          <a:solidFill>
            <a:schemeClr val="tx2"/>
          </a:solidFill>
          <a:latin typeface="Times New Roman" pitchFamily="18" charset="0"/>
          <a:cs typeface="Times New Roman" pitchFamily="18" charset="0"/>
        </a:defRPr>
      </a:lvl8pPr>
      <a:lvl9pPr marL="1828800" algn="l" rtl="1" fontAlgn="base">
        <a:spcBef>
          <a:spcPct val="0"/>
        </a:spcBef>
        <a:spcAft>
          <a:spcPct val="0"/>
        </a:spcAft>
        <a:defRPr sz="4400">
          <a:solidFill>
            <a:schemeClr val="tx2"/>
          </a:solidFill>
          <a:latin typeface="Times New Roman" pitchFamily="18" charset="0"/>
          <a:cs typeface="Times New Roman" pitchFamily="18" charset="0"/>
        </a:defRPr>
      </a:lvl9pPr>
    </p:titleStyle>
    <p:bodyStyle>
      <a:lvl1pPr marL="342900" indent="-342900" algn="r" rtl="1" fontAlgn="base">
        <a:spcBef>
          <a:spcPct val="20000"/>
        </a:spcBef>
        <a:spcAft>
          <a:spcPct val="0"/>
        </a:spcAft>
        <a:buClr>
          <a:schemeClr val="accent1"/>
        </a:buClr>
        <a:buSzPct val="80000"/>
        <a:buFont typeface="Wingdings" pitchFamily="2" charset="2"/>
        <a:buChar char="n"/>
        <a:defRPr sz="3200">
          <a:solidFill>
            <a:schemeClr val="tx1"/>
          </a:solidFill>
          <a:latin typeface="+mn-lt"/>
          <a:ea typeface="+mn-ea"/>
          <a:cs typeface="+mn-cs"/>
        </a:defRPr>
      </a:lvl1pPr>
      <a:lvl2pPr marL="742950" indent="-285750" algn="r" rtl="1" fontAlgn="base">
        <a:spcBef>
          <a:spcPct val="20000"/>
        </a:spcBef>
        <a:spcAft>
          <a:spcPct val="0"/>
        </a:spcAft>
        <a:buChar char="–"/>
        <a:defRPr sz="2800">
          <a:solidFill>
            <a:schemeClr val="tx1"/>
          </a:solidFill>
          <a:latin typeface="+mn-lt"/>
          <a:ea typeface="Times New Roman (Hebrew)" charset="0"/>
          <a:cs typeface="Times New Roman (Hebrew)" charset="0"/>
        </a:defRPr>
      </a:lvl2pPr>
      <a:lvl3pPr marL="1143000" indent="-228600" algn="r" rtl="1" fontAlgn="base">
        <a:spcBef>
          <a:spcPct val="20000"/>
        </a:spcBef>
        <a:spcAft>
          <a:spcPct val="0"/>
        </a:spcAft>
        <a:buChar char="•"/>
        <a:defRPr sz="2400">
          <a:solidFill>
            <a:schemeClr val="tx1"/>
          </a:solidFill>
          <a:latin typeface="+mn-lt"/>
          <a:ea typeface="Times New Roman (Hebrew)" charset="0"/>
          <a:cs typeface="Times New Roman (Hebrew)" charset="0"/>
        </a:defRPr>
      </a:lvl3pPr>
      <a:lvl4pPr marL="1600200" indent="-228600" algn="r" rtl="1" fontAlgn="base">
        <a:spcBef>
          <a:spcPct val="20000"/>
        </a:spcBef>
        <a:spcAft>
          <a:spcPct val="0"/>
        </a:spcAft>
        <a:buChar char="–"/>
        <a:defRPr sz="2000">
          <a:solidFill>
            <a:schemeClr val="tx1"/>
          </a:solidFill>
          <a:latin typeface="+mn-lt"/>
          <a:ea typeface="Times New Roman (Hebrew)" charset="0"/>
          <a:cs typeface="Times New Roman (Hebrew)" charset="0"/>
        </a:defRPr>
      </a:lvl4pPr>
      <a:lvl5pPr marL="2057400" indent="-228600" algn="r" rtl="1" fontAlgn="base">
        <a:spcBef>
          <a:spcPct val="20000"/>
        </a:spcBef>
        <a:spcAft>
          <a:spcPct val="0"/>
        </a:spcAft>
        <a:buChar char="»"/>
        <a:defRPr sz="2000">
          <a:solidFill>
            <a:schemeClr val="tx1"/>
          </a:solidFill>
          <a:latin typeface="+mn-lt"/>
          <a:ea typeface="Times New Roman (Hebrew)" charset="0"/>
          <a:cs typeface="Times New Roman (Hebrew)" charset="0"/>
        </a:defRPr>
      </a:lvl5pPr>
      <a:lvl6pPr marL="2514600" indent="-228600" algn="r" rtl="1" fontAlgn="base">
        <a:spcBef>
          <a:spcPct val="20000"/>
        </a:spcBef>
        <a:spcAft>
          <a:spcPct val="0"/>
        </a:spcAft>
        <a:buChar char="»"/>
        <a:defRPr sz="2000">
          <a:solidFill>
            <a:schemeClr val="tx1"/>
          </a:solidFill>
          <a:latin typeface="+mn-lt"/>
          <a:ea typeface="Times New Roman (Hebrew)" charset="0"/>
          <a:cs typeface="Times New Roman (Hebrew)" charset="0"/>
        </a:defRPr>
      </a:lvl6pPr>
      <a:lvl7pPr marL="2971800" indent="-228600" algn="r" rtl="1" fontAlgn="base">
        <a:spcBef>
          <a:spcPct val="20000"/>
        </a:spcBef>
        <a:spcAft>
          <a:spcPct val="0"/>
        </a:spcAft>
        <a:buChar char="»"/>
        <a:defRPr sz="2000">
          <a:solidFill>
            <a:schemeClr val="tx1"/>
          </a:solidFill>
          <a:latin typeface="+mn-lt"/>
          <a:ea typeface="Times New Roman (Hebrew)" charset="0"/>
          <a:cs typeface="Times New Roman (Hebrew)" charset="0"/>
        </a:defRPr>
      </a:lvl7pPr>
      <a:lvl8pPr marL="3429000" indent="-228600" algn="r" rtl="1" fontAlgn="base">
        <a:spcBef>
          <a:spcPct val="20000"/>
        </a:spcBef>
        <a:spcAft>
          <a:spcPct val="0"/>
        </a:spcAft>
        <a:buChar char="»"/>
        <a:defRPr sz="2000">
          <a:solidFill>
            <a:schemeClr val="tx1"/>
          </a:solidFill>
          <a:latin typeface="+mn-lt"/>
          <a:ea typeface="Times New Roman (Hebrew)" charset="0"/>
          <a:cs typeface="Times New Roman (Hebrew)" charset="0"/>
        </a:defRPr>
      </a:lvl8pPr>
      <a:lvl9pPr marL="3886200" indent="-228600" algn="r" rtl="1" fontAlgn="base">
        <a:spcBef>
          <a:spcPct val="20000"/>
        </a:spcBef>
        <a:spcAft>
          <a:spcPct val="0"/>
        </a:spcAft>
        <a:buChar char="»"/>
        <a:defRPr sz="2000">
          <a:solidFill>
            <a:schemeClr val="tx1"/>
          </a:solidFill>
          <a:latin typeface="+mn-lt"/>
          <a:ea typeface="Times New Roman (Hebrew)" charset="0"/>
          <a:cs typeface="Times New Roman (Hebrew)" charset="0"/>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oleObject" Target="../embeddings/oleObject27.bin"/><Relationship Id="rId3" Type="http://schemas.openxmlformats.org/officeDocument/2006/relationships/oleObject" Target="../embeddings/oleObject17.bin"/><Relationship Id="rId7" Type="http://schemas.openxmlformats.org/officeDocument/2006/relationships/oleObject" Target="../embeddings/oleObject21.bin"/><Relationship Id="rId12" Type="http://schemas.openxmlformats.org/officeDocument/2006/relationships/oleObject" Target="../embeddings/oleObject26.bin"/><Relationship Id="rId17" Type="http://schemas.openxmlformats.org/officeDocument/2006/relationships/oleObject" Target="../embeddings/oleObject31.bin"/><Relationship Id="rId2" Type="http://schemas.openxmlformats.org/officeDocument/2006/relationships/slideLayout" Target="../slideLayouts/slideLayout7.xml"/><Relationship Id="rId16" Type="http://schemas.openxmlformats.org/officeDocument/2006/relationships/oleObject" Target="../embeddings/oleObject30.bin"/><Relationship Id="rId1" Type="http://schemas.openxmlformats.org/officeDocument/2006/relationships/vmlDrawing" Target="../drawings/vmlDrawing6.vml"/><Relationship Id="rId6" Type="http://schemas.openxmlformats.org/officeDocument/2006/relationships/oleObject" Target="../embeddings/oleObject20.bin"/><Relationship Id="rId11" Type="http://schemas.openxmlformats.org/officeDocument/2006/relationships/oleObject" Target="../embeddings/oleObject25.bin"/><Relationship Id="rId5" Type="http://schemas.openxmlformats.org/officeDocument/2006/relationships/oleObject" Target="../embeddings/oleObject19.bin"/><Relationship Id="rId15" Type="http://schemas.openxmlformats.org/officeDocument/2006/relationships/oleObject" Target="../embeddings/oleObject29.bin"/><Relationship Id="rId10" Type="http://schemas.openxmlformats.org/officeDocument/2006/relationships/oleObject" Target="../embeddings/oleObject24.bin"/><Relationship Id="rId4" Type="http://schemas.openxmlformats.org/officeDocument/2006/relationships/oleObject" Target="../embeddings/oleObject18.bin"/><Relationship Id="rId9" Type="http://schemas.openxmlformats.org/officeDocument/2006/relationships/oleObject" Target="../embeddings/oleObject23.bin"/><Relationship Id="rId14" Type="http://schemas.openxmlformats.org/officeDocument/2006/relationships/oleObject" Target="../embeddings/oleObject28.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oleObject" Target="../embeddings/oleObject39.bin"/><Relationship Id="rId3" Type="http://schemas.openxmlformats.org/officeDocument/2006/relationships/audio" Target="../media/audio3.wav"/><Relationship Id="rId7" Type="http://schemas.openxmlformats.org/officeDocument/2006/relationships/oleObject" Target="../embeddings/oleObject33.bin"/><Relationship Id="rId12"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2.bin"/><Relationship Id="rId11" Type="http://schemas.openxmlformats.org/officeDocument/2006/relationships/oleObject" Target="../embeddings/oleObject37.bin"/><Relationship Id="rId5" Type="http://schemas.openxmlformats.org/officeDocument/2006/relationships/audio" Target="../media/audio4.wav"/><Relationship Id="rId15" Type="http://schemas.openxmlformats.org/officeDocument/2006/relationships/oleObject" Target="../embeddings/oleObject41.bin"/><Relationship Id="rId10" Type="http://schemas.openxmlformats.org/officeDocument/2006/relationships/oleObject" Target="../embeddings/oleObject36.bin"/><Relationship Id="rId4" Type="http://schemas.openxmlformats.org/officeDocument/2006/relationships/audio" Target="../media/audio2.wav"/><Relationship Id="rId9" Type="http://schemas.openxmlformats.org/officeDocument/2006/relationships/oleObject" Target="../embeddings/oleObject35.bin"/><Relationship Id="rId14" Type="http://schemas.openxmlformats.org/officeDocument/2006/relationships/oleObject" Target="../embeddings/oleObject40.bin"/></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oleObject" Target="../embeddings/oleObject42.bin"/><Relationship Id="rId4" Type="http://schemas.openxmlformats.org/officeDocument/2006/relationships/audio" Target="../media/audio3.wav"/></Relationships>
</file>

<file path=ppt/slides/_rels/slide15.xml.rels><?xml version="1.0" encoding="UTF-8" standalone="yes"?>
<Relationships xmlns="http://schemas.openxmlformats.org/package/2006/relationships"><Relationship Id="rId3" Type="http://schemas.openxmlformats.org/officeDocument/2006/relationships/audio" Target="../media/audio3.wav"/><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audio" Target="../media/audio4.wav"/></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oleObject" Target="../embeddings/oleObject49.bin"/><Relationship Id="rId4" Type="http://schemas.openxmlformats.org/officeDocument/2006/relationships/audio" Target="../media/audio1.wav"/></Relationships>
</file>

<file path=ppt/slides/_rels/slide19.xml.rels><?xml version="1.0" encoding="UTF-8" standalone="yes"?>
<Relationships xmlns="http://schemas.openxmlformats.org/package/2006/relationships"><Relationship Id="rId3" Type="http://schemas.openxmlformats.org/officeDocument/2006/relationships/audio" Target="../media/audio3.wav"/><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51.bin"/><Relationship Id="rId5" Type="http://schemas.openxmlformats.org/officeDocument/2006/relationships/oleObject" Target="../embeddings/oleObject50.bin"/><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53.bin"/><Relationship Id="rId5" Type="http://schemas.openxmlformats.org/officeDocument/2006/relationships/audio" Target="../media/audio5.wav"/><Relationship Id="rId4" Type="http://schemas.openxmlformats.org/officeDocument/2006/relationships/audio" Target="../media/audio4.wav"/></Relationships>
</file>

<file path=ppt/slides/_rels/slide21.xml.rels><?xml version="1.0" encoding="UTF-8" standalone="yes"?>
<Relationships xmlns="http://schemas.openxmlformats.org/package/2006/relationships"><Relationship Id="rId3" Type="http://schemas.openxmlformats.org/officeDocument/2006/relationships/audio" Target="../media/audio7.wav"/><Relationship Id="rId2" Type="http://schemas.openxmlformats.org/officeDocument/2006/relationships/audio" Target="../media/audio6.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oleObject" Target="../embeddings/oleObject56.bin"/><Relationship Id="rId4" Type="http://schemas.openxmlformats.org/officeDocument/2006/relationships/oleObject" Target="../embeddings/oleObject55.bin"/></Relationships>
</file>

<file path=ppt/slides/_rels/slide2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59.bin"/><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2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oleObject" Target="../embeddings/oleObject60.bin"/></Relationships>
</file>

<file path=ppt/slides/_rels/slide25.xml.rels><?xml version="1.0" encoding="UTF-8" standalone="yes"?>
<Relationships xmlns="http://schemas.openxmlformats.org/package/2006/relationships"><Relationship Id="rId3" Type="http://schemas.openxmlformats.org/officeDocument/2006/relationships/audio" Target="../media/audio8.wav"/><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62.bin"/><Relationship Id="rId5" Type="http://schemas.openxmlformats.org/officeDocument/2006/relationships/oleObject" Target="../embeddings/oleObject61.bin"/><Relationship Id="rId4" Type="http://schemas.openxmlformats.org/officeDocument/2006/relationships/audio" Target="../media/audio1.wav"/></Relationships>
</file>

<file path=ppt/slides/_rels/slide26.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64.bin"/><Relationship Id="rId5" Type="http://schemas.openxmlformats.org/officeDocument/2006/relationships/oleObject" Target="../embeddings/oleObject63.bin"/><Relationship Id="rId4" Type="http://schemas.openxmlformats.org/officeDocument/2006/relationships/audio" Target="../media/audio4.wav"/></Relationships>
</file>

<file path=ppt/slides/_rels/slide27.xml.rels><?xml version="1.0" encoding="UTF-8" standalone="yes"?>
<Relationships xmlns="http://schemas.openxmlformats.org/package/2006/relationships"><Relationship Id="rId2" Type="http://schemas.openxmlformats.org/officeDocument/2006/relationships/audio" Target="../media/audio9.wav"/><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oleObject" Target="../embeddings/oleObject65.bin"/><Relationship Id="rId4" Type="http://schemas.openxmlformats.org/officeDocument/2006/relationships/audio" Target="../media/audio1.wav"/></Relationships>
</file>

<file path=ppt/slides/_rels/slide31.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67.bin"/><Relationship Id="rId5" Type="http://schemas.openxmlformats.org/officeDocument/2006/relationships/oleObject" Target="../embeddings/oleObject66.bin"/><Relationship Id="rId4" Type="http://schemas.openxmlformats.org/officeDocument/2006/relationships/audio" Target="../media/audio4.wav"/></Relationships>
</file>

<file path=ppt/slides/_rels/slide4.xml.rels><?xml version="1.0" encoding="UTF-8" standalone="yes"?>
<Relationships xmlns="http://schemas.openxmlformats.org/package/2006/relationships"><Relationship Id="rId3" Type="http://schemas.openxmlformats.org/officeDocument/2006/relationships/audio" Target="../media/audio3.wav"/><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audio" Target="../media/audio4.wav"/></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audio" Target="../media/audio3.wav"/><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audio" Target="../media/audio1.wav"/><Relationship Id="rId9"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25082D0D-AD7E-452F-98C4-A4626D2B15BF}" type="slidenum">
              <a:rPr lang="en-US"/>
              <a:pPr/>
              <a:t>1</a:t>
            </a:fld>
            <a:endParaRPr lang="en-US"/>
          </a:p>
        </p:txBody>
      </p:sp>
      <p:sp>
        <p:nvSpPr>
          <p:cNvPr id="2050" name="Text Box 2"/>
          <p:cNvSpPr txBox="1">
            <a:spLocks noChangeArrowheads="1"/>
          </p:cNvSpPr>
          <p:nvPr/>
        </p:nvSpPr>
        <p:spPr bwMode="auto">
          <a:xfrm>
            <a:off x="1752600" y="2117725"/>
            <a:ext cx="5334000" cy="2043113"/>
          </a:xfrm>
          <a:prstGeom prst="rect">
            <a:avLst/>
          </a:prstGeom>
          <a:noFill/>
          <a:ln w="9525">
            <a:noFill/>
            <a:miter lim="800000"/>
            <a:headEnd/>
            <a:tailEnd/>
          </a:ln>
          <a:effectLst/>
        </p:spPr>
        <p:txBody>
          <a:bodyPr>
            <a:spAutoFit/>
          </a:bodyPr>
          <a:lstStyle/>
          <a:p>
            <a:pPr algn="ctr">
              <a:spcBef>
                <a:spcPct val="50000"/>
              </a:spcBef>
            </a:pPr>
            <a:r>
              <a:rPr lang="he-IL" sz="3200">
                <a:solidFill>
                  <a:schemeClr val="accent2"/>
                </a:solidFill>
                <a:effectLst>
                  <a:outerShdw blurRad="38100" dist="38100" dir="2700000" algn="tl">
                    <a:srgbClr val="C0C0C0"/>
                  </a:outerShdw>
                </a:effectLst>
                <a:cs typeface="David" pitchFamily="34" charset="-79"/>
              </a:rPr>
              <a:t>פרק 7</a:t>
            </a:r>
          </a:p>
          <a:p>
            <a:pPr algn="ctr">
              <a:spcBef>
                <a:spcPct val="50000"/>
              </a:spcBef>
            </a:pPr>
            <a:r>
              <a:rPr lang="he-IL" sz="3200">
                <a:solidFill>
                  <a:schemeClr val="accent2"/>
                </a:solidFill>
                <a:effectLst>
                  <a:outerShdw blurRad="38100" dist="38100" dir="2700000" algn="tl">
                    <a:srgbClr val="C0C0C0"/>
                  </a:outerShdw>
                </a:effectLst>
                <a:cs typeface="David" pitchFamily="34" charset="-79"/>
              </a:rPr>
              <a:t>חוסר יעילות ואי- סבירות</a:t>
            </a:r>
            <a:endParaRPr lang="en-US" sz="3200">
              <a:solidFill>
                <a:schemeClr val="accent2"/>
              </a:solidFill>
              <a:effectLst>
                <a:outerShdw blurRad="38100" dist="38100" dir="2700000" algn="tl">
                  <a:srgbClr val="C0C0C0"/>
                </a:outerShdw>
              </a:effectLst>
              <a:cs typeface="David" pitchFamily="34" charset="-79"/>
            </a:endParaRPr>
          </a:p>
          <a:p>
            <a:pPr algn="ctr">
              <a:spcBef>
                <a:spcPct val="50000"/>
              </a:spcBef>
            </a:pPr>
            <a:r>
              <a:rPr lang="he-IL" sz="3200">
                <a:solidFill>
                  <a:schemeClr val="accent2"/>
                </a:solidFill>
                <a:effectLst>
                  <a:outerShdw blurRad="38100" dist="38100" dir="2700000" algn="tl">
                    <a:srgbClr val="C0C0C0"/>
                  </a:outerShdw>
                </a:effectLst>
                <a:cs typeface="David" pitchFamily="34" charset="-79"/>
              </a:rPr>
              <a:t>דוגמאות</a:t>
            </a:r>
            <a:endParaRPr lang="en-US" sz="3200">
              <a:solidFill>
                <a:schemeClr val="accent2"/>
              </a:solidFill>
              <a:effectLst>
                <a:outerShdw blurRad="38100" dist="38100" dir="2700000" algn="tl">
                  <a:srgbClr val="C0C0C0"/>
                </a:outerShdw>
              </a:effectLst>
              <a:cs typeface="David" pitchFamily="34" charset="-79"/>
            </a:endParaRPr>
          </a:p>
        </p:txBody>
      </p:sp>
      <p:sp>
        <p:nvSpPr>
          <p:cNvPr id="2051" name="Text Box 3"/>
          <p:cNvSpPr txBox="1">
            <a:spLocks noChangeArrowheads="1"/>
          </p:cNvSpPr>
          <p:nvPr/>
        </p:nvSpPr>
        <p:spPr bwMode="auto">
          <a:xfrm>
            <a:off x="7620000" y="6019800"/>
            <a:ext cx="914400" cy="457200"/>
          </a:xfrm>
          <a:prstGeom prst="rect">
            <a:avLst/>
          </a:prstGeom>
          <a:noFill/>
          <a:ln w="9525">
            <a:noFill/>
            <a:miter lim="800000"/>
            <a:headEnd/>
            <a:tailEnd/>
          </a:ln>
          <a:effectLst/>
        </p:spPr>
        <p:txBody>
          <a:bodyPr>
            <a:spAutoFit/>
          </a:bodyPr>
          <a:lstStyle/>
          <a:p>
            <a:pPr>
              <a:spcBef>
                <a:spcPct val="50000"/>
              </a:spcBef>
            </a:pPr>
            <a:endParaRPr lang="en-US" sz="2400"/>
          </a:p>
        </p:txBody>
      </p:sp>
      <p:sp>
        <p:nvSpPr>
          <p:cNvPr id="2054" name="Text Box 6"/>
          <p:cNvSpPr txBox="1">
            <a:spLocks noChangeArrowheads="1"/>
          </p:cNvSpPr>
          <p:nvPr/>
        </p:nvSpPr>
        <p:spPr bwMode="auto">
          <a:xfrm>
            <a:off x="2590800" y="5468938"/>
            <a:ext cx="5867400" cy="779462"/>
          </a:xfrm>
          <a:prstGeom prst="rect">
            <a:avLst/>
          </a:prstGeom>
          <a:noFill/>
          <a:ln w="9525">
            <a:noFill/>
            <a:miter lim="800000"/>
            <a:headEnd/>
            <a:tailEnd/>
          </a:ln>
          <a:effectLst/>
        </p:spPr>
        <p:txBody>
          <a:bodyPr>
            <a:spAutoFit/>
          </a:bodyPr>
          <a:lstStyle/>
          <a:p>
            <a:pPr>
              <a:spcBef>
                <a:spcPct val="50000"/>
              </a:spcBef>
            </a:pPr>
            <a:r>
              <a:rPr lang="he-IL" sz="1800" b="1">
                <a:solidFill>
                  <a:srgbClr val="CC00CC"/>
                </a:solidFill>
                <a:effectLst>
                  <a:outerShdw blurRad="38100" dist="38100" dir="2700000" algn="tl">
                    <a:srgbClr val="C0C0C0"/>
                  </a:outerShdw>
                </a:effectLst>
                <a:cs typeface="David" pitchFamily="34" charset="-79"/>
              </a:rPr>
              <a:t>הוכן על ידי: רינת רוזנברג</a:t>
            </a:r>
          </a:p>
          <a:p>
            <a:pPr>
              <a:spcBef>
                <a:spcPct val="50000"/>
              </a:spcBef>
            </a:pPr>
            <a:r>
              <a:rPr lang="he-IL" sz="1800" b="1">
                <a:solidFill>
                  <a:srgbClr val="CC00CC"/>
                </a:solidFill>
                <a:effectLst>
                  <a:outerShdw blurRad="38100" dist="38100" dir="2700000" algn="tl">
                    <a:srgbClr val="C0C0C0"/>
                  </a:outerShdw>
                </a:effectLst>
                <a:cs typeface="David" pitchFamily="34" charset="-79"/>
              </a:rPr>
              <a:t>ערך: אייל משיח</a:t>
            </a:r>
            <a:endParaRPr lang="en-US" sz="1800" b="1">
              <a:solidFill>
                <a:srgbClr val="CC00CC"/>
              </a:solidFill>
              <a:effectLst>
                <a:outerShdw blurRad="38100" dist="38100" dir="2700000" algn="tl">
                  <a:srgbClr val="C0C0C0"/>
                </a:outerShdw>
              </a:effectLst>
              <a:cs typeface="David" pitchFamily="34"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1+#ppt_w/2"/>
                                          </p:val>
                                        </p:tav>
                                        <p:tav tm="100000">
                                          <p:val>
                                            <p:strVal val="#ppt_x"/>
                                          </p:val>
                                        </p:tav>
                                      </p:tavLst>
                                    </p:anim>
                                    <p:anim calcmode="lin" valueType="num">
                                      <p:cBhvr additive="base">
                                        <p:cTn id="8" dur="500" fill="hold"/>
                                        <p:tgtEl>
                                          <p:spTgt spid="205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2054"/>
                                        </p:tgtEl>
                                        <p:attrNameLst>
                                          <p:attrName>style.visibility</p:attrName>
                                        </p:attrNameLst>
                                      </p:cBhvr>
                                      <p:to>
                                        <p:strVal val="visible"/>
                                      </p:to>
                                    </p:set>
                                    <p:anim calcmode="lin" valueType="num">
                                      <p:cBhvr additive="base">
                                        <p:cTn id="13" dur="500" fill="hold"/>
                                        <p:tgtEl>
                                          <p:spTgt spid="2054"/>
                                        </p:tgtEl>
                                        <p:attrNameLst>
                                          <p:attrName>ppt_x</p:attrName>
                                        </p:attrNameLst>
                                      </p:cBhvr>
                                      <p:tavLst>
                                        <p:tav tm="0">
                                          <p:val>
                                            <p:strVal val="1+#ppt_w/2"/>
                                          </p:val>
                                        </p:tav>
                                        <p:tav tm="100000">
                                          <p:val>
                                            <p:strVal val="#ppt_x"/>
                                          </p:val>
                                        </p:tav>
                                      </p:tavLst>
                                    </p:anim>
                                    <p:anim calcmode="lin" valueType="num">
                                      <p:cBhvr additive="base">
                                        <p:cTn id="14" dur="500" fill="hold"/>
                                        <p:tgtEl>
                                          <p:spTgt spid="205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P spid="205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
          <p:cNvSpPr>
            <a:spLocks noGrp="1"/>
          </p:cNvSpPr>
          <p:nvPr>
            <p:ph type="sldNum" sz="quarter" idx="12"/>
          </p:nvPr>
        </p:nvSpPr>
        <p:spPr/>
        <p:txBody>
          <a:bodyPr/>
          <a:lstStyle/>
          <a:p>
            <a:fld id="{108026C5-B092-43FF-83CE-1822DE915AE1}" type="slidenum">
              <a:rPr lang="en-US"/>
              <a:pPr/>
              <a:t>10</a:t>
            </a:fld>
            <a:endParaRPr lang="en-US"/>
          </a:p>
        </p:txBody>
      </p:sp>
      <p:grpSp>
        <p:nvGrpSpPr>
          <p:cNvPr id="92162" name="Group 2"/>
          <p:cNvGrpSpPr>
            <a:grpSpLocks/>
          </p:cNvGrpSpPr>
          <p:nvPr/>
        </p:nvGrpSpPr>
        <p:grpSpPr bwMode="auto">
          <a:xfrm>
            <a:off x="5257800" y="1287463"/>
            <a:ext cx="3203575" cy="388937"/>
            <a:chOff x="3312" y="872"/>
            <a:chExt cx="2018" cy="245"/>
          </a:xfrm>
        </p:grpSpPr>
        <p:sp>
          <p:nvSpPr>
            <p:cNvPr id="92163" name="Text Box 3"/>
            <p:cNvSpPr txBox="1">
              <a:spLocks noChangeArrowheads="1"/>
            </p:cNvSpPr>
            <p:nvPr/>
          </p:nvSpPr>
          <p:spPr bwMode="auto">
            <a:xfrm>
              <a:off x="3312" y="872"/>
              <a:ext cx="2018" cy="243"/>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כיוון אחד (              ):</a:t>
              </a:r>
              <a:endParaRPr lang="en-US" sz="1600">
                <a:effectLst>
                  <a:outerShdw blurRad="38100" dist="38100" dir="2700000" algn="tl">
                    <a:srgbClr val="C0C0C0"/>
                  </a:outerShdw>
                </a:effectLst>
                <a:cs typeface="David Transparent" pitchFamily="10" charset="-79"/>
              </a:endParaRPr>
            </a:p>
          </p:txBody>
        </p:sp>
        <p:graphicFrame>
          <p:nvGraphicFramePr>
            <p:cNvPr id="92164" name="Object 4"/>
            <p:cNvGraphicFramePr>
              <a:graphicFrameLocks noChangeAspect="1"/>
            </p:cNvGraphicFramePr>
            <p:nvPr/>
          </p:nvGraphicFramePr>
          <p:xfrm>
            <a:off x="4080" y="896"/>
            <a:ext cx="496" cy="221"/>
          </p:xfrm>
          <a:graphic>
            <a:graphicData uri="http://schemas.openxmlformats.org/presentationml/2006/ole">
              <p:oleObj spid="_x0000_s92164" name="Equation" r:id="rId3" imgW="469800" imgH="177480" progId="Equation.DSMT4">
                <p:embed/>
              </p:oleObj>
            </a:graphicData>
          </a:graphic>
        </p:graphicFrame>
      </p:grpSp>
      <p:grpSp>
        <p:nvGrpSpPr>
          <p:cNvPr id="92165" name="Group 5"/>
          <p:cNvGrpSpPr>
            <a:grpSpLocks/>
          </p:cNvGrpSpPr>
          <p:nvPr/>
        </p:nvGrpSpPr>
        <p:grpSpPr bwMode="auto">
          <a:xfrm>
            <a:off x="1066800" y="609600"/>
            <a:ext cx="7391400" cy="679450"/>
            <a:chOff x="672" y="384"/>
            <a:chExt cx="4656" cy="428"/>
          </a:xfrm>
        </p:grpSpPr>
        <p:sp>
          <p:nvSpPr>
            <p:cNvPr id="92166" name="Text Box 6"/>
            <p:cNvSpPr txBox="1">
              <a:spLocks noChangeArrowheads="1"/>
            </p:cNvSpPr>
            <p:nvPr/>
          </p:nvSpPr>
          <p:spPr bwMode="auto">
            <a:xfrm>
              <a:off x="672" y="384"/>
              <a:ext cx="4656" cy="428"/>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עלינו להוכיח שהרדוקציה נכונה. כלומר, התשובה של </a:t>
              </a:r>
              <a:r>
                <a:rPr lang="en-US" sz="1600">
                  <a:effectLst>
                    <a:outerShdw blurRad="38100" dist="38100" dir="2700000" algn="tl">
                      <a:srgbClr val="C0C0C0"/>
                    </a:outerShdw>
                  </a:effectLst>
                  <a:cs typeface="David Transparent" pitchFamily="10" charset="-79"/>
                </a:rPr>
                <a:t>A</a:t>
              </a:r>
              <a:r>
                <a:rPr lang="he-IL" sz="1600">
                  <a:effectLst>
                    <a:outerShdw blurRad="38100" dist="38100" dir="2700000" algn="tl">
                      <a:srgbClr val="C0C0C0"/>
                    </a:outerShdw>
                  </a:effectLst>
                  <a:cs typeface="David Transparent" pitchFamily="10" charset="-79"/>
                </a:rPr>
                <a:t> עבור הקלט     היא</a:t>
              </a:r>
              <a:r>
                <a:rPr lang="he-IL" sz="1600">
                  <a:solidFill>
                    <a:schemeClr val="accent2"/>
                  </a:solidFill>
                  <a:effectLst>
                    <a:outerShdw blurRad="38100" dist="38100" dir="2700000" algn="tl">
                      <a:srgbClr val="C0C0C0"/>
                    </a:outerShdw>
                  </a:effectLst>
                  <a:cs typeface="David Transparent" pitchFamily="10" charset="-79"/>
                </a:rPr>
                <a:t> </a:t>
              </a:r>
              <a:r>
                <a:rPr lang="he-IL" sz="1600">
                  <a:solidFill>
                    <a:srgbClr val="FF3300"/>
                  </a:solidFill>
                  <a:effectLst>
                    <a:outerShdw blurRad="38100" dist="38100" dir="2700000" algn="tl">
                      <a:srgbClr val="C0C0C0"/>
                    </a:outerShdw>
                  </a:effectLst>
                  <a:cs typeface="David Transparent" pitchFamily="10" charset="-79"/>
                </a:rPr>
                <a:t>כן </a:t>
              </a:r>
              <a:r>
                <a:rPr lang="he-IL" sz="1600">
                  <a:effectLst>
                    <a:outerShdw blurRad="38100" dist="38100" dir="2700000" algn="tl">
                      <a:srgbClr val="C0C0C0"/>
                    </a:outerShdw>
                  </a:effectLst>
                  <a:cs typeface="David Transparent" pitchFamily="10" charset="-79"/>
                </a:rPr>
                <a:t>אם ורק אם התשובה של </a:t>
              </a:r>
              <a:r>
                <a:rPr lang="en-US" sz="1600">
                  <a:effectLst>
                    <a:outerShdw blurRad="38100" dist="38100" dir="2700000" algn="tl">
                      <a:srgbClr val="C0C0C0"/>
                    </a:outerShdw>
                  </a:effectLst>
                  <a:cs typeface="David Transparent" pitchFamily="10" charset="-79"/>
                </a:rPr>
                <a:t>B</a:t>
              </a:r>
              <a:r>
                <a:rPr lang="he-IL" sz="1600">
                  <a:effectLst>
                    <a:outerShdw blurRad="38100" dist="38100" dir="2700000" algn="tl">
                      <a:srgbClr val="C0C0C0"/>
                    </a:outerShdw>
                  </a:effectLst>
                  <a:cs typeface="David Transparent" pitchFamily="10" charset="-79"/>
                </a:rPr>
                <a:t> עבור הקלט       היא</a:t>
              </a:r>
              <a:r>
                <a:rPr lang="he-IL" sz="1600">
                  <a:solidFill>
                    <a:schemeClr val="accent2"/>
                  </a:solidFill>
                  <a:effectLst>
                    <a:outerShdw blurRad="38100" dist="38100" dir="2700000" algn="tl">
                      <a:srgbClr val="C0C0C0"/>
                    </a:outerShdw>
                  </a:effectLst>
                  <a:cs typeface="David Transparent" pitchFamily="10" charset="-79"/>
                </a:rPr>
                <a:t> </a:t>
              </a:r>
              <a:r>
                <a:rPr lang="he-IL" sz="1600">
                  <a:solidFill>
                    <a:srgbClr val="FF3300"/>
                  </a:solidFill>
                  <a:effectLst>
                    <a:outerShdw blurRad="38100" dist="38100" dir="2700000" algn="tl">
                      <a:srgbClr val="C0C0C0"/>
                    </a:outerShdw>
                  </a:effectLst>
                  <a:cs typeface="David Transparent" pitchFamily="10" charset="-79"/>
                </a:rPr>
                <a:t>כן</a:t>
              </a:r>
              <a:r>
                <a:rPr lang="he-IL" sz="1600">
                  <a:effectLst>
                    <a:outerShdw blurRad="38100" dist="38100" dir="2700000" algn="tl">
                      <a:srgbClr val="C0C0C0"/>
                    </a:outerShdw>
                  </a:effectLst>
                  <a:cs typeface="David Transparent" pitchFamily="10" charset="-79"/>
                </a:rPr>
                <a:t>:</a:t>
              </a:r>
              <a:endParaRPr lang="en-US" sz="1600">
                <a:effectLst>
                  <a:outerShdw blurRad="38100" dist="38100" dir="2700000" algn="tl">
                    <a:srgbClr val="C0C0C0"/>
                  </a:outerShdw>
                </a:effectLst>
                <a:cs typeface="David Transparent" pitchFamily="10" charset="-79"/>
              </a:endParaRPr>
            </a:p>
          </p:txBody>
        </p:sp>
        <p:graphicFrame>
          <p:nvGraphicFramePr>
            <p:cNvPr id="92167" name="Object 7"/>
            <p:cNvGraphicFramePr>
              <a:graphicFrameLocks noChangeAspect="1"/>
            </p:cNvGraphicFramePr>
            <p:nvPr/>
          </p:nvGraphicFramePr>
          <p:xfrm>
            <a:off x="2612" y="568"/>
            <a:ext cx="196" cy="240"/>
          </p:xfrm>
          <a:graphic>
            <a:graphicData uri="http://schemas.openxmlformats.org/presentationml/2006/ole">
              <p:oleObj spid="_x0000_s92167" name="Equation" r:id="rId4" imgW="164880" imgH="203040" progId="Equation.DSMT4">
                <p:embed/>
              </p:oleObj>
            </a:graphicData>
          </a:graphic>
        </p:graphicFrame>
        <p:graphicFrame>
          <p:nvGraphicFramePr>
            <p:cNvPr id="92168" name="Object 8"/>
            <p:cNvGraphicFramePr>
              <a:graphicFrameLocks noChangeAspect="1"/>
            </p:cNvGraphicFramePr>
            <p:nvPr/>
          </p:nvGraphicFramePr>
          <p:xfrm>
            <a:off x="1104" y="384"/>
            <a:ext cx="151" cy="240"/>
          </p:xfrm>
          <a:graphic>
            <a:graphicData uri="http://schemas.openxmlformats.org/presentationml/2006/ole">
              <p:oleObj spid="_x0000_s92168" name="Equation" r:id="rId5" imgW="126720" imgH="203040" progId="Equation.DSMT4">
                <p:embed/>
              </p:oleObj>
            </a:graphicData>
          </a:graphic>
        </p:graphicFrame>
      </p:grpSp>
      <p:grpSp>
        <p:nvGrpSpPr>
          <p:cNvPr id="92169" name="Group 9"/>
          <p:cNvGrpSpPr>
            <a:grpSpLocks/>
          </p:cNvGrpSpPr>
          <p:nvPr/>
        </p:nvGrpSpPr>
        <p:grpSpPr bwMode="auto">
          <a:xfrm>
            <a:off x="914400" y="1600200"/>
            <a:ext cx="7543800" cy="692150"/>
            <a:chOff x="576" y="1112"/>
            <a:chExt cx="4752" cy="436"/>
          </a:xfrm>
        </p:grpSpPr>
        <p:sp>
          <p:nvSpPr>
            <p:cNvPr id="92170" name="Text Box 10"/>
            <p:cNvSpPr txBox="1">
              <a:spLocks noChangeArrowheads="1"/>
            </p:cNvSpPr>
            <p:nvPr/>
          </p:nvSpPr>
          <p:spPr bwMode="auto">
            <a:xfrm>
              <a:off x="576" y="1120"/>
              <a:ext cx="4752" cy="428"/>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נניח שהתשובה של </a:t>
              </a:r>
              <a:r>
                <a:rPr lang="en-US" sz="1600">
                  <a:effectLst>
                    <a:outerShdw blurRad="38100" dist="38100" dir="2700000" algn="tl">
                      <a:srgbClr val="C0C0C0"/>
                    </a:outerShdw>
                  </a:effectLst>
                  <a:cs typeface="David Transparent" pitchFamily="10" charset="-79"/>
                </a:rPr>
                <a:t>A</a:t>
              </a:r>
              <a:r>
                <a:rPr lang="he-IL" sz="1600">
                  <a:effectLst>
                    <a:outerShdw blurRad="38100" dist="38100" dir="2700000" algn="tl">
                      <a:srgbClr val="C0C0C0"/>
                    </a:outerShdw>
                  </a:effectLst>
                  <a:cs typeface="David Transparent" pitchFamily="10" charset="-79"/>
                </a:rPr>
                <a:t> עבור      היא </a:t>
              </a:r>
              <a:r>
                <a:rPr lang="he-IL" sz="1600">
                  <a:solidFill>
                    <a:srgbClr val="FF3300"/>
                  </a:solidFill>
                  <a:effectLst>
                    <a:outerShdw blurRad="38100" dist="38100" dir="2700000" algn="tl">
                      <a:srgbClr val="C0C0C0"/>
                    </a:outerShdw>
                  </a:effectLst>
                  <a:cs typeface="David Transparent" pitchFamily="10" charset="-79"/>
                </a:rPr>
                <a:t>כן</a:t>
              </a:r>
              <a:r>
                <a:rPr lang="he-IL" sz="1600">
                  <a:effectLst>
                    <a:outerShdw blurRad="38100" dist="38100" dir="2700000" algn="tl">
                      <a:srgbClr val="C0C0C0"/>
                    </a:outerShdw>
                  </a:effectLst>
                  <a:cs typeface="David Transparent" pitchFamily="10" charset="-79"/>
                </a:rPr>
                <a:t>. כלומר, ל-     יש לפחות השמה מספקת אחת. תהא       השמה כזו. </a:t>
              </a:r>
              <a:endParaRPr lang="en-US" sz="1600">
                <a:solidFill>
                  <a:srgbClr val="FF3300"/>
                </a:solidFill>
                <a:effectLst>
                  <a:outerShdw blurRad="38100" dist="38100" dir="2700000" algn="tl">
                    <a:srgbClr val="C0C0C0"/>
                  </a:outerShdw>
                </a:effectLst>
                <a:cs typeface="David Transparent" pitchFamily="10" charset="-79"/>
              </a:endParaRPr>
            </a:p>
          </p:txBody>
        </p:sp>
        <p:graphicFrame>
          <p:nvGraphicFramePr>
            <p:cNvPr id="92171" name="Object 11"/>
            <p:cNvGraphicFramePr>
              <a:graphicFrameLocks noChangeAspect="1"/>
            </p:cNvGraphicFramePr>
            <p:nvPr/>
          </p:nvGraphicFramePr>
          <p:xfrm>
            <a:off x="3537" y="1120"/>
            <a:ext cx="151" cy="240"/>
          </p:xfrm>
          <a:graphic>
            <a:graphicData uri="http://schemas.openxmlformats.org/presentationml/2006/ole">
              <p:oleObj spid="_x0000_s92171" name="Equation" r:id="rId6" imgW="126720" imgH="203040" progId="Equation.DSMT4">
                <p:embed/>
              </p:oleObj>
            </a:graphicData>
          </a:graphic>
        </p:graphicFrame>
        <p:graphicFrame>
          <p:nvGraphicFramePr>
            <p:cNvPr id="92172" name="Object 12"/>
            <p:cNvGraphicFramePr>
              <a:graphicFrameLocks noChangeAspect="1"/>
            </p:cNvGraphicFramePr>
            <p:nvPr/>
          </p:nvGraphicFramePr>
          <p:xfrm>
            <a:off x="2304" y="1112"/>
            <a:ext cx="151" cy="240"/>
          </p:xfrm>
          <a:graphic>
            <a:graphicData uri="http://schemas.openxmlformats.org/presentationml/2006/ole">
              <p:oleObj spid="_x0000_s92172" name="Equation" r:id="rId7" imgW="126720" imgH="203040" progId="Equation.DSMT4">
                <p:embed/>
              </p:oleObj>
            </a:graphicData>
          </a:graphic>
        </p:graphicFrame>
        <p:graphicFrame>
          <p:nvGraphicFramePr>
            <p:cNvPr id="92173" name="Object 13"/>
            <p:cNvGraphicFramePr>
              <a:graphicFrameLocks noChangeAspect="1"/>
            </p:cNvGraphicFramePr>
            <p:nvPr/>
          </p:nvGraphicFramePr>
          <p:xfrm>
            <a:off x="4393" y="1334"/>
            <a:ext cx="181" cy="195"/>
          </p:xfrm>
          <a:graphic>
            <a:graphicData uri="http://schemas.openxmlformats.org/presentationml/2006/ole">
              <p:oleObj spid="_x0000_s92173" name="Equation" r:id="rId8" imgW="152280" imgH="164880" progId="Equation.DSMT4">
                <p:embed/>
              </p:oleObj>
            </a:graphicData>
          </a:graphic>
        </p:graphicFrame>
      </p:grpSp>
      <p:graphicFrame>
        <p:nvGraphicFramePr>
          <p:cNvPr id="92174" name="Object 14"/>
          <p:cNvGraphicFramePr>
            <a:graphicFrameLocks noChangeAspect="1"/>
          </p:cNvGraphicFramePr>
          <p:nvPr/>
        </p:nvGraphicFramePr>
        <p:xfrm>
          <a:off x="800100" y="2743200"/>
          <a:ext cx="3162300" cy="903288"/>
        </p:xfrm>
        <a:graphic>
          <a:graphicData uri="http://schemas.openxmlformats.org/presentationml/2006/ole">
            <p:oleObj spid="_x0000_s92174" name="Equation" r:id="rId9" imgW="1396800" imgH="457200" progId="Equation.DSMT4">
              <p:embed/>
            </p:oleObj>
          </a:graphicData>
        </a:graphic>
      </p:graphicFrame>
      <p:sp>
        <p:nvSpPr>
          <p:cNvPr id="92175" name="Text Box 15"/>
          <p:cNvSpPr txBox="1">
            <a:spLocks noChangeArrowheads="1"/>
          </p:cNvSpPr>
          <p:nvPr/>
        </p:nvSpPr>
        <p:spPr bwMode="auto">
          <a:xfrm>
            <a:off x="5334000" y="2286000"/>
            <a:ext cx="3149600" cy="385763"/>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נתבונן בשתי ההשמות הבאות:</a:t>
            </a:r>
            <a:endParaRPr lang="en-US" sz="1600">
              <a:solidFill>
                <a:srgbClr val="FF3300"/>
              </a:solidFill>
              <a:effectLst>
                <a:outerShdw blurRad="38100" dist="38100" dir="2700000" algn="tl">
                  <a:srgbClr val="C0C0C0"/>
                </a:outerShdw>
              </a:effectLst>
              <a:cs typeface="David Transparent" pitchFamily="10" charset="-79"/>
            </a:endParaRPr>
          </a:p>
        </p:txBody>
      </p:sp>
      <p:grpSp>
        <p:nvGrpSpPr>
          <p:cNvPr id="92202" name="Group 42"/>
          <p:cNvGrpSpPr>
            <a:grpSpLocks/>
          </p:cNvGrpSpPr>
          <p:nvPr/>
        </p:nvGrpSpPr>
        <p:grpSpPr bwMode="auto">
          <a:xfrm>
            <a:off x="1722438" y="3810000"/>
            <a:ext cx="6735762" cy="771525"/>
            <a:chOff x="1085" y="2400"/>
            <a:chExt cx="4243" cy="486"/>
          </a:xfrm>
        </p:grpSpPr>
        <p:graphicFrame>
          <p:nvGraphicFramePr>
            <p:cNvPr id="92187" name="Object 27"/>
            <p:cNvGraphicFramePr>
              <a:graphicFrameLocks noChangeAspect="1"/>
            </p:cNvGraphicFramePr>
            <p:nvPr/>
          </p:nvGraphicFramePr>
          <p:xfrm>
            <a:off x="1085" y="2638"/>
            <a:ext cx="4243" cy="248"/>
          </p:xfrm>
          <a:graphic>
            <a:graphicData uri="http://schemas.openxmlformats.org/presentationml/2006/ole">
              <p:oleObj spid="_x0000_s92187" name="Equation" r:id="rId10" imgW="3136680" imgH="203040" progId="Equation.DSMT4">
                <p:embed/>
              </p:oleObj>
            </a:graphicData>
          </a:graphic>
        </p:graphicFrame>
        <p:grpSp>
          <p:nvGrpSpPr>
            <p:cNvPr id="92188" name="Group 28"/>
            <p:cNvGrpSpPr>
              <a:grpSpLocks/>
            </p:cNvGrpSpPr>
            <p:nvPr/>
          </p:nvGrpSpPr>
          <p:grpSpPr bwMode="auto">
            <a:xfrm>
              <a:off x="3408" y="2400"/>
              <a:ext cx="1920" cy="273"/>
              <a:chOff x="3456" y="3186"/>
              <a:chExt cx="1968" cy="273"/>
            </a:xfrm>
          </p:grpSpPr>
          <p:sp>
            <p:nvSpPr>
              <p:cNvPr id="92189" name="Text Box 29"/>
              <p:cNvSpPr txBox="1">
                <a:spLocks noChangeArrowheads="1"/>
              </p:cNvSpPr>
              <p:nvPr/>
            </p:nvSpPr>
            <p:spPr bwMode="auto">
              <a:xfrm>
                <a:off x="3456" y="3216"/>
                <a:ext cx="1968" cy="243"/>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תחת ההשמה       :</a:t>
                </a:r>
                <a:endParaRPr lang="en-US" sz="1600">
                  <a:solidFill>
                    <a:srgbClr val="FF3300"/>
                  </a:solidFill>
                  <a:effectLst>
                    <a:outerShdw blurRad="38100" dist="38100" dir="2700000" algn="tl">
                      <a:srgbClr val="C0C0C0"/>
                    </a:outerShdw>
                  </a:effectLst>
                  <a:cs typeface="David Transparent" pitchFamily="10" charset="-79"/>
                </a:endParaRPr>
              </a:p>
            </p:txBody>
          </p:sp>
          <p:graphicFrame>
            <p:nvGraphicFramePr>
              <p:cNvPr id="92190" name="Object 30"/>
              <p:cNvGraphicFramePr>
                <a:graphicFrameLocks noChangeAspect="1"/>
              </p:cNvGraphicFramePr>
              <p:nvPr/>
            </p:nvGraphicFramePr>
            <p:xfrm>
              <a:off x="4306" y="3186"/>
              <a:ext cx="226" cy="255"/>
            </p:xfrm>
            <a:graphic>
              <a:graphicData uri="http://schemas.openxmlformats.org/presentationml/2006/ole">
                <p:oleObj spid="_x0000_s92190" name="Equation" r:id="rId11" imgW="190440" imgH="215640" progId="Equation.DSMT4">
                  <p:embed/>
                </p:oleObj>
              </a:graphicData>
            </a:graphic>
          </p:graphicFrame>
        </p:grpSp>
      </p:grpSp>
      <p:grpSp>
        <p:nvGrpSpPr>
          <p:cNvPr id="92203" name="Group 43"/>
          <p:cNvGrpSpPr>
            <a:grpSpLocks/>
          </p:cNvGrpSpPr>
          <p:nvPr/>
        </p:nvGrpSpPr>
        <p:grpSpPr bwMode="auto">
          <a:xfrm>
            <a:off x="1554163" y="4800600"/>
            <a:ext cx="6904037" cy="787400"/>
            <a:chOff x="979" y="3024"/>
            <a:chExt cx="4349" cy="496"/>
          </a:xfrm>
        </p:grpSpPr>
        <p:graphicFrame>
          <p:nvGraphicFramePr>
            <p:cNvPr id="92192" name="Object 32"/>
            <p:cNvGraphicFramePr>
              <a:graphicFrameLocks noChangeAspect="1"/>
            </p:cNvGraphicFramePr>
            <p:nvPr/>
          </p:nvGraphicFramePr>
          <p:xfrm>
            <a:off x="979" y="3272"/>
            <a:ext cx="4349" cy="248"/>
          </p:xfrm>
          <a:graphic>
            <a:graphicData uri="http://schemas.openxmlformats.org/presentationml/2006/ole">
              <p:oleObj spid="_x0000_s92192" name="Equation" r:id="rId12" imgW="3136680" imgH="203040" progId="Equation.DSMT4">
                <p:embed/>
              </p:oleObj>
            </a:graphicData>
          </a:graphic>
        </p:graphicFrame>
        <p:grpSp>
          <p:nvGrpSpPr>
            <p:cNvPr id="92193" name="Group 33"/>
            <p:cNvGrpSpPr>
              <a:grpSpLocks/>
            </p:cNvGrpSpPr>
            <p:nvPr/>
          </p:nvGrpSpPr>
          <p:grpSpPr bwMode="auto">
            <a:xfrm>
              <a:off x="3360" y="3024"/>
              <a:ext cx="1968" cy="268"/>
              <a:chOff x="3360" y="3688"/>
              <a:chExt cx="1968" cy="268"/>
            </a:xfrm>
          </p:grpSpPr>
          <p:sp>
            <p:nvSpPr>
              <p:cNvPr id="92194" name="Text Box 34"/>
              <p:cNvSpPr txBox="1">
                <a:spLocks noChangeArrowheads="1"/>
              </p:cNvSpPr>
              <p:nvPr/>
            </p:nvSpPr>
            <p:spPr bwMode="auto">
              <a:xfrm>
                <a:off x="3360" y="3744"/>
                <a:ext cx="1968" cy="212"/>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תחת ההשמה       :</a:t>
                </a:r>
                <a:endParaRPr lang="en-US" sz="1600">
                  <a:solidFill>
                    <a:srgbClr val="FF3300"/>
                  </a:solidFill>
                  <a:effectLst>
                    <a:outerShdw blurRad="38100" dist="38100" dir="2700000" algn="tl">
                      <a:srgbClr val="C0C0C0"/>
                    </a:outerShdw>
                  </a:effectLst>
                  <a:cs typeface="David Transparent" pitchFamily="10" charset="-79"/>
                </a:endParaRPr>
              </a:p>
            </p:txBody>
          </p:sp>
          <p:graphicFrame>
            <p:nvGraphicFramePr>
              <p:cNvPr id="92195" name="Object 35"/>
              <p:cNvGraphicFramePr>
                <a:graphicFrameLocks noChangeAspect="1"/>
              </p:cNvGraphicFramePr>
              <p:nvPr/>
            </p:nvGraphicFramePr>
            <p:xfrm>
              <a:off x="4206" y="3688"/>
              <a:ext cx="242" cy="255"/>
            </p:xfrm>
            <a:graphic>
              <a:graphicData uri="http://schemas.openxmlformats.org/presentationml/2006/ole">
                <p:oleObj spid="_x0000_s92195" name="Equation" r:id="rId13" imgW="203040" imgH="215640" progId="Equation.DSMT4">
                  <p:embed/>
                </p:oleObj>
              </a:graphicData>
            </a:graphic>
          </p:graphicFrame>
        </p:grpSp>
      </p:grpSp>
      <p:grpSp>
        <p:nvGrpSpPr>
          <p:cNvPr id="92204" name="Group 44"/>
          <p:cNvGrpSpPr>
            <a:grpSpLocks/>
          </p:cNvGrpSpPr>
          <p:nvPr/>
        </p:nvGrpSpPr>
        <p:grpSpPr bwMode="auto">
          <a:xfrm>
            <a:off x="1676400" y="5867400"/>
            <a:ext cx="6781800" cy="717550"/>
            <a:chOff x="1296" y="3792"/>
            <a:chExt cx="4272" cy="452"/>
          </a:xfrm>
        </p:grpSpPr>
        <p:sp>
          <p:nvSpPr>
            <p:cNvPr id="92197" name="Text Box 37"/>
            <p:cNvSpPr txBox="1">
              <a:spLocks noChangeArrowheads="1"/>
            </p:cNvSpPr>
            <p:nvPr/>
          </p:nvSpPr>
          <p:spPr bwMode="auto">
            <a:xfrm>
              <a:off x="1296" y="3816"/>
              <a:ext cx="4272" cy="428"/>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לכן ההשמות         ו-      מספקות את      , והתשובה של </a:t>
              </a:r>
              <a:r>
                <a:rPr lang="en-US" sz="1600">
                  <a:effectLst>
                    <a:outerShdw blurRad="38100" dist="38100" dir="2700000" algn="tl">
                      <a:srgbClr val="C0C0C0"/>
                    </a:outerShdw>
                  </a:effectLst>
                  <a:cs typeface="David Transparent" pitchFamily="10" charset="-79"/>
                </a:rPr>
                <a:t>B</a:t>
              </a:r>
              <a:r>
                <a:rPr lang="he-IL" sz="1600">
                  <a:effectLst>
                    <a:outerShdw blurRad="38100" dist="38100" dir="2700000" algn="tl">
                      <a:srgbClr val="C0C0C0"/>
                    </a:outerShdw>
                  </a:effectLst>
                  <a:cs typeface="David Transparent" pitchFamily="10" charset="-79"/>
                </a:rPr>
                <a:t> עבור       היא </a:t>
              </a:r>
              <a:r>
                <a:rPr lang="he-IL" sz="1600">
                  <a:solidFill>
                    <a:srgbClr val="FF3300"/>
                  </a:solidFill>
                  <a:effectLst>
                    <a:outerShdw blurRad="38100" dist="38100" dir="2700000" algn="tl">
                      <a:srgbClr val="C0C0C0"/>
                    </a:outerShdw>
                  </a:effectLst>
                  <a:cs typeface="David Transparent" pitchFamily="10" charset="-79"/>
                </a:rPr>
                <a:t>כן</a:t>
              </a:r>
              <a:r>
                <a:rPr lang="he-IL" sz="1600">
                  <a:effectLst>
                    <a:outerShdw blurRad="38100" dist="38100" dir="2700000" algn="tl">
                      <a:srgbClr val="C0C0C0"/>
                    </a:outerShdw>
                  </a:effectLst>
                  <a:cs typeface="David Transparent" pitchFamily="10" charset="-79"/>
                </a:rPr>
                <a:t>.</a:t>
              </a:r>
              <a:endParaRPr lang="en-US" sz="1600">
                <a:solidFill>
                  <a:srgbClr val="FF3300"/>
                </a:solidFill>
                <a:effectLst>
                  <a:outerShdw blurRad="38100" dist="38100" dir="2700000" algn="tl">
                    <a:srgbClr val="C0C0C0"/>
                  </a:outerShdw>
                </a:effectLst>
                <a:cs typeface="David Transparent" pitchFamily="10" charset="-79"/>
              </a:endParaRPr>
            </a:p>
          </p:txBody>
        </p:sp>
        <p:graphicFrame>
          <p:nvGraphicFramePr>
            <p:cNvPr id="92198" name="Object 38"/>
            <p:cNvGraphicFramePr>
              <a:graphicFrameLocks noChangeAspect="1"/>
            </p:cNvGraphicFramePr>
            <p:nvPr/>
          </p:nvGraphicFramePr>
          <p:xfrm>
            <a:off x="4472" y="3792"/>
            <a:ext cx="238" cy="240"/>
          </p:xfrm>
          <a:graphic>
            <a:graphicData uri="http://schemas.openxmlformats.org/presentationml/2006/ole">
              <p:oleObj spid="_x0000_s92198" name="Equation" r:id="rId14" imgW="190440" imgH="215640" progId="Equation.DSMT4">
                <p:embed/>
              </p:oleObj>
            </a:graphicData>
          </a:graphic>
        </p:graphicFrame>
        <p:graphicFrame>
          <p:nvGraphicFramePr>
            <p:cNvPr id="92199" name="Object 39"/>
            <p:cNvGraphicFramePr>
              <a:graphicFrameLocks noChangeAspect="1"/>
            </p:cNvGraphicFramePr>
            <p:nvPr/>
          </p:nvGraphicFramePr>
          <p:xfrm>
            <a:off x="4096" y="3800"/>
            <a:ext cx="254" cy="240"/>
          </p:xfrm>
          <a:graphic>
            <a:graphicData uri="http://schemas.openxmlformats.org/presentationml/2006/ole">
              <p:oleObj spid="_x0000_s92199" name="Equation" r:id="rId15" imgW="203040" imgH="215640" progId="Equation.DSMT4">
                <p:embed/>
              </p:oleObj>
            </a:graphicData>
          </a:graphic>
        </p:graphicFrame>
        <p:graphicFrame>
          <p:nvGraphicFramePr>
            <p:cNvPr id="92200" name="Object 40"/>
            <p:cNvGraphicFramePr>
              <a:graphicFrameLocks noChangeAspect="1"/>
            </p:cNvGraphicFramePr>
            <p:nvPr/>
          </p:nvGraphicFramePr>
          <p:xfrm>
            <a:off x="3128" y="3832"/>
            <a:ext cx="206" cy="226"/>
          </p:xfrm>
          <a:graphic>
            <a:graphicData uri="http://schemas.openxmlformats.org/presentationml/2006/ole">
              <p:oleObj spid="_x0000_s92200" name="Equation" r:id="rId16" imgW="164880" imgH="203040" progId="Equation.DSMT4">
                <p:embed/>
              </p:oleObj>
            </a:graphicData>
          </a:graphic>
        </p:graphicFrame>
        <p:graphicFrame>
          <p:nvGraphicFramePr>
            <p:cNvPr id="92201" name="Object 41"/>
            <p:cNvGraphicFramePr>
              <a:graphicFrameLocks noChangeAspect="1"/>
            </p:cNvGraphicFramePr>
            <p:nvPr/>
          </p:nvGraphicFramePr>
          <p:xfrm>
            <a:off x="1616" y="3832"/>
            <a:ext cx="206" cy="226"/>
          </p:xfrm>
          <a:graphic>
            <a:graphicData uri="http://schemas.openxmlformats.org/presentationml/2006/ole">
              <p:oleObj spid="_x0000_s92201" name="Equation" r:id="rId17" imgW="164880" imgH="20304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2165"/>
                                        </p:tgtEl>
                                        <p:attrNameLst>
                                          <p:attrName>style.visibility</p:attrName>
                                        </p:attrNameLst>
                                      </p:cBhvr>
                                      <p:to>
                                        <p:strVal val="visible"/>
                                      </p:to>
                                    </p:set>
                                    <p:animEffect transition="in" filter="wipe(up)">
                                      <p:cBhvr>
                                        <p:cTn id="7" dur="500"/>
                                        <p:tgtEl>
                                          <p:spTgt spid="921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2162"/>
                                        </p:tgtEl>
                                        <p:attrNameLst>
                                          <p:attrName>style.visibility</p:attrName>
                                        </p:attrNameLst>
                                      </p:cBhvr>
                                      <p:to>
                                        <p:strVal val="visible"/>
                                      </p:to>
                                    </p:set>
                                    <p:animEffect transition="in" filter="wipe(up)">
                                      <p:cBhvr>
                                        <p:cTn id="12" dur="500"/>
                                        <p:tgtEl>
                                          <p:spTgt spid="921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2169"/>
                                        </p:tgtEl>
                                        <p:attrNameLst>
                                          <p:attrName>style.visibility</p:attrName>
                                        </p:attrNameLst>
                                      </p:cBhvr>
                                      <p:to>
                                        <p:strVal val="visible"/>
                                      </p:to>
                                    </p:set>
                                    <p:animEffect transition="in" filter="wipe(up)">
                                      <p:cBhvr>
                                        <p:cTn id="17" dur="500"/>
                                        <p:tgtEl>
                                          <p:spTgt spid="92169"/>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92175"/>
                                        </p:tgtEl>
                                        <p:attrNameLst>
                                          <p:attrName>style.visibility</p:attrName>
                                        </p:attrNameLst>
                                      </p:cBhvr>
                                      <p:to>
                                        <p:strVal val="visible"/>
                                      </p:to>
                                    </p:set>
                                    <p:animEffect transition="in" filter="wipe(up)">
                                      <p:cBhvr>
                                        <p:cTn id="21" dur="500"/>
                                        <p:tgtEl>
                                          <p:spTgt spid="9217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92174"/>
                                        </p:tgtEl>
                                        <p:attrNameLst>
                                          <p:attrName>style.visibility</p:attrName>
                                        </p:attrNameLst>
                                      </p:cBhvr>
                                      <p:to>
                                        <p:strVal val="visible"/>
                                      </p:to>
                                    </p:set>
                                    <p:anim calcmode="lin" valueType="num">
                                      <p:cBhvr additive="base">
                                        <p:cTn id="26" dur="500" fill="hold"/>
                                        <p:tgtEl>
                                          <p:spTgt spid="92174"/>
                                        </p:tgtEl>
                                        <p:attrNameLst>
                                          <p:attrName>ppt_x</p:attrName>
                                        </p:attrNameLst>
                                      </p:cBhvr>
                                      <p:tavLst>
                                        <p:tav tm="0">
                                          <p:val>
                                            <p:strVal val="0-#ppt_w/2"/>
                                          </p:val>
                                        </p:tav>
                                        <p:tav tm="100000">
                                          <p:val>
                                            <p:strVal val="#ppt_x"/>
                                          </p:val>
                                        </p:tav>
                                      </p:tavLst>
                                    </p:anim>
                                    <p:anim calcmode="lin" valueType="num">
                                      <p:cBhvr additive="base">
                                        <p:cTn id="27" dur="500" fill="hold"/>
                                        <p:tgtEl>
                                          <p:spTgt spid="92174"/>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92202"/>
                                        </p:tgtEl>
                                        <p:attrNameLst>
                                          <p:attrName>style.visibility</p:attrName>
                                        </p:attrNameLst>
                                      </p:cBhvr>
                                      <p:to>
                                        <p:strVal val="visible"/>
                                      </p:to>
                                    </p:set>
                                    <p:anim calcmode="lin" valueType="num">
                                      <p:cBhvr additive="base">
                                        <p:cTn id="32" dur="500" fill="hold"/>
                                        <p:tgtEl>
                                          <p:spTgt spid="92202"/>
                                        </p:tgtEl>
                                        <p:attrNameLst>
                                          <p:attrName>ppt_x</p:attrName>
                                        </p:attrNameLst>
                                      </p:cBhvr>
                                      <p:tavLst>
                                        <p:tav tm="0">
                                          <p:val>
                                            <p:strVal val="0-#ppt_w/2"/>
                                          </p:val>
                                        </p:tav>
                                        <p:tav tm="100000">
                                          <p:val>
                                            <p:strVal val="#ppt_x"/>
                                          </p:val>
                                        </p:tav>
                                      </p:tavLst>
                                    </p:anim>
                                    <p:anim calcmode="lin" valueType="num">
                                      <p:cBhvr additive="base">
                                        <p:cTn id="33" dur="500" fill="hold"/>
                                        <p:tgtEl>
                                          <p:spTgt spid="92202"/>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92203"/>
                                        </p:tgtEl>
                                        <p:attrNameLst>
                                          <p:attrName>style.visibility</p:attrName>
                                        </p:attrNameLst>
                                      </p:cBhvr>
                                      <p:to>
                                        <p:strVal val="visible"/>
                                      </p:to>
                                    </p:set>
                                    <p:anim calcmode="lin" valueType="num">
                                      <p:cBhvr additive="base">
                                        <p:cTn id="38" dur="500" fill="hold"/>
                                        <p:tgtEl>
                                          <p:spTgt spid="92203"/>
                                        </p:tgtEl>
                                        <p:attrNameLst>
                                          <p:attrName>ppt_x</p:attrName>
                                        </p:attrNameLst>
                                      </p:cBhvr>
                                      <p:tavLst>
                                        <p:tav tm="0">
                                          <p:val>
                                            <p:strVal val="0-#ppt_w/2"/>
                                          </p:val>
                                        </p:tav>
                                        <p:tav tm="100000">
                                          <p:val>
                                            <p:strVal val="#ppt_x"/>
                                          </p:val>
                                        </p:tav>
                                      </p:tavLst>
                                    </p:anim>
                                    <p:anim calcmode="lin" valueType="num">
                                      <p:cBhvr additive="base">
                                        <p:cTn id="39" dur="500" fill="hold"/>
                                        <p:tgtEl>
                                          <p:spTgt spid="92203"/>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92204"/>
                                        </p:tgtEl>
                                        <p:attrNameLst>
                                          <p:attrName>style.visibility</p:attrName>
                                        </p:attrNameLst>
                                      </p:cBhvr>
                                      <p:to>
                                        <p:strVal val="visible"/>
                                      </p:to>
                                    </p:set>
                                    <p:animEffect transition="in" filter="wipe(up)">
                                      <p:cBhvr>
                                        <p:cTn id="44" dur="500"/>
                                        <p:tgtEl>
                                          <p:spTgt spid="92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2"/>
          </p:nvPr>
        </p:nvSpPr>
        <p:spPr/>
        <p:txBody>
          <a:bodyPr/>
          <a:lstStyle/>
          <a:p>
            <a:fld id="{9B583388-EFB0-4C00-99C7-6F94CF35AFC6}" type="slidenum">
              <a:rPr lang="en-US"/>
              <a:pPr/>
              <a:t>11</a:t>
            </a:fld>
            <a:endParaRPr lang="en-US"/>
          </a:p>
        </p:txBody>
      </p:sp>
      <p:sp>
        <p:nvSpPr>
          <p:cNvPr id="93186" name="Rectangle 2"/>
          <p:cNvSpPr>
            <a:spLocks noChangeArrowheads="1"/>
          </p:cNvSpPr>
          <p:nvPr/>
        </p:nvSpPr>
        <p:spPr bwMode="auto">
          <a:xfrm>
            <a:off x="1066800" y="4114800"/>
            <a:ext cx="7391400" cy="1069975"/>
          </a:xfrm>
          <a:prstGeom prst="rect">
            <a:avLst/>
          </a:prstGeom>
          <a:noFill/>
          <a:ln w="9525">
            <a:noFill/>
            <a:miter lim="800000"/>
            <a:headEnd/>
            <a:tailEnd/>
          </a:ln>
          <a:effectLst/>
        </p:spPr>
        <p:txBody>
          <a:bodyPr>
            <a:spAutoFit/>
          </a:bodyPr>
          <a:lstStyle/>
          <a:p>
            <a:pPr marL="457200" indent="-457200">
              <a:spcBef>
                <a:spcPct val="50000"/>
              </a:spcBef>
            </a:pPr>
            <a:r>
              <a:rPr lang="he-IL" sz="1600">
                <a:effectLst>
                  <a:outerShdw blurRad="38100" dist="38100" dir="2700000" algn="tl">
                    <a:srgbClr val="C0C0C0"/>
                  </a:outerShdw>
                </a:effectLst>
                <a:cs typeface="David Transparent" pitchFamily="10" charset="-79"/>
              </a:rPr>
              <a:t>לסיכום:</a:t>
            </a:r>
          </a:p>
          <a:p>
            <a:pPr marL="457200" indent="-457200">
              <a:spcBef>
                <a:spcPct val="50000"/>
              </a:spcBef>
              <a:buFontTx/>
              <a:buAutoNum type="arabicPeriod"/>
            </a:pPr>
            <a:r>
              <a:rPr lang="he-IL" sz="1600">
                <a:effectLst>
                  <a:outerShdw blurRad="38100" dist="38100" dir="2700000" algn="tl">
                    <a:srgbClr val="C0C0C0"/>
                  </a:outerShdw>
                </a:effectLst>
                <a:cs typeface="David Transparent" pitchFamily="10" charset="-79"/>
              </a:rPr>
              <a:t>הצגנו מסמך אישור קצר עבור הבעיה, ובכך הוכחנו שייכות ל-</a:t>
            </a:r>
            <a:r>
              <a:rPr lang="en-US" sz="1600">
                <a:effectLst>
                  <a:outerShdw blurRad="38100" dist="38100" dir="2700000" algn="tl">
                    <a:srgbClr val="C0C0C0"/>
                  </a:outerShdw>
                </a:effectLst>
                <a:cs typeface="David Transparent" pitchFamily="10" charset="-79"/>
              </a:rPr>
              <a:t>NP</a:t>
            </a:r>
            <a:r>
              <a:rPr lang="he-IL" sz="1600">
                <a:effectLst>
                  <a:outerShdw blurRad="38100" dist="38100" dir="2700000" algn="tl">
                    <a:srgbClr val="C0C0C0"/>
                  </a:outerShdw>
                </a:effectLst>
                <a:cs typeface="David Transparent" pitchFamily="10" charset="-79"/>
              </a:rPr>
              <a:t>.</a:t>
            </a:r>
          </a:p>
          <a:p>
            <a:pPr marL="457200" indent="-457200">
              <a:spcBef>
                <a:spcPct val="50000"/>
              </a:spcBef>
              <a:buFontTx/>
              <a:buAutoNum type="arabicPeriod"/>
            </a:pPr>
            <a:r>
              <a:rPr lang="he-IL" sz="1600">
                <a:effectLst>
                  <a:outerShdw blurRad="38100" dist="38100" dir="2700000" algn="tl">
                    <a:srgbClr val="C0C0C0"/>
                  </a:outerShdw>
                </a:effectLst>
                <a:cs typeface="David Transparent" pitchFamily="10" charset="-79"/>
              </a:rPr>
              <a:t>תארנו רדוקציה פולינומיאלית מבעיית הספיקות לבעיה הנתונה.</a:t>
            </a:r>
            <a:endParaRPr lang="en-US" sz="1600">
              <a:solidFill>
                <a:schemeClr val="accent1"/>
              </a:solidFill>
              <a:effectLst>
                <a:outerShdw blurRad="38100" dist="38100" dir="2700000" algn="tl">
                  <a:srgbClr val="C0C0C0"/>
                </a:outerShdw>
              </a:effectLst>
              <a:cs typeface="David Transparent" pitchFamily="10" charset="-79"/>
            </a:endParaRPr>
          </a:p>
        </p:txBody>
      </p:sp>
      <p:grpSp>
        <p:nvGrpSpPr>
          <p:cNvPr id="93187" name="Group 3"/>
          <p:cNvGrpSpPr>
            <a:grpSpLocks/>
          </p:cNvGrpSpPr>
          <p:nvPr/>
        </p:nvGrpSpPr>
        <p:grpSpPr bwMode="auto">
          <a:xfrm>
            <a:off x="4800600" y="5410200"/>
            <a:ext cx="3657600" cy="425450"/>
            <a:chOff x="3120" y="1008"/>
            <a:chExt cx="2304" cy="268"/>
          </a:xfrm>
        </p:grpSpPr>
        <p:graphicFrame>
          <p:nvGraphicFramePr>
            <p:cNvPr id="93188" name="Object 4"/>
            <p:cNvGraphicFramePr>
              <a:graphicFrameLocks noChangeAspect="1"/>
            </p:cNvGraphicFramePr>
            <p:nvPr/>
          </p:nvGraphicFramePr>
          <p:xfrm>
            <a:off x="5088" y="1008"/>
            <a:ext cx="336" cy="268"/>
          </p:xfrm>
          <a:graphic>
            <a:graphicData uri="http://schemas.openxmlformats.org/presentationml/2006/ole">
              <p:oleObj spid="_x0000_s93188" name="Equation" r:id="rId6" imgW="190440" imgH="152280" progId="Equation.DSMT4">
                <p:embed/>
              </p:oleObj>
            </a:graphicData>
          </a:graphic>
        </p:graphicFrame>
        <p:sp>
          <p:nvSpPr>
            <p:cNvPr id="93189" name="Text Box 5"/>
            <p:cNvSpPr txBox="1">
              <a:spLocks noChangeArrowheads="1"/>
            </p:cNvSpPr>
            <p:nvPr/>
          </p:nvSpPr>
          <p:spPr bwMode="auto">
            <a:xfrm>
              <a:off x="3120" y="1008"/>
              <a:ext cx="1968" cy="212"/>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הבעיה שלמה ב-</a:t>
              </a:r>
              <a:r>
                <a:rPr lang="en-US" sz="1600">
                  <a:effectLst>
                    <a:outerShdw blurRad="38100" dist="38100" dir="2700000" algn="tl">
                      <a:srgbClr val="C0C0C0"/>
                    </a:outerShdw>
                  </a:effectLst>
                  <a:cs typeface="David Transparent" pitchFamily="10" charset="-79"/>
                </a:rPr>
                <a:t>NP</a:t>
              </a:r>
              <a:r>
                <a:rPr lang="he-IL" sz="1600">
                  <a:effectLst>
                    <a:outerShdw blurRad="38100" dist="38100" dir="2700000" algn="tl">
                      <a:srgbClr val="C0C0C0"/>
                    </a:outerShdw>
                  </a:effectLst>
                  <a:cs typeface="David Transparent" pitchFamily="10" charset="-79"/>
                </a:rPr>
                <a:t>.   </a:t>
              </a:r>
              <a:endParaRPr lang="en-US" sz="1600">
                <a:effectLst>
                  <a:outerShdw blurRad="38100" dist="38100" dir="2700000" algn="tl">
                    <a:srgbClr val="C0C0C0"/>
                  </a:outerShdw>
                </a:effectLst>
                <a:cs typeface="David Transparent" pitchFamily="10" charset="-79"/>
              </a:endParaRPr>
            </a:p>
          </p:txBody>
        </p:sp>
      </p:grpSp>
      <p:sp>
        <p:nvSpPr>
          <p:cNvPr id="93190" name="Text Box 6"/>
          <p:cNvSpPr txBox="1">
            <a:spLocks noChangeArrowheads="1"/>
          </p:cNvSpPr>
          <p:nvPr/>
        </p:nvSpPr>
        <p:spPr bwMode="auto">
          <a:xfrm>
            <a:off x="5334000" y="6019800"/>
            <a:ext cx="3124200" cy="336550"/>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   </a:t>
            </a:r>
            <a:endParaRPr lang="en-US" sz="1600">
              <a:effectLst>
                <a:outerShdw blurRad="38100" dist="38100" dir="2700000" algn="tl">
                  <a:srgbClr val="C0C0C0"/>
                </a:outerShdw>
              </a:effectLst>
              <a:cs typeface="David Transparent" pitchFamily="10" charset="-79"/>
            </a:endParaRPr>
          </a:p>
        </p:txBody>
      </p:sp>
      <p:grpSp>
        <p:nvGrpSpPr>
          <p:cNvPr id="93191" name="Group 7"/>
          <p:cNvGrpSpPr>
            <a:grpSpLocks/>
          </p:cNvGrpSpPr>
          <p:nvPr/>
        </p:nvGrpSpPr>
        <p:grpSpPr bwMode="auto">
          <a:xfrm>
            <a:off x="5410200" y="685800"/>
            <a:ext cx="3048000" cy="350838"/>
            <a:chOff x="3552" y="280"/>
            <a:chExt cx="1920" cy="221"/>
          </a:xfrm>
        </p:grpSpPr>
        <p:graphicFrame>
          <p:nvGraphicFramePr>
            <p:cNvPr id="93192" name="Object 8"/>
            <p:cNvGraphicFramePr>
              <a:graphicFrameLocks noChangeAspect="1"/>
            </p:cNvGraphicFramePr>
            <p:nvPr/>
          </p:nvGraphicFramePr>
          <p:xfrm>
            <a:off x="4304" y="280"/>
            <a:ext cx="472" cy="221"/>
          </p:xfrm>
          <a:graphic>
            <a:graphicData uri="http://schemas.openxmlformats.org/presentationml/2006/ole">
              <p:oleObj spid="_x0000_s93192" name="Equation" r:id="rId7" imgW="469800" imgH="177480" progId="Equation.DSMT4">
                <p:embed/>
              </p:oleObj>
            </a:graphicData>
          </a:graphic>
        </p:graphicFrame>
        <p:sp>
          <p:nvSpPr>
            <p:cNvPr id="93193" name="Text Box 9"/>
            <p:cNvSpPr txBox="1">
              <a:spLocks noChangeArrowheads="1"/>
            </p:cNvSpPr>
            <p:nvPr/>
          </p:nvSpPr>
          <p:spPr bwMode="auto">
            <a:xfrm>
              <a:off x="3552" y="288"/>
              <a:ext cx="1920" cy="212"/>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כיוון שני (              ):</a:t>
              </a:r>
              <a:endParaRPr lang="en-US" sz="1600">
                <a:effectLst>
                  <a:outerShdw blurRad="38100" dist="38100" dir="2700000" algn="tl">
                    <a:srgbClr val="C0C0C0"/>
                  </a:outerShdw>
                </a:effectLst>
                <a:cs typeface="David Transparent" pitchFamily="10" charset="-79"/>
              </a:endParaRPr>
            </a:p>
          </p:txBody>
        </p:sp>
      </p:grpSp>
      <p:grpSp>
        <p:nvGrpSpPr>
          <p:cNvPr id="93209" name="Group 25"/>
          <p:cNvGrpSpPr>
            <a:grpSpLocks/>
          </p:cNvGrpSpPr>
          <p:nvPr/>
        </p:nvGrpSpPr>
        <p:grpSpPr bwMode="auto">
          <a:xfrm>
            <a:off x="762000" y="2890838"/>
            <a:ext cx="7696200" cy="415925"/>
            <a:chOff x="480" y="1821"/>
            <a:chExt cx="4848" cy="262"/>
          </a:xfrm>
        </p:grpSpPr>
        <p:sp>
          <p:nvSpPr>
            <p:cNvPr id="93202" name="Text Box 18"/>
            <p:cNvSpPr txBox="1">
              <a:spLocks noChangeArrowheads="1"/>
            </p:cNvSpPr>
            <p:nvPr/>
          </p:nvSpPr>
          <p:spPr bwMode="auto">
            <a:xfrm>
              <a:off x="480" y="1821"/>
              <a:ext cx="4848" cy="243"/>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לכן, יש ל-     לפחות השמה מספקת אחת, והתשובה של </a:t>
              </a:r>
              <a:r>
                <a:rPr lang="en-US" sz="1600">
                  <a:effectLst>
                    <a:outerShdw blurRad="38100" dist="38100" dir="2700000" algn="tl">
                      <a:srgbClr val="C0C0C0"/>
                    </a:outerShdw>
                  </a:effectLst>
                  <a:cs typeface="David Transparent" pitchFamily="10" charset="-79"/>
                </a:rPr>
                <a:t>A</a:t>
              </a:r>
              <a:r>
                <a:rPr lang="he-IL" sz="1600">
                  <a:effectLst>
                    <a:outerShdw blurRad="38100" dist="38100" dir="2700000" algn="tl">
                      <a:srgbClr val="C0C0C0"/>
                    </a:outerShdw>
                  </a:effectLst>
                  <a:cs typeface="David Transparent" pitchFamily="10" charset="-79"/>
                </a:rPr>
                <a:t> על       תהיה </a:t>
              </a:r>
              <a:r>
                <a:rPr lang="he-IL" sz="1600">
                  <a:solidFill>
                    <a:srgbClr val="FF3300"/>
                  </a:solidFill>
                  <a:effectLst>
                    <a:outerShdw blurRad="38100" dist="38100" dir="2700000" algn="tl">
                      <a:srgbClr val="C0C0C0"/>
                    </a:outerShdw>
                  </a:effectLst>
                  <a:cs typeface="David Transparent" pitchFamily="10" charset="-79"/>
                </a:rPr>
                <a:t>כן</a:t>
              </a:r>
              <a:r>
                <a:rPr lang="he-IL" sz="1600">
                  <a:effectLst>
                    <a:outerShdw blurRad="38100" dist="38100" dir="2700000" algn="tl">
                      <a:srgbClr val="C0C0C0"/>
                    </a:outerShdw>
                  </a:effectLst>
                  <a:cs typeface="David Transparent" pitchFamily="10" charset="-79"/>
                </a:rPr>
                <a:t>.        </a:t>
              </a:r>
              <a:endParaRPr lang="en-US" sz="1600">
                <a:effectLst>
                  <a:outerShdw blurRad="38100" dist="38100" dir="2700000" algn="tl">
                    <a:srgbClr val="C0C0C0"/>
                  </a:outerShdw>
                </a:effectLst>
                <a:cs typeface="David Transparent" pitchFamily="10" charset="-79"/>
              </a:endParaRPr>
            </a:p>
          </p:txBody>
        </p:sp>
        <p:graphicFrame>
          <p:nvGraphicFramePr>
            <p:cNvPr id="93203" name="Object 19"/>
            <p:cNvGraphicFramePr>
              <a:graphicFrameLocks noChangeAspect="1"/>
            </p:cNvGraphicFramePr>
            <p:nvPr/>
          </p:nvGraphicFramePr>
          <p:xfrm>
            <a:off x="4547" y="1824"/>
            <a:ext cx="109" cy="240"/>
          </p:xfrm>
          <a:graphic>
            <a:graphicData uri="http://schemas.openxmlformats.org/presentationml/2006/ole">
              <p:oleObj spid="_x0000_s93203" name="Equation" r:id="rId8" imgW="126720" imgH="203040" progId="Equation.DSMT4">
                <p:embed/>
              </p:oleObj>
            </a:graphicData>
          </a:graphic>
        </p:graphicFrame>
        <p:graphicFrame>
          <p:nvGraphicFramePr>
            <p:cNvPr id="93204" name="Object 20"/>
            <p:cNvGraphicFramePr>
              <a:graphicFrameLocks noChangeAspect="1"/>
            </p:cNvGraphicFramePr>
            <p:nvPr/>
          </p:nvGraphicFramePr>
          <p:xfrm>
            <a:off x="1488" y="1843"/>
            <a:ext cx="109" cy="240"/>
          </p:xfrm>
          <a:graphic>
            <a:graphicData uri="http://schemas.openxmlformats.org/presentationml/2006/ole">
              <p:oleObj spid="_x0000_s93204" name="Equation" r:id="rId9" imgW="126720" imgH="203040" progId="Equation.DSMT4">
                <p:embed/>
              </p:oleObj>
            </a:graphicData>
          </a:graphic>
        </p:graphicFrame>
      </p:grpSp>
      <p:grpSp>
        <p:nvGrpSpPr>
          <p:cNvPr id="93211" name="Group 27"/>
          <p:cNvGrpSpPr>
            <a:grpSpLocks/>
          </p:cNvGrpSpPr>
          <p:nvPr/>
        </p:nvGrpSpPr>
        <p:grpSpPr bwMode="auto">
          <a:xfrm>
            <a:off x="939800" y="1143000"/>
            <a:ext cx="7518400" cy="1281113"/>
            <a:chOff x="592" y="720"/>
            <a:chExt cx="4736" cy="807"/>
          </a:xfrm>
        </p:grpSpPr>
        <p:sp>
          <p:nvSpPr>
            <p:cNvPr id="93195" name="Text Box 11"/>
            <p:cNvSpPr txBox="1">
              <a:spLocks noChangeArrowheads="1"/>
            </p:cNvSpPr>
            <p:nvPr/>
          </p:nvSpPr>
          <p:spPr bwMode="auto">
            <a:xfrm>
              <a:off x="592" y="720"/>
              <a:ext cx="4736" cy="798"/>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נניח שהתשובה של </a:t>
              </a:r>
              <a:r>
                <a:rPr lang="en-US" sz="1600">
                  <a:effectLst>
                    <a:outerShdw blurRad="38100" dist="38100" dir="2700000" algn="tl">
                      <a:srgbClr val="C0C0C0"/>
                    </a:outerShdw>
                  </a:effectLst>
                  <a:cs typeface="David Transparent" pitchFamily="10" charset="-79"/>
                </a:rPr>
                <a:t>B</a:t>
              </a:r>
              <a:r>
                <a:rPr lang="he-IL" sz="1600">
                  <a:effectLst>
                    <a:outerShdw blurRad="38100" dist="38100" dir="2700000" algn="tl">
                      <a:srgbClr val="C0C0C0"/>
                    </a:outerShdw>
                  </a:effectLst>
                  <a:cs typeface="David Transparent" pitchFamily="10" charset="-79"/>
                </a:rPr>
                <a:t> עבור      היא </a:t>
              </a:r>
              <a:r>
                <a:rPr lang="he-IL" sz="1600">
                  <a:solidFill>
                    <a:srgbClr val="FF3300"/>
                  </a:solidFill>
                  <a:effectLst>
                    <a:outerShdw blurRad="38100" dist="38100" dir="2700000" algn="tl">
                      <a:srgbClr val="C0C0C0"/>
                    </a:outerShdw>
                  </a:effectLst>
                  <a:cs typeface="David Transparent" pitchFamily="10" charset="-79"/>
                </a:rPr>
                <a:t>כן</a:t>
              </a:r>
              <a:r>
                <a:rPr lang="he-IL" sz="1600">
                  <a:effectLst>
                    <a:outerShdw blurRad="38100" dist="38100" dir="2700000" algn="tl">
                      <a:srgbClr val="C0C0C0"/>
                    </a:outerShdw>
                  </a:effectLst>
                  <a:cs typeface="David Transparent" pitchFamily="10" charset="-79"/>
                </a:rPr>
                <a:t>. כלומר, ל-     יש לפחות  שתי השמות מספקות. כל אחת משתי השמות אלו חייבת לספק גם את התת-פסוק      , מפני שאם ערך האמת של      תחת השמות אלו הוא </a:t>
              </a:r>
              <a:r>
                <a:rPr lang="en-US" sz="1600">
                  <a:solidFill>
                    <a:srgbClr val="FF3300"/>
                  </a:solidFill>
                  <a:effectLst>
                    <a:outerShdw blurRad="38100" dist="38100" dir="2700000" algn="tl">
                      <a:srgbClr val="C0C0C0"/>
                    </a:outerShdw>
                  </a:effectLst>
                  <a:cs typeface="David Transparent" pitchFamily="10" charset="-79"/>
                </a:rPr>
                <a:t>False</a:t>
              </a:r>
              <a:r>
                <a:rPr lang="en-US" sz="1600">
                  <a:effectLst>
                    <a:outerShdw blurRad="38100" dist="38100" dir="2700000" algn="tl">
                      <a:srgbClr val="C0C0C0"/>
                    </a:outerShdw>
                  </a:effectLst>
                  <a:cs typeface="David Transparent" pitchFamily="10" charset="-79"/>
                </a:rPr>
                <a:t> </a:t>
              </a:r>
              <a:r>
                <a:rPr lang="he-IL" sz="1600">
                  <a:effectLst>
                    <a:outerShdw blurRad="38100" dist="38100" dir="2700000" algn="tl">
                      <a:srgbClr val="C0C0C0"/>
                    </a:outerShdw>
                  </a:effectLst>
                  <a:cs typeface="David Transparent" pitchFamily="10" charset="-79"/>
                </a:rPr>
                <a:t> , אז גם ערך האמת של       הוא  </a:t>
              </a:r>
              <a:r>
                <a:rPr lang="en-US" sz="1600">
                  <a:solidFill>
                    <a:srgbClr val="FF3300"/>
                  </a:solidFill>
                  <a:effectLst>
                    <a:outerShdw blurRad="38100" dist="38100" dir="2700000" algn="tl">
                      <a:srgbClr val="C0C0C0"/>
                    </a:outerShdw>
                  </a:effectLst>
                  <a:cs typeface="David Transparent" pitchFamily="10" charset="-79"/>
                </a:rPr>
                <a:t>False</a:t>
              </a:r>
              <a:r>
                <a:rPr lang="he-IL" sz="1600">
                  <a:effectLst>
                    <a:outerShdw blurRad="38100" dist="38100" dir="2700000" algn="tl">
                      <a:srgbClr val="C0C0C0"/>
                    </a:outerShdw>
                  </a:effectLst>
                  <a:cs typeface="David Transparent" pitchFamily="10" charset="-79"/>
                </a:rPr>
                <a:t> (בניגוד להנחה שההשמות מספקות את    ). </a:t>
              </a:r>
              <a:endParaRPr lang="en-US" sz="1600">
                <a:effectLst>
                  <a:outerShdw blurRad="38100" dist="38100" dir="2700000" algn="tl">
                    <a:srgbClr val="C0C0C0"/>
                  </a:outerShdw>
                </a:effectLst>
                <a:cs typeface="David Transparent" pitchFamily="10" charset="-79"/>
              </a:endParaRPr>
            </a:p>
          </p:txBody>
        </p:sp>
        <p:graphicFrame>
          <p:nvGraphicFramePr>
            <p:cNvPr id="93196" name="Object 12"/>
            <p:cNvGraphicFramePr>
              <a:graphicFrameLocks noChangeAspect="1"/>
            </p:cNvGraphicFramePr>
            <p:nvPr/>
          </p:nvGraphicFramePr>
          <p:xfrm>
            <a:off x="3552" y="736"/>
            <a:ext cx="142" cy="231"/>
          </p:xfrm>
          <a:graphic>
            <a:graphicData uri="http://schemas.openxmlformats.org/presentationml/2006/ole">
              <p:oleObj spid="_x0000_s93196" name="Equation" r:id="rId10" imgW="164880" imgH="203040" progId="Equation.DSMT4">
                <p:embed/>
              </p:oleObj>
            </a:graphicData>
          </a:graphic>
        </p:graphicFrame>
        <p:graphicFrame>
          <p:nvGraphicFramePr>
            <p:cNvPr id="93197" name="Object 13"/>
            <p:cNvGraphicFramePr>
              <a:graphicFrameLocks noChangeAspect="1"/>
            </p:cNvGraphicFramePr>
            <p:nvPr/>
          </p:nvGraphicFramePr>
          <p:xfrm>
            <a:off x="2284" y="720"/>
            <a:ext cx="174" cy="231"/>
          </p:xfrm>
          <a:graphic>
            <a:graphicData uri="http://schemas.openxmlformats.org/presentationml/2006/ole">
              <p:oleObj spid="_x0000_s93197" name="Equation" r:id="rId11" imgW="164880" imgH="203040" progId="Equation.DSMT4">
                <p:embed/>
              </p:oleObj>
            </a:graphicData>
          </a:graphic>
        </p:graphicFrame>
        <p:graphicFrame>
          <p:nvGraphicFramePr>
            <p:cNvPr id="93198" name="Object 14"/>
            <p:cNvGraphicFramePr>
              <a:graphicFrameLocks noChangeAspect="1"/>
            </p:cNvGraphicFramePr>
            <p:nvPr/>
          </p:nvGraphicFramePr>
          <p:xfrm>
            <a:off x="1007" y="914"/>
            <a:ext cx="108" cy="231"/>
          </p:xfrm>
          <a:graphic>
            <a:graphicData uri="http://schemas.openxmlformats.org/presentationml/2006/ole">
              <p:oleObj spid="_x0000_s93198" name="Equation" r:id="rId12" imgW="126720" imgH="203040" progId="Equation.DSMT4">
                <p:embed/>
              </p:oleObj>
            </a:graphicData>
          </a:graphic>
        </p:graphicFrame>
        <p:graphicFrame>
          <p:nvGraphicFramePr>
            <p:cNvPr id="93199" name="Object 15"/>
            <p:cNvGraphicFramePr>
              <a:graphicFrameLocks noChangeAspect="1"/>
            </p:cNvGraphicFramePr>
            <p:nvPr/>
          </p:nvGraphicFramePr>
          <p:xfrm>
            <a:off x="3582" y="1101"/>
            <a:ext cx="109" cy="231"/>
          </p:xfrm>
          <a:graphic>
            <a:graphicData uri="http://schemas.openxmlformats.org/presentationml/2006/ole">
              <p:oleObj spid="_x0000_s93199" name="Equation" r:id="rId13" imgW="126720" imgH="203040" progId="Equation.DSMT4">
                <p:embed/>
              </p:oleObj>
            </a:graphicData>
          </a:graphic>
        </p:graphicFrame>
        <p:graphicFrame>
          <p:nvGraphicFramePr>
            <p:cNvPr id="93200" name="Object 16"/>
            <p:cNvGraphicFramePr>
              <a:graphicFrameLocks noChangeAspect="1"/>
            </p:cNvGraphicFramePr>
            <p:nvPr/>
          </p:nvGraphicFramePr>
          <p:xfrm>
            <a:off x="4899" y="1279"/>
            <a:ext cx="142" cy="231"/>
          </p:xfrm>
          <a:graphic>
            <a:graphicData uri="http://schemas.openxmlformats.org/presentationml/2006/ole">
              <p:oleObj spid="_x0000_s93200" name="Equation" r:id="rId14" imgW="164880" imgH="203040" progId="Equation.DSMT4">
                <p:embed/>
              </p:oleObj>
            </a:graphicData>
          </a:graphic>
        </p:graphicFrame>
        <p:graphicFrame>
          <p:nvGraphicFramePr>
            <p:cNvPr id="93210" name="Object 26"/>
            <p:cNvGraphicFramePr>
              <a:graphicFrameLocks noChangeAspect="1"/>
            </p:cNvGraphicFramePr>
            <p:nvPr/>
          </p:nvGraphicFramePr>
          <p:xfrm>
            <a:off x="1746" y="1296"/>
            <a:ext cx="174" cy="231"/>
          </p:xfrm>
          <a:graphic>
            <a:graphicData uri="http://schemas.openxmlformats.org/presentationml/2006/ole">
              <p:oleObj spid="_x0000_s93210" name="Equation" r:id="rId15" imgW="164880" imgH="20304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3191"/>
                                        </p:tgtEl>
                                        <p:attrNameLst>
                                          <p:attrName>style.visibility</p:attrName>
                                        </p:attrNameLst>
                                      </p:cBhvr>
                                      <p:to>
                                        <p:strVal val="visible"/>
                                      </p:to>
                                    </p:set>
                                    <p:anim calcmode="lin" valueType="num">
                                      <p:cBhvr additive="base">
                                        <p:cTn id="7" dur="500" fill="hold"/>
                                        <p:tgtEl>
                                          <p:spTgt spid="93191"/>
                                        </p:tgtEl>
                                        <p:attrNameLst>
                                          <p:attrName>ppt_x</p:attrName>
                                        </p:attrNameLst>
                                      </p:cBhvr>
                                      <p:tavLst>
                                        <p:tav tm="0">
                                          <p:val>
                                            <p:strVal val="0-#ppt_w/2"/>
                                          </p:val>
                                        </p:tav>
                                        <p:tav tm="100000">
                                          <p:val>
                                            <p:strVal val="#ppt_x"/>
                                          </p:val>
                                        </p:tav>
                                      </p:tavLst>
                                    </p:anim>
                                    <p:anim calcmode="lin" valueType="num">
                                      <p:cBhvr additive="base">
                                        <p:cTn id="8" dur="500" fill="hold"/>
                                        <p:tgtEl>
                                          <p:spTgt spid="9319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builtIn="1"/>
                                        </p:tgtEl>
                                      </p:cMediaNode>
                                    </p:audio>
                                  </p:sub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93211"/>
                                        </p:tgtEl>
                                        <p:attrNameLst>
                                          <p:attrName>style.visibility</p:attrName>
                                        </p:attrNameLst>
                                      </p:cBhvr>
                                      <p:to>
                                        <p:strVal val="visible"/>
                                      </p:to>
                                    </p:set>
                                    <p:animEffect transition="in" filter="wipe(up)">
                                      <p:cBhvr>
                                        <p:cTn id="13" dur="500"/>
                                        <p:tgtEl>
                                          <p:spTgt spid="932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3209"/>
                                        </p:tgtEl>
                                        <p:attrNameLst>
                                          <p:attrName>style.visibility</p:attrName>
                                        </p:attrNameLst>
                                      </p:cBhvr>
                                      <p:to>
                                        <p:strVal val="visible"/>
                                      </p:to>
                                    </p:set>
                                    <p:animEffect transition="in" filter="wipe(up)">
                                      <p:cBhvr>
                                        <p:cTn id="18" dur="500"/>
                                        <p:tgtEl>
                                          <p:spTgt spid="9320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3186"/>
                                        </p:tgtEl>
                                        <p:attrNameLst>
                                          <p:attrName>style.visibility</p:attrName>
                                        </p:attrNameLst>
                                      </p:cBhvr>
                                      <p:to>
                                        <p:strVal val="visible"/>
                                      </p:to>
                                    </p:set>
                                    <p:animEffect transition="in" filter="wipe(up)">
                                      <p:cBhvr>
                                        <p:cTn id="23" dur="500"/>
                                        <p:tgtEl>
                                          <p:spTgt spid="93186"/>
                                        </p:tgtEl>
                                      </p:cBhvr>
                                    </p:animEffect>
                                  </p:childTnLst>
                                  <p:subTnLst>
                                    <p:audio>
                                      <p:cMediaNode>
                                        <p:cTn display="0" masterRel="sameClick">
                                          <p:stCondLst>
                                            <p:cond evt="begin" delay="0">
                                              <p:tn val="21"/>
                                            </p:cond>
                                          </p:stCondLst>
                                          <p:endCondLst>
                                            <p:cond evt="onStopAudio" delay="0">
                                              <p:tgtEl>
                                                <p:sldTgt/>
                                              </p:tgtEl>
                                            </p:cond>
                                          </p:endCondLst>
                                        </p:cTn>
                                        <p:tgtEl>
                                          <p:sndTgt r:embed="rId4" name="projctor.wav" builtIn="1"/>
                                        </p:tgtEl>
                                      </p:cMediaNode>
                                    </p:audio>
                                  </p:subTnLst>
                                </p:cTn>
                              </p:par>
                            </p:childTnLst>
                          </p:cTn>
                        </p:par>
                      </p:childTnLst>
                    </p:cTn>
                  </p:par>
                  <p:par>
                    <p:cTn id="24" fill="hold">
                      <p:stCondLst>
                        <p:cond delay="indefinite"/>
                      </p:stCondLst>
                      <p:childTnLst>
                        <p:par>
                          <p:cTn id="25" fill="hold">
                            <p:stCondLst>
                              <p:cond delay="0"/>
                            </p:stCondLst>
                            <p:childTnLst>
                              <p:par>
                                <p:cTn id="26" presetID="15" presetClass="entr" presetSubtype="0" fill="hold" nodeType="clickEffect">
                                  <p:stCondLst>
                                    <p:cond delay="0"/>
                                  </p:stCondLst>
                                  <p:childTnLst>
                                    <p:set>
                                      <p:cBhvr>
                                        <p:cTn id="27" dur="1" fill="hold">
                                          <p:stCondLst>
                                            <p:cond delay="0"/>
                                          </p:stCondLst>
                                        </p:cTn>
                                        <p:tgtEl>
                                          <p:spTgt spid="93187"/>
                                        </p:tgtEl>
                                        <p:attrNameLst>
                                          <p:attrName>style.visibility</p:attrName>
                                        </p:attrNameLst>
                                      </p:cBhvr>
                                      <p:to>
                                        <p:strVal val="visible"/>
                                      </p:to>
                                    </p:set>
                                    <p:anim calcmode="lin" valueType="num">
                                      <p:cBhvr>
                                        <p:cTn id="28" dur="1000" fill="hold"/>
                                        <p:tgtEl>
                                          <p:spTgt spid="93187"/>
                                        </p:tgtEl>
                                        <p:attrNameLst>
                                          <p:attrName>ppt_w</p:attrName>
                                        </p:attrNameLst>
                                      </p:cBhvr>
                                      <p:tavLst>
                                        <p:tav tm="0">
                                          <p:val>
                                            <p:fltVal val="0"/>
                                          </p:val>
                                        </p:tav>
                                        <p:tav tm="100000">
                                          <p:val>
                                            <p:strVal val="#ppt_w"/>
                                          </p:val>
                                        </p:tav>
                                      </p:tavLst>
                                    </p:anim>
                                    <p:anim calcmode="lin" valueType="num">
                                      <p:cBhvr>
                                        <p:cTn id="29" dur="1000" fill="hold"/>
                                        <p:tgtEl>
                                          <p:spTgt spid="93187"/>
                                        </p:tgtEl>
                                        <p:attrNameLst>
                                          <p:attrName>ppt_h</p:attrName>
                                        </p:attrNameLst>
                                      </p:cBhvr>
                                      <p:tavLst>
                                        <p:tav tm="0">
                                          <p:val>
                                            <p:fltVal val="0"/>
                                          </p:val>
                                        </p:tav>
                                        <p:tav tm="100000">
                                          <p:val>
                                            <p:strVal val="#ppt_h"/>
                                          </p:val>
                                        </p:tav>
                                      </p:tavLst>
                                    </p:anim>
                                    <p:anim calcmode="lin" valueType="num">
                                      <p:cBhvr>
                                        <p:cTn id="30" dur="1000" fill="hold"/>
                                        <p:tgtEl>
                                          <p:spTgt spid="93187"/>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9318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93190"/>
                                        </p:tgtEl>
                                        <p:attrNameLst>
                                          <p:attrName>style.visibility</p:attrName>
                                        </p:attrNameLst>
                                      </p:cBhvr>
                                      <p:to>
                                        <p:strVal val="visible"/>
                                      </p:to>
                                    </p:set>
                                    <p:animEffect transition="in" filter="wipe(up)">
                                      <p:cBhvr>
                                        <p:cTn id="36" dur="500"/>
                                        <p:tgtEl>
                                          <p:spTgt spid="93190"/>
                                        </p:tgtEl>
                                      </p:cBhvr>
                                    </p:animEffect>
                                  </p:childTnLst>
                                  <p:subTnLst>
                                    <p:audio>
                                      <p:cMediaNode>
                                        <p:cTn display="0" masterRel="sameClick">
                                          <p:stCondLst>
                                            <p:cond evt="begin" delay="0">
                                              <p:tn val="34"/>
                                            </p:cond>
                                          </p:stCondLst>
                                          <p:endCondLst>
                                            <p:cond evt="onStopAudio" delay="0">
                                              <p:tgtEl>
                                                <p:sldTgt/>
                                              </p:tgtEl>
                                            </p:cond>
                                          </p:endCondLst>
                                        </p:cTn>
                                        <p:tgtEl>
                                          <p:sndTgt r:embed="rId5" name="clap.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autoUpdateAnimBg="0"/>
      <p:bldP spid="9319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5801F905-295F-492C-A97A-268123CE088D}" type="slidenum">
              <a:rPr lang="en-US"/>
              <a:pPr/>
              <a:t>12</a:t>
            </a:fld>
            <a:endParaRPr lang="en-US"/>
          </a:p>
        </p:txBody>
      </p:sp>
      <p:sp>
        <p:nvSpPr>
          <p:cNvPr id="94210" name="Text Box 2"/>
          <p:cNvSpPr txBox="1">
            <a:spLocks noChangeArrowheads="1"/>
          </p:cNvSpPr>
          <p:nvPr/>
        </p:nvSpPr>
        <p:spPr bwMode="auto">
          <a:xfrm>
            <a:off x="4343400" y="136525"/>
            <a:ext cx="1143000" cy="396875"/>
          </a:xfrm>
          <a:prstGeom prst="rect">
            <a:avLst/>
          </a:prstGeom>
          <a:noFill/>
          <a:ln w="9525">
            <a:noFill/>
            <a:miter lim="800000"/>
            <a:headEnd/>
            <a:tailEnd/>
          </a:ln>
          <a:effectLst/>
        </p:spPr>
        <p:txBody>
          <a:bodyPr>
            <a:spAutoFit/>
          </a:bodyPr>
          <a:lstStyle/>
          <a:p>
            <a:pPr>
              <a:spcBef>
                <a:spcPct val="50000"/>
              </a:spcBef>
            </a:pPr>
            <a:r>
              <a:rPr lang="he-IL" sz="2000" b="1">
                <a:solidFill>
                  <a:schemeClr val="accent2"/>
                </a:solidFill>
                <a:effectLst>
                  <a:outerShdw blurRad="38100" dist="38100" dir="2700000" algn="tl">
                    <a:srgbClr val="C0C0C0"/>
                  </a:outerShdw>
                </a:effectLst>
                <a:cs typeface="David Transparent" pitchFamily="10" charset="-79"/>
              </a:rPr>
              <a:t>דוגמה 3</a:t>
            </a:r>
            <a:endParaRPr lang="en-US" sz="2000" b="1">
              <a:solidFill>
                <a:schemeClr val="accent2"/>
              </a:solidFill>
              <a:effectLst>
                <a:outerShdw blurRad="38100" dist="38100" dir="2700000" algn="tl">
                  <a:srgbClr val="C0C0C0"/>
                </a:outerShdw>
              </a:effectLst>
              <a:cs typeface="David Transparent" pitchFamily="10" charset="-79"/>
            </a:endParaRPr>
          </a:p>
        </p:txBody>
      </p:sp>
      <p:sp>
        <p:nvSpPr>
          <p:cNvPr id="94211" name="Text Box 3"/>
          <p:cNvSpPr txBox="1">
            <a:spLocks noChangeArrowheads="1"/>
          </p:cNvSpPr>
          <p:nvPr/>
        </p:nvSpPr>
        <p:spPr bwMode="auto">
          <a:xfrm>
            <a:off x="1143000" y="914400"/>
            <a:ext cx="7315200" cy="1436688"/>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נדון בבעיה הבאה:</a:t>
            </a:r>
          </a:p>
          <a:p>
            <a:pPr>
              <a:spcBef>
                <a:spcPct val="50000"/>
              </a:spcBef>
            </a:pPr>
            <a:r>
              <a:rPr lang="he-IL" sz="1600">
                <a:effectLst>
                  <a:outerShdw blurRad="38100" dist="38100" dir="2700000" algn="tl">
                    <a:srgbClr val="C0C0C0"/>
                  </a:outerShdw>
                </a:effectLst>
                <a:cs typeface="David Transparent" pitchFamily="10" charset="-79"/>
              </a:rPr>
              <a:t>הקלט לבעיה:</a:t>
            </a:r>
            <a:r>
              <a:rPr lang="en-US" sz="1600">
                <a:effectLst>
                  <a:outerShdw blurRad="38100" dist="38100" dir="2700000" algn="tl">
                    <a:srgbClr val="C0C0C0"/>
                  </a:outerShdw>
                </a:effectLst>
                <a:cs typeface="David Transparent" pitchFamily="10" charset="-79"/>
              </a:rPr>
              <a:t> </a:t>
            </a:r>
            <a:r>
              <a:rPr lang="he-IL" sz="1600">
                <a:effectLst>
                  <a:outerShdw blurRad="38100" dist="38100" dir="2700000" algn="tl">
                    <a:srgbClr val="C0C0C0"/>
                  </a:outerShdw>
                </a:effectLst>
                <a:cs typeface="David Transparent" pitchFamily="10" charset="-79"/>
              </a:rPr>
              <a:t>גרף </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ומספר שלם </a:t>
            </a:r>
            <a:r>
              <a:rPr lang="en-US" sz="16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a:t>
            </a:r>
          </a:p>
          <a:p>
            <a:pPr>
              <a:spcBef>
                <a:spcPct val="50000"/>
              </a:spcBef>
            </a:pPr>
            <a:r>
              <a:rPr lang="he-IL" sz="1600">
                <a:effectLst>
                  <a:outerShdw blurRad="38100" dist="38100" dir="2700000" algn="tl">
                    <a:srgbClr val="C0C0C0"/>
                  </a:outerShdw>
                </a:effectLst>
                <a:cs typeface="David Transparent" pitchFamily="10" charset="-79"/>
              </a:rPr>
              <a:t>השאלה: האם יש ב-</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קליקה בגודל </a:t>
            </a:r>
            <a:r>
              <a:rPr lang="en-US" sz="16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 </a:t>
            </a:r>
            <a:r>
              <a:rPr lang="he-IL" sz="1600" b="1">
                <a:effectLst>
                  <a:outerShdw blurRad="38100" dist="38100" dir="2700000" algn="tl">
                    <a:srgbClr val="C0C0C0"/>
                  </a:outerShdw>
                </a:effectLst>
                <a:cs typeface="David Transparent" pitchFamily="10" charset="-79"/>
              </a:rPr>
              <a:t>או</a:t>
            </a:r>
            <a:r>
              <a:rPr lang="he-IL" sz="1600">
                <a:effectLst>
                  <a:outerShdw blurRad="38100" dist="38100" dir="2700000" algn="tl">
                    <a:srgbClr val="C0C0C0"/>
                  </a:outerShdw>
                </a:effectLst>
                <a:cs typeface="David Transparent" pitchFamily="10" charset="-79"/>
              </a:rPr>
              <a:t> מעגל המילטוני. </a:t>
            </a:r>
          </a:p>
          <a:p>
            <a:pPr>
              <a:spcBef>
                <a:spcPct val="50000"/>
              </a:spcBef>
            </a:pPr>
            <a:r>
              <a:rPr lang="he-IL" sz="1600">
                <a:effectLst>
                  <a:outerShdw blurRad="38100" dist="38100" dir="2700000" algn="tl">
                    <a:srgbClr val="C0C0C0"/>
                  </a:outerShdw>
                </a:effectLst>
                <a:cs typeface="David Transparent" pitchFamily="10" charset="-79"/>
              </a:rPr>
              <a:t>הוכיחו שהבעיה שלמה ב-</a:t>
            </a:r>
            <a:r>
              <a:rPr lang="en-US" sz="1600">
                <a:effectLst>
                  <a:outerShdw blurRad="38100" dist="38100" dir="2700000" algn="tl">
                    <a:srgbClr val="C0C0C0"/>
                  </a:outerShdw>
                </a:effectLst>
                <a:cs typeface="David Transparent" pitchFamily="10" charset="-79"/>
              </a:rPr>
              <a:t>NP</a:t>
            </a:r>
            <a:r>
              <a:rPr lang="he-IL" sz="1600">
                <a:effectLst>
                  <a:outerShdw blurRad="38100" dist="38100" dir="2700000" algn="tl">
                    <a:srgbClr val="C0C0C0"/>
                  </a:outerShdw>
                </a:effectLst>
                <a:cs typeface="David Transparent" pitchFamily="10" charset="-79"/>
              </a:rPr>
              <a:t> .</a:t>
            </a:r>
            <a:endParaRPr lang="en-US" sz="1600" b="1">
              <a:effectLst>
                <a:outerShdw blurRad="38100" dist="38100" dir="2700000" algn="tl">
                  <a:srgbClr val="C0C0C0"/>
                </a:outerShdw>
              </a:effectLst>
              <a:cs typeface="David Transparent" pitchFamily="10" charset="-79"/>
            </a:endParaRPr>
          </a:p>
        </p:txBody>
      </p:sp>
      <p:sp>
        <p:nvSpPr>
          <p:cNvPr id="94212" name="Text Box 4"/>
          <p:cNvSpPr txBox="1">
            <a:spLocks noChangeArrowheads="1"/>
          </p:cNvSpPr>
          <p:nvPr/>
        </p:nvSpPr>
        <p:spPr bwMode="auto">
          <a:xfrm>
            <a:off x="2057400" y="4129088"/>
            <a:ext cx="6400800" cy="366712"/>
          </a:xfrm>
          <a:prstGeom prst="rect">
            <a:avLst/>
          </a:prstGeom>
          <a:noFill/>
          <a:ln w="9525">
            <a:noFill/>
            <a:miter lim="800000"/>
            <a:headEnd/>
            <a:tailEnd/>
          </a:ln>
          <a:effectLst/>
        </p:spPr>
        <p:txBody>
          <a:bodyPr>
            <a:spAutoFit/>
          </a:bodyPr>
          <a:lstStyle/>
          <a:p>
            <a:pPr>
              <a:spcBef>
                <a:spcPct val="50000"/>
              </a:spcBef>
            </a:pPr>
            <a:r>
              <a:rPr lang="he-IL" sz="1800">
                <a:solidFill>
                  <a:schemeClr val="accent2"/>
                </a:solidFill>
                <a:effectLst>
                  <a:outerShdw blurRad="38100" dist="38100" dir="2700000" algn="tl">
                    <a:srgbClr val="C0C0C0"/>
                  </a:outerShdw>
                </a:effectLst>
                <a:cs typeface="David Transparent" pitchFamily="10" charset="-79"/>
              </a:rPr>
              <a:t>פתרון:</a:t>
            </a:r>
            <a:endParaRPr lang="en-US" sz="1800">
              <a:solidFill>
                <a:schemeClr val="accent2"/>
              </a:solidFill>
              <a:effectLst>
                <a:outerShdw blurRad="38100" dist="38100" dir="2700000" algn="tl">
                  <a:srgbClr val="C0C0C0"/>
                </a:outerShdw>
              </a:effectLst>
              <a:cs typeface="David Transparent" pitchFamily="10" charset="-79"/>
            </a:endParaRPr>
          </a:p>
        </p:txBody>
      </p:sp>
      <p:sp>
        <p:nvSpPr>
          <p:cNvPr id="94213" name="Rectangle 5"/>
          <p:cNvSpPr>
            <a:spLocks noChangeArrowheads="1"/>
          </p:cNvSpPr>
          <p:nvPr/>
        </p:nvSpPr>
        <p:spPr bwMode="auto">
          <a:xfrm>
            <a:off x="1981200" y="4572000"/>
            <a:ext cx="6477000" cy="1069975"/>
          </a:xfrm>
          <a:prstGeom prst="rect">
            <a:avLst/>
          </a:prstGeom>
          <a:noFill/>
          <a:ln w="9525">
            <a:noFill/>
            <a:miter lim="800000"/>
            <a:headEnd/>
            <a:tailEnd/>
          </a:ln>
          <a:effectLst/>
        </p:spPr>
        <p:txBody>
          <a:bodyPr>
            <a:spAutoFit/>
          </a:bodyPr>
          <a:lstStyle/>
          <a:p>
            <a:pPr marL="457200" indent="-457200">
              <a:spcBef>
                <a:spcPct val="50000"/>
              </a:spcBef>
            </a:pPr>
            <a:r>
              <a:rPr lang="he-IL" sz="1600">
                <a:effectLst>
                  <a:outerShdw blurRad="38100" dist="38100" dir="2700000" algn="tl">
                    <a:srgbClr val="C0C0C0"/>
                  </a:outerShdw>
                </a:effectLst>
                <a:cs typeface="David Transparent" pitchFamily="10" charset="-79"/>
              </a:rPr>
              <a:t>עלינו להראות :</a:t>
            </a:r>
          </a:p>
          <a:p>
            <a:pPr marL="457200" indent="-457200">
              <a:spcBef>
                <a:spcPct val="50000"/>
              </a:spcBef>
              <a:buFontTx/>
              <a:buAutoNum type="arabicPeriod"/>
            </a:pPr>
            <a:r>
              <a:rPr lang="he-IL" sz="1600">
                <a:effectLst>
                  <a:outerShdw blurRad="38100" dist="38100" dir="2700000" algn="tl">
                    <a:srgbClr val="C0C0C0"/>
                  </a:outerShdw>
                </a:effectLst>
                <a:cs typeface="David Transparent" pitchFamily="10" charset="-79"/>
              </a:rPr>
              <a:t>שייכות ל-</a:t>
            </a:r>
            <a:r>
              <a:rPr lang="en-US" sz="1600">
                <a:effectLst>
                  <a:outerShdw blurRad="38100" dist="38100" dir="2700000" algn="tl">
                    <a:srgbClr val="C0C0C0"/>
                  </a:outerShdw>
                </a:effectLst>
                <a:cs typeface="David Transparent" pitchFamily="10" charset="-79"/>
              </a:rPr>
              <a:t>NP</a:t>
            </a:r>
            <a:r>
              <a:rPr lang="he-IL" sz="1600">
                <a:effectLst>
                  <a:outerShdw blurRad="38100" dist="38100" dir="2700000" algn="tl">
                    <a:srgbClr val="C0C0C0"/>
                  </a:outerShdw>
                </a:effectLst>
                <a:cs typeface="David Transparent" pitchFamily="10" charset="-79"/>
              </a:rPr>
              <a:t>.</a:t>
            </a:r>
          </a:p>
          <a:p>
            <a:pPr marL="457200" indent="-457200">
              <a:spcBef>
                <a:spcPct val="50000"/>
              </a:spcBef>
              <a:buFontTx/>
              <a:buAutoNum type="arabicPeriod"/>
            </a:pPr>
            <a:r>
              <a:rPr lang="he-IL" sz="1600">
                <a:effectLst>
                  <a:outerShdw blurRad="38100" dist="38100" dir="2700000" algn="tl">
                    <a:srgbClr val="C0C0C0"/>
                  </a:outerShdw>
                </a:effectLst>
                <a:cs typeface="David Transparent" pitchFamily="10" charset="-79"/>
              </a:rPr>
              <a:t>רדוקציה מבעיה ב-</a:t>
            </a:r>
            <a:r>
              <a:rPr lang="en-US" sz="1600">
                <a:effectLst>
                  <a:outerShdw blurRad="38100" dist="38100" dir="2700000" algn="tl">
                    <a:srgbClr val="C0C0C0"/>
                  </a:outerShdw>
                </a:effectLst>
                <a:cs typeface="David Transparent" pitchFamily="10" charset="-79"/>
              </a:rPr>
              <a:t>NPC</a:t>
            </a:r>
            <a:r>
              <a:rPr lang="he-IL" sz="1600">
                <a:effectLst>
                  <a:outerShdw blurRad="38100" dist="38100" dir="2700000" algn="tl">
                    <a:srgbClr val="C0C0C0"/>
                  </a:outerShdw>
                </a:effectLst>
                <a:cs typeface="David Transparent" pitchFamily="10" charset="-79"/>
              </a:rPr>
              <a:t> לבעיה שלנו.</a:t>
            </a:r>
            <a:endParaRPr lang="en-US" sz="1600">
              <a:solidFill>
                <a:schemeClr val="accent1"/>
              </a:solidFill>
              <a:effectLst>
                <a:outerShdw blurRad="38100" dist="38100" dir="2700000" algn="tl">
                  <a:srgbClr val="C0C0C0"/>
                </a:outerShdw>
              </a:effectLst>
              <a:cs typeface="David Transparent" pitchFamily="10" charset="-79"/>
            </a:endParaRPr>
          </a:p>
        </p:txBody>
      </p:sp>
      <p:sp>
        <p:nvSpPr>
          <p:cNvPr id="94216" name="Text Box 8"/>
          <p:cNvSpPr txBox="1">
            <a:spLocks noChangeArrowheads="1"/>
          </p:cNvSpPr>
          <p:nvPr/>
        </p:nvSpPr>
        <p:spPr bwMode="auto">
          <a:xfrm>
            <a:off x="838200" y="2590800"/>
            <a:ext cx="7620000" cy="679450"/>
          </a:xfrm>
          <a:prstGeom prst="rect">
            <a:avLst/>
          </a:prstGeom>
          <a:noFill/>
          <a:ln w="9525">
            <a:noFill/>
            <a:miter lim="800000"/>
            <a:headEnd/>
            <a:tailEnd/>
          </a:ln>
          <a:effectLst/>
        </p:spPr>
        <p:txBody>
          <a:bodyPr>
            <a:spAutoFit/>
          </a:bodyPr>
          <a:lstStyle/>
          <a:p>
            <a:pPr>
              <a:lnSpc>
                <a:spcPct val="120000"/>
              </a:lnSpc>
              <a:spcBef>
                <a:spcPct val="50000"/>
              </a:spcBef>
            </a:pPr>
            <a:r>
              <a:rPr lang="he-IL" sz="1600" b="1">
                <a:effectLst>
                  <a:outerShdw blurRad="38100" dist="38100" dir="2700000" algn="tl">
                    <a:srgbClr val="C0C0C0"/>
                  </a:outerShdw>
                </a:effectLst>
                <a:cs typeface="David Transparent" pitchFamily="10" charset="-79"/>
              </a:rPr>
              <a:t>(תזכורת:</a:t>
            </a:r>
            <a:r>
              <a:rPr lang="he-IL" sz="1600" b="1">
                <a:effectLst>
                  <a:outerShdw blurRad="38100" dist="38100" dir="2700000" algn="tl">
                    <a:srgbClr val="C0C0C0"/>
                  </a:outerShdw>
                </a:effectLst>
                <a:cs typeface="David Transparent" pitchFamily="10" charset="-79"/>
                <a:sym typeface="Wingdings" pitchFamily="2" charset="2"/>
              </a:rPr>
              <a:t> </a:t>
            </a:r>
            <a:r>
              <a:rPr lang="he-IL" sz="1600" b="1">
                <a:effectLst>
                  <a:outerShdw blurRad="38100" dist="38100" dir="2700000" algn="tl">
                    <a:srgbClr val="C0C0C0"/>
                  </a:outerShdw>
                </a:effectLst>
                <a:cs typeface="David Transparent" pitchFamily="10" charset="-79"/>
              </a:rPr>
              <a:t>קליקה</a:t>
            </a:r>
            <a:r>
              <a:rPr lang="he-IL" sz="1600">
                <a:effectLst>
                  <a:outerShdw blurRad="38100" dist="38100" dir="2700000" algn="tl">
                    <a:srgbClr val="C0C0C0"/>
                  </a:outerShdw>
                </a:effectLst>
                <a:cs typeface="David Transparent" pitchFamily="10" charset="-79"/>
              </a:rPr>
              <a:t> בגרף בלתי מכוון </a:t>
            </a:r>
            <a:r>
              <a:rPr lang="en-US" sz="1600">
                <a:effectLst>
                  <a:outerShdw blurRad="38100" dist="38100" dir="2700000" algn="tl">
                    <a:srgbClr val="C0C0C0"/>
                  </a:outerShdw>
                </a:effectLst>
                <a:cs typeface="David Transparent" pitchFamily="10" charset="-79"/>
              </a:rPr>
              <a:t>G=(V,E)</a:t>
            </a:r>
            <a:r>
              <a:rPr lang="he-IL" sz="1600">
                <a:effectLst>
                  <a:outerShdw blurRad="38100" dist="38100" dir="2700000" algn="tl">
                    <a:srgbClr val="C0C0C0"/>
                  </a:outerShdw>
                </a:effectLst>
                <a:cs typeface="David Transparent" pitchFamily="10" charset="-79"/>
              </a:rPr>
              <a:t> היא תת-קבוצה </a:t>
            </a:r>
            <a:r>
              <a:rPr lang="en-US" sz="1600">
                <a:effectLst>
                  <a:outerShdw blurRad="38100" dist="38100" dir="2700000" algn="tl">
                    <a:srgbClr val="C0C0C0"/>
                  </a:outerShdw>
                </a:effectLst>
                <a:cs typeface="David Transparent" pitchFamily="10" charset="-79"/>
              </a:rPr>
              <a:t>V’</a:t>
            </a:r>
            <a:r>
              <a:rPr lang="he-IL" sz="1600">
                <a:effectLst>
                  <a:outerShdw blurRad="38100" dist="38100" dir="2700000" algn="tl">
                    <a:srgbClr val="C0C0C0"/>
                  </a:outerShdw>
                </a:effectLst>
                <a:cs typeface="David Transparent" pitchFamily="10" charset="-79"/>
              </a:rPr>
              <a:t> של  </a:t>
            </a:r>
            <a:r>
              <a:rPr lang="en-US" sz="1600">
                <a:effectLst>
                  <a:outerShdw blurRad="38100" dist="38100" dir="2700000" algn="tl">
                    <a:srgbClr val="C0C0C0"/>
                  </a:outerShdw>
                </a:effectLst>
                <a:cs typeface="David Transparent" pitchFamily="10" charset="-79"/>
              </a:rPr>
              <a:t> V</a:t>
            </a:r>
            <a:r>
              <a:rPr lang="he-IL" sz="1600">
                <a:effectLst>
                  <a:outerShdw blurRad="38100" dist="38100" dir="2700000" algn="tl">
                    <a:srgbClr val="C0C0C0"/>
                  </a:outerShdw>
                </a:effectLst>
                <a:cs typeface="David Transparent" pitchFamily="10" charset="-79"/>
              </a:rPr>
              <a:t>, כך שכל זוג צמתים ב-</a:t>
            </a:r>
            <a:r>
              <a:rPr lang="en-US" sz="1600">
                <a:effectLst>
                  <a:outerShdw blurRad="38100" dist="38100" dir="2700000" algn="tl">
                    <a:srgbClr val="C0C0C0"/>
                  </a:outerShdw>
                </a:effectLst>
                <a:cs typeface="David Transparent" pitchFamily="10" charset="-79"/>
              </a:rPr>
              <a:t>V’</a:t>
            </a:r>
            <a:r>
              <a:rPr lang="he-IL" sz="1600">
                <a:effectLst>
                  <a:outerShdw blurRad="38100" dist="38100" dir="2700000" algn="tl">
                    <a:srgbClr val="C0C0C0"/>
                  </a:outerShdw>
                </a:effectLst>
                <a:cs typeface="David Transparent" pitchFamily="10" charset="-79"/>
              </a:rPr>
              <a:t> מחובר ע"י קשת ב-</a:t>
            </a:r>
            <a:r>
              <a:rPr lang="en-US" sz="1600">
                <a:effectLst>
                  <a:outerShdw blurRad="38100" dist="38100" dir="2700000" algn="tl">
                    <a:srgbClr val="C0C0C0"/>
                  </a:outerShdw>
                </a:effectLst>
                <a:cs typeface="David Transparent" pitchFamily="10" charset="-79"/>
              </a:rPr>
              <a:t>E</a:t>
            </a:r>
            <a:r>
              <a:rPr lang="he-IL" sz="1600">
                <a:effectLst>
                  <a:outerShdw blurRad="38100" dist="38100" dir="2700000" algn="tl">
                    <a:srgbClr val="C0C0C0"/>
                  </a:outerShdw>
                </a:effectLst>
                <a:cs typeface="David Transparent" pitchFamily="10" charset="-79"/>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94210"/>
                                        </p:tgtEl>
                                        <p:attrNameLst>
                                          <p:attrName>style.visibility</p:attrName>
                                        </p:attrNameLst>
                                      </p:cBhvr>
                                      <p:to>
                                        <p:strVal val="visible"/>
                                      </p:to>
                                    </p:set>
                                    <p:anim calcmode="lin" valueType="num">
                                      <p:cBhvr>
                                        <p:cTn id="7" dur="1000" fill="hold"/>
                                        <p:tgtEl>
                                          <p:spTgt spid="94210"/>
                                        </p:tgtEl>
                                        <p:attrNameLst>
                                          <p:attrName>ppt_w</p:attrName>
                                        </p:attrNameLst>
                                      </p:cBhvr>
                                      <p:tavLst>
                                        <p:tav tm="0">
                                          <p:val>
                                            <p:fltVal val="0"/>
                                          </p:val>
                                        </p:tav>
                                        <p:tav tm="100000">
                                          <p:val>
                                            <p:strVal val="#ppt_w"/>
                                          </p:val>
                                        </p:tav>
                                      </p:tavLst>
                                    </p:anim>
                                    <p:anim calcmode="lin" valueType="num">
                                      <p:cBhvr>
                                        <p:cTn id="8" dur="1000" fill="hold"/>
                                        <p:tgtEl>
                                          <p:spTgt spid="94210"/>
                                        </p:tgtEl>
                                        <p:attrNameLst>
                                          <p:attrName>ppt_h</p:attrName>
                                        </p:attrNameLst>
                                      </p:cBhvr>
                                      <p:tavLst>
                                        <p:tav tm="0">
                                          <p:val>
                                            <p:fltVal val="0"/>
                                          </p:val>
                                        </p:tav>
                                        <p:tav tm="100000">
                                          <p:val>
                                            <p:strVal val="#ppt_h"/>
                                          </p:val>
                                        </p:tav>
                                      </p:tavLst>
                                    </p:anim>
                                    <p:anim calcmode="lin" valueType="num">
                                      <p:cBhvr>
                                        <p:cTn id="9" dur="1000" fill="hold"/>
                                        <p:tgtEl>
                                          <p:spTgt spid="9421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4210"/>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builtIn="1"/>
                                        </p:tgtEl>
                                      </p:cMediaNode>
                                    </p:audio>
                                  </p:sub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4211"/>
                                        </p:tgtEl>
                                        <p:attrNameLst>
                                          <p:attrName>style.visibility</p:attrName>
                                        </p:attrNameLst>
                                      </p:cBhvr>
                                      <p:to>
                                        <p:strVal val="visible"/>
                                      </p:to>
                                    </p:set>
                                    <p:animEffect transition="in" filter="wipe(up)">
                                      <p:cBhvr>
                                        <p:cTn id="15" dur="500"/>
                                        <p:tgtEl>
                                          <p:spTgt spid="942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94216"/>
                                        </p:tgtEl>
                                        <p:attrNameLst>
                                          <p:attrName>style.visibility</p:attrName>
                                        </p:attrNameLst>
                                      </p:cBhvr>
                                      <p:to>
                                        <p:strVal val="visible"/>
                                      </p:to>
                                    </p:set>
                                    <p:animEffect transition="in" filter="wipe(up)">
                                      <p:cBhvr>
                                        <p:cTn id="20" dur="500"/>
                                        <p:tgtEl>
                                          <p:spTgt spid="942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94212"/>
                                        </p:tgtEl>
                                        <p:attrNameLst>
                                          <p:attrName>style.visibility</p:attrName>
                                        </p:attrNameLst>
                                      </p:cBhvr>
                                      <p:to>
                                        <p:strVal val="visible"/>
                                      </p:to>
                                    </p:set>
                                    <p:animEffect transition="in" filter="wipe(up)">
                                      <p:cBhvr>
                                        <p:cTn id="25" dur="500"/>
                                        <p:tgtEl>
                                          <p:spTgt spid="942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4213"/>
                                        </p:tgtEl>
                                        <p:attrNameLst>
                                          <p:attrName>style.visibility</p:attrName>
                                        </p:attrNameLst>
                                      </p:cBhvr>
                                      <p:to>
                                        <p:strVal val="visible"/>
                                      </p:to>
                                    </p:set>
                                    <p:animEffect transition="in" filter="wipe(up)">
                                      <p:cBhvr>
                                        <p:cTn id="30" dur="500"/>
                                        <p:tgtEl>
                                          <p:spTgt spid="94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autoUpdateAnimBg="0"/>
      <p:bldP spid="94211" grpId="0" autoUpdateAnimBg="0"/>
      <p:bldP spid="94212" grpId="0" autoUpdateAnimBg="0"/>
      <p:bldP spid="94213" grpId="0" autoUpdateAnimBg="0"/>
      <p:bldP spid="9421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EB6BCEFE-8F44-4BC2-8FF7-239BF7CA77DF}" type="slidenum">
              <a:rPr lang="en-US"/>
              <a:pPr/>
              <a:t>13</a:t>
            </a:fld>
            <a:endParaRPr lang="en-US"/>
          </a:p>
        </p:txBody>
      </p:sp>
      <p:sp>
        <p:nvSpPr>
          <p:cNvPr id="95234" name="Text Box 2"/>
          <p:cNvSpPr txBox="1">
            <a:spLocks noChangeArrowheads="1"/>
          </p:cNvSpPr>
          <p:nvPr/>
        </p:nvSpPr>
        <p:spPr bwMode="auto">
          <a:xfrm>
            <a:off x="2286000" y="990600"/>
            <a:ext cx="6400800" cy="336550"/>
          </a:xfrm>
          <a:prstGeom prst="rect">
            <a:avLst/>
          </a:prstGeom>
          <a:noFill/>
          <a:ln w="9525">
            <a:noFill/>
            <a:miter lim="800000"/>
            <a:headEnd/>
            <a:tailEnd/>
          </a:ln>
          <a:effectLst/>
        </p:spPr>
        <p:txBody>
          <a:bodyPr>
            <a:spAutoFit/>
          </a:bodyPr>
          <a:lstStyle/>
          <a:p>
            <a:pPr>
              <a:spcBef>
                <a:spcPct val="50000"/>
              </a:spcBef>
            </a:pPr>
            <a:r>
              <a:rPr lang="he-IL" sz="1600">
                <a:solidFill>
                  <a:schemeClr val="accent2"/>
                </a:solidFill>
                <a:effectLst>
                  <a:outerShdw blurRad="38100" dist="38100" dir="2700000" algn="tl">
                    <a:srgbClr val="C0C0C0"/>
                  </a:outerShdw>
                </a:effectLst>
                <a:cs typeface="David Transparent" pitchFamily="10" charset="-79"/>
              </a:rPr>
              <a:t>1. </a:t>
            </a:r>
            <a:r>
              <a:rPr lang="he-IL" sz="1600">
                <a:effectLst>
                  <a:outerShdw blurRad="38100" dist="38100" dir="2700000" algn="tl">
                    <a:srgbClr val="C0C0C0"/>
                  </a:outerShdw>
                </a:effectLst>
                <a:cs typeface="David Transparent" pitchFamily="10" charset="-79"/>
              </a:rPr>
              <a:t>שייכות ל-</a:t>
            </a:r>
            <a:r>
              <a:rPr lang="en-US" sz="1600">
                <a:effectLst>
                  <a:outerShdw blurRad="38100" dist="38100" dir="2700000" algn="tl">
                    <a:srgbClr val="C0C0C0"/>
                  </a:outerShdw>
                </a:effectLst>
                <a:cs typeface="David Transparent" pitchFamily="10" charset="-79"/>
              </a:rPr>
              <a:t>NP</a:t>
            </a:r>
            <a:r>
              <a:rPr lang="he-IL" sz="1600">
                <a:effectLst>
                  <a:outerShdw blurRad="38100" dist="38100" dir="2700000" algn="tl">
                    <a:srgbClr val="C0C0C0"/>
                  </a:outerShdw>
                </a:effectLst>
                <a:cs typeface="David Transparent" pitchFamily="10" charset="-79"/>
              </a:rPr>
              <a:t> (ע"י</a:t>
            </a:r>
            <a:r>
              <a:rPr lang="he-IL" sz="1600">
                <a:solidFill>
                  <a:schemeClr val="accent2"/>
                </a:solidFill>
                <a:effectLst>
                  <a:outerShdw blurRad="38100" dist="38100" dir="2700000" algn="tl">
                    <a:srgbClr val="C0C0C0"/>
                  </a:outerShdw>
                </a:effectLst>
                <a:cs typeface="David Transparent" pitchFamily="10" charset="-79"/>
              </a:rPr>
              <a:t> מסמך אישור קצר</a:t>
            </a:r>
            <a:r>
              <a:rPr lang="he-IL" sz="1600">
                <a:effectLst>
                  <a:outerShdw blurRad="38100" dist="38100" dir="2700000" algn="tl">
                    <a:srgbClr val="C0C0C0"/>
                  </a:outerShdw>
                </a:effectLst>
                <a:cs typeface="David Transparent" pitchFamily="10" charset="-79"/>
              </a:rPr>
              <a:t>):</a:t>
            </a:r>
            <a:endParaRPr lang="en-US" sz="1600">
              <a:effectLst>
                <a:outerShdw blurRad="38100" dist="38100" dir="2700000" algn="tl">
                  <a:srgbClr val="C0C0C0"/>
                </a:outerShdw>
              </a:effectLst>
              <a:cs typeface="David Transparent" pitchFamily="10" charset="-79"/>
            </a:endParaRPr>
          </a:p>
        </p:txBody>
      </p:sp>
      <p:sp>
        <p:nvSpPr>
          <p:cNvPr id="95235" name="Text Box 3"/>
          <p:cNvSpPr txBox="1">
            <a:spLocks noChangeArrowheads="1"/>
          </p:cNvSpPr>
          <p:nvPr/>
        </p:nvSpPr>
        <p:spPr bwMode="auto">
          <a:xfrm>
            <a:off x="76200" y="1447800"/>
            <a:ext cx="8382000" cy="703263"/>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קיימים שני סוגים של אישורים: 1) רשימת צמתים  המהווה קליקה בגודל </a:t>
            </a:r>
            <a:r>
              <a:rPr lang="en-US" sz="16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  </a:t>
            </a:r>
          </a:p>
          <a:p>
            <a:pPr>
              <a:spcBef>
                <a:spcPct val="50000"/>
              </a:spcBef>
            </a:pPr>
            <a:r>
              <a:rPr lang="he-IL" sz="1600">
                <a:effectLst>
                  <a:outerShdw blurRad="38100" dist="38100" dir="2700000" algn="tl">
                    <a:srgbClr val="C0C0C0"/>
                  </a:outerShdw>
                </a:effectLst>
                <a:cs typeface="David Transparent" pitchFamily="10" charset="-79"/>
              </a:rPr>
              <a:t>                                                     2) רשימת צמתים  המהווה מעגל המילטוני.</a:t>
            </a:r>
            <a:endParaRPr lang="en-US" sz="1600">
              <a:effectLst>
                <a:outerShdw blurRad="38100" dist="38100" dir="2700000" algn="tl">
                  <a:srgbClr val="C0C0C0"/>
                </a:outerShdw>
              </a:effectLst>
              <a:cs typeface="David Transparent" pitchFamily="10" charset="-79"/>
            </a:endParaRPr>
          </a:p>
        </p:txBody>
      </p:sp>
      <p:sp>
        <p:nvSpPr>
          <p:cNvPr id="95236" name="Text Box 4"/>
          <p:cNvSpPr txBox="1">
            <a:spLocks noChangeArrowheads="1"/>
          </p:cNvSpPr>
          <p:nvPr/>
        </p:nvSpPr>
        <p:spPr bwMode="auto">
          <a:xfrm>
            <a:off x="76200" y="2709863"/>
            <a:ext cx="8382000" cy="947737"/>
          </a:xfrm>
          <a:prstGeom prst="rect">
            <a:avLst/>
          </a:prstGeom>
          <a:noFill/>
          <a:ln w="9525">
            <a:noFill/>
            <a:miter lim="800000"/>
            <a:headEnd/>
            <a:tailEnd/>
          </a:ln>
          <a:effectLst/>
        </p:spPr>
        <p:txBody>
          <a:bodyPr>
            <a:spAutoFit/>
          </a:bodyPr>
          <a:lstStyle/>
          <a:p>
            <a:pPr>
              <a:spcBef>
                <a:spcPct val="50000"/>
              </a:spcBef>
            </a:pPr>
            <a:endParaRPr lang="he-IL" sz="1600">
              <a:effectLst>
                <a:outerShdw blurRad="38100" dist="38100" dir="2700000" algn="tl">
                  <a:srgbClr val="C0C0C0"/>
                </a:outerShdw>
              </a:effectLst>
              <a:cs typeface="David Transparent" pitchFamily="10" charset="-79"/>
            </a:endParaRPr>
          </a:p>
          <a:p>
            <a:pPr>
              <a:spcBef>
                <a:spcPct val="50000"/>
              </a:spcBef>
            </a:pPr>
            <a:r>
              <a:rPr lang="he-IL" sz="1600">
                <a:solidFill>
                  <a:srgbClr val="FF3300"/>
                </a:solidFill>
                <a:effectLst>
                  <a:outerShdw blurRad="38100" dist="38100" dir="2700000" algn="tl">
                    <a:srgbClr val="C0C0C0"/>
                  </a:outerShdw>
                </a:effectLst>
                <a:cs typeface="David Transparent" pitchFamily="10" charset="-79"/>
              </a:rPr>
              <a:t>עבור מסמך אישור מהסוג הראשון</a:t>
            </a:r>
            <a:r>
              <a:rPr lang="he-IL" sz="1600">
                <a:effectLst>
                  <a:outerShdw blurRad="38100" dist="38100" dir="2700000" algn="tl">
                    <a:srgbClr val="C0C0C0"/>
                  </a:outerShdw>
                </a:effectLst>
                <a:cs typeface="David Transparent" pitchFamily="10" charset="-79"/>
              </a:rPr>
              <a:t>, עלינו לבדוק שמספר הצמתים ברשימה  הוא  </a:t>
            </a:r>
            <a:r>
              <a:rPr lang="en-US" sz="16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 ושקיימת קשת בגרף בין כל שני צמתים ברשימה. בדיקה זו יכולה להיעשות  בזמן </a:t>
            </a:r>
            <a:r>
              <a:rPr lang="en-US" sz="1600" i="1">
                <a:effectLst>
                  <a:outerShdw blurRad="38100" dist="38100" dir="2700000" algn="tl">
                    <a:srgbClr val="C0C0C0"/>
                  </a:outerShdw>
                </a:effectLst>
                <a:cs typeface="David Transparent" pitchFamily="10" charset="-79"/>
              </a:rPr>
              <a:t>O</a:t>
            </a:r>
            <a:r>
              <a:rPr lang="en-US" sz="1600">
                <a:effectLst>
                  <a:outerShdw blurRad="38100" dist="38100" dir="2700000" algn="tl">
                    <a:srgbClr val="C0C0C0"/>
                  </a:outerShdw>
                </a:effectLst>
                <a:cs typeface="David Transparent" pitchFamily="10" charset="-79"/>
              </a:rPr>
              <a:t>(k</a:t>
            </a:r>
            <a:r>
              <a:rPr lang="en-US" sz="1600" baseline="30000">
                <a:effectLst>
                  <a:outerShdw blurRad="38100" dist="38100" dir="2700000" algn="tl">
                    <a:srgbClr val="C0C0C0"/>
                  </a:outerShdw>
                </a:effectLst>
                <a:cs typeface="David Transparent" pitchFamily="10" charset="-79"/>
              </a:rPr>
              <a:t>2</a:t>
            </a:r>
            <a:r>
              <a:rPr lang="en-US" sz="1600">
                <a:effectLst>
                  <a:outerShdw blurRad="38100" dist="38100" dir="2700000" algn="tl">
                    <a:srgbClr val="C0C0C0"/>
                  </a:outerShdw>
                </a:effectLst>
                <a:cs typeface="David Transparent" pitchFamily="10" charset="-79"/>
              </a:rPr>
              <a:t>)</a:t>
            </a:r>
            <a:r>
              <a:rPr lang="he-IL" sz="1600">
                <a:effectLst>
                  <a:outerShdw blurRad="38100" dist="38100" dir="2700000" algn="tl">
                    <a:srgbClr val="C0C0C0"/>
                  </a:outerShdw>
                </a:effectLst>
                <a:cs typeface="David Transparent" pitchFamily="10" charset="-79"/>
              </a:rPr>
              <a:t>.</a:t>
            </a:r>
            <a:endParaRPr lang="en-US" sz="1600">
              <a:effectLst>
                <a:outerShdw blurRad="38100" dist="38100" dir="2700000" algn="tl">
                  <a:srgbClr val="C0C0C0"/>
                </a:outerShdw>
              </a:effectLst>
              <a:cs typeface="David Transparent" pitchFamily="10" charset="-79"/>
            </a:endParaRPr>
          </a:p>
        </p:txBody>
      </p:sp>
      <p:sp>
        <p:nvSpPr>
          <p:cNvPr id="95237" name="Text Box 5"/>
          <p:cNvSpPr txBox="1">
            <a:spLocks noChangeArrowheads="1"/>
          </p:cNvSpPr>
          <p:nvPr/>
        </p:nvSpPr>
        <p:spPr bwMode="auto">
          <a:xfrm>
            <a:off x="76200" y="4191000"/>
            <a:ext cx="8382000" cy="1069975"/>
          </a:xfrm>
          <a:prstGeom prst="rect">
            <a:avLst/>
          </a:prstGeom>
          <a:noFill/>
          <a:ln w="9525">
            <a:noFill/>
            <a:miter lim="800000"/>
            <a:headEnd/>
            <a:tailEnd/>
          </a:ln>
          <a:effectLst/>
        </p:spPr>
        <p:txBody>
          <a:bodyPr>
            <a:spAutoFit/>
          </a:bodyPr>
          <a:lstStyle/>
          <a:p>
            <a:pPr>
              <a:spcBef>
                <a:spcPct val="50000"/>
              </a:spcBef>
            </a:pPr>
            <a:r>
              <a:rPr lang="he-IL" sz="1600">
                <a:solidFill>
                  <a:srgbClr val="FF3300"/>
                </a:solidFill>
                <a:effectLst>
                  <a:outerShdw blurRad="38100" dist="38100" dir="2700000" algn="tl">
                    <a:srgbClr val="C0C0C0"/>
                  </a:outerShdw>
                </a:effectLst>
                <a:cs typeface="David Transparent" pitchFamily="10" charset="-79"/>
              </a:rPr>
              <a:t>עבור מסמך אישור מהסוג השני</a:t>
            </a:r>
            <a:r>
              <a:rPr lang="he-IL" sz="1600">
                <a:effectLst>
                  <a:outerShdw blurRad="38100" dist="38100" dir="2700000" algn="tl">
                    <a:srgbClr val="C0C0C0"/>
                  </a:outerShdw>
                </a:effectLst>
                <a:cs typeface="David Transparent" pitchFamily="10" charset="-79"/>
              </a:rPr>
              <a:t>, עלינו לבדוק שהסדרה מתחילה ומסתיימת באותו צומת, שבין כל שני צמתים עוקבים בסדרה יש קשת בגרף, ושכל צומת בגרף מופיע בסדרה בדיוק פעם אחת (פרט לצומת אחד שמופיע פעמיים).  בדיקה זו יכולה להיעשות בזמן </a:t>
            </a:r>
            <a:r>
              <a:rPr lang="en-US" sz="1600" i="1">
                <a:effectLst>
                  <a:outerShdw blurRad="38100" dist="38100" dir="2700000" algn="tl">
                    <a:srgbClr val="C0C0C0"/>
                  </a:outerShdw>
                </a:effectLst>
                <a:cs typeface="David Transparent" pitchFamily="10" charset="-79"/>
              </a:rPr>
              <a:t>O</a:t>
            </a:r>
            <a:r>
              <a:rPr lang="en-US" sz="1600">
                <a:effectLst>
                  <a:outerShdw blurRad="38100" dist="38100" dir="2700000" algn="tl">
                    <a:srgbClr val="C0C0C0"/>
                  </a:outerShdw>
                </a:effectLst>
                <a:cs typeface="David Transparent" pitchFamily="10" charset="-79"/>
              </a:rPr>
              <a:t>(n</a:t>
            </a:r>
            <a:r>
              <a:rPr lang="en-US" sz="1600" baseline="30000">
                <a:effectLst>
                  <a:outerShdw blurRad="38100" dist="38100" dir="2700000" algn="tl">
                    <a:srgbClr val="C0C0C0"/>
                  </a:outerShdw>
                </a:effectLst>
                <a:cs typeface="David Transparent" pitchFamily="10" charset="-79"/>
              </a:rPr>
              <a:t>2</a:t>
            </a:r>
            <a:r>
              <a:rPr lang="en-US" sz="1600">
                <a:effectLst>
                  <a:outerShdw blurRad="38100" dist="38100" dir="2700000" algn="tl">
                    <a:srgbClr val="C0C0C0"/>
                  </a:outerShdw>
                </a:effectLst>
                <a:cs typeface="David Transparent" pitchFamily="10" charset="-79"/>
              </a:rPr>
              <a:t>)</a:t>
            </a:r>
            <a:r>
              <a:rPr lang="he-IL" sz="1600">
                <a:effectLst>
                  <a:outerShdw blurRad="38100" dist="38100" dir="2700000" algn="tl">
                    <a:srgbClr val="C0C0C0"/>
                  </a:outerShdw>
                </a:effectLst>
                <a:cs typeface="David Transparent" pitchFamily="10" charset="-79"/>
              </a:rPr>
              <a:t>, עבור גרף בעל </a:t>
            </a:r>
            <a:r>
              <a:rPr lang="en-US" sz="1600">
                <a:effectLst>
                  <a:outerShdw blurRad="38100" dist="38100" dir="2700000" algn="tl">
                    <a:srgbClr val="C0C0C0"/>
                  </a:outerShdw>
                </a:effectLst>
                <a:cs typeface="David Transparent" pitchFamily="10" charset="-79"/>
              </a:rPr>
              <a:t>n</a:t>
            </a:r>
            <a:r>
              <a:rPr lang="he-IL" sz="1600">
                <a:effectLst>
                  <a:outerShdw blurRad="38100" dist="38100" dir="2700000" algn="tl">
                    <a:srgbClr val="C0C0C0"/>
                  </a:outerShdw>
                </a:effectLst>
                <a:cs typeface="David Transparent" pitchFamily="10" charset="-79"/>
              </a:rPr>
              <a:t> צמתים.</a:t>
            </a:r>
            <a:endParaRPr lang="en-US" sz="1600">
              <a:effectLst>
                <a:outerShdw blurRad="38100" dist="38100" dir="2700000" algn="tl">
                  <a:srgbClr val="C0C0C0"/>
                </a:outerShdw>
              </a:effectLst>
              <a:cs typeface="David Transparent" pitchFamily="10"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5234"/>
                                        </p:tgtEl>
                                        <p:attrNameLst>
                                          <p:attrName>style.visibility</p:attrName>
                                        </p:attrNameLst>
                                      </p:cBhvr>
                                      <p:to>
                                        <p:strVal val="visible"/>
                                      </p:to>
                                    </p:set>
                                    <p:animEffect transition="in" filter="wipe(up)">
                                      <p:cBhvr>
                                        <p:cTn id="7" dur="500"/>
                                        <p:tgtEl>
                                          <p:spTgt spid="952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5235"/>
                                        </p:tgtEl>
                                        <p:attrNameLst>
                                          <p:attrName>style.visibility</p:attrName>
                                        </p:attrNameLst>
                                      </p:cBhvr>
                                      <p:to>
                                        <p:strVal val="visible"/>
                                      </p:to>
                                    </p:set>
                                    <p:animEffect transition="in" filter="wipe(up)">
                                      <p:cBhvr>
                                        <p:cTn id="12" dur="500"/>
                                        <p:tgtEl>
                                          <p:spTgt spid="952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5236"/>
                                        </p:tgtEl>
                                        <p:attrNameLst>
                                          <p:attrName>style.visibility</p:attrName>
                                        </p:attrNameLst>
                                      </p:cBhvr>
                                      <p:to>
                                        <p:strVal val="visible"/>
                                      </p:to>
                                    </p:set>
                                    <p:animEffect transition="in" filter="wipe(up)">
                                      <p:cBhvr>
                                        <p:cTn id="17" dur="500"/>
                                        <p:tgtEl>
                                          <p:spTgt spid="952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5237"/>
                                        </p:tgtEl>
                                        <p:attrNameLst>
                                          <p:attrName>style.visibility</p:attrName>
                                        </p:attrNameLst>
                                      </p:cBhvr>
                                      <p:to>
                                        <p:strVal val="visible"/>
                                      </p:to>
                                    </p:set>
                                    <p:animEffect transition="in" filter="wipe(up)">
                                      <p:cBhvr>
                                        <p:cTn id="22" dur="500"/>
                                        <p:tgtEl>
                                          <p:spTgt spid="95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autoUpdateAnimBg="0"/>
      <p:bldP spid="95235" grpId="0" autoUpdateAnimBg="0"/>
      <p:bldP spid="95236" grpId="0" autoUpdateAnimBg="0"/>
      <p:bldP spid="9523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
          <p:cNvSpPr>
            <a:spLocks noGrp="1"/>
          </p:cNvSpPr>
          <p:nvPr>
            <p:ph type="sldNum" sz="quarter" idx="12"/>
          </p:nvPr>
        </p:nvSpPr>
        <p:spPr/>
        <p:txBody>
          <a:bodyPr/>
          <a:lstStyle/>
          <a:p>
            <a:fld id="{0CBAE455-2F0B-4296-BE62-8150CEEDA7C9}" type="slidenum">
              <a:rPr lang="en-US"/>
              <a:pPr/>
              <a:t>14</a:t>
            </a:fld>
            <a:endParaRPr lang="en-US"/>
          </a:p>
        </p:txBody>
      </p:sp>
      <p:sp>
        <p:nvSpPr>
          <p:cNvPr id="96258" name="Text Box 2"/>
          <p:cNvSpPr txBox="1">
            <a:spLocks noChangeArrowheads="1"/>
          </p:cNvSpPr>
          <p:nvPr/>
        </p:nvSpPr>
        <p:spPr bwMode="auto">
          <a:xfrm>
            <a:off x="1143000" y="1143000"/>
            <a:ext cx="7315200" cy="385763"/>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נראה רדוקציה פולינומיאלית מבעיית הקליקה</a:t>
            </a:r>
            <a:r>
              <a:rPr lang="en-US" sz="1600">
                <a:effectLst>
                  <a:outerShdw blurRad="38100" dist="38100" dir="2700000" algn="tl">
                    <a:srgbClr val="C0C0C0"/>
                  </a:outerShdw>
                </a:effectLst>
                <a:cs typeface="David Transparent" pitchFamily="10" charset="-79"/>
              </a:rPr>
              <a:t>:</a:t>
            </a:r>
            <a:endParaRPr lang="he-IL" sz="1600">
              <a:effectLst>
                <a:outerShdw blurRad="38100" dist="38100" dir="2700000" algn="tl">
                  <a:srgbClr val="C0C0C0"/>
                </a:outerShdw>
              </a:effectLst>
              <a:cs typeface="David Transparent" pitchFamily="10" charset="-79"/>
            </a:endParaRPr>
          </a:p>
        </p:txBody>
      </p:sp>
      <p:sp>
        <p:nvSpPr>
          <p:cNvPr id="96259" name="Text Box 3"/>
          <p:cNvSpPr txBox="1">
            <a:spLocks noChangeArrowheads="1"/>
          </p:cNvSpPr>
          <p:nvPr/>
        </p:nvSpPr>
        <p:spPr bwMode="auto">
          <a:xfrm>
            <a:off x="5029200" y="730250"/>
            <a:ext cx="3657600" cy="336550"/>
          </a:xfrm>
          <a:prstGeom prst="rect">
            <a:avLst/>
          </a:prstGeom>
          <a:noFill/>
          <a:ln w="9525">
            <a:noFill/>
            <a:miter lim="800000"/>
            <a:headEnd/>
            <a:tailEnd/>
          </a:ln>
          <a:effectLst/>
        </p:spPr>
        <p:txBody>
          <a:bodyPr>
            <a:spAutoFit/>
          </a:bodyPr>
          <a:lstStyle/>
          <a:p>
            <a:pPr>
              <a:spcBef>
                <a:spcPct val="50000"/>
              </a:spcBef>
            </a:pPr>
            <a:r>
              <a:rPr lang="he-IL" sz="1600">
                <a:solidFill>
                  <a:schemeClr val="accent2"/>
                </a:solidFill>
                <a:effectLst>
                  <a:outerShdw blurRad="38100" dist="38100" dir="2700000" algn="tl">
                    <a:srgbClr val="C0C0C0"/>
                  </a:outerShdw>
                </a:effectLst>
                <a:cs typeface="David Transparent" pitchFamily="10" charset="-79"/>
              </a:rPr>
              <a:t>2. רדוקציה מבעיה השייכת ל-</a:t>
            </a:r>
            <a:r>
              <a:rPr lang="en-US" sz="1600">
                <a:solidFill>
                  <a:schemeClr val="accent2"/>
                </a:solidFill>
                <a:effectLst>
                  <a:outerShdw blurRad="38100" dist="38100" dir="2700000" algn="tl">
                    <a:srgbClr val="C0C0C0"/>
                  </a:outerShdw>
                </a:effectLst>
                <a:cs typeface="David Transparent" pitchFamily="10" charset="-79"/>
              </a:rPr>
              <a:t>NPC</a:t>
            </a:r>
            <a:r>
              <a:rPr lang="he-IL" sz="1600">
                <a:solidFill>
                  <a:schemeClr val="accent2"/>
                </a:solidFill>
                <a:effectLst>
                  <a:outerShdw blurRad="38100" dist="38100" dir="2700000" algn="tl">
                    <a:srgbClr val="C0C0C0"/>
                  </a:outerShdw>
                </a:effectLst>
                <a:cs typeface="David Transparent" pitchFamily="10" charset="-79"/>
              </a:rPr>
              <a:t>:</a:t>
            </a:r>
            <a:endParaRPr lang="en-US" sz="1600">
              <a:solidFill>
                <a:schemeClr val="accent2"/>
              </a:solidFill>
              <a:effectLst>
                <a:outerShdw blurRad="38100" dist="38100" dir="2700000" algn="tl">
                  <a:srgbClr val="C0C0C0"/>
                </a:outerShdw>
              </a:effectLst>
              <a:cs typeface="David Transparent" pitchFamily="10" charset="-79"/>
            </a:endParaRPr>
          </a:p>
        </p:txBody>
      </p:sp>
      <p:sp>
        <p:nvSpPr>
          <p:cNvPr id="96260" name="Text Box 4"/>
          <p:cNvSpPr txBox="1">
            <a:spLocks noChangeArrowheads="1"/>
          </p:cNvSpPr>
          <p:nvPr/>
        </p:nvSpPr>
        <p:spPr bwMode="auto">
          <a:xfrm>
            <a:off x="152400" y="2836863"/>
            <a:ext cx="8305800" cy="1389062"/>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יהא גרף  </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גרף הקלט. לבעיית הקליקה נבנה גרף </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ע"י כך שנוסיף לגרף </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צומת שדרגתו 1 (לא משנה לאיפה). הרעיון הוא ליצור גרף שבהכרח לא מכיל מעגל המילטוני.  </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יהיה גרף הקלט לבעיה החדשה.</a:t>
            </a:r>
          </a:p>
          <a:p>
            <a:pPr>
              <a:lnSpc>
                <a:spcPct val="120000"/>
              </a:lnSpc>
              <a:spcBef>
                <a:spcPct val="50000"/>
              </a:spcBef>
            </a:pPr>
            <a:r>
              <a:rPr lang="he-IL" sz="1600">
                <a:effectLst>
                  <a:outerShdw blurRad="38100" dist="38100" dir="2700000" algn="tl">
                    <a:srgbClr val="C0C0C0"/>
                  </a:outerShdw>
                </a:effectLst>
                <a:cs typeface="David Transparent" pitchFamily="10" charset="-79"/>
              </a:rPr>
              <a:t>למשל:</a:t>
            </a:r>
            <a:endParaRPr lang="en-US" sz="1600">
              <a:effectLst>
                <a:outerShdw blurRad="38100" dist="38100" dir="2700000" algn="tl">
                  <a:srgbClr val="C0C0C0"/>
                </a:outerShdw>
              </a:effectLst>
              <a:cs typeface="David Transparent" pitchFamily="10" charset="-79"/>
            </a:endParaRPr>
          </a:p>
        </p:txBody>
      </p:sp>
      <p:grpSp>
        <p:nvGrpSpPr>
          <p:cNvPr id="96261" name="Group 5"/>
          <p:cNvGrpSpPr>
            <a:grpSpLocks/>
          </p:cNvGrpSpPr>
          <p:nvPr/>
        </p:nvGrpSpPr>
        <p:grpSpPr bwMode="auto">
          <a:xfrm>
            <a:off x="2286000" y="4006850"/>
            <a:ext cx="4953000" cy="1555750"/>
            <a:chOff x="1824" y="2160"/>
            <a:chExt cx="3120" cy="980"/>
          </a:xfrm>
        </p:grpSpPr>
        <p:grpSp>
          <p:nvGrpSpPr>
            <p:cNvPr id="96262" name="Group 6"/>
            <p:cNvGrpSpPr>
              <a:grpSpLocks/>
            </p:cNvGrpSpPr>
            <p:nvPr/>
          </p:nvGrpSpPr>
          <p:grpSpPr bwMode="auto">
            <a:xfrm>
              <a:off x="1824" y="2160"/>
              <a:ext cx="864" cy="624"/>
              <a:chOff x="1824" y="2160"/>
              <a:chExt cx="864" cy="624"/>
            </a:xfrm>
          </p:grpSpPr>
          <p:sp>
            <p:nvSpPr>
              <p:cNvPr id="96263" name="Line 7"/>
              <p:cNvSpPr>
                <a:spLocks noChangeShapeType="1"/>
              </p:cNvSpPr>
              <p:nvPr/>
            </p:nvSpPr>
            <p:spPr bwMode="auto">
              <a:xfrm>
                <a:off x="2208" y="2160"/>
                <a:ext cx="144" cy="336"/>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6264" name="Line 8"/>
              <p:cNvSpPr>
                <a:spLocks noChangeShapeType="1"/>
              </p:cNvSpPr>
              <p:nvPr/>
            </p:nvSpPr>
            <p:spPr bwMode="auto">
              <a:xfrm flipH="1">
                <a:off x="1920" y="2160"/>
                <a:ext cx="288" cy="240"/>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6265" name="Line 9"/>
              <p:cNvSpPr>
                <a:spLocks noChangeShapeType="1"/>
              </p:cNvSpPr>
              <p:nvPr/>
            </p:nvSpPr>
            <p:spPr bwMode="auto">
              <a:xfrm flipH="1">
                <a:off x="2064" y="2496"/>
                <a:ext cx="288" cy="240"/>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6266" name="Line 10"/>
              <p:cNvSpPr>
                <a:spLocks noChangeShapeType="1"/>
              </p:cNvSpPr>
              <p:nvPr/>
            </p:nvSpPr>
            <p:spPr bwMode="auto">
              <a:xfrm flipH="1">
                <a:off x="2352" y="2256"/>
                <a:ext cx="288" cy="240"/>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6267" name="Line 11"/>
              <p:cNvSpPr>
                <a:spLocks noChangeShapeType="1"/>
              </p:cNvSpPr>
              <p:nvPr/>
            </p:nvSpPr>
            <p:spPr bwMode="auto">
              <a:xfrm flipH="1">
                <a:off x="1920" y="2256"/>
                <a:ext cx="720" cy="144"/>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6268" name="Line 12"/>
              <p:cNvSpPr>
                <a:spLocks noChangeShapeType="1"/>
              </p:cNvSpPr>
              <p:nvPr/>
            </p:nvSpPr>
            <p:spPr bwMode="auto">
              <a:xfrm>
                <a:off x="2352" y="2496"/>
                <a:ext cx="144" cy="288"/>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6269" name="Line 13"/>
              <p:cNvSpPr>
                <a:spLocks noChangeShapeType="1"/>
              </p:cNvSpPr>
              <p:nvPr/>
            </p:nvSpPr>
            <p:spPr bwMode="auto">
              <a:xfrm flipH="1">
                <a:off x="1824" y="2400"/>
                <a:ext cx="96" cy="384"/>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6270" name="Line 14"/>
              <p:cNvSpPr>
                <a:spLocks noChangeShapeType="1"/>
              </p:cNvSpPr>
              <p:nvPr/>
            </p:nvSpPr>
            <p:spPr bwMode="auto">
              <a:xfrm flipH="1" flipV="1">
                <a:off x="2064" y="2736"/>
                <a:ext cx="432" cy="48"/>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6271" name="Line 15"/>
              <p:cNvSpPr>
                <a:spLocks noChangeShapeType="1"/>
              </p:cNvSpPr>
              <p:nvPr/>
            </p:nvSpPr>
            <p:spPr bwMode="auto">
              <a:xfrm>
                <a:off x="2352" y="2496"/>
                <a:ext cx="336" cy="144"/>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6272" name="Line 16"/>
              <p:cNvSpPr>
                <a:spLocks noChangeShapeType="1"/>
              </p:cNvSpPr>
              <p:nvPr/>
            </p:nvSpPr>
            <p:spPr bwMode="auto">
              <a:xfrm flipH="1">
                <a:off x="1824" y="2736"/>
                <a:ext cx="240" cy="48"/>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6273" name="Line 17"/>
              <p:cNvSpPr>
                <a:spLocks noChangeShapeType="1"/>
              </p:cNvSpPr>
              <p:nvPr/>
            </p:nvSpPr>
            <p:spPr bwMode="auto">
              <a:xfrm>
                <a:off x="2640" y="2256"/>
                <a:ext cx="48" cy="384"/>
              </a:xfrm>
              <a:prstGeom prst="line">
                <a:avLst/>
              </a:prstGeom>
              <a:noFill/>
              <a:ln w="9525">
                <a:solidFill>
                  <a:schemeClr val="tx1"/>
                </a:solidFill>
                <a:round/>
                <a:headEnd type="oval" w="med" len="med"/>
                <a:tailEnd type="oval" w="med" len="med"/>
              </a:ln>
              <a:effectLst/>
            </p:spPr>
            <p:txBody>
              <a:bodyPr wrap="none"/>
              <a:lstStyle/>
              <a:p>
                <a:endParaRPr lang="he-IL"/>
              </a:p>
            </p:txBody>
          </p:sp>
        </p:grpSp>
        <p:grpSp>
          <p:nvGrpSpPr>
            <p:cNvPr id="96274" name="Group 18"/>
            <p:cNvGrpSpPr>
              <a:grpSpLocks/>
            </p:cNvGrpSpPr>
            <p:nvPr/>
          </p:nvGrpSpPr>
          <p:grpSpPr bwMode="auto">
            <a:xfrm>
              <a:off x="3792" y="2160"/>
              <a:ext cx="864" cy="624"/>
              <a:chOff x="1824" y="2160"/>
              <a:chExt cx="864" cy="624"/>
            </a:xfrm>
          </p:grpSpPr>
          <p:sp>
            <p:nvSpPr>
              <p:cNvPr id="96275" name="Line 19"/>
              <p:cNvSpPr>
                <a:spLocks noChangeShapeType="1"/>
              </p:cNvSpPr>
              <p:nvPr/>
            </p:nvSpPr>
            <p:spPr bwMode="auto">
              <a:xfrm>
                <a:off x="2208" y="2160"/>
                <a:ext cx="144" cy="336"/>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6276" name="Line 20"/>
              <p:cNvSpPr>
                <a:spLocks noChangeShapeType="1"/>
              </p:cNvSpPr>
              <p:nvPr/>
            </p:nvSpPr>
            <p:spPr bwMode="auto">
              <a:xfrm flipH="1">
                <a:off x="1920" y="2160"/>
                <a:ext cx="288" cy="240"/>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6277" name="Line 21"/>
              <p:cNvSpPr>
                <a:spLocks noChangeShapeType="1"/>
              </p:cNvSpPr>
              <p:nvPr/>
            </p:nvSpPr>
            <p:spPr bwMode="auto">
              <a:xfrm flipH="1">
                <a:off x="2064" y="2496"/>
                <a:ext cx="288" cy="240"/>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6278" name="Line 22"/>
              <p:cNvSpPr>
                <a:spLocks noChangeShapeType="1"/>
              </p:cNvSpPr>
              <p:nvPr/>
            </p:nvSpPr>
            <p:spPr bwMode="auto">
              <a:xfrm flipH="1">
                <a:off x="2352" y="2256"/>
                <a:ext cx="288" cy="240"/>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6279" name="Line 23"/>
              <p:cNvSpPr>
                <a:spLocks noChangeShapeType="1"/>
              </p:cNvSpPr>
              <p:nvPr/>
            </p:nvSpPr>
            <p:spPr bwMode="auto">
              <a:xfrm flipH="1">
                <a:off x="1920" y="2256"/>
                <a:ext cx="720" cy="144"/>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6280" name="Line 24"/>
              <p:cNvSpPr>
                <a:spLocks noChangeShapeType="1"/>
              </p:cNvSpPr>
              <p:nvPr/>
            </p:nvSpPr>
            <p:spPr bwMode="auto">
              <a:xfrm>
                <a:off x="2352" y="2496"/>
                <a:ext cx="144" cy="288"/>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6281" name="Line 25"/>
              <p:cNvSpPr>
                <a:spLocks noChangeShapeType="1"/>
              </p:cNvSpPr>
              <p:nvPr/>
            </p:nvSpPr>
            <p:spPr bwMode="auto">
              <a:xfrm flipH="1">
                <a:off x="1824" y="2400"/>
                <a:ext cx="96" cy="384"/>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6282" name="Line 26"/>
              <p:cNvSpPr>
                <a:spLocks noChangeShapeType="1"/>
              </p:cNvSpPr>
              <p:nvPr/>
            </p:nvSpPr>
            <p:spPr bwMode="auto">
              <a:xfrm flipH="1" flipV="1">
                <a:off x="2064" y="2736"/>
                <a:ext cx="432" cy="48"/>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6283" name="Line 27"/>
              <p:cNvSpPr>
                <a:spLocks noChangeShapeType="1"/>
              </p:cNvSpPr>
              <p:nvPr/>
            </p:nvSpPr>
            <p:spPr bwMode="auto">
              <a:xfrm>
                <a:off x="2352" y="2496"/>
                <a:ext cx="336" cy="144"/>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6284" name="Line 28"/>
              <p:cNvSpPr>
                <a:spLocks noChangeShapeType="1"/>
              </p:cNvSpPr>
              <p:nvPr/>
            </p:nvSpPr>
            <p:spPr bwMode="auto">
              <a:xfrm flipH="1">
                <a:off x="1824" y="2736"/>
                <a:ext cx="240" cy="48"/>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6285" name="Line 29"/>
              <p:cNvSpPr>
                <a:spLocks noChangeShapeType="1"/>
              </p:cNvSpPr>
              <p:nvPr/>
            </p:nvSpPr>
            <p:spPr bwMode="auto">
              <a:xfrm>
                <a:off x="2640" y="2256"/>
                <a:ext cx="48" cy="384"/>
              </a:xfrm>
              <a:prstGeom prst="line">
                <a:avLst/>
              </a:prstGeom>
              <a:noFill/>
              <a:ln w="9525">
                <a:solidFill>
                  <a:schemeClr val="tx1"/>
                </a:solidFill>
                <a:round/>
                <a:headEnd type="oval" w="med" len="med"/>
                <a:tailEnd type="oval" w="med" len="med"/>
              </a:ln>
              <a:effectLst/>
            </p:spPr>
            <p:txBody>
              <a:bodyPr wrap="none"/>
              <a:lstStyle/>
              <a:p>
                <a:endParaRPr lang="he-IL"/>
              </a:p>
            </p:txBody>
          </p:sp>
        </p:grpSp>
        <p:sp>
          <p:nvSpPr>
            <p:cNvPr id="96286" name="Text Box 30"/>
            <p:cNvSpPr txBox="1">
              <a:spLocks noChangeArrowheads="1"/>
            </p:cNvSpPr>
            <p:nvPr/>
          </p:nvSpPr>
          <p:spPr bwMode="auto">
            <a:xfrm>
              <a:off x="2304" y="2928"/>
              <a:ext cx="144" cy="212"/>
            </a:xfrm>
            <a:prstGeom prst="rect">
              <a:avLst/>
            </a:prstGeom>
            <a:noFill/>
            <a:ln w="9525">
              <a:noFill/>
              <a:miter lim="800000"/>
              <a:headEnd/>
              <a:tailEnd/>
            </a:ln>
            <a:effectLst/>
          </p:spPr>
          <p:txBody>
            <a:bodyPr>
              <a:spAutoFit/>
            </a:bodyPr>
            <a:lstStyle/>
            <a:p>
              <a:pPr>
                <a:spcBef>
                  <a:spcPct val="50000"/>
                </a:spcBef>
              </a:pPr>
              <a:r>
                <a:rPr lang="en-US" sz="1600">
                  <a:effectLst>
                    <a:outerShdw blurRad="38100" dist="38100" dir="2700000" algn="tl">
                      <a:srgbClr val="C0C0C0"/>
                    </a:outerShdw>
                  </a:effectLst>
                  <a:cs typeface="David Transparent" pitchFamily="10" charset="-79"/>
                </a:rPr>
                <a:t>G</a:t>
              </a:r>
            </a:p>
          </p:txBody>
        </p:sp>
        <p:sp>
          <p:nvSpPr>
            <p:cNvPr id="96287" name="Text Box 31"/>
            <p:cNvSpPr txBox="1">
              <a:spLocks noChangeArrowheads="1"/>
            </p:cNvSpPr>
            <p:nvPr/>
          </p:nvSpPr>
          <p:spPr bwMode="auto">
            <a:xfrm>
              <a:off x="4080" y="2928"/>
              <a:ext cx="384" cy="212"/>
            </a:xfrm>
            <a:prstGeom prst="rect">
              <a:avLst/>
            </a:prstGeom>
            <a:noFill/>
            <a:ln w="9525">
              <a:noFill/>
              <a:miter lim="800000"/>
              <a:headEnd/>
              <a:tailEnd/>
            </a:ln>
            <a:effectLst/>
          </p:spPr>
          <p:txBody>
            <a:bodyPr>
              <a:spAutoFit/>
            </a:bodyPr>
            <a:lstStyle/>
            <a:p>
              <a:pPr>
                <a:spcBef>
                  <a:spcPct val="50000"/>
                </a:spcBef>
              </a:pPr>
              <a:r>
                <a:rPr lang="en-US" sz="1600">
                  <a:effectLst>
                    <a:outerShdw blurRad="38100" dist="38100" dir="2700000" algn="tl">
                      <a:srgbClr val="C0C0C0"/>
                    </a:outerShdw>
                  </a:effectLst>
                  <a:cs typeface="David Transparent" pitchFamily="10" charset="-79"/>
                </a:rPr>
                <a:t>G’</a:t>
              </a:r>
            </a:p>
          </p:txBody>
        </p:sp>
        <p:sp>
          <p:nvSpPr>
            <p:cNvPr id="96288" name="Line 32"/>
            <p:cNvSpPr>
              <a:spLocks noChangeShapeType="1"/>
            </p:cNvSpPr>
            <p:nvPr/>
          </p:nvSpPr>
          <p:spPr bwMode="auto">
            <a:xfrm flipV="1">
              <a:off x="4608" y="2160"/>
              <a:ext cx="336" cy="96"/>
            </a:xfrm>
            <a:prstGeom prst="line">
              <a:avLst/>
            </a:prstGeom>
            <a:noFill/>
            <a:ln w="28575">
              <a:solidFill>
                <a:srgbClr val="FF0000"/>
              </a:solidFill>
              <a:round/>
              <a:headEnd type="oval" w="med" len="med"/>
              <a:tailEnd type="oval" w="med" len="med"/>
            </a:ln>
            <a:effectLst/>
          </p:spPr>
          <p:txBody>
            <a:bodyPr wrap="none"/>
            <a:lstStyle/>
            <a:p>
              <a:endParaRPr lang="he-IL"/>
            </a:p>
          </p:txBody>
        </p:sp>
      </p:grpSp>
      <p:graphicFrame>
        <p:nvGraphicFramePr>
          <p:cNvPr id="96289" name="Object 33"/>
          <p:cNvGraphicFramePr>
            <a:graphicFrameLocks noChangeAspect="1"/>
          </p:cNvGraphicFramePr>
          <p:nvPr/>
        </p:nvGraphicFramePr>
        <p:xfrm>
          <a:off x="2828925" y="5792788"/>
          <a:ext cx="3038475" cy="760412"/>
        </p:xfrm>
        <a:graphic>
          <a:graphicData uri="http://schemas.openxmlformats.org/presentationml/2006/ole">
            <p:oleObj spid="_x0000_s96289" name="Equation" r:id="rId5" imgW="812520" imgH="203040" progId="Equation.DSMT4">
              <p:embed/>
            </p:oleObj>
          </a:graphicData>
        </a:graphic>
      </p:graphicFrame>
      <p:grpSp>
        <p:nvGrpSpPr>
          <p:cNvPr id="96290" name="Group 34"/>
          <p:cNvGrpSpPr>
            <a:grpSpLocks/>
          </p:cNvGrpSpPr>
          <p:nvPr/>
        </p:nvGrpSpPr>
        <p:grpSpPr bwMode="auto">
          <a:xfrm>
            <a:off x="3810000" y="1676400"/>
            <a:ext cx="4572000" cy="990600"/>
            <a:chOff x="2400" y="1056"/>
            <a:chExt cx="2880" cy="624"/>
          </a:xfrm>
        </p:grpSpPr>
        <p:sp>
          <p:nvSpPr>
            <p:cNvPr id="96291" name="Rectangle 35"/>
            <p:cNvSpPr>
              <a:spLocks noChangeArrowheads="1"/>
            </p:cNvSpPr>
            <p:nvPr/>
          </p:nvSpPr>
          <p:spPr bwMode="auto">
            <a:xfrm>
              <a:off x="2400" y="1056"/>
              <a:ext cx="2880" cy="624"/>
            </a:xfrm>
            <a:prstGeom prst="rect">
              <a:avLst/>
            </a:prstGeom>
            <a:noFill/>
            <a:ln w="57150" cmpd="thickThin">
              <a:solidFill>
                <a:schemeClr val="accent1"/>
              </a:solidFill>
              <a:miter lim="800000"/>
              <a:headEnd/>
              <a:tailEnd/>
            </a:ln>
            <a:effectLst/>
          </p:spPr>
          <p:txBody>
            <a:bodyPr wrap="none" anchor="ctr"/>
            <a:lstStyle/>
            <a:p>
              <a:endParaRPr lang="he-IL"/>
            </a:p>
          </p:txBody>
        </p:sp>
        <p:sp>
          <p:nvSpPr>
            <p:cNvPr id="96292" name="Text Box 36"/>
            <p:cNvSpPr txBox="1">
              <a:spLocks noChangeArrowheads="1"/>
            </p:cNvSpPr>
            <p:nvPr/>
          </p:nvSpPr>
          <p:spPr bwMode="auto">
            <a:xfrm>
              <a:off x="2488" y="1117"/>
              <a:ext cx="2733" cy="505"/>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הקלט לבעיה: גרף </a:t>
              </a:r>
              <a:r>
                <a:rPr lang="en-US" sz="1600">
                  <a:effectLst>
                    <a:outerShdw blurRad="38100" dist="38100" dir="2700000" algn="tl">
                      <a:srgbClr val="C0C0C0"/>
                    </a:outerShdw>
                  </a:effectLst>
                  <a:cs typeface="David Transparent" pitchFamily="10" charset="-79"/>
                </a:rPr>
                <a:t>G=(V,E)</a:t>
              </a:r>
              <a:r>
                <a:rPr lang="he-IL" sz="1600">
                  <a:effectLst>
                    <a:outerShdw blurRad="38100" dist="38100" dir="2700000" algn="tl">
                      <a:srgbClr val="C0C0C0"/>
                    </a:outerShdw>
                  </a:effectLst>
                  <a:cs typeface="David Transparent" pitchFamily="10" charset="-79"/>
                </a:rPr>
                <a:t> ומספר שלם </a:t>
              </a:r>
              <a:r>
                <a:rPr lang="en-US" sz="16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a:t>
              </a:r>
            </a:p>
            <a:p>
              <a:pPr>
                <a:lnSpc>
                  <a:spcPct val="120000"/>
                </a:lnSpc>
                <a:spcBef>
                  <a:spcPct val="50000"/>
                </a:spcBef>
              </a:pPr>
              <a:r>
                <a:rPr lang="he-IL" sz="1600">
                  <a:effectLst>
                    <a:outerShdw blurRad="38100" dist="38100" dir="2700000" algn="tl">
                      <a:srgbClr val="C0C0C0"/>
                    </a:outerShdw>
                  </a:effectLst>
                  <a:cs typeface="David Transparent" pitchFamily="10" charset="-79"/>
                </a:rPr>
                <a:t>השאלה: האם קיימת ב-</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קליקה בגודל </a:t>
              </a:r>
              <a:r>
                <a:rPr lang="en-US" sz="1600">
                  <a:effectLst>
                    <a:outerShdw blurRad="38100" dist="38100" dir="2700000" algn="tl">
                      <a:srgbClr val="C0C0C0"/>
                    </a:outerShdw>
                  </a:effectLst>
                  <a:cs typeface="David Transparent" pitchFamily="10" charset="-79"/>
                </a:rPr>
                <a:t>k </a:t>
              </a:r>
              <a:r>
                <a:rPr lang="he-IL" sz="1600">
                  <a:effectLst>
                    <a:outerShdw blurRad="38100" dist="38100" dir="2700000" algn="tl">
                      <a:srgbClr val="C0C0C0"/>
                    </a:outerShdw>
                  </a:effectLst>
                  <a:cs typeface="David Transparent" pitchFamily="10" charset="-79"/>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6259"/>
                                        </p:tgtEl>
                                        <p:attrNameLst>
                                          <p:attrName>style.visibility</p:attrName>
                                        </p:attrNameLst>
                                      </p:cBhvr>
                                      <p:to>
                                        <p:strVal val="visible"/>
                                      </p:to>
                                    </p:set>
                                    <p:animEffect transition="in" filter="wipe(up)">
                                      <p:cBhvr>
                                        <p:cTn id="7" dur="500"/>
                                        <p:tgtEl>
                                          <p:spTgt spid="96259"/>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builtIn="1"/>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6258"/>
                                        </p:tgtEl>
                                        <p:attrNameLst>
                                          <p:attrName>style.visibility</p:attrName>
                                        </p:attrNameLst>
                                      </p:cBhvr>
                                      <p:to>
                                        <p:strVal val="visible"/>
                                      </p:to>
                                    </p:set>
                                    <p:animEffect transition="in" filter="wipe(up)">
                                      <p:cBhvr>
                                        <p:cTn id="12" dur="500"/>
                                        <p:tgtEl>
                                          <p:spTgt spid="96258"/>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96290"/>
                                        </p:tgtEl>
                                        <p:attrNameLst>
                                          <p:attrName>style.visibility</p:attrName>
                                        </p:attrNameLst>
                                      </p:cBhvr>
                                      <p:to>
                                        <p:strVal val="visible"/>
                                      </p:to>
                                    </p:set>
                                    <p:anim calcmode="lin" valueType="num">
                                      <p:cBhvr>
                                        <p:cTn id="17" dur="500" fill="hold"/>
                                        <p:tgtEl>
                                          <p:spTgt spid="96290"/>
                                        </p:tgtEl>
                                        <p:attrNameLst>
                                          <p:attrName>ppt_w</p:attrName>
                                        </p:attrNameLst>
                                      </p:cBhvr>
                                      <p:tavLst>
                                        <p:tav tm="0">
                                          <p:val>
                                            <p:fltVal val="0"/>
                                          </p:val>
                                        </p:tav>
                                        <p:tav tm="100000">
                                          <p:val>
                                            <p:strVal val="#ppt_w"/>
                                          </p:val>
                                        </p:tav>
                                      </p:tavLst>
                                    </p:anim>
                                    <p:anim calcmode="lin" valueType="num">
                                      <p:cBhvr>
                                        <p:cTn id="18" dur="500" fill="hold"/>
                                        <p:tgtEl>
                                          <p:spTgt spid="96290"/>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6260"/>
                                        </p:tgtEl>
                                        <p:attrNameLst>
                                          <p:attrName>style.visibility</p:attrName>
                                        </p:attrNameLst>
                                      </p:cBhvr>
                                      <p:to>
                                        <p:strVal val="visible"/>
                                      </p:to>
                                    </p:set>
                                    <p:animEffect transition="in" filter="wipe(up)">
                                      <p:cBhvr>
                                        <p:cTn id="23" dur="500"/>
                                        <p:tgtEl>
                                          <p:spTgt spid="9626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96261"/>
                                        </p:tgtEl>
                                        <p:attrNameLst>
                                          <p:attrName>style.visibility</p:attrName>
                                        </p:attrNameLst>
                                      </p:cBhvr>
                                      <p:to>
                                        <p:strVal val="visible"/>
                                      </p:to>
                                    </p:set>
                                    <p:animEffect transition="in" filter="wipe(left)">
                                      <p:cBhvr>
                                        <p:cTn id="28" dur="500"/>
                                        <p:tgtEl>
                                          <p:spTgt spid="96261"/>
                                        </p:tgtEl>
                                      </p:cBhvr>
                                    </p:animEffect>
                                  </p:childTnLst>
                                  <p:subTnLst>
                                    <p:audio>
                                      <p:cMediaNode>
                                        <p:cTn display="0" masterRel="sameClick">
                                          <p:stCondLst>
                                            <p:cond evt="begin" delay="0">
                                              <p:tn val="26"/>
                                            </p:cond>
                                          </p:stCondLst>
                                          <p:endCondLst>
                                            <p:cond evt="onStopAudio" delay="0">
                                              <p:tgtEl>
                                                <p:sldTgt/>
                                              </p:tgtEl>
                                            </p:cond>
                                          </p:endCondLst>
                                        </p:cTn>
                                        <p:tgtEl>
                                          <p:sndTgt r:embed="rId4" name="whoosh.wav" builtIn="1"/>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96289"/>
                                        </p:tgtEl>
                                        <p:attrNameLst>
                                          <p:attrName>style.visibility</p:attrName>
                                        </p:attrNameLst>
                                      </p:cBhvr>
                                      <p:to>
                                        <p:strVal val="visible"/>
                                      </p:to>
                                    </p:set>
                                    <p:anim calcmode="lin" valueType="num">
                                      <p:cBhvr additive="base">
                                        <p:cTn id="33" dur="500" fill="hold"/>
                                        <p:tgtEl>
                                          <p:spTgt spid="96289"/>
                                        </p:tgtEl>
                                        <p:attrNameLst>
                                          <p:attrName>ppt_x</p:attrName>
                                        </p:attrNameLst>
                                      </p:cBhvr>
                                      <p:tavLst>
                                        <p:tav tm="0">
                                          <p:val>
                                            <p:strVal val="0-#ppt_w/2"/>
                                          </p:val>
                                        </p:tav>
                                        <p:tav tm="100000">
                                          <p:val>
                                            <p:strVal val="#ppt_x"/>
                                          </p:val>
                                        </p:tav>
                                      </p:tavLst>
                                    </p:anim>
                                    <p:anim calcmode="lin" valueType="num">
                                      <p:cBhvr additive="base">
                                        <p:cTn id="34" dur="500" fill="hold"/>
                                        <p:tgtEl>
                                          <p:spTgt spid="962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utoUpdateAnimBg="0"/>
      <p:bldP spid="96259" grpId="0" autoUpdateAnimBg="0"/>
      <p:bldP spid="9626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3"/>
          <p:cNvSpPr>
            <a:spLocks noGrp="1"/>
          </p:cNvSpPr>
          <p:nvPr>
            <p:ph type="sldNum" sz="quarter" idx="12"/>
          </p:nvPr>
        </p:nvSpPr>
        <p:spPr/>
        <p:txBody>
          <a:bodyPr/>
          <a:lstStyle/>
          <a:p>
            <a:fld id="{FF61C06C-6547-4506-8352-2D292E64166F}" type="slidenum">
              <a:rPr lang="en-US"/>
              <a:pPr/>
              <a:t>15</a:t>
            </a:fld>
            <a:endParaRPr lang="en-US"/>
          </a:p>
        </p:txBody>
      </p:sp>
      <p:grpSp>
        <p:nvGrpSpPr>
          <p:cNvPr id="97282" name="Group 2"/>
          <p:cNvGrpSpPr>
            <a:grpSpLocks/>
          </p:cNvGrpSpPr>
          <p:nvPr/>
        </p:nvGrpSpPr>
        <p:grpSpPr bwMode="auto">
          <a:xfrm>
            <a:off x="2133600" y="1143000"/>
            <a:ext cx="5562600" cy="1676400"/>
            <a:chOff x="1344" y="720"/>
            <a:chExt cx="3504" cy="1056"/>
          </a:xfrm>
        </p:grpSpPr>
        <p:sp>
          <p:nvSpPr>
            <p:cNvPr id="97283" name="Line 3"/>
            <p:cNvSpPr>
              <a:spLocks noChangeShapeType="1"/>
            </p:cNvSpPr>
            <p:nvPr/>
          </p:nvSpPr>
          <p:spPr bwMode="auto">
            <a:xfrm>
              <a:off x="1344" y="1296"/>
              <a:ext cx="480" cy="0"/>
            </a:xfrm>
            <a:prstGeom prst="line">
              <a:avLst/>
            </a:prstGeom>
            <a:noFill/>
            <a:ln w="9525">
              <a:solidFill>
                <a:schemeClr val="tx1"/>
              </a:solidFill>
              <a:round/>
              <a:headEnd/>
              <a:tailEnd type="triangle" w="med" len="med"/>
            </a:ln>
            <a:effectLst/>
          </p:spPr>
          <p:txBody>
            <a:bodyPr wrap="none"/>
            <a:lstStyle/>
            <a:p>
              <a:endParaRPr lang="he-IL"/>
            </a:p>
          </p:txBody>
        </p:sp>
        <p:sp>
          <p:nvSpPr>
            <p:cNvPr id="97284" name="Line 4"/>
            <p:cNvSpPr>
              <a:spLocks noChangeShapeType="1"/>
            </p:cNvSpPr>
            <p:nvPr/>
          </p:nvSpPr>
          <p:spPr bwMode="auto">
            <a:xfrm>
              <a:off x="4368" y="1296"/>
              <a:ext cx="480" cy="0"/>
            </a:xfrm>
            <a:prstGeom prst="line">
              <a:avLst/>
            </a:prstGeom>
            <a:noFill/>
            <a:ln w="9525">
              <a:solidFill>
                <a:schemeClr val="tx1"/>
              </a:solidFill>
              <a:round/>
              <a:headEnd/>
              <a:tailEnd type="triangle" w="med" len="med"/>
            </a:ln>
            <a:effectLst/>
          </p:spPr>
          <p:txBody>
            <a:bodyPr wrap="none"/>
            <a:lstStyle/>
            <a:p>
              <a:endParaRPr lang="he-IL"/>
            </a:p>
          </p:txBody>
        </p:sp>
        <p:sp>
          <p:nvSpPr>
            <p:cNvPr id="97285" name="AutoShape 5"/>
            <p:cNvSpPr>
              <a:spLocks noChangeArrowheads="1"/>
            </p:cNvSpPr>
            <p:nvPr/>
          </p:nvSpPr>
          <p:spPr bwMode="auto">
            <a:xfrm>
              <a:off x="1824" y="912"/>
              <a:ext cx="2544" cy="864"/>
            </a:xfrm>
            <a:prstGeom prst="bevel">
              <a:avLst>
                <a:gd name="adj" fmla="val 12500"/>
              </a:avLst>
            </a:prstGeom>
            <a:solidFill>
              <a:schemeClr val="hlink">
                <a:alpha val="50000"/>
              </a:schemeClr>
            </a:solidFill>
            <a:ln w="9525">
              <a:solidFill>
                <a:schemeClr val="tx1"/>
              </a:solidFill>
              <a:miter lim="800000"/>
              <a:headEnd/>
              <a:tailEnd/>
            </a:ln>
            <a:effectLst/>
          </p:spPr>
          <p:txBody>
            <a:bodyPr wrap="none" anchor="ctr"/>
            <a:lstStyle/>
            <a:p>
              <a:endParaRPr lang="he-IL"/>
            </a:p>
          </p:txBody>
        </p:sp>
        <p:sp>
          <p:nvSpPr>
            <p:cNvPr id="97286" name="Text Box 6"/>
            <p:cNvSpPr txBox="1">
              <a:spLocks noChangeArrowheads="1"/>
            </p:cNvSpPr>
            <p:nvPr/>
          </p:nvSpPr>
          <p:spPr bwMode="auto">
            <a:xfrm>
              <a:off x="2736" y="720"/>
              <a:ext cx="720" cy="231"/>
            </a:xfrm>
            <a:prstGeom prst="rect">
              <a:avLst/>
            </a:prstGeom>
            <a:noFill/>
            <a:ln w="9525">
              <a:noFill/>
              <a:miter lim="800000"/>
              <a:headEnd/>
              <a:tailEnd/>
            </a:ln>
            <a:effectLst/>
          </p:spPr>
          <p:txBody>
            <a:bodyPr>
              <a:spAutoFit/>
            </a:bodyPr>
            <a:lstStyle/>
            <a:p>
              <a:pPr>
                <a:spcBef>
                  <a:spcPct val="50000"/>
                </a:spcBef>
              </a:pPr>
              <a:r>
                <a:rPr lang="he-IL" sz="1800" b="1">
                  <a:solidFill>
                    <a:schemeClr val="accent2"/>
                  </a:solidFill>
                  <a:effectLst>
                    <a:outerShdw blurRad="38100" dist="38100" dir="2700000" algn="tl">
                      <a:srgbClr val="C0C0C0"/>
                    </a:outerShdw>
                  </a:effectLst>
                  <a:cs typeface="David Transparent" pitchFamily="10" charset="-79"/>
                </a:rPr>
                <a:t>בעיה </a:t>
              </a:r>
              <a:r>
                <a:rPr lang="en-US" sz="1800" b="1">
                  <a:solidFill>
                    <a:schemeClr val="accent2"/>
                  </a:solidFill>
                  <a:effectLst>
                    <a:outerShdw blurRad="38100" dist="38100" dir="2700000" algn="tl">
                      <a:srgbClr val="C0C0C0"/>
                    </a:outerShdw>
                  </a:effectLst>
                  <a:cs typeface="David Transparent" pitchFamily="10" charset="-79"/>
                </a:rPr>
                <a:t>A</a:t>
              </a:r>
            </a:p>
          </p:txBody>
        </p:sp>
      </p:grpSp>
      <p:grpSp>
        <p:nvGrpSpPr>
          <p:cNvPr id="97287" name="Group 7"/>
          <p:cNvGrpSpPr>
            <a:grpSpLocks/>
          </p:cNvGrpSpPr>
          <p:nvPr/>
        </p:nvGrpSpPr>
        <p:grpSpPr bwMode="auto">
          <a:xfrm>
            <a:off x="2133600" y="3733800"/>
            <a:ext cx="5562600" cy="1676400"/>
            <a:chOff x="1344" y="2352"/>
            <a:chExt cx="3504" cy="1056"/>
          </a:xfrm>
        </p:grpSpPr>
        <p:sp>
          <p:nvSpPr>
            <p:cNvPr id="97288" name="Line 8"/>
            <p:cNvSpPr>
              <a:spLocks noChangeShapeType="1"/>
            </p:cNvSpPr>
            <p:nvPr/>
          </p:nvSpPr>
          <p:spPr bwMode="auto">
            <a:xfrm>
              <a:off x="1344" y="3024"/>
              <a:ext cx="480" cy="0"/>
            </a:xfrm>
            <a:prstGeom prst="line">
              <a:avLst/>
            </a:prstGeom>
            <a:noFill/>
            <a:ln w="9525">
              <a:solidFill>
                <a:schemeClr val="tx1"/>
              </a:solidFill>
              <a:round/>
              <a:headEnd/>
              <a:tailEnd type="triangle" w="med" len="med"/>
            </a:ln>
            <a:effectLst/>
          </p:spPr>
          <p:txBody>
            <a:bodyPr wrap="none"/>
            <a:lstStyle/>
            <a:p>
              <a:endParaRPr lang="he-IL"/>
            </a:p>
          </p:txBody>
        </p:sp>
        <p:sp>
          <p:nvSpPr>
            <p:cNvPr id="97289" name="Line 9"/>
            <p:cNvSpPr>
              <a:spLocks noChangeShapeType="1"/>
            </p:cNvSpPr>
            <p:nvPr/>
          </p:nvSpPr>
          <p:spPr bwMode="auto">
            <a:xfrm>
              <a:off x="4368" y="2976"/>
              <a:ext cx="480" cy="0"/>
            </a:xfrm>
            <a:prstGeom prst="line">
              <a:avLst/>
            </a:prstGeom>
            <a:noFill/>
            <a:ln w="9525">
              <a:solidFill>
                <a:schemeClr val="tx1"/>
              </a:solidFill>
              <a:round/>
              <a:headEnd/>
              <a:tailEnd type="triangle" w="med" len="med"/>
            </a:ln>
            <a:effectLst/>
          </p:spPr>
          <p:txBody>
            <a:bodyPr wrap="none"/>
            <a:lstStyle/>
            <a:p>
              <a:endParaRPr lang="he-IL"/>
            </a:p>
          </p:txBody>
        </p:sp>
        <p:sp>
          <p:nvSpPr>
            <p:cNvPr id="97290" name="AutoShape 10"/>
            <p:cNvSpPr>
              <a:spLocks noChangeArrowheads="1"/>
            </p:cNvSpPr>
            <p:nvPr/>
          </p:nvSpPr>
          <p:spPr bwMode="auto">
            <a:xfrm>
              <a:off x="1824" y="2544"/>
              <a:ext cx="2544" cy="864"/>
            </a:xfrm>
            <a:prstGeom prst="bevel">
              <a:avLst>
                <a:gd name="adj" fmla="val 12500"/>
              </a:avLst>
            </a:prstGeom>
            <a:solidFill>
              <a:schemeClr val="hlink">
                <a:alpha val="50000"/>
              </a:schemeClr>
            </a:solidFill>
            <a:ln w="9525">
              <a:solidFill>
                <a:schemeClr val="tx1"/>
              </a:solidFill>
              <a:miter lim="800000"/>
              <a:headEnd/>
              <a:tailEnd/>
            </a:ln>
            <a:effectLst/>
          </p:spPr>
          <p:txBody>
            <a:bodyPr wrap="none" anchor="ctr"/>
            <a:lstStyle/>
            <a:p>
              <a:endParaRPr lang="he-IL"/>
            </a:p>
          </p:txBody>
        </p:sp>
        <p:sp>
          <p:nvSpPr>
            <p:cNvPr id="97291" name="Text Box 11"/>
            <p:cNvSpPr txBox="1">
              <a:spLocks noChangeArrowheads="1"/>
            </p:cNvSpPr>
            <p:nvPr/>
          </p:nvSpPr>
          <p:spPr bwMode="auto">
            <a:xfrm>
              <a:off x="2784" y="2352"/>
              <a:ext cx="672" cy="231"/>
            </a:xfrm>
            <a:prstGeom prst="rect">
              <a:avLst/>
            </a:prstGeom>
            <a:noFill/>
            <a:ln w="9525">
              <a:noFill/>
              <a:miter lim="800000"/>
              <a:headEnd/>
              <a:tailEnd/>
            </a:ln>
            <a:effectLst/>
          </p:spPr>
          <p:txBody>
            <a:bodyPr>
              <a:spAutoFit/>
            </a:bodyPr>
            <a:lstStyle/>
            <a:p>
              <a:pPr>
                <a:spcBef>
                  <a:spcPct val="50000"/>
                </a:spcBef>
              </a:pPr>
              <a:r>
                <a:rPr lang="he-IL" sz="1800" b="1">
                  <a:solidFill>
                    <a:schemeClr val="accent2"/>
                  </a:solidFill>
                  <a:effectLst>
                    <a:outerShdw blurRad="38100" dist="38100" dir="2700000" algn="tl">
                      <a:srgbClr val="C0C0C0"/>
                    </a:outerShdw>
                  </a:effectLst>
                  <a:cs typeface="David Transparent" pitchFamily="10" charset="-79"/>
                </a:rPr>
                <a:t>בעיה </a:t>
              </a:r>
              <a:r>
                <a:rPr lang="en-US" sz="1800" b="1">
                  <a:solidFill>
                    <a:schemeClr val="accent2"/>
                  </a:solidFill>
                  <a:effectLst>
                    <a:outerShdw blurRad="38100" dist="38100" dir="2700000" algn="tl">
                      <a:srgbClr val="C0C0C0"/>
                    </a:outerShdw>
                  </a:effectLst>
                  <a:cs typeface="David Transparent" pitchFamily="10" charset="-79"/>
                </a:rPr>
                <a:t>B</a:t>
              </a:r>
            </a:p>
          </p:txBody>
        </p:sp>
      </p:grpSp>
      <p:grpSp>
        <p:nvGrpSpPr>
          <p:cNvPr id="97292" name="Group 12"/>
          <p:cNvGrpSpPr>
            <a:grpSpLocks/>
          </p:cNvGrpSpPr>
          <p:nvPr/>
        </p:nvGrpSpPr>
        <p:grpSpPr bwMode="auto">
          <a:xfrm>
            <a:off x="1303338" y="1752600"/>
            <a:ext cx="7116762" cy="608013"/>
            <a:chOff x="821" y="1104"/>
            <a:chExt cx="4483" cy="383"/>
          </a:xfrm>
        </p:grpSpPr>
        <p:sp>
          <p:nvSpPr>
            <p:cNvPr id="97293" name="Text Box 13"/>
            <p:cNvSpPr txBox="1">
              <a:spLocks noChangeArrowheads="1"/>
            </p:cNvSpPr>
            <p:nvPr/>
          </p:nvSpPr>
          <p:spPr bwMode="auto">
            <a:xfrm>
              <a:off x="2304" y="1200"/>
              <a:ext cx="1728" cy="192"/>
            </a:xfrm>
            <a:prstGeom prst="rect">
              <a:avLst/>
            </a:prstGeom>
            <a:noFill/>
            <a:ln w="9525">
              <a:noFill/>
              <a:miter lim="800000"/>
              <a:headEnd/>
              <a:tailEnd/>
            </a:ln>
            <a:effectLst/>
          </p:spPr>
          <p:txBody>
            <a:bodyPr>
              <a:spAutoFit/>
            </a:bodyPr>
            <a:lstStyle/>
            <a:p>
              <a:pPr>
                <a:spcBef>
                  <a:spcPct val="50000"/>
                </a:spcBef>
              </a:pPr>
              <a:r>
                <a:rPr lang="he-IL" sz="1400">
                  <a:effectLst>
                    <a:outerShdw blurRad="38100" dist="38100" dir="2700000" algn="tl">
                      <a:srgbClr val="C0C0C0"/>
                    </a:outerShdw>
                  </a:effectLst>
                  <a:cs typeface="David Transparent" pitchFamily="10" charset="-79"/>
                </a:rPr>
                <a:t>האם יש ב-</a:t>
              </a:r>
              <a:r>
                <a:rPr lang="en-US" sz="1400">
                  <a:effectLst>
                    <a:outerShdw blurRad="38100" dist="38100" dir="2700000" algn="tl">
                      <a:srgbClr val="C0C0C0"/>
                    </a:outerShdw>
                  </a:effectLst>
                  <a:cs typeface="David Transparent" pitchFamily="10" charset="-79"/>
                </a:rPr>
                <a:t>G</a:t>
              </a:r>
              <a:r>
                <a:rPr lang="he-IL" sz="1400">
                  <a:effectLst>
                    <a:outerShdw blurRad="38100" dist="38100" dir="2700000" algn="tl">
                      <a:srgbClr val="C0C0C0"/>
                    </a:outerShdw>
                  </a:effectLst>
                  <a:cs typeface="David Transparent" pitchFamily="10" charset="-79"/>
                </a:rPr>
                <a:t> קליקה בגודל </a:t>
              </a:r>
              <a:r>
                <a:rPr lang="en-US" sz="1400">
                  <a:effectLst>
                    <a:outerShdw blurRad="38100" dist="38100" dir="2700000" algn="tl">
                      <a:srgbClr val="C0C0C0"/>
                    </a:outerShdw>
                  </a:effectLst>
                  <a:cs typeface="David Transparent" pitchFamily="10" charset="-79"/>
                </a:rPr>
                <a:t>k</a:t>
              </a:r>
              <a:r>
                <a:rPr lang="he-IL" sz="1400">
                  <a:effectLst>
                    <a:outerShdw blurRad="38100" dist="38100" dir="2700000" algn="tl">
                      <a:srgbClr val="C0C0C0"/>
                    </a:outerShdw>
                  </a:effectLst>
                  <a:cs typeface="David Transparent" pitchFamily="10" charset="-79"/>
                </a:rPr>
                <a:t>?</a:t>
              </a:r>
              <a:endParaRPr lang="en-US" sz="1400">
                <a:effectLst>
                  <a:outerShdw blurRad="38100" dist="38100" dir="2700000" algn="tl">
                    <a:srgbClr val="C0C0C0"/>
                  </a:outerShdw>
                </a:effectLst>
                <a:cs typeface="David Transparent" pitchFamily="10" charset="-79"/>
              </a:endParaRPr>
            </a:p>
          </p:txBody>
        </p:sp>
        <p:sp>
          <p:nvSpPr>
            <p:cNvPr id="97294" name="Text Box 14"/>
            <p:cNvSpPr txBox="1">
              <a:spLocks noChangeArrowheads="1"/>
            </p:cNvSpPr>
            <p:nvPr/>
          </p:nvSpPr>
          <p:spPr bwMode="auto">
            <a:xfrm>
              <a:off x="4560" y="1200"/>
              <a:ext cx="744" cy="212"/>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כן/לא</a:t>
              </a:r>
              <a:endParaRPr lang="en-US" sz="1600">
                <a:solidFill>
                  <a:schemeClr val="accent2"/>
                </a:solidFill>
                <a:effectLst>
                  <a:outerShdw blurRad="38100" dist="38100" dir="2700000" algn="tl">
                    <a:srgbClr val="C0C0C0"/>
                  </a:outerShdw>
                </a:effectLst>
                <a:cs typeface="David Transparent" pitchFamily="10" charset="-79"/>
              </a:endParaRPr>
            </a:p>
          </p:txBody>
        </p:sp>
        <p:graphicFrame>
          <p:nvGraphicFramePr>
            <p:cNvPr id="97295" name="Object 15"/>
            <p:cNvGraphicFramePr>
              <a:graphicFrameLocks noChangeAspect="1"/>
            </p:cNvGraphicFramePr>
            <p:nvPr/>
          </p:nvGraphicFramePr>
          <p:xfrm>
            <a:off x="821" y="1104"/>
            <a:ext cx="664" cy="383"/>
          </p:xfrm>
          <a:graphic>
            <a:graphicData uri="http://schemas.openxmlformats.org/presentationml/2006/ole">
              <p:oleObj spid="_x0000_s97295" name="Equation" r:id="rId5" imgW="291960" imgH="203040" progId="Equation.DSMT4">
                <p:embed/>
              </p:oleObj>
            </a:graphicData>
          </a:graphic>
        </p:graphicFrame>
      </p:grpSp>
      <p:grpSp>
        <p:nvGrpSpPr>
          <p:cNvPr id="97296" name="Group 16"/>
          <p:cNvGrpSpPr>
            <a:grpSpLocks/>
          </p:cNvGrpSpPr>
          <p:nvPr/>
        </p:nvGrpSpPr>
        <p:grpSpPr bwMode="auto">
          <a:xfrm>
            <a:off x="1447800" y="4419600"/>
            <a:ext cx="6951663" cy="684213"/>
            <a:chOff x="912" y="2784"/>
            <a:chExt cx="4379" cy="431"/>
          </a:xfrm>
        </p:grpSpPr>
        <p:sp>
          <p:nvSpPr>
            <p:cNvPr id="97297" name="Text Box 17"/>
            <p:cNvSpPr txBox="1">
              <a:spLocks noChangeArrowheads="1"/>
            </p:cNvSpPr>
            <p:nvPr/>
          </p:nvSpPr>
          <p:spPr bwMode="auto">
            <a:xfrm>
              <a:off x="4811" y="2880"/>
              <a:ext cx="480" cy="212"/>
            </a:xfrm>
            <a:prstGeom prst="rect">
              <a:avLst/>
            </a:prstGeom>
            <a:noFill/>
            <a:ln w="9525">
              <a:noFill/>
              <a:miter lim="800000"/>
              <a:headEnd/>
              <a:tailEnd/>
            </a:ln>
            <a:effectLst/>
          </p:spPr>
          <p:txBody>
            <a:bodyPr>
              <a:spAutoFit/>
            </a:bodyPr>
            <a:lstStyle/>
            <a:p>
              <a:pPr algn="l" rtl="0">
                <a:spcBef>
                  <a:spcPct val="50000"/>
                </a:spcBef>
              </a:pPr>
              <a:r>
                <a:rPr lang="he-IL" sz="1600">
                  <a:effectLst>
                    <a:outerShdw blurRad="38100" dist="38100" dir="2700000" algn="tl">
                      <a:srgbClr val="C0C0C0"/>
                    </a:outerShdw>
                  </a:effectLst>
                  <a:cs typeface="David Transparent" pitchFamily="10" charset="-79"/>
                </a:rPr>
                <a:t>כן/לא</a:t>
              </a:r>
              <a:endParaRPr lang="en-US" sz="1600">
                <a:solidFill>
                  <a:schemeClr val="accent2"/>
                </a:solidFill>
                <a:effectLst>
                  <a:outerShdw blurRad="38100" dist="38100" dir="2700000" algn="tl">
                    <a:srgbClr val="C0C0C0"/>
                  </a:outerShdw>
                </a:effectLst>
                <a:cs typeface="David Transparent" pitchFamily="10" charset="-79"/>
              </a:endParaRPr>
            </a:p>
          </p:txBody>
        </p:sp>
        <p:graphicFrame>
          <p:nvGraphicFramePr>
            <p:cNvPr id="97298" name="Object 18"/>
            <p:cNvGraphicFramePr>
              <a:graphicFrameLocks noChangeAspect="1"/>
            </p:cNvGraphicFramePr>
            <p:nvPr/>
          </p:nvGraphicFramePr>
          <p:xfrm>
            <a:off x="912" y="2832"/>
            <a:ext cx="494" cy="383"/>
          </p:xfrm>
          <a:graphic>
            <a:graphicData uri="http://schemas.openxmlformats.org/presentationml/2006/ole">
              <p:oleObj spid="_x0000_s97298" name="Equation" r:id="rId6" imgW="291960" imgH="203040" progId="Equation.DSMT4">
                <p:embed/>
              </p:oleObj>
            </a:graphicData>
          </a:graphic>
        </p:graphicFrame>
        <p:sp>
          <p:nvSpPr>
            <p:cNvPr id="97299" name="Text Box 19"/>
            <p:cNvSpPr txBox="1">
              <a:spLocks noChangeArrowheads="1"/>
            </p:cNvSpPr>
            <p:nvPr/>
          </p:nvSpPr>
          <p:spPr bwMode="auto">
            <a:xfrm>
              <a:off x="2267" y="2784"/>
              <a:ext cx="1728" cy="326"/>
            </a:xfrm>
            <a:prstGeom prst="rect">
              <a:avLst/>
            </a:prstGeom>
            <a:noFill/>
            <a:ln w="9525">
              <a:noFill/>
              <a:miter lim="800000"/>
              <a:headEnd/>
              <a:tailEnd/>
            </a:ln>
            <a:effectLst/>
          </p:spPr>
          <p:txBody>
            <a:bodyPr>
              <a:spAutoFit/>
            </a:bodyPr>
            <a:lstStyle/>
            <a:p>
              <a:pPr>
                <a:spcBef>
                  <a:spcPct val="50000"/>
                </a:spcBef>
              </a:pPr>
              <a:r>
                <a:rPr lang="he-IL" sz="1400">
                  <a:effectLst>
                    <a:outerShdw blurRad="38100" dist="38100" dir="2700000" algn="tl">
                      <a:srgbClr val="C0C0C0"/>
                    </a:outerShdw>
                  </a:effectLst>
                  <a:cs typeface="David Transparent" pitchFamily="10" charset="-79"/>
                </a:rPr>
                <a:t>האם יש ב-</a:t>
              </a:r>
              <a:r>
                <a:rPr lang="en-US" sz="1400">
                  <a:effectLst>
                    <a:outerShdw blurRad="38100" dist="38100" dir="2700000" algn="tl">
                      <a:srgbClr val="C0C0C0"/>
                    </a:outerShdw>
                  </a:effectLst>
                  <a:cs typeface="David Transparent" pitchFamily="10" charset="-79"/>
                </a:rPr>
                <a:t>G</a:t>
              </a:r>
              <a:r>
                <a:rPr lang="he-IL" sz="1400">
                  <a:effectLst>
                    <a:outerShdw blurRad="38100" dist="38100" dir="2700000" algn="tl">
                      <a:srgbClr val="C0C0C0"/>
                    </a:outerShdw>
                  </a:effectLst>
                  <a:cs typeface="David Transparent" pitchFamily="10" charset="-79"/>
                </a:rPr>
                <a:t> קליקה בגודל </a:t>
              </a:r>
              <a:r>
                <a:rPr lang="en-US" sz="1400">
                  <a:effectLst>
                    <a:outerShdw blurRad="38100" dist="38100" dir="2700000" algn="tl">
                      <a:srgbClr val="C0C0C0"/>
                    </a:outerShdw>
                  </a:effectLst>
                  <a:cs typeface="David Transparent" pitchFamily="10" charset="-79"/>
                </a:rPr>
                <a:t>k</a:t>
              </a:r>
              <a:r>
                <a:rPr lang="he-IL" sz="1400">
                  <a:effectLst>
                    <a:outerShdw blurRad="38100" dist="38100" dir="2700000" algn="tl">
                      <a:srgbClr val="C0C0C0"/>
                    </a:outerShdw>
                  </a:effectLst>
                  <a:cs typeface="David Transparent" pitchFamily="10" charset="-79"/>
                </a:rPr>
                <a:t> </a:t>
              </a:r>
              <a:r>
                <a:rPr lang="he-IL" sz="1400" b="1">
                  <a:effectLst>
                    <a:outerShdw blurRad="38100" dist="38100" dir="2700000" algn="tl">
                      <a:srgbClr val="C0C0C0"/>
                    </a:outerShdw>
                  </a:effectLst>
                  <a:cs typeface="David Transparent" pitchFamily="10" charset="-79"/>
                </a:rPr>
                <a:t>או</a:t>
              </a:r>
              <a:r>
                <a:rPr lang="he-IL" sz="1400">
                  <a:effectLst>
                    <a:outerShdw blurRad="38100" dist="38100" dir="2700000" algn="tl">
                      <a:srgbClr val="C0C0C0"/>
                    </a:outerShdw>
                  </a:effectLst>
                  <a:cs typeface="David Transparent" pitchFamily="10" charset="-79"/>
                </a:rPr>
                <a:t> מעגל המילטוני?</a:t>
              </a:r>
              <a:endParaRPr lang="en-US" sz="1400">
                <a:effectLst>
                  <a:outerShdw blurRad="38100" dist="38100" dir="2700000" algn="tl">
                    <a:srgbClr val="C0C0C0"/>
                  </a:outerShdw>
                </a:effectLst>
                <a:cs typeface="David Transparent" pitchFamily="10" charset="-79"/>
              </a:endParaRPr>
            </a:p>
          </p:txBody>
        </p:sp>
      </p:grpSp>
      <p:grpSp>
        <p:nvGrpSpPr>
          <p:cNvPr id="97300" name="Group 20"/>
          <p:cNvGrpSpPr>
            <a:grpSpLocks/>
          </p:cNvGrpSpPr>
          <p:nvPr/>
        </p:nvGrpSpPr>
        <p:grpSpPr bwMode="auto">
          <a:xfrm>
            <a:off x="990600" y="2362200"/>
            <a:ext cx="1752600" cy="2070100"/>
            <a:chOff x="624" y="1488"/>
            <a:chExt cx="1104" cy="1304"/>
          </a:xfrm>
        </p:grpSpPr>
        <p:grpSp>
          <p:nvGrpSpPr>
            <p:cNvPr id="97301" name="Group 21"/>
            <p:cNvGrpSpPr>
              <a:grpSpLocks/>
            </p:cNvGrpSpPr>
            <p:nvPr/>
          </p:nvGrpSpPr>
          <p:grpSpPr bwMode="auto">
            <a:xfrm>
              <a:off x="624" y="1488"/>
              <a:ext cx="576" cy="1104"/>
              <a:chOff x="624" y="1536"/>
              <a:chExt cx="576" cy="1152"/>
            </a:xfrm>
          </p:grpSpPr>
          <p:sp>
            <p:nvSpPr>
              <p:cNvPr id="97302" name="Line 22"/>
              <p:cNvSpPr>
                <a:spLocks noChangeShapeType="1"/>
              </p:cNvSpPr>
              <p:nvPr/>
            </p:nvSpPr>
            <p:spPr bwMode="auto">
              <a:xfrm>
                <a:off x="1152" y="1536"/>
                <a:ext cx="0" cy="1152"/>
              </a:xfrm>
              <a:prstGeom prst="line">
                <a:avLst/>
              </a:prstGeom>
              <a:noFill/>
              <a:ln w="9525">
                <a:solidFill>
                  <a:schemeClr val="tx1"/>
                </a:solidFill>
                <a:prstDash val="sysDot"/>
                <a:round/>
                <a:headEnd/>
                <a:tailEnd type="triangle" w="med" len="med"/>
              </a:ln>
              <a:effectLst/>
            </p:spPr>
            <p:txBody>
              <a:bodyPr wrap="none"/>
              <a:lstStyle/>
              <a:p>
                <a:endParaRPr lang="he-IL"/>
              </a:p>
            </p:txBody>
          </p:sp>
          <p:sp>
            <p:nvSpPr>
              <p:cNvPr id="97303" name="Text Box 23"/>
              <p:cNvSpPr txBox="1">
                <a:spLocks noChangeArrowheads="1"/>
              </p:cNvSpPr>
              <p:nvPr/>
            </p:nvSpPr>
            <p:spPr bwMode="auto">
              <a:xfrm>
                <a:off x="624" y="1776"/>
                <a:ext cx="576" cy="340"/>
              </a:xfrm>
              <a:prstGeom prst="rect">
                <a:avLst/>
              </a:prstGeom>
              <a:noFill/>
              <a:ln w="9525">
                <a:noFill/>
                <a:miter lim="800000"/>
                <a:headEnd/>
                <a:tailEnd/>
              </a:ln>
              <a:effectLst/>
            </p:spPr>
            <p:txBody>
              <a:bodyPr>
                <a:spAutoFit/>
              </a:bodyPr>
              <a:lstStyle/>
              <a:p>
                <a:pPr>
                  <a:spcBef>
                    <a:spcPct val="50000"/>
                  </a:spcBef>
                </a:pPr>
                <a:r>
                  <a:rPr lang="he-IL" sz="1400">
                    <a:effectLst>
                      <a:outerShdw blurRad="38100" dist="38100" dir="2700000" algn="tl">
                        <a:srgbClr val="C0C0C0"/>
                      </a:outerShdw>
                    </a:effectLst>
                    <a:cs typeface="David Transparent" pitchFamily="10" charset="-79"/>
                  </a:rPr>
                  <a:t>שינוי הקלט</a:t>
                </a:r>
                <a:endParaRPr lang="en-US" sz="1400">
                  <a:solidFill>
                    <a:schemeClr val="accent2"/>
                  </a:solidFill>
                  <a:effectLst>
                    <a:outerShdw blurRad="38100" dist="38100" dir="2700000" algn="tl">
                      <a:srgbClr val="C0C0C0"/>
                    </a:outerShdw>
                  </a:effectLst>
                  <a:cs typeface="David Transparent" pitchFamily="10" charset="-79"/>
                </a:endParaRPr>
              </a:p>
            </p:txBody>
          </p:sp>
        </p:grpSp>
        <p:graphicFrame>
          <p:nvGraphicFramePr>
            <p:cNvPr id="97304" name="Object 24"/>
            <p:cNvGraphicFramePr>
              <a:graphicFrameLocks noChangeAspect="1"/>
            </p:cNvGraphicFramePr>
            <p:nvPr/>
          </p:nvGraphicFramePr>
          <p:xfrm>
            <a:off x="1035" y="2592"/>
            <a:ext cx="329" cy="200"/>
          </p:xfrm>
          <a:graphic>
            <a:graphicData uri="http://schemas.openxmlformats.org/presentationml/2006/ole">
              <p:oleObj spid="_x0000_s97304" name="Equation" r:id="rId7" imgW="330120" imgH="203040" progId="Equation.DSMT4">
                <p:embed/>
              </p:oleObj>
            </a:graphicData>
          </a:graphic>
        </p:graphicFrame>
        <p:grpSp>
          <p:nvGrpSpPr>
            <p:cNvPr id="97305" name="Group 25"/>
            <p:cNvGrpSpPr>
              <a:grpSpLocks/>
            </p:cNvGrpSpPr>
            <p:nvPr/>
          </p:nvGrpSpPr>
          <p:grpSpPr bwMode="auto">
            <a:xfrm>
              <a:off x="1200" y="1536"/>
              <a:ext cx="384" cy="288"/>
              <a:chOff x="1824" y="2160"/>
              <a:chExt cx="864" cy="624"/>
            </a:xfrm>
          </p:grpSpPr>
          <p:sp>
            <p:nvSpPr>
              <p:cNvPr id="97306" name="Line 26"/>
              <p:cNvSpPr>
                <a:spLocks noChangeShapeType="1"/>
              </p:cNvSpPr>
              <p:nvPr/>
            </p:nvSpPr>
            <p:spPr bwMode="auto">
              <a:xfrm>
                <a:off x="2208" y="2160"/>
                <a:ext cx="144" cy="336"/>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7307" name="Line 27"/>
              <p:cNvSpPr>
                <a:spLocks noChangeShapeType="1"/>
              </p:cNvSpPr>
              <p:nvPr/>
            </p:nvSpPr>
            <p:spPr bwMode="auto">
              <a:xfrm flipH="1">
                <a:off x="1920" y="2160"/>
                <a:ext cx="288" cy="240"/>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7308" name="Line 28"/>
              <p:cNvSpPr>
                <a:spLocks noChangeShapeType="1"/>
              </p:cNvSpPr>
              <p:nvPr/>
            </p:nvSpPr>
            <p:spPr bwMode="auto">
              <a:xfrm flipH="1">
                <a:off x="2064" y="2496"/>
                <a:ext cx="288" cy="240"/>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7309" name="Line 29"/>
              <p:cNvSpPr>
                <a:spLocks noChangeShapeType="1"/>
              </p:cNvSpPr>
              <p:nvPr/>
            </p:nvSpPr>
            <p:spPr bwMode="auto">
              <a:xfrm flipH="1">
                <a:off x="2352" y="2256"/>
                <a:ext cx="288" cy="240"/>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7310" name="Line 30"/>
              <p:cNvSpPr>
                <a:spLocks noChangeShapeType="1"/>
              </p:cNvSpPr>
              <p:nvPr/>
            </p:nvSpPr>
            <p:spPr bwMode="auto">
              <a:xfrm flipH="1">
                <a:off x="1920" y="2256"/>
                <a:ext cx="720" cy="144"/>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7311" name="Line 31"/>
              <p:cNvSpPr>
                <a:spLocks noChangeShapeType="1"/>
              </p:cNvSpPr>
              <p:nvPr/>
            </p:nvSpPr>
            <p:spPr bwMode="auto">
              <a:xfrm>
                <a:off x="2352" y="2496"/>
                <a:ext cx="144" cy="288"/>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7312" name="Line 32"/>
              <p:cNvSpPr>
                <a:spLocks noChangeShapeType="1"/>
              </p:cNvSpPr>
              <p:nvPr/>
            </p:nvSpPr>
            <p:spPr bwMode="auto">
              <a:xfrm flipH="1">
                <a:off x="1824" y="2400"/>
                <a:ext cx="96" cy="384"/>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7313" name="Line 33"/>
              <p:cNvSpPr>
                <a:spLocks noChangeShapeType="1"/>
              </p:cNvSpPr>
              <p:nvPr/>
            </p:nvSpPr>
            <p:spPr bwMode="auto">
              <a:xfrm flipH="1" flipV="1">
                <a:off x="2064" y="2736"/>
                <a:ext cx="432" cy="48"/>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7314" name="Line 34"/>
              <p:cNvSpPr>
                <a:spLocks noChangeShapeType="1"/>
              </p:cNvSpPr>
              <p:nvPr/>
            </p:nvSpPr>
            <p:spPr bwMode="auto">
              <a:xfrm>
                <a:off x="2352" y="2496"/>
                <a:ext cx="336" cy="144"/>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7315" name="Line 35"/>
              <p:cNvSpPr>
                <a:spLocks noChangeShapeType="1"/>
              </p:cNvSpPr>
              <p:nvPr/>
            </p:nvSpPr>
            <p:spPr bwMode="auto">
              <a:xfrm flipH="1">
                <a:off x="1824" y="2736"/>
                <a:ext cx="240" cy="48"/>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7316" name="Line 36"/>
              <p:cNvSpPr>
                <a:spLocks noChangeShapeType="1"/>
              </p:cNvSpPr>
              <p:nvPr/>
            </p:nvSpPr>
            <p:spPr bwMode="auto">
              <a:xfrm>
                <a:off x="2640" y="2256"/>
                <a:ext cx="48" cy="384"/>
              </a:xfrm>
              <a:prstGeom prst="line">
                <a:avLst/>
              </a:prstGeom>
              <a:noFill/>
              <a:ln w="9525">
                <a:solidFill>
                  <a:schemeClr val="tx1"/>
                </a:solidFill>
                <a:round/>
                <a:headEnd type="oval" w="med" len="med"/>
                <a:tailEnd type="oval" w="med" len="med"/>
              </a:ln>
              <a:effectLst/>
            </p:spPr>
            <p:txBody>
              <a:bodyPr wrap="none"/>
              <a:lstStyle/>
              <a:p>
                <a:endParaRPr lang="he-IL"/>
              </a:p>
            </p:txBody>
          </p:sp>
        </p:grpSp>
        <p:grpSp>
          <p:nvGrpSpPr>
            <p:cNvPr id="97317" name="Group 37"/>
            <p:cNvGrpSpPr>
              <a:grpSpLocks/>
            </p:cNvGrpSpPr>
            <p:nvPr/>
          </p:nvGrpSpPr>
          <p:grpSpPr bwMode="auto">
            <a:xfrm>
              <a:off x="1248" y="2256"/>
              <a:ext cx="480" cy="268"/>
              <a:chOff x="3696" y="3340"/>
              <a:chExt cx="1152" cy="624"/>
            </a:xfrm>
          </p:grpSpPr>
          <p:grpSp>
            <p:nvGrpSpPr>
              <p:cNvPr id="97318" name="Group 38"/>
              <p:cNvGrpSpPr>
                <a:grpSpLocks/>
              </p:cNvGrpSpPr>
              <p:nvPr/>
            </p:nvGrpSpPr>
            <p:grpSpPr bwMode="auto">
              <a:xfrm>
                <a:off x="3696" y="3340"/>
                <a:ext cx="864" cy="624"/>
                <a:chOff x="1824" y="2160"/>
                <a:chExt cx="864" cy="624"/>
              </a:xfrm>
            </p:grpSpPr>
            <p:sp>
              <p:nvSpPr>
                <p:cNvPr id="97319" name="Line 39"/>
                <p:cNvSpPr>
                  <a:spLocks noChangeShapeType="1"/>
                </p:cNvSpPr>
                <p:nvPr/>
              </p:nvSpPr>
              <p:spPr bwMode="auto">
                <a:xfrm>
                  <a:off x="2208" y="2160"/>
                  <a:ext cx="144" cy="336"/>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7320" name="Line 40"/>
                <p:cNvSpPr>
                  <a:spLocks noChangeShapeType="1"/>
                </p:cNvSpPr>
                <p:nvPr/>
              </p:nvSpPr>
              <p:spPr bwMode="auto">
                <a:xfrm flipH="1">
                  <a:off x="1920" y="2160"/>
                  <a:ext cx="288" cy="240"/>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7321" name="Line 41"/>
                <p:cNvSpPr>
                  <a:spLocks noChangeShapeType="1"/>
                </p:cNvSpPr>
                <p:nvPr/>
              </p:nvSpPr>
              <p:spPr bwMode="auto">
                <a:xfrm flipH="1">
                  <a:off x="2064" y="2496"/>
                  <a:ext cx="288" cy="240"/>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7322" name="Line 42"/>
                <p:cNvSpPr>
                  <a:spLocks noChangeShapeType="1"/>
                </p:cNvSpPr>
                <p:nvPr/>
              </p:nvSpPr>
              <p:spPr bwMode="auto">
                <a:xfrm flipH="1">
                  <a:off x="2352" y="2256"/>
                  <a:ext cx="288" cy="240"/>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7323" name="Line 43"/>
                <p:cNvSpPr>
                  <a:spLocks noChangeShapeType="1"/>
                </p:cNvSpPr>
                <p:nvPr/>
              </p:nvSpPr>
              <p:spPr bwMode="auto">
                <a:xfrm flipH="1">
                  <a:off x="1920" y="2256"/>
                  <a:ext cx="720" cy="144"/>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7324" name="Line 44"/>
                <p:cNvSpPr>
                  <a:spLocks noChangeShapeType="1"/>
                </p:cNvSpPr>
                <p:nvPr/>
              </p:nvSpPr>
              <p:spPr bwMode="auto">
                <a:xfrm>
                  <a:off x="2352" y="2496"/>
                  <a:ext cx="144" cy="288"/>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7325" name="Line 45"/>
                <p:cNvSpPr>
                  <a:spLocks noChangeShapeType="1"/>
                </p:cNvSpPr>
                <p:nvPr/>
              </p:nvSpPr>
              <p:spPr bwMode="auto">
                <a:xfrm flipH="1">
                  <a:off x="1824" y="2400"/>
                  <a:ext cx="96" cy="384"/>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7326" name="Line 46"/>
                <p:cNvSpPr>
                  <a:spLocks noChangeShapeType="1"/>
                </p:cNvSpPr>
                <p:nvPr/>
              </p:nvSpPr>
              <p:spPr bwMode="auto">
                <a:xfrm flipH="1" flipV="1">
                  <a:off x="2064" y="2736"/>
                  <a:ext cx="432" cy="48"/>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7327" name="Line 47"/>
                <p:cNvSpPr>
                  <a:spLocks noChangeShapeType="1"/>
                </p:cNvSpPr>
                <p:nvPr/>
              </p:nvSpPr>
              <p:spPr bwMode="auto">
                <a:xfrm>
                  <a:off x="2352" y="2496"/>
                  <a:ext cx="336" cy="144"/>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7328" name="Line 48"/>
                <p:cNvSpPr>
                  <a:spLocks noChangeShapeType="1"/>
                </p:cNvSpPr>
                <p:nvPr/>
              </p:nvSpPr>
              <p:spPr bwMode="auto">
                <a:xfrm flipH="1">
                  <a:off x="1824" y="2736"/>
                  <a:ext cx="240" cy="48"/>
                </a:xfrm>
                <a:prstGeom prst="line">
                  <a:avLst/>
                </a:prstGeom>
                <a:noFill/>
                <a:ln w="9525">
                  <a:solidFill>
                    <a:schemeClr val="tx1"/>
                  </a:solidFill>
                  <a:round/>
                  <a:headEnd type="oval" w="med" len="med"/>
                  <a:tailEnd type="oval" w="med" len="med"/>
                </a:ln>
                <a:effectLst/>
              </p:spPr>
              <p:txBody>
                <a:bodyPr wrap="none"/>
                <a:lstStyle/>
                <a:p>
                  <a:endParaRPr lang="he-IL"/>
                </a:p>
              </p:txBody>
            </p:sp>
            <p:sp>
              <p:nvSpPr>
                <p:cNvPr id="97329" name="Line 49"/>
                <p:cNvSpPr>
                  <a:spLocks noChangeShapeType="1"/>
                </p:cNvSpPr>
                <p:nvPr/>
              </p:nvSpPr>
              <p:spPr bwMode="auto">
                <a:xfrm>
                  <a:off x="2640" y="2256"/>
                  <a:ext cx="48" cy="384"/>
                </a:xfrm>
                <a:prstGeom prst="line">
                  <a:avLst/>
                </a:prstGeom>
                <a:noFill/>
                <a:ln w="9525">
                  <a:solidFill>
                    <a:schemeClr val="tx1"/>
                  </a:solidFill>
                  <a:round/>
                  <a:headEnd type="oval" w="med" len="med"/>
                  <a:tailEnd type="oval" w="med" len="med"/>
                </a:ln>
                <a:effectLst/>
              </p:spPr>
              <p:txBody>
                <a:bodyPr wrap="none"/>
                <a:lstStyle/>
                <a:p>
                  <a:endParaRPr lang="he-IL"/>
                </a:p>
              </p:txBody>
            </p:sp>
          </p:grpSp>
          <p:sp>
            <p:nvSpPr>
              <p:cNvPr id="97330" name="Line 50"/>
              <p:cNvSpPr>
                <a:spLocks noChangeShapeType="1"/>
              </p:cNvSpPr>
              <p:nvPr/>
            </p:nvSpPr>
            <p:spPr bwMode="auto">
              <a:xfrm flipV="1">
                <a:off x="4512" y="3340"/>
                <a:ext cx="336" cy="96"/>
              </a:xfrm>
              <a:prstGeom prst="line">
                <a:avLst/>
              </a:prstGeom>
              <a:noFill/>
              <a:ln w="28575">
                <a:solidFill>
                  <a:srgbClr val="FF0000"/>
                </a:solidFill>
                <a:round/>
                <a:headEnd type="oval" w="med" len="med"/>
                <a:tailEnd type="oval" w="med" len="med"/>
              </a:ln>
              <a:effectLst/>
            </p:spPr>
            <p:txBody>
              <a:bodyPr wrap="none"/>
              <a:lstStyle/>
              <a:p>
                <a:endParaRPr lang="he-IL"/>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7282"/>
                                        </p:tgtEl>
                                        <p:attrNameLst>
                                          <p:attrName>style.visibility</p:attrName>
                                        </p:attrNameLst>
                                      </p:cBhvr>
                                      <p:to>
                                        <p:strVal val="visible"/>
                                      </p:to>
                                    </p:set>
                                    <p:anim calcmode="lin" valueType="num">
                                      <p:cBhvr additive="base">
                                        <p:cTn id="7" dur="500" fill="hold"/>
                                        <p:tgtEl>
                                          <p:spTgt spid="97282"/>
                                        </p:tgtEl>
                                        <p:attrNameLst>
                                          <p:attrName>ppt_x</p:attrName>
                                        </p:attrNameLst>
                                      </p:cBhvr>
                                      <p:tavLst>
                                        <p:tav tm="0">
                                          <p:val>
                                            <p:strVal val="0-#ppt_w/2"/>
                                          </p:val>
                                        </p:tav>
                                        <p:tav tm="100000">
                                          <p:val>
                                            <p:strVal val="#ppt_x"/>
                                          </p:val>
                                        </p:tav>
                                      </p:tavLst>
                                    </p:anim>
                                    <p:anim calcmode="lin" valueType="num">
                                      <p:cBhvr additive="base">
                                        <p:cTn id="8" dur="500" fill="hold"/>
                                        <p:tgtEl>
                                          <p:spTgt spid="972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7287"/>
                                        </p:tgtEl>
                                        <p:attrNameLst>
                                          <p:attrName>style.visibility</p:attrName>
                                        </p:attrNameLst>
                                      </p:cBhvr>
                                      <p:to>
                                        <p:strVal val="visible"/>
                                      </p:to>
                                    </p:set>
                                    <p:anim calcmode="lin" valueType="num">
                                      <p:cBhvr additive="base">
                                        <p:cTn id="13" dur="500" fill="hold"/>
                                        <p:tgtEl>
                                          <p:spTgt spid="97287"/>
                                        </p:tgtEl>
                                        <p:attrNameLst>
                                          <p:attrName>ppt_x</p:attrName>
                                        </p:attrNameLst>
                                      </p:cBhvr>
                                      <p:tavLst>
                                        <p:tav tm="0">
                                          <p:val>
                                            <p:strVal val="0-#ppt_w/2"/>
                                          </p:val>
                                        </p:tav>
                                        <p:tav tm="100000">
                                          <p:val>
                                            <p:strVal val="#ppt_x"/>
                                          </p:val>
                                        </p:tav>
                                      </p:tavLst>
                                    </p:anim>
                                    <p:anim calcmode="lin" valueType="num">
                                      <p:cBhvr additive="base">
                                        <p:cTn id="14" dur="500" fill="hold"/>
                                        <p:tgtEl>
                                          <p:spTgt spid="9728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builtIn="1"/>
                                        </p:tgtEl>
                                      </p:cMediaNode>
                                    </p:audio>
                                  </p:sub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97292"/>
                                        </p:tgtEl>
                                        <p:attrNameLst>
                                          <p:attrName>style.visibility</p:attrName>
                                        </p:attrNameLst>
                                      </p:cBhvr>
                                      <p:to>
                                        <p:strVal val="visible"/>
                                      </p:to>
                                    </p:set>
                                    <p:animEffect transition="in" filter="wipe(up)">
                                      <p:cBhvr>
                                        <p:cTn id="19" dur="500"/>
                                        <p:tgtEl>
                                          <p:spTgt spid="9729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97296"/>
                                        </p:tgtEl>
                                        <p:attrNameLst>
                                          <p:attrName>style.visibility</p:attrName>
                                        </p:attrNameLst>
                                      </p:cBhvr>
                                      <p:to>
                                        <p:strVal val="visible"/>
                                      </p:to>
                                    </p:set>
                                    <p:animEffect transition="in" filter="wipe(up)">
                                      <p:cBhvr>
                                        <p:cTn id="24" dur="500"/>
                                        <p:tgtEl>
                                          <p:spTgt spid="9729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nodeType="clickEffect">
                                  <p:stCondLst>
                                    <p:cond delay="0"/>
                                  </p:stCondLst>
                                  <p:childTnLst>
                                    <p:set>
                                      <p:cBhvr>
                                        <p:cTn id="28" dur="1" fill="hold">
                                          <p:stCondLst>
                                            <p:cond delay="0"/>
                                          </p:stCondLst>
                                        </p:cTn>
                                        <p:tgtEl>
                                          <p:spTgt spid="97300"/>
                                        </p:tgtEl>
                                        <p:attrNameLst>
                                          <p:attrName>style.visibility</p:attrName>
                                        </p:attrNameLst>
                                      </p:cBhvr>
                                      <p:to>
                                        <p:strVal val="visible"/>
                                      </p:to>
                                    </p:set>
                                    <p:anim calcmode="lin" valueType="num">
                                      <p:cBhvr additive="base">
                                        <p:cTn id="29" dur="500" fill="hold"/>
                                        <p:tgtEl>
                                          <p:spTgt spid="97300"/>
                                        </p:tgtEl>
                                        <p:attrNameLst>
                                          <p:attrName>ppt_x</p:attrName>
                                        </p:attrNameLst>
                                      </p:cBhvr>
                                      <p:tavLst>
                                        <p:tav tm="0">
                                          <p:val>
                                            <p:strVal val="#ppt_x"/>
                                          </p:val>
                                        </p:tav>
                                        <p:tav tm="100000">
                                          <p:val>
                                            <p:strVal val="#ppt_x"/>
                                          </p:val>
                                        </p:tav>
                                      </p:tavLst>
                                    </p:anim>
                                    <p:anim calcmode="lin" valueType="num">
                                      <p:cBhvr additive="base">
                                        <p:cTn id="30" dur="500" fill="hold"/>
                                        <p:tgtEl>
                                          <p:spTgt spid="9730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18D91368-E224-4215-B07F-DA57A8C77FC9}" type="slidenum">
              <a:rPr lang="en-US"/>
              <a:pPr/>
              <a:t>16</a:t>
            </a:fld>
            <a:endParaRPr lang="en-US"/>
          </a:p>
        </p:txBody>
      </p:sp>
      <p:sp>
        <p:nvSpPr>
          <p:cNvPr id="98306" name="Text Box 2"/>
          <p:cNvSpPr txBox="1">
            <a:spLocks noChangeArrowheads="1"/>
          </p:cNvSpPr>
          <p:nvPr/>
        </p:nvSpPr>
        <p:spPr bwMode="auto">
          <a:xfrm>
            <a:off x="685800" y="681038"/>
            <a:ext cx="7772400" cy="385762"/>
          </a:xfrm>
          <a:prstGeom prst="rect">
            <a:avLst/>
          </a:prstGeom>
          <a:noFill/>
          <a:ln w="9525">
            <a:noFill/>
            <a:miter lim="800000"/>
            <a:headEnd/>
            <a:tailEnd/>
          </a:ln>
          <a:effectLst/>
        </p:spPr>
        <p:txBody>
          <a:bodyPr>
            <a:spAutoFit/>
          </a:bodyPr>
          <a:lstStyle/>
          <a:p>
            <a:pPr>
              <a:lnSpc>
                <a:spcPct val="120000"/>
              </a:lnSpc>
              <a:spcBef>
                <a:spcPct val="50000"/>
              </a:spcBef>
            </a:pPr>
            <a:r>
              <a:rPr lang="he-IL" sz="1600">
                <a:solidFill>
                  <a:schemeClr val="accent2"/>
                </a:solidFill>
                <a:effectLst>
                  <a:outerShdw blurRad="38100" dist="38100" dir="2700000" algn="tl">
                    <a:srgbClr val="C0C0C0"/>
                  </a:outerShdw>
                </a:effectLst>
                <a:cs typeface="David Transparent" pitchFamily="10" charset="-79"/>
              </a:rPr>
              <a:t>יש להוכיח שהתשובה לבעיה </a:t>
            </a:r>
            <a:r>
              <a:rPr lang="en-US" sz="1600">
                <a:solidFill>
                  <a:schemeClr val="accent2"/>
                </a:solidFill>
                <a:effectLst>
                  <a:outerShdw blurRad="38100" dist="38100" dir="2700000" algn="tl">
                    <a:srgbClr val="C0C0C0"/>
                  </a:outerShdw>
                </a:effectLst>
                <a:cs typeface="David Transparent" pitchFamily="10" charset="-79"/>
              </a:rPr>
              <a:t>A</a:t>
            </a:r>
            <a:r>
              <a:rPr lang="he-IL" sz="1600">
                <a:solidFill>
                  <a:schemeClr val="accent2"/>
                </a:solidFill>
                <a:effectLst>
                  <a:outerShdw blurRad="38100" dist="38100" dir="2700000" algn="tl">
                    <a:srgbClr val="C0C0C0"/>
                  </a:outerShdw>
                </a:effectLst>
                <a:cs typeface="David Transparent" pitchFamily="10" charset="-79"/>
              </a:rPr>
              <a:t> היא </a:t>
            </a:r>
            <a:r>
              <a:rPr lang="he-IL" sz="1600">
                <a:solidFill>
                  <a:srgbClr val="FF3300"/>
                </a:solidFill>
                <a:effectLst>
                  <a:outerShdw blurRad="38100" dist="38100" dir="2700000" algn="tl">
                    <a:srgbClr val="C0C0C0"/>
                  </a:outerShdw>
                </a:effectLst>
                <a:cs typeface="David Transparent" pitchFamily="10" charset="-79"/>
              </a:rPr>
              <a:t>כן</a:t>
            </a:r>
            <a:r>
              <a:rPr lang="he-IL" sz="1600">
                <a:solidFill>
                  <a:schemeClr val="accent2"/>
                </a:solidFill>
                <a:effectLst>
                  <a:outerShdw blurRad="38100" dist="38100" dir="2700000" algn="tl">
                    <a:srgbClr val="C0C0C0"/>
                  </a:outerShdw>
                </a:effectLst>
                <a:cs typeface="David Transparent" pitchFamily="10" charset="-79"/>
              </a:rPr>
              <a:t> אם ורק אם התשובה לבעיה </a:t>
            </a:r>
            <a:r>
              <a:rPr lang="en-US" sz="1600">
                <a:solidFill>
                  <a:schemeClr val="accent2"/>
                </a:solidFill>
                <a:effectLst>
                  <a:outerShdw blurRad="38100" dist="38100" dir="2700000" algn="tl">
                    <a:srgbClr val="C0C0C0"/>
                  </a:outerShdw>
                </a:effectLst>
                <a:cs typeface="David Transparent" pitchFamily="10" charset="-79"/>
              </a:rPr>
              <a:t>B</a:t>
            </a:r>
            <a:r>
              <a:rPr lang="he-IL" sz="1600">
                <a:solidFill>
                  <a:schemeClr val="accent2"/>
                </a:solidFill>
                <a:effectLst>
                  <a:outerShdw blurRad="38100" dist="38100" dir="2700000" algn="tl">
                    <a:srgbClr val="C0C0C0"/>
                  </a:outerShdw>
                </a:effectLst>
                <a:cs typeface="David Transparent" pitchFamily="10" charset="-79"/>
              </a:rPr>
              <a:t> היא </a:t>
            </a:r>
            <a:r>
              <a:rPr lang="he-IL" sz="1600">
                <a:solidFill>
                  <a:srgbClr val="FF3300"/>
                </a:solidFill>
                <a:effectLst>
                  <a:outerShdw blurRad="38100" dist="38100" dir="2700000" algn="tl">
                    <a:srgbClr val="C0C0C0"/>
                  </a:outerShdw>
                </a:effectLst>
                <a:cs typeface="David Transparent" pitchFamily="10" charset="-79"/>
              </a:rPr>
              <a:t>כן</a:t>
            </a:r>
            <a:r>
              <a:rPr lang="he-IL" sz="1600">
                <a:solidFill>
                  <a:schemeClr val="accent2"/>
                </a:solidFill>
                <a:effectLst>
                  <a:outerShdw blurRad="38100" dist="38100" dir="2700000" algn="tl">
                    <a:srgbClr val="C0C0C0"/>
                  </a:outerShdw>
                </a:effectLst>
                <a:cs typeface="David Transparent" pitchFamily="10" charset="-79"/>
              </a:rPr>
              <a:t>: </a:t>
            </a:r>
            <a:endParaRPr lang="en-US" sz="1600">
              <a:solidFill>
                <a:schemeClr val="accent2"/>
              </a:solidFill>
              <a:effectLst>
                <a:outerShdw blurRad="38100" dist="38100" dir="2700000" algn="tl">
                  <a:srgbClr val="C0C0C0"/>
                </a:outerShdw>
              </a:effectLst>
              <a:cs typeface="David Transparent" pitchFamily="10" charset="-79"/>
            </a:endParaRPr>
          </a:p>
        </p:txBody>
      </p:sp>
      <p:graphicFrame>
        <p:nvGraphicFramePr>
          <p:cNvPr id="98307" name="Object 3"/>
          <p:cNvGraphicFramePr>
            <a:graphicFrameLocks noChangeAspect="1"/>
          </p:cNvGraphicFramePr>
          <p:nvPr/>
        </p:nvGraphicFramePr>
        <p:xfrm>
          <a:off x="7620000" y="1173163"/>
          <a:ext cx="749300" cy="350837"/>
        </p:xfrm>
        <a:graphic>
          <a:graphicData uri="http://schemas.openxmlformats.org/presentationml/2006/ole">
            <p:oleObj spid="_x0000_s98307" name="Equation" r:id="rId5" imgW="469800" imgH="177480" progId="Equation.DSMT4">
              <p:embed/>
            </p:oleObj>
          </a:graphicData>
        </a:graphic>
      </p:graphicFrame>
      <p:graphicFrame>
        <p:nvGraphicFramePr>
          <p:cNvPr id="98308" name="Object 4"/>
          <p:cNvGraphicFramePr>
            <a:graphicFrameLocks noChangeAspect="1"/>
          </p:cNvGraphicFramePr>
          <p:nvPr/>
        </p:nvGraphicFramePr>
        <p:xfrm>
          <a:off x="7620000" y="2514600"/>
          <a:ext cx="749300" cy="350838"/>
        </p:xfrm>
        <a:graphic>
          <a:graphicData uri="http://schemas.openxmlformats.org/presentationml/2006/ole">
            <p:oleObj spid="_x0000_s98308" name="Equation" r:id="rId6" imgW="469800" imgH="177480" progId="Equation.DSMT4">
              <p:embed/>
            </p:oleObj>
          </a:graphicData>
        </a:graphic>
      </p:graphicFrame>
      <p:sp>
        <p:nvSpPr>
          <p:cNvPr id="98309" name="Text Box 5"/>
          <p:cNvSpPr txBox="1">
            <a:spLocks noChangeArrowheads="1"/>
          </p:cNvSpPr>
          <p:nvPr/>
        </p:nvSpPr>
        <p:spPr bwMode="auto">
          <a:xfrm>
            <a:off x="1295400" y="1606550"/>
            <a:ext cx="7162800" cy="679450"/>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אם ב-</a:t>
            </a:r>
            <a:r>
              <a:rPr lang="en-US" sz="1600">
                <a:effectLst>
                  <a:outerShdw blurRad="38100" dist="38100" dir="2700000" algn="tl">
                    <a:srgbClr val="C0C0C0"/>
                  </a:outerShdw>
                </a:effectLst>
                <a:cs typeface="David Transparent" pitchFamily="10" charset="-79"/>
              </a:rPr>
              <a:t> G</a:t>
            </a:r>
            <a:r>
              <a:rPr lang="he-IL" sz="1600">
                <a:effectLst>
                  <a:outerShdw blurRad="38100" dist="38100" dir="2700000" algn="tl">
                    <a:srgbClr val="C0C0C0"/>
                  </a:outerShdw>
                </a:effectLst>
                <a:cs typeface="David Transparent" pitchFamily="10" charset="-79"/>
              </a:rPr>
              <a:t>יש קליקה בגודל  </a:t>
            </a:r>
            <a:r>
              <a:rPr lang="en-US" sz="16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 אזי ברור שגם ב-</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יש קליקה בגודל </a:t>
            </a:r>
            <a:r>
              <a:rPr lang="en-US" sz="16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  ולכן בעיה </a:t>
            </a:r>
            <a:r>
              <a:rPr lang="en-US" sz="1600">
                <a:effectLst>
                  <a:outerShdw blurRad="38100" dist="38100" dir="2700000" algn="tl">
                    <a:srgbClr val="C0C0C0"/>
                  </a:outerShdw>
                </a:effectLst>
                <a:cs typeface="David Transparent" pitchFamily="10" charset="-79"/>
              </a:rPr>
              <a:t>B</a:t>
            </a:r>
            <a:r>
              <a:rPr lang="he-IL" sz="1600">
                <a:effectLst>
                  <a:outerShdw blurRad="38100" dist="38100" dir="2700000" algn="tl">
                    <a:srgbClr val="C0C0C0"/>
                  </a:outerShdw>
                </a:effectLst>
                <a:cs typeface="David Transparent" pitchFamily="10" charset="-79"/>
              </a:rPr>
              <a:t> תחזיר </a:t>
            </a:r>
            <a:r>
              <a:rPr lang="he-IL" sz="1600">
                <a:solidFill>
                  <a:srgbClr val="FF3300"/>
                </a:solidFill>
                <a:effectLst>
                  <a:outerShdw blurRad="38100" dist="38100" dir="2700000" algn="tl">
                    <a:srgbClr val="C0C0C0"/>
                  </a:outerShdw>
                </a:effectLst>
                <a:cs typeface="David Transparent" pitchFamily="10" charset="-79"/>
              </a:rPr>
              <a:t>כן</a:t>
            </a:r>
            <a:r>
              <a:rPr lang="he-IL" sz="1600">
                <a:effectLst>
                  <a:outerShdw blurRad="38100" dist="38100" dir="2700000" algn="tl">
                    <a:srgbClr val="C0C0C0"/>
                  </a:outerShdw>
                </a:effectLst>
                <a:cs typeface="David Transparent" pitchFamily="10" charset="-79"/>
              </a:rPr>
              <a:t>.</a:t>
            </a:r>
            <a:endParaRPr lang="en-US" sz="1600">
              <a:effectLst>
                <a:outerShdw blurRad="38100" dist="38100" dir="2700000" algn="tl">
                  <a:srgbClr val="C0C0C0"/>
                </a:outerShdw>
              </a:effectLst>
              <a:cs typeface="David Transparent" pitchFamily="10" charset="-79"/>
            </a:endParaRPr>
          </a:p>
        </p:txBody>
      </p:sp>
      <p:sp>
        <p:nvSpPr>
          <p:cNvPr id="98310" name="Text Box 6"/>
          <p:cNvSpPr txBox="1">
            <a:spLocks noChangeArrowheads="1"/>
          </p:cNvSpPr>
          <p:nvPr/>
        </p:nvSpPr>
        <p:spPr bwMode="auto">
          <a:xfrm>
            <a:off x="228600" y="2895600"/>
            <a:ext cx="8229600" cy="1976438"/>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אם בעיה </a:t>
            </a:r>
            <a:r>
              <a:rPr lang="en-US" sz="1600">
                <a:effectLst>
                  <a:outerShdw blurRad="38100" dist="38100" dir="2700000" algn="tl">
                    <a:srgbClr val="C0C0C0"/>
                  </a:outerShdw>
                </a:effectLst>
                <a:cs typeface="David Transparent" pitchFamily="10" charset="-79"/>
              </a:rPr>
              <a:t>B</a:t>
            </a:r>
            <a:r>
              <a:rPr lang="he-IL" sz="1600">
                <a:effectLst>
                  <a:outerShdw blurRad="38100" dist="38100" dir="2700000" algn="tl">
                    <a:srgbClr val="C0C0C0"/>
                  </a:outerShdw>
                </a:effectLst>
                <a:cs typeface="David Transparent" pitchFamily="10" charset="-79"/>
              </a:rPr>
              <a:t> מחזירה </a:t>
            </a:r>
            <a:r>
              <a:rPr lang="he-IL" sz="1600">
                <a:solidFill>
                  <a:srgbClr val="FF3300"/>
                </a:solidFill>
                <a:effectLst>
                  <a:outerShdw blurRad="38100" dist="38100" dir="2700000" algn="tl">
                    <a:srgbClr val="C0C0C0"/>
                  </a:outerShdw>
                </a:effectLst>
                <a:cs typeface="David Transparent" pitchFamily="10" charset="-79"/>
              </a:rPr>
              <a:t>כן</a:t>
            </a:r>
            <a:r>
              <a:rPr lang="he-IL" sz="1600">
                <a:effectLst>
                  <a:outerShdw blurRad="38100" dist="38100" dir="2700000" algn="tl">
                    <a:srgbClr val="C0C0C0"/>
                  </a:outerShdw>
                </a:effectLst>
                <a:cs typeface="David Transparent" pitchFamily="10" charset="-79"/>
              </a:rPr>
              <a:t>, אז ב-</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בהכרח יש קליקה בגודל </a:t>
            </a:r>
            <a:r>
              <a:rPr lang="en-US" sz="16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 או מעגל המילטוני. אבל  ב-</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לא יכול להיות מעגל המילטוני (כך בנינו אותו), ולכן נסיק כי ב -</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יש קליקה בגודל </a:t>
            </a:r>
            <a:r>
              <a:rPr lang="en-US" sz="16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a:t>
            </a:r>
          </a:p>
          <a:p>
            <a:pPr>
              <a:lnSpc>
                <a:spcPct val="120000"/>
              </a:lnSpc>
              <a:spcBef>
                <a:spcPct val="50000"/>
              </a:spcBef>
            </a:pPr>
            <a:r>
              <a:rPr lang="he-IL" sz="1600">
                <a:effectLst>
                  <a:outerShdw blurRad="38100" dist="38100" dir="2700000" algn="tl">
                    <a:srgbClr val="C0C0C0"/>
                  </a:outerShdw>
                </a:effectLst>
                <a:cs typeface="David Transparent" pitchFamily="10" charset="-79"/>
              </a:rPr>
              <a:t>ב-</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יש רק צומת אחד שלא נמצא ב-</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צומת זה הוא בעל דרגה 1, ולכן הוא בוודאי לא שייך לקליקה ב-</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מכאן נובע, שגם ב-</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יש קליקה בגודל </a:t>
            </a:r>
            <a:r>
              <a:rPr lang="en-US" sz="16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 ולכן בעיה </a:t>
            </a:r>
            <a:r>
              <a:rPr lang="en-US" sz="1600">
                <a:effectLst>
                  <a:outerShdw blurRad="38100" dist="38100" dir="2700000" algn="tl">
                    <a:srgbClr val="C0C0C0"/>
                  </a:outerShdw>
                </a:effectLst>
                <a:cs typeface="David Transparent" pitchFamily="10" charset="-79"/>
              </a:rPr>
              <a:t>A</a:t>
            </a:r>
            <a:r>
              <a:rPr lang="he-IL" sz="1600">
                <a:effectLst>
                  <a:outerShdw blurRad="38100" dist="38100" dir="2700000" algn="tl">
                    <a:srgbClr val="C0C0C0"/>
                  </a:outerShdw>
                </a:effectLst>
                <a:cs typeface="David Transparent" pitchFamily="10" charset="-79"/>
              </a:rPr>
              <a:t> תחזיר אף היא </a:t>
            </a:r>
            <a:r>
              <a:rPr lang="he-IL" sz="1600">
                <a:solidFill>
                  <a:srgbClr val="FF3300"/>
                </a:solidFill>
                <a:effectLst>
                  <a:outerShdw blurRad="38100" dist="38100" dir="2700000" algn="tl">
                    <a:srgbClr val="C0C0C0"/>
                  </a:outerShdw>
                </a:effectLst>
                <a:cs typeface="David Transparent" pitchFamily="10" charset="-79"/>
              </a:rPr>
              <a:t>כן</a:t>
            </a:r>
            <a:r>
              <a:rPr lang="he-IL" sz="1600">
                <a:effectLst>
                  <a:outerShdw blurRad="38100" dist="38100" dir="2700000" algn="tl">
                    <a:srgbClr val="C0C0C0"/>
                  </a:outerShdw>
                </a:effectLst>
                <a:cs typeface="David Transparent" pitchFamily="10" charset="-79"/>
              </a:rPr>
              <a:t>.</a:t>
            </a:r>
            <a:endParaRPr lang="en-US" sz="1600">
              <a:effectLst>
                <a:outerShdw blurRad="38100" dist="38100" dir="2700000" algn="tl">
                  <a:srgbClr val="C0C0C0"/>
                </a:outerShdw>
              </a:effectLst>
              <a:cs typeface="David Transparent" pitchFamily="10" charset="-79"/>
            </a:endParaRPr>
          </a:p>
        </p:txBody>
      </p:sp>
      <p:sp>
        <p:nvSpPr>
          <p:cNvPr id="98311" name="Rectangle 7"/>
          <p:cNvSpPr>
            <a:spLocks noChangeArrowheads="1"/>
          </p:cNvSpPr>
          <p:nvPr/>
        </p:nvSpPr>
        <p:spPr bwMode="auto">
          <a:xfrm>
            <a:off x="914400" y="4878388"/>
            <a:ext cx="7543800" cy="1069975"/>
          </a:xfrm>
          <a:prstGeom prst="rect">
            <a:avLst/>
          </a:prstGeom>
          <a:noFill/>
          <a:ln w="9525">
            <a:noFill/>
            <a:miter lim="800000"/>
            <a:headEnd/>
            <a:tailEnd/>
          </a:ln>
          <a:effectLst/>
        </p:spPr>
        <p:txBody>
          <a:bodyPr>
            <a:spAutoFit/>
          </a:bodyPr>
          <a:lstStyle/>
          <a:p>
            <a:pPr marL="457200" indent="-457200">
              <a:spcBef>
                <a:spcPct val="50000"/>
              </a:spcBef>
            </a:pPr>
            <a:r>
              <a:rPr lang="he-IL" sz="1600">
                <a:effectLst>
                  <a:outerShdw blurRad="38100" dist="38100" dir="2700000" algn="tl">
                    <a:srgbClr val="C0C0C0"/>
                  </a:outerShdw>
                </a:effectLst>
                <a:cs typeface="David Transparent" pitchFamily="10" charset="-79"/>
              </a:rPr>
              <a:t>לסיכום:</a:t>
            </a:r>
          </a:p>
          <a:p>
            <a:pPr marL="457200" indent="-457200">
              <a:spcBef>
                <a:spcPct val="50000"/>
              </a:spcBef>
              <a:buFontTx/>
              <a:buAutoNum type="arabicPeriod"/>
            </a:pPr>
            <a:r>
              <a:rPr lang="he-IL" sz="1600">
                <a:effectLst>
                  <a:outerShdw blurRad="38100" dist="38100" dir="2700000" algn="tl">
                    <a:srgbClr val="C0C0C0"/>
                  </a:outerShdw>
                </a:effectLst>
                <a:cs typeface="David Transparent" pitchFamily="10" charset="-79"/>
              </a:rPr>
              <a:t>הצגנו מסמך אישור קצר עבור הבעיה, ובכך הוכחנו שייכות ל-</a:t>
            </a:r>
            <a:r>
              <a:rPr lang="en-US" sz="1600">
                <a:effectLst>
                  <a:outerShdw blurRad="38100" dist="38100" dir="2700000" algn="tl">
                    <a:srgbClr val="C0C0C0"/>
                  </a:outerShdw>
                </a:effectLst>
                <a:cs typeface="David Transparent" pitchFamily="10" charset="-79"/>
              </a:rPr>
              <a:t>NP</a:t>
            </a:r>
            <a:r>
              <a:rPr lang="he-IL" sz="1600">
                <a:effectLst>
                  <a:outerShdw blurRad="38100" dist="38100" dir="2700000" algn="tl">
                    <a:srgbClr val="C0C0C0"/>
                  </a:outerShdw>
                </a:effectLst>
                <a:cs typeface="David Transparent" pitchFamily="10" charset="-79"/>
              </a:rPr>
              <a:t>.</a:t>
            </a:r>
          </a:p>
          <a:p>
            <a:pPr marL="457200" indent="-457200">
              <a:spcBef>
                <a:spcPct val="50000"/>
              </a:spcBef>
              <a:buFontTx/>
              <a:buAutoNum type="arabicPeriod"/>
            </a:pPr>
            <a:r>
              <a:rPr lang="he-IL" sz="1600">
                <a:effectLst>
                  <a:outerShdw blurRad="38100" dist="38100" dir="2700000" algn="tl">
                    <a:srgbClr val="C0C0C0"/>
                  </a:outerShdw>
                </a:effectLst>
                <a:cs typeface="David Transparent" pitchFamily="10" charset="-79"/>
              </a:rPr>
              <a:t>תארנו רדוקציה פולינומיאלית מבעיה ב-</a:t>
            </a:r>
            <a:r>
              <a:rPr lang="en-US" sz="1600">
                <a:effectLst>
                  <a:outerShdw blurRad="38100" dist="38100" dir="2700000" algn="tl">
                    <a:srgbClr val="C0C0C0"/>
                  </a:outerShdw>
                </a:effectLst>
                <a:cs typeface="David Transparent" pitchFamily="10" charset="-79"/>
              </a:rPr>
              <a:t>NPC</a:t>
            </a:r>
            <a:r>
              <a:rPr lang="he-IL" sz="1600">
                <a:effectLst>
                  <a:outerShdw blurRad="38100" dist="38100" dir="2700000" algn="tl">
                    <a:srgbClr val="C0C0C0"/>
                  </a:outerShdw>
                </a:effectLst>
                <a:cs typeface="David Transparent" pitchFamily="10" charset="-79"/>
              </a:rPr>
              <a:t> לבעיה הנדונה.</a:t>
            </a:r>
            <a:endParaRPr lang="en-US" sz="1600">
              <a:effectLst>
                <a:outerShdw blurRad="38100" dist="38100" dir="2700000" algn="tl">
                  <a:srgbClr val="C0C0C0"/>
                </a:outerShdw>
              </a:effectLst>
              <a:cs typeface="David Transparent" pitchFamily="10" charset="-79"/>
            </a:endParaRPr>
          </a:p>
        </p:txBody>
      </p:sp>
      <p:grpSp>
        <p:nvGrpSpPr>
          <p:cNvPr id="98312" name="Group 8"/>
          <p:cNvGrpSpPr>
            <a:grpSpLocks/>
          </p:cNvGrpSpPr>
          <p:nvPr/>
        </p:nvGrpSpPr>
        <p:grpSpPr bwMode="auto">
          <a:xfrm>
            <a:off x="4800600" y="6096000"/>
            <a:ext cx="3657600" cy="393700"/>
            <a:chOff x="3120" y="1008"/>
            <a:chExt cx="2304" cy="268"/>
          </a:xfrm>
        </p:grpSpPr>
        <p:graphicFrame>
          <p:nvGraphicFramePr>
            <p:cNvPr id="98313" name="Object 9"/>
            <p:cNvGraphicFramePr>
              <a:graphicFrameLocks noChangeAspect="1"/>
            </p:cNvGraphicFramePr>
            <p:nvPr/>
          </p:nvGraphicFramePr>
          <p:xfrm>
            <a:off x="5088" y="1008"/>
            <a:ext cx="336" cy="268"/>
          </p:xfrm>
          <a:graphic>
            <a:graphicData uri="http://schemas.openxmlformats.org/presentationml/2006/ole">
              <p:oleObj spid="_x0000_s98313" name="Equation" r:id="rId7" imgW="190440" imgH="152280" progId="Equation.DSMT4">
                <p:embed/>
              </p:oleObj>
            </a:graphicData>
          </a:graphic>
        </p:graphicFrame>
        <p:sp>
          <p:nvSpPr>
            <p:cNvPr id="98314" name="Text Box 10"/>
            <p:cNvSpPr txBox="1">
              <a:spLocks noChangeArrowheads="1"/>
            </p:cNvSpPr>
            <p:nvPr/>
          </p:nvSpPr>
          <p:spPr bwMode="auto">
            <a:xfrm>
              <a:off x="3120" y="1008"/>
              <a:ext cx="1968" cy="263"/>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הבעיה שלמה ב-</a:t>
              </a:r>
              <a:r>
                <a:rPr lang="en-US" sz="1600">
                  <a:effectLst>
                    <a:outerShdw blurRad="38100" dist="38100" dir="2700000" algn="tl">
                      <a:srgbClr val="C0C0C0"/>
                    </a:outerShdw>
                  </a:effectLst>
                  <a:cs typeface="David Transparent" pitchFamily="10" charset="-79"/>
                </a:rPr>
                <a:t>NP</a:t>
              </a:r>
              <a:r>
                <a:rPr lang="he-IL" sz="1600">
                  <a:effectLst>
                    <a:outerShdw blurRad="38100" dist="38100" dir="2700000" algn="tl">
                      <a:srgbClr val="C0C0C0"/>
                    </a:outerShdw>
                  </a:effectLst>
                  <a:cs typeface="David Transparent" pitchFamily="10" charset="-79"/>
                </a:rPr>
                <a:t>.   </a:t>
              </a:r>
              <a:endParaRPr lang="en-US" sz="1600">
                <a:effectLst>
                  <a:outerShdw blurRad="38100" dist="38100" dir="2700000" algn="tl">
                    <a:srgbClr val="C0C0C0"/>
                  </a:outerShdw>
                </a:effectLst>
                <a:cs typeface="David Transparent" pitchFamily="10" charset="-79"/>
              </a:endParaRPr>
            </a:p>
          </p:txBody>
        </p:sp>
      </p:grpSp>
      <p:sp>
        <p:nvSpPr>
          <p:cNvPr id="98315" name="Text Box 11"/>
          <p:cNvSpPr txBox="1">
            <a:spLocks noChangeArrowheads="1"/>
          </p:cNvSpPr>
          <p:nvPr/>
        </p:nvSpPr>
        <p:spPr bwMode="auto">
          <a:xfrm>
            <a:off x="5334000" y="6445250"/>
            <a:ext cx="3124200" cy="336550"/>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   </a:t>
            </a:r>
            <a:endParaRPr lang="en-US" sz="1600">
              <a:effectLst>
                <a:outerShdw blurRad="38100" dist="38100" dir="2700000" algn="tl">
                  <a:srgbClr val="C0C0C0"/>
                </a:outerShdw>
              </a:effectLst>
              <a:cs typeface="David Transparent" pitchFamily="10"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wipe(up)">
                                      <p:cBhvr>
                                        <p:cTn id="7" dur="500"/>
                                        <p:tgtEl>
                                          <p:spTgt spid="98306"/>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builtIn="1"/>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8307"/>
                                        </p:tgtEl>
                                        <p:attrNameLst>
                                          <p:attrName>style.visibility</p:attrName>
                                        </p:attrNameLst>
                                      </p:cBhvr>
                                      <p:to>
                                        <p:strVal val="visible"/>
                                      </p:to>
                                    </p:set>
                                    <p:animEffect transition="in" filter="wipe(up)">
                                      <p:cBhvr>
                                        <p:cTn id="12" dur="500"/>
                                        <p:tgtEl>
                                          <p:spTgt spid="983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8309"/>
                                        </p:tgtEl>
                                        <p:attrNameLst>
                                          <p:attrName>style.visibility</p:attrName>
                                        </p:attrNameLst>
                                      </p:cBhvr>
                                      <p:to>
                                        <p:strVal val="visible"/>
                                      </p:to>
                                    </p:set>
                                    <p:animEffect transition="in" filter="wipe(up)">
                                      <p:cBhvr>
                                        <p:cTn id="17" dur="500"/>
                                        <p:tgtEl>
                                          <p:spTgt spid="983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8308"/>
                                        </p:tgtEl>
                                        <p:attrNameLst>
                                          <p:attrName>style.visibility</p:attrName>
                                        </p:attrNameLst>
                                      </p:cBhvr>
                                      <p:to>
                                        <p:strVal val="visible"/>
                                      </p:to>
                                    </p:set>
                                    <p:animEffect transition="in" filter="wipe(up)">
                                      <p:cBhvr>
                                        <p:cTn id="22" dur="500"/>
                                        <p:tgtEl>
                                          <p:spTgt spid="983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8310"/>
                                        </p:tgtEl>
                                        <p:attrNameLst>
                                          <p:attrName>style.visibility</p:attrName>
                                        </p:attrNameLst>
                                      </p:cBhvr>
                                      <p:to>
                                        <p:strVal val="visible"/>
                                      </p:to>
                                    </p:set>
                                    <p:animEffect transition="in" filter="wipe(up)">
                                      <p:cBhvr>
                                        <p:cTn id="27" dur="500"/>
                                        <p:tgtEl>
                                          <p:spTgt spid="983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8311"/>
                                        </p:tgtEl>
                                        <p:attrNameLst>
                                          <p:attrName>style.visibility</p:attrName>
                                        </p:attrNameLst>
                                      </p:cBhvr>
                                      <p:to>
                                        <p:strVal val="visible"/>
                                      </p:to>
                                    </p:set>
                                    <p:animEffect transition="in" filter="wipe(up)">
                                      <p:cBhvr>
                                        <p:cTn id="32" dur="500"/>
                                        <p:tgtEl>
                                          <p:spTgt spid="98311"/>
                                        </p:tgtEl>
                                      </p:cBhvr>
                                    </p:animEffect>
                                  </p:childTnLst>
                                </p:cTn>
                              </p:par>
                            </p:childTnLst>
                          </p:cTn>
                        </p:par>
                      </p:childTnLst>
                    </p:cTn>
                  </p:par>
                  <p:par>
                    <p:cTn id="33" fill="hold">
                      <p:stCondLst>
                        <p:cond delay="indefinite"/>
                      </p:stCondLst>
                      <p:childTnLst>
                        <p:par>
                          <p:cTn id="34" fill="hold">
                            <p:stCondLst>
                              <p:cond delay="0"/>
                            </p:stCondLst>
                            <p:childTnLst>
                              <p:par>
                                <p:cTn id="35" presetID="15" presetClass="entr" presetSubtype="0" fill="hold" nodeType="clickEffect">
                                  <p:stCondLst>
                                    <p:cond delay="0"/>
                                  </p:stCondLst>
                                  <p:childTnLst>
                                    <p:set>
                                      <p:cBhvr>
                                        <p:cTn id="36" dur="1" fill="hold">
                                          <p:stCondLst>
                                            <p:cond delay="0"/>
                                          </p:stCondLst>
                                        </p:cTn>
                                        <p:tgtEl>
                                          <p:spTgt spid="98312"/>
                                        </p:tgtEl>
                                        <p:attrNameLst>
                                          <p:attrName>style.visibility</p:attrName>
                                        </p:attrNameLst>
                                      </p:cBhvr>
                                      <p:to>
                                        <p:strVal val="visible"/>
                                      </p:to>
                                    </p:set>
                                    <p:anim calcmode="lin" valueType="num">
                                      <p:cBhvr>
                                        <p:cTn id="37" dur="1000" fill="hold"/>
                                        <p:tgtEl>
                                          <p:spTgt spid="98312"/>
                                        </p:tgtEl>
                                        <p:attrNameLst>
                                          <p:attrName>ppt_w</p:attrName>
                                        </p:attrNameLst>
                                      </p:cBhvr>
                                      <p:tavLst>
                                        <p:tav tm="0">
                                          <p:val>
                                            <p:fltVal val="0"/>
                                          </p:val>
                                        </p:tav>
                                        <p:tav tm="100000">
                                          <p:val>
                                            <p:strVal val="#ppt_w"/>
                                          </p:val>
                                        </p:tav>
                                      </p:tavLst>
                                    </p:anim>
                                    <p:anim calcmode="lin" valueType="num">
                                      <p:cBhvr>
                                        <p:cTn id="38" dur="1000" fill="hold"/>
                                        <p:tgtEl>
                                          <p:spTgt spid="98312"/>
                                        </p:tgtEl>
                                        <p:attrNameLst>
                                          <p:attrName>ppt_h</p:attrName>
                                        </p:attrNameLst>
                                      </p:cBhvr>
                                      <p:tavLst>
                                        <p:tav tm="0">
                                          <p:val>
                                            <p:fltVal val="0"/>
                                          </p:val>
                                        </p:tav>
                                        <p:tav tm="100000">
                                          <p:val>
                                            <p:strVal val="#ppt_h"/>
                                          </p:val>
                                        </p:tav>
                                      </p:tavLst>
                                    </p:anim>
                                    <p:anim calcmode="lin" valueType="num">
                                      <p:cBhvr>
                                        <p:cTn id="39" dur="1000" fill="hold"/>
                                        <p:tgtEl>
                                          <p:spTgt spid="98312"/>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983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98315"/>
                                        </p:tgtEl>
                                        <p:attrNameLst>
                                          <p:attrName>style.visibility</p:attrName>
                                        </p:attrNameLst>
                                      </p:cBhvr>
                                      <p:to>
                                        <p:strVal val="visible"/>
                                      </p:to>
                                    </p:set>
                                    <p:animEffect transition="in" filter="wipe(up)">
                                      <p:cBhvr>
                                        <p:cTn id="45" dur="500"/>
                                        <p:tgtEl>
                                          <p:spTgt spid="98315"/>
                                        </p:tgtEl>
                                      </p:cBhvr>
                                    </p:animEffect>
                                  </p:childTnLst>
                                  <p:subTnLst>
                                    <p:audio>
                                      <p:cMediaNode>
                                        <p:cTn display="0" masterRel="sameClick">
                                          <p:stCondLst>
                                            <p:cond evt="begin" delay="0">
                                              <p:tn val="43"/>
                                            </p:cond>
                                          </p:stCondLst>
                                          <p:endCondLst>
                                            <p:cond evt="onStopAudio" delay="0">
                                              <p:tgtEl>
                                                <p:sldTgt/>
                                              </p:tgtEl>
                                            </p:cond>
                                          </p:endCondLst>
                                        </p:cTn>
                                        <p:tgtEl>
                                          <p:sndTgt r:embed="rId4" name="clap.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autoUpdateAnimBg="0"/>
      <p:bldP spid="98309" grpId="0" autoUpdateAnimBg="0"/>
      <p:bldP spid="98310" grpId="0" autoUpdateAnimBg="0"/>
      <p:bldP spid="98311" grpId="0" autoUpdateAnimBg="0"/>
      <p:bldP spid="9831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1F326A-7311-471D-A9B1-6913591F4272}" type="slidenum">
              <a:rPr lang="en-US"/>
              <a:pPr/>
              <a:t>17</a:t>
            </a:fld>
            <a:endParaRPr lang="en-US"/>
          </a:p>
        </p:txBody>
      </p:sp>
      <p:sp>
        <p:nvSpPr>
          <p:cNvPr id="99330" name="Text Box 2"/>
          <p:cNvSpPr txBox="1">
            <a:spLocks noChangeArrowheads="1"/>
          </p:cNvSpPr>
          <p:nvPr/>
        </p:nvSpPr>
        <p:spPr bwMode="auto">
          <a:xfrm>
            <a:off x="4114800" y="136525"/>
            <a:ext cx="1219200" cy="396875"/>
          </a:xfrm>
          <a:prstGeom prst="rect">
            <a:avLst/>
          </a:prstGeom>
          <a:noFill/>
          <a:ln w="9525">
            <a:noFill/>
            <a:miter lim="800000"/>
            <a:headEnd/>
            <a:tailEnd/>
          </a:ln>
          <a:effectLst/>
        </p:spPr>
        <p:txBody>
          <a:bodyPr>
            <a:spAutoFit/>
          </a:bodyPr>
          <a:lstStyle/>
          <a:p>
            <a:pPr>
              <a:spcBef>
                <a:spcPct val="50000"/>
              </a:spcBef>
            </a:pPr>
            <a:r>
              <a:rPr lang="he-IL" sz="2000" b="1">
                <a:solidFill>
                  <a:schemeClr val="accent2"/>
                </a:solidFill>
                <a:effectLst>
                  <a:outerShdw blurRad="38100" dist="38100" dir="2700000" algn="tl">
                    <a:srgbClr val="C0C0C0"/>
                  </a:outerShdw>
                </a:effectLst>
                <a:cs typeface="David Transparent" pitchFamily="10" charset="-79"/>
              </a:rPr>
              <a:t>דוגמה 4</a:t>
            </a:r>
            <a:endParaRPr lang="en-US" sz="2000" b="1">
              <a:solidFill>
                <a:schemeClr val="accent2"/>
              </a:solidFill>
              <a:effectLst>
                <a:outerShdw blurRad="38100" dist="38100" dir="2700000" algn="tl">
                  <a:srgbClr val="C0C0C0"/>
                </a:outerShdw>
              </a:effectLst>
              <a:cs typeface="David Transparent" pitchFamily="10" charset="-79"/>
            </a:endParaRPr>
          </a:p>
        </p:txBody>
      </p:sp>
      <p:sp>
        <p:nvSpPr>
          <p:cNvPr id="99331" name="Text Box 3"/>
          <p:cNvSpPr txBox="1">
            <a:spLocks noChangeArrowheads="1"/>
          </p:cNvSpPr>
          <p:nvPr/>
        </p:nvSpPr>
        <p:spPr bwMode="auto">
          <a:xfrm>
            <a:off x="685800" y="1217613"/>
            <a:ext cx="7772400" cy="3713162"/>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נסמן ב- </a:t>
            </a:r>
            <a:r>
              <a:rPr lang="en-US" sz="1600">
                <a:effectLst>
                  <a:outerShdw blurRad="38100" dist="38100" dir="2700000" algn="tl">
                    <a:srgbClr val="C0C0C0"/>
                  </a:outerShdw>
                </a:effectLst>
                <a:cs typeface="David Transparent" pitchFamily="10" charset="-79"/>
              </a:rPr>
              <a:t>w(G)</a:t>
            </a:r>
            <a:r>
              <a:rPr lang="he-IL" sz="1600">
                <a:effectLst>
                  <a:outerShdw blurRad="38100" dist="38100" dir="2700000" algn="tl">
                    <a:srgbClr val="C0C0C0"/>
                  </a:outerShdw>
                </a:effectLst>
                <a:cs typeface="David Transparent" pitchFamily="10" charset="-79"/>
              </a:rPr>
              <a:t> את גודל הקליקה הגדולה ביותר בגרף </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לא מכוון. </a:t>
            </a:r>
          </a:p>
          <a:p>
            <a:pPr>
              <a:lnSpc>
                <a:spcPct val="120000"/>
              </a:lnSpc>
              <a:spcBef>
                <a:spcPct val="50000"/>
              </a:spcBef>
            </a:pPr>
            <a:r>
              <a:rPr lang="he-IL" sz="1600">
                <a:effectLst>
                  <a:outerShdw blurRad="38100" dist="38100" dir="2700000" algn="tl">
                    <a:srgbClr val="C0C0C0"/>
                  </a:outerShdw>
                </a:effectLst>
                <a:cs typeface="David Transparent" pitchFamily="10" charset="-79"/>
              </a:rPr>
              <a:t>ניתן לנסח את בעיית</a:t>
            </a:r>
            <a:r>
              <a:rPr lang="he-IL" sz="1600" b="1">
                <a:solidFill>
                  <a:srgbClr val="FF3300"/>
                </a:solidFill>
                <a:effectLst>
                  <a:outerShdw blurRad="38100" dist="38100" dir="2700000" algn="tl">
                    <a:srgbClr val="C0C0C0"/>
                  </a:outerShdw>
                </a:effectLst>
                <a:cs typeface="David Transparent" pitchFamily="10" charset="-79"/>
              </a:rPr>
              <a:t> הקליקה</a:t>
            </a:r>
            <a:r>
              <a:rPr lang="he-IL" sz="1600">
                <a:effectLst>
                  <a:outerShdw blurRad="38100" dist="38100" dir="2700000" algn="tl">
                    <a:srgbClr val="C0C0C0"/>
                  </a:outerShdw>
                </a:effectLst>
                <a:cs typeface="David Transparent" pitchFamily="10" charset="-79"/>
              </a:rPr>
              <a:t> באופן הבא:</a:t>
            </a:r>
          </a:p>
          <a:p>
            <a:pPr>
              <a:lnSpc>
                <a:spcPct val="120000"/>
              </a:lnSpc>
              <a:spcBef>
                <a:spcPct val="50000"/>
              </a:spcBef>
            </a:pPr>
            <a:r>
              <a:rPr lang="he-IL" sz="1600">
                <a:effectLst>
                  <a:outerShdw blurRad="38100" dist="38100" dir="2700000" algn="tl">
                    <a:srgbClr val="C0C0C0"/>
                  </a:outerShdw>
                </a:effectLst>
                <a:cs typeface="David Transparent" pitchFamily="10" charset="-79"/>
              </a:rPr>
              <a:t>הקלט לבעיה:</a:t>
            </a:r>
            <a:r>
              <a:rPr lang="en-US" sz="1600">
                <a:effectLst>
                  <a:outerShdw blurRad="38100" dist="38100" dir="2700000" algn="tl">
                    <a:srgbClr val="C0C0C0"/>
                  </a:outerShdw>
                </a:effectLst>
                <a:cs typeface="David Transparent" pitchFamily="10" charset="-79"/>
              </a:rPr>
              <a:t> </a:t>
            </a:r>
            <a:r>
              <a:rPr lang="he-IL" sz="1600">
                <a:effectLst>
                  <a:outerShdw blurRad="38100" dist="38100" dir="2700000" algn="tl">
                    <a:srgbClr val="C0C0C0"/>
                  </a:outerShdw>
                </a:effectLst>
                <a:cs typeface="David Transparent" pitchFamily="10" charset="-79"/>
              </a:rPr>
              <a:t>גרף </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ומספר שלם </a:t>
            </a:r>
            <a:r>
              <a:rPr lang="en-US" sz="16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a:t>
            </a:r>
          </a:p>
          <a:p>
            <a:pPr>
              <a:lnSpc>
                <a:spcPct val="120000"/>
              </a:lnSpc>
              <a:spcBef>
                <a:spcPct val="50000"/>
              </a:spcBef>
            </a:pPr>
            <a:r>
              <a:rPr lang="he-IL" sz="1600">
                <a:effectLst>
                  <a:outerShdw blurRad="38100" dist="38100" dir="2700000" algn="tl">
                    <a:srgbClr val="C0C0C0"/>
                  </a:outerShdw>
                </a:effectLst>
                <a:cs typeface="David Transparent" pitchFamily="10" charset="-79"/>
              </a:rPr>
              <a:t>השאלה: האם  </a:t>
            </a:r>
            <a:r>
              <a:rPr lang="en-US" sz="1600">
                <a:effectLst>
                  <a:outerShdw blurRad="38100" dist="38100" dir="2700000" algn="tl">
                    <a:srgbClr val="C0C0C0"/>
                  </a:outerShdw>
                </a:effectLst>
                <a:cs typeface="David Transparent" pitchFamily="10" charset="-79"/>
              </a:rPr>
              <a:t>w(G) </a:t>
            </a:r>
            <a:r>
              <a:rPr lang="en-US" sz="1600">
                <a:effectLst>
                  <a:outerShdw blurRad="38100" dist="38100" dir="2700000" algn="tl">
                    <a:srgbClr val="C0C0C0"/>
                  </a:outerShdw>
                </a:effectLst>
                <a:cs typeface="Times New Roman" pitchFamily="18" charset="0"/>
              </a:rPr>
              <a:t>≥</a:t>
            </a:r>
            <a:r>
              <a:rPr lang="en-US" sz="1600">
                <a:effectLst>
                  <a:outerShdw blurRad="38100" dist="38100" dir="2700000" algn="tl">
                    <a:srgbClr val="C0C0C0"/>
                  </a:outerShdw>
                </a:effectLst>
                <a:cs typeface="David Transparent" pitchFamily="10" charset="-79"/>
              </a:rPr>
              <a:t> k</a:t>
            </a:r>
            <a:r>
              <a:rPr lang="he-IL" sz="1600">
                <a:effectLst>
                  <a:outerShdw blurRad="38100" dist="38100" dir="2700000" algn="tl">
                    <a:srgbClr val="C0C0C0"/>
                  </a:outerShdw>
                </a:effectLst>
                <a:cs typeface="David Transparent" pitchFamily="10" charset="-79"/>
              </a:rPr>
              <a:t>?</a:t>
            </a:r>
          </a:p>
          <a:p>
            <a:pPr>
              <a:lnSpc>
                <a:spcPct val="120000"/>
              </a:lnSpc>
              <a:spcBef>
                <a:spcPct val="50000"/>
              </a:spcBef>
            </a:pPr>
            <a:r>
              <a:rPr lang="he-IL" sz="1600">
                <a:effectLst>
                  <a:outerShdw blurRad="38100" dist="38100" dir="2700000" algn="tl">
                    <a:srgbClr val="C0C0C0"/>
                  </a:outerShdw>
                </a:effectLst>
                <a:cs typeface="David Transparent" pitchFamily="10" charset="-79"/>
              </a:rPr>
              <a:t>בעיית </a:t>
            </a:r>
            <a:r>
              <a:rPr lang="he-IL" sz="1600" b="1">
                <a:solidFill>
                  <a:srgbClr val="FF3300"/>
                </a:solidFill>
                <a:effectLst>
                  <a:outerShdw blurRad="38100" dist="38100" dir="2700000" algn="tl">
                    <a:srgbClr val="C0C0C0"/>
                  </a:outerShdw>
                </a:effectLst>
                <a:cs typeface="David Transparent" pitchFamily="10" charset="-79"/>
              </a:rPr>
              <a:t>מלחמת הקליקות</a:t>
            </a:r>
            <a:r>
              <a:rPr lang="he-IL" sz="1600">
                <a:effectLst>
                  <a:outerShdw blurRad="38100" dist="38100" dir="2700000" algn="tl">
                    <a:srgbClr val="C0C0C0"/>
                  </a:outerShdw>
                </a:effectLst>
                <a:cs typeface="David Transparent" pitchFamily="10" charset="-79"/>
              </a:rPr>
              <a:t> היא הבעיה הבאה:</a:t>
            </a:r>
          </a:p>
          <a:p>
            <a:pPr>
              <a:lnSpc>
                <a:spcPct val="120000"/>
              </a:lnSpc>
              <a:spcBef>
                <a:spcPct val="50000"/>
              </a:spcBef>
            </a:pPr>
            <a:r>
              <a:rPr lang="he-IL" sz="1600">
                <a:effectLst>
                  <a:outerShdw blurRad="38100" dist="38100" dir="2700000" algn="tl">
                    <a:srgbClr val="C0C0C0"/>
                  </a:outerShdw>
                </a:effectLst>
                <a:cs typeface="David Transparent" pitchFamily="10" charset="-79"/>
              </a:rPr>
              <a:t>הקלט לבעיה: שני גרפים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1</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2</a:t>
            </a:r>
            <a:r>
              <a:rPr lang="he-IL" sz="1600">
                <a:effectLst>
                  <a:outerShdw blurRad="38100" dist="38100" dir="2700000" algn="tl">
                    <a:srgbClr val="C0C0C0"/>
                  </a:outerShdw>
                </a:effectLst>
                <a:cs typeface="David Transparent" pitchFamily="10" charset="-79"/>
              </a:rPr>
              <a:t>.</a:t>
            </a:r>
          </a:p>
          <a:p>
            <a:pPr>
              <a:lnSpc>
                <a:spcPct val="120000"/>
              </a:lnSpc>
              <a:spcBef>
                <a:spcPct val="50000"/>
              </a:spcBef>
            </a:pPr>
            <a:r>
              <a:rPr lang="he-IL" sz="1600">
                <a:effectLst>
                  <a:outerShdw blurRad="38100" dist="38100" dir="2700000" algn="tl">
                    <a:srgbClr val="C0C0C0"/>
                  </a:outerShdw>
                </a:effectLst>
                <a:cs typeface="David Transparent" pitchFamily="10" charset="-79"/>
              </a:rPr>
              <a:t>השאלה: האם </a:t>
            </a:r>
            <a:r>
              <a:rPr lang="en-US" sz="1600">
                <a:effectLst>
                  <a:outerShdw blurRad="38100" dist="38100" dir="2700000" algn="tl">
                    <a:srgbClr val="C0C0C0"/>
                  </a:outerShdw>
                </a:effectLst>
                <a:cs typeface="Times New Roman" pitchFamily="18" charset="0"/>
              </a:rPr>
              <a:t>≥ w(</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2</a:t>
            </a:r>
            <a:r>
              <a:rPr lang="en-US" sz="1600">
                <a:effectLst>
                  <a:outerShdw blurRad="38100" dist="38100" dir="2700000" algn="tl">
                    <a:srgbClr val="C0C0C0"/>
                  </a:outerShdw>
                </a:effectLst>
                <a:cs typeface="Times New Roman" pitchFamily="18" charset="0"/>
              </a:rPr>
              <a:t>)</a:t>
            </a:r>
            <a:r>
              <a:rPr lang="he-IL" sz="1600">
                <a:effectLst>
                  <a:outerShdw blurRad="38100" dist="38100" dir="2700000" algn="tl">
                    <a:srgbClr val="C0C0C0"/>
                  </a:outerShdw>
                </a:effectLst>
                <a:cs typeface="David Transparent" pitchFamily="10" charset="-79"/>
              </a:rPr>
              <a:t> </a:t>
            </a:r>
            <a:r>
              <a:rPr lang="en-US" sz="1600">
                <a:effectLst>
                  <a:outerShdw blurRad="38100" dist="38100" dir="2700000" algn="tl">
                    <a:srgbClr val="C0C0C0"/>
                  </a:outerShdw>
                </a:effectLst>
                <a:cs typeface="David Transparent" pitchFamily="10" charset="-79"/>
              </a:rPr>
              <a:t>w(G</a:t>
            </a:r>
            <a:r>
              <a:rPr lang="en-US" sz="1600" baseline="-25000">
                <a:effectLst>
                  <a:outerShdw blurRad="38100" dist="38100" dir="2700000" algn="tl">
                    <a:srgbClr val="C0C0C0"/>
                  </a:outerShdw>
                </a:effectLst>
                <a:cs typeface="David Transparent" pitchFamily="10" charset="-79"/>
              </a:rPr>
              <a:t>1</a:t>
            </a:r>
            <a:r>
              <a:rPr lang="en-US" sz="1600">
                <a:effectLst>
                  <a:outerShdw blurRad="38100" dist="38100" dir="2700000" algn="tl">
                    <a:srgbClr val="C0C0C0"/>
                  </a:outerShdw>
                </a:effectLst>
                <a:cs typeface="David Transparent" pitchFamily="10" charset="-79"/>
              </a:rPr>
              <a:t>)</a:t>
            </a:r>
            <a:r>
              <a:rPr lang="he-IL" sz="1600">
                <a:effectLst>
                  <a:outerShdw blurRad="38100" dist="38100" dir="2700000" algn="tl">
                    <a:srgbClr val="C0C0C0"/>
                  </a:outerShdw>
                </a:effectLst>
                <a:cs typeface="David Transparent" pitchFamily="10" charset="-79"/>
              </a:rPr>
              <a:t>?</a:t>
            </a:r>
          </a:p>
          <a:p>
            <a:pPr>
              <a:lnSpc>
                <a:spcPct val="120000"/>
              </a:lnSpc>
              <a:spcBef>
                <a:spcPct val="50000"/>
              </a:spcBef>
            </a:pPr>
            <a:endParaRPr lang="he-IL" sz="1600">
              <a:effectLst>
                <a:outerShdw blurRad="38100" dist="38100" dir="2700000" algn="tl">
                  <a:srgbClr val="C0C0C0"/>
                </a:outerShdw>
              </a:effectLst>
              <a:cs typeface="David Transparent" pitchFamily="10" charset="-79"/>
            </a:endParaRPr>
          </a:p>
          <a:p>
            <a:pPr>
              <a:lnSpc>
                <a:spcPct val="120000"/>
              </a:lnSpc>
              <a:spcBef>
                <a:spcPct val="50000"/>
              </a:spcBef>
            </a:pPr>
            <a:r>
              <a:rPr lang="he-IL" sz="1600">
                <a:effectLst>
                  <a:outerShdw blurRad="38100" dist="38100" dir="2700000" algn="tl">
                    <a:srgbClr val="C0C0C0"/>
                  </a:outerShdw>
                </a:effectLst>
                <a:cs typeface="David Transparent" pitchFamily="10" charset="-79"/>
              </a:rPr>
              <a:t>תארו רדוקציה פולינומיאלית מבעיית הקליקה לבעיית מלחמת הקליקות.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99330"/>
                                        </p:tgtEl>
                                        <p:attrNameLst>
                                          <p:attrName>style.visibility</p:attrName>
                                        </p:attrNameLst>
                                      </p:cBhvr>
                                      <p:to>
                                        <p:strVal val="visible"/>
                                      </p:to>
                                    </p:set>
                                    <p:anim calcmode="lin" valueType="num">
                                      <p:cBhvr>
                                        <p:cTn id="7" dur="1000" fill="hold"/>
                                        <p:tgtEl>
                                          <p:spTgt spid="99330"/>
                                        </p:tgtEl>
                                        <p:attrNameLst>
                                          <p:attrName>ppt_w</p:attrName>
                                        </p:attrNameLst>
                                      </p:cBhvr>
                                      <p:tavLst>
                                        <p:tav tm="0">
                                          <p:val>
                                            <p:fltVal val="0"/>
                                          </p:val>
                                        </p:tav>
                                        <p:tav tm="100000">
                                          <p:val>
                                            <p:strVal val="#ppt_w"/>
                                          </p:val>
                                        </p:tav>
                                      </p:tavLst>
                                    </p:anim>
                                    <p:anim calcmode="lin" valueType="num">
                                      <p:cBhvr>
                                        <p:cTn id="8" dur="1000" fill="hold"/>
                                        <p:tgtEl>
                                          <p:spTgt spid="99330"/>
                                        </p:tgtEl>
                                        <p:attrNameLst>
                                          <p:attrName>ppt_h</p:attrName>
                                        </p:attrNameLst>
                                      </p:cBhvr>
                                      <p:tavLst>
                                        <p:tav tm="0">
                                          <p:val>
                                            <p:fltVal val="0"/>
                                          </p:val>
                                        </p:tav>
                                        <p:tav tm="100000">
                                          <p:val>
                                            <p:strVal val="#ppt_h"/>
                                          </p:val>
                                        </p:tav>
                                      </p:tavLst>
                                    </p:anim>
                                    <p:anim calcmode="lin" valueType="num">
                                      <p:cBhvr>
                                        <p:cTn id="9" dur="1000" fill="hold"/>
                                        <p:tgtEl>
                                          <p:spTgt spid="9933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9330"/>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builtIn="1"/>
                                        </p:tgtEl>
                                      </p:cMediaNode>
                                    </p:audio>
                                  </p:sub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9331"/>
                                        </p:tgtEl>
                                        <p:attrNameLst>
                                          <p:attrName>style.visibility</p:attrName>
                                        </p:attrNameLst>
                                      </p:cBhvr>
                                      <p:to>
                                        <p:strVal val="visible"/>
                                      </p:to>
                                    </p:set>
                                    <p:animEffect transition="in" filter="wipe(up)">
                                      <p:cBhvr>
                                        <p:cTn id="15" dur="500"/>
                                        <p:tgtEl>
                                          <p:spTgt spid="99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utoUpdateAnimBg="0"/>
      <p:bldP spid="9933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2"/>
          </p:nvPr>
        </p:nvSpPr>
        <p:spPr/>
        <p:txBody>
          <a:bodyPr/>
          <a:lstStyle/>
          <a:p>
            <a:fld id="{BF7E9148-45FD-415C-AC2C-C180D97690AF}" type="slidenum">
              <a:rPr lang="en-US"/>
              <a:pPr/>
              <a:t>18</a:t>
            </a:fld>
            <a:endParaRPr lang="en-US"/>
          </a:p>
        </p:txBody>
      </p:sp>
      <p:sp>
        <p:nvSpPr>
          <p:cNvPr id="100354" name="Text Box 2"/>
          <p:cNvSpPr txBox="1">
            <a:spLocks noChangeArrowheads="1"/>
          </p:cNvSpPr>
          <p:nvPr/>
        </p:nvSpPr>
        <p:spPr bwMode="auto">
          <a:xfrm>
            <a:off x="7315200" y="757238"/>
            <a:ext cx="1219200" cy="385762"/>
          </a:xfrm>
          <a:prstGeom prst="rect">
            <a:avLst/>
          </a:prstGeom>
          <a:noFill/>
          <a:ln w="9525">
            <a:noFill/>
            <a:miter lim="800000"/>
            <a:headEnd/>
            <a:tailEnd/>
          </a:ln>
          <a:effectLst/>
        </p:spPr>
        <p:txBody>
          <a:bodyPr>
            <a:spAutoFit/>
          </a:bodyPr>
          <a:lstStyle/>
          <a:p>
            <a:pPr>
              <a:lnSpc>
                <a:spcPct val="120000"/>
              </a:lnSpc>
              <a:spcBef>
                <a:spcPct val="50000"/>
              </a:spcBef>
            </a:pPr>
            <a:r>
              <a:rPr lang="he-IL" sz="1600">
                <a:solidFill>
                  <a:schemeClr val="accent2"/>
                </a:solidFill>
                <a:effectLst>
                  <a:outerShdw blurRad="38100" dist="38100" dir="2700000" algn="tl">
                    <a:srgbClr val="C0C0C0"/>
                  </a:outerShdw>
                </a:effectLst>
                <a:cs typeface="David Transparent" pitchFamily="10" charset="-79"/>
              </a:rPr>
              <a:t> פתרון:</a:t>
            </a:r>
            <a:endParaRPr lang="en-US" sz="1600">
              <a:solidFill>
                <a:schemeClr val="accent2"/>
              </a:solidFill>
              <a:effectLst>
                <a:outerShdw blurRad="38100" dist="38100" dir="2700000" algn="tl">
                  <a:srgbClr val="C0C0C0"/>
                </a:outerShdw>
              </a:effectLst>
              <a:cs typeface="David Transparent" pitchFamily="10" charset="-79"/>
            </a:endParaRPr>
          </a:p>
        </p:txBody>
      </p:sp>
      <p:sp>
        <p:nvSpPr>
          <p:cNvPr id="100355" name="Text Box 3"/>
          <p:cNvSpPr txBox="1">
            <a:spLocks noChangeArrowheads="1"/>
          </p:cNvSpPr>
          <p:nvPr/>
        </p:nvSpPr>
        <p:spPr bwMode="auto">
          <a:xfrm>
            <a:off x="1143000" y="1225550"/>
            <a:ext cx="7315200" cy="1095375"/>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יהיו </a:t>
            </a:r>
            <a:r>
              <a:rPr lang="en-US" sz="1600">
                <a:effectLst>
                  <a:outerShdw blurRad="38100" dist="38100" dir="2700000" algn="tl">
                    <a:srgbClr val="C0C0C0"/>
                  </a:outerShdw>
                </a:effectLst>
                <a:cs typeface="David Transparent" pitchFamily="10" charset="-79"/>
              </a:rPr>
              <a:t> G,k</a:t>
            </a:r>
            <a:r>
              <a:rPr lang="he-IL" sz="1600">
                <a:effectLst>
                  <a:outerShdw blurRad="38100" dist="38100" dir="2700000" algn="tl">
                    <a:srgbClr val="C0C0C0"/>
                  </a:outerShdw>
                </a:effectLst>
                <a:cs typeface="David Transparent" pitchFamily="10" charset="-79"/>
              </a:rPr>
              <a:t>הקלט לבעיית הקליקה. נבנה גרף </a:t>
            </a:r>
            <a:r>
              <a:rPr lang="he-IL" sz="1600" b="1">
                <a:effectLst>
                  <a:outerShdw blurRad="38100" dist="38100" dir="2700000" algn="tl">
                    <a:srgbClr val="C0C0C0"/>
                  </a:outerShdw>
                </a:effectLst>
                <a:cs typeface="David Transparent" pitchFamily="10" charset="-79"/>
              </a:rPr>
              <a:t>שלם</a:t>
            </a:r>
            <a:r>
              <a:rPr lang="he-IL" sz="1600">
                <a:effectLst>
                  <a:outerShdw blurRad="38100" dist="38100" dir="2700000" algn="tl">
                    <a:srgbClr val="C0C0C0"/>
                  </a:outerShdw>
                </a:effectLst>
                <a:cs typeface="David Transparent" pitchFamily="10" charset="-79"/>
              </a:rPr>
              <a:t> </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בעל </a:t>
            </a:r>
            <a:r>
              <a:rPr lang="en-US" sz="16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 צמתים.        כלומר הגרף החדש הוא קליקה בגודל </a:t>
            </a:r>
            <a:r>
              <a:rPr lang="en-US" sz="16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 (גרף כזה נקרא </a:t>
            </a:r>
            <a:r>
              <a:rPr lang="en-US" sz="1600">
                <a:effectLst>
                  <a:outerShdw blurRad="38100" dist="38100" dir="2700000" algn="tl">
                    <a:srgbClr val="C0C0C0"/>
                  </a:outerShdw>
                </a:effectLst>
                <a:cs typeface="David Transparent" pitchFamily="10" charset="-79"/>
              </a:rPr>
              <a:t>C</a:t>
            </a:r>
            <a:r>
              <a:rPr lang="en-US" sz="1600" baseline="-250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a:t>
            </a:r>
          </a:p>
          <a:p>
            <a:pPr>
              <a:lnSpc>
                <a:spcPct val="120000"/>
              </a:lnSpc>
              <a:spcBef>
                <a:spcPct val="50000"/>
              </a:spcBef>
            </a:pPr>
            <a:r>
              <a:rPr lang="he-IL" sz="1600">
                <a:effectLst>
                  <a:outerShdw blurRad="38100" dist="38100" dir="2700000" algn="tl">
                    <a:srgbClr val="C0C0C0"/>
                  </a:outerShdw>
                </a:effectLst>
                <a:cs typeface="David Transparent" pitchFamily="10" charset="-79"/>
              </a:rPr>
              <a:t>למשל:</a:t>
            </a:r>
            <a:endParaRPr lang="en-US" sz="1600">
              <a:effectLst>
                <a:outerShdw blurRad="38100" dist="38100" dir="2700000" algn="tl">
                  <a:srgbClr val="C0C0C0"/>
                </a:outerShdw>
              </a:effectLst>
              <a:cs typeface="David Transparent" pitchFamily="10" charset="-79"/>
            </a:endParaRPr>
          </a:p>
        </p:txBody>
      </p:sp>
      <p:graphicFrame>
        <p:nvGraphicFramePr>
          <p:cNvPr id="100356" name="Object 4"/>
          <p:cNvGraphicFramePr>
            <a:graphicFrameLocks noChangeAspect="1"/>
          </p:cNvGraphicFramePr>
          <p:nvPr/>
        </p:nvGraphicFramePr>
        <p:xfrm>
          <a:off x="3554413" y="5310188"/>
          <a:ext cx="3133725" cy="808037"/>
        </p:xfrm>
        <a:graphic>
          <a:graphicData uri="http://schemas.openxmlformats.org/presentationml/2006/ole">
            <p:oleObj spid="_x0000_s100356" name="Equation" r:id="rId5" imgW="838080" imgH="215640" progId="Equation.DSMT4">
              <p:embed/>
            </p:oleObj>
          </a:graphicData>
        </a:graphic>
      </p:graphicFrame>
      <p:grpSp>
        <p:nvGrpSpPr>
          <p:cNvPr id="100357" name="Group 5"/>
          <p:cNvGrpSpPr>
            <a:grpSpLocks/>
          </p:cNvGrpSpPr>
          <p:nvPr/>
        </p:nvGrpSpPr>
        <p:grpSpPr bwMode="auto">
          <a:xfrm>
            <a:off x="2514600" y="2362200"/>
            <a:ext cx="3962400" cy="1752600"/>
            <a:chOff x="2448" y="1392"/>
            <a:chExt cx="2304" cy="864"/>
          </a:xfrm>
        </p:grpSpPr>
        <p:grpSp>
          <p:nvGrpSpPr>
            <p:cNvPr id="100358" name="Group 6"/>
            <p:cNvGrpSpPr>
              <a:grpSpLocks/>
            </p:cNvGrpSpPr>
            <p:nvPr/>
          </p:nvGrpSpPr>
          <p:grpSpPr bwMode="auto">
            <a:xfrm>
              <a:off x="3840" y="1392"/>
              <a:ext cx="912" cy="864"/>
              <a:chOff x="2688" y="1728"/>
              <a:chExt cx="912" cy="864"/>
            </a:xfrm>
          </p:grpSpPr>
          <p:sp>
            <p:nvSpPr>
              <p:cNvPr id="100359" name="Line 7"/>
              <p:cNvSpPr>
                <a:spLocks noChangeShapeType="1"/>
              </p:cNvSpPr>
              <p:nvPr/>
            </p:nvSpPr>
            <p:spPr bwMode="auto">
              <a:xfrm>
                <a:off x="3408" y="1728"/>
                <a:ext cx="192" cy="480"/>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0360" name="Line 8"/>
              <p:cNvSpPr>
                <a:spLocks noChangeShapeType="1"/>
              </p:cNvSpPr>
              <p:nvPr/>
            </p:nvSpPr>
            <p:spPr bwMode="auto">
              <a:xfrm flipH="1">
                <a:off x="2832" y="1728"/>
                <a:ext cx="576" cy="0"/>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0361" name="Line 9"/>
              <p:cNvSpPr>
                <a:spLocks noChangeShapeType="1"/>
              </p:cNvSpPr>
              <p:nvPr/>
            </p:nvSpPr>
            <p:spPr bwMode="auto">
              <a:xfrm flipH="1">
                <a:off x="2688" y="1728"/>
                <a:ext cx="144" cy="480"/>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0362" name="Line 10"/>
              <p:cNvSpPr>
                <a:spLocks noChangeShapeType="1"/>
              </p:cNvSpPr>
              <p:nvPr/>
            </p:nvSpPr>
            <p:spPr bwMode="auto">
              <a:xfrm>
                <a:off x="2688" y="2208"/>
                <a:ext cx="432" cy="384"/>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0363" name="Line 11"/>
              <p:cNvSpPr>
                <a:spLocks noChangeShapeType="1"/>
              </p:cNvSpPr>
              <p:nvPr/>
            </p:nvSpPr>
            <p:spPr bwMode="auto">
              <a:xfrm flipH="1">
                <a:off x="3120" y="2208"/>
                <a:ext cx="480" cy="384"/>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0364" name="Line 12"/>
              <p:cNvSpPr>
                <a:spLocks noChangeShapeType="1"/>
              </p:cNvSpPr>
              <p:nvPr/>
            </p:nvSpPr>
            <p:spPr bwMode="auto">
              <a:xfrm>
                <a:off x="2832" y="1728"/>
                <a:ext cx="288" cy="864"/>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0365" name="Line 13"/>
              <p:cNvSpPr>
                <a:spLocks noChangeShapeType="1"/>
              </p:cNvSpPr>
              <p:nvPr/>
            </p:nvSpPr>
            <p:spPr bwMode="auto">
              <a:xfrm flipV="1">
                <a:off x="2688" y="1728"/>
                <a:ext cx="720" cy="480"/>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0366" name="Line 14"/>
              <p:cNvSpPr>
                <a:spLocks noChangeShapeType="1"/>
              </p:cNvSpPr>
              <p:nvPr/>
            </p:nvSpPr>
            <p:spPr bwMode="auto">
              <a:xfrm>
                <a:off x="2832" y="1728"/>
                <a:ext cx="768" cy="480"/>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0367" name="Line 15"/>
              <p:cNvSpPr>
                <a:spLocks noChangeShapeType="1"/>
              </p:cNvSpPr>
              <p:nvPr/>
            </p:nvSpPr>
            <p:spPr bwMode="auto">
              <a:xfrm flipH="1">
                <a:off x="3120" y="1728"/>
                <a:ext cx="288" cy="864"/>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0368" name="Line 16"/>
              <p:cNvSpPr>
                <a:spLocks noChangeShapeType="1"/>
              </p:cNvSpPr>
              <p:nvPr/>
            </p:nvSpPr>
            <p:spPr bwMode="auto">
              <a:xfrm>
                <a:off x="2688" y="2208"/>
                <a:ext cx="912" cy="0"/>
              </a:xfrm>
              <a:prstGeom prst="line">
                <a:avLst/>
              </a:prstGeom>
              <a:noFill/>
              <a:ln w="38100">
                <a:solidFill>
                  <a:schemeClr val="tx1"/>
                </a:solidFill>
                <a:round/>
                <a:headEnd type="oval" w="med" len="med"/>
                <a:tailEnd type="oval" w="med" len="med"/>
              </a:ln>
              <a:effectLst/>
            </p:spPr>
            <p:txBody>
              <a:bodyPr wrap="none"/>
              <a:lstStyle/>
              <a:p>
                <a:endParaRPr lang="he-IL"/>
              </a:p>
            </p:txBody>
          </p:sp>
        </p:grpSp>
        <p:sp>
          <p:nvSpPr>
            <p:cNvPr id="100369" name="Text Box 17"/>
            <p:cNvSpPr txBox="1">
              <a:spLocks noChangeArrowheads="1"/>
            </p:cNvSpPr>
            <p:nvPr/>
          </p:nvSpPr>
          <p:spPr bwMode="auto">
            <a:xfrm>
              <a:off x="2448" y="1680"/>
              <a:ext cx="1248" cy="347"/>
            </a:xfrm>
            <a:prstGeom prst="rect">
              <a:avLst/>
            </a:prstGeom>
            <a:noFill/>
            <a:ln w="9525">
              <a:noFill/>
              <a:miter lim="800000"/>
              <a:headEnd/>
              <a:tailEnd/>
            </a:ln>
            <a:effectLst/>
          </p:spPr>
          <p:txBody>
            <a:bodyPr>
              <a:spAutoFit/>
            </a:bodyPr>
            <a:lstStyle/>
            <a:p>
              <a:pPr algn="ctr">
                <a:spcBef>
                  <a:spcPct val="50000"/>
                </a:spcBef>
              </a:pPr>
              <a:r>
                <a:rPr lang="en-US" sz="1600">
                  <a:effectLst>
                    <a:outerShdw blurRad="38100" dist="38100" dir="2700000" algn="tl">
                      <a:srgbClr val="C0C0C0"/>
                    </a:outerShdw>
                  </a:effectLst>
                  <a:cs typeface="David Transparent" pitchFamily="10" charset="-79"/>
                </a:rPr>
                <a:t>C</a:t>
              </a:r>
              <a:r>
                <a:rPr lang="en-US" sz="1600" baseline="-25000">
                  <a:effectLst>
                    <a:outerShdw blurRad="38100" dist="38100" dir="2700000" algn="tl">
                      <a:srgbClr val="C0C0C0"/>
                    </a:outerShdw>
                  </a:effectLst>
                  <a:cs typeface="David Transparent" pitchFamily="10" charset="-79"/>
                </a:rPr>
                <a:t>5 </a:t>
              </a:r>
              <a:r>
                <a:rPr lang="en-US" sz="1600">
                  <a:effectLst>
                    <a:outerShdw blurRad="38100" dist="38100" dir="2700000" algn="tl">
                      <a:srgbClr val="C0C0C0"/>
                    </a:outerShdw>
                  </a:effectLst>
                  <a:cs typeface="David Transparent" pitchFamily="10" charset="-79"/>
                </a:rPr>
                <a:t>=</a:t>
              </a:r>
              <a:endParaRPr lang="he-IL" sz="1600">
                <a:effectLst>
                  <a:outerShdw blurRad="38100" dist="38100" dir="2700000" algn="tl">
                    <a:srgbClr val="C0C0C0"/>
                  </a:outerShdw>
                </a:effectLst>
                <a:cs typeface="David Transparent" pitchFamily="10" charset="-79"/>
              </a:endParaRPr>
            </a:p>
            <a:p>
              <a:pPr algn="ctr">
                <a:spcBef>
                  <a:spcPct val="50000"/>
                </a:spcBef>
              </a:pPr>
              <a:endParaRPr lang="en-US" sz="1600">
                <a:effectLst>
                  <a:outerShdw blurRad="38100" dist="38100" dir="2700000" algn="tl">
                    <a:srgbClr val="C0C0C0"/>
                  </a:outerShdw>
                </a:effectLst>
                <a:cs typeface="David Transparent" pitchFamily="10" charset="-79"/>
              </a:endParaRPr>
            </a:p>
          </p:txBody>
        </p:sp>
      </p:grpSp>
      <p:sp>
        <p:nvSpPr>
          <p:cNvPr id="100370" name="Text Box 18"/>
          <p:cNvSpPr txBox="1">
            <a:spLocks noChangeArrowheads="1"/>
          </p:cNvSpPr>
          <p:nvPr/>
        </p:nvSpPr>
        <p:spPr bwMode="auto">
          <a:xfrm>
            <a:off x="762000" y="4495800"/>
            <a:ext cx="7696200" cy="385763"/>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הקלט שניתן לבעיית מלחמת הקליקות יורכב מהגרף המקורי </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ומ- </a:t>
            </a:r>
            <a:r>
              <a:rPr lang="en-US" sz="1600">
                <a:effectLst>
                  <a:outerShdw blurRad="38100" dist="38100" dir="2700000" algn="tl">
                    <a:srgbClr val="C0C0C0"/>
                  </a:outerShdw>
                </a:effectLst>
                <a:cs typeface="David Transparent" pitchFamily="10" charset="-79"/>
              </a:rPr>
              <a:t>C</a:t>
            </a:r>
            <a:r>
              <a:rPr lang="en-US" sz="1600" baseline="-250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 כלומר:</a:t>
            </a:r>
            <a:endParaRPr lang="en-US" sz="1600">
              <a:effectLst>
                <a:outerShdw blurRad="38100" dist="38100" dir="2700000" algn="tl">
                  <a:srgbClr val="C0C0C0"/>
                </a:outerShdw>
              </a:effectLst>
              <a:cs typeface="David Transparent" pitchFamily="10"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wipe(up)">
                                      <p:cBhvr>
                                        <p:cTn id="7" dur="500"/>
                                        <p:tgtEl>
                                          <p:spTgt spid="100354"/>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builtIn="1"/>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0355"/>
                                        </p:tgtEl>
                                        <p:attrNameLst>
                                          <p:attrName>style.visibility</p:attrName>
                                        </p:attrNameLst>
                                      </p:cBhvr>
                                      <p:to>
                                        <p:strVal val="visible"/>
                                      </p:to>
                                    </p:set>
                                    <p:animEffect transition="in" filter="wipe(up)">
                                      <p:cBhvr>
                                        <p:cTn id="12" dur="500"/>
                                        <p:tgtEl>
                                          <p:spTgt spid="100355"/>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nodeType="clickEffect">
                                  <p:stCondLst>
                                    <p:cond delay="0"/>
                                  </p:stCondLst>
                                  <p:childTnLst>
                                    <p:set>
                                      <p:cBhvr>
                                        <p:cTn id="16" dur="1" fill="hold">
                                          <p:stCondLst>
                                            <p:cond delay="0"/>
                                          </p:stCondLst>
                                        </p:cTn>
                                        <p:tgtEl>
                                          <p:spTgt spid="100357"/>
                                        </p:tgtEl>
                                        <p:attrNameLst>
                                          <p:attrName>style.visibility</p:attrName>
                                        </p:attrNameLst>
                                      </p:cBhvr>
                                      <p:to>
                                        <p:strVal val="visible"/>
                                      </p:to>
                                    </p:set>
                                    <p:anim calcmode="lin" valueType="num">
                                      <p:cBhvr>
                                        <p:cTn id="17" dur="1000" fill="hold"/>
                                        <p:tgtEl>
                                          <p:spTgt spid="100357"/>
                                        </p:tgtEl>
                                        <p:attrNameLst>
                                          <p:attrName>ppt_w</p:attrName>
                                        </p:attrNameLst>
                                      </p:cBhvr>
                                      <p:tavLst>
                                        <p:tav tm="0">
                                          <p:val>
                                            <p:fltVal val="0"/>
                                          </p:val>
                                        </p:tav>
                                        <p:tav tm="100000">
                                          <p:val>
                                            <p:strVal val="#ppt_w"/>
                                          </p:val>
                                        </p:tav>
                                      </p:tavLst>
                                    </p:anim>
                                    <p:anim calcmode="lin" valueType="num">
                                      <p:cBhvr>
                                        <p:cTn id="18" dur="1000" fill="hold"/>
                                        <p:tgtEl>
                                          <p:spTgt spid="100357"/>
                                        </p:tgtEl>
                                        <p:attrNameLst>
                                          <p:attrName>ppt_h</p:attrName>
                                        </p:attrNameLst>
                                      </p:cBhvr>
                                      <p:tavLst>
                                        <p:tav tm="0">
                                          <p:val>
                                            <p:fltVal val="0"/>
                                          </p:val>
                                        </p:tav>
                                        <p:tav tm="100000">
                                          <p:val>
                                            <p:strVal val="#ppt_h"/>
                                          </p:val>
                                        </p:tav>
                                      </p:tavLst>
                                    </p:anim>
                                    <p:anim calcmode="lin" valueType="num">
                                      <p:cBhvr>
                                        <p:cTn id="19" dur="1000" fill="hold"/>
                                        <p:tgtEl>
                                          <p:spTgt spid="100357"/>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00357"/>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5"/>
                                            </p:cond>
                                          </p:stCondLst>
                                          <p:endCondLst>
                                            <p:cond evt="onStopAudio" delay="0">
                                              <p:tgtEl>
                                                <p:sldTgt/>
                                              </p:tgtEl>
                                            </p:cond>
                                          </p:endCondLst>
                                        </p:cTn>
                                        <p:tgtEl>
                                          <p:sndTgt r:embed="rId4" name="chimes.wav" builtIn="1"/>
                                        </p:tgtEl>
                                      </p:cMediaNode>
                                    </p:audio>
                                  </p:sub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0370"/>
                                        </p:tgtEl>
                                        <p:attrNameLst>
                                          <p:attrName>style.visibility</p:attrName>
                                        </p:attrNameLst>
                                      </p:cBhvr>
                                      <p:to>
                                        <p:strVal val="visible"/>
                                      </p:to>
                                    </p:set>
                                    <p:animEffect transition="in" filter="wipe(up)">
                                      <p:cBhvr>
                                        <p:cTn id="25" dur="500"/>
                                        <p:tgtEl>
                                          <p:spTgt spid="10037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00356"/>
                                        </p:tgtEl>
                                        <p:attrNameLst>
                                          <p:attrName>style.visibility</p:attrName>
                                        </p:attrNameLst>
                                      </p:cBhvr>
                                      <p:to>
                                        <p:strVal val="visible"/>
                                      </p:to>
                                    </p:set>
                                    <p:anim calcmode="lin" valueType="num">
                                      <p:cBhvr additive="base">
                                        <p:cTn id="30" dur="500" fill="hold"/>
                                        <p:tgtEl>
                                          <p:spTgt spid="100356"/>
                                        </p:tgtEl>
                                        <p:attrNameLst>
                                          <p:attrName>ppt_x</p:attrName>
                                        </p:attrNameLst>
                                      </p:cBhvr>
                                      <p:tavLst>
                                        <p:tav tm="0">
                                          <p:val>
                                            <p:strVal val="0-#ppt_w/2"/>
                                          </p:val>
                                        </p:tav>
                                        <p:tav tm="100000">
                                          <p:val>
                                            <p:strVal val="#ppt_x"/>
                                          </p:val>
                                        </p:tav>
                                      </p:tavLst>
                                    </p:anim>
                                    <p:anim calcmode="lin" valueType="num">
                                      <p:cBhvr additive="base">
                                        <p:cTn id="31" dur="500" fill="hold"/>
                                        <p:tgtEl>
                                          <p:spTgt spid="100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autoUpdateAnimBg="0"/>
      <p:bldP spid="100355" grpId="0" autoUpdateAnimBg="0"/>
      <p:bldP spid="10037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2"/>
          </p:nvPr>
        </p:nvSpPr>
        <p:spPr/>
        <p:txBody>
          <a:bodyPr/>
          <a:lstStyle/>
          <a:p>
            <a:fld id="{41C4ADEE-36AF-4EFB-BA58-FCC4F412AAD3}" type="slidenum">
              <a:rPr lang="en-US"/>
              <a:pPr/>
              <a:t>19</a:t>
            </a:fld>
            <a:endParaRPr lang="en-US"/>
          </a:p>
        </p:txBody>
      </p:sp>
      <p:grpSp>
        <p:nvGrpSpPr>
          <p:cNvPr id="101378" name="Group 2"/>
          <p:cNvGrpSpPr>
            <a:grpSpLocks/>
          </p:cNvGrpSpPr>
          <p:nvPr/>
        </p:nvGrpSpPr>
        <p:grpSpPr bwMode="auto">
          <a:xfrm>
            <a:off x="2133600" y="1143000"/>
            <a:ext cx="5562600" cy="1676400"/>
            <a:chOff x="1344" y="720"/>
            <a:chExt cx="3504" cy="1056"/>
          </a:xfrm>
        </p:grpSpPr>
        <p:sp>
          <p:nvSpPr>
            <p:cNvPr id="101379" name="Line 3"/>
            <p:cNvSpPr>
              <a:spLocks noChangeShapeType="1"/>
            </p:cNvSpPr>
            <p:nvPr/>
          </p:nvSpPr>
          <p:spPr bwMode="auto">
            <a:xfrm>
              <a:off x="1344" y="1296"/>
              <a:ext cx="480" cy="0"/>
            </a:xfrm>
            <a:prstGeom prst="line">
              <a:avLst/>
            </a:prstGeom>
            <a:noFill/>
            <a:ln w="9525">
              <a:solidFill>
                <a:schemeClr val="tx1"/>
              </a:solidFill>
              <a:round/>
              <a:headEnd/>
              <a:tailEnd type="triangle" w="med" len="med"/>
            </a:ln>
            <a:effectLst/>
          </p:spPr>
          <p:txBody>
            <a:bodyPr wrap="none"/>
            <a:lstStyle/>
            <a:p>
              <a:endParaRPr lang="he-IL"/>
            </a:p>
          </p:txBody>
        </p:sp>
        <p:sp>
          <p:nvSpPr>
            <p:cNvPr id="101380" name="Line 4"/>
            <p:cNvSpPr>
              <a:spLocks noChangeShapeType="1"/>
            </p:cNvSpPr>
            <p:nvPr/>
          </p:nvSpPr>
          <p:spPr bwMode="auto">
            <a:xfrm>
              <a:off x="4368" y="1296"/>
              <a:ext cx="480" cy="0"/>
            </a:xfrm>
            <a:prstGeom prst="line">
              <a:avLst/>
            </a:prstGeom>
            <a:noFill/>
            <a:ln w="9525">
              <a:solidFill>
                <a:schemeClr val="tx1"/>
              </a:solidFill>
              <a:round/>
              <a:headEnd/>
              <a:tailEnd type="triangle" w="med" len="med"/>
            </a:ln>
            <a:effectLst/>
          </p:spPr>
          <p:txBody>
            <a:bodyPr wrap="none"/>
            <a:lstStyle/>
            <a:p>
              <a:endParaRPr lang="he-IL"/>
            </a:p>
          </p:txBody>
        </p:sp>
        <p:sp>
          <p:nvSpPr>
            <p:cNvPr id="101381" name="AutoShape 5"/>
            <p:cNvSpPr>
              <a:spLocks noChangeArrowheads="1"/>
            </p:cNvSpPr>
            <p:nvPr/>
          </p:nvSpPr>
          <p:spPr bwMode="auto">
            <a:xfrm>
              <a:off x="1824" y="912"/>
              <a:ext cx="2544" cy="864"/>
            </a:xfrm>
            <a:prstGeom prst="bevel">
              <a:avLst>
                <a:gd name="adj" fmla="val 12500"/>
              </a:avLst>
            </a:prstGeom>
            <a:solidFill>
              <a:schemeClr val="hlink">
                <a:alpha val="50000"/>
              </a:schemeClr>
            </a:solidFill>
            <a:ln w="9525">
              <a:solidFill>
                <a:schemeClr val="tx1"/>
              </a:solidFill>
              <a:miter lim="800000"/>
              <a:headEnd/>
              <a:tailEnd/>
            </a:ln>
            <a:effectLst/>
          </p:spPr>
          <p:txBody>
            <a:bodyPr wrap="none" anchor="ctr"/>
            <a:lstStyle/>
            <a:p>
              <a:endParaRPr lang="he-IL"/>
            </a:p>
          </p:txBody>
        </p:sp>
        <p:sp>
          <p:nvSpPr>
            <p:cNvPr id="101382" name="Text Box 6"/>
            <p:cNvSpPr txBox="1">
              <a:spLocks noChangeArrowheads="1"/>
            </p:cNvSpPr>
            <p:nvPr/>
          </p:nvSpPr>
          <p:spPr bwMode="auto">
            <a:xfrm>
              <a:off x="2736" y="720"/>
              <a:ext cx="720" cy="231"/>
            </a:xfrm>
            <a:prstGeom prst="rect">
              <a:avLst/>
            </a:prstGeom>
            <a:noFill/>
            <a:ln w="9525">
              <a:noFill/>
              <a:miter lim="800000"/>
              <a:headEnd/>
              <a:tailEnd/>
            </a:ln>
            <a:effectLst/>
          </p:spPr>
          <p:txBody>
            <a:bodyPr>
              <a:spAutoFit/>
            </a:bodyPr>
            <a:lstStyle/>
            <a:p>
              <a:pPr>
                <a:spcBef>
                  <a:spcPct val="50000"/>
                </a:spcBef>
              </a:pPr>
              <a:r>
                <a:rPr lang="he-IL" sz="1800" b="1">
                  <a:solidFill>
                    <a:schemeClr val="accent2"/>
                  </a:solidFill>
                  <a:effectLst>
                    <a:outerShdw blurRad="38100" dist="38100" dir="2700000" algn="tl">
                      <a:srgbClr val="C0C0C0"/>
                    </a:outerShdw>
                  </a:effectLst>
                  <a:cs typeface="David Transparent" pitchFamily="10" charset="-79"/>
                </a:rPr>
                <a:t>בעיה </a:t>
              </a:r>
              <a:r>
                <a:rPr lang="en-US" sz="1800" b="1">
                  <a:solidFill>
                    <a:schemeClr val="accent2"/>
                  </a:solidFill>
                  <a:effectLst>
                    <a:outerShdw blurRad="38100" dist="38100" dir="2700000" algn="tl">
                      <a:srgbClr val="C0C0C0"/>
                    </a:outerShdw>
                  </a:effectLst>
                  <a:cs typeface="David Transparent" pitchFamily="10" charset="-79"/>
                </a:rPr>
                <a:t>A</a:t>
              </a:r>
            </a:p>
          </p:txBody>
        </p:sp>
      </p:grpSp>
      <p:grpSp>
        <p:nvGrpSpPr>
          <p:cNvPr id="101383" name="Group 7"/>
          <p:cNvGrpSpPr>
            <a:grpSpLocks/>
          </p:cNvGrpSpPr>
          <p:nvPr/>
        </p:nvGrpSpPr>
        <p:grpSpPr bwMode="auto">
          <a:xfrm>
            <a:off x="2133600" y="3733800"/>
            <a:ext cx="5562600" cy="1676400"/>
            <a:chOff x="1344" y="2352"/>
            <a:chExt cx="3504" cy="1056"/>
          </a:xfrm>
        </p:grpSpPr>
        <p:sp>
          <p:nvSpPr>
            <p:cNvPr id="101384" name="Line 8"/>
            <p:cNvSpPr>
              <a:spLocks noChangeShapeType="1"/>
            </p:cNvSpPr>
            <p:nvPr/>
          </p:nvSpPr>
          <p:spPr bwMode="auto">
            <a:xfrm>
              <a:off x="4368" y="2976"/>
              <a:ext cx="480" cy="0"/>
            </a:xfrm>
            <a:prstGeom prst="line">
              <a:avLst/>
            </a:prstGeom>
            <a:noFill/>
            <a:ln w="9525">
              <a:solidFill>
                <a:schemeClr val="tx1"/>
              </a:solidFill>
              <a:round/>
              <a:headEnd/>
              <a:tailEnd type="triangle" w="med" len="med"/>
            </a:ln>
            <a:effectLst/>
          </p:spPr>
          <p:txBody>
            <a:bodyPr wrap="none"/>
            <a:lstStyle/>
            <a:p>
              <a:endParaRPr lang="he-IL"/>
            </a:p>
          </p:txBody>
        </p:sp>
        <p:grpSp>
          <p:nvGrpSpPr>
            <p:cNvPr id="101385" name="Group 9"/>
            <p:cNvGrpSpPr>
              <a:grpSpLocks/>
            </p:cNvGrpSpPr>
            <p:nvPr/>
          </p:nvGrpSpPr>
          <p:grpSpPr bwMode="auto">
            <a:xfrm>
              <a:off x="1344" y="2352"/>
              <a:ext cx="3024" cy="1056"/>
              <a:chOff x="1344" y="2352"/>
              <a:chExt cx="3024" cy="1056"/>
            </a:xfrm>
          </p:grpSpPr>
          <p:sp>
            <p:nvSpPr>
              <p:cNvPr id="101386" name="Line 10"/>
              <p:cNvSpPr>
                <a:spLocks noChangeShapeType="1"/>
              </p:cNvSpPr>
              <p:nvPr/>
            </p:nvSpPr>
            <p:spPr bwMode="auto">
              <a:xfrm>
                <a:off x="1344" y="3024"/>
                <a:ext cx="480" cy="0"/>
              </a:xfrm>
              <a:prstGeom prst="line">
                <a:avLst/>
              </a:prstGeom>
              <a:noFill/>
              <a:ln w="9525">
                <a:solidFill>
                  <a:schemeClr val="tx1"/>
                </a:solidFill>
                <a:round/>
                <a:headEnd/>
                <a:tailEnd type="triangle" w="med" len="med"/>
              </a:ln>
              <a:effectLst/>
            </p:spPr>
            <p:txBody>
              <a:bodyPr wrap="none"/>
              <a:lstStyle/>
              <a:p>
                <a:endParaRPr lang="he-IL"/>
              </a:p>
            </p:txBody>
          </p:sp>
          <p:sp>
            <p:nvSpPr>
              <p:cNvPr id="101387" name="AutoShape 11"/>
              <p:cNvSpPr>
                <a:spLocks noChangeArrowheads="1"/>
              </p:cNvSpPr>
              <p:nvPr/>
            </p:nvSpPr>
            <p:spPr bwMode="auto">
              <a:xfrm>
                <a:off x="1824" y="2544"/>
                <a:ext cx="2544" cy="864"/>
              </a:xfrm>
              <a:prstGeom prst="bevel">
                <a:avLst>
                  <a:gd name="adj" fmla="val 12500"/>
                </a:avLst>
              </a:prstGeom>
              <a:solidFill>
                <a:schemeClr val="hlink">
                  <a:alpha val="50000"/>
                </a:schemeClr>
              </a:solidFill>
              <a:ln w="9525">
                <a:solidFill>
                  <a:schemeClr val="tx1"/>
                </a:solidFill>
                <a:miter lim="800000"/>
                <a:headEnd/>
                <a:tailEnd/>
              </a:ln>
              <a:effectLst/>
            </p:spPr>
            <p:txBody>
              <a:bodyPr wrap="none" anchor="ctr"/>
              <a:lstStyle/>
              <a:p>
                <a:endParaRPr lang="he-IL"/>
              </a:p>
            </p:txBody>
          </p:sp>
          <p:sp>
            <p:nvSpPr>
              <p:cNvPr id="101388" name="Text Box 12"/>
              <p:cNvSpPr txBox="1">
                <a:spLocks noChangeArrowheads="1"/>
              </p:cNvSpPr>
              <p:nvPr/>
            </p:nvSpPr>
            <p:spPr bwMode="auto">
              <a:xfrm>
                <a:off x="2784" y="2352"/>
                <a:ext cx="672" cy="231"/>
              </a:xfrm>
              <a:prstGeom prst="rect">
                <a:avLst/>
              </a:prstGeom>
              <a:noFill/>
              <a:ln w="9525">
                <a:noFill/>
                <a:miter lim="800000"/>
                <a:headEnd/>
                <a:tailEnd/>
              </a:ln>
              <a:effectLst/>
            </p:spPr>
            <p:txBody>
              <a:bodyPr>
                <a:spAutoFit/>
              </a:bodyPr>
              <a:lstStyle/>
              <a:p>
                <a:pPr>
                  <a:spcBef>
                    <a:spcPct val="50000"/>
                  </a:spcBef>
                </a:pPr>
                <a:r>
                  <a:rPr lang="he-IL" sz="1800" b="1">
                    <a:solidFill>
                      <a:schemeClr val="accent2"/>
                    </a:solidFill>
                    <a:effectLst>
                      <a:outerShdw blurRad="38100" dist="38100" dir="2700000" algn="tl">
                        <a:srgbClr val="C0C0C0"/>
                      </a:outerShdw>
                    </a:effectLst>
                    <a:cs typeface="David Transparent" pitchFamily="10" charset="-79"/>
                  </a:rPr>
                  <a:t>בעיה </a:t>
                </a:r>
                <a:r>
                  <a:rPr lang="en-US" sz="1800" b="1">
                    <a:solidFill>
                      <a:schemeClr val="accent2"/>
                    </a:solidFill>
                    <a:effectLst>
                      <a:outerShdw blurRad="38100" dist="38100" dir="2700000" algn="tl">
                        <a:srgbClr val="C0C0C0"/>
                      </a:outerShdw>
                    </a:effectLst>
                    <a:cs typeface="David Transparent" pitchFamily="10" charset="-79"/>
                  </a:rPr>
                  <a:t>B</a:t>
                </a:r>
              </a:p>
            </p:txBody>
          </p:sp>
        </p:grpSp>
      </p:grpSp>
      <p:grpSp>
        <p:nvGrpSpPr>
          <p:cNvPr id="101389" name="Group 13"/>
          <p:cNvGrpSpPr>
            <a:grpSpLocks/>
          </p:cNvGrpSpPr>
          <p:nvPr/>
        </p:nvGrpSpPr>
        <p:grpSpPr bwMode="auto">
          <a:xfrm>
            <a:off x="1303338" y="1752600"/>
            <a:ext cx="7116762" cy="608013"/>
            <a:chOff x="821" y="1104"/>
            <a:chExt cx="4483" cy="383"/>
          </a:xfrm>
        </p:grpSpPr>
        <p:sp>
          <p:nvSpPr>
            <p:cNvPr id="101390" name="Text Box 14"/>
            <p:cNvSpPr txBox="1">
              <a:spLocks noChangeArrowheads="1"/>
            </p:cNvSpPr>
            <p:nvPr/>
          </p:nvSpPr>
          <p:spPr bwMode="auto">
            <a:xfrm>
              <a:off x="2304" y="1200"/>
              <a:ext cx="1728" cy="212"/>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האם  </a:t>
              </a:r>
              <a:r>
                <a:rPr lang="en-US" sz="1600">
                  <a:effectLst>
                    <a:outerShdw blurRad="38100" dist="38100" dir="2700000" algn="tl">
                      <a:srgbClr val="C0C0C0"/>
                    </a:outerShdw>
                  </a:effectLst>
                  <a:cs typeface="David Transparent" pitchFamily="10" charset="-79"/>
                </a:rPr>
                <a:t>w(G) </a:t>
              </a:r>
              <a:r>
                <a:rPr lang="en-US" sz="1600">
                  <a:effectLst>
                    <a:outerShdw blurRad="38100" dist="38100" dir="2700000" algn="tl">
                      <a:srgbClr val="C0C0C0"/>
                    </a:outerShdw>
                  </a:effectLst>
                  <a:cs typeface="Times New Roman" pitchFamily="18" charset="0"/>
                </a:rPr>
                <a:t>≥</a:t>
              </a:r>
              <a:r>
                <a:rPr lang="en-US" sz="1600">
                  <a:effectLst>
                    <a:outerShdw blurRad="38100" dist="38100" dir="2700000" algn="tl">
                      <a:srgbClr val="C0C0C0"/>
                    </a:outerShdw>
                  </a:effectLst>
                  <a:cs typeface="David Transparent" pitchFamily="10" charset="-79"/>
                </a:rPr>
                <a:t> k</a:t>
              </a:r>
              <a:r>
                <a:rPr lang="he-IL" sz="1600">
                  <a:effectLst>
                    <a:outerShdw blurRad="38100" dist="38100" dir="2700000" algn="tl">
                      <a:srgbClr val="C0C0C0"/>
                    </a:outerShdw>
                  </a:effectLst>
                  <a:cs typeface="David Transparent" pitchFamily="10" charset="-79"/>
                </a:rPr>
                <a:t>?</a:t>
              </a:r>
              <a:endParaRPr lang="en-US" sz="1600">
                <a:effectLst>
                  <a:outerShdw blurRad="38100" dist="38100" dir="2700000" algn="tl">
                    <a:srgbClr val="C0C0C0"/>
                  </a:outerShdw>
                </a:effectLst>
                <a:cs typeface="David Transparent" pitchFamily="10" charset="-79"/>
              </a:endParaRPr>
            </a:p>
          </p:txBody>
        </p:sp>
        <p:sp>
          <p:nvSpPr>
            <p:cNvPr id="101391" name="Text Box 15"/>
            <p:cNvSpPr txBox="1">
              <a:spLocks noChangeArrowheads="1"/>
            </p:cNvSpPr>
            <p:nvPr/>
          </p:nvSpPr>
          <p:spPr bwMode="auto">
            <a:xfrm>
              <a:off x="4560" y="1200"/>
              <a:ext cx="744" cy="212"/>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כן/לא</a:t>
              </a:r>
              <a:endParaRPr lang="en-US" sz="1600">
                <a:solidFill>
                  <a:schemeClr val="accent2"/>
                </a:solidFill>
                <a:effectLst>
                  <a:outerShdw blurRad="38100" dist="38100" dir="2700000" algn="tl">
                    <a:srgbClr val="C0C0C0"/>
                  </a:outerShdw>
                </a:effectLst>
                <a:cs typeface="David Transparent" pitchFamily="10" charset="-79"/>
              </a:endParaRPr>
            </a:p>
          </p:txBody>
        </p:sp>
        <p:graphicFrame>
          <p:nvGraphicFramePr>
            <p:cNvPr id="101392" name="Object 16"/>
            <p:cNvGraphicFramePr>
              <a:graphicFrameLocks noChangeAspect="1"/>
            </p:cNvGraphicFramePr>
            <p:nvPr/>
          </p:nvGraphicFramePr>
          <p:xfrm>
            <a:off x="821" y="1104"/>
            <a:ext cx="664" cy="383"/>
          </p:xfrm>
          <a:graphic>
            <a:graphicData uri="http://schemas.openxmlformats.org/presentationml/2006/ole">
              <p:oleObj spid="_x0000_s101392" name="Equation" r:id="rId5" imgW="291960" imgH="203040" progId="Equation.DSMT4">
                <p:embed/>
              </p:oleObj>
            </a:graphicData>
          </a:graphic>
        </p:graphicFrame>
      </p:grpSp>
      <p:grpSp>
        <p:nvGrpSpPr>
          <p:cNvPr id="101393" name="Group 17"/>
          <p:cNvGrpSpPr>
            <a:grpSpLocks/>
          </p:cNvGrpSpPr>
          <p:nvPr/>
        </p:nvGrpSpPr>
        <p:grpSpPr bwMode="auto">
          <a:xfrm>
            <a:off x="1277938" y="4419600"/>
            <a:ext cx="7121525" cy="722313"/>
            <a:chOff x="805" y="2784"/>
            <a:chExt cx="4486" cy="455"/>
          </a:xfrm>
        </p:grpSpPr>
        <p:sp>
          <p:nvSpPr>
            <p:cNvPr id="101394" name="Text Box 18"/>
            <p:cNvSpPr txBox="1">
              <a:spLocks noChangeArrowheads="1"/>
            </p:cNvSpPr>
            <p:nvPr/>
          </p:nvSpPr>
          <p:spPr bwMode="auto">
            <a:xfrm>
              <a:off x="4811" y="2880"/>
              <a:ext cx="480" cy="212"/>
            </a:xfrm>
            <a:prstGeom prst="rect">
              <a:avLst/>
            </a:prstGeom>
            <a:noFill/>
            <a:ln w="9525">
              <a:noFill/>
              <a:miter lim="800000"/>
              <a:headEnd/>
              <a:tailEnd/>
            </a:ln>
            <a:effectLst/>
          </p:spPr>
          <p:txBody>
            <a:bodyPr>
              <a:spAutoFit/>
            </a:bodyPr>
            <a:lstStyle/>
            <a:p>
              <a:pPr algn="l" rtl="0">
                <a:spcBef>
                  <a:spcPct val="50000"/>
                </a:spcBef>
              </a:pPr>
              <a:r>
                <a:rPr lang="he-IL" sz="1600">
                  <a:effectLst>
                    <a:outerShdw blurRad="38100" dist="38100" dir="2700000" algn="tl">
                      <a:srgbClr val="C0C0C0"/>
                    </a:outerShdw>
                  </a:effectLst>
                  <a:cs typeface="David Transparent" pitchFamily="10" charset="-79"/>
                </a:rPr>
                <a:t>כן/לא</a:t>
              </a:r>
              <a:endParaRPr lang="en-US" sz="1600">
                <a:solidFill>
                  <a:schemeClr val="accent2"/>
                </a:solidFill>
                <a:effectLst>
                  <a:outerShdw blurRad="38100" dist="38100" dir="2700000" algn="tl">
                    <a:srgbClr val="C0C0C0"/>
                  </a:outerShdw>
                </a:effectLst>
                <a:cs typeface="David Transparent" pitchFamily="10" charset="-79"/>
              </a:endParaRPr>
            </a:p>
          </p:txBody>
        </p:sp>
        <p:graphicFrame>
          <p:nvGraphicFramePr>
            <p:cNvPr id="101395" name="Object 19"/>
            <p:cNvGraphicFramePr>
              <a:graphicFrameLocks noChangeAspect="1"/>
            </p:cNvGraphicFramePr>
            <p:nvPr/>
          </p:nvGraphicFramePr>
          <p:xfrm>
            <a:off x="805" y="2808"/>
            <a:ext cx="709" cy="431"/>
          </p:xfrm>
          <a:graphic>
            <a:graphicData uri="http://schemas.openxmlformats.org/presentationml/2006/ole">
              <p:oleObj spid="_x0000_s101395" name="Equation" r:id="rId6" imgW="419040" imgH="228600" progId="Equation.DSMT4">
                <p:embed/>
              </p:oleObj>
            </a:graphicData>
          </a:graphic>
        </p:graphicFrame>
        <p:sp>
          <p:nvSpPr>
            <p:cNvPr id="101396" name="Text Box 20"/>
            <p:cNvSpPr txBox="1">
              <a:spLocks noChangeArrowheads="1"/>
            </p:cNvSpPr>
            <p:nvPr/>
          </p:nvSpPr>
          <p:spPr bwMode="auto">
            <a:xfrm>
              <a:off x="2267" y="2784"/>
              <a:ext cx="1728" cy="212"/>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האם </a:t>
              </a:r>
              <a:r>
                <a:rPr lang="en-US" sz="1600">
                  <a:effectLst>
                    <a:outerShdw blurRad="38100" dist="38100" dir="2700000" algn="tl">
                      <a:srgbClr val="C0C0C0"/>
                    </a:outerShdw>
                  </a:effectLst>
                  <a:cs typeface="Times New Roman" pitchFamily="18" charset="0"/>
                </a:rPr>
                <a:t>≥ w(</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2</a:t>
              </a:r>
              <a:r>
                <a:rPr lang="en-US" sz="1600">
                  <a:effectLst>
                    <a:outerShdw blurRad="38100" dist="38100" dir="2700000" algn="tl">
                      <a:srgbClr val="C0C0C0"/>
                    </a:outerShdw>
                  </a:effectLst>
                  <a:cs typeface="Times New Roman" pitchFamily="18" charset="0"/>
                </a:rPr>
                <a:t>)</a:t>
              </a:r>
              <a:r>
                <a:rPr lang="he-IL" sz="1600">
                  <a:effectLst>
                    <a:outerShdw blurRad="38100" dist="38100" dir="2700000" algn="tl">
                      <a:srgbClr val="C0C0C0"/>
                    </a:outerShdw>
                  </a:effectLst>
                  <a:cs typeface="David Transparent" pitchFamily="10" charset="-79"/>
                </a:rPr>
                <a:t> </a:t>
              </a:r>
              <a:r>
                <a:rPr lang="en-US" sz="1600">
                  <a:effectLst>
                    <a:outerShdw blurRad="38100" dist="38100" dir="2700000" algn="tl">
                      <a:srgbClr val="C0C0C0"/>
                    </a:outerShdw>
                  </a:effectLst>
                  <a:cs typeface="David Transparent" pitchFamily="10" charset="-79"/>
                </a:rPr>
                <a:t>w(G</a:t>
              </a:r>
              <a:r>
                <a:rPr lang="en-US" sz="1600" baseline="-25000">
                  <a:effectLst>
                    <a:outerShdw blurRad="38100" dist="38100" dir="2700000" algn="tl">
                      <a:srgbClr val="C0C0C0"/>
                    </a:outerShdw>
                  </a:effectLst>
                  <a:cs typeface="David Transparent" pitchFamily="10" charset="-79"/>
                </a:rPr>
                <a:t>1</a:t>
              </a:r>
              <a:r>
                <a:rPr lang="en-US" sz="1600">
                  <a:effectLst>
                    <a:outerShdw blurRad="38100" dist="38100" dir="2700000" algn="tl">
                      <a:srgbClr val="C0C0C0"/>
                    </a:outerShdw>
                  </a:effectLst>
                  <a:cs typeface="David Transparent" pitchFamily="10" charset="-79"/>
                </a:rPr>
                <a:t>)</a:t>
              </a:r>
              <a:r>
                <a:rPr lang="he-IL" sz="1600">
                  <a:effectLst>
                    <a:outerShdw blurRad="38100" dist="38100" dir="2700000" algn="tl">
                      <a:srgbClr val="C0C0C0"/>
                    </a:outerShdw>
                  </a:effectLst>
                  <a:cs typeface="David Transparent" pitchFamily="10" charset="-79"/>
                </a:rPr>
                <a:t>?</a:t>
              </a:r>
            </a:p>
          </p:txBody>
        </p:sp>
      </p:grpSp>
      <p:grpSp>
        <p:nvGrpSpPr>
          <p:cNvPr id="101397" name="Group 21"/>
          <p:cNvGrpSpPr>
            <a:grpSpLocks/>
          </p:cNvGrpSpPr>
          <p:nvPr/>
        </p:nvGrpSpPr>
        <p:grpSpPr bwMode="auto">
          <a:xfrm>
            <a:off x="990600" y="2362200"/>
            <a:ext cx="1193800" cy="2090738"/>
            <a:chOff x="624" y="1488"/>
            <a:chExt cx="752" cy="1317"/>
          </a:xfrm>
        </p:grpSpPr>
        <p:grpSp>
          <p:nvGrpSpPr>
            <p:cNvPr id="101398" name="Group 22"/>
            <p:cNvGrpSpPr>
              <a:grpSpLocks/>
            </p:cNvGrpSpPr>
            <p:nvPr/>
          </p:nvGrpSpPr>
          <p:grpSpPr bwMode="auto">
            <a:xfrm>
              <a:off x="624" y="1488"/>
              <a:ext cx="576" cy="1104"/>
              <a:chOff x="624" y="1536"/>
              <a:chExt cx="576" cy="1152"/>
            </a:xfrm>
          </p:grpSpPr>
          <p:sp>
            <p:nvSpPr>
              <p:cNvPr id="101399" name="Line 23"/>
              <p:cNvSpPr>
                <a:spLocks noChangeShapeType="1"/>
              </p:cNvSpPr>
              <p:nvPr/>
            </p:nvSpPr>
            <p:spPr bwMode="auto">
              <a:xfrm>
                <a:off x="1152" y="1536"/>
                <a:ext cx="0" cy="1152"/>
              </a:xfrm>
              <a:prstGeom prst="line">
                <a:avLst/>
              </a:prstGeom>
              <a:noFill/>
              <a:ln w="9525">
                <a:solidFill>
                  <a:schemeClr val="tx1"/>
                </a:solidFill>
                <a:prstDash val="sysDot"/>
                <a:round/>
                <a:headEnd/>
                <a:tailEnd type="triangle" w="med" len="med"/>
              </a:ln>
              <a:effectLst/>
            </p:spPr>
            <p:txBody>
              <a:bodyPr wrap="none"/>
              <a:lstStyle/>
              <a:p>
                <a:endParaRPr lang="he-IL"/>
              </a:p>
            </p:txBody>
          </p:sp>
          <p:sp>
            <p:nvSpPr>
              <p:cNvPr id="101400" name="Text Box 24"/>
              <p:cNvSpPr txBox="1">
                <a:spLocks noChangeArrowheads="1"/>
              </p:cNvSpPr>
              <p:nvPr/>
            </p:nvSpPr>
            <p:spPr bwMode="auto">
              <a:xfrm>
                <a:off x="624" y="1776"/>
                <a:ext cx="576" cy="340"/>
              </a:xfrm>
              <a:prstGeom prst="rect">
                <a:avLst/>
              </a:prstGeom>
              <a:noFill/>
              <a:ln w="9525">
                <a:noFill/>
                <a:miter lim="800000"/>
                <a:headEnd/>
                <a:tailEnd/>
              </a:ln>
              <a:effectLst/>
            </p:spPr>
            <p:txBody>
              <a:bodyPr>
                <a:spAutoFit/>
              </a:bodyPr>
              <a:lstStyle/>
              <a:p>
                <a:pPr>
                  <a:spcBef>
                    <a:spcPct val="50000"/>
                  </a:spcBef>
                </a:pPr>
                <a:r>
                  <a:rPr lang="he-IL" sz="1400">
                    <a:effectLst>
                      <a:outerShdw blurRad="38100" dist="38100" dir="2700000" algn="tl">
                        <a:srgbClr val="C0C0C0"/>
                      </a:outerShdw>
                    </a:effectLst>
                    <a:cs typeface="David Transparent" pitchFamily="10" charset="-79"/>
                  </a:rPr>
                  <a:t>שינוי הקלט</a:t>
                </a:r>
                <a:endParaRPr lang="en-US" sz="1400">
                  <a:solidFill>
                    <a:schemeClr val="accent2"/>
                  </a:solidFill>
                  <a:effectLst>
                    <a:outerShdw blurRad="38100" dist="38100" dir="2700000" algn="tl">
                      <a:srgbClr val="C0C0C0"/>
                    </a:outerShdw>
                  </a:effectLst>
                  <a:cs typeface="David Transparent" pitchFamily="10" charset="-79"/>
                </a:endParaRPr>
              </a:p>
            </p:txBody>
          </p:sp>
        </p:grpSp>
        <p:graphicFrame>
          <p:nvGraphicFramePr>
            <p:cNvPr id="101401" name="Object 25"/>
            <p:cNvGraphicFramePr>
              <a:graphicFrameLocks noChangeAspect="1"/>
            </p:cNvGraphicFramePr>
            <p:nvPr/>
          </p:nvGraphicFramePr>
          <p:xfrm>
            <a:off x="1022" y="2580"/>
            <a:ext cx="354" cy="225"/>
          </p:xfrm>
          <a:graphic>
            <a:graphicData uri="http://schemas.openxmlformats.org/presentationml/2006/ole">
              <p:oleObj spid="_x0000_s101401" name="Equation" r:id="rId7" imgW="355320" imgH="22860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1378"/>
                                        </p:tgtEl>
                                        <p:attrNameLst>
                                          <p:attrName>style.visibility</p:attrName>
                                        </p:attrNameLst>
                                      </p:cBhvr>
                                      <p:to>
                                        <p:strVal val="visible"/>
                                      </p:to>
                                    </p:set>
                                    <p:anim calcmode="lin" valueType="num">
                                      <p:cBhvr additive="base">
                                        <p:cTn id="7" dur="500" fill="hold"/>
                                        <p:tgtEl>
                                          <p:spTgt spid="101378"/>
                                        </p:tgtEl>
                                        <p:attrNameLst>
                                          <p:attrName>ppt_x</p:attrName>
                                        </p:attrNameLst>
                                      </p:cBhvr>
                                      <p:tavLst>
                                        <p:tav tm="0">
                                          <p:val>
                                            <p:strVal val="0-#ppt_w/2"/>
                                          </p:val>
                                        </p:tav>
                                        <p:tav tm="100000">
                                          <p:val>
                                            <p:strVal val="#ppt_x"/>
                                          </p:val>
                                        </p:tav>
                                      </p:tavLst>
                                    </p:anim>
                                    <p:anim calcmode="lin" valueType="num">
                                      <p:cBhvr additive="base">
                                        <p:cTn id="8" dur="500" fill="hold"/>
                                        <p:tgtEl>
                                          <p:spTgt spid="10137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1383"/>
                                        </p:tgtEl>
                                        <p:attrNameLst>
                                          <p:attrName>style.visibility</p:attrName>
                                        </p:attrNameLst>
                                      </p:cBhvr>
                                      <p:to>
                                        <p:strVal val="visible"/>
                                      </p:to>
                                    </p:set>
                                    <p:anim calcmode="lin" valueType="num">
                                      <p:cBhvr additive="base">
                                        <p:cTn id="13" dur="500" fill="hold"/>
                                        <p:tgtEl>
                                          <p:spTgt spid="101383"/>
                                        </p:tgtEl>
                                        <p:attrNameLst>
                                          <p:attrName>ppt_x</p:attrName>
                                        </p:attrNameLst>
                                      </p:cBhvr>
                                      <p:tavLst>
                                        <p:tav tm="0">
                                          <p:val>
                                            <p:strVal val="0-#ppt_w/2"/>
                                          </p:val>
                                        </p:tav>
                                        <p:tav tm="100000">
                                          <p:val>
                                            <p:strVal val="#ppt_x"/>
                                          </p:val>
                                        </p:tav>
                                      </p:tavLst>
                                    </p:anim>
                                    <p:anim calcmode="lin" valueType="num">
                                      <p:cBhvr additive="base">
                                        <p:cTn id="14" dur="500" fill="hold"/>
                                        <p:tgtEl>
                                          <p:spTgt spid="10138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builtIn="1"/>
                                        </p:tgtEl>
                                      </p:cMediaNode>
                                    </p:audio>
                                  </p:sub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01389"/>
                                        </p:tgtEl>
                                        <p:attrNameLst>
                                          <p:attrName>style.visibility</p:attrName>
                                        </p:attrNameLst>
                                      </p:cBhvr>
                                      <p:to>
                                        <p:strVal val="visible"/>
                                      </p:to>
                                    </p:set>
                                    <p:animEffect transition="in" filter="wipe(up)">
                                      <p:cBhvr>
                                        <p:cTn id="19" dur="500"/>
                                        <p:tgtEl>
                                          <p:spTgt spid="10138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01393"/>
                                        </p:tgtEl>
                                        <p:attrNameLst>
                                          <p:attrName>style.visibility</p:attrName>
                                        </p:attrNameLst>
                                      </p:cBhvr>
                                      <p:to>
                                        <p:strVal val="visible"/>
                                      </p:to>
                                    </p:set>
                                    <p:animEffect transition="in" filter="wipe(up)">
                                      <p:cBhvr>
                                        <p:cTn id="24" dur="500"/>
                                        <p:tgtEl>
                                          <p:spTgt spid="10139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nodeType="clickEffect">
                                  <p:stCondLst>
                                    <p:cond delay="0"/>
                                  </p:stCondLst>
                                  <p:childTnLst>
                                    <p:set>
                                      <p:cBhvr>
                                        <p:cTn id="28" dur="1" fill="hold">
                                          <p:stCondLst>
                                            <p:cond delay="0"/>
                                          </p:stCondLst>
                                        </p:cTn>
                                        <p:tgtEl>
                                          <p:spTgt spid="101397"/>
                                        </p:tgtEl>
                                        <p:attrNameLst>
                                          <p:attrName>style.visibility</p:attrName>
                                        </p:attrNameLst>
                                      </p:cBhvr>
                                      <p:to>
                                        <p:strVal val="visible"/>
                                      </p:to>
                                    </p:set>
                                    <p:anim calcmode="lin" valueType="num">
                                      <p:cBhvr additive="base">
                                        <p:cTn id="29" dur="500" fill="hold"/>
                                        <p:tgtEl>
                                          <p:spTgt spid="101397"/>
                                        </p:tgtEl>
                                        <p:attrNameLst>
                                          <p:attrName>ppt_x</p:attrName>
                                        </p:attrNameLst>
                                      </p:cBhvr>
                                      <p:tavLst>
                                        <p:tav tm="0">
                                          <p:val>
                                            <p:strVal val="#ppt_x"/>
                                          </p:val>
                                        </p:tav>
                                        <p:tav tm="100000">
                                          <p:val>
                                            <p:strVal val="#ppt_x"/>
                                          </p:val>
                                        </p:tav>
                                      </p:tavLst>
                                    </p:anim>
                                    <p:anim calcmode="lin" valueType="num">
                                      <p:cBhvr additive="base">
                                        <p:cTn id="30" dur="500" fill="hold"/>
                                        <p:tgtEl>
                                          <p:spTgt spid="10139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95AF67D1-A9BE-4419-A376-EECD197C796D}" type="slidenum">
              <a:rPr lang="en-US"/>
              <a:pPr/>
              <a:t>2</a:t>
            </a:fld>
            <a:endParaRPr lang="en-US"/>
          </a:p>
        </p:txBody>
      </p:sp>
      <p:sp>
        <p:nvSpPr>
          <p:cNvPr id="83970" name="Text Box 1026"/>
          <p:cNvSpPr txBox="1">
            <a:spLocks noChangeArrowheads="1"/>
          </p:cNvSpPr>
          <p:nvPr/>
        </p:nvSpPr>
        <p:spPr bwMode="auto">
          <a:xfrm>
            <a:off x="3886200" y="76200"/>
            <a:ext cx="1219200" cy="457200"/>
          </a:xfrm>
          <a:prstGeom prst="rect">
            <a:avLst/>
          </a:prstGeom>
          <a:noFill/>
          <a:ln w="9525">
            <a:noFill/>
            <a:miter lim="800000"/>
            <a:headEnd/>
            <a:tailEnd/>
          </a:ln>
          <a:effectLst/>
        </p:spPr>
        <p:txBody>
          <a:bodyPr>
            <a:spAutoFit/>
          </a:bodyPr>
          <a:lstStyle/>
          <a:p>
            <a:pPr>
              <a:lnSpc>
                <a:spcPct val="120000"/>
              </a:lnSpc>
              <a:spcBef>
                <a:spcPct val="50000"/>
              </a:spcBef>
            </a:pPr>
            <a:r>
              <a:rPr lang="he-IL" sz="2000" b="1">
                <a:solidFill>
                  <a:schemeClr val="accent2"/>
                </a:solidFill>
                <a:effectLst>
                  <a:outerShdw blurRad="38100" dist="38100" dir="2700000" algn="tl">
                    <a:srgbClr val="C0C0C0"/>
                  </a:outerShdw>
                </a:effectLst>
                <a:cs typeface="David Transparent" pitchFamily="10" charset="-79"/>
              </a:rPr>
              <a:t>דוגמה </a:t>
            </a:r>
            <a:r>
              <a:rPr lang="en-US" sz="2000" b="1">
                <a:solidFill>
                  <a:schemeClr val="accent2"/>
                </a:solidFill>
                <a:effectLst>
                  <a:outerShdw blurRad="38100" dist="38100" dir="2700000" algn="tl">
                    <a:srgbClr val="C0C0C0"/>
                  </a:outerShdw>
                </a:effectLst>
                <a:cs typeface="David Transparent" pitchFamily="10" charset="-79"/>
              </a:rPr>
              <a:t>1</a:t>
            </a:r>
          </a:p>
        </p:txBody>
      </p:sp>
      <p:sp>
        <p:nvSpPr>
          <p:cNvPr id="83971" name="Text Box 1027"/>
          <p:cNvSpPr txBox="1">
            <a:spLocks noChangeArrowheads="1"/>
          </p:cNvSpPr>
          <p:nvPr/>
        </p:nvSpPr>
        <p:spPr bwMode="auto">
          <a:xfrm>
            <a:off x="1143000" y="663575"/>
            <a:ext cx="7315200" cy="1927225"/>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בעיית </a:t>
            </a:r>
            <a:r>
              <a:rPr lang="he-IL" sz="1600" b="1">
                <a:effectLst>
                  <a:outerShdw blurRad="38100" dist="38100" dir="2700000" algn="tl">
                    <a:srgbClr val="C0C0C0"/>
                  </a:outerShdw>
                </a:effectLst>
                <a:cs typeface="David Transparent" pitchFamily="10" charset="-79"/>
              </a:rPr>
              <a:t>המסלול באורך </a:t>
            </a:r>
            <a:r>
              <a:rPr lang="en-US" sz="1600" b="1">
                <a:effectLst>
                  <a:outerShdw blurRad="38100" dist="38100" dir="2700000" algn="tl">
                    <a:srgbClr val="C0C0C0"/>
                  </a:outerShdw>
                </a:effectLst>
                <a:cs typeface="David Transparent" pitchFamily="10" charset="-79"/>
              </a:rPr>
              <a:t>k</a:t>
            </a:r>
            <a:r>
              <a:rPr lang="he-IL" sz="1600" b="1">
                <a:effectLst>
                  <a:outerShdw blurRad="38100" dist="38100" dir="2700000" algn="tl">
                    <a:srgbClr val="C0C0C0"/>
                  </a:outerShdw>
                </a:effectLst>
                <a:cs typeface="David Transparent" pitchFamily="10" charset="-79"/>
              </a:rPr>
              <a:t> </a:t>
            </a:r>
            <a:r>
              <a:rPr lang="he-IL" sz="1600">
                <a:effectLst>
                  <a:outerShdw blurRad="38100" dist="38100" dir="2700000" algn="tl">
                    <a:srgbClr val="C0C0C0"/>
                  </a:outerShdw>
                </a:effectLst>
                <a:cs typeface="David Transparent" pitchFamily="10" charset="-79"/>
              </a:rPr>
              <a:t>היא הבעיה הבאה:</a:t>
            </a:r>
          </a:p>
          <a:p>
            <a:pPr>
              <a:lnSpc>
                <a:spcPct val="120000"/>
              </a:lnSpc>
              <a:spcBef>
                <a:spcPct val="50000"/>
              </a:spcBef>
            </a:pPr>
            <a:r>
              <a:rPr lang="he-IL" sz="1600">
                <a:effectLst>
                  <a:outerShdw blurRad="38100" dist="38100" dir="2700000" algn="tl">
                    <a:srgbClr val="C0C0C0"/>
                  </a:outerShdw>
                </a:effectLst>
                <a:cs typeface="David Transparent" pitchFamily="10" charset="-79"/>
              </a:rPr>
              <a:t>הקלט לבעיה: גרף </a:t>
            </a:r>
            <a:r>
              <a:rPr lang="en-US" sz="1600">
                <a:effectLst>
                  <a:outerShdw blurRad="38100" dist="38100" dir="2700000" algn="tl">
                    <a:srgbClr val="C0C0C0"/>
                  </a:outerShdw>
                </a:effectLst>
                <a:cs typeface="David Transparent" pitchFamily="10" charset="-79"/>
              </a:rPr>
              <a:t>G=(V,E)</a:t>
            </a:r>
            <a:r>
              <a:rPr lang="he-IL" sz="1600">
                <a:effectLst>
                  <a:outerShdw blurRad="38100" dist="38100" dir="2700000" algn="tl">
                    <a:srgbClr val="C0C0C0"/>
                  </a:outerShdw>
                </a:effectLst>
                <a:cs typeface="David Transparent" pitchFamily="10" charset="-79"/>
              </a:rPr>
              <a:t> ומספר שלם </a:t>
            </a:r>
            <a:r>
              <a:rPr lang="en-US" sz="16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a:t>
            </a:r>
          </a:p>
          <a:p>
            <a:pPr>
              <a:lnSpc>
                <a:spcPct val="120000"/>
              </a:lnSpc>
              <a:spcBef>
                <a:spcPct val="50000"/>
              </a:spcBef>
            </a:pPr>
            <a:r>
              <a:rPr lang="he-IL" sz="1600">
                <a:effectLst>
                  <a:outerShdw blurRad="38100" dist="38100" dir="2700000" algn="tl">
                    <a:srgbClr val="C0C0C0"/>
                  </a:outerShdw>
                </a:effectLst>
                <a:cs typeface="David Transparent" pitchFamily="10" charset="-79"/>
              </a:rPr>
              <a:t>השאלה: האם קיים ב-</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מסלול פשוט באורך </a:t>
            </a:r>
            <a:r>
              <a:rPr lang="en-US" sz="16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 (מסלול </a:t>
            </a:r>
            <a:r>
              <a:rPr lang="he-IL" sz="1600" b="1">
                <a:effectLst>
                  <a:outerShdw blurRad="38100" dist="38100" dir="2700000" algn="tl">
                    <a:srgbClr val="C0C0C0"/>
                  </a:outerShdw>
                </a:effectLst>
                <a:cs typeface="David Transparent" pitchFamily="10" charset="-79"/>
              </a:rPr>
              <a:t>פשוט </a:t>
            </a:r>
            <a:r>
              <a:rPr lang="he-IL" sz="1600">
                <a:effectLst>
                  <a:outerShdw blurRad="38100" dist="38100" dir="2700000" algn="tl">
                    <a:srgbClr val="C0C0C0"/>
                  </a:outerShdw>
                </a:effectLst>
                <a:cs typeface="David Transparent" pitchFamily="10" charset="-79"/>
              </a:rPr>
              <a:t>בגרף הוא מסלול שאינו מכיל מעגל. </a:t>
            </a:r>
            <a:r>
              <a:rPr lang="he-IL" sz="1600" b="1">
                <a:effectLst>
                  <a:outerShdw blurRad="38100" dist="38100" dir="2700000" algn="tl">
                    <a:srgbClr val="C0C0C0"/>
                  </a:outerShdw>
                </a:effectLst>
                <a:cs typeface="David Transparent" pitchFamily="10" charset="-79"/>
              </a:rPr>
              <a:t>אורך</a:t>
            </a:r>
            <a:r>
              <a:rPr lang="he-IL" sz="1600">
                <a:effectLst>
                  <a:outerShdw blurRad="38100" dist="38100" dir="2700000" algn="tl">
                    <a:srgbClr val="C0C0C0"/>
                  </a:outerShdw>
                </a:effectLst>
                <a:cs typeface="David Transparent" pitchFamily="10" charset="-79"/>
              </a:rPr>
              <a:t> של מסלול הוא מספר הקשתות במסלול.)</a:t>
            </a:r>
          </a:p>
          <a:p>
            <a:pPr>
              <a:lnSpc>
                <a:spcPct val="120000"/>
              </a:lnSpc>
              <a:spcBef>
                <a:spcPct val="50000"/>
              </a:spcBef>
            </a:pPr>
            <a:r>
              <a:rPr lang="he-IL" sz="1600">
                <a:effectLst>
                  <a:outerShdw blurRad="38100" dist="38100" dir="2700000" algn="tl">
                    <a:srgbClr val="C0C0C0"/>
                  </a:outerShdw>
                </a:effectLst>
                <a:cs typeface="David Transparent" pitchFamily="10" charset="-79"/>
              </a:rPr>
              <a:t>הוכיחו שבעיית המסלול באורך </a:t>
            </a:r>
            <a:r>
              <a:rPr lang="en-US" sz="16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 שייכת ל-</a:t>
            </a:r>
            <a:r>
              <a:rPr lang="en-US" sz="1600">
                <a:effectLst>
                  <a:outerShdw blurRad="38100" dist="38100" dir="2700000" algn="tl">
                    <a:srgbClr val="C0C0C0"/>
                  </a:outerShdw>
                </a:effectLst>
                <a:cs typeface="David Transparent" pitchFamily="10" charset="-79"/>
              </a:rPr>
              <a:t>NPC</a:t>
            </a:r>
            <a:r>
              <a:rPr lang="he-IL" sz="1600">
                <a:effectLst>
                  <a:outerShdw blurRad="38100" dist="38100" dir="2700000" algn="tl">
                    <a:srgbClr val="C0C0C0"/>
                  </a:outerShdw>
                </a:effectLst>
                <a:cs typeface="David Transparent" pitchFamily="10" charset="-79"/>
              </a:rPr>
              <a:t>. </a:t>
            </a:r>
            <a:endParaRPr lang="en-US" sz="1600" b="1">
              <a:effectLst>
                <a:outerShdw blurRad="38100" dist="38100" dir="2700000" algn="tl">
                  <a:srgbClr val="C0C0C0"/>
                </a:outerShdw>
              </a:effectLst>
              <a:cs typeface="David Transparent" pitchFamily="10" charset="-79"/>
            </a:endParaRPr>
          </a:p>
        </p:txBody>
      </p:sp>
      <p:sp>
        <p:nvSpPr>
          <p:cNvPr id="83972" name="Text Box 1028"/>
          <p:cNvSpPr txBox="1">
            <a:spLocks noChangeArrowheads="1"/>
          </p:cNvSpPr>
          <p:nvPr/>
        </p:nvSpPr>
        <p:spPr bwMode="auto">
          <a:xfrm>
            <a:off x="2057400" y="2590800"/>
            <a:ext cx="6400800" cy="422275"/>
          </a:xfrm>
          <a:prstGeom prst="rect">
            <a:avLst/>
          </a:prstGeom>
          <a:noFill/>
          <a:ln w="9525">
            <a:noFill/>
            <a:miter lim="800000"/>
            <a:headEnd/>
            <a:tailEnd/>
          </a:ln>
          <a:effectLst/>
        </p:spPr>
        <p:txBody>
          <a:bodyPr>
            <a:spAutoFit/>
          </a:bodyPr>
          <a:lstStyle/>
          <a:p>
            <a:pPr>
              <a:lnSpc>
                <a:spcPct val="120000"/>
              </a:lnSpc>
              <a:spcBef>
                <a:spcPct val="50000"/>
              </a:spcBef>
            </a:pPr>
            <a:r>
              <a:rPr lang="he-IL" sz="1800">
                <a:solidFill>
                  <a:schemeClr val="accent2"/>
                </a:solidFill>
                <a:effectLst>
                  <a:outerShdw blurRad="38100" dist="38100" dir="2700000" algn="tl">
                    <a:srgbClr val="C0C0C0"/>
                  </a:outerShdw>
                </a:effectLst>
                <a:cs typeface="David Transparent" pitchFamily="10" charset="-79"/>
              </a:rPr>
              <a:t>פתרון:</a:t>
            </a:r>
            <a:endParaRPr lang="en-US" sz="1800">
              <a:solidFill>
                <a:schemeClr val="accent2"/>
              </a:solidFill>
              <a:effectLst>
                <a:outerShdw blurRad="38100" dist="38100" dir="2700000" algn="tl">
                  <a:srgbClr val="C0C0C0"/>
                </a:outerShdw>
              </a:effectLst>
              <a:cs typeface="David Transparent" pitchFamily="10" charset="-79"/>
            </a:endParaRPr>
          </a:p>
        </p:txBody>
      </p:sp>
      <p:sp>
        <p:nvSpPr>
          <p:cNvPr id="83973" name="Rectangle 1029"/>
          <p:cNvSpPr>
            <a:spLocks noChangeArrowheads="1"/>
          </p:cNvSpPr>
          <p:nvPr/>
        </p:nvSpPr>
        <p:spPr bwMode="auto">
          <a:xfrm>
            <a:off x="1981200" y="2971800"/>
            <a:ext cx="6477000" cy="1217613"/>
          </a:xfrm>
          <a:prstGeom prst="rect">
            <a:avLst/>
          </a:prstGeom>
          <a:noFill/>
          <a:ln w="9525">
            <a:noFill/>
            <a:miter lim="800000"/>
            <a:headEnd/>
            <a:tailEnd/>
          </a:ln>
          <a:effectLst/>
        </p:spPr>
        <p:txBody>
          <a:bodyPr>
            <a:spAutoFit/>
          </a:bodyPr>
          <a:lstStyle/>
          <a:p>
            <a:pPr marL="457200" indent="-457200">
              <a:lnSpc>
                <a:spcPct val="120000"/>
              </a:lnSpc>
              <a:spcBef>
                <a:spcPct val="50000"/>
              </a:spcBef>
            </a:pPr>
            <a:r>
              <a:rPr lang="he-IL" sz="1600">
                <a:effectLst>
                  <a:outerShdw blurRad="38100" dist="38100" dir="2700000" algn="tl">
                    <a:srgbClr val="C0C0C0"/>
                  </a:outerShdw>
                </a:effectLst>
                <a:cs typeface="David Transparent" pitchFamily="10" charset="-79"/>
              </a:rPr>
              <a:t>עלינו להראות :</a:t>
            </a:r>
          </a:p>
          <a:p>
            <a:pPr marL="457200" indent="-457200">
              <a:lnSpc>
                <a:spcPct val="120000"/>
              </a:lnSpc>
              <a:spcBef>
                <a:spcPct val="50000"/>
              </a:spcBef>
              <a:buFontTx/>
              <a:buAutoNum type="arabicPeriod"/>
            </a:pPr>
            <a:r>
              <a:rPr lang="he-IL" sz="1600">
                <a:effectLst>
                  <a:outerShdw blurRad="38100" dist="38100" dir="2700000" algn="tl">
                    <a:srgbClr val="C0C0C0"/>
                  </a:outerShdw>
                </a:effectLst>
                <a:cs typeface="David Transparent" pitchFamily="10" charset="-79"/>
              </a:rPr>
              <a:t>שייכות ל-</a:t>
            </a:r>
            <a:r>
              <a:rPr lang="en-US" sz="1600">
                <a:effectLst>
                  <a:outerShdw blurRad="38100" dist="38100" dir="2700000" algn="tl">
                    <a:srgbClr val="C0C0C0"/>
                  </a:outerShdw>
                </a:effectLst>
                <a:cs typeface="David Transparent" pitchFamily="10" charset="-79"/>
              </a:rPr>
              <a:t>NP</a:t>
            </a:r>
            <a:r>
              <a:rPr lang="he-IL" sz="1600">
                <a:effectLst>
                  <a:outerShdw blurRad="38100" dist="38100" dir="2700000" algn="tl">
                    <a:srgbClr val="C0C0C0"/>
                  </a:outerShdw>
                </a:effectLst>
                <a:cs typeface="David Transparent" pitchFamily="10" charset="-79"/>
              </a:rPr>
              <a:t>.</a:t>
            </a:r>
          </a:p>
          <a:p>
            <a:pPr marL="457200" indent="-457200">
              <a:lnSpc>
                <a:spcPct val="120000"/>
              </a:lnSpc>
              <a:spcBef>
                <a:spcPct val="50000"/>
              </a:spcBef>
              <a:buFontTx/>
              <a:buAutoNum type="arabicPeriod"/>
            </a:pPr>
            <a:r>
              <a:rPr lang="he-IL" sz="1600">
                <a:effectLst>
                  <a:outerShdw blurRad="38100" dist="38100" dir="2700000" algn="tl">
                    <a:srgbClr val="C0C0C0"/>
                  </a:outerShdw>
                </a:effectLst>
                <a:cs typeface="David Transparent" pitchFamily="10" charset="-79"/>
              </a:rPr>
              <a:t>רדוקציה מבעיה השייכת ל-</a:t>
            </a:r>
            <a:r>
              <a:rPr lang="en-US" sz="1600">
                <a:effectLst>
                  <a:outerShdw blurRad="38100" dist="38100" dir="2700000" algn="tl">
                    <a:srgbClr val="C0C0C0"/>
                  </a:outerShdw>
                </a:effectLst>
                <a:cs typeface="David Transparent" pitchFamily="10" charset="-79"/>
              </a:rPr>
              <a:t>NPC</a:t>
            </a:r>
            <a:r>
              <a:rPr lang="he-IL" sz="1600">
                <a:effectLst>
                  <a:outerShdw blurRad="38100" dist="38100" dir="2700000" algn="tl">
                    <a:srgbClr val="C0C0C0"/>
                  </a:outerShdw>
                </a:effectLst>
                <a:cs typeface="David Transparent" pitchFamily="10" charset="-79"/>
              </a:rPr>
              <a:t> לבעיה שלנו.</a:t>
            </a:r>
            <a:endParaRPr lang="en-US" sz="1600">
              <a:solidFill>
                <a:schemeClr val="accent1"/>
              </a:solidFill>
              <a:effectLst>
                <a:outerShdw blurRad="38100" dist="38100" dir="2700000" algn="tl">
                  <a:srgbClr val="C0C0C0"/>
                </a:outerShdw>
              </a:effectLst>
              <a:cs typeface="David Transparent" pitchFamily="10" charset="-79"/>
            </a:endParaRPr>
          </a:p>
        </p:txBody>
      </p:sp>
      <p:sp>
        <p:nvSpPr>
          <p:cNvPr id="83974" name="Text Box 1030"/>
          <p:cNvSpPr txBox="1">
            <a:spLocks noChangeArrowheads="1"/>
          </p:cNvSpPr>
          <p:nvPr/>
        </p:nvSpPr>
        <p:spPr bwMode="auto">
          <a:xfrm>
            <a:off x="2286000" y="4191000"/>
            <a:ext cx="6400800" cy="385763"/>
          </a:xfrm>
          <a:prstGeom prst="rect">
            <a:avLst/>
          </a:prstGeom>
          <a:noFill/>
          <a:ln w="9525">
            <a:noFill/>
            <a:miter lim="800000"/>
            <a:headEnd/>
            <a:tailEnd/>
          </a:ln>
          <a:effectLst/>
        </p:spPr>
        <p:txBody>
          <a:bodyPr>
            <a:spAutoFit/>
          </a:bodyPr>
          <a:lstStyle/>
          <a:p>
            <a:pPr>
              <a:lnSpc>
                <a:spcPct val="120000"/>
              </a:lnSpc>
              <a:spcBef>
                <a:spcPct val="50000"/>
              </a:spcBef>
            </a:pPr>
            <a:r>
              <a:rPr lang="he-IL" sz="1600">
                <a:solidFill>
                  <a:schemeClr val="accent2"/>
                </a:solidFill>
                <a:effectLst>
                  <a:outerShdw blurRad="38100" dist="38100" dir="2700000" algn="tl">
                    <a:srgbClr val="C0C0C0"/>
                  </a:outerShdw>
                </a:effectLst>
                <a:cs typeface="David Transparent" pitchFamily="10" charset="-79"/>
              </a:rPr>
              <a:t>1. </a:t>
            </a:r>
            <a:r>
              <a:rPr lang="he-IL" sz="1600">
                <a:effectLst>
                  <a:outerShdw blurRad="38100" dist="38100" dir="2700000" algn="tl">
                    <a:srgbClr val="C0C0C0"/>
                  </a:outerShdw>
                </a:effectLst>
                <a:cs typeface="David Transparent" pitchFamily="10" charset="-79"/>
              </a:rPr>
              <a:t>שייכות ל-</a:t>
            </a:r>
            <a:r>
              <a:rPr lang="en-US" sz="1600">
                <a:effectLst>
                  <a:outerShdw blurRad="38100" dist="38100" dir="2700000" algn="tl">
                    <a:srgbClr val="C0C0C0"/>
                  </a:outerShdw>
                </a:effectLst>
                <a:cs typeface="David Transparent" pitchFamily="10" charset="-79"/>
              </a:rPr>
              <a:t>NP</a:t>
            </a:r>
            <a:r>
              <a:rPr lang="he-IL" sz="1600">
                <a:effectLst>
                  <a:outerShdw blurRad="38100" dist="38100" dir="2700000" algn="tl">
                    <a:srgbClr val="C0C0C0"/>
                  </a:outerShdw>
                </a:effectLst>
                <a:cs typeface="David Transparent" pitchFamily="10" charset="-79"/>
              </a:rPr>
              <a:t> (ע"י </a:t>
            </a:r>
            <a:r>
              <a:rPr lang="he-IL" sz="1600">
                <a:solidFill>
                  <a:schemeClr val="accent2"/>
                </a:solidFill>
                <a:effectLst>
                  <a:outerShdw blurRad="38100" dist="38100" dir="2700000" algn="tl">
                    <a:srgbClr val="C0C0C0"/>
                  </a:outerShdw>
                </a:effectLst>
                <a:cs typeface="David Transparent" pitchFamily="10" charset="-79"/>
              </a:rPr>
              <a:t>מסמך אישור קצר):</a:t>
            </a:r>
            <a:endParaRPr lang="en-US" sz="1600">
              <a:solidFill>
                <a:schemeClr val="accent2"/>
              </a:solidFill>
              <a:effectLst>
                <a:outerShdw blurRad="38100" dist="38100" dir="2700000" algn="tl">
                  <a:srgbClr val="C0C0C0"/>
                </a:outerShdw>
              </a:effectLst>
              <a:cs typeface="David Transparent" pitchFamily="10" charset="-79"/>
            </a:endParaRPr>
          </a:p>
        </p:txBody>
      </p:sp>
      <p:sp>
        <p:nvSpPr>
          <p:cNvPr id="83975" name="Text Box 1031"/>
          <p:cNvSpPr txBox="1">
            <a:spLocks noChangeArrowheads="1"/>
          </p:cNvSpPr>
          <p:nvPr/>
        </p:nvSpPr>
        <p:spPr bwMode="auto">
          <a:xfrm>
            <a:off x="0" y="4572000"/>
            <a:ext cx="8458200" cy="1682750"/>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מסמך האישור הוא רשימת צמתים שמהווה מסלול פשוט באורך </a:t>
            </a:r>
            <a:r>
              <a:rPr lang="en-US" sz="16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a:t>
            </a:r>
          </a:p>
          <a:p>
            <a:pPr>
              <a:lnSpc>
                <a:spcPct val="120000"/>
              </a:lnSpc>
              <a:spcBef>
                <a:spcPct val="50000"/>
              </a:spcBef>
            </a:pPr>
            <a:r>
              <a:rPr lang="he-IL" sz="1600">
                <a:effectLst>
                  <a:outerShdw blurRad="38100" dist="38100" dir="2700000" algn="tl">
                    <a:srgbClr val="C0C0C0"/>
                  </a:outerShdw>
                </a:effectLst>
                <a:cs typeface="David Transparent" pitchFamily="10" charset="-79"/>
              </a:rPr>
              <a:t>בהינתן רשימת הצמתים, אפשר לבדוק בזמן קצר שהיא עונה על הדרישות. נעבור על הצמתים ברשימה ונסמן בגרף </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כל צומת שביקרנו בו. נוודא שבין כל שני צמתים עוקבים יש קשת בגרף. אם נגיע לסוף הרשימה מבלי שנתקלנו בצומת מסומן, נסיק שהמסלול פשוט. כמו כן נספור את מספר הצמתים במסלול ונוודא שמספרם הוא  </a:t>
            </a:r>
            <a:r>
              <a:rPr lang="en-US" sz="1600">
                <a:effectLst>
                  <a:outerShdw blurRad="38100" dist="38100" dir="2700000" algn="tl">
                    <a:srgbClr val="C0C0C0"/>
                  </a:outerShdw>
                </a:effectLst>
                <a:cs typeface="David Transparent" pitchFamily="10" charset="-79"/>
              </a:rPr>
              <a:t>1</a:t>
            </a:r>
            <a:r>
              <a:rPr lang="he-IL" sz="1600">
                <a:effectLst>
                  <a:outerShdw blurRad="38100" dist="38100" dir="2700000" algn="tl">
                    <a:srgbClr val="C0C0C0"/>
                  </a:outerShdw>
                </a:effectLst>
                <a:cs typeface="David Transparent" pitchFamily="10" charset="-79"/>
              </a:rPr>
              <a:t>+ </a:t>
            </a:r>
            <a:r>
              <a:rPr lang="en-US" sz="16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a:t>
            </a:r>
            <a:endParaRPr lang="en-US" sz="1600">
              <a:effectLst>
                <a:outerShdw blurRad="38100" dist="38100" dir="2700000" algn="tl">
                  <a:srgbClr val="C0C0C0"/>
                </a:outerShdw>
              </a:effectLst>
              <a:cs typeface="David Transparent" pitchFamily="10"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3970"/>
                                        </p:tgtEl>
                                        <p:attrNameLst>
                                          <p:attrName>style.visibility</p:attrName>
                                        </p:attrNameLst>
                                      </p:cBhvr>
                                      <p:to>
                                        <p:strVal val="visible"/>
                                      </p:to>
                                    </p:set>
                                    <p:anim calcmode="lin" valueType="num">
                                      <p:cBhvr>
                                        <p:cTn id="7" dur="1000" fill="hold"/>
                                        <p:tgtEl>
                                          <p:spTgt spid="83970"/>
                                        </p:tgtEl>
                                        <p:attrNameLst>
                                          <p:attrName>ppt_w</p:attrName>
                                        </p:attrNameLst>
                                      </p:cBhvr>
                                      <p:tavLst>
                                        <p:tav tm="0">
                                          <p:val>
                                            <p:fltVal val="0"/>
                                          </p:val>
                                        </p:tav>
                                        <p:tav tm="100000">
                                          <p:val>
                                            <p:strVal val="#ppt_w"/>
                                          </p:val>
                                        </p:tav>
                                      </p:tavLst>
                                    </p:anim>
                                    <p:anim calcmode="lin" valueType="num">
                                      <p:cBhvr>
                                        <p:cTn id="8" dur="1000" fill="hold"/>
                                        <p:tgtEl>
                                          <p:spTgt spid="83970"/>
                                        </p:tgtEl>
                                        <p:attrNameLst>
                                          <p:attrName>ppt_h</p:attrName>
                                        </p:attrNameLst>
                                      </p:cBhvr>
                                      <p:tavLst>
                                        <p:tav tm="0">
                                          <p:val>
                                            <p:fltVal val="0"/>
                                          </p:val>
                                        </p:tav>
                                        <p:tav tm="100000">
                                          <p:val>
                                            <p:strVal val="#ppt_h"/>
                                          </p:val>
                                        </p:tav>
                                      </p:tavLst>
                                    </p:anim>
                                    <p:anim calcmode="lin" valueType="num">
                                      <p:cBhvr>
                                        <p:cTn id="9" dur="1000" fill="hold"/>
                                        <p:tgtEl>
                                          <p:spTgt spid="839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3970"/>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builtIn="1"/>
                                        </p:tgtEl>
                                      </p:cMediaNode>
                                    </p:audio>
                                  </p:sub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3971"/>
                                        </p:tgtEl>
                                        <p:attrNameLst>
                                          <p:attrName>style.visibility</p:attrName>
                                        </p:attrNameLst>
                                      </p:cBhvr>
                                      <p:to>
                                        <p:strVal val="visible"/>
                                      </p:to>
                                    </p:set>
                                    <p:animEffect transition="in" filter="wipe(up)">
                                      <p:cBhvr>
                                        <p:cTn id="15" dur="500"/>
                                        <p:tgtEl>
                                          <p:spTgt spid="8397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83972"/>
                                        </p:tgtEl>
                                        <p:attrNameLst>
                                          <p:attrName>style.visibility</p:attrName>
                                        </p:attrNameLst>
                                      </p:cBhvr>
                                      <p:to>
                                        <p:strVal val="visible"/>
                                      </p:to>
                                    </p:set>
                                    <p:animEffect transition="in" filter="wipe(up)">
                                      <p:cBhvr>
                                        <p:cTn id="20" dur="500"/>
                                        <p:tgtEl>
                                          <p:spTgt spid="8397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83973"/>
                                        </p:tgtEl>
                                        <p:attrNameLst>
                                          <p:attrName>style.visibility</p:attrName>
                                        </p:attrNameLst>
                                      </p:cBhvr>
                                      <p:to>
                                        <p:strVal val="visible"/>
                                      </p:to>
                                    </p:set>
                                    <p:animEffect transition="in" filter="wipe(up)">
                                      <p:cBhvr>
                                        <p:cTn id="25" dur="500"/>
                                        <p:tgtEl>
                                          <p:spTgt spid="8397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83974"/>
                                        </p:tgtEl>
                                        <p:attrNameLst>
                                          <p:attrName>style.visibility</p:attrName>
                                        </p:attrNameLst>
                                      </p:cBhvr>
                                      <p:to>
                                        <p:strVal val="visible"/>
                                      </p:to>
                                    </p:set>
                                    <p:animEffect transition="in" filter="wipe(up)">
                                      <p:cBhvr>
                                        <p:cTn id="30" dur="500"/>
                                        <p:tgtEl>
                                          <p:spTgt spid="839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83975"/>
                                        </p:tgtEl>
                                        <p:attrNameLst>
                                          <p:attrName>style.visibility</p:attrName>
                                        </p:attrNameLst>
                                      </p:cBhvr>
                                      <p:to>
                                        <p:strVal val="visible"/>
                                      </p:to>
                                    </p:set>
                                    <p:animEffect transition="in" filter="wipe(up)">
                                      <p:cBhvr>
                                        <p:cTn id="35" dur="500"/>
                                        <p:tgtEl>
                                          <p:spTgt spid="83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utoUpdateAnimBg="0"/>
      <p:bldP spid="83971" grpId="0" autoUpdateAnimBg="0"/>
      <p:bldP spid="83972" grpId="0" autoUpdateAnimBg="0"/>
      <p:bldP spid="83973" grpId="0" autoUpdateAnimBg="0"/>
      <p:bldP spid="83974" grpId="0" autoUpdateAnimBg="0"/>
      <p:bldP spid="8397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EB5EFCD2-72BE-499B-A20B-B23DFD28C4CB}" type="slidenum">
              <a:rPr lang="en-US"/>
              <a:pPr/>
              <a:t>20</a:t>
            </a:fld>
            <a:endParaRPr lang="en-US"/>
          </a:p>
        </p:txBody>
      </p:sp>
      <p:sp>
        <p:nvSpPr>
          <p:cNvPr id="102402" name="Text Box 2"/>
          <p:cNvSpPr txBox="1">
            <a:spLocks noChangeArrowheads="1"/>
          </p:cNvSpPr>
          <p:nvPr/>
        </p:nvSpPr>
        <p:spPr bwMode="auto">
          <a:xfrm>
            <a:off x="838200" y="681038"/>
            <a:ext cx="7620000" cy="385762"/>
          </a:xfrm>
          <a:prstGeom prst="rect">
            <a:avLst/>
          </a:prstGeom>
          <a:noFill/>
          <a:ln w="9525">
            <a:noFill/>
            <a:miter lim="800000"/>
            <a:headEnd/>
            <a:tailEnd/>
          </a:ln>
          <a:effectLst/>
        </p:spPr>
        <p:txBody>
          <a:bodyPr>
            <a:spAutoFit/>
          </a:bodyPr>
          <a:lstStyle/>
          <a:p>
            <a:pPr>
              <a:lnSpc>
                <a:spcPct val="120000"/>
              </a:lnSpc>
              <a:spcBef>
                <a:spcPct val="50000"/>
              </a:spcBef>
            </a:pPr>
            <a:r>
              <a:rPr lang="he-IL" sz="1600">
                <a:solidFill>
                  <a:schemeClr val="accent2"/>
                </a:solidFill>
                <a:effectLst>
                  <a:outerShdw blurRad="38100" dist="38100" dir="2700000" algn="tl">
                    <a:srgbClr val="C0C0C0"/>
                  </a:outerShdw>
                </a:effectLst>
                <a:cs typeface="David Transparent" pitchFamily="10" charset="-79"/>
              </a:rPr>
              <a:t>יש להוכיח שהתשובה לבעיה </a:t>
            </a:r>
            <a:r>
              <a:rPr lang="en-US" sz="1600">
                <a:solidFill>
                  <a:schemeClr val="accent2"/>
                </a:solidFill>
                <a:effectLst>
                  <a:outerShdw blurRad="38100" dist="38100" dir="2700000" algn="tl">
                    <a:srgbClr val="C0C0C0"/>
                  </a:outerShdw>
                </a:effectLst>
                <a:cs typeface="David Transparent" pitchFamily="10" charset="-79"/>
              </a:rPr>
              <a:t>A</a:t>
            </a:r>
            <a:r>
              <a:rPr lang="he-IL" sz="1600">
                <a:solidFill>
                  <a:schemeClr val="accent2"/>
                </a:solidFill>
                <a:effectLst>
                  <a:outerShdw blurRad="38100" dist="38100" dir="2700000" algn="tl">
                    <a:srgbClr val="C0C0C0"/>
                  </a:outerShdw>
                </a:effectLst>
                <a:cs typeface="David Transparent" pitchFamily="10" charset="-79"/>
              </a:rPr>
              <a:t> היא </a:t>
            </a:r>
            <a:r>
              <a:rPr lang="he-IL" sz="1600">
                <a:solidFill>
                  <a:srgbClr val="FF3300"/>
                </a:solidFill>
                <a:effectLst>
                  <a:outerShdw blurRad="38100" dist="38100" dir="2700000" algn="tl">
                    <a:srgbClr val="C0C0C0"/>
                  </a:outerShdw>
                </a:effectLst>
                <a:cs typeface="David Transparent" pitchFamily="10" charset="-79"/>
              </a:rPr>
              <a:t>כן</a:t>
            </a:r>
            <a:r>
              <a:rPr lang="he-IL" sz="1600">
                <a:solidFill>
                  <a:schemeClr val="accent2"/>
                </a:solidFill>
                <a:effectLst>
                  <a:outerShdw blurRad="38100" dist="38100" dir="2700000" algn="tl">
                    <a:srgbClr val="C0C0C0"/>
                  </a:outerShdw>
                </a:effectLst>
                <a:cs typeface="David Transparent" pitchFamily="10" charset="-79"/>
              </a:rPr>
              <a:t> אם ורק אם התשובה לבעיה </a:t>
            </a:r>
            <a:r>
              <a:rPr lang="en-US" sz="1600">
                <a:solidFill>
                  <a:schemeClr val="accent2"/>
                </a:solidFill>
                <a:effectLst>
                  <a:outerShdw blurRad="38100" dist="38100" dir="2700000" algn="tl">
                    <a:srgbClr val="C0C0C0"/>
                  </a:outerShdw>
                </a:effectLst>
                <a:cs typeface="David Transparent" pitchFamily="10" charset="-79"/>
              </a:rPr>
              <a:t>B</a:t>
            </a:r>
            <a:r>
              <a:rPr lang="he-IL" sz="1600">
                <a:solidFill>
                  <a:schemeClr val="accent2"/>
                </a:solidFill>
                <a:effectLst>
                  <a:outerShdw blurRad="38100" dist="38100" dir="2700000" algn="tl">
                    <a:srgbClr val="C0C0C0"/>
                  </a:outerShdw>
                </a:effectLst>
                <a:cs typeface="David Transparent" pitchFamily="10" charset="-79"/>
              </a:rPr>
              <a:t> היא </a:t>
            </a:r>
            <a:r>
              <a:rPr lang="he-IL" sz="1600">
                <a:solidFill>
                  <a:srgbClr val="FF3300"/>
                </a:solidFill>
                <a:effectLst>
                  <a:outerShdw blurRad="38100" dist="38100" dir="2700000" algn="tl">
                    <a:srgbClr val="C0C0C0"/>
                  </a:outerShdw>
                </a:effectLst>
                <a:cs typeface="David Transparent" pitchFamily="10" charset="-79"/>
              </a:rPr>
              <a:t>כן</a:t>
            </a:r>
            <a:r>
              <a:rPr lang="he-IL" sz="1600">
                <a:solidFill>
                  <a:schemeClr val="accent2"/>
                </a:solidFill>
                <a:effectLst>
                  <a:outerShdw blurRad="38100" dist="38100" dir="2700000" algn="tl">
                    <a:srgbClr val="C0C0C0"/>
                  </a:outerShdw>
                </a:effectLst>
                <a:cs typeface="David Transparent" pitchFamily="10" charset="-79"/>
              </a:rPr>
              <a:t>: </a:t>
            </a:r>
            <a:endParaRPr lang="en-US" sz="1600">
              <a:solidFill>
                <a:schemeClr val="accent2"/>
              </a:solidFill>
              <a:effectLst>
                <a:outerShdw blurRad="38100" dist="38100" dir="2700000" algn="tl">
                  <a:srgbClr val="C0C0C0"/>
                </a:outerShdw>
              </a:effectLst>
              <a:cs typeface="David Transparent" pitchFamily="10" charset="-79"/>
            </a:endParaRPr>
          </a:p>
        </p:txBody>
      </p:sp>
      <p:graphicFrame>
        <p:nvGraphicFramePr>
          <p:cNvPr id="102403" name="Object 3"/>
          <p:cNvGraphicFramePr>
            <a:graphicFrameLocks noChangeAspect="1"/>
          </p:cNvGraphicFramePr>
          <p:nvPr/>
        </p:nvGraphicFramePr>
        <p:xfrm>
          <a:off x="7620000" y="1173163"/>
          <a:ext cx="749300" cy="350837"/>
        </p:xfrm>
        <a:graphic>
          <a:graphicData uri="http://schemas.openxmlformats.org/presentationml/2006/ole">
            <p:oleObj spid="_x0000_s102403" name="Equation" r:id="rId6" imgW="469800" imgH="177480" progId="Equation.DSMT4">
              <p:embed/>
            </p:oleObj>
          </a:graphicData>
        </a:graphic>
      </p:graphicFrame>
      <p:graphicFrame>
        <p:nvGraphicFramePr>
          <p:cNvPr id="102404" name="Object 4"/>
          <p:cNvGraphicFramePr>
            <a:graphicFrameLocks noChangeAspect="1"/>
          </p:cNvGraphicFramePr>
          <p:nvPr/>
        </p:nvGraphicFramePr>
        <p:xfrm>
          <a:off x="7620000" y="2697163"/>
          <a:ext cx="749300" cy="350837"/>
        </p:xfrm>
        <a:graphic>
          <a:graphicData uri="http://schemas.openxmlformats.org/presentationml/2006/ole">
            <p:oleObj spid="_x0000_s102404" name="Equation" r:id="rId7" imgW="469800" imgH="177480" progId="Equation.DSMT4">
              <p:embed/>
            </p:oleObj>
          </a:graphicData>
        </a:graphic>
      </p:graphicFrame>
      <p:sp>
        <p:nvSpPr>
          <p:cNvPr id="102405" name="Text Box 5"/>
          <p:cNvSpPr txBox="1">
            <a:spLocks noChangeArrowheads="1"/>
          </p:cNvSpPr>
          <p:nvPr/>
        </p:nvSpPr>
        <p:spPr bwMode="auto">
          <a:xfrm>
            <a:off x="381000" y="1541463"/>
            <a:ext cx="8077200" cy="679450"/>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נניח שבעיה  </a:t>
            </a:r>
            <a:r>
              <a:rPr lang="en-US" sz="1600">
                <a:effectLst>
                  <a:outerShdw blurRad="38100" dist="38100" dir="2700000" algn="tl">
                    <a:srgbClr val="C0C0C0"/>
                  </a:outerShdw>
                </a:effectLst>
                <a:cs typeface="David Transparent" pitchFamily="10" charset="-79"/>
              </a:rPr>
              <a:t>A</a:t>
            </a:r>
            <a:r>
              <a:rPr lang="he-IL" sz="1600">
                <a:effectLst>
                  <a:outerShdw blurRad="38100" dist="38100" dir="2700000" algn="tl">
                    <a:srgbClr val="C0C0C0"/>
                  </a:outerShdw>
                </a:effectLst>
                <a:cs typeface="David Transparent" pitchFamily="10" charset="-79"/>
              </a:rPr>
              <a:t> מחזירה </a:t>
            </a:r>
            <a:r>
              <a:rPr lang="he-IL" sz="1600">
                <a:solidFill>
                  <a:srgbClr val="FF3300"/>
                </a:solidFill>
                <a:effectLst>
                  <a:outerShdw blurRad="38100" dist="38100" dir="2700000" algn="tl">
                    <a:srgbClr val="C0C0C0"/>
                  </a:outerShdw>
                </a:effectLst>
                <a:cs typeface="David Transparent" pitchFamily="10" charset="-79"/>
              </a:rPr>
              <a:t>כן</a:t>
            </a:r>
            <a:r>
              <a:rPr lang="he-IL" sz="1600">
                <a:effectLst>
                  <a:outerShdw blurRad="38100" dist="38100" dir="2700000" algn="tl">
                    <a:srgbClr val="C0C0C0"/>
                  </a:outerShdw>
                </a:effectLst>
                <a:cs typeface="David Transparent" pitchFamily="10" charset="-79"/>
              </a:rPr>
              <a:t>; כלומר  ב-</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יש קליקה בגודל </a:t>
            </a:r>
            <a:r>
              <a:rPr lang="en-US" sz="16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 או יותר. מכיוון שגודל הקליקה המקסימלית ב- </a:t>
            </a:r>
            <a:r>
              <a:rPr lang="en-US" sz="1600">
                <a:effectLst>
                  <a:outerShdw blurRad="38100" dist="38100" dir="2700000" algn="tl">
                    <a:srgbClr val="C0C0C0"/>
                  </a:outerShdw>
                </a:effectLst>
                <a:cs typeface="David Transparent" pitchFamily="10" charset="-79"/>
              </a:rPr>
              <a:t>C</a:t>
            </a:r>
            <a:r>
              <a:rPr lang="en-US" sz="1600" baseline="-250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 הוא </a:t>
            </a:r>
            <a:r>
              <a:rPr lang="en-US" sz="16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 הרי מתקיים </a:t>
            </a:r>
            <a:r>
              <a:rPr lang="en-US" sz="1600">
                <a:effectLst>
                  <a:outerShdw blurRad="38100" dist="38100" dir="2700000" algn="tl">
                    <a:srgbClr val="C0C0C0"/>
                  </a:outerShdw>
                </a:effectLst>
                <a:cs typeface="Times New Roman" pitchFamily="18" charset="0"/>
              </a:rPr>
              <a:t>≥ w(</a:t>
            </a:r>
            <a:r>
              <a:rPr lang="en-US" sz="1600">
                <a:effectLst>
                  <a:outerShdw blurRad="38100" dist="38100" dir="2700000" algn="tl">
                    <a:srgbClr val="C0C0C0"/>
                  </a:outerShdw>
                </a:effectLst>
                <a:cs typeface="David Transparent" pitchFamily="10" charset="-79"/>
              </a:rPr>
              <a:t>C</a:t>
            </a:r>
            <a:r>
              <a:rPr lang="en-US" sz="1600" baseline="-25000">
                <a:effectLst>
                  <a:outerShdw blurRad="38100" dist="38100" dir="2700000" algn="tl">
                    <a:srgbClr val="C0C0C0"/>
                  </a:outerShdw>
                </a:effectLst>
                <a:cs typeface="David Transparent" pitchFamily="10" charset="-79"/>
              </a:rPr>
              <a:t>k</a:t>
            </a:r>
            <a:r>
              <a:rPr lang="en-US" sz="1600">
                <a:effectLst>
                  <a:outerShdw blurRad="38100" dist="38100" dir="2700000" algn="tl">
                    <a:srgbClr val="C0C0C0"/>
                  </a:outerShdw>
                </a:effectLst>
                <a:cs typeface="Times New Roman" pitchFamily="18" charset="0"/>
              </a:rPr>
              <a:t>)</a:t>
            </a:r>
            <a:r>
              <a:rPr lang="he-IL" sz="1600">
                <a:effectLst>
                  <a:outerShdw blurRad="38100" dist="38100" dir="2700000" algn="tl">
                    <a:srgbClr val="C0C0C0"/>
                  </a:outerShdw>
                </a:effectLst>
                <a:cs typeface="David Transparent" pitchFamily="10" charset="-79"/>
              </a:rPr>
              <a:t> </a:t>
            </a:r>
            <a:r>
              <a:rPr lang="en-US" sz="1600">
                <a:effectLst>
                  <a:outerShdw blurRad="38100" dist="38100" dir="2700000" algn="tl">
                    <a:srgbClr val="C0C0C0"/>
                  </a:outerShdw>
                </a:effectLst>
                <a:cs typeface="David Transparent" pitchFamily="10" charset="-79"/>
              </a:rPr>
              <a:t>w(G)</a:t>
            </a:r>
            <a:r>
              <a:rPr lang="he-IL" sz="1600">
                <a:effectLst>
                  <a:outerShdw blurRad="38100" dist="38100" dir="2700000" algn="tl">
                    <a:srgbClr val="C0C0C0"/>
                  </a:outerShdw>
                </a:effectLst>
                <a:cs typeface="David Transparent" pitchFamily="10" charset="-79"/>
              </a:rPr>
              <a:t> ולכן בעיה </a:t>
            </a:r>
            <a:r>
              <a:rPr lang="en-US" sz="1600">
                <a:effectLst>
                  <a:outerShdw blurRad="38100" dist="38100" dir="2700000" algn="tl">
                    <a:srgbClr val="C0C0C0"/>
                  </a:outerShdw>
                </a:effectLst>
                <a:cs typeface="David Transparent" pitchFamily="10" charset="-79"/>
              </a:rPr>
              <a:t>B</a:t>
            </a:r>
            <a:r>
              <a:rPr lang="he-IL" sz="1600">
                <a:effectLst>
                  <a:outerShdw blurRad="38100" dist="38100" dir="2700000" algn="tl">
                    <a:srgbClr val="C0C0C0"/>
                  </a:outerShdw>
                </a:effectLst>
                <a:cs typeface="David Transparent" pitchFamily="10" charset="-79"/>
              </a:rPr>
              <a:t> תחזיר </a:t>
            </a:r>
            <a:r>
              <a:rPr lang="he-IL" sz="1600">
                <a:solidFill>
                  <a:srgbClr val="FF3300"/>
                </a:solidFill>
                <a:effectLst>
                  <a:outerShdw blurRad="38100" dist="38100" dir="2700000" algn="tl">
                    <a:srgbClr val="C0C0C0"/>
                  </a:outerShdw>
                </a:effectLst>
                <a:cs typeface="David Transparent" pitchFamily="10" charset="-79"/>
              </a:rPr>
              <a:t>כן</a:t>
            </a:r>
            <a:r>
              <a:rPr lang="he-IL" sz="1600">
                <a:effectLst>
                  <a:outerShdw blurRad="38100" dist="38100" dir="2700000" algn="tl">
                    <a:srgbClr val="C0C0C0"/>
                  </a:outerShdw>
                </a:effectLst>
                <a:cs typeface="David Transparent" pitchFamily="10" charset="-79"/>
              </a:rPr>
              <a:t>.</a:t>
            </a:r>
            <a:endParaRPr lang="en-US" sz="1600">
              <a:effectLst>
                <a:outerShdw blurRad="38100" dist="38100" dir="2700000" algn="tl">
                  <a:srgbClr val="C0C0C0"/>
                </a:outerShdw>
              </a:effectLst>
              <a:cs typeface="David Transparent" pitchFamily="10" charset="-79"/>
            </a:endParaRPr>
          </a:p>
        </p:txBody>
      </p:sp>
      <p:sp>
        <p:nvSpPr>
          <p:cNvPr id="102406" name="Text Box 6"/>
          <p:cNvSpPr txBox="1">
            <a:spLocks noChangeArrowheads="1"/>
          </p:cNvSpPr>
          <p:nvPr/>
        </p:nvSpPr>
        <p:spPr bwMode="auto">
          <a:xfrm>
            <a:off x="304800" y="3065463"/>
            <a:ext cx="8153400" cy="679450"/>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נניח שבעיה </a:t>
            </a:r>
            <a:r>
              <a:rPr lang="en-US" sz="1600">
                <a:effectLst>
                  <a:outerShdw blurRad="38100" dist="38100" dir="2700000" algn="tl">
                    <a:srgbClr val="C0C0C0"/>
                  </a:outerShdw>
                </a:effectLst>
                <a:cs typeface="David Transparent" pitchFamily="10" charset="-79"/>
              </a:rPr>
              <a:t>B</a:t>
            </a:r>
            <a:r>
              <a:rPr lang="he-IL" sz="1600">
                <a:effectLst>
                  <a:outerShdw blurRad="38100" dist="38100" dir="2700000" algn="tl">
                    <a:srgbClr val="C0C0C0"/>
                  </a:outerShdw>
                </a:effectLst>
                <a:cs typeface="David Transparent" pitchFamily="10" charset="-79"/>
              </a:rPr>
              <a:t> מחזירה </a:t>
            </a:r>
            <a:r>
              <a:rPr lang="he-IL" sz="1600">
                <a:solidFill>
                  <a:srgbClr val="FF3300"/>
                </a:solidFill>
                <a:effectLst>
                  <a:outerShdw blurRad="38100" dist="38100" dir="2700000" algn="tl">
                    <a:srgbClr val="C0C0C0"/>
                  </a:outerShdw>
                </a:effectLst>
                <a:cs typeface="David Transparent" pitchFamily="10" charset="-79"/>
              </a:rPr>
              <a:t>כן</a:t>
            </a:r>
            <a:r>
              <a:rPr lang="he-IL" sz="1600">
                <a:effectLst>
                  <a:outerShdw blurRad="38100" dist="38100" dir="2700000" algn="tl">
                    <a:srgbClr val="C0C0C0"/>
                  </a:outerShdw>
                </a:effectLst>
                <a:cs typeface="David Transparent" pitchFamily="10" charset="-79"/>
              </a:rPr>
              <a:t>;</a:t>
            </a:r>
            <a:r>
              <a:rPr lang="en-US" sz="1600">
                <a:effectLst>
                  <a:outerShdw blurRad="38100" dist="38100" dir="2700000" algn="tl">
                    <a:srgbClr val="C0C0C0"/>
                  </a:outerShdw>
                </a:effectLst>
                <a:cs typeface="David Transparent" pitchFamily="10" charset="-79"/>
              </a:rPr>
              <a:t> </a:t>
            </a:r>
            <a:r>
              <a:rPr lang="he-IL" sz="1600">
                <a:effectLst>
                  <a:outerShdw blurRad="38100" dist="38100" dir="2700000" algn="tl">
                    <a:srgbClr val="C0C0C0"/>
                  </a:outerShdw>
                </a:effectLst>
                <a:cs typeface="David Transparent" pitchFamily="10" charset="-79"/>
              </a:rPr>
              <a:t>כלומר </a:t>
            </a:r>
            <a:r>
              <a:rPr lang="en-US" sz="1600">
                <a:effectLst>
                  <a:outerShdw blurRad="38100" dist="38100" dir="2700000" algn="tl">
                    <a:srgbClr val="C0C0C0"/>
                  </a:outerShdw>
                </a:effectLst>
                <a:cs typeface="Times New Roman" pitchFamily="18" charset="0"/>
              </a:rPr>
              <a:t>≥ w(</a:t>
            </a:r>
            <a:r>
              <a:rPr lang="en-US" sz="1600">
                <a:effectLst>
                  <a:outerShdw blurRad="38100" dist="38100" dir="2700000" algn="tl">
                    <a:srgbClr val="C0C0C0"/>
                  </a:outerShdw>
                </a:effectLst>
                <a:cs typeface="David Transparent" pitchFamily="10" charset="-79"/>
              </a:rPr>
              <a:t>C</a:t>
            </a:r>
            <a:r>
              <a:rPr lang="en-US" sz="1600" baseline="-25000">
                <a:effectLst>
                  <a:outerShdw blurRad="38100" dist="38100" dir="2700000" algn="tl">
                    <a:srgbClr val="C0C0C0"/>
                  </a:outerShdw>
                </a:effectLst>
                <a:cs typeface="David Transparent" pitchFamily="10" charset="-79"/>
              </a:rPr>
              <a:t>k</a:t>
            </a:r>
            <a:r>
              <a:rPr lang="en-US" sz="1600">
                <a:effectLst>
                  <a:outerShdw blurRad="38100" dist="38100" dir="2700000" algn="tl">
                    <a:srgbClr val="C0C0C0"/>
                  </a:outerShdw>
                </a:effectLst>
                <a:cs typeface="Times New Roman" pitchFamily="18" charset="0"/>
              </a:rPr>
              <a:t>)</a:t>
            </a:r>
            <a:r>
              <a:rPr lang="he-IL" sz="1600">
                <a:effectLst>
                  <a:outerShdw blurRad="38100" dist="38100" dir="2700000" algn="tl">
                    <a:srgbClr val="C0C0C0"/>
                  </a:outerShdw>
                </a:effectLst>
                <a:cs typeface="David Transparent" pitchFamily="10" charset="-79"/>
              </a:rPr>
              <a:t> </a:t>
            </a:r>
            <a:r>
              <a:rPr lang="en-US" sz="1600">
                <a:effectLst>
                  <a:outerShdw blurRad="38100" dist="38100" dir="2700000" algn="tl">
                    <a:srgbClr val="C0C0C0"/>
                  </a:outerShdw>
                </a:effectLst>
                <a:cs typeface="David Transparent" pitchFamily="10" charset="-79"/>
              </a:rPr>
              <a:t>w(G)</a:t>
            </a:r>
            <a:r>
              <a:rPr lang="he-IL" sz="1600">
                <a:effectLst>
                  <a:outerShdw blurRad="38100" dist="38100" dir="2700000" algn="tl">
                    <a:srgbClr val="C0C0C0"/>
                  </a:outerShdw>
                </a:effectLst>
                <a:cs typeface="David Transparent" pitchFamily="10" charset="-79"/>
              </a:rPr>
              <a:t>. מכיוון שב- </a:t>
            </a:r>
            <a:r>
              <a:rPr lang="en-US" sz="1600">
                <a:effectLst>
                  <a:outerShdw blurRad="38100" dist="38100" dir="2700000" algn="tl">
                    <a:srgbClr val="C0C0C0"/>
                  </a:outerShdw>
                </a:effectLst>
                <a:cs typeface="David Transparent" pitchFamily="10" charset="-79"/>
              </a:rPr>
              <a:t>C</a:t>
            </a:r>
            <a:r>
              <a:rPr lang="en-US" sz="1600" baseline="-250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 יש קליקה בגודל </a:t>
            </a:r>
            <a:r>
              <a:rPr lang="en-US" sz="16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 הרי שב-</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חייבת להיות קליקה בגודל </a:t>
            </a:r>
            <a:r>
              <a:rPr lang="en-US" sz="1600">
                <a:effectLst>
                  <a:outerShdw blurRad="38100" dist="38100" dir="2700000" algn="tl">
                    <a:srgbClr val="C0C0C0"/>
                  </a:outerShdw>
                </a:effectLst>
                <a:cs typeface="David Transparent" pitchFamily="10" charset="-79"/>
              </a:rPr>
              <a:t>k</a:t>
            </a:r>
            <a:r>
              <a:rPr lang="he-IL" sz="1600">
                <a:effectLst>
                  <a:outerShdw blurRad="38100" dist="38100" dir="2700000" algn="tl">
                    <a:srgbClr val="C0C0C0"/>
                  </a:outerShdw>
                </a:effectLst>
                <a:cs typeface="David Transparent" pitchFamily="10" charset="-79"/>
              </a:rPr>
              <a:t> לפחות. לכן גם בעיה </a:t>
            </a:r>
            <a:r>
              <a:rPr lang="en-US" sz="1600">
                <a:effectLst>
                  <a:outerShdw blurRad="38100" dist="38100" dir="2700000" algn="tl">
                    <a:srgbClr val="C0C0C0"/>
                  </a:outerShdw>
                </a:effectLst>
                <a:cs typeface="David Transparent" pitchFamily="10" charset="-79"/>
              </a:rPr>
              <a:t>A</a:t>
            </a:r>
            <a:r>
              <a:rPr lang="he-IL" sz="1600">
                <a:effectLst>
                  <a:outerShdw blurRad="38100" dist="38100" dir="2700000" algn="tl">
                    <a:srgbClr val="C0C0C0"/>
                  </a:outerShdw>
                </a:effectLst>
                <a:cs typeface="David Transparent" pitchFamily="10" charset="-79"/>
              </a:rPr>
              <a:t> תחזיר </a:t>
            </a:r>
            <a:r>
              <a:rPr lang="he-IL" sz="1600">
                <a:solidFill>
                  <a:srgbClr val="FF3300"/>
                </a:solidFill>
                <a:effectLst>
                  <a:outerShdw blurRad="38100" dist="38100" dir="2700000" algn="tl">
                    <a:srgbClr val="C0C0C0"/>
                  </a:outerShdw>
                </a:effectLst>
                <a:cs typeface="David Transparent" pitchFamily="10" charset="-79"/>
              </a:rPr>
              <a:t>כן</a:t>
            </a:r>
            <a:r>
              <a:rPr lang="he-IL" sz="1600">
                <a:effectLst>
                  <a:outerShdw blurRad="38100" dist="38100" dir="2700000" algn="tl">
                    <a:srgbClr val="C0C0C0"/>
                  </a:outerShdw>
                </a:effectLst>
                <a:cs typeface="David Transparent" pitchFamily="10" charset="-79"/>
              </a:rPr>
              <a:t>.</a:t>
            </a:r>
            <a:endParaRPr lang="en-US" sz="1600">
              <a:effectLst>
                <a:outerShdw blurRad="38100" dist="38100" dir="2700000" algn="tl">
                  <a:srgbClr val="C0C0C0"/>
                </a:outerShdw>
              </a:effectLst>
              <a:cs typeface="David Transparent" pitchFamily="10" charset="-79"/>
            </a:endParaRPr>
          </a:p>
        </p:txBody>
      </p:sp>
      <p:sp>
        <p:nvSpPr>
          <p:cNvPr id="102407" name="Rectangle 7"/>
          <p:cNvSpPr>
            <a:spLocks noChangeArrowheads="1"/>
          </p:cNvSpPr>
          <p:nvPr/>
        </p:nvSpPr>
        <p:spPr bwMode="auto">
          <a:xfrm>
            <a:off x="1143000" y="4343400"/>
            <a:ext cx="7315200" cy="385763"/>
          </a:xfrm>
          <a:prstGeom prst="rect">
            <a:avLst/>
          </a:prstGeom>
          <a:noFill/>
          <a:ln w="9525">
            <a:noFill/>
            <a:miter lim="800000"/>
            <a:headEnd/>
            <a:tailEnd/>
          </a:ln>
          <a:effectLst/>
        </p:spPr>
        <p:txBody>
          <a:bodyPr>
            <a:spAutoFit/>
          </a:bodyPr>
          <a:lstStyle/>
          <a:p>
            <a:pPr marL="457200" indent="-457200">
              <a:lnSpc>
                <a:spcPct val="120000"/>
              </a:lnSpc>
              <a:spcBef>
                <a:spcPct val="50000"/>
              </a:spcBef>
            </a:pPr>
            <a:r>
              <a:rPr lang="he-IL" sz="1600">
                <a:effectLst>
                  <a:outerShdw blurRad="38100" dist="38100" dir="2700000" algn="tl">
                    <a:srgbClr val="C0C0C0"/>
                  </a:outerShdw>
                </a:effectLst>
                <a:cs typeface="David Transparent" pitchFamily="10" charset="-79"/>
              </a:rPr>
              <a:t>הראנו רדוקציה פולינומיאלית מבעיית הקליקה לבעיית מלחמת הקליקות.</a:t>
            </a:r>
            <a:endParaRPr lang="en-US" sz="1600">
              <a:solidFill>
                <a:schemeClr val="accent1"/>
              </a:solidFill>
              <a:effectLst>
                <a:outerShdw blurRad="38100" dist="38100" dir="2700000" algn="tl">
                  <a:srgbClr val="C0C0C0"/>
                </a:outerShdw>
              </a:effectLst>
              <a:cs typeface="David Transparent" pitchFamily="10" charset="-79"/>
            </a:endParaRPr>
          </a:p>
        </p:txBody>
      </p:sp>
      <p:sp>
        <p:nvSpPr>
          <p:cNvPr id="102408" name="Text Box 8"/>
          <p:cNvSpPr txBox="1">
            <a:spLocks noChangeArrowheads="1"/>
          </p:cNvSpPr>
          <p:nvPr/>
        </p:nvSpPr>
        <p:spPr bwMode="auto">
          <a:xfrm>
            <a:off x="5334000" y="5257800"/>
            <a:ext cx="3124200" cy="336550"/>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   </a:t>
            </a:r>
            <a:endParaRPr lang="en-US" sz="1600">
              <a:effectLst>
                <a:outerShdw blurRad="38100" dist="38100" dir="2700000" algn="tl">
                  <a:srgbClr val="C0C0C0"/>
                </a:outerShdw>
              </a:effectLst>
              <a:cs typeface="David Transparent" pitchFamily="10" charset="-79"/>
            </a:endParaRPr>
          </a:p>
        </p:txBody>
      </p:sp>
      <p:sp>
        <p:nvSpPr>
          <p:cNvPr id="102409" name="Rectangle 9"/>
          <p:cNvSpPr>
            <a:spLocks noChangeArrowheads="1"/>
          </p:cNvSpPr>
          <p:nvPr/>
        </p:nvSpPr>
        <p:spPr bwMode="auto">
          <a:xfrm>
            <a:off x="990600" y="5715000"/>
            <a:ext cx="7467600" cy="679450"/>
          </a:xfrm>
          <a:prstGeom prst="rect">
            <a:avLst/>
          </a:prstGeom>
          <a:noFill/>
          <a:ln w="9525">
            <a:noFill/>
            <a:miter lim="800000"/>
            <a:headEnd/>
            <a:tailEnd/>
          </a:ln>
          <a:effectLst/>
        </p:spPr>
        <p:txBody>
          <a:bodyPr>
            <a:spAutoFit/>
          </a:bodyPr>
          <a:lstStyle/>
          <a:p>
            <a:pPr marL="457200" indent="-457200">
              <a:lnSpc>
                <a:spcPct val="120000"/>
              </a:lnSpc>
              <a:spcBef>
                <a:spcPct val="50000"/>
              </a:spcBef>
            </a:pPr>
            <a:r>
              <a:rPr lang="he-IL" sz="1600">
                <a:effectLst>
                  <a:outerShdw blurRad="38100" dist="38100" dir="2700000" algn="tl">
                    <a:srgbClr val="C0C0C0"/>
                  </a:outerShdw>
                </a:effectLst>
                <a:cs typeface="David Transparent" pitchFamily="10" charset="-79"/>
              </a:rPr>
              <a:t>מסקנה: בעיית מלחמת הקליקות קשה לפחות כמו הבעיות השלמות ב-</a:t>
            </a:r>
            <a:r>
              <a:rPr lang="en-US" sz="1600">
                <a:effectLst>
                  <a:outerShdw blurRad="38100" dist="38100" dir="2700000" algn="tl">
                    <a:srgbClr val="C0C0C0"/>
                  </a:outerShdw>
                </a:effectLst>
                <a:cs typeface="David Transparent" pitchFamily="10" charset="-79"/>
              </a:rPr>
              <a:t>NP</a:t>
            </a:r>
            <a:r>
              <a:rPr lang="he-IL" sz="1600">
                <a:effectLst>
                  <a:outerShdw blurRad="38100" dist="38100" dir="2700000" algn="tl">
                    <a:srgbClr val="C0C0C0"/>
                  </a:outerShdw>
                </a:effectLst>
                <a:cs typeface="David Transparent" pitchFamily="10" charset="-79"/>
              </a:rPr>
              <a:t>.   =&gt; הבעיה היא </a:t>
            </a:r>
            <a:r>
              <a:rPr lang="en-US" sz="1600" b="1">
                <a:effectLst>
                  <a:outerShdw blurRad="38100" dist="38100" dir="2700000" algn="tl">
                    <a:srgbClr val="C0C0C0"/>
                  </a:outerShdw>
                </a:effectLst>
                <a:cs typeface="David Transparent" pitchFamily="10" charset="-79"/>
              </a:rPr>
              <a:t>NP</a:t>
            </a:r>
            <a:r>
              <a:rPr lang="he-IL" sz="1600" b="1">
                <a:effectLst>
                  <a:outerShdw blurRad="38100" dist="38100" dir="2700000" algn="tl">
                    <a:srgbClr val="C0C0C0"/>
                  </a:outerShdw>
                </a:effectLst>
                <a:cs typeface="David Transparent" pitchFamily="10" charset="-79"/>
              </a:rPr>
              <a:t>-קשה</a:t>
            </a:r>
            <a:r>
              <a:rPr lang="he-IL" sz="1600">
                <a:effectLst>
                  <a:outerShdw blurRad="38100" dist="38100" dir="2700000" algn="tl">
                    <a:srgbClr val="C0C0C0"/>
                  </a:outerShdw>
                </a:effectLst>
                <a:cs typeface="David Transparent" pitchFamily="10" charset="-79"/>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2402"/>
                                        </p:tgtEl>
                                        <p:attrNameLst>
                                          <p:attrName>style.visibility</p:attrName>
                                        </p:attrNameLst>
                                      </p:cBhvr>
                                      <p:to>
                                        <p:strVal val="visible"/>
                                      </p:to>
                                    </p:set>
                                    <p:animEffect transition="in" filter="wipe(up)">
                                      <p:cBhvr>
                                        <p:cTn id="7" dur="500"/>
                                        <p:tgtEl>
                                          <p:spTgt spid="102402"/>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builtIn="1"/>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2403"/>
                                        </p:tgtEl>
                                        <p:attrNameLst>
                                          <p:attrName>style.visibility</p:attrName>
                                        </p:attrNameLst>
                                      </p:cBhvr>
                                      <p:to>
                                        <p:strVal val="visible"/>
                                      </p:to>
                                    </p:set>
                                    <p:animEffect transition="in" filter="wipe(up)">
                                      <p:cBhvr>
                                        <p:cTn id="12" dur="500"/>
                                        <p:tgtEl>
                                          <p:spTgt spid="102403"/>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02405"/>
                                        </p:tgtEl>
                                        <p:attrNameLst>
                                          <p:attrName>style.visibility</p:attrName>
                                        </p:attrNameLst>
                                      </p:cBhvr>
                                      <p:to>
                                        <p:strVal val="visible"/>
                                      </p:to>
                                    </p:set>
                                    <p:animEffect transition="in" filter="wipe(up)">
                                      <p:cBhvr>
                                        <p:cTn id="16" dur="500"/>
                                        <p:tgtEl>
                                          <p:spTgt spid="1024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02404"/>
                                        </p:tgtEl>
                                        <p:attrNameLst>
                                          <p:attrName>style.visibility</p:attrName>
                                        </p:attrNameLst>
                                      </p:cBhvr>
                                      <p:to>
                                        <p:strVal val="visible"/>
                                      </p:to>
                                    </p:set>
                                    <p:animEffect transition="in" filter="wipe(up)">
                                      <p:cBhvr>
                                        <p:cTn id="21" dur="500"/>
                                        <p:tgtEl>
                                          <p:spTgt spid="102404"/>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02406"/>
                                        </p:tgtEl>
                                        <p:attrNameLst>
                                          <p:attrName>style.visibility</p:attrName>
                                        </p:attrNameLst>
                                      </p:cBhvr>
                                      <p:to>
                                        <p:strVal val="visible"/>
                                      </p:to>
                                    </p:set>
                                    <p:animEffect transition="in" filter="wipe(up)">
                                      <p:cBhvr>
                                        <p:cTn id="25" dur="500"/>
                                        <p:tgtEl>
                                          <p:spTgt spid="10240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02407"/>
                                        </p:tgtEl>
                                        <p:attrNameLst>
                                          <p:attrName>style.visibility</p:attrName>
                                        </p:attrNameLst>
                                      </p:cBhvr>
                                      <p:to>
                                        <p:strVal val="visible"/>
                                      </p:to>
                                    </p:set>
                                    <p:animEffect transition="in" filter="wipe(up)">
                                      <p:cBhvr>
                                        <p:cTn id="30" dur="500"/>
                                        <p:tgtEl>
                                          <p:spTgt spid="10240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2408"/>
                                        </p:tgtEl>
                                        <p:attrNameLst>
                                          <p:attrName>style.visibility</p:attrName>
                                        </p:attrNameLst>
                                      </p:cBhvr>
                                      <p:to>
                                        <p:strVal val="visible"/>
                                      </p:to>
                                    </p:set>
                                    <p:animEffect transition="in" filter="wipe(up)">
                                      <p:cBhvr>
                                        <p:cTn id="35" dur="500"/>
                                        <p:tgtEl>
                                          <p:spTgt spid="102408"/>
                                        </p:tgtEl>
                                      </p:cBhvr>
                                    </p:animEffect>
                                  </p:childTnLst>
                                  <p:subTnLst>
                                    <p:audio>
                                      <p:cMediaNode>
                                        <p:cTn display="0" masterRel="sameClick">
                                          <p:stCondLst>
                                            <p:cond evt="begin" delay="0">
                                              <p:tn val="33"/>
                                            </p:cond>
                                          </p:stCondLst>
                                          <p:endCondLst>
                                            <p:cond evt="onStopAudio" delay="0">
                                              <p:tgtEl>
                                                <p:sldTgt/>
                                              </p:tgtEl>
                                            </p:cond>
                                          </p:endCondLst>
                                        </p:cTn>
                                        <p:tgtEl>
                                          <p:sndTgt r:embed="rId4" name="clap.wav" builtIn="1"/>
                                        </p:tgtEl>
                                      </p:cMediaNode>
                                    </p:audio>
                                  </p:sub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102409"/>
                                        </p:tgtEl>
                                        <p:attrNameLst>
                                          <p:attrName>style.visibility</p:attrName>
                                        </p:attrNameLst>
                                      </p:cBhvr>
                                      <p:to>
                                        <p:strVal val="visible"/>
                                      </p:to>
                                    </p:set>
                                    <p:animEffect transition="in" filter="checkerboard(across)">
                                      <p:cBhvr>
                                        <p:cTn id="40" dur="500"/>
                                        <p:tgtEl>
                                          <p:spTgt spid="102409"/>
                                        </p:tgtEl>
                                      </p:cBhvr>
                                    </p:animEffect>
                                  </p:childTnLst>
                                  <p:subTnLst>
                                    <p:audio>
                                      <p:cMediaNode>
                                        <p:cTn display="0" masterRel="sameClick">
                                          <p:stCondLst>
                                            <p:cond evt="begin" delay="0">
                                              <p:tn val="38"/>
                                            </p:cond>
                                          </p:stCondLst>
                                          <p:endCondLst>
                                            <p:cond evt="onStopAudio" delay="0">
                                              <p:tgtEl>
                                                <p:sldTgt/>
                                              </p:tgtEl>
                                            </p:cond>
                                          </p:endCondLst>
                                        </p:cTn>
                                        <p:tgtEl>
                                          <p:sndTgt r:embed="rId5"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utoUpdateAnimBg="0"/>
      <p:bldP spid="102405" grpId="0" autoUpdateAnimBg="0"/>
      <p:bldP spid="102406" grpId="0" autoUpdateAnimBg="0"/>
      <p:bldP spid="102407" grpId="0" autoUpdateAnimBg="0"/>
      <p:bldP spid="102408" grpId="0" autoUpdateAnimBg="0"/>
      <p:bldP spid="10240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ECBF203C-D993-4941-9BC9-608983290F6D}" type="slidenum">
              <a:rPr lang="en-US"/>
              <a:pPr/>
              <a:t>21</a:t>
            </a:fld>
            <a:endParaRPr lang="en-US"/>
          </a:p>
        </p:txBody>
      </p:sp>
      <p:sp>
        <p:nvSpPr>
          <p:cNvPr id="103426" name="Text Box 2"/>
          <p:cNvSpPr txBox="1">
            <a:spLocks noChangeArrowheads="1"/>
          </p:cNvSpPr>
          <p:nvPr/>
        </p:nvSpPr>
        <p:spPr bwMode="auto">
          <a:xfrm>
            <a:off x="1600200" y="1143000"/>
            <a:ext cx="6858000" cy="385763"/>
          </a:xfrm>
          <a:prstGeom prst="rect">
            <a:avLst/>
          </a:prstGeom>
          <a:noFill/>
          <a:ln w="9525">
            <a:noFill/>
            <a:miter lim="800000"/>
            <a:headEnd/>
            <a:tailEnd/>
          </a:ln>
          <a:effectLst/>
        </p:spPr>
        <p:txBody>
          <a:bodyPr>
            <a:spAutoFit/>
          </a:bodyPr>
          <a:lstStyle/>
          <a:p>
            <a:pPr>
              <a:lnSpc>
                <a:spcPct val="120000"/>
              </a:lnSpc>
              <a:spcBef>
                <a:spcPct val="50000"/>
              </a:spcBef>
            </a:pPr>
            <a:r>
              <a:rPr lang="he-IL" sz="1600">
                <a:solidFill>
                  <a:schemeClr val="accent2"/>
                </a:solidFill>
                <a:effectLst>
                  <a:outerShdw blurRad="38100" dist="38100" dir="2700000" algn="tl">
                    <a:srgbClr val="C0C0C0"/>
                  </a:outerShdw>
                </a:effectLst>
                <a:cs typeface="David Transparent" pitchFamily="10" charset="-79"/>
              </a:rPr>
              <a:t>האם בעיית מלחמת הקליקות היא  </a:t>
            </a:r>
            <a:r>
              <a:rPr lang="en-US" sz="1600">
                <a:solidFill>
                  <a:schemeClr val="accent2"/>
                </a:solidFill>
                <a:effectLst>
                  <a:outerShdw blurRad="38100" dist="38100" dir="2700000" algn="tl">
                    <a:srgbClr val="C0C0C0"/>
                  </a:outerShdw>
                </a:effectLst>
                <a:cs typeface="David Transparent" pitchFamily="10" charset="-79"/>
              </a:rPr>
              <a:t>NP</a:t>
            </a:r>
            <a:r>
              <a:rPr lang="he-IL" sz="1600">
                <a:solidFill>
                  <a:schemeClr val="accent2"/>
                </a:solidFill>
                <a:effectLst>
                  <a:outerShdw blurRad="38100" dist="38100" dir="2700000" algn="tl">
                    <a:srgbClr val="C0C0C0"/>
                  </a:outerShdw>
                </a:effectLst>
                <a:cs typeface="David Transparent" pitchFamily="10" charset="-79"/>
              </a:rPr>
              <a:t>-שלמה?</a:t>
            </a:r>
            <a:endParaRPr lang="en-US" sz="1600">
              <a:solidFill>
                <a:schemeClr val="accent2"/>
              </a:solidFill>
              <a:effectLst>
                <a:outerShdw blurRad="38100" dist="38100" dir="2700000" algn="tl">
                  <a:srgbClr val="C0C0C0"/>
                </a:outerShdw>
              </a:effectLst>
              <a:cs typeface="David Transparent" pitchFamily="10" charset="-79"/>
            </a:endParaRPr>
          </a:p>
        </p:txBody>
      </p:sp>
      <p:sp>
        <p:nvSpPr>
          <p:cNvPr id="103427" name="Text Box 3"/>
          <p:cNvSpPr txBox="1">
            <a:spLocks noChangeArrowheads="1"/>
          </p:cNvSpPr>
          <p:nvPr/>
        </p:nvSpPr>
        <p:spPr bwMode="auto">
          <a:xfrm>
            <a:off x="1600200" y="1752600"/>
            <a:ext cx="6858000" cy="679450"/>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הראנו שהבעיה היא </a:t>
            </a:r>
            <a:r>
              <a:rPr lang="en-US" sz="1600">
                <a:effectLst>
                  <a:outerShdw blurRad="38100" dist="38100" dir="2700000" algn="tl">
                    <a:srgbClr val="C0C0C0"/>
                  </a:outerShdw>
                </a:effectLst>
                <a:cs typeface="David Transparent" pitchFamily="10" charset="-79"/>
              </a:rPr>
              <a:t>NP</a:t>
            </a:r>
            <a:r>
              <a:rPr lang="he-IL" sz="1600">
                <a:effectLst>
                  <a:outerShdw blurRad="38100" dist="38100" dir="2700000" algn="tl">
                    <a:srgbClr val="C0C0C0"/>
                  </a:outerShdw>
                </a:effectLst>
                <a:cs typeface="David Transparent" pitchFamily="10" charset="-79"/>
              </a:rPr>
              <a:t>-קשה.                                                             כדי להראות שהיא </a:t>
            </a:r>
            <a:r>
              <a:rPr lang="en-US" sz="1600">
                <a:effectLst>
                  <a:outerShdw blurRad="38100" dist="38100" dir="2700000" algn="tl">
                    <a:srgbClr val="C0C0C0"/>
                  </a:outerShdw>
                </a:effectLst>
                <a:cs typeface="David Transparent" pitchFamily="10" charset="-79"/>
              </a:rPr>
              <a:t>NP</a:t>
            </a:r>
            <a:r>
              <a:rPr lang="he-IL" sz="1600">
                <a:effectLst>
                  <a:outerShdw blurRad="38100" dist="38100" dir="2700000" algn="tl">
                    <a:srgbClr val="C0C0C0"/>
                  </a:outerShdw>
                </a:effectLst>
                <a:cs typeface="David Transparent" pitchFamily="10" charset="-79"/>
              </a:rPr>
              <a:t>-שלמה צריך להראות מסמך אישור קצר.</a:t>
            </a:r>
            <a:endParaRPr lang="en-US" sz="1600">
              <a:effectLst>
                <a:outerShdw blurRad="38100" dist="38100" dir="2700000" algn="tl">
                  <a:srgbClr val="C0C0C0"/>
                </a:outerShdw>
              </a:effectLst>
              <a:cs typeface="David Transparent" pitchFamily="10" charset="-79"/>
            </a:endParaRPr>
          </a:p>
        </p:txBody>
      </p:sp>
      <p:sp>
        <p:nvSpPr>
          <p:cNvPr id="103428" name="Text Box 4"/>
          <p:cNvSpPr txBox="1">
            <a:spLocks noChangeArrowheads="1"/>
          </p:cNvSpPr>
          <p:nvPr/>
        </p:nvSpPr>
        <p:spPr bwMode="auto">
          <a:xfrm>
            <a:off x="2438400" y="4800600"/>
            <a:ext cx="5943600" cy="801688"/>
          </a:xfrm>
          <a:prstGeom prst="rect">
            <a:avLst/>
          </a:prstGeom>
          <a:solidFill>
            <a:srgbClr val="FF66CC"/>
          </a:solidFill>
          <a:ln w="9525">
            <a:noFill/>
            <a:miter lim="800000"/>
            <a:headEnd/>
            <a:tailEnd/>
          </a:ln>
          <a:effectLst/>
        </p:spPr>
        <p:txBody>
          <a:bodyPr>
            <a:spAutoFit/>
          </a:bodyPr>
          <a:lstStyle/>
          <a:p>
            <a:pPr>
              <a:lnSpc>
                <a:spcPct val="120000"/>
              </a:lnSpc>
              <a:spcBef>
                <a:spcPct val="50000"/>
              </a:spcBef>
            </a:pPr>
            <a:r>
              <a:rPr lang="he-IL" sz="1600">
                <a:solidFill>
                  <a:schemeClr val="bg1"/>
                </a:solidFill>
                <a:effectLst>
                  <a:outerShdw blurRad="38100" dist="38100" dir="2700000" algn="tl">
                    <a:srgbClr val="000000"/>
                  </a:outerShdw>
                </a:effectLst>
                <a:cs typeface="David Transparent" pitchFamily="10" charset="-79"/>
              </a:rPr>
              <a:t>שאלה למחשבה:</a:t>
            </a:r>
          </a:p>
          <a:p>
            <a:pPr>
              <a:lnSpc>
                <a:spcPct val="120000"/>
              </a:lnSpc>
              <a:spcBef>
                <a:spcPct val="50000"/>
              </a:spcBef>
            </a:pPr>
            <a:r>
              <a:rPr lang="he-IL" sz="1600">
                <a:solidFill>
                  <a:schemeClr val="bg1"/>
                </a:solidFill>
                <a:effectLst>
                  <a:outerShdw blurRad="38100" dist="38100" dir="2700000" algn="tl">
                    <a:srgbClr val="000000"/>
                  </a:outerShdw>
                </a:effectLst>
                <a:cs typeface="David Transparent" pitchFamily="10" charset="-79"/>
              </a:rPr>
              <a:t>האם קיים מסמך אישור קצר עבור בעיית מלחמת הקליקות?</a:t>
            </a:r>
            <a:endParaRPr lang="en-US" sz="1600">
              <a:solidFill>
                <a:schemeClr val="bg1"/>
              </a:solidFill>
              <a:effectLst>
                <a:outerShdw blurRad="38100" dist="38100" dir="2700000" algn="tl">
                  <a:srgbClr val="000000"/>
                </a:outerShdw>
              </a:effectLst>
              <a:cs typeface="David Transparent" pitchFamily="10"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wipe(up)">
                                      <p:cBhvr>
                                        <p:cTn id="7" dur="500"/>
                                        <p:tgtEl>
                                          <p:spTgt spid="103426"/>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builtIn="1"/>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3427"/>
                                        </p:tgtEl>
                                        <p:attrNameLst>
                                          <p:attrName>style.visibility</p:attrName>
                                        </p:attrNameLst>
                                      </p:cBhvr>
                                      <p:to>
                                        <p:strVal val="visible"/>
                                      </p:to>
                                    </p:set>
                                    <p:animEffect transition="in" filter="wipe(up)">
                                      <p:cBhvr>
                                        <p:cTn id="12" dur="500"/>
                                        <p:tgtEl>
                                          <p:spTgt spid="10342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3428"/>
                                        </p:tgtEl>
                                        <p:attrNameLst>
                                          <p:attrName>style.visibility</p:attrName>
                                        </p:attrNameLst>
                                      </p:cBhvr>
                                      <p:to>
                                        <p:strVal val="visible"/>
                                      </p:to>
                                    </p:set>
                                    <p:animEffect transition="in" filter="slide(fromBottom)">
                                      <p:cBhvr>
                                        <p:cTn id="17" dur="500"/>
                                        <p:tgtEl>
                                          <p:spTgt spid="103428"/>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P spid="103427" grpId="0" autoUpdateAnimBg="0"/>
      <p:bldP spid="10342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B426F108-8FAA-430B-BFBA-2A3C7462F4B1}" type="slidenum">
              <a:rPr lang="en-US"/>
              <a:pPr/>
              <a:t>22</a:t>
            </a:fld>
            <a:endParaRPr lang="en-US"/>
          </a:p>
        </p:txBody>
      </p:sp>
      <p:sp>
        <p:nvSpPr>
          <p:cNvPr id="104451" name="Text Box 3"/>
          <p:cNvSpPr txBox="1">
            <a:spLocks noChangeArrowheads="1"/>
          </p:cNvSpPr>
          <p:nvPr/>
        </p:nvSpPr>
        <p:spPr bwMode="auto">
          <a:xfrm>
            <a:off x="4038600" y="76200"/>
            <a:ext cx="1447800" cy="396875"/>
          </a:xfrm>
          <a:prstGeom prst="rect">
            <a:avLst/>
          </a:prstGeom>
          <a:noFill/>
          <a:ln w="9525">
            <a:noFill/>
            <a:miter lim="800000"/>
            <a:headEnd/>
            <a:tailEnd/>
          </a:ln>
          <a:effectLst/>
        </p:spPr>
        <p:txBody>
          <a:bodyPr>
            <a:spAutoFit/>
          </a:bodyPr>
          <a:lstStyle/>
          <a:p>
            <a:pPr>
              <a:spcBef>
                <a:spcPct val="50000"/>
              </a:spcBef>
            </a:pPr>
            <a:r>
              <a:rPr lang="he-IL" sz="2000" b="1">
                <a:solidFill>
                  <a:schemeClr val="accent2"/>
                </a:solidFill>
                <a:effectLst>
                  <a:outerShdw blurRad="38100" dist="38100" dir="2700000" algn="tl">
                    <a:srgbClr val="C0C0C0"/>
                  </a:outerShdw>
                </a:effectLst>
                <a:cs typeface="David Transparent" pitchFamily="10" charset="-79"/>
              </a:rPr>
              <a:t>דוגמה 5</a:t>
            </a:r>
            <a:endParaRPr lang="en-US" sz="2000" b="1">
              <a:solidFill>
                <a:schemeClr val="accent2"/>
              </a:solidFill>
              <a:effectLst>
                <a:outerShdw blurRad="38100" dist="38100" dir="2700000" algn="tl">
                  <a:srgbClr val="C0C0C0"/>
                </a:outerShdw>
              </a:effectLst>
              <a:cs typeface="David Transparent" pitchFamily="10" charset="-79"/>
            </a:endParaRPr>
          </a:p>
        </p:txBody>
      </p:sp>
      <p:sp>
        <p:nvSpPr>
          <p:cNvPr id="104453" name="Text Box 5"/>
          <p:cNvSpPr txBox="1">
            <a:spLocks noChangeArrowheads="1"/>
          </p:cNvSpPr>
          <p:nvPr/>
        </p:nvSpPr>
        <p:spPr bwMode="auto">
          <a:xfrm>
            <a:off x="1066800" y="965200"/>
            <a:ext cx="7315200" cy="385763"/>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נגדיר שני מושגים הקשורים לגרפים:</a:t>
            </a:r>
          </a:p>
        </p:txBody>
      </p:sp>
      <p:sp>
        <p:nvSpPr>
          <p:cNvPr id="104456" name="Text Box 8"/>
          <p:cNvSpPr txBox="1">
            <a:spLocks noChangeArrowheads="1"/>
          </p:cNvSpPr>
          <p:nvPr/>
        </p:nvSpPr>
        <p:spPr bwMode="auto">
          <a:xfrm>
            <a:off x="1600200" y="3962400"/>
            <a:ext cx="6858000" cy="2465388"/>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נתונה בעיית ההכרעה הבאה:</a:t>
            </a:r>
          </a:p>
          <a:p>
            <a:pPr>
              <a:lnSpc>
                <a:spcPct val="120000"/>
              </a:lnSpc>
              <a:spcBef>
                <a:spcPct val="50000"/>
              </a:spcBef>
            </a:pPr>
            <a:r>
              <a:rPr lang="he-IL" sz="1600">
                <a:effectLst>
                  <a:outerShdw blurRad="38100" dist="38100" dir="2700000" algn="tl">
                    <a:srgbClr val="C0C0C0"/>
                  </a:outerShdw>
                </a:effectLst>
                <a:cs typeface="David Transparent" pitchFamily="10" charset="-79"/>
              </a:rPr>
              <a:t>הקלט לבעיה: שני גרפים בלתי מכוונים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1</a:t>
            </a:r>
            <a:r>
              <a:rPr lang="en-US" sz="1600">
                <a:effectLst>
                  <a:outerShdw blurRad="38100" dist="38100" dir="2700000" algn="tl">
                    <a:srgbClr val="C0C0C0"/>
                  </a:outerShdw>
                </a:effectLst>
                <a:cs typeface="David Transparent" pitchFamily="10" charset="-79"/>
              </a:rPr>
              <a:t>=(V</a:t>
            </a:r>
            <a:r>
              <a:rPr lang="en-US" sz="1600" baseline="-25000">
                <a:effectLst>
                  <a:outerShdw blurRad="38100" dist="38100" dir="2700000" algn="tl">
                    <a:srgbClr val="C0C0C0"/>
                  </a:outerShdw>
                </a:effectLst>
                <a:cs typeface="David Transparent" pitchFamily="10" charset="-79"/>
              </a:rPr>
              <a:t>1</a:t>
            </a:r>
            <a:r>
              <a:rPr lang="en-US" sz="1600">
                <a:effectLst>
                  <a:outerShdw blurRad="38100" dist="38100" dir="2700000" algn="tl">
                    <a:srgbClr val="C0C0C0"/>
                  </a:outerShdw>
                </a:effectLst>
                <a:cs typeface="David Transparent" pitchFamily="10" charset="-79"/>
              </a:rPr>
              <a:t>, E</a:t>
            </a:r>
            <a:r>
              <a:rPr lang="en-US" sz="1600" baseline="-25000">
                <a:effectLst>
                  <a:outerShdw blurRad="38100" dist="38100" dir="2700000" algn="tl">
                    <a:srgbClr val="C0C0C0"/>
                  </a:outerShdw>
                </a:effectLst>
                <a:cs typeface="David Transparent" pitchFamily="10" charset="-79"/>
              </a:rPr>
              <a:t>1</a:t>
            </a:r>
            <a:r>
              <a:rPr lang="en-US" sz="1600">
                <a:effectLst>
                  <a:outerShdw blurRad="38100" dist="38100" dir="2700000" algn="tl">
                    <a:srgbClr val="C0C0C0"/>
                  </a:outerShdw>
                </a:effectLst>
                <a:cs typeface="David Transparent" pitchFamily="10" charset="-79"/>
              </a:rPr>
              <a:t>)</a:t>
            </a:r>
            <a:r>
              <a:rPr lang="he-IL" sz="1600">
                <a:effectLst>
                  <a:outerShdw blurRad="38100" dist="38100" dir="2700000" algn="tl">
                    <a:srgbClr val="C0C0C0"/>
                  </a:outerShdw>
                </a:effectLst>
                <a:cs typeface="David Transparent" pitchFamily="10" charset="-79"/>
              </a:rPr>
              <a:t> ו-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2 </a:t>
            </a:r>
            <a:r>
              <a:rPr lang="en-US" sz="1600">
                <a:effectLst>
                  <a:outerShdw blurRad="38100" dist="38100" dir="2700000" algn="tl">
                    <a:srgbClr val="C0C0C0"/>
                  </a:outerShdw>
                </a:effectLst>
                <a:cs typeface="David Transparent" pitchFamily="10" charset="-79"/>
              </a:rPr>
              <a:t>=(V</a:t>
            </a:r>
            <a:r>
              <a:rPr lang="en-US" sz="1600" baseline="-25000">
                <a:effectLst>
                  <a:outerShdw blurRad="38100" dist="38100" dir="2700000" algn="tl">
                    <a:srgbClr val="C0C0C0"/>
                  </a:outerShdw>
                </a:effectLst>
                <a:cs typeface="David Transparent" pitchFamily="10" charset="-79"/>
              </a:rPr>
              <a:t>2</a:t>
            </a:r>
            <a:r>
              <a:rPr lang="en-US" sz="1600">
                <a:effectLst>
                  <a:outerShdw blurRad="38100" dist="38100" dir="2700000" algn="tl">
                    <a:srgbClr val="C0C0C0"/>
                  </a:outerShdw>
                </a:effectLst>
                <a:cs typeface="David Transparent" pitchFamily="10" charset="-79"/>
              </a:rPr>
              <a:t>, E</a:t>
            </a:r>
            <a:r>
              <a:rPr lang="en-US" sz="1600" baseline="-25000">
                <a:effectLst>
                  <a:outerShdw blurRad="38100" dist="38100" dir="2700000" algn="tl">
                    <a:srgbClr val="C0C0C0"/>
                  </a:outerShdw>
                </a:effectLst>
                <a:cs typeface="David Transparent" pitchFamily="10" charset="-79"/>
              </a:rPr>
              <a:t>2</a:t>
            </a:r>
            <a:r>
              <a:rPr lang="en-US" sz="1600">
                <a:effectLst>
                  <a:outerShdw blurRad="38100" dist="38100" dir="2700000" algn="tl">
                    <a:srgbClr val="C0C0C0"/>
                  </a:outerShdw>
                </a:effectLst>
                <a:cs typeface="David Transparent" pitchFamily="10" charset="-79"/>
              </a:rPr>
              <a:t>)</a:t>
            </a:r>
            <a:r>
              <a:rPr lang="he-IL" sz="1600">
                <a:effectLst>
                  <a:outerShdw blurRad="38100" dist="38100" dir="2700000" algn="tl">
                    <a:srgbClr val="C0C0C0"/>
                  </a:outerShdw>
                </a:effectLst>
                <a:cs typeface="David Transparent" pitchFamily="10" charset="-79"/>
              </a:rPr>
              <a:t>.</a:t>
            </a:r>
          </a:p>
          <a:p>
            <a:pPr>
              <a:lnSpc>
                <a:spcPct val="120000"/>
              </a:lnSpc>
              <a:spcBef>
                <a:spcPct val="50000"/>
              </a:spcBef>
            </a:pPr>
            <a:r>
              <a:rPr lang="he-IL" sz="1600">
                <a:effectLst>
                  <a:outerShdw blurRad="38100" dist="38100" dir="2700000" algn="tl">
                    <a:srgbClr val="C0C0C0"/>
                  </a:outerShdw>
                </a:effectLst>
                <a:cs typeface="David Transparent" pitchFamily="10" charset="-79"/>
              </a:rPr>
              <a:t>השאלה: האם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2</a:t>
            </a:r>
            <a:r>
              <a:rPr lang="he-IL" sz="1600">
                <a:effectLst>
                  <a:outerShdw blurRad="38100" dist="38100" dir="2700000" algn="tl">
                    <a:srgbClr val="C0C0C0"/>
                  </a:outerShdw>
                </a:effectLst>
                <a:cs typeface="David Transparent" pitchFamily="10" charset="-79"/>
              </a:rPr>
              <a:t> איזומורפי לאיזשהו תת-גרף של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1 </a:t>
            </a:r>
            <a:r>
              <a:rPr lang="he-IL" sz="1600">
                <a:effectLst>
                  <a:outerShdw blurRad="38100" dist="38100" dir="2700000" algn="tl">
                    <a:srgbClr val="C0C0C0"/>
                  </a:outerShdw>
                </a:effectLst>
                <a:cs typeface="David Transparent" pitchFamily="10" charset="-79"/>
              </a:rPr>
              <a:t>?</a:t>
            </a:r>
          </a:p>
          <a:p>
            <a:pPr>
              <a:lnSpc>
                <a:spcPct val="120000"/>
              </a:lnSpc>
              <a:spcBef>
                <a:spcPct val="50000"/>
              </a:spcBef>
            </a:pPr>
            <a:r>
              <a:rPr lang="he-IL" sz="1600">
                <a:effectLst>
                  <a:outerShdw blurRad="38100" dist="38100" dir="2700000" algn="tl">
                    <a:srgbClr val="C0C0C0"/>
                  </a:outerShdw>
                </a:effectLst>
                <a:cs typeface="David Transparent" pitchFamily="10" charset="-79"/>
              </a:rPr>
              <a:t>א. הוכיחו שהבעיה שייכת ל-</a:t>
            </a:r>
            <a:r>
              <a:rPr lang="en-US" sz="1600">
                <a:effectLst>
                  <a:outerShdw blurRad="38100" dist="38100" dir="2700000" algn="tl">
                    <a:srgbClr val="C0C0C0"/>
                  </a:outerShdw>
                </a:effectLst>
                <a:cs typeface="David Transparent" pitchFamily="10" charset="-79"/>
              </a:rPr>
              <a:t>NP</a:t>
            </a:r>
            <a:r>
              <a:rPr lang="he-IL" sz="1600">
                <a:effectLst>
                  <a:outerShdw blurRad="38100" dist="38100" dir="2700000" algn="tl">
                    <a:srgbClr val="C0C0C0"/>
                  </a:outerShdw>
                </a:effectLst>
                <a:cs typeface="David Transparent" pitchFamily="10" charset="-79"/>
              </a:rPr>
              <a:t>.</a:t>
            </a:r>
          </a:p>
          <a:p>
            <a:pPr>
              <a:lnSpc>
                <a:spcPct val="120000"/>
              </a:lnSpc>
              <a:spcBef>
                <a:spcPct val="50000"/>
              </a:spcBef>
            </a:pPr>
            <a:r>
              <a:rPr lang="he-IL" sz="1600">
                <a:effectLst>
                  <a:outerShdw blurRad="38100" dist="38100" dir="2700000" algn="tl">
                    <a:srgbClr val="C0C0C0"/>
                  </a:outerShdw>
                </a:effectLst>
                <a:cs typeface="David Transparent" pitchFamily="10" charset="-79"/>
              </a:rPr>
              <a:t>ב. תארו רדוקציה (פולינומיאלית)</a:t>
            </a:r>
            <a:r>
              <a:rPr lang="en-US" sz="1600">
                <a:effectLst>
                  <a:outerShdw blurRad="38100" dist="38100" dir="2700000" algn="tl">
                    <a:srgbClr val="C0C0C0"/>
                  </a:outerShdw>
                </a:effectLst>
                <a:cs typeface="David Transparent" pitchFamily="10" charset="-79"/>
              </a:rPr>
              <a:t> </a:t>
            </a:r>
            <a:r>
              <a:rPr lang="he-IL" sz="1600">
                <a:effectLst>
                  <a:outerShdw blurRad="38100" dist="38100" dir="2700000" algn="tl">
                    <a:srgbClr val="C0C0C0"/>
                  </a:outerShdw>
                </a:effectLst>
                <a:cs typeface="David Transparent" pitchFamily="10" charset="-79"/>
              </a:rPr>
              <a:t>לבעיה מבעיית המסלול ההמילטוני.</a:t>
            </a:r>
          </a:p>
          <a:p>
            <a:pPr>
              <a:lnSpc>
                <a:spcPct val="120000"/>
              </a:lnSpc>
              <a:spcBef>
                <a:spcPct val="50000"/>
              </a:spcBef>
            </a:pPr>
            <a:r>
              <a:rPr lang="en-US" sz="1600">
                <a:effectLst>
                  <a:outerShdw blurRad="38100" dist="38100" dir="2700000" algn="tl">
                    <a:srgbClr val="C0C0C0"/>
                  </a:outerShdw>
                </a:effectLst>
                <a:cs typeface="David Transparent" pitchFamily="10" charset="-79"/>
              </a:rPr>
              <a:t>)</a:t>
            </a:r>
            <a:r>
              <a:rPr lang="he-IL" sz="1600">
                <a:effectLst>
                  <a:outerShdw blurRad="38100" dist="38100" dir="2700000" algn="tl">
                    <a:srgbClr val="C0C0C0"/>
                  </a:outerShdw>
                </a:effectLst>
                <a:cs typeface="David Transparent" pitchFamily="10" charset="-79"/>
              </a:rPr>
              <a:t>מה ניתן להסיק מסעיפים א' ו-ב'?</a:t>
            </a:r>
            <a:r>
              <a:rPr lang="en-US" sz="1600">
                <a:effectLst>
                  <a:outerShdw blurRad="38100" dist="38100" dir="2700000" algn="tl">
                    <a:srgbClr val="C0C0C0"/>
                  </a:outerShdw>
                </a:effectLst>
                <a:cs typeface="David Transparent" pitchFamily="10" charset="-79"/>
              </a:rPr>
              <a:t>(</a:t>
            </a:r>
          </a:p>
        </p:txBody>
      </p:sp>
      <p:sp>
        <p:nvSpPr>
          <p:cNvPr id="104458" name="Text Box 10"/>
          <p:cNvSpPr txBox="1">
            <a:spLocks noChangeArrowheads="1"/>
          </p:cNvSpPr>
          <p:nvPr/>
        </p:nvSpPr>
        <p:spPr bwMode="auto">
          <a:xfrm>
            <a:off x="228600" y="1447800"/>
            <a:ext cx="8229600" cy="1389063"/>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1) שני גרפים</a:t>
            </a:r>
            <a:r>
              <a:rPr lang="he-IL" sz="1600" baseline="-25000">
                <a:effectLst>
                  <a:outerShdw blurRad="38100" dist="38100" dir="2700000" algn="tl">
                    <a:srgbClr val="C0C0C0"/>
                  </a:outerShdw>
                </a:effectLst>
                <a:cs typeface="David Transparent" pitchFamily="10" charset="-79"/>
              </a:rPr>
              <a:t>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1</a:t>
            </a:r>
            <a:r>
              <a:rPr lang="en-US" sz="1600">
                <a:effectLst>
                  <a:outerShdw blurRad="38100" dist="38100" dir="2700000" algn="tl">
                    <a:srgbClr val="C0C0C0"/>
                  </a:outerShdw>
                </a:effectLst>
                <a:cs typeface="David Transparent" pitchFamily="10" charset="-79"/>
              </a:rPr>
              <a:t>=(V</a:t>
            </a:r>
            <a:r>
              <a:rPr lang="en-US" sz="1600" baseline="-25000">
                <a:effectLst>
                  <a:outerShdw blurRad="38100" dist="38100" dir="2700000" algn="tl">
                    <a:srgbClr val="C0C0C0"/>
                  </a:outerShdw>
                </a:effectLst>
                <a:cs typeface="David Transparent" pitchFamily="10" charset="-79"/>
              </a:rPr>
              <a:t>1</a:t>
            </a:r>
            <a:r>
              <a:rPr lang="en-US" sz="1600">
                <a:effectLst>
                  <a:outerShdw blurRad="38100" dist="38100" dir="2700000" algn="tl">
                    <a:srgbClr val="C0C0C0"/>
                  </a:outerShdw>
                </a:effectLst>
                <a:cs typeface="David Transparent" pitchFamily="10" charset="-79"/>
              </a:rPr>
              <a:t>, E</a:t>
            </a:r>
            <a:r>
              <a:rPr lang="en-US" sz="1600" baseline="-25000">
                <a:effectLst>
                  <a:outerShdw blurRad="38100" dist="38100" dir="2700000" algn="tl">
                    <a:srgbClr val="C0C0C0"/>
                  </a:outerShdw>
                </a:effectLst>
                <a:cs typeface="David Transparent" pitchFamily="10" charset="-79"/>
              </a:rPr>
              <a:t>1</a:t>
            </a:r>
            <a:r>
              <a:rPr lang="en-US" sz="1600">
                <a:effectLst>
                  <a:outerShdw blurRad="38100" dist="38100" dir="2700000" algn="tl">
                    <a:srgbClr val="C0C0C0"/>
                  </a:outerShdw>
                </a:effectLst>
                <a:cs typeface="David Transparent" pitchFamily="10" charset="-79"/>
              </a:rPr>
              <a:t>)</a:t>
            </a:r>
            <a:r>
              <a:rPr lang="he-IL" sz="1600">
                <a:effectLst>
                  <a:outerShdw blurRad="38100" dist="38100" dir="2700000" algn="tl">
                    <a:srgbClr val="C0C0C0"/>
                  </a:outerShdw>
                </a:effectLst>
                <a:cs typeface="David Transparent" pitchFamily="10" charset="-79"/>
              </a:rPr>
              <a:t> ו-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2 </a:t>
            </a:r>
            <a:r>
              <a:rPr lang="en-US" sz="1600">
                <a:effectLst>
                  <a:outerShdw blurRad="38100" dist="38100" dir="2700000" algn="tl">
                    <a:srgbClr val="C0C0C0"/>
                  </a:outerShdw>
                </a:effectLst>
                <a:cs typeface="David Transparent" pitchFamily="10" charset="-79"/>
              </a:rPr>
              <a:t>=(V</a:t>
            </a:r>
            <a:r>
              <a:rPr lang="en-US" sz="1600" baseline="-25000">
                <a:effectLst>
                  <a:outerShdw blurRad="38100" dist="38100" dir="2700000" algn="tl">
                    <a:srgbClr val="C0C0C0"/>
                  </a:outerShdw>
                </a:effectLst>
                <a:cs typeface="David Transparent" pitchFamily="10" charset="-79"/>
              </a:rPr>
              <a:t>2</a:t>
            </a:r>
            <a:r>
              <a:rPr lang="en-US" sz="1600">
                <a:effectLst>
                  <a:outerShdw blurRad="38100" dist="38100" dir="2700000" algn="tl">
                    <a:srgbClr val="C0C0C0"/>
                  </a:outerShdw>
                </a:effectLst>
                <a:cs typeface="David Transparent" pitchFamily="10" charset="-79"/>
              </a:rPr>
              <a:t>, E</a:t>
            </a:r>
            <a:r>
              <a:rPr lang="en-US" sz="1600" baseline="-25000">
                <a:effectLst>
                  <a:outerShdw blurRad="38100" dist="38100" dir="2700000" algn="tl">
                    <a:srgbClr val="C0C0C0"/>
                  </a:outerShdw>
                </a:effectLst>
                <a:cs typeface="David Transparent" pitchFamily="10" charset="-79"/>
              </a:rPr>
              <a:t>2</a:t>
            </a:r>
            <a:r>
              <a:rPr lang="en-US" sz="1600">
                <a:effectLst>
                  <a:outerShdw blurRad="38100" dist="38100" dir="2700000" algn="tl">
                    <a:srgbClr val="C0C0C0"/>
                  </a:outerShdw>
                </a:effectLst>
                <a:cs typeface="David Transparent" pitchFamily="10" charset="-79"/>
              </a:rPr>
              <a:t>)</a:t>
            </a:r>
            <a:r>
              <a:rPr lang="he-IL" sz="1600">
                <a:effectLst>
                  <a:outerShdw blurRad="38100" dist="38100" dir="2700000" algn="tl">
                    <a:srgbClr val="C0C0C0"/>
                  </a:outerShdw>
                </a:effectLst>
                <a:cs typeface="David Transparent" pitchFamily="10" charset="-79"/>
              </a:rPr>
              <a:t> נקראים </a:t>
            </a:r>
            <a:r>
              <a:rPr lang="he-IL" sz="1600">
                <a:solidFill>
                  <a:srgbClr val="FF3300"/>
                </a:solidFill>
                <a:effectLst>
                  <a:outerShdw blurRad="38100" dist="38100" dir="2700000" algn="tl">
                    <a:srgbClr val="C0C0C0"/>
                  </a:outerShdw>
                </a:effectLst>
                <a:cs typeface="David Transparent" pitchFamily="10" charset="-79"/>
              </a:rPr>
              <a:t>איזומורפיים</a:t>
            </a:r>
            <a:r>
              <a:rPr lang="he-IL" sz="1600">
                <a:effectLst>
                  <a:outerShdw blurRad="38100" dist="38100" dir="2700000" algn="tl">
                    <a:srgbClr val="C0C0C0"/>
                  </a:outerShdw>
                </a:effectLst>
                <a:cs typeface="David Transparent" pitchFamily="10" charset="-79"/>
              </a:rPr>
              <a:t>, אם ניתן להתאים לכל אחד מהצמתים של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1</a:t>
            </a:r>
            <a:r>
              <a:rPr lang="he-IL" sz="1600">
                <a:effectLst>
                  <a:outerShdw blurRad="38100" dist="38100" dir="2700000" algn="tl">
                    <a:srgbClr val="C0C0C0"/>
                  </a:outerShdw>
                </a:effectLst>
                <a:cs typeface="David Transparent" pitchFamily="10" charset="-79"/>
              </a:rPr>
              <a:t> צומת ב-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2</a:t>
            </a:r>
            <a:r>
              <a:rPr lang="he-IL" sz="1600">
                <a:effectLst>
                  <a:outerShdw blurRad="38100" dist="38100" dir="2700000" algn="tl">
                    <a:srgbClr val="C0C0C0"/>
                  </a:outerShdw>
                </a:effectLst>
                <a:cs typeface="David Transparent" pitchFamily="10" charset="-79"/>
              </a:rPr>
              <a:t>, תוך שמירה על התאמת הקשתות בין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1</a:t>
            </a:r>
            <a:r>
              <a:rPr lang="he-IL" sz="1600">
                <a:effectLst>
                  <a:outerShdw blurRad="38100" dist="38100" dir="2700000" algn="tl">
                    <a:srgbClr val="C0C0C0"/>
                  </a:outerShdw>
                </a:effectLst>
                <a:cs typeface="David Transparent" pitchFamily="10" charset="-79"/>
              </a:rPr>
              <a:t> ו-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2</a:t>
            </a:r>
            <a:r>
              <a:rPr lang="he-IL" sz="1600">
                <a:effectLst>
                  <a:outerShdw blurRad="38100" dist="38100" dir="2700000" algn="tl">
                    <a:srgbClr val="C0C0C0"/>
                  </a:outerShdw>
                </a:effectLst>
                <a:cs typeface="David Transparent" pitchFamily="10" charset="-79"/>
              </a:rPr>
              <a:t>.</a:t>
            </a:r>
          </a:p>
          <a:p>
            <a:pPr>
              <a:lnSpc>
                <a:spcPct val="120000"/>
              </a:lnSpc>
              <a:spcBef>
                <a:spcPct val="50000"/>
              </a:spcBef>
            </a:pPr>
            <a:r>
              <a:rPr lang="he-IL" sz="1600">
                <a:effectLst>
                  <a:outerShdw blurRad="38100" dist="38100" dir="2700000" algn="tl">
                    <a:srgbClr val="C0C0C0"/>
                  </a:outerShdw>
                </a:effectLst>
                <a:cs typeface="David Transparent" pitchFamily="10" charset="-79"/>
              </a:rPr>
              <a:t>כלומר, אם שני גרפים הם איזומורפיים, אז הם בעצם נבדלים זה מזה רק בשמות הצמתים</a:t>
            </a:r>
            <a:r>
              <a:rPr lang="en-US" sz="1600">
                <a:effectLst>
                  <a:outerShdw blurRad="38100" dist="38100" dir="2700000" algn="tl">
                    <a:srgbClr val="C0C0C0"/>
                  </a:outerShdw>
                </a:effectLst>
                <a:cs typeface="David Transparent" pitchFamily="10" charset="-79"/>
              </a:rPr>
              <a:t>.</a:t>
            </a:r>
          </a:p>
        </p:txBody>
      </p:sp>
      <p:grpSp>
        <p:nvGrpSpPr>
          <p:cNvPr id="104462" name="Group 14"/>
          <p:cNvGrpSpPr>
            <a:grpSpLocks/>
          </p:cNvGrpSpPr>
          <p:nvPr/>
        </p:nvGrpSpPr>
        <p:grpSpPr bwMode="auto">
          <a:xfrm>
            <a:off x="1066800" y="3271838"/>
            <a:ext cx="7391400" cy="385762"/>
            <a:chOff x="672" y="2061"/>
            <a:chExt cx="4656" cy="243"/>
          </a:xfrm>
        </p:grpSpPr>
        <p:sp>
          <p:nvSpPr>
            <p:cNvPr id="104461" name="Text Box 13"/>
            <p:cNvSpPr txBox="1">
              <a:spLocks noChangeArrowheads="1"/>
            </p:cNvSpPr>
            <p:nvPr/>
          </p:nvSpPr>
          <p:spPr bwMode="auto">
            <a:xfrm>
              <a:off x="672" y="2061"/>
              <a:ext cx="4656" cy="243"/>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2) גרף </a:t>
              </a:r>
              <a:r>
                <a:rPr lang="en-US" sz="1600">
                  <a:effectLst>
                    <a:outerShdw blurRad="38100" dist="38100" dir="2700000" algn="tl">
                      <a:srgbClr val="C0C0C0"/>
                    </a:outerShdw>
                  </a:effectLst>
                  <a:cs typeface="David Transparent" pitchFamily="10" charset="-79"/>
                </a:rPr>
                <a:t>G’=(V’, E’)</a:t>
              </a:r>
              <a:r>
                <a:rPr lang="he-IL" sz="1600">
                  <a:effectLst>
                    <a:outerShdw blurRad="38100" dist="38100" dir="2700000" algn="tl">
                      <a:srgbClr val="C0C0C0"/>
                    </a:outerShdw>
                  </a:effectLst>
                  <a:cs typeface="David Transparent" pitchFamily="10" charset="-79"/>
                </a:rPr>
                <a:t> הוא </a:t>
              </a:r>
              <a:r>
                <a:rPr lang="he-IL" sz="1600">
                  <a:solidFill>
                    <a:srgbClr val="FF3300"/>
                  </a:solidFill>
                  <a:effectLst>
                    <a:outerShdw blurRad="38100" dist="38100" dir="2700000" algn="tl">
                      <a:srgbClr val="C0C0C0"/>
                    </a:outerShdw>
                  </a:effectLst>
                  <a:cs typeface="David Transparent" pitchFamily="10" charset="-79"/>
                </a:rPr>
                <a:t>תת-גרף</a:t>
              </a:r>
              <a:r>
                <a:rPr lang="he-IL" sz="1600">
                  <a:effectLst>
                    <a:outerShdw blurRad="38100" dist="38100" dir="2700000" algn="tl">
                      <a:srgbClr val="C0C0C0"/>
                    </a:outerShdw>
                  </a:effectLst>
                  <a:cs typeface="David Transparent" pitchFamily="10" charset="-79"/>
                </a:rPr>
                <a:t> של הגרף </a:t>
              </a:r>
              <a:r>
                <a:rPr lang="en-US" sz="1600">
                  <a:effectLst>
                    <a:outerShdw blurRad="38100" dist="38100" dir="2700000" algn="tl">
                      <a:srgbClr val="C0C0C0"/>
                    </a:outerShdw>
                  </a:effectLst>
                  <a:cs typeface="David Transparent" pitchFamily="10" charset="-79"/>
                </a:rPr>
                <a:t>G=(V, E)</a:t>
              </a:r>
              <a:r>
                <a:rPr lang="he-IL" sz="1600">
                  <a:effectLst>
                    <a:outerShdw blurRad="38100" dist="38100" dir="2700000" algn="tl">
                      <a:srgbClr val="C0C0C0"/>
                    </a:outerShdw>
                  </a:effectLst>
                  <a:cs typeface="David Transparent" pitchFamily="10" charset="-79"/>
                </a:rPr>
                <a:t>, אם                ו-</a:t>
              </a:r>
              <a:r>
                <a:rPr lang="en-US" sz="1600">
                  <a:effectLst>
                    <a:outerShdw blurRad="38100" dist="38100" dir="2700000" algn="tl">
                      <a:srgbClr val="C0C0C0"/>
                    </a:outerShdw>
                  </a:effectLst>
                  <a:cs typeface="David Transparent" pitchFamily="10" charset="-79"/>
                </a:rPr>
                <a:t>      </a:t>
              </a:r>
              <a:r>
                <a:rPr lang="he-IL" sz="1600">
                  <a:effectLst>
                    <a:outerShdw blurRad="38100" dist="38100" dir="2700000" algn="tl">
                      <a:srgbClr val="C0C0C0"/>
                    </a:outerShdw>
                  </a:effectLst>
                  <a:cs typeface="David Transparent" pitchFamily="10" charset="-79"/>
                </a:rPr>
                <a:t>     .</a:t>
              </a:r>
              <a:r>
                <a:rPr lang="en-US" sz="1600">
                  <a:effectLst>
                    <a:outerShdw blurRad="38100" dist="38100" dir="2700000" algn="tl">
                      <a:srgbClr val="C0C0C0"/>
                    </a:outerShdw>
                  </a:effectLst>
                  <a:cs typeface="David Transparent" pitchFamily="10" charset="-79"/>
                </a:rPr>
                <a:t> </a:t>
              </a:r>
            </a:p>
          </p:txBody>
        </p:sp>
        <p:graphicFrame>
          <p:nvGraphicFramePr>
            <p:cNvPr id="104459" name="Object 11"/>
            <p:cNvGraphicFramePr>
              <a:graphicFrameLocks noChangeAspect="1"/>
            </p:cNvGraphicFramePr>
            <p:nvPr/>
          </p:nvGraphicFramePr>
          <p:xfrm>
            <a:off x="1698" y="2122"/>
            <a:ext cx="409" cy="155"/>
          </p:xfrm>
          <a:graphic>
            <a:graphicData uri="http://schemas.openxmlformats.org/presentationml/2006/ole">
              <p:oleObj spid="_x0000_s104459" name="Equation" r:id="rId4" imgW="495000" imgH="190440" progId="Equation.DSMT4">
                <p:embed/>
              </p:oleObj>
            </a:graphicData>
          </a:graphic>
        </p:graphicFrame>
        <p:graphicFrame>
          <p:nvGraphicFramePr>
            <p:cNvPr id="104460" name="Object 12"/>
            <p:cNvGraphicFramePr>
              <a:graphicFrameLocks noChangeAspect="1"/>
            </p:cNvGraphicFramePr>
            <p:nvPr/>
          </p:nvGraphicFramePr>
          <p:xfrm>
            <a:off x="1114" y="2099"/>
            <a:ext cx="374" cy="184"/>
          </p:xfrm>
          <a:graphic>
            <a:graphicData uri="http://schemas.openxmlformats.org/presentationml/2006/ole">
              <p:oleObj spid="_x0000_s104460" name="Equation" r:id="rId5" imgW="457200" imgH="19044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4451"/>
                                        </p:tgtEl>
                                        <p:attrNameLst>
                                          <p:attrName>style.visibility</p:attrName>
                                        </p:attrNameLst>
                                      </p:cBhvr>
                                      <p:to>
                                        <p:strVal val="visible"/>
                                      </p:to>
                                    </p:set>
                                    <p:anim calcmode="lin" valueType="num">
                                      <p:cBhvr>
                                        <p:cTn id="7" dur="1000" fill="hold"/>
                                        <p:tgtEl>
                                          <p:spTgt spid="104451"/>
                                        </p:tgtEl>
                                        <p:attrNameLst>
                                          <p:attrName>ppt_w</p:attrName>
                                        </p:attrNameLst>
                                      </p:cBhvr>
                                      <p:tavLst>
                                        <p:tav tm="0">
                                          <p:val>
                                            <p:fltVal val="0"/>
                                          </p:val>
                                        </p:tav>
                                        <p:tav tm="100000">
                                          <p:val>
                                            <p:strVal val="#ppt_w"/>
                                          </p:val>
                                        </p:tav>
                                      </p:tavLst>
                                    </p:anim>
                                    <p:anim calcmode="lin" valueType="num">
                                      <p:cBhvr>
                                        <p:cTn id="8" dur="1000" fill="hold"/>
                                        <p:tgtEl>
                                          <p:spTgt spid="104451"/>
                                        </p:tgtEl>
                                        <p:attrNameLst>
                                          <p:attrName>ppt_h</p:attrName>
                                        </p:attrNameLst>
                                      </p:cBhvr>
                                      <p:tavLst>
                                        <p:tav tm="0">
                                          <p:val>
                                            <p:fltVal val="0"/>
                                          </p:val>
                                        </p:tav>
                                        <p:tav tm="100000">
                                          <p:val>
                                            <p:strVal val="#ppt_h"/>
                                          </p:val>
                                        </p:tav>
                                      </p:tavLst>
                                    </p:anim>
                                    <p:anim calcmode="lin" valueType="num">
                                      <p:cBhvr>
                                        <p:cTn id="9" dur="1000" fill="hold"/>
                                        <p:tgtEl>
                                          <p:spTgt spid="10445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4451"/>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builtIn="1"/>
                                        </p:tgtEl>
                                      </p:cMediaNode>
                                    </p:audio>
                                  </p:sub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04453"/>
                                        </p:tgtEl>
                                        <p:attrNameLst>
                                          <p:attrName>style.visibility</p:attrName>
                                        </p:attrNameLst>
                                      </p:cBhvr>
                                      <p:to>
                                        <p:strVal val="visible"/>
                                      </p:to>
                                    </p:set>
                                    <p:animEffect transition="in" filter="wipe(up)">
                                      <p:cBhvr>
                                        <p:cTn id="15" dur="500"/>
                                        <p:tgtEl>
                                          <p:spTgt spid="10445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04458"/>
                                        </p:tgtEl>
                                        <p:attrNameLst>
                                          <p:attrName>style.visibility</p:attrName>
                                        </p:attrNameLst>
                                      </p:cBhvr>
                                      <p:to>
                                        <p:strVal val="visible"/>
                                      </p:to>
                                    </p:set>
                                    <p:animEffect transition="in" filter="wipe(up)">
                                      <p:cBhvr>
                                        <p:cTn id="20" dur="500"/>
                                        <p:tgtEl>
                                          <p:spTgt spid="10445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04462"/>
                                        </p:tgtEl>
                                        <p:attrNameLst>
                                          <p:attrName>style.visibility</p:attrName>
                                        </p:attrNameLst>
                                      </p:cBhvr>
                                      <p:to>
                                        <p:strVal val="visible"/>
                                      </p:to>
                                    </p:set>
                                    <p:animEffect transition="in" filter="wipe(up)">
                                      <p:cBhvr>
                                        <p:cTn id="25" dur="500"/>
                                        <p:tgtEl>
                                          <p:spTgt spid="10446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04456"/>
                                        </p:tgtEl>
                                        <p:attrNameLst>
                                          <p:attrName>style.visibility</p:attrName>
                                        </p:attrNameLst>
                                      </p:cBhvr>
                                      <p:to>
                                        <p:strVal val="visible"/>
                                      </p:to>
                                    </p:set>
                                    <p:animEffect transition="in" filter="wipe(up)">
                                      <p:cBhvr>
                                        <p:cTn id="30" dur="500"/>
                                        <p:tgtEl>
                                          <p:spTgt spid="104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utoUpdateAnimBg="0"/>
      <p:bldP spid="104453" grpId="0" autoUpdateAnimBg="0"/>
      <p:bldP spid="104456" grpId="0" autoUpdateAnimBg="0"/>
      <p:bldP spid="10445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lide Number Placeholder 3"/>
          <p:cNvSpPr>
            <a:spLocks noGrp="1"/>
          </p:cNvSpPr>
          <p:nvPr>
            <p:ph type="sldNum" sz="quarter" idx="12"/>
          </p:nvPr>
        </p:nvSpPr>
        <p:spPr/>
        <p:txBody>
          <a:bodyPr/>
          <a:lstStyle/>
          <a:p>
            <a:fld id="{A0B69BE0-D036-4384-9063-4E72C16B5759}" type="slidenum">
              <a:rPr lang="en-US"/>
              <a:pPr/>
              <a:t>23</a:t>
            </a:fld>
            <a:endParaRPr lang="en-US"/>
          </a:p>
        </p:txBody>
      </p:sp>
      <p:sp>
        <p:nvSpPr>
          <p:cNvPr id="105474" name="Text Box 2"/>
          <p:cNvSpPr txBox="1">
            <a:spLocks noChangeArrowheads="1"/>
          </p:cNvSpPr>
          <p:nvPr/>
        </p:nvSpPr>
        <p:spPr bwMode="auto">
          <a:xfrm>
            <a:off x="2590800" y="654050"/>
            <a:ext cx="5880100" cy="336550"/>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אילו מבין זוגות הגרפים הבאים איזומורפיים?  </a:t>
            </a:r>
            <a:endParaRPr lang="en-US" sz="1600">
              <a:effectLst>
                <a:outerShdw blurRad="38100" dist="38100" dir="2700000" algn="tl">
                  <a:srgbClr val="C0C0C0"/>
                </a:outerShdw>
              </a:effectLst>
              <a:cs typeface="David Transparent" pitchFamily="10" charset="-79"/>
            </a:endParaRPr>
          </a:p>
        </p:txBody>
      </p:sp>
      <p:grpSp>
        <p:nvGrpSpPr>
          <p:cNvPr id="105475" name="Group 3"/>
          <p:cNvGrpSpPr>
            <a:grpSpLocks/>
          </p:cNvGrpSpPr>
          <p:nvPr/>
        </p:nvGrpSpPr>
        <p:grpSpPr bwMode="auto">
          <a:xfrm>
            <a:off x="4419600" y="1066800"/>
            <a:ext cx="4267200" cy="1600200"/>
            <a:chOff x="2688" y="576"/>
            <a:chExt cx="2688" cy="1008"/>
          </a:xfrm>
        </p:grpSpPr>
        <p:grpSp>
          <p:nvGrpSpPr>
            <p:cNvPr id="105476" name="Group 4"/>
            <p:cNvGrpSpPr>
              <a:grpSpLocks/>
            </p:cNvGrpSpPr>
            <p:nvPr/>
          </p:nvGrpSpPr>
          <p:grpSpPr bwMode="auto">
            <a:xfrm>
              <a:off x="2688" y="576"/>
              <a:ext cx="2017" cy="1008"/>
              <a:chOff x="2688" y="624"/>
              <a:chExt cx="2017" cy="1008"/>
            </a:xfrm>
          </p:grpSpPr>
          <p:grpSp>
            <p:nvGrpSpPr>
              <p:cNvPr id="105477" name="Group 5"/>
              <p:cNvGrpSpPr>
                <a:grpSpLocks/>
              </p:cNvGrpSpPr>
              <p:nvPr/>
            </p:nvGrpSpPr>
            <p:grpSpPr bwMode="auto">
              <a:xfrm>
                <a:off x="3072" y="624"/>
                <a:ext cx="1633" cy="192"/>
                <a:chOff x="3072" y="624"/>
                <a:chExt cx="1640" cy="192"/>
              </a:xfrm>
            </p:grpSpPr>
            <p:sp>
              <p:nvSpPr>
                <p:cNvPr id="105478" name="Text Box 6"/>
                <p:cNvSpPr txBox="1">
                  <a:spLocks noChangeArrowheads="1"/>
                </p:cNvSpPr>
                <p:nvPr/>
              </p:nvSpPr>
              <p:spPr bwMode="auto">
                <a:xfrm>
                  <a:off x="3072" y="624"/>
                  <a:ext cx="200" cy="192"/>
                </a:xfrm>
                <a:prstGeom prst="rect">
                  <a:avLst/>
                </a:prstGeom>
                <a:noFill/>
                <a:ln w="9525">
                  <a:noFill/>
                  <a:miter lim="800000"/>
                  <a:headEnd/>
                  <a:tailEnd/>
                </a:ln>
                <a:effectLst/>
              </p:spPr>
              <p:txBody>
                <a:bodyPr>
                  <a:spAutoFit/>
                </a:bodyPr>
                <a:lstStyle/>
                <a:p>
                  <a:pPr>
                    <a:spcBef>
                      <a:spcPct val="50000"/>
                    </a:spcBef>
                  </a:pPr>
                  <a:r>
                    <a:rPr lang="he-IL" sz="1400">
                      <a:solidFill>
                        <a:schemeClr val="accent2"/>
                      </a:solidFill>
                      <a:effectLst>
                        <a:outerShdw blurRad="38100" dist="38100" dir="2700000" algn="tl">
                          <a:srgbClr val="C0C0C0"/>
                        </a:outerShdw>
                      </a:effectLst>
                      <a:cs typeface="David Transparent" pitchFamily="10" charset="-79"/>
                    </a:rPr>
                    <a:t>1  </a:t>
                  </a:r>
                  <a:endParaRPr lang="en-US" sz="1400">
                    <a:solidFill>
                      <a:schemeClr val="accent2"/>
                    </a:solidFill>
                    <a:effectLst>
                      <a:outerShdw blurRad="38100" dist="38100" dir="2700000" algn="tl">
                        <a:srgbClr val="C0C0C0"/>
                      </a:outerShdw>
                    </a:effectLst>
                    <a:cs typeface="David Transparent" pitchFamily="10" charset="-79"/>
                  </a:endParaRPr>
                </a:p>
              </p:txBody>
            </p:sp>
            <p:sp>
              <p:nvSpPr>
                <p:cNvPr id="105479" name="Text Box 7"/>
                <p:cNvSpPr txBox="1">
                  <a:spLocks noChangeArrowheads="1"/>
                </p:cNvSpPr>
                <p:nvPr/>
              </p:nvSpPr>
              <p:spPr bwMode="auto">
                <a:xfrm>
                  <a:off x="3600" y="624"/>
                  <a:ext cx="200" cy="192"/>
                </a:xfrm>
                <a:prstGeom prst="rect">
                  <a:avLst/>
                </a:prstGeom>
                <a:noFill/>
                <a:ln w="9525">
                  <a:noFill/>
                  <a:miter lim="800000"/>
                  <a:headEnd/>
                  <a:tailEnd/>
                </a:ln>
                <a:effectLst/>
              </p:spPr>
              <p:txBody>
                <a:bodyPr>
                  <a:spAutoFit/>
                </a:bodyPr>
                <a:lstStyle/>
                <a:p>
                  <a:pPr>
                    <a:spcBef>
                      <a:spcPct val="50000"/>
                    </a:spcBef>
                  </a:pPr>
                  <a:r>
                    <a:rPr lang="he-IL" sz="1400">
                      <a:solidFill>
                        <a:schemeClr val="accent2"/>
                      </a:solidFill>
                      <a:effectLst>
                        <a:outerShdw blurRad="38100" dist="38100" dir="2700000" algn="tl">
                          <a:srgbClr val="C0C0C0"/>
                        </a:outerShdw>
                      </a:effectLst>
                      <a:cs typeface="David Transparent" pitchFamily="10" charset="-79"/>
                    </a:rPr>
                    <a:t>2  </a:t>
                  </a:r>
                  <a:endParaRPr lang="en-US" sz="1400">
                    <a:solidFill>
                      <a:schemeClr val="accent2"/>
                    </a:solidFill>
                    <a:effectLst>
                      <a:outerShdw blurRad="38100" dist="38100" dir="2700000" algn="tl">
                        <a:srgbClr val="C0C0C0"/>
                      </a:outerShdw>
                    </a:effectLst>
                    <a:cs typeface="David Transparent" pitchFamily="10" charset="-79"/>
                  </a:endParaRPr>
                </a:p>
              </p:txBody>
            </p:sp>
            <p:sp>
              <p:nvSpPr>
                <p:cNvPr id="105480" name="Text Box 8"/>
                <p:cNvSpPr txBox="1">
                  <a:spLocks noChangeArrowheads="1"/>
                </p:cNvSpPr>
                <p:nvPr/>
              </p:nvSpPr>
              <p:spPr bwMode="auto">
                <a:xfrm>
                  <a:off x="3984" y="624"/>
                  <a:ext cx="200" cy="192"/>
                </a:xfrm>
                <a:prstGeom prst="rect">
                  <a:avLst/>
                </a:prstGeom>
                <a:noFill/>
                <a:ln w="9525">
                  <a:noFill/>
                  <a:miter lim="800000"/>
                  <a:headEnd/>
                  <a:tailEnd/>
                </a:ln>
                <a:effectLst/>
              </p:spPr>
              <p:txBody>
                <a:bodyPr>
                  <a:spAutoFit/>
                </a:bodyPr>
                <a:lstStyle/>
                <a:p>
                  <a:pPr>
                    <a:spcBef>
                      <a:spcPct val="50000"/>
                    </a:spcBef>
                  </a:pPr>
                  <a:r>
                    <a:rPr lang="en-US" sz="1400">
                      <a:solidFill>
                        <a:schemeClr val="accent2"/>
                      </a:solidFill>
                      <a:effectLst>
                        <a:outerShdw blurRad="38100" dist="38100" dir="2700000" algn="tl">
                          <a:srgbClr val="C0C0C0"/>
                        </a:outerShdw>
                      </a:effectLst>
                      <a:cs typeface="David Transparent" pitchFamily="10" charset="-79"/>
                    </a:rPr>
                    <a:t>a</a:t>
                  </a:r>
                  <a:r>
                    <a:rPr lang="he-IL" sz="1400">
                      <a:solidFill>
                        <a:schemeClr val="accent2"/>
                      </a:solidFill>
                      <a:effectLst>
                        <a:outerShdw blurRad="38100" dist="38100" dir="2700000" algn="tl">
                          <a:srgbClr val="C0C0C0"/>
                        </a:outerShdw>
                      </a:effectLst>
                      <a:cs typeface="David Transparent" pitchFamily="10" charset="-79"/>
                    </a:rPr>
                    <a:t>  </a:t>
                  </a:r>
                  <a:endParaRPr lang="en-US" sz="1400">
                    <a:solidFill>
                      <a:schemeClr val="accent2"/>
                    </a:solidFill>
                    <a:effectLst>
                      <a:outerShdw blurRad="38100" dist="38100" dir="2700000" algn="tl">
                        <a:srgbClr val="C0C0C0"/>
                      </a:outerShdw>
                    </a:effectLst>
                    <a:cs typeface="David Transparent" pitchFamily="10" charset="-79"/>
                  </a:endParaRPr>
                </a:p>
              </p:txBody>
            </p:sp>
            <p:sp>
              <p:nvSpPr>
                <p:cNvPr id="105481" name="Text Box 9"/>
                <p:cNvSpPr txBox="1">
                  <a:spLocks noChangeArrowheads="1"/>
                </p:cNvSpPr>
                <p:nvPr/>
              </p:nvSpPr>
              <p:spPr bwMode="auto">
                <a:xfrm>
                  <a:off x="4512" y="624"/>
                  <a:ext cx="200" cy="192"/>
                </a:xfrm>
                <a:prstGeom prst="rect">
                  <a:avLst/>
                </a:prstGeom>
                <a:noFill/>
                <a:ln w="9525">
                  <a:noFill/>
                  <a:miter lim="800000"/>
                  <a:headEnd/>
                  <a:tailEnd/>
                </a:ln>
                <a:effectLst/>
              </p:spPr>
              <p:txBody>
                <a:bodyPr>
                  <a:spAutoFit/>
                </a:bodyPr>
                <a:lstStyle/>
                <a:p>
                  <a:pPr>
                    <a:spcBef>
                      <a:spcPct val="50000"/>
                    </a:spcBef>
                  </a:pPr>
                  <a:r>
                    <a:rPr lang="en-US" sz="1400">
                      <a:solidFill>
                        <a:schemeClr val="accent2"/>
                      </a:solidFill>
                      <a:effectLst>
                        <a:outerShdw blurRad="38100" dist="38100" dir="2700000" algn="tl">
                          <a:srgbClr val="C0C0C0"/>
                        </a:outerShdw>
                      </a:effectLst>
                      <a:cs typeface="David Transparent" pitchFamily="10" charset="-79"/>
                    </a:rPr>
                    <a:t>b</a:t>
                  </a:r>
                  <a:r>
                    <a:rPr lang="he-IL" sz="1400">
                      <a:solidFill>
                        <a:schemeClr val="accent2"/>
                      </a:solidFill>
                      <a:effectLst>
                        <a:outerShdw blurRad="38100" dist="38100" dir="2700000" algn="tl">
                          <a:srgbClr val="C0C0C0"/>
                        </a:outerShdw>
                      </a:effectLst>
                      <a:cs typeface="David Transparent" pitchFamily="10" charset="-79"/>
                    </a:rPr>
                    <a:t>  </a:t>
                  </a:r>
                  <a:endParaRPr lang="en-US" sz="1400">
                    <a:solidFill>
                      <a:schemeClr val="accent2"/>
                    </a:solidFill>
                    <a:effectLst>
                      <a:outerShdw blurRad="38100" dist="38100" dir="2700000" algn="tl">
                        <a:srgbClr val="C0C0C0"/>
                      </a:outerShdw>
                    </a:effectLst>
                    <a:cs typeface="David Transparent" pitchFamily="10" charset="-79"/>
                  </a:endParaRPr>
                </a:p>
              </p:txBody>
            </p:sp>
          </p:grpSp>
          <p:grpSp>
            <p:nvGrpSpPr>
              <p:cNvPr id="105482" name="Group 10"/>
              <p:cNvGrpSpPr>
                <a:grpSpLocks/>
              </p:cNvGrpSpPr>
              <p:nvPr/>
            </p:nvGrpSpPr>
            <p:grpSpPr bwMode="auto">
              <a:xfrm>
                <a:off x="2688" y="816"/>
                <a:ext cx="1968" cy="816"/>
                <a:chOff x="2688" y="816"/>
                <a:chExt cx="1976" cy="816"/>
              </a:xfrm>
            </p:grpSpPr>
            <p:sp>
              <p:nvSpPr>
                <p:cNvPr id="105483" name="Line 11"/>
                <p:cNvSpPr>
                  <a:spLocks noChangeShapeType="1"/>
                </p:cNvSpPr>
                <p:nvPr/>
              </p:nvSpPr>
              <p:spPr bwMode="auto">
                <a:xfrm>
                  <a:off x="3168" y="816"/>
                  <a:ext cx="528" cy="0"/>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5484" name="Line 12"/>
                <p:cNvSpPr>
                  <a:spLocks noChangeShapeType="1"/>
                </p:cNvSpPr>
                <p:nvPr/>
              </p:nvSpPr>
              <p:spPr bwMode="auto">
                <a:xfrm>
                  <a:off x="3168" y="816"/>
                  <a:ext cx="192" cy="624"/>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5485" name="Line 13"/>
                <p:cNvSpPr>
                  <a:spLocks noChangeShapeType="1"/>
                </p:cNvSpPr>
                <p:nvPr/>
              </p:nvSpPr>
              <p:spPr bwMode="auto">
                <a:xfrm flipV="1">
                  <a:off x="3360" y="816"/>
                  <a:ext cx="336" cy="624"/>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5486" name="Line 14"/>
                <p:cNvSpPr>
                  <a:spLocks noChangeShapeType="1"/>
                </p:cNvSpPr>
                <p:nvPr/>
              </p:nvSpPr>
              <p:spPr bwMode="auto">
                <a:xfrm flipH="1">
                  <a:off x="2832" y="816"/>
                  <a:ext cx="336" cy="499"/>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5487" name="Line 15"/>
                <p:cNvSpPr>
                  <a:spLocks noChangeShapeType="1"/>
                </p:cNvSpPr>
                <p:nvPr/>
              </p:nvSpPr>
              <p:spPr bwMode="auto">
                <a:xfrm>
                  <a:off x="2832" y="1296"/>
                  <a:ext cx="528" cy="144"/>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5488" name="Line 16"/>
                <p:cNvSpPr>
                  <a:spLocks noChangeShapeType="1"/>
                </p:cNvSpPr>
                <p:nvPr/>
              </p:nvSpPr>
              <p:spPr bwMode="auto">
                <a:xfrm>
                  <a:off x="4080" y="816"/>
                  <a:ext cx="528" cy="0"/>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5489" name="Line 17"/>
                <p:cNvSpPr>
                  <a:spLocks noChangeShapeType="1"/>
                </p:cNvSpPr>
                <p:nvPr/>
              </p:nvSpPr>
              <p:spPr bwMode="auto">
                <a:xfrm flipV="1">
                  <a:off x="3984" y="816"/>
                  <a:ext cx="96" cy="624"/>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5490" name="Line 18"/>
                <p:cNvSpPr>
                  <a:spLocks noChangeShapeType="1"/>
                </p:cNvSpPr>
                <p:nvPr/>
              </p:nvSpPr>
              <p:spPr bwMode="auto">
                <a:xfrm>
                  <a:off x="3984" y="1440"/>
                  <a:ext cx="528" cy="0"/>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5491" name="Line 19"/>
                <p:cNvSpPr>
                  <a:spLocks noChangeShapeType="1"/>
                </p:cNvSpPr>
                <p:nvPr/>
              </p:nvSpPr>
              <p:spPr bwMode="auto">
                <a:xfrm flipV="1">
                  <a:off x="4512" y="816"/>
                  <a:ext cx="96" cy="624"/>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5492" name="Line 20"/>
                <p:cNvSpPr>
                  <a:spLocks noChangeShapeType="1"/>
                </p:cNvSpPr>
                <p:nvPr/>
              </p:nvSpPr>
              <p:spPr bwMode="auto">
                <a:xfrm flipV="1">
                  <a:off x="3984" y="816"/>
                  <a:ext cx="624" cy="624"/>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5493" name="Text Box 21"/>
                <p:cNvSpPr txBox="1">
                  <a:spLocks noChangeArrowheads="1"/>
                </p:cNvSpPr>
                <p:nvPr/>
              </p:nvSpPr>
              <p:spPr bwMode="auto">
                <a:xfrm>
                  <a:off x="3312" y="1440"/>
                  <a:ext cx="200" cy="192"/>
                </a:xfrm>
                <a:prstGeom prst="rect">
                  <a:avLst/>
                </a:prstGeom>
                <a:noFill/>
                <a:ln w="9525">
                  <a:noFill/>
                  <a:miter lim="800000"/>
                  <a:headEnd/>
                  <a:tailEnd/>
                </a:ln>
                <a:effectLst/>
              </p:spPr>
              <p:txBody>
                <a:bodyPr>
                  <a:spAutoFit/>
                </a:bodyPr>
                <a:lstStyle/>
                <a:p>
                  <a:pPr>
                    <a:spcBef>
                      <a:spcPct val="50000"/>
                    </a:spcBef>
                  </a:pPr>
                  <a:r>
                    <a:rPr lang="he-IL" sz="1400">
                      <a:solidFill>
                        <a:schemeClr val="accent2"/>
                      </a:solidFill>
                      <a:effectLst>
                        <a:outerShdw blurRad="38100" dist="38100" dir="2700000" algn="tl">
                          <a:srgbClr val="C0C0C0"/>
                        </a:outerShdw>
                      </a:effectLst>
                      <a:cs typeface="David Transparent" pitchFamily="10" charset="-79"/>
                    </a:rPr>
                    <a:t>4  </a:t>
                  </a:r>
                  <a:endParaRPr lang="en-US" sz="1400">
                    <a:solidFill>
                      <a:schemeClr val="accent2"/>
                    </a:solidFill>
                    <a:effectLst>
                      <a:outerShdw blurRad="38100" dist="38100" dir="2700000" algn="tl">
                        <a:srgbClr val="C0C0C0"/>
                      </a:outerShdw>
                    </a:effectLst>
                    <a:cs typeface="David Transparent" pitchFamily="10" charset="-79"/>
                  </a:endParaRPr>
                </a:p>
              </p:txBody>
            </p:sp>
            <p:sp>
              <p:nvSpPr>
                <p:cNvPr id="105494" name="Text Box 22"/>
                <p:cNvSpPr txBox="1">
                  <a:spLocks noChangeArrowheads="1"/>
                </p:cNvSpPr>
                <p:nvPr/>
              </p:nvSpPr>
              <p:spPr bwMode="auto">
                <a:xfrm>
                  <a:off x="2688" y="1344"/>
                  <a:ext cx="200" cy="192"/>
                </a:xfrm>
                <a:prstGeom prst="rect">
                  <a:avLst/>
                </a:prstGeom>
                <a:noFill/>
                <a:ln w="9525">
                  <a:noFill/>
                  <a:miter lim="800000"/>
                  <a:headEnd/>
                  <a:tailEnd/>
                </a:ln>
                <a:effectLst/>
              </p:spPr>
              <p:txBody>
                <a:bodyPr>
                  <a:spAutoFit/>
                </a:bodyPr>
                <a:lstStyle/>
                <a:p>
                  <a:pPr>
                    <a:spcBef>
                      <a:spcPct val="50000"/>
                    </a:spcBef>
                  </a:pPr>
                  <a:r>
                    <a:rPr lang="he-IL" sz="1400">
                      <a:solidFill>
                        <a:schemeClr val="accent2"/>
                      </a:solidFill>
                      <a:effectLst>
                        <a:outerShdw blurRad="38100" dist="38100" dir="2700000" algn="tl">
                          <a:srgbClr val="C0C0C0"/>
                        </a:outerShdw>
                      </a:effectLst>
                      <a:cs typeface="David Transparent" pitchFamily="10" charset="-79"/>
                    </a:rPr>
                    <a:t>3 </a:t>
                  </a:r>
                  <a:endParaRPr lang="en-US" sz="1400">
                    <a:solidFill>
                      <a:schemeClr val="accent2"/>
                    </a:solidFill>
                    <a:effectLst>
                      <a:outerShdw blurRad="38100" dist="38100" dir="2700000" algn="tl">
                        <a:srgbClr val="C0C0C0"/>
                      </a:outerShdw>
                    </a:effectLst>
                    <a:cs typeface="David Transparent" pitchFamily="10" charset="-79"/>
                  </a:endParaRPr>
                </a:p>
              </p:txBody>
            </p:sp>
            <p:sp>
              <p:nvSpPr>
                <p:cNvPr id="105495" name="Text Box 23"/>
                <p:cNvSpPr txBox="1">
                  <a:spLocks noChangeArrowheads="1"/>
                </p:cNvSpPr>
                <p:nvPr/>
              </p:nvSpPr>
              <p:spPr bwMode="auto">
                <a:xfrm>
                  <a:off x="4464" y="1392"/>
                  <a:ext cx="200" cy="192"/>
                </a:xfrm>
                <a:prstGeom prst="rect">
                  <a:avLst/>
                </a:prstGeom>
                <a:noFill/>
                <a:ln w="9525">
                  <a:noFill/>
                  <a:miter lim="800000"/>
                  <a:headEnd/>
                  <a:tailEnd/>
                </a:ln>
                <a:effectLst/>
              </p:spPr>
              <p:txBody>
                <a:bodyPr>
                  <a:spAutoFit/>
                </a:bodyPr>
                <a:lstStyle/>
                <a:p>
                  <a:pPr>
                    <a:spcBef>
                      <a:spcPct val="50000"/>
                    </a:spcBef>
                  </a:pPr>
                  <a:r>
                    <a:rPr lang="en-US" sz="1400">
                      <a:solidFill>
                        <a:schemeClr val="accent2"/>
                      </a:solidFill>
                      <a:effectLst>
                        <a:outerShdw blurRad="38100" dist="38100" dir="2700000" algn="tl">
                          <a:srgbClr val="C0C0C0"/>
                        </a:outerShdw>
                      </a:effectLst>
                      <a:cs typeface="David Transparent" pitchFamily="10" charset="-79"/>
                    </a:rPr>
                    <a:t>c</a:t>
                  </a:r>
                  <a:r>
                    <a:rPr lang="he-IL" sz="1400">
                      <a:solidFill>
                        <a:schemeClr val="accent2"/>
                      </a:solidFill>
                      <a:effectLst>
                        <a:outerShdw blurRad="38100" dist="38100" dir="2700000" algn="tl">
                          <a:srgbClr val="C0C0C0"/>
                        </a:outerShdw>
                      </a:effectLst>
                      <a:cs typeface="David Transparent" pitchFamily="10" charset="-79"/>
                    </a:rPr>
                    <a:t>  </a:t>
                  </a:r>
                  <a:endParaRPr lang="en-US" sz="1400">
                    <a:solidFill>
                      <a:schemeClr val="accent2"/>
                    </a:solidFill>
                    <a:effectLst>
                      <a:outerShdw blurRad="38100" dist="38100" dir="2700000" algn="tl">
                        <a:srgbClr val="C0C0C0"/>
                      </a:outerShdw>
                    </a:effectLst>
                    <a:cs typeface="David Transparent" pitchFamily="10" charset="-79"/>
                  </a:endParaRPr>
                </a:p>
              </p:txBody>
            </p:sp>
            <p:sp>
              <p:nvSpPr>
                <p:cNvPr id="105496" name="Text Box 24"/>
                <p:cNvSpPr txBox="1">
                  <a:spLocks noChangeArrowheads="1"/>
                </p:cNvSpPr>
                <p:nvPr/>
              </p:nvSpPr>
              <p:spPr bwMode="auto">
                <a:xfrm>
                  <a:off x="3792" y="1392"/>
                  <a:ext cx="200" cy="192"/>
                </a:xfrm>
                <a:prstGeom prst="rect">
                  <a:avLst/>
                </a:prstGeom>
                <a:noFill/>
                <a:ln w="9525">
                  <a:noFill/>
                  <a:miter lim="800000"/>
                  <a:headEnd/>
                  <a:tailEnd/>
                </a:ln>
                <a:effectLst/>
              </p:spPr>
              <p:txBody>
                <a:bodyPr>
                  <a:spAutoFit/>
                </a:bodyPr>
                <a:lstStyle/>
                <a:p>
                  <a:pPr>
                    <a:spcBef>
                      <a:spcPct val="50000"/>
                    </a:spcBef>
                  </a:pPr>
                  <a:r>
                    <a:rPr lang="en-US" sz="1400">
                      <a:solidFill>
                        <a:schemeClr val="accent2"/>
                      </a:solidFill>
                      <a:effectLst>
                        <a:outerShdw blurRad="38100" dist="38100" dir="2700000" algn="tl">
                          <a:srgbClr val="C0C0C0"/>
                        </a:outerShdw>
                      </a:effectLst>
                      <a:cs typeface="David Transparent" pitchFamily="10" charset="-79"/>
                    </a:rPr>
                    <a:t>d</a:t>
                  </a:r>
                </a:p>
              </p:txBody>
            </p:sp>
          </p:grpSp>
        </p:grpSp>
        <p:sp>
          <p:nvSpPr>
            <p:cNvPr id="105497" name="Text Box 25"/>
            <p:cNvSpPr txBox="1">
              <a:spLocks noChangeArrowheads="1"/>
            </p:cNvSpPr>
            <p:nvPr/>
          </p:nvSpPr>
          <p:spPr bwMode="auto">
            <a:xfrm>
              <a:off x="5136" y="624"/>
              <a:ext cx="240" cy="212"/>
            </a:xfrm>
            <a:prstGeom prst="rect">
              <a:avLst/>
            </a:prstGeom>
            <a:noFill/>
            <a:ln w="9525">
              <a:noFill/>
              <a:miter lim="800000"/>
              <a:headEnd/>
              <a:tailEnd/>
            </a:ln>
            <a:effectLst/>
          </p:spPr>
          <p:txBody>
            <a:bodyPr>
              <a:spAutoFit/>
            </a:bodyPr>
            <a:lstStyle/>
            <a:p>
              <a:pPr>
                <a:spcBef>
                  <a:spcPct val="50000"/>
                </a:spcBef>
              </a:pPr>
              <a:r>
                <a:rPr lang="he-IL" sz="1600">
                  <a:solidFill>
                    <a:srgbClr val="FF3300"/>
                  </a:solidFill>
                  <a:effectLst>
                    <a:outerShdw blurRad="38100" dist="38100" dir="2700000" algn="tl">
                      <a:srgbClr val="C0C0C0"/>
                    </a:outerShdw>
                  </a:effectLst>
                  <a:cs typeface="David Transparent" pitchFamily="10" charset="-79"/>
                </a:rPr>
                <a:t>1.  </a:t>
              </a:r>
              <a:endParaRPr lang="en-US" sz="1600">
                <a:solidFill>
                  <a:srgbClr val="FF3300"/>
                </a:solidFill>
                <a:effectLst>
                  <a:outerShdw blurRad="38100" dist="38100" dir="2700000" algn="tl">
                    <a:srgbClr val="C0C0C0"/>
                  </a:outerShdw>
                </a:effectLst>
                <a:cs typeface="David Transparent" pitchFamily="10" charset="-79"/>
              </a:endParaRPr>
            </a:p>
          </p:txBody>
        </p:sp>
      </p:grpSp>
      <p:grpSp>
        <p:nvGrpSpPr>
          <p:cNvPr id="105498" name="Group 26"/>
          <p:cNvGrpSpPr>
            <a:grpSpLocks/>
          </p:cNvGrpSpPr>
          <p:nvPr/>
        </p:nvGrpSpPr>
        <p:grpSpPr bwMode="auto">
          <a:xfrm>
            <a:off x="4100513" y="2971800"/>
            <a:ext cx="4586287" cy="1600200"/>
            <a:chOff x="2447" y="1872"/>
            <a:chExt cx="2889" cy="1008"/>
          </a:xfrm>
        </p:grpSpPr>
        <p:grpSp>
          <p:nvGrpSpPr>
            <p:cNvPr id="105499" name="Group 27"/>
            <p:cNvGrpSpPr>
              <a:grpSpLocks/>
            </p:cNvGrpSpPr>
            <p:nvPr/>
          </p:nvGrpSpPr>
          <p:grpSpPr bwMode="auto">
            <a:xfrm>
              <a:off x="2447" y="1872"/>
              <a:ext cx="2257" cy="1008"/>
              <a:chOff x="2352" y="1920"/>
              <a:chExt cx="2257" cy="1008"/>
            </a:xfrm>
          </p:grpSpPr>
          <p:grpSp>
            <p:nvGrpSpPr>
              <p:cNvPr id="105500" name="Group 28"/>
              <p:cNvGrpSpPr>
                <a:grpSpLocks/>
              </p:cNvGrpSpPr>
              <p:nvPr/>
            </p:nvGrpSpPr>
            <p:grpSpPr bwMode="auto">
              <a:xfrm>
                <a:off x="2976" y="1920"/>
                <a:ext cx="1633" cy="192"/>
                <a:chOff x="3072" y="624"/>
                <a:chExt cx="1640" cy="192"/>
              </a:xfrm>
            </p:grpSpPr>
            <p:sp>
              <p:nvSpPr>
                <p:cNvPr id="105501" name="Text Box 29"/>
                <p:cNvSpPr txBox="1">
                  <a:spLocks noChangeArrowheads="1"/>
                </p:cNvSpPr>
                <p:nvPr/>
              </p:nvSpPr>
              <p:spPr bwMode="auto">
                <a:xfrm>
                  <a:off x="3072" y="624"/>
                  <a:ext cx="200" cy="192"/>
                </a:xfrm>
                <a:prstGeom prst="rect">
                  <a:avLst/>
                </a:prstGeom>
                <a:noFill/>
                <a:ln w="9525">
                  <a:noFill/>
                  <a:miter lim="800000"/>
                  <a:headEnd/>
                  <a:tailEnd/>
                </a:ln>
                <a:effectLst/>
              </p:spPr>
              <p:txBody>
                <a:bodyPr>
                  <a:spAutoFit/>
                </a:bodyPr>
                <a:lstStyle/>
                <a:p>
                  <a:pPr>
                    <a:spcBef>
                      <a:spcPct val="50000"/>
                    </a:spcBef>
                  </a:pPr>
                  <a:r>
                    <a:rPr lang="he-IL" sz="1400">
                      <a:solidFill>
                        <a:schemeClr val="accent2"/>
                      </a:solidFill>
                      <a:effectLst>
                        <a:outerShdw blurRad="38100" dist="38100" dir="2700000" algn="tl">
                          <a:srgbClr val="C0C0C0"/>
                        </a:outerShdw>
                      </a:effectLst>
                      <a:cs typeface="David Transparent" pitchFamily="10" charset="-79"/>
                    </a:rPr>
                    <a:t>1  </a:t>
                  </a:r>
                  <a:endParaRPr lang="en-US" sz="1400">
                    <a:solidFill>
                      <a:schemeClr val="accent2"/>
                    </a:solidFill>
                    <a:effectLst>
                      <a:outerShdw blurRad="38100" dist="38100" dir="2700000" algn="tl">
                        <a:srgbClr val="C0C0C0"/>
                      </a:outerShdw>
                    </a:effectLst>
                    <a:cs typeface="David Transparent" pitchFamily="10" charset="-79"/>
                  </a:endParaRPr>
                </a:p>
              </p:txBody>
            </p:sp>
            <p:sp>
              <p:nvSpPr>
                <p:cNvPr id="105502" name="Text Box 30"/>
                <p:cNvSpPr txBox="1">
                  <a:spLocks noChangeArrowheads="1"/>
                </p:cNvSpPr>
                <p:nvPr/>
              </p:nvSpPr>
              <p:spPr bwMode="auto">
                <a:xfrm>
                  <a:off x="3600" y="624"/>
                  <a:ext cx="200" cy="192"/>
                </a:xfrm>
                <a:prstGeom prst="rect">
                  <a:avLst/>
                </a:prstGeom>
                <a:noFill/>
                <a:ln w="9525">
                  <a:noFill/>
                  <a:miter lim="800000"/>
                  <a:headEnd/>
                  <a:tailEnd/>
                </a:ln>
                <a:effectLst/>
              </p:spPr>
              <p:txBody>
                <a:bodyPr>
                  <a:spAutoFit/>
                </a:bodyPr>
                <a:lstStyle/>
                <a:p>
                  <a:pPr>
                    <a:spcBef>
                      <a:spcPct val="50000"/>
                    </a:spcBef>
                  </a:pPr>
                  <a:r>
                    <a:rPr lang="he-IL" sz="1400">
                      <a:solidFill>
                        <a:schemeClr val="accent2"/>
                      </a:solidFill>
                      <a:effectLst>
                        <a:outerShdw blurRad="38100" dist="38100" dir="2700000" algn="tl">
                          <a:srgbClr val="C0C0C0"/>
                        </a:outerShdw>
                      </a:effectLst>
                      <a:cs typeface="David Transparent" pitchFamily="10" charset="-79"/>
                    </a:rPr>
                    <a:t>2  </a:t>
                  </a:r>
                  <a:endParaRPr lang="en-US" sz="1400">
                    <a:solidFill>
                      <a:schemeClr val="accent2"/>
                    </a:solidFill>
                    <a:effectLst>
                      <a:outerShdw blurRad="38100" dist="38100" dir="2700000" algn="tl">
                        <a:srgbClr val="C0C0C0"/>
                      </a:outerShdw>
                    </a:effectLst>
                    <a:cs typeface="David Transparent" pitchFamily="10" charset="-79"/>
                  </a:endParaRPr>
                </a:p>
              </p:txBody>
            </p:sp>
            <p:sp>
              <p:nvSpPr>
                <p:cNvPr id="105503" name="Text Box 31"/>
                <p:cNvSpPr txBox="1">
                  <a:spLocks noChangeArrowheads="1"/>
                </p:cNvSpPr>
                <p:nvPr/>
              </p:nvSpPr>
              <p:spPr bwMode="auto">
                <a:xfrm>
                  <a:off x="3984" y="624"/>
                  <a:ext cx="200" cy="192"/>
                </a:xfrm>
                <a:prstGeom prst="rect">
                  <a:avLst/>
                </a:prstGeom>
                <a:noFill/>
                <a:ln w="9525">
                  <a:noFill/>
                  <a:miter lim="800000"/>
                  <a:headEnd/>
                  <a:tailEnd/>
                </a:ln>
                <a:effectLst/>
              </p:spPr>
              <p:txBody>
                <a:bodyPr>
                  <a:spAutoFit/>
                </a:bodyPr>
                <a:lstStyle/>
                <a:p>
                  <a:pPr>
                    <a:spcBef>
                      <a:spcPct val="50000"/>
                    </a:spcBef>
                  </a:pPr>
                  <a:r>
                    <a:rPr lang="en-US" sz="1400">
                      <a:solidFill>
                        <a:schemeClr val="accent2"/>
                      </a:solidFill>
                      <a:effectLst>
                        <a:outerShdw blurRad="38100" dist="38100" dir="2700000" algn="tl">
                          <a:srgbClr val="C0C0C0"/>
                        </a:outerShdw>
                      </a:effectLst>
                      <a:cs typeface="David Transparent" pitchFamily="10" charset="-79"/>
                    </a:rPr>
                    <a:t>a</a:t>
                  </a:r>
                  <a:r>
                    <a:rPr lang="he-IL" sz="1400">
                      <a:solidFill>
                        <a:schemeClr val="accent2"/>
                      </a:solidFill>
                      <a:effectLst>
                        <a:outerShdw blurRad="38100" dist="38100" dir="2700000" algn="tl">
                          <a:srgbClr val="C0C0C0"/>
                        </a:outerShdw>
                      </a:effectLst>
                      <a:cs typeface="David Transparent" pitchFamily="10" charset="-79"/>
                    </a:rPr>
                    <a:t>  </a:t>
                  </a:r>
                  <a:endParaRPr lang="en-US" sz="1400">
                    <a:solidFill>
                      <a:schemeClr val="accent2"/>
                    </a:solidFill>
                    <a:effectLst>
                      <a:outerShdw blurRad="38100" dist="38100" dir="2700000" algn="tl">
                        <a:srgbClr val="C0C0C0"/>
                      </a:outerShdw>
                    </a:effectLst>
                    <a:cs typeface="David Transparent" pitchFamily="10" charset="-79"/>
                  </a:endParaRPr>
                </a:p>
              </p:txBody>
            </p:sp>
            <p:sp>
              <p:nvSpPr>
                <p:cNvPr id="105504" name="Text Box 32"/>
                <p:cNvSpPr txBox="1">
                  <a:spLocks noChangeArrowheads="1"/>
                </p:cNvSpPr>
                <p:nvPr/>
              </p:nvSpPr>
              <p:spPr bwMode="auto">
                <a:xfrm>
                  <a:off x="4512" y="624"/>
                  <a:ext cx="200" cy="192"/>
                </a:xfrm>
                <a:prstGeom prst="rect">
                  <a:avLst/>
                </a:prstGeom>
                <a:noFill/>
                <a:ln w="9525">
                  <a:noFill/>
                  <a:miter lim="800000"/>
                  <a:headEnd/>
                  <a:tailEnd/>
                </a:ln>
                <a:effectLst/>
              </p:spPr>
              <p:txBody>
                <a:bodyPr>
                  <a:spAutoFit/>
                </a:bodyPr>
                <a:lstStyle/>
                <a:p>
                  <a:pPr>
                    <a:spcBef>
                      <a:spcPct val="50000"/>
                    </a:spcBef>
                  </a:pPr>
                  <a:r>
                    <a:rPr lang="en-US" sz="1400">
                      <a:solidFill>
                        <a:schemeClr val="accent2"/>
                      </a:solidFill>
                      <a:effectLst>
                        <a:outerShdw blurRad="38100" dist="38100" dir="2700000" algn="tl">
                          <a:srgbClr val="C0C0C0"/>
                        </a:outerShdw>
                      </a:effectLst>
                      <a:cs typeface="David Transparent" pitchFamily="10" charset="-79"/>
                    </a:rPr>
                    <a:t>b</a:t>
                  </a:r>
                  <a:r>
                    <a:rPr lang="he-IL" sz="1400">
                      <a:solidFill>
                        <a:schemeClr val="accent2"/>
                      </a:solidFill>
                      <a:effectLst>
                        <a:outerShdw blurRad="38100" dist="38100" dir="2700000" algn="tl">
                          <a:srgbClr val="C0C0C0"/>
                        </a:outerShdw>
                      </a:effectLst>
                      <a:cs typeface="David Transparent" pitchFamily="10" charset="-79"/>
                    </a:rPr>
                    <a:t>  </a:t>
                  </a:r>
                  <a:endParaRPr lang="en-US" sz="1400">
                    <a:solidFill>
                      <a:schemeClr val="accent2"/>
                    </a:solidFill>
                    <a:effectLst>
                      <a:outerShdw blurRad="38100" dist="38100" dir="2700000" algn="tl">
                        <a:srgbClr val="C0C0C0"/>
                      </a:outerShdw>
                    </a:effectLst>
                    <a:cs typeface="David Transparent" pitchFamily="10" charset="-79"/>
                  </a:endParaRPr>
                </a:p>
              </p:txBody>
            </p:sp>
          </p:grpSp>
          <p:sp>
            <p:nvSpPr>
              <p:cNvPr id="105505" name="Line 33"/>
              <p:cNvSpPr>
                <a:spLocks noChangeShapeType="1"/>
              </p:cNvSpPr>
              <p:nvPr/>
            </p:nvSpPr>
            <p:spPr bwMode="auto">
              <a:xfrm>
                <a:off x="3070" y="2112"/>
                <a:ext cx="526" cy="0"/>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5506" name="Freeform 34"/>
              <p:cNvSpPr>
                <a:spLocks/>
              </p:cNvSpPr>
              <p:nvPr/>
            </p:nvSpPr>
            <p:spPr bwMode="auto">
              <a:xfrm flipV="1">
                <a:off x="2544" y="2112"/>
                <a:ext cx="1056" cy="336"/>
              </a:xfrm>
              <a:custGeom>
                <a:avLst/>
                <a:gdLst/>
                <a:ahLst/>
                <a:cxnLst>
                  <a:cxn ang="0">
                    <a:pos x="0" y="0"/>
                  </a:cxn>
                  <a:cxn ang="0">
                    <a:pos x="610" y="893"/>
                  </a:cxn>
                </a:cxnLst>
                <a:rect l="0" t="0" r="r" b="b"/>
                <a:pathLst>
                  <a:path w="610" h="893">
                    <a:moveTo>
                      <a:pt x="0" y="0"/>
                    </a:moveTo>
                    <a:lnTo>
                      <a:pt x="610" y="893"/>
                    </a:lnTo>
                  </a:path>
                </a:pathLst>
              </a:custGeom>
              <a:noFill/>
              <a:ln w="38100" cmpd="sng">
                <a:solidFill>
                  <a:schemeClr val="tx1"/>
                </a:solidFill>
                <a:round/>
                <a:headEnd type="oval" w="med" len="med"/>
                <a:tailEnd type="oval" w="med" len="med"/>
              </a:ln>
              <a:effectLst/>
            </p:spPr>
            <p:txBody>
              <a:bodyPr wrap="none"/>
              <a:lstStyle/>
              <a:p>
                <a:endParaRPr lang="he-IL"/>
              </a:p>
            </p:txBody>
          </p:sp>
          <p:sp>
            <p:nvSpPr>
              <p:cNvPr id="105507" name="Freeform 35"/>
              <p:cNvSpPr>
                <a:spLocks/>
              </p:cNvSpPr>
              <p:nvPr/>
            </p:nvSpPr>
            <p:spPr bwMode="auto">
              <a:xfrm>
                <a:off x="3264" y="2112"/>
                <a:ext cx="338" cy="624"/>
              </a:xfrm>
              <a:custGeom>
                <a:avLst/>
                <a:gdLst/>
                <a:ahLst/>
                <a:cxnLst>
                  <a:cxn ang="0">
                    <a:pos x="0" y="634"/>
                  </a:cxn>
                  <a:cxn ang="0">
                    <a:pos x="338" y="0"/>
                  </a:cxn>
                </a:cxnLst>
                <a:rect l="0" t="0" r="r" b="b"/>
                <a:pathLst>
                  <a:path w="338" h="634">
                    <a:moveTo>
                      <a:pt x="0" y="634"/>
                    </a:moveTo>
                    <a:lnTo>
                      <a:pt x="338" y="0"/>
                    </a:lnTo>
                  </a:path>
                </a:pathLst>
              </a:custGeom>
              <a:noFill/>
              <a:ln w="38100" cmpd="sng">
                <a:solidFill>
                  <a:schemeClr val="tx1"/>
                </a:solidFill>
                <a:round/>
                <a:headEnd type="oval" w="med" len="med"/>
                <a:tailEnd type="oval" w="med" len="med"/>
              </a:ln>
              <a:effectLst/>
            </p:spPr>
            <p:txBody>
              <a:bodyPr wrap="none"/>
              <a:lstStyle/>
              <a:p>
                <a:endParaRPr lang="he-IL"/>
              </a:p>
            </p:txBody>
          </p:sp>
          <p:sp>
            <p:nvSpPr>
              <p:cNvPr id="105508" name="Freeform 36"/>
              <p:cNvSpPr>
                <a:spLocks/>
              </p:cNvSpPr>
              <p:nvPr/>
            </p:nvSpPr>
            <p:spPr bwMode="auto">
              <a:xfrm>
                <a:off x="2550" y="2112"/>
                <a:ext cx="521" cy="323"/>
              </a:xfrm>
              <a:custGeom>
                <a:avLst/>
                <a:gdLst/>
                <a:ahLst/>
                <a:cxnLst>
                  <a:cxn ang="0">
                    <a:pos x="521" y="0"/>
                  </a:cxn>
                  <a:cxn ang="0">
                    <a:pos x="0" y="323"/>
                  </a:cxn>
                </a:cxnLst>
                <a:rect l="0" t="0" r="r" b="b"/>
                <a:pathLst>
                  <a:path w="521" h="323">
                    <a:moveTo>
                      <a:pt x="521" y="0"/>
                    </a:moveTo>
                    <a:lnTo>
                      <a:pt x="0" y="323"/>
                    </a:lnTo>
                  </a:path>
                </a:pathLst>
              </a:custGeom>
              <a:noFill/>
              <a:ln w="38100" cmpd="sng">
                <a:solidFill>
                  <a:schemeClr val="tx1"/>
                </a:solidFill>
                <a:round/>
                <a:headEnd type="oval" w="med" len="med"/>
                <a:tailEnd type="oval" w="med" len="med"/>
              </a:ln>
              <a:effectLst/>
            </p:spPr>
            <p:txBody>
              <a:bodyPr wrap="none"/>
              <a:lstStyle/>
              <a:p>
                <a:endParaRPr lang="he-IL"/>
              </a:p>
            </p:txBody>
          </p:sp>
          <p:sp>
            <p:nvSpPr>
              <p:cNvPr id="105509" name="Freeform 37"/>
              <p:cNvSpPr>
                <a:spLocks/>
              </p:cNvSpPr>
              <p:nvPr/>
            </p:nvSpPr>
            <p:spPr bwMode="auto">
              <a:xfrm>
                <a:off x="2560" y="2424"/>
                <a:ext cx="704" cy="312"/>
              </a:xfrm>
              <a:custGeom>
                <a:avLst/>
                <a:gdLst/>
                <a:ahLst/>
                <a:cxnLst>
                  <a:cxn ang="0">
                    <a:pos x="0" y="0"/>
                  </a:cxn>
                  <a:cxn ang="0">
                    <a:pos x="745" y="307"/>
                  </a:cxn>
                </a:cxnLst>
                <a:rect l="0" t="0" r="r" b="b"/>
                <a:pathLst>
                  <a:path w="745" h="307">
                    <a:moveTo>
                      <a:pt x="0" y="0"/>
                    </a:moveTo>
                    <a:lnTo>
                      <a:pt x="745" y="307"/>
                    </a:lnTo>
                  </a:path>
                </a:pathLst>
              </a:custGeom>
              <a:noFill/>
              <a:ln w="38100" cmpd="sng">
                <a:solidFill>
                  <a:schemeClr val="tx1"/>
                </a:solidFill>
                <a:round/>
                <a:headEnd type="oval" w="med" len="med"/>
                <a:tailEnd type="oval" w="med" len="med"/>
              </a:ln>
              <a:effectLst/>
            </p:spPr>
            <p:txBody>
              <a:bodyPr wrap="none"/>
              <a:lstStyle/>
              <a:p>
                <a:endParaRPr lang="he-IL"/>
              </a:p>
            </p:txBody>
          </p:sp>
          <p:sp>
            <p:nvSpPr>
              <p:cNvPr id="105510" name="Line 38"/>
              <p:cNvSpPr>
                <a:spLocks noChangeShapeType="1"/>
              </p:cNvSpPr>
              <p:nvPr/>
            </p:nvSpPr>
            <p:spPr bwMode="auto">
              <a:xfrm>
                <a:off x="3978" y="2112"/>
                <a:ext cx="526" cy="0"/>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5511" name="Line 39"/>
              <p:cNvSpPr>
                <a:spLocks noChangeShapeType="1"/>
              </p:cNvSpPr>
              <p:nvPr/>
            </p:nvSpPr>
            <p:spPr bwMode="auto">
              <a:xfrm flipV="1">
                <a:off x="3883" y="2112"/>
                <a:ext cx="95" cy="624"/>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5512" name="Line 40"/>
              <p:cNvSpPr>
                <a:spLocks noChangeShapeType="1"/>
              </p:cNvSpPr>
              <p:nvPr/>
            </p:nvSpPr>
            <p:spPr bwMode="auto">
              <a:xfrm>
                <a:off x="3883" y="2736"/>
                <a:ext cx="526" cy="0"/>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5513" name="Line 41"/>
              <p:cNvSpPr>
                <a:spLocks noChangeShapeType="1"/>
              </p:cNvSpPr>
              <p:nvPr/>
            </p:nvSpPr>
            <p:spPr bwMode="auto">
              <a:xfrm flipV="1">
                <a:off x="4409" y="2112"/>
                <a:ext cx="95" cy="624"/>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5514" name="Line 42"/>
              <p:cNvSpPr>
                <a:spLocks noChangeShapeType="1"/>
              </p:cNvSpPr>
              <p:nvPr/>
            </p:nvSpPr>
            <p:spPr bwMode="auto">
              <a:xfrm flipV="1">
                <a:off x="3883" y="2112"/>
                <a:ext cx="621" cy="624"/>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5515" name="Text Box 43"/>
              <p:cNvSpPr txBox="1">
                <a:spLocks noChangeArrowheads="1"/>
              </p:cNvSpPr>
              <p:nvPr/>
            </p:nvSpPr>
            <p:spPr bwMode="auto">
              <a:xfrm>
                <a:off x="3213" y="2736"/>
                <a:ext cx="200" cy="192"/>
              </a:xfrm>
              <a:prstGeom prst="rect">
                <a:avLst/>
              </a:prstGeom>
              <a:noFill/>
              <a:ln w="9525">
                <a:noFill/>
                <a:miter lim="800000"/>
                <a:headEnd/>
                <a:tailEnd/>
              </a:ln>
              <a:effectLst/>
            </p:spPr>
            <p:txBody>
              <a:bodyPr>
                <a:spAutoFit/>
              </a:bodyPr>
              <a:lstStyle/>
              <a:p>
                <a:pPr>
                  <a:spcBef>
                    <a:spcPct val="50000"/>
                  </a:spcBef>
                </a:pPr>
                <a:r>
                  <a:rPr lang="he-IL" sz="1400">
                    <a:solidFill>
                      <a:schemeClr val="accent2"/>
                    </a:solidFill>
                    <a:effectLst>
                      <a:outerShdw blurRad="38100" dist="38100" dir="2700000" algn="tl">
                        <a:srgbClr val="C0C0C0"/>
                      </a:outerShdw>
                    </a:effectLst>
                    <a:cs typeface="David Transparent" pitchFamily="10" charset="-79"/>
                  </a:rPr>
                  <a:t>4  </a:t>
                </a:r>
                <a:endParaRPr lang="en-US" sz="1400">
                  <a:solidFill>
                    <a:schemeClr val="accent2"/>
                  </a:solidFill>
                  <a:effectLst>
                    <a:outerShdw blurRad="38100" dist="38100" dir="2700000" algn="tl">
                      <a:srgbClr val="C0C0C0"/>
                    </a:outerShdw>
                  </a:effectLst>
                  <a:cs typeface="David Transparent" pitchFamily="10" charset="-79"/>
                </a:endParaRPr>
              </a:p>
            </p:txBody>
          </p:sp>
          <p:sp>
            <p:nvSpPr>
              <p:cNvPr id="105516" name="Text Box 44"/>
              <p:cNvSpPr txBox="1">
                <a:spLocks noChangeArrowheads="1"/>
              </p:cNvSpPr>
              <p:nvPr/>
            </p:nvSpPr>
            <p:spPr bwMode="auto">
              <a:xfrm>
                <a:off x="2352" y="2352"/>
                <a:ext cx="199" cy="192"/>
              </a:xfrm>
              <a:prstGeom prst="rect">
                <a:avLst/>
              </a:prstGeom>
              <a:noFill/>
              <a:ln w="9525">
                <a:noFill/>
                <a:miter lim="800000"/>
                <a:headEnd/>
                <a:tailEnd/>
              </a:ln>
              <a:effectLst/>
            </p:spPr>
            <p:txBody>
              <a:bodyPr>
                <a:spAutoFit/>
              </a:bodyPr>
              <a:lstStyle/>
              <a:p>
                <a:pPr>
                  <a:spcBef>
                    <a:spcPct val="50000"/>
                  </a:spcBef>
                </a:pPr>
                <a:r>
                  <a:rPr lang="he-IL" sz="1400">
                    <a:solidFill>
                      <a:schemeClr val="accent2"/>
                    </a:solidFill>
                    <a:effectLst>
                      <a:outerShdw blurRad="38100" dist="38100" dir="2700000" algn="tl">
                        <a:srgbClr val="C0C0C0"/>
                      </a:outerShdw>
                    </a:effectLst>
                    <a:cs typeface="David Transparent" pitchFamily="10" charset="-79"/>
                  </a:rPr>
                  <a:t>3 </a:t>
                </a:r>
                <a:endParaRPr lang="en-US" sz="1400">
                  <a:solidFill>
                    <a:schemeClr val="accent2"/>
                  </a:solidFill>
                  <a:effectLst>
                    <a:outerShdw blurRad="38100" dist="38100" dir="2700000" algn="tl">
                      <a:srgbClr val="C0C0C0"/>
                    </a:outerShdw>
                  </a:effectLst>
                  <a:cs typeface="David Transparent" pitchFamily="10" charset="-79"/>
                </a:endParaRPr>
              </a:p>
            </p:txBody>
          </p:sp>
          <p:sp>
            <p:nvSpPr>
              <p:cNvPr id="105517" name="Text Box 45"/>
              <p:cNvSpPr txBox="1">
                <a:spLocks noChangeArrowheads="1"/>
              </p:cNvSpPr>
              <p:nvPr/>
            </p:nvSpPr>
            <p:spPr bwMode="auto">
              <a:xfrm>
                <a:off x="4361" y="2688"/>
                <a:ext cx="199" cy="192"/>
              </a:xfrm>
              <a:prstGeom prst="rect">
                <a:avLst/>
              </a:prstGeom>
              <a:noFill/>
              <a:ln w="9525">
                <a:noFill/>
                <a:miter lim="800000"/>
                <a:headEnd/>
                <a:tailEnd/>
              </a:ln>
              <a:effectLst/>
            </p:spPr>
            <p:txBody>
              <a:bodyPr>
                <a:spAutoFit/>
              </a:bodyPr>
              <a:lstStyle/>
              <a:p>
                <a:pPr>
                  <a:spcBef>
                    <a:spcPct val="50000"/>
                  </a:spcBef>
                </a:pPr>
                <a:r>
                  <a:rPr lang="en-US" sz="1400">
                    <a:solidFill>
                      <a:schemeClr val="accent2"/>
                    </a:solidFill>
                    <a:effectLst>
                      <a:outerShdw blurRad="38100" dist="38100" dir="2700000" algn="tl">
                        <a:srgbClr val="C0C0C0"/>
                      </a:outerShdw>
                    </a:effectLst>
                    <a:cs typeface="David Transparent" pitchFamily="10" charset="-79"/>
                  </a:rPr>
                  <a:t>c</a:t>
                </a:r>
                <a:r>
                  <a:rPr lang="he-IL" sz="1400">
                    <a:solidFill>
                      <a:schemeClr val="accent2"/>
                    </a:solidFill>
                    <a:effectLst>
                      <a:outerShdw blurRad="38100" dist="38100" dir="2700000" algn="tl">
                        <a:srgbClr val="C0C0C0"/>
                      </a:outerShdw>
                    </a:effectLst>
                    <a:cs typeface="David Transparent" pitchFamily="10" charset="-79"/>
                  </a:rPr>
                  <a:t>  </a:t>
                </a:r>
                <a:endParaRPr lang="en-US" sz="1400">
                  <a:solidFill>
                    <a:schemeClr val="accent2"/>
                  </a:solidFill>
                  <a:effectLst>
                    <a:outerShdw blurRad="38100" dist="38100" dir="2700000" algn="tl">
                      <a:srgbClr val="C0C0C0"/>
                    </a:outerShdw>
                  </a:effectLst>
                  <a:cs typeface="David Transparent" pitchFamily="10" charset="-79"/>
                </a:endParaRPr>
              </a:p>
            </p:txBody>
          </p:sp>
          <p:sp>
            <p:nvSpPr>
              <p:cNvPr id="105518" name="Text Box 46"/>
              <p:cNvSpPr txBox="1">
                <a:spLocks noChangeArrowheads="1"/>
              </p:cNvSpPr>
              <p:nvPr/>
            </p:nvSpPr>
            <p:spPr bwMode="auto">
              <a:xfrm>
                <a:off x="3692" y="2688"/>
                <a:ext cx="199" cy="192"/>
              </a:xfrm>
              <a:prstGeom prst="rect">
                <a:avLst/>
              </a:prstGeom>
              <a:noFill/>
              <a:ln w="9525">
                <a:noFill/>
                <a:miter lim="800000"/>
                <a:headEnd/>
                <a:tailEnd/>
              </a:ln>
              <a:effectLst/>
            </p:spPr>
            <p:txBody>
              <a:bodyPr>
                <a:spAutoFit/>
              </a:bodyPr>
              <a:lstStyle/>
              <a:p>
                <a:pPr>
                  <a:spcBef>
                    <a:spcPct val="50000"/>
                  </a:spcBef>
                </a:pPr>
                <a:r>
                  <a:rPr lang="en-US" sz="1400">
                    <a:solidFill>
                      <a:schemeClr val="accent2"/>
                    </a:solidFill>
                    <a:effectLst>
                      <a:outerShdw blurRad="38100" dist="38100" dir="2700000" algn="tl">
                        <a:srgbClr val="C0C0C0"/>
                      </a:outerShdw>
                    </a:effectLst>
                    <a:cs typeface="David Transparent" pitchFamily="10" charset="-79"/>
                  </a:rPr>
                  <a:t>d</a:t>
                </a:r>
              </a:p>
            </p:txBody>
          </p:sp>
          <p:sp>
            <p:nvSpPr>
              <p:cNvPr id="105519" name="Freeform 47"/>
              <p:cNvSpPr>
                <a:spLocks/>
              </p:cNvSpPr>
              <p:nvPr/>
            </p:nvSpPr>
            <p:spPr bwMode="auto">
              <a:xfrm>
                <a:off x="3072" y="2112"/>
                <a:ext cx="192" cy="624"/>
              </a:xfrm>
              <a:custGeom>
                <a:avLst/>
                <a:gdLst/>
                <a:ahLst/>
                <a:cxnLst>
                  <a:cxn ang="0">
                    <a:pos x="0" y="0"/>
                  </a:cxn>
                  <a:cxn ang="0">
                    <a:pos x="610" y="893"/>
                  </a:cxn>
                </a:cxnLst>
                <a:rect l="0" t="0" r="r" b="b"/>
                <a:pathLst>
                  <a:path w="610" h="893">
                    <a:moveTo>
                      <a:pt x="0" y="0"/>
                    </a:moveTo>
                    <a:lnTo>
                      <a:pt x="610" y="893"/>
                    </a:lnTo>
                  </a:path>
                </a:pathLst>
              </a:custGeom>
              <a:noFill/>
              <a:ln w="38100" cmpd="sng">
                <a:solidFill>
                  <a:schemeClr val="tx1"/>
                </a:solidFill>
                <a:round/>
                <a:headEnd type="oval" w="med" len="med"/>
                <a:tailEnd type="oval" w="med" len="med"/>
              </a:ln>
              <a:effectLst/>
            </p:spPr>
            <p:txBody>
              <a:bodyPr wrap="none"/>
              <a:lstStyle/>
              <a:p>
                <a:endParaRPr lang="he-IL"/>
              </a:p>
            </p:txBody>
          </p:sp>
        </p:grpSp>
        <p:sp>
          <p:nvSpPr>
            <p:cNvPr id="105520" name="Text Box 48"/>
            <p:cNvSpPr txBox="1">
              <a:spLocks noChangeArrowheads="1"/>
            </p:cNvSpPr>
            <p:nvPr/>
          </p:nvSpPr>
          <p:spPr bwMode="auto">
            <a:xfrm>
              <a:off x="5096" y="1920"/>
              <a:ext cx="240" cy="212"/>
            </a:xfrm>
            <a:prstGeom prst="rect">
              <a:avLst/>
            </a:prstGeom>
            <a:noFill/>
            <a:ln w="9525">
              <a:noFill/>
              <a:miter lim="800000"/>
              <a:headEnd/>
              <a:tailEnd/>
            </a:ln>
            <a:effectLst/>
          </p:spPr>
          <p:txBody>
            <a:bodyPr>
              <a:spAutoFit/>
            </a:bodyPr>
            <a:lstStyle/>
            <a:p>
              <a:pPr>
                <a:spcBef>
                  <a:spcPct val="50000"/>
                </a:spcBef>
              </a:pPr>
              <a:r>
                <a:rPr lang="he-IL" sz="1600">
                  <a:solidFill>
                    <a:srgbClr val="FF3300"/>
                  </a:solidFill>
                  <a:effectLst>
                    <a:outerShdw blurRad="38100" dist="38100" dir="2700000" algn="tl">
                      <a:srgbClr val="C0C0C0"/>
                    </a:outerShdw>
                  </a:effectLst>
                  <a:cs typeface="David Transparent" pitchFamily="10" charset="-79"/>
                </a:rPr>
                <a:t>2.  </a:t>
              </a:r>
              <a:endParaRPr lang="en-US" sz="1600">
                <a:solidFill>
                  <a:srgbClr val="FF3300"/>
                </a:solidFill>
                <a:effectLst>
                  <a:outerShdw blurRad="38100" dist="38100" dir="2700000" algn="tl">
                    <a:srgbClr val="C0C0C0"/>
                  </a:outerShdw>
                </a:effectLst>
                <a:cs typeface="David Transparent" pitchFamily="10" charset="-79"/>
              </a:endParaRPr>
            </a:p>
          </p:txBody>
        </p:sp>
      </p:grpSp>
      <p:grpSp>
        <p:nvGrpSpPr>
          <p:cNvPr id="105521" name="Group 49"/>
          <p:cNvGrpSpPr>
            <a:grpSpLocks/>
          </p:cNvGrpSpPr>
          <p:nvPr/>
        </p:nvGrpSpPr>
        <p:grpSpPr bwMode="auto">
          <a:xfrm>
            <a:off x="4191000" y="4800600"/>
            <a:ext cx="4495800" cy="1828800"/>
            <a:chOff x="2496" y="3072"/>
            <a:chExt cx="2832" cy="1152"/>
          </a:xfrm>
        </p:grpSpPr>
        <p:grpSp>
          <p:nvGrpSpPr>
            <p:cNvPr id="105522" name="Group 50"/>
            <p:cNvGrpSpPr>
              <a:grpSpLocks/>
            </p:cNvGrpSpPr>
            <p:nvPr/>
          </p:nvGrpSpPr>
          <p:grpSpPr bwMode="auto">
            <a:xfrm>
              <a:off x="2496" y="3072"/>
              <a:ext cx="2247" cy="1152"/>
              <a:chOff x="2496" y="3072"/>
              <a:chExt cx="2247" cy="1152"/>
            </a:xfrm>
          </p:grpSpPr>
          <p:grpSp>
            <p:nvGrpSpPr>
              <p:cNvPr id="105523" name="Group 51"/>
              <p:cNvGrpSpPr>
                <a:grpSpLocks/>
              </p:cNvGrpSpPr>
              <p:nvPr/>
            </p:nvGrpSpPr>
            <p:grpSpPr bwMode="auto">
              <a:xfrm>
                <a:off x="3600" y="3168"/>
                <a:ext cx="1143" cy="1008"/>
                <a:chOff x="4032" y="3216"/>
                <a:chExt cx="1143" cy="1008"/>
              </a:xfrm>
            </p:grpSpPr>
            <p:sp>
              <p:nvSpPr>
                <p:cNvPr id="105524" name="Text Box 52"/>
                <p:cNvSpPr txBox="1">
                  <a:spLocks noChangeArrowheads="1"/>
                </p:cNvSpPr>
                <p:nvPr/>
              </p:nvSpPr>
              <p:spPr bwMode="auto">
                <a:xfrm>
                  <a:off x="4512" y="3216"/>
                  <a:ext cx="199" cy="192"/>
                </a:xfrm>
                <a:prstGeom prst="rect">
                  <a:avLst/>
                </a:prstGeom>
                <a:noFill/>
                <a:ln w="9525">
                  <a:noFill/>
                  <a:miter lim="800000"/>
                  <a:headEnd/>
                  <a:tailEnd/>
                </a:ln>
                <a:effectLst/>
              </p:spPr>
              <p:txBody>
                <a:bodyPr>
                  <a:spAutoFit/>
                </a:bodyPr>
                <a:lstStyle/>
                <a:p>
                  <a:pPr>
                    <a:spcBef>
                      <a:spcPct val="50000"/>
                    </a:spcBef>
                  </a:pPr>
                  <a:r>
                    <a:rPr lang="en-US" sz="1400">
                      <a:solidFill>
                        <a:schemeClr val="accent2"/>
                      </a:solidFill>
                      <a:effectLst>
                        <a:outerShdw blurRad="38100" dist="38100" dir="2700000" algn="tl">
                          <a:srgbClr val="C0C0C0"/>
                        </a:outerShdw>
                      </a:effectLst>
                      <a:cs typeface="David Transparent" pitchFamily="10" charset="-79"/>
                    </a:rPr>
                    <a:t>a</a:t>
                  </a:r>
                  <a:r>
                    <a:rPr lang="he-IL" sz="1400">
                      <a:solidFill>
                        <a:schemeClr val="accent2"/>
                      </a:solidFill>
                      <a:effectLst>
                        <a:outerShdw blurRad="38100" dist="38100" dir="2700000" algn="tl">
                          <a:srgbClr val="C0C0C0"/>
                        </a:outerShdw>
                      </a:effectLst>
                      <a:cs typeface="David Transparent" pitchFamily="10" charset="-79"/>
                    </a:rPr>
                    <a:t>  </a:t>
                  </a:r>
                  <a:endParaRPr lang="en-US" sz="1400">
                    <a:solidFill>
                      <a:schemeClr val="accent2"/>
                    </a:solidFill>
                    <a:effectLst>
                      <a:outerShdw blurRad="38100" dist="38100" dir="2700000" algn="tl">
                        <a:srgbClr val="C0C0C0"/>
                      </a:outerShdw>
                    </a:effectLst>
                    <a:cs typeface="David Transparent" pitchFamily="10" charset="-79"/>
                  </a:endParaRPr>
                </a:p>
              </p:txBody>
            </p:sp>
            <p:sp>
              <p:nvSpPr>
                <p:cNvPr id="105525" name="Text Box 53"/>
                <p:cNvSpPr txBox="1">
                  <a:spLocks noChangeArrowheads="1"/>
                </p:cNvSpPr>
                <p:nvPr/>
              </p:nvSpPr>
              <p:spPr bwMode="auto">
                <a:xfrm>
                  <a:off x="4976" y="3528"/>
                  <a:ext cx="199" cy="192"/>
                </a:xfrm>
                <a:prstGeom prst="rect">
                  <a:avLst/>
                </a:prstGeom>
                <a:noFill/>
                <a:ln w="9525">
                  <a:noFill/>
                  <a:miter lim="800000"/>
                  <a:headEnd/>
                  <a:tailEnd/>
                </a:ln>
                <a:effectLst/>
              </p:spPr>
              <p:txBody>
                <a:bodyPr>
                  <a:spAutoFit/>
                </a:bodyPr>
                <a:lstStyle/>
                <a:p>
                  <a:pPr>
                    <a:spcBef>
                      <a:spcPct val="50000"/>
                    </a:spcBef>
                  </a:pPr>
                  <a:r>
                    <a:rPr lang="en-US" sz="1400">
                      <a:solidFill>
                        <a:schemeClr val="accent2"/>
                      </a:solidFill>
                      <a:effectLst>
                        <a:outerShdw blurRad="38100" dist="38100" dir="2700000" algn="tl">
                          <a:srgbClr val="C0C0C0"/>
                        </a:outerShdw>
                      </a:effectLst>
                      <a:cs typeface="David Transparent" pitchFamily="10" charset="-79"/>
                    </a:rPr>
                    <a:t>b</a:t>
                  </a:r>
                  <a:r>
                    <a:rPr lang="he-IL" sz="1400">
                      <a:solidFill>
                        <a:schemeClr val="accent2"/>
                      </a:solidFill>
                      <a:effectLst>
                        <a:outerShdw blurRad="38100" dist="38100" dir="2700000" algn="tl">
                          <a:srgbClr val="C0C0C0"/>
                        </a:outerShdw>
                      </a:effectLst>
                      <a:cs typeface="David Transparent" pitchFamily="10" charset="-79"/>
                    </a:rPr>
                    <a:t>  </a:t>
                  </a:r>
                  <a:endParaRPr lang="en-US" sz="1400">
                    <a:solidFill>
                      <a:schemeClr val="accent2"/>
                    </a:solidFill>
                    <a:effectLst>
                      <a:outerShdw blurRad="38100" dist="38100" dir="2700000" algn="tl">
                        <a:srgbClr val="C0C0C0"/>
                      </a:outerShdw>
                    </a:effectLst>
                    <a:cs typeface="David Transparent" pitchFamily="10" charset="-79"/>
                  </a:endParaRPr>
                </a:p>
              </p:txBody>
            </p:sp>
            <p:sp>
              <p:nvSpPr>
                <p:cNvPr id="105526" name="Line 54"/>
                <p:cNvSpPr>
                  <a:spLocks noChangeShapeType="1"/>
                </p:cNvSpPr>
                <p:nvPr/>
              </p:nvSpPr>
              <p:spPr bwMode="auto">
                <a:xfrm>
                  <a:off x="4608" y="3408"/>
                  <a:ext cx="336" cy="720"/>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5527" name="Line 55"/>
                <p:cNvSpPr>
                  <a:spLocks noChangeShapeType="1"/>
                </p:cNvSpPr>
                <p:nvPr/>
              </p:nvSpPr>
              <p:spPr bwMode="auto">
                <a:xfrm flipV="1">
                  <a:off x="4224" y="3648"/>
                  <a:ext cx="768" cy="0"/>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5528" name="Line 56"/>
                <p:cNvSpPr>
                  <a:spLocks noChangeShapeType="1"/>
                </p:cNvSpPr>
                <p:nvPr/>
              </p:nvSpPr>
              <p:spPr bwMode="auto">
                <a:xfrm>
                  <a:off x="4224" y="3648"/>
                  <a:ext cx="718" cy="480"/>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5529" name="Line 57"/>
                <p:cNvSpPr>
                  <a:spLocks noChangeShapeType="1"/>
                </p:cNvSpPr>
                <p:nvPr/>
              </p:nvSpPr>
              <p:spPr bwMode="auto">
                <a:xfrm flipV="1">
                  <a:off x="4272" y="3648"/>
                  <a:ext cx="720" cy="480"/>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5530" name="Line 58"/>
                <p:cNvSpPr>
                  <a:spLocks noChangeShapeType="1"/>
                </p:cNvSpPr>
                <p:nvPr/>
              </p:nvSpPr>
              <p:spPr bwMode="auto">
                <a:xfrm flipV="1">
                  <a:off x="4272" y="3408"/>
                  <a:ext cx="336" cy="720"/>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5531" name="Text Box 59"/>
                <p:cNvSpPr txBox="1">
                  <a:spLocks noChangeArrowheads="1"/>
                </p:cNvSpPr>
                <p:nvPr/>
              </p:nvSpPr>
              <p:spPr bwMode="auto">
                <a:xfrm>
                  <a:off x="4952" y="4032"/>
                  <a:ext cx="199" cy="192"/>
                </a:xfrm>
                <a:prstGeom prst="rect">
                  <a:avLst/>
                </a:prstGeom>
                <a:noFill/>
                <a:ln w="9525">
                  <a:noFill/>
                  <a:miter lim="800000"/>
                  <a:headEnd/>
                  <a:tailEnd/>
                </a:ln>
                <a:effectLst/>
              </p:spPr>
              <p:txBody>
                <a:bodyPr>
                  <a:spAutoFit/>
                </a:bodyPr>
                <a:lstStyle/>
                <a:p>
                  <a:pPr>
                    <a:spcBef>
                      <a:spcPct val="50000"/>
                    </a:spcBef>
                  </a:pPr>
                  <a:r>
                    <a:rPr lang="en-US" sz="1400">
                      <a:solidFill>
                        <a:schemeClr val="accent2"/>
                      </a:solidFill>
                      <a:effectLst>
                        <a:outerShdw blurRad="38100" dist="38100" dir="2700000" algn="tl">
                          <a:srgbClr val="C0C0C0"/>
                        </a:outerShdw>
                      </a:effectLst>
                      <a:cs typeface="David Transparent" pitchFamily="10" charset="-79"/>
                    </a:rPr>
                    <a:t>c</a:t>
                  </a:r>
                  <a:r>
                    <a:rPr lang="he-IL" sz="1400">
                      <a:solidFill>
                        <a:schemeClr val="accent2"/>
                      </a:solidFill>
                      <a:effectLst>
                        <a:outerShdw blurRad="38100" dist="38100" dir="2700000" algn="tl">
                          <a:srgbClr val="C0C0C0"/>
                        </a:outerShdw>
                      </a:effectLst>
                      <a:cs typeface="David Transparent" pitchFamily="10" charset="-79"/>
                    </a:rPr>
                    <a:t>  </a:t>
                  </a:r>
                  <a:endParaRPr lang="en-US" sz="1400">
                    <a:solidFill>
                      <a:schemeClr val="accent2"/>
                    </a:solidFill>
                    <a:effectLst>
                      <a:outerShdw blurRad="38100" dist="38100" dir="2700000" algn="tl">
                        <a:srgbClr val="C0C0C0"/>
                      </a:outerShdw>
                    </a:effectLst>
                    <a:cs typeface="David Transparent" pitchFamily="10" charset="-79"/>
                  </a:endParaRPr>
                </a:p>
              </p:txBody>
            </p:sp>
            <p:sp>
              <p:nvSpPr>
                <p:cNvPr id="105532" name="Text Box 60"/>
                <p:cNvSpPr txBox="1">
                  <a:spLocks noChangeArrowheads="1"/>
                </p:cNvSpPr>
                <p:nvPr/>
              </p:nvSpPr>
              <p:spPr bwMode="auto">
                <a:xfrm>
                  <a:off x="4052" y="4024"/>
                  <a:ext cx="199" cy="192"/>
                </a:xfrm>
                <a:prstGeom prst="rect">
                  <a:avLst/>
                </a:prstGeom>
                <a:noFill/>
                <a:ln w="9525">
                  <a:noFill/>
                  <a:miter lim="800000"/>
                  <a:headEnd/>
                  <a:tailEnd/>
                </a:ln>
                <a:effectLst/>
              </p:spPr>
              <p:txBody>
                <a:bodyPr>
                  <a:spAutoFit/>
                </a:bodyPr>
                <a:lstStyle/>
                <a:p>
                  <a:pPr>
                    <a:spcBef>
                      <a:spcPct val="50000"/>
                    </a:spcBef>
                  </a:pPr>
                  <a:r>
                    <a:rPr lang="en-US" sz="1400">
                      <a:solidFill>
                        <a:schemeClr val="accent2"/>
                      </a:solidFill>
                      <a:effectLst>
                        <a:outerShdw blurRad="38100" dist="38100" dir="2700000" algn="tl">
                          <a:srgbClr val="C0C0C0"/>
                        </a:outerShdw>
                      </a:effectLst>
                      <a:cs typeface="David Transparent" pitchFamily="10" charset="-79"/>
                    </a:rPr>
                    <a:t>d</a:t>
                  </a:r>
                </a:p>
              </p:txBody>
            </p:sp>
            <p:sp>
              <p:nvSpPr>
                <p:cNvPr id="105533" name="Text Box 61"/>
                <p:cNvSpPr txBox="1">
                  <a:spLocks noChangeArrowheads="1"/>
                </p:cNvSpPr>
                <p:nvPr/>
              </p:nvSpPr>
              <p:spPr bwMode="auto">
                <a:xfrm>
                  <a:off x="4032" y="3509"/>
                  <a:ext cx="199" cy="192"/>
                </a:xfrm>
                <a:prstGeom prst="rect">
                  <a:avLst/>
                </a:prstGeom>
                <a:noFill/>
                <a:ln w="9525">
                  <a:noFill/>
                  <a:miter lim="800000"/>
                  <a:headEnd/>
                  <a:tailEnd/>
                </a:ln>
                <a:effectLst/>
              </p:spPr>
              <p:txBody>
                <a:bodyPr>
                  <a:spAutoFit/>
                </a:bodyPr>
                <a:lstStyle/>
                <a:p>
                  <a:pPr>
                    <a:spcBef>
                      <a:spcPct val="50000"/>
                    </a:spcBef>
                  </a:pPr>
                  <a:r>
                    <a:rPr lang="en-US" sz="1400">
                      <a:solidFill>
                        <a:schemeClr val="accent2"/>
                      </a:solidFill>
                      <a:effectLst>
                        <a:outerShdw blurRad="38100" dist="38100" dir="2700000" algn="tl">
                          <a:srgbClr val="C0C0C0"/>
                        </a:outerShdw>
                      </a:effectLst>
                      <a:cs typeface="David Transparent" pitchFamily="10" charset="-79"/>
                    </a:rPr>
                    <a:t>e</a:t>
                  </a:r>
                </a:p>
              </p:txBody>
            </p:sp>
          </p:grpSp>
          <p:grpSp>
            <p:nvGrpSpPr>
              <p:cNvPr id="105534" name="Group 62"/>
              <p:cNvGrpSpPr>
                <a:grpSpLocks/>
              </p:cNvGrpSpPr>
              <p:nvPr/>
            </p:nvGrpSpPr>
            <p:grpSpPr bwMode="auto">
              <a:xfrm>
                <a:off x="2496" y="3072"/>
                <a:ext cx="1111" cy="1152"/>
                <a:chOff x="1344" y="2736"/>
                <a:chExt cx="1111" cy="1152"/>
              </a:xfrm>
            </p:grpSpPr>
            <p:sp>
              <p:nvSpPr>
                <p:cNvPr id="105535" name="Text Box 63"/>
                <p:cNvSpPr txBox="1">
                  <a:spLocks noChangeArrowheads="1"/>
                </p:cNvSpPr>
                <p:nvPr/>
              </p:nvSpPr>
              <p:spPr bwMode="auto">
                <a:xfrm>
                  <a:off x="1824" y="2736"/>
                  <a:ext cx="199" cy="192"/>
                </a:xfrm>
                <a:prstGeom prst="rect">
                  <a:avLst/>
                </a:prstGeom>
                <a:noFill/>
                <a:ln w="9525">
                  <a:noFill/>
                  <a:miter lim="800000"/>
                  <a:headEnd/>
                  <a:tailEnd/>
                </a:ln>
                <a:effectLst/>
              </p:spPr>
              <p:txBody>
                <a:bodyPr>
                  <a:spAutoFit/>
                </a:bodyPr>
                <a:lstStyle/>
                <a:p>
                  <a:pPr>
                    <a:spcBef>
                      <a:spcPct val="50000"/>
                    </a:spcBef>
                  </a:pPr>
                  <a:r>
                    <a:rPr lang="he-IL" sz="1400">
                      <a:solidFill>
                        <a:schemeClr val="accent2"/>
                      </a:solidFill>
                      <a:effectLst>
                        <a:outerShdw blurRad="38100" dist="38100" dir="2700000" algn="tl">
                          <a:srgbClr val="C0C0C0"/>
                        </a:outerShdw>
                      </a:effectLst>
                      <a:cs typeface="David Transparent" pitchFamily="10" charset="-79"/>
                    </a:rPr>
                    <a:t>1  </a:t>
                  </a:r>
                  <a:endParaRPr lang="en-US" sz="1400">
                    <a:solidFill>
                      <a:schemeClr val="accent2"/>
                    </a:solidFill>
                    <a:effectLst>
                      <a:outerShdw blurRad="38100" dist="38100" dir="2700000" algn="tl">
                        <a:srgbClr val="C0C0C0"/>
                      </a:outerShdw>
                    </a:effectLst>
                    <a:cs typeface="David Transparent" pitchFamily="10" charset="-79"/>
                  </a:endParaRPr>
                </a:p>
              </p:txBody>
            </p:sp>
            <p:sp>
              <p:nvSpPr>
                <p:cNvPr id="105536" name="Text Box 64"/>
                <p:cNvSpPr txBox="1">
                  <a:spLocks noChangeArrowheads="1"/>
                </p:cNvSpPr>
                <p:nvPr/>
              </p:nvSpPr>
              <p:spPr bwMode="auto">
                <a:xfrm>
                  <a:off x="2256" y="3168"/>
                  <a:ext cx="199" cy="192"/>
                </a:xfrm>
                <a:prstGeom prst="rect">
                  <a:avLst/>
                </a:prstGeom>
                <a:noFill/>
                <a:ln w="9525">
                  <a:noFill/>
                  <a:miter lim="800000"/>
                  <a:headEnd/>
                  <a:tailEnd/>
                </a:ln>
                <a:effectLst/>
              </p:spPr>
              <p:txBody>
                <a:bodyPr>
                  <a:spAutoFit/>
                </a:bodyPr>
                <a:lstStyle/>
                <a:p>
                  <a:pPr>
                    <a:spcBef>
                      <a:spcPct val="50000"/>
                    </a:spcBef>
                  </a:pPr>
                  <a:r>
                    <a:rPr lang="he-IL" sz="1400">
                      <a:solidFill>
                        <a:schemeClr val="accent2"/>
                      </a:solidFill>
                      <a:effectLst>
                        <a:outerShdw blurRad="38100" dist="38100" dir="2700000" algn="tl">
                          <a:srgbClr val="C0C0C0"/>
                        </a:outerShdw>
                      </a:effectLst>
                      <a:cs typeface="David Transparent" pitchFamily="10" charset="-79"/>
                    </a:rPr>
                    <a:t>2  </a:t>
                  </a:r>
                  <a:endParaRPr lang="en-US" sz="1400">
                    <a:solidFill>
                      <a:schemeClr val="accent2"/>
                    </a:solidFill>
                    <a:effectLst>
                      <a:outerShdw blurRad="38100" dist="38100" dir="2700000" algn="tl">
                        <a:srgbClr val="C0C0C0"/>
                      </a:outerShdw>
                    </a:effectLst>
                    <a:cs typeface="David Transparent" pitchFamily="10" charset="-79"/>
                  </a:endParaRPr>
                </a:p>
              </p:txBody>
            </p:sp>
            <p:sp>
              <p:nvSpPr>
                <p:cNvPr id="105537" name="Line 65"/>
                <p:cNvSpPr>
                  <a:spLocks noChangeShapeType="1"/>
                </p:cNvSpPr>
                <p:nvPr/>
              </p:nvSpPr>
              <p:spPr bwMode="auto">
                <a:xfrm>
                  <a:off x="1632" y="3696"/>
                  <a:ext cx="432" cy="48"/>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5538" name="Freeform 66"/>
                <p:cNvSpPr>
                  <a:spLocks/>
                </p:cNvSpPr>
                <p:nvPr/>
              </p:nvSpPr>
              <p:spPr bwMode="auto">
                <a:xfrm flipV="1">
                  <a:off x="1536" y="2928"/>
                  <a:ext cx="384" cy="288"/>
                </a:xfrm>
                <a:custGeom>
                  <a:avLst/>
                  <a:gdLst/>
                  <a:ahLst/>
                  <a:cxnLst>
                    <a:cxn ang="0">
                      <a:pos x="0" y="0"/>
                    </a:cxn>
                    <a:cxn ang="0">
                      <a:pos x="610" y="893"/>
                    </a:cxn>
                  </a:cxnLst>
                  <a:rect l="0" t="0" r="r" b="b"/>
                  <a:pathLst>
                    <a:path w="610" h="893">
                      <a:moveTo>
                        <a:pt x="0" y="0"/>
                      </a:moveTo>
                      <a:lnTo>
                        <a:pt x="610" y="893"/>
                      </a:lnTo>
                    </a:path>
                  </a:pathLst>
                </a:custGeom>
                <a:noFill/>
                <a:ln w="38100" cmpd="sng">
                  <a:solidFill>
                    <a:schemeClr val="tx1"/>
                  </a:solidFill>
                  <a:round/>
                  <a:headEnd type="oval" w="med" len="med"/>
                  <a:tailEnd type="oval" w="med" len="med"/>
                </a:ln>
                <a:effectLst/>
              </p:spPr>
              <p:txBody>
                <a:bodyPr wrap="none"/>
                <a:lstStyle/>
                <a:p>
                  <a:endParaRPr lang="he-IL"/>
                </a:p>
              </p:txBody>
            </p:sp>
            <p:sp>
              <p:nvSpPr>
                <p:cNvPr id="105539" name="Freeform 67"/>
                <p:cNvSpPr>
                  <a:spLocks/>
                </p:cNvSpPr>
                <p:nvPr/>
              </p:nvSpPr>
              <p:spPr bwMode="auto">
                <a:xfrm>
                  <a:off x="2064" y="3312"/>
                  <a:ext cx="185" cy="432"/>
                </a:xfrm>
                <a:custGeom>
                  <a:avLst/>
                  <a:gdLst/>
                  <a:ahLst/>
                  <a:cxnLst>
                    <a:cxn ang="0">
                      <a:pos x="521" y="0"/>
                    </a:cxn>
                    <a:cxn ang="0">
                      <a:pos x="0" y="323"/>
                    </a:cxn>
                  </a:cxnLst>
                  <a:rect l="0" t="0" r="r" b="b"/>
                  <a:pathLst>
                    <a:path w="521" h="323">
                      <a:moveTo>
                        <a:pt x="521" y="0"/>
                      </a:moveTo>
                      <a:lnTo>
                        <a:pt x="0" y="323"/>
                      </a:lnTo>
                    </a:path>
                  </a:pathLst>
                </a:custGeom>
                <a:noFill/>
                <a:ln w="38100" cmpd="sng">
                  <a:solidFill>
                    <a:schemeClr val="tx1"/>
                  </a:solidFill>
                  <a:round/>
                  <a:headEnd type="oval" w="med" len="med"/>
                  <a:tailEnd type="oval" w="med" len="med"/>
                </a:ln>
                <a:effectLst/>
              </p:spPr>
              <p:txBody>
                <a:bodyPr wrap="none"/>
                <a:lstStyle/>
                <a:p>
                  <a:endParaRPr lang="he-IL"/>
                </a:p>
              </p:txBody>
            </p:sp>
            <p:sp>
              <p:nvSpPr>
                <p:cNvPr id="105540" name="Freeform 68"/>
                <p:cNvSpPr>
                  <a:spLocks/>
                </p:cNvSpPr>
                <p:nvPr/>
              </p:nvSpPr>
              <p:spPr bwMode="auto">
                <a:xfrm>
                  <a:off x="1536" y="3216"/>
                  <a:ext cx="96" cy="480"/>
                </a:xfrm>
                <a:custGeom>
                  <a:avLst/>
                  <a:gdLst/>
                  <a:ahLst/>
                  <a:cxnLst>
                    <a:cxn ang="0">
                      <a:pos x="0" y="0"/>
                    </a:cxn>
                    <a:cxn ang="0">
                      <a:pos x="745" y="307"/>
                    </a:cxn>
                  </a:cxnLst>
                  <a:rect l="0" t="0" r="r" b="b"/>
                  <a:pathLst>
                    <a:path w="745" h="307">
                      <a:moveTo>
                        <a:pt x="0" y="0"/>
                      </a:moveTo>
                      <a:lnTo>
                        <a:pt x="745" y="307"/>
                      </a:lnTo>
                    </a:path>
                  </a:pathLst>
                </a:custGeom>
                <a:noFill/>
                <a:ln w="38100" cmpd="sng">
                  <a:solidFill>
                    <a:schemeClr val="tx1"/>
                  </a:solidFill>
                  <a:round/>
                  <a:headEnd type="oval" w="med" len="med"/>
                  <a:tailEnd type="oval" w="med" len="med"/>
                </a:ln>
                <a:effectLst/>
              </p:spPr>
              <p:txBody>
                <a:bodyPr wrap="none"/>
                <a:lstStyle/>
                <a:p>
                  <a:endParaRPr lang="he-IL"/>
                </a:p>
              </p:txBody>
            </p:sp>
            <p:sp>
              <p:nvSpPr>
                <p:cNvPr id="105541" name="Text Box 69"/>
                <p:cNvSpPr txBox="1">
                  <a:spLocks noChangeArrowheads="1"/>
                </p:cNvSpPr>
                <p:nvPr/>
              </p:nvSpPr>
              <p:spPr bwMode="auto">
                <a:xfrm>
                  <a:off x="1440" y="3600"/>
                  <a:ext cx="200" cy="192"/>
                </a:xfrm>
                <a:prstGeom prst="rect">
                  <a:avLst/>
                </a:prstGeom>
                <a:noFill/>
                <a:ln w="9525">
                  <a:noFill/>
                  <a:miter lim="800000"/>
                  <a:headEnd/>
                  <a:tailEnd/>
                </a:ln>
                <a:effectLst/>
              </p:spPr>
              <p:txBody>
                <a:bodyPr>
                  <a:spAutoFit/>
                </a:bodyPr>
                <a:lstStyle/>
                <a:p>
                  <a:pPr>
                    <a:spcBef>
                      <a:spcPct val="50000"/>
                    </a:spcBef>
                  </a:pPr>
                  <a:r>
                    <a:rPr lang="he-IL" sz="1400">
                      <a:solidFill>
                        <a:schemeClr val="accent2"/>
                      </a:solidFill>
                      <a:effectLst>
                        <a:outerShdw blurRad="38100" dist="38100" dir="2700000" algn="tl">
                          <a:srgbClr val="C0C0C0"/>
                        </a:outerShdw>
                      </a:effectLst>
                      <a:cs typeface="David Transparent" pitchFamily="10" charset="-79"/>
                    </a:rPr>
                    <a:t>4  </a:t>
                  </a:r>
                  <a:endParaRPr lang="en-US" sz="1400">
                    <a:solidFill>
                      <a:schemeClr val="accent2"/>
                    </a:solidFill>
                    <a:effectLst>
                      <a:outerShdw blurRad="38100" dist="38100" dir="2700000" algn="tl">
                        <a:srgbClr val="C0C0C0"/>
                      </a:outerShdw>
                    </a:effectLst>
                    <a:cs typeface="David Transparent" pitchFamily="10" charset="-79"/>
                  </a:endParaRPr>
                </a:p>
              </p:txBody>
            </p:sp>
            <p:sp>
              <p:nvSpPr>
                <p:cNvPr id="105542" name="Text Box 70"/>
                <p:cNvSpPr txBox="1">
                  <a:spLocks noChangeArrowheads="1"/>
                </p:cNvSpPr>
                <p:nvPr/>
              </p:nvSpPr>
              <p:spPr bwMode="auto">
                <a:xfrm>
                  <a:off x="2064" y="3696"/>
                  <a:ext cx="199" cy="192"/>
                </a:xfrm>
                <a:prstGeom prst="rect">
                  <a:avLst/>
                </a:prstGeom>
                <a:noFill/>
                <a:ln w="9525">
                  <a:noFill/>
                  <a:miter lim="800000"/>
                  <a:headEnd/>
                  <a:tailEnd/>
                </a:ln>
                <a:effectLst/>
              </p:spPr>
              <p:txBody>
                <a:bodyPr>
                  <a:spAutoFit/>
                </a:bodyPr>
                <a:lstStyle/>
                <a:p>
                  <a:pPr>
                    <a:spcBef>
                      <a:spcPct val="50000"/>
                    </a:spcBef>
                  </a:pPr>
                  <a:r>
                    <a:rPr lang="he-IL" sz="1400">
                      <a:solidFill>
                        <a:schemeClr val="accent2"/>
                      </a:solidFill>
                      <a:effectLst>
                        <a:outerShdw blurRad="38100" dist="38100" dir="2700000" algn="tl">
                          <a:srgbClr val="C0C0C0"/>
                        </a:outerShdw>
                      </a:effectLst>
                      <a:cs typeface="David Transparent" pitchFamily="10" charset="-79"/>
                    </a:rPr>
                    <a:t>3 </a:t>
                  </a:r>
                  <a:endParaRPr lang="en-US" sz="1400">
                    <a:solidFill>
                      <a:schemeClr val="accent2"/>
                    </a:solidFill>
                    <a:effectLst>
                      <a:outerShdw blurRad="38100" dist="38100" dir="2700000" algn="tl">
                        <a:srgbClr val="C0C0C0"/>
                      </a:outerShdw>
                    </a:effectLst>
                    <a:cs typeface="David Transparent" pitchFamily="10" charset="-79"/>
                  </a:endParaRPr>
                </a:p>
              </p:txBody>
            </p:sp>
            <p:sp>
              <p:nvSpPr>
                <p:cNvPr id="105543" name="Freeform 71"/>
                <p:cNvSpPr>
                  <a:spLocks/>
                </p:cNvSpPr>
                <p:nvPr/>
              </p:nvSpPr>
              <p:spPr bwMode="auto">
                <a:xfrm>
                  <a:off x="1920" y="2928"/>
                  <a:ext cx="336" cy="384"/>
                </a:xfrm>
                <a:custGeom>
                  <a:avLst/>
                  <a:gdLst/>
                  <a:ahLst/>
                  <a:cxnLst>
                    <a:cxn ang="0">
                      <a:pos x="0" y="0"/>
                    </a:cxn>
                    <a:cxn ang="0">
                      <a:pos x="610" y="893"/>
                    </a:cxn>
                  </a:cxnLst>
                  <a:rect l="0" t="0" r="r" b="b"/>
                  <a:pathLst>
                    <a:path w="610" h="893">
                      <a:moveTo>
                        <a:pt x="0" y="0"/>
                      </a:moveTo>
                      <a:lnTo>
                        <a:pt x="610" y="893"/>
                      </a:lnTo>
                    </a:path>
                  </a:pathLst>
                </a:custGeom>
                <a:noFill/>
                <a:ln w="38100" cmpd="sng">
                  <a:solidFill>
                    <a:schemeClr val="tx1"/>
                  </a:solidFill>
                  <a:round/>
                  <a:headEnd type="oval" w="med" len="med"/>
                  <a:tailEnd type="oval" w="med" len="med"/>
                </a:ln>
                <a:effectLst/>
              </p:spPr>
              <p:txBody>
                <a:bodyPr wrap="none"/>
                <a:lstStyle/>
                <a:p>
                  <a:endParaRPr lang="he-IL"/>
                </a:p>
              </p:txBody>
            </p:sp>
            <p:sp>
              <p:nvSpPr>
                <p:cNvPr id="105544" name="Text Box 72"/>
                <p:cNvSpPr txBox="1">
                  <a:spLocks noChangeArrowheads="1"/>
                </p:cNvSpPr>
                <p:nvPr/>
              </p:nvSpPr>
              <p:spPr bwMode="auto">
                <a:xfrm>
                  <a:off x="1344" y="3072"/>
                  <a:ext cx="200" cy="192"/>
                </a:xfrm>
                <a:prstGeom prst="rect">
                  <a:avLst/>
                </a:prstGeom>
                <a:noFill/>
                <a:ln w="9525">
                  <a:noFill/>
                  <a:miter lim="800000"/>
                  <a:headEnd/>
                  <a:tailEnd/>
                </a:ln>
                <a:effectLst/>
              </p:spPr>
              <p:txBody>
                <a:bodyPr>
                  <a:spAutoFit/>
                </a:bodyPr>
                <a:lstStyle/>
                <a:p>
                  <a:pPr>
                    <a:spcBef>
                      <a:spcPct val="50000"/>
                    </a:spcBef>
                  </a:pPr>
                  <a:r>
                    <a:rPr lang="he-IL" sz="1400">
                      <a:solidFill>
                        <a:schemeClr val="accent2"/>
                      </a:solidFill>
                      <a:effectLst>
                        <a:outerShdw blurRad="38100" dist="38100" dir="2700000" algn="tl">
                          <a:srgbClr val="C0C0C0"/>
                        </a:outerShdw>
                      </a:effectLst>
                      <a:cs typeface="David Transparent" pitchFamily="10" charset="-79"/>
                    </a:rPr>
                    <a:t>5  </a:t>
                  </a:r>
                  <a:endParaRPr lang="en-US" sz="1400">
                    <a:solidFill>
                      <a:schemeClr val="accent2"/>
                    </a:solidFill>
                    <a:effectLst>
                      <a:outerShdw blurRad="38100" dist="38100" dir="2700000" algn="tl">
                        <a:srgbClr val="C0C0C0"/>
                      </a:outerShdw>
                    </a:effectLst>
                    <a:cs typeface="David Transparent" pitchFamily="10" charset="-79"/>
                  </a:endParaRPr>
                </a:p>
              </p:txBody>
            </p:sp>
          </p:grpSp>
        </p:grpSp>
        <p:sp>
          <p:nvSpPr>
            <p:cNvPr id="105545" name="Text Box 73"/>
            <p:cNvSpPr txBox="1">
              <a:spLocks noChangeArrowheads="1"/>
            </p:cNvSpPr>
            <p:nvPr/>
          </p:nvSpPr>
          <p:spPr bwMode="auto">
            <a:xfrm>
              <a:off x="5088" y="3120"/>
              <a:ext cx="240" cy="212"/>
            </a:xfrm>
            <a:prstGeom prst="rect">
              <a:avLst/>
            </a:prstGeom>
            <a:noFill/>
            <a:ln w="9525">
              <a:noFill/>
              <a:miter lim="800000"/>
              <a:headEnd/>
              <a:tailEnd/>
            </a:ln>
            <a:effectLst/>
          </p:spPr>
          <p:txBody>
            <a:bodyPr>
              <a:spAutoFit/>
            </a:bodyPr>
            <a:lstStyle/>
            <a:p>
              <a:pPr>
                <a:spcBef>
                  <a:spcPct val="50000"/>
                </a:spcBef>
              </a:pPr>
              <a:r>
                <a:rPr lang="he-IL" sz="1600">
                  <a:solidFill>
                    <a:srgbClr val="FF3300"/>
                  </a:solidFill>
                  <a:effectLst>
                    <a:outerShdw blurRad="38100" dist="38100" dir="2700000" algn="tl">
                      <a:srgbClr val="C0C0C0"/>
                    </a:outerShdw>
                  </a:effectLst>
                  <a:cs typeface="David Transparent" pitchFamily="10" charset="-79"/>
                </a:rPr>
                <a:t>3.  </a:t>
              </a:r>
              <a:endParaRPr lang="en-US" sz="1600">
                <a:solidFill>
                  <a:srgbClr val="FF3300"/>
                </a:solidFill>
                <a:effectLst>
                  <a:outerShdw blurRad="38100" dist="38100" dir="2700000" algn="tl">
                    <a:srgbClr val="C0C0C0"/>
                  </a:outerShdw>
                </a:effectLst>
                <a:cs typeface="David Transparent" pitchFamily="10" charset="-79"/>
              </a:endParaRPr>
            </a:p>
          </p:txBody>
        </p:sp>
      </p:grpSp>
      <p:graphicFrame>
        <p:nvGraphicFramePr>
          <p:cNvPr id="105546" name="Object 74"/>
          <p:cNvGraphicFramePr>
            <a:graphicFrameLocks noChangeAspect="1"/>
          </p:cNvGraphicFramePr>
          <p:nvPr/>
        </p:nvGraphicFramePr>
        <p:xfrm>
          <a:off x="1219200" y="1193800"/>
          <a:ext cx="677863" cy="1397000"/>
        </p:xfrm>
        <a:graphic>
          <a:graphicData uri="http://schemas.openxmlformats.org/presentationml/2006/ole">
            <p:oleObj spid="_x0000_s105546" name="Equation" r:id="rId4" imgW="419040" imgH="863280" progId="Equation.DSMT4">
              <p:embed/>
            </p:oleObj>
          </a:graphicData>
        </a:graphic>
      </p:graphicFrame>
      <p:graphicFrame>
        <p:nvGraphicFramePr>
          <p:cNvPr id="105547" name="Object 75"/>
          <p:cNvGraphicFramePr>
            <a:graphicFrameLocks noChangeAspect="1"/>
          </p:cNvGraphicFramePr>
          <p:nvPr/>
        </p:nvGraphicFramePr>
        <p:xfrm>
          <a:off x="1295400" y="4724400"/>
          <a:ext cx="677863" cy="1766888"/>
        </p:xfrm>
        <a:graphic>
          <a:graphicData uri="http://schemas.openxmlformats.org/presentationml/2006/ole">
            <p:oleObj spid="_x0000_s105547" name="Equation" r:id="rId5" imgW="419040" imgH="1091880" progId="Equation.DSMT4">
              <p:embed/>
            </p:oleObj>
          </a:graphicData>
        </a:graphic>
      </p:graphicFrame>
      <p:graphicFrame>
        <p:nvGraphicFramePr>
          <p:cNvPr id="105548" name="Object 76"/>
          <p:cNvGraphicFramePr>
            <a:graphicFrameLocks noChangeAspect="1"/>
          </p:cNvGraphicFramePr>
          <p:nvPr/>
        </p:nvGraphicFramePr>
        <p:xfrm>
          <a:off x="1295400" y="3581400"/>
          <a:ext cx="452438" cy="287338"/>
        </p:xfrm>
        <a:graphic>
          <a:graphicData uri="http://schemas.openxmlformats.org/presentationml/2006/ole">
            <p:oleObj spid="_x0000_s105548" name="Equation" r:id="rId6" imgW="279360" imgH="177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wipe(up)">
                                      <p:cBhvr>
                                        <p:cTn id="7" dur="500"/>
                                        <p:tgtEl>
                                          <p:spTgt spid="105474"/>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builtIn="1"/>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05475"/>
                                        </p:tgtEl>
                                        <p:attrNameLst>
                                          <p:attrName>style.visibility</p:attrName>
                                        </p:attrNameLst>
                                      </p:cBhvr>
                                      <p:to>
                                        <p:strVal val="visible"/>
                                      </p:to>
                                    </p:set>
                                    <p:anim calcmode="lin" valueType="num">
                                      <p:cBhvr additive="base">
                                        <p:cTn id="12" dur="500" fill="hold"/>
                                        <p:tgtEl>
                                          <p:spTgt spid="105475"/>
                                        </p:tgtEl>
                                        <p:attrNameLst>
                                          <p:attrName>ppt_x</p:attrName>
                                        </p:attrNameLst>
                                      </p:cBhvr>
                                      <p:tavLst>
                                        <p:tav tm="0">
                                          <p:val>
                                            <p:strVal val="1+#ppt_w/2"/>
                                          </p:val>
                                        </p:tav>
                                        <p:tav tm="100000">
                                          <p:val>
                                            <p:strVal val="#ppt_x"/>
                                          </p:val>
                                        </p:tav>
                                      </p:tavLst>
                                    </p:anim>
                                    <p:anim calcmode="lin" valueType="num">
                                      <p:cBhvr additive="base">
                                        <p:cTn id="13" dur="500" fill="hold"/>
                                        <p:tgtEl>
                                          <p:spTgt spid="10547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05546"/>
                                        </p:tgtEl>
                                        <p:attrNameLst>
                                          <p:attrName>style.visibility</p:attrName>
                                        </p:attrNameLst>
                                      </p:cBhvr>
                                      <p:to>
                                        <p:strVal val="visible"/>
                                      </p:to>
                                    </p:set>
                                    <p:anim calcmode="lin" valueType="num">
                                      <p:cBhvr additive="base">
                                        <p:cTn id="18" dur="500" fill="hold"/>
                                        <p:tgtEl>
                                          <p:spTgt spid="105546"/>
                                        </p:tgtEl>
                                        <p:attrNameLst>
                                          <p:attrName>ppt_x</p:attrName>
                                        </p:attrNameLst>
                                      </p:cBhvr>
                                      <p:tavLst>
                                        <p:tav tm="0">
                                          <p:val>
                                            <p:strVal val="0-#ppt_w/2"/>
                                          </p:val>
                                        </p:tav>
                                        <p:tav tm="100000">
                                          <p:val>
                                            <p:strVal val="#ppt_x"/>
                                          </p:val>
                                        </p:tav>
                                      </p:tavLst>
                                    </p:anim>
                                    <p:anim calcmode="lin" valueType="num">
                                      <p:cBhvr additive="base">
                                        <p:cTn id="19" dur="500" fill="hold"/>
                                        <p:tgtEl>
                                          <p:spTgt spid="10554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105498"/>
                                        </p:tgtEl>
                                        <p:attrNameLst>
                                          <p:attrName>style.visibility</p:attrName>
                                        </p:attrNameLst>
                                      </p:cBhvr>
                                      <p:to>
                                        <p:strVal val="visible"/>
                                      </p:to>
                                    </p:set>
                                    <p:anim calcmode="lin" valueType="num">
                                      <p:cBhvr additive="base">
                                        <p:cTn id="24" dur="500" fill="hold"/>
                                        <p:tgtEl>
                                          <p:spTgt spid="105498"/>
                                        </p:tgtEl>
                                        <p:attrNameLst>
                                          <p:attrName>ppt_x</p:attrName>
                                        </p:attrNameLst>
                                      </p:cBhvr>
                                      <p:tavLst>
                                        <p:tav tm="0">
                                          <p:val>
                                            <p:strVal val="1+#ppt_w/2"/>
                                          </p:val>
                                        </p:tav>
                                        <p:tav tm="100000">
                                          <p:val>
                                            <p:strVal val="#ppt_x"/>
                                          </p:val>
                                        </p:tav>
                                      </p:tavLst>
                                    </p:anim>
                                    <p:anim calcmode="lin" valueType="num">
                                      <p:cBhvr additive="base">
                                        <p:cTn id="25" dur="500" fill="hold"/>
                                        <p:tgtEl>
                                          <p:spTgt spid="10549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05548"/>
                                        </p:tgtEl>
                                        <p:attrNameLst>
                                          <p:attrName>style.visibility</p:attrName>
                                        </p:attrNameLst>
                                      </p:cBhvr>
                                      <p:to>
                                        <p:strVal val="visible"/>
                                      </p:to>
                                    </p:set>
                                    <p:anim calcmode="lin" valueType="num">
                                      <p:cBhvr additive="base">
                                        <p:cTn id="30" dur="500" fill="hold"/>
                                        <p:tgtEl>
                                          <p:spTgt spid="105548"/>
                                        </p:tgtEl>
                                        <p:attrNameLst>
                                          <p:attrName>ppt_x</p:attrName>
                                        </p:attrNameLst>
                                      </p:cBhvr>
                                      <p:tavLst>
                                        <p:tav tm="0">
                                          <p:val>
                                            <p:strVal val="0-#ppt_w/2"/>
                                          </p:val>
                                        </p:tav>
                                        <p:tav tm="100000">
                                          <p:val>
                                            <p:strVal val="#ppt_x"/>
                                          </p:val>
                                        </p:tav>
                                      </p:tavLst>
                                    </p:anim>
                                    <p:anim calcmode="lin" valueType="num">
                                      <p:cBhvr additive="base">
                                        <p:cTn id="31" dur="500" fill="hold"/>
                                        <p:tgtEl>
                                          <p:spTgt spid="10554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105521"/>
                                        </p:tgtEl>
                                        <p:attrNameLst>
                                          <p:attrName>style.visibility</p:attrName>
                                        </p:attrNameLst>
                                      </p:cBhvr>
                                      <p:to>
                                        <p:strVal val="visible"/>
                                      </p:to>
                                    </p:set>
                                    <p:anim calcmode="lin" valueType="num">
                                      <p:cBhvr additive="base">
                                        <p:cTn id="36" dur="500" fill="hold"/>
                                        <p:tgtEl>
                                          <p:spTgt spid="105521"/>
                                        </p:tgtEl>
                                        <p:attrNameLst>
                                          <p:attrName>ppt_x</p:attrName>
                                        </p:attrNameLst>
                                      </p:cBhvr>
                                      <p:tavLst>
                                        <p:tav tm="0">
                                          <p:val>
                                            <p:strVal val="1+#ppt_w/2"/>
                                          </p:val>
                                        </p:tav>
                                        <p:tav tm="100000">
                                          <p:val>
                                            <p:strVal val="#ppt_x"/>
                                          </p:val>
                                        </p:tav>
                                      </p:tavLst>
                                    </p:anim>
                                    <p:anim calcmode="lin" valueType="num">
                                      <p:cBhvr additive="base">
                                        <p:cTn id="37" dur="500" fill="hold"/>
                                        <p:tgtEl>
                                          <p:spTgt spid="105521"/>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105547"/>
                                        </p:tgtEl>
                                        <p:attrNameLst>
                                          <p:attrName>style.visibility</p:attrName>
                                        </p:attrNameLst>
                                      </p:cBhvr>
                                      <p:to>
                                        <p:strVal val="visible"/>
                                      </p:to>
                                    </p:set>
                                    <p:anim calcmode="lin" valueType="num">
                                      <p:cBhvr additive="base">
                                        <p:cTn id="42" dur="500" fill="hold"/>
                                        <p:tgtEl>
                                          <p:spTgt spid="105547"/>
                                        </p:tgtEl>
                                        <p:attrNameLst>
                                          <p:attrName>ppt_x</p:attrName>
                                        </p:attrNameLst>
                                      </p:cBhvr>
                                      <p:tavLst>
                                        <p:tav tm="0">
                                          <p:val>
                                            <p:strVal val="0-#ppt_w/2"/>
                                          </p:val>
                                        </p:tav>
                                        <p:tav tm="100000">
                                          <p:val>
                                            <p:strVal val="#ppt_x"/>
                                          </p:val>
                                        </p:tav>
                                      </p:tavLst>
                                    </p:anim>
                                    <p:anim calcmode="lin" valueType="num">
                                      <p:cBhvr additive="base">
                                        <p:cTn id="43" dur="500" fill="hold"/>
                                        <p:tgtEl>
                                          <p:spTgt spid="1055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2"/>
          </p:nvPr>
        </p:nvSpPr>
        <p:spPr/>
        <p:txBody>
          <a:bodyPr/>
          <a:lstStyle/>
          <a:p>
            <a:fld id="{32360C3D-D011-44A7-BD69-46A970BC9A19}" type="slidenum">
              <a:rPr lang="en-US"/>
              <a:pPr/>
              <a:t>24</a:t>
            </a:fld>
            <a:endParaRPr lang="en-US"/>
          </a:p>
        </p:txBody>
      </p:sp>
      <p:sp>
        <p:nvSpPr>
          <p:cNvPr id="106498" name="Text Box 2"/>
          <p:cNvSpPr txBox="1">
            <a:spLocks noChangeArrowheads="1"/>
          </p:cNvSpPr>
          <p:nvPr/>
        </p:nvSpPr>
        <p:spPr bwMode="auto">
          <a:xfrm>
            <a:off x="2362200" y="852488"/>
            <a:ext cx="6400800" cy="366712"/>
          </a:xfrm>
          <a:prstGeom prst="rect">
            <a:avLst/>
          </a:prstGeom>
          <a:noFill/>
          <a:ln w="9525">
            <a:noFill/>
            <a:miter lim="800000"/>
            <a:headEnd/>
            <a:tailEnd/>
          </a:ln>
          <a:effectLst/>
        </p:spPr>
        <p:txBody>
          <a:bodyPr>
            <a:spAutoFit/>
          </a:bodyPr>
          <a:lstStyle/>
          <a:p>
            <a:pPr>
              <a:spcBef>
                <a:spcPct val="50000"/>
              </a:spcBef>
            </a:pPr>
            <a:r>
              <a:rPr lang="he-IL" sz="1800">
                <a:solidFill>
                  <a:schemeClr val="accent2"/>
                </a:solidFill>
                <a:effectLst>
                  <a:outerShdw blurRad="38100" dist="38100" dir="2700000" algn="tl">
                    <a:srgbClr val="C0C0C0"/>
                  </a:outerShdw>
                </a:effectLst>
                <a:cs typeface="David Transparent" pitchFamily="10" charset="-79"/>
              </a:rPr>
              <a:t>א. שייכות ל-</a:t>
            </a:r>
            <a:r>
              <a:rPr lang="en-US" sz="1800">
                <a:solidFill>
                  <a:schemeClr val="accent2"/>
                </a:solidFill>
                <a:effectLst>
                  <a:outerShdw blurRad="38100" dist="38100" dir="2700000" algn="tl">
                    <a:srgbClr val="C0C0C0"/>
                  </a:outerShdw>
                </a:effectLst>
                <a:cs typeface="David Transparent" pitchFamily="10" charset="-79"/>
              </a:rPr>
              <a:t>NP</a:t>
            </a:r>
            <a:r>
              <a:rPr lang="he-IL" sz="1800">
                <a:solidFill>
                  <a:schemeClr val="accent2"/>
                </a:solidFill>
                <a:effectLst>
                  <a:outerShdw blurRad="38100" dist="38100" dir="2700000" algn="tl">
                    <a:srgbClr val="C0C0C0"/>
                  </a:outerShdw>
                </a:effectLst>
                <a:cs typeface="David Transparent" pitchFamily="10" charset="-79"/>
              </a:rPr>
              <a:t> (ע"י מסמך אישור קצר):</a:t>
            </a:r>
            <a:endParaRPr lang="en-US" sz="1800">
              <a:solidFill>
                <a:schemeClr val="accent2"/>
              </a:solidFill>
              <a:effectLst>
                <a:outerShdw blurRad="38100" dist="38100" dir="2700000" algn="tl">
                  <a:srgbClr val="C0C0C0"/>
                </a:outerShdw>
              </a:effectLst>
              <a:cs typeface="David Transparent" pitchFamily="10" charset="-79"/>
            </a:endParaRPr>
          </a:p>
        </p:txBody>
      </p:sp>
      <p:sp>
        <p:nvSpPr>
          <p:cNvPr id="106499" name="Text Box 3"/>
          <p:cNvSpPr txBox="1">
            <a:spLocks noChangeArrowheads="1"/>
          </p:cNvSpPr>
          <p:nvPr/>
        </p:nvSpPr>
        <p:spPr bwMode="auto">
          <a:xfrm>
            <a:off x="1143000" y="1219200"/>
            <a:ext cx="7315200" cy="1682750"/>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מסמך האישור: תת-גרף של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1</a:t>
            </a:r>
            <a:r>
              <a:rPr lang="he-IL" sz="1600">
                <a:effectLst>
                  <a:outerShdw blurRad="38100" dist="38100" dir="2700000" algn="tl">
                    <a:srgbClr val="C0C0C0"/>
                  </a:outerShdw>
                </a:effectLst>
                <a:cs typeface="David Transparent" pitchFamily="10" charset="-79"/>
              </a:rPr>
              <a:t> שהוא איזומורפי ל-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2</a:t>
            </a:r>
            <a:r>
              <a:rPr lang="he-IL" sz="1600" baseline="-25000">
                <a:effectLst>
                  <a:outerShdw blurRad="38100" dist="38100" dir="2700000" algn="tl">
                    <a:srgbClr val="C0C0C0"/>
                  </a:outerShdw>
                </a:effectLst>
                <a:cs typeface="David Transparent" pitchFamily="10" charset="-79"/>
              </a:rPr>
              <a:t> </a:t>
            </a:r>
            <a:r>
              <a:rPr lang="he-IL" sz="1600">
                <a:effectLst>
                  <a:outerShdw blurRad="38100" dist="38100" dir="2700000" algn="tl">
                    <a:srgbClr val="C0C0C0"/>
                  </a:outerShdw>
                </a:effectLst>
                <a:cs typeface="David Transparent" pitchFamily="10" charset="-79"/>
              </a:rPr>
              <a:t> וההתאמה בין הצמתים.</a:t>
            </a:r>
          </a:p>
          <a:p>
            <a:pPr>
              <a:lnSpc>
                <a:spcPct val="120000"/>
              </a:lnSpc>
              <a:spcBef>
                <a:spcPct val="50000"/>
              </a:spcBef>
            </a:pPr>
            <a:r>
              <a:rPr lang="he-IL" sz="1600">
                <a:effectLst>
                  <a:outerShdw blurRad="38100" dist="38100" dir="2700000" algn="tl">
                    <a:srgbClr val="C0C0C0"/>
                  </a:outerShdw>
                </a:effectLst>
                <a:cs typeface="David Transparent" pitchFamily="10" charset="-79"/>
              </a:rPr>
              <a:t>בדיקת מסמך האישור: צריך קודם כל לוודא, שהתת-גרף הנתון הוא אכן תת-גרף של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1 </a:t>
            </a:r>
            <a:r>
              <a:rPr lang="he-IL" sz="1600">
                <a:effectLst>
                  <a:outerShdw blurRad="38100" dist="38100" dir="2700000" algn="tl">
                    <a:srgbClr val="C0C0C0"/>
                  </a:outerShdw>
                </a:effectLst>
                <a:cs typeface="David Transparent" pitchFamily="10" charset="-79"/>
              </a:rPr>
              <a:t>. לאחר מכן יש לבדוק שהתת-גרף הנתון ו-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2</a:t>
            </a:r>
            <a:r>
              <a:rPr lang="he-IL" sz="1600">
                <a:effectLst>
                  <a:outerShdw blurRad="38100" dist="38100" dir="2700000" algn="tl">
                    <a:srgbClr val="C0C0C0"/>
                  </a:outerShdw>
                </a:effectLst>
                <a:cs typeface="David Transparent" pitchFamily="10" charset="-79"/>
              </a:rPr>
              <a:t> הם אכן איזומורפיים. </a:t>
            </a:r>
            <a:endParaRPr lang="en-US" sz="1600">
              <a:effectLst>
                <a:outerShdw blurRad="38100" dist="38100" dir="2700000" algn="tl">
                  <a:srgbClr val="C0C0C0"/>
                </a:outerShdw>
              </a:effectLst>
              <a:cs typeface="David Transparent" pitchFamily="10" charset="-79"/>
            </a:endParaRPr>
          </a:p>
        </p:txBody>
      </p:sp>
      <p:sp>
        <p:nvSpPr>
          <p:cNvPr id="106500" name="Text Box 4"/>
          <p:cNvSpPr txBox="1">
            <a:spLocks noChangeArrowheads="1"/>
          </p:cNvSpPr>
          <p:nvPr/>
        </p:nvSpPr>
        <p:spPr bwMode="auto">
          <a:xfrm>
            <a:off x="2336800" y="2986088"/>
            <a:ext cx="6400800" cy="366712"/>
          </a:xfrm>
          <a:prstGeom prst="rect">
            <a:avLst/>
          </a:prstGeom>
          <a:noFill/>
          <a:ln w="9525">
            <a:noFill/>
            <a:miter lim="800000"/>
            <a:headEnd/>
            <a:tailEnd/>
          </a:ln>
          <a:effectLst/>
        </p:spPr>
        <p:txBody>
          <a:bodyPr>
            <a:spAutoFit/>
          </a:bodyPr>
          <a:lstStyle/>
          <a:p>
            <a:pPr>
              <a:spcBef>
                <a:spcPct val="50000"/>
              </a:spcBef>
            </a:pPr>
            <a:r>
              <a:rPr lang="he-IL" sz="1800">
                <a:solidFill>
                  <a:schemeClr val="accent2"/>
                </a:solidFill>
                <a:effectLst>
                  <a:outerShdw blurRad="38100" dist="38100" dir="2700000" algn="tl">
                    <a:srgbClr val="C0C0C0"/>
                  </a:outerShdw>
                </a:effectLst>
                <a:cs typeface="David Transparent" pitchFamily="10" charset="-79"/>
              </a:rPr>
              <a:t>ב. רדוקציה מבעיית המסלול ההמילטוני:</a:t>
            </a:r>
            <a:endParaRPr lang="en-US" sz="1800">
              <a:solidFill>
                <a:schemeClr val="accent2"/>
              </a:solidFill>
              <a:effectLst>
                <a:outerShdw blurRad="38100" dist="38100" dir="2700000" algn="tl">
                  <a:srgbClr val="C0C0C0"/>
                </a:outerShdw>
              </a:effectLst>
              <a:cs typeface="David Transparent" pitchFamily="10" charset="-79"/>
            </a:endParaRPr>
          </a:p>
        </p:txBody>
      </p:sp>
      <p:graphicFrame>
        <p:nvGraphicFramePr>
          <p:cNvPr id="106501" name="Object 5"/>
          <p:cNvGraphicFramePr>
            <a:graphicFrameLocks noChangeAspect="1"/>
          </p:cNvGraphicFramePr>
          <p:nvPr/>
        </p:nvGraphicFramePr>
        <p:xfrm>
          <a:off x="1447800" y="4800600"/>
          <a:ext cx="3124200" cy="404813"/>
        </p:xfrm>
        <a:graphic>
          <a:graphicData uri="http://schemas.openxmlformats.org/presentationml/2006/ole">
            <p:oleObj spid="_x0000_s106501" name="Equation" r:id="rId4" imgW="1244520" imgH="215640" progId="Equation.DSMT4">
              <p:embed/>
            </p:oleObj>
          </a:graphicData>
        </a:graphic>
      </p:graphicFrame>
      <p:grpSp>
        <p:nvGrpSpPr>
          <p:cNvPr id="106502" name="Group 6"/>
          <p:cNvGrpSpPr>
            <a:grpSpLocks/>
          </p:cNvGrpSpPr>
          <p:nvPr/>
        </p:nvGrpSpPr>
        <p:grpSpPr bwMode="auto">
          <a:xfrm>
            <a:off x="1066800" y="3429000"/>
            <a:ext cx="7010400" cy="1250950"/>
            <a:chOff x="912" y="2592"/>
            <a:chExt cx="4416" cy="788"/>
          </a:xfrm>
        </p:grpSpPr>
        <p:sp>
          <p:nvSpPr>
            <p:cNvPr id="106503" name="Text Box 7"/>
            <p:cNvSpPr txBox="1">
              <a:spLocks noChangeArrowheads="1"/>
            </p:cNvSpPr>
            <p:nvPr/>
          </p:nvSpPr>
          <p:spPr bwMode="auto">
            <a:xfrm>
              <a:off x="912" y="2592"/>
              <a:ext cx="4416" cy="212"/>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יהא </a:t>
              </a:r>
              <a:r>
                <a:rPr lang="en-US" sz="1600">
                  <a:effectLst>
                    <a:outerShdw blurRad="38100" dist="38100" dir="2700000" algn="tl">
                      <a:srgbClr val="C0C0C0"/>
                    </a:outerShdw>
                  </a:effectLst>
                  <a:cs typeface="David Transparent" pitchFamily="10" charset="-79"/>
                </a:rPr>
                <a:t>G=(V, E)</a:t>
              </a:r>
              <a:r>
                <a:rPr lang="he-IL" sz="1600">
                  <a:effectLst>
                    <a:outerShdw blurRad="38100" dist="38100" dir="2700000" algn="tl">
                      <a:srgbClr val="C0C0C0"/>
                    </a:outerShdw>
                  </a:effectLst>
                  <a:cs typeface="David Transparent" pitchFamily="10" charset="-79"/>
                </a:rPr>
                <a:t> הקלט לבעיית המסלול ההמילטוני:</a:t>
              </a:r>
              <a:endParaRPr lang="en-US" sz="1600">
                <a:effectLst>
                  <a:outerShdw blurRad="38100" dist="38100" dir="2700000" algn="tl">
                    <a:srgbClr val="C0C0C0"/>
                  </a:outerShdw>
                </a:effectLst>
                <a:cs typeface="David Transparent" pitchFamily="10" charset="-79"/>
              </a:endParaRPr>
            </a:p>
          </p:txBody>
        </p:sp>
        <p:grpSp>
          <p:nvGrpSpPr>
            <p:cNvPr id="106504" name="Group 8"/>
            <p:cNvGrpSpPr>
              <a:grpSpLocks/>
            </p:cNvGrpSpPr>
            <p:nvPr/>
          </p:nvGrpSpPr>
          <p:grpSpPr bwMode="auto">
            <a:xfrm>
              <a:off x="1104" y="2880"/>
              <a:ext cx="1848" cy="500"/>
              <a:chOff x="1104" y="2880"/>
              <a:chExt cx="1848" cy="500"/>
            </a:xfrm>
          </p:grpSpPr>
          <p:sp>
            <p:nvSpPr>
              <p:cNvPr id="106505" name="Text Box 9"/>
              <p:cNvSpPr txBox="1">
                <a:spLocks noChangeArrowheads="1"/>
              </p:cNvSpPr>
              <p:nvPr/>
            </p:nvSpPr>
            <p:spPr bwMode="auto">
              <a:xfrm>
                <a:off x="1104" y="2880"/>
                <a:ext cx="624" cy="212"/>
              </a:xfrm>
              <a:prstGeom prst="rect">
                <a:avLst/>
              </a:prstGeom>
              <a:noFill/>
              <a:ln w="9525">
                <a:noFill/>
                <a:miter lim="800000"/>
                <a:headEnd/>
                <a:tailEnd/>
              </a:ln>
              <a:effectLst/>
            </p:spPr>
            <p:txBody>
              <a:bodyPr>
                <a:spAutoFit/>
              </a:bodyPr>
              <a:lstStyle/>
              <a:p>
                <a:pPr algn="l">
                  <a:spcBef>
                    <a:spcPct val="50000"/>
                  </a:spcBef>
                </a:pP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1</a:t>
                </a:r>
                <a:r>
                  <a:rPr lang="en-US" sz="1600">
                    <a:effectLst>
                      <a:outerShdw blurRad="38100" dist="38100" dir="2700000" algn="tl">
                        <a:srgbClr val="C0C0C0"/>
                      </a:outerShdw>
                    </a:effectLst>
                    <a:cs typeface="David Transparent" pitchFamily="10" charset="-79"/>
                  </a:rPr>
                  <a:t> = G</a:t>
                </a:r>
              </a:p>
            </p:txBody>
          </p:sp>
          <p:sp>
            <p:nvSpPr>
              <p:cNvPr id="106506" name="Text Box 10"/>
              <p:cNvSpPr txBox="1">
                <a:spLocks noChangeArrowheads="1"/>
              </p:cNvSpPr>
              <p:nvPr/>
            </p:nvSpPr>
            <p:spPr bwMode="auto">
              <a:xfrm>
                <a:off x="1104" y="3168"/>
                <a:ext cx="432" cy="212"/>
              </a:xfrm>
              <a:prstGeom prst="rect">
                <a:avLst/>
              </a:prstGeom>
              <a:noFill/>
              <a:ln w="9525">
                <a:noFill/>
                <a:miter lim="800000"/>
                <a:headEnd/>
                <a:tailEnd/>
              </a:ln>
              <a:effectLst/>
            </p:spPr>
            <p:txBody>
              <a:bodyPr>
                <a:spAutoFit/>
              </a:bodyPr>
              <a:lstStyle/>
              <a:p>
                <a:pPr algn="l">
                  <a:spcBef>
                    <a:spcPct val="50000"/>
                  </a:spcBef>
                </a:pP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2</a:t>
                </a:r>
                <a:r>
                  <a:rPr lang="en-US" sz="1600">
                    <a:effectLst>
                      <a:outerShdw blurRad="38100" dist="38100" dir="2700000" algn="tl">
                        <a:srgbClr val="C0C0C0"/>
                      </a:outerShdw>
                    </a:effectLst>
                    <a:cs typeface="David Transparent" pitchFamily="10" charset="-79"/>
                  </a:rPr>
                  <a:t> =</a:t>
                </a:r>
              </a:p>
            </p:txBody>
          </p:sp>
          <p:sp>
            <p:nvSpPr>
              <p:cNvPr id="106507" name="Text Box 11"/>
              <p:cNvSpPr txBox="1">
                <a:spLocks noChangeArrowheads="1"/>
              </p:cNvSpPr>
              <p:nvPr/>
            </p:nvSpPr>
            <p:spPr bwMode="auto">
              <a:xfrm>
                <a:off x="1320" y="3168"/>
                <a:ext cx="1632" cy="212"/>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גרף מסלול בן |</a:t>
                </a:r>
                <a:r>
                  <a:rPr lang="en-US" sz="1600">
                    <a:effectLst>
                      <a:outerShdw blurRad="38100" dist="38100" dir="2700000" algn="tl">
                        <a:srgbClr val="C0C0C0"/>
                      </a:outerShdw>
                    </a:effectLst>
                    <a:cs typeface="David Transparent" pitchFamily="10" charset="-79"/>
                  </a:rPr>
                  <a:t>V</a:t>
                </a:r>
                <a:r>
                  <a:rPr lang="he-IL" sz="1600">
                    <a:effectLst>
                      <a:outerShdw blurRad="38100" dist="38100" dir="2700000" algn="tl">
                        <a:srgbClr val="C0C0C0"/>
                      </a:outerShdw>
                    </a:effectLst>
                    <a:cs typeface="David Transparent" pitchFamily="10" charset="-79"/>
                  </a:rPr>
                  <a:t>| צמתים</a:t>
                </a:r>
                <a:endParaRPr lang="en-US" sz="1600">
                  <a:effectLst>
                    <a:outerShdw blurRad="38100" dist="38100" dir="2700000" algn="tl">
                      <a:srgbClr val="C0C0C0"/>
                    </a:outerShdw>
                  </a:effectLst>
                  <a:cs typeface="David Transparent" pitchFamily="10" charset="-79"/>
                </a:endParaRPr>
              </a:p>
            </p:txBody>
          </p:sp>
        </p:grpSp>
      </p:grpSp>
      <p:grpSp>
        <p:nvGrpSpPr>
          <p:cNvPr id="106535" name="Group 39"/>
          <p:cNvGrpSpPr>
            <a:grpSpLocks/>
          </p:cNvGrpSpPr>
          <p:nvPr/>
        </p:nvGrpSpPr>
        <p:grpSpPr bwMode="auto">
          <a:xfrm>
            <a:off x="1143000" y="5253038"/>
            <a:ext cx="7239000" cy="1476375"/>
            <a:chOff x="720" y="3309"/>
            <a:chExt cx="4560" cy="930"/>
          </a:xfrm>
        </p:grpSpPr>
        <p:grpSp>
          <p:nvGrpSpPr>
            <p:cNvPr id="106510" name="Group 14"/>
            <p:cNvGrpSpPr>
              <a:grpSpLocks/>
            </p:cNvGrpSpPr>
            <p:nvPr/>
          </p:nvGrpSpPr>
          <p:grpSpPr bwMode="auto">
            <a:xfrm>
              <a:off x="720" y="3504"/>
              <a:ext cx="853" cy="636"/>
              <a:chOff x="1392" y="3312"/>
              <a:chExt cx="864" cy="672"/>
            </a:xfrm>
          </p:grpSpPr>
          <p:sp>
            <p:nvSpPr>
              <p:cNvPr id="106511" name="Line 15"/>
              <p:cNvSpPr>
                <a:spLocks noChangeShapeType="1"/>
              </p:cNvSpPr>
              <p:nvPr/>
            </p:nvSpPr>
            <p:spPr bwMode="auto">
              <a:xfrm flipV="1">
                <a:off x="1392" y="3312"/>
                <a:ext cx="288" cy="288"/>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6512" name="Line 16"/>
              <p:cNvSpPr>
                <a:spLocks noChangeShapeType="1"/>
              </p:cNvSpPr>
              <p:nvPr/>
            </p:nvSpPr>
            <p:spPr bwMode="auto">
              <a:xfrm flipH="1" flipV="1">
                <a:off x="1680" y="3312"/>
                <a:ext cx="432" cy="144"/>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6513" name="Line 17"/>
              <p:cNvSpPr>
                <a:spLocks noChangeShapeType="1"/>
              </p:cNvSpPr>
              <p:nvPr/>
            </p:nvSpPr>
            <p:spPr bwMode="auto">
              <a:xfrm>
                <a:off x="1392" y="3600"/>
                <a:ext cx="240" cy="384"/>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6514" name="Line 18"/>
              <p:cNvSpPr>
                <a:spLocks noChangeShapeType="1"/>
              </p:cNvSpPr>
              <p:nvPr/>
            </p:nvSpPr>
            <p:spPr bwMode="auto">
              <a:xfrm>
                <a:off x="1680" y="3312"/>
                <a:ext cx="576" cy="480"/>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6515" name="Line 19"/>
              <p:cNvSpPr>
                <a:spLocks noChangeShapeType="1"/>
              </p:cNvSpPr>
              <p:nvPr/>
            </p:nvSpPr>
            <p:spPr bwMode="auto">
              <a:xfrm>
                <a:off x="1392" y="3600"/>
                <a:ext cx="864" cy="192"/>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6516" name="Line 20"/>
              <p:cNvSpPr>
                <a:spLocks noChangeShapeType="1"/>
              </p:cNvSpPr>
              <p:nvPr/>
            </p:nvSpPr>
            <p:spPr bwMode="auto">
              <a:xfrm flipV="1">
                <a:off x="1632" y="3456"/>
                <a:ext cx="480" cy="528"/>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6517" name="Line 21"/>
              <p:cNvSpPr>
                <a:spLocks noChangeShapeType="1"/>
              </p:cNvSpPr>
              <p:nvPr/>
            </p:nvSpPr>
            <p:spPr bwMode="auto">
              <a:xfrm flipH="1">
                <a:off x="1632" y="3312"/>
                <a:ext cx="48" cy="672"/>
              </a:xfrm>
              <a:prstGeom prst="line">
                <a:avLst/>
              </a:prstGeom>
              <a:noFill/>
              <a:ln w="38100">
                <a:solidFill>
                  <a:schemeClr val="tx1"/>
                </a:solidFill>
                <a:round/>
                <a:headEnd type="oval" w="med" len="med"/>
                <a:tailEnd type="oval" w="med" len="med"/>
              </a:ln>
              <a:effectLst/>
            </p:spPr>
            <p:txBody>
              <a:bodyPr wrap="none"/>
              <a:lstStyle/>
              <a:p>
                <a:endParaRPr lang="he-IL"/>
              </a:p>
            </p:txBody>
          </p:sp>
        </p:grpSp>
        <p:sp>
          <p:nvSpPr>
            <p:cNvPr id="106518" name="Line 22"/>
            <p:cNvSpPr>
              <a:spLocks noChangeShapeType="1"/>
            </p:cNvSpPr>
            <p:nvPr/>
          </p:nvSpPr>
          <p:spPr bwMode="auto">
            <a:xfrm>
              <a:off x="1905" y="3756"/>
              <a:ext cx="427" cy="1"/>
            </a:xfrm>
            <a:prstGeom prst="line">
              <a:avLst/>
            </a:prstGeom>
            <a:noFill/>
            <a:ln w="9525">
              <a:solidFill>
                <a:schemeClr val="tx1"/>
              </a:solidFill>
              <a:round/>
              <a:headEnd/>
              <a:tailEnd type="triangle" w="med" len="med"/>
            </a:ln>
            <a:effectLst/>
          </p:spPr>
          <p:txBody>
            <a:bodyPr wrap="none"/>
            <a:lstStyle/>
            <a:p>
              <a:endParaRPr lang="he-IL"/>
            </a:p>
          </p:txBody>
        </p:sp>
        <p:grpSp>
          <p:nvGrpSpPr>
            <p:cNvPr id="106519" name="Group 23"/>
            <p:cNvGrpSpPr>
              <a:grpSpLocks/>
            </p:cNvGrpSpPr>
            <p:nvPr/>
          </p:nvGrpSpPr>
          <p:grpSpPr bwMode="auto">
            <a:xfrm>
              <a:off x="2427" y="3552"/>
              <a:ext cx="853" cy="636"/>
              <a:chOff x="1392" y="3312"/>
              <a:chExt cx="864" cy="672"/>
            </a:xfrm>
          </p:grpSpPr>
          <p:sp>
            <p:nvSpPr>
              <p:cNvPr id="106520" name="Line 24"/>
              <p:cNvSpPr>
                <a:spLocks noChangeShapeType="1"/>
              </p:cNvSpPr>
              <p:nvPr/>
            </p:nvSpPr>
            <p:spPr bwMode="auto">
              <a:xfrm flipV="1">
                <a:off x="1392" y="3312"/>
                <a:ext cx="288" cy="288"/>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6521" name="Line 25"/>
              <p:cNvSpPr>
                <a:spLocks noChangeShapeType="1"/>
              </p:cNvSpPr>
              <p:nvPr/>
            </p:nvSpPr>
            <p:spPr bwMode="auto">
              <a:xfrm flipH="1" flipV="1">
                <a:off x="1680" y="3312"/>
                <a:ext cx="432" cy="144"/>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6522" name="Line 26"/>
              <p:cNvSpPr>
                <a:spLocks noChangeShapeType="1"/>
              </p:cNvSpPr>
              <p:nvPr/>
            </p:nvSpPr>
            <p:spPr bwMode="auto">
              <a:xfrm>
                <a:off x="1392" y="3600"/>
                <a:ext cx="240" cy="384"/>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6523" name="Line 27"/>
              <p:cNvSpPr>
                <a:spLocks noChangeShapeType="1"/>
              </p:cNvSpPr>
              <p:nvPr/>
            </p:nvSpPr>
            <p:spPr bwMode="auto">
              <a:xfrm>
                <a:off x="1680" y="3312"/>
                <a:ext cx="576" cy="480"/>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6524" name="Line 28"/>
              <p:cNvSpPr>
                <a:spLocks noChangeShapeType="1"/>
              </p:cNvSpPr>
              <p:nvPr/>
            </p:nvSpPr>
            <p:spPr bwMode="auto">
              <a:xfrm>
                <a:off x="1392" y="3600"/>
                <a:ext cx="864" cy="192"/>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6525" name="Line 29"/>
              <p:cNvSpPr>
                <a:spLocks noChangeShapeType="1"/>
              </p:cNvSpPr>
              <p:nvPr/>
            </p:nvSpPr>
            <p:spPr bwMode="auto">
              <a:xfrm flipV="1">
                <a:off x="1632" y="3456"/>
                <a:ext cx="480" cy="528"/>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6526" name="Line 30"/>
              <p:cNvSpPr>
                <a:spLocks noChangeShapeType="1"/>
              </p:cNvSpPr>
              <p:nvPr/>
            </p:nvSpPr>
            <p:spPr bwMode="auto">
              <a:xfrm flipH="1">
                <a:off x="1632" y="3312"/>
                <a:ext cx="48" cy="672"/>
              </a:xfrm>
              <a:prstGeom prst="line">
                <a:avLst/>
              </a:prstGeom>
              <a:noFill/>
              <a:ln w="38100">
                <a:solidFill>
                  <a:schemeClr val="tx1"/>
                </a:solidFill>
                <a:round/>
                <a:headEnd type="oval" w="med" len="med"/>
                <a:tailEnd type="oval" w="med" len="med"/>
              </a:ln>
              <a:effectLst/>
            </p:spPr>
            <p:txBody>
              <a:bodyPr wrap="none"/>
              <a:lstStyle/>
              <a:p>
                <a:endParaRPr lang="he-IL"/>
              </a:p>
            </p:txBody>
          </p:sp>
        </p:grpSp>
        <p:sp>
          <p:nvSpPr>
            <p:cNvPr id="106528" name="Line 32"/>
            <p:cNvSpPr>
              <a:spLocks noChangeShapeType="1"/>
            </p:cNvSpPr>
            <p:nvPr/>
          </p:nvSpPr>
          <p:spPr bwMode="auto">
            <a:xfrm flipV="1">
              <a:off x="3896" y="3537"/>
              <a:ext cx="427" cy="0"/>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6529" name="Line 33"/>
            <p:cNvSpPr>
              <a:spLocks noChangeShapeType="1"/>
            </p:cNvSpPr>
            <p:nvPr/>
          </p:nvSpPr>
          <p:spPr bwMode="auto">
            <a:xfrm flipH="1" flipV="1">
              <a:off x="4323" y="3537"/>
              <a:ext cx="237" cy="227"/>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6531" name="Line 35"/>
            <p:cNvSpPr>
              <a:spLocks noChangeShapeType="1"/>
            </p:cNvSpPr>
            <p:nvPr/>
          </p:nvSpPr>
          <p:spPr bwMode="auto">
            <a:xfrm flipV="1">
              <a:off x="3801" y="3537"/>
              <a:ext cx="95" cy="409"/>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6532" name="Line 36"/>
            <p:cNvSpPr>
              <a:spLocks noChangeShapeType="1"/>
            </p:cNvSpPr>
            <p:nvPr/>
          </p:nvSpPr>
          <p:spPr bwMode="auto">
            <a:xfrm>
              <a:off x="3792" y="3936"/>
              <a:ext cx="427" cy="182"/>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6533" name="Text Box 37"/>
            <p:cNvSpPr txBox="1">
              <a:spLocks noChangeArrowheads="1"/>
            </p:cNvSpPr>
            <p:nvPr/>
          </p:nvSpPr>
          <p:spPr bwMode="auto">
            <a:xfrm>
              <a:off x="3517" y="3951"/>
              <a:ext cx="190" cy="288"/>
            </a:xfrm>
            <a:prstGeom prst="rect">
              <a:avLst/>
            </a:prstGeom>
            <a:noFill/>
            <a:ln w="9525">
              <a:noFill/>
              <a:miter lim="800000"/>
              <a:headEnd/>
              <a:tailEnd/>
            </a:ln>
            <a:effectLst/>
          </p:spPr>
          <p:txBody>
            <a:bodyPr>
              <a:spAutoFit/>
            </a:bodyPr>
            <a:lstStyle/>
            <a:p>
              <a:pPr>
                <a:spcBef>
                  <a:spcPct val="50000"/>
                </a:spcBef>
              </a:pPr>
              <a:r>
                <a:rPr lang="en-US" sz="2400" b="1">
                  <a:effectLst>
                    <a:outerShdw blurRad="38100" dist="38100" dir="2700000" algn="tl">
                      <a:srgbClr val="C0C0C0"/>
                    </a:outerShdw>
                  </a:effectLst>
                  <a:cs typeface="David Transparent" pitchFamily="10" charset="-79"/>
                </a:rPr>
                <a:t>,</a:t>
              </a:r>
            </a:p>
          </p:txBody>
        </p:sp>
        <p:sp>
          <p:nvSpPr>
            <p:cNvPr id="106534" name="Text Box 38"/>
            <p:cNvSpPr txBox="1">
              <a:spLocks noChangeArrowheads="1"/>
            </p:cNvSpPr>
            <p:nvPr/>
          </p:nvSpPr>
          <p:spPr bwMode="auto">
            <a:xfrm>
              <a:off x="4663" y="3309"/>
              <a:ext cx="617" cy="243"/>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דוגמא:</a:t>
              </a:r>
              <a:endParaRPr lang="en-US" sz="1600">
                <a:effectLst>
                  <a:outerShdw blurRad="38100" dist="38100" dir="2700000" algn="tl">
                    <a:srgbClr val="C0C0C0"/>
                  </a:outerShdw>
                </a:effectLst>
                <a:cs typeface="David Transparent" pitchFamily="10" charset="-79"/>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wipe(up)">
                                      <p:cBhvr>
                                        <p:cTn id="7" dur="500"/>
                                        <p:tgtEl>
                                          <p:spTgt spid="106498"/>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builtIn="1"/>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6499"/>
                                        </p:tgtEl>
                                        <p:attrNameLst>
                                          <p:attrName>style.visibility</p:attrName>
                                        </p:attrNameLst>
                                      </p:cBhvr>
                                      <p:to>
                                        <p:strVal val="visible"/>
                                      </p:to>
                                    </p:set>
                                    <p:animEffect transition="in" filter="wipe(up)">
                                      <p:cBhvr>
                                        <p:cTn id="12" dur="500"/>
                                        <p:tgtEl>
                                          <p:spTgt spid="106499"/>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builtIn="1"/>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6500"/>
                                        </p:tgtEl>
                                        <p:attrNameLst>
                                          <p:attrName>style.visibility</p:attrName>
                                        </p:attrNameLst>
                                      </p:cBhvr>
                                      <p:to>
                                        <p:strVal val="visible"/>
                                      </p:to>
                                    </p:set>
                                    <p:animEffect transition="in" filter="wipe(up)">
                                      <p:cBhvr>
                                        <p:cTn id="17" dur="500"/>
                                        <p:tgtEl>
                                          <p:spTgt spid="106500"/>
                                        </p:tgtEl>
                                      </p:cBhvr>
                                    </p:animEffect>
                                  </p:childTnLst>
                                  <p:subTnLst>
                                    <p:audio>
                                      <p:cMediaNode>
                                        <p:cTn display="0" masterRel="sameClick">
                                          <p:stCondLst>
                                            <p:cond evt="begin" delay="0">
                                              <p:tn val="15"/>
                                            </p:cond>
                                          </p:stCondLst>
                                          <p:endCondLst>
                                            <p:cond evt="onStopAudio" delay="0">
                                              <p:tgtEl>
                                                <p:sldTgt/>
                                              </p:tgtEl>
                                            </p:cond>
                                          </p:endCondLst>
                                        </p:cTn>
                                        <p:tgtEl>
                                          <p:sndTgt r:embed="rId3" name="projctor.wav" builtIn="1"/>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6502"/>
                                        </p:tgtEl>
                                        <p:attrNameLst>
                                          <p:attrName>style.visibility</p:attrName>
                                        </p:attrNameLst>
                                      </p:cBhvr>
                                      <p:to>
                                        <p:strVal val="visible"/>
                                      </p:to>
                                    </p:set>
                                    <p:animEffect transition="in" filter="wipe(up)">
                                      <p:cBhvr>
                                        <p:cTn id="22" dur="500"/>
                                        <p:tgtEl>
                                          <p:spTgt spid="1065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6501"/>
                                        </p:tgtEl>
                                        <p:attrNameLst>
                                          <p:attrName>style.visibility</p:attrName>
                                        </p:attrNameLst>
                                      </p:cBhvr>
                                      <p:to>
                                        <p:strVal val="visible"/>
                                      </p:to>
                                    </p:set>
                                    <p:animEffect transition="in" filter="wipe(up)">
                                      <p:cBhvr>
                                        <p:cTn id="27" dur="500"/>
                                        <p:tgtEl>
                                          <p:spTgt spid="10650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06535"/>
                                        </p:tgtEl>
                                        <p:attrNameLst>
                                          <p:attrName>style.visibility</p:attrName>
                                        </p:attrNameLst>
                                      </p:cBhvr>
                                      <p:to>
                                        <p:strVal val="visible"/>
                                      </p:to>
                                    </p:set>
                                    <p:animEffect transition="in" filter="wipe(up)">
                                      <p:cBhvr>
                                        <p:cTn id="32" dur="500"/>
                                        <p:tgtEl>
                                          <p:spTgt spid="106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utoUpdateAnimBg="0"/>
      <p:bldP spid="106499" grpId="0" autoUpdateAnimBg="0"/>
      <p:bldP spid="10650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3"/>
          <p:cNvSpPr>
            <a:spLocks noGrp="1"/>
          </p:cNvSpPr>
          <p:nvPr>
            <p:ph type="sldNum" sz="quarter" idx="12"/>
          </p:nvPr>
        </p:nvSpPr>
        <p:spPr/>
        <p:txBody>
          <a:bodyPr/>
          <a:lstStyle/>
          <a:p>
            <a:fld id="{16ADF480-F87D-48C4-A332-83D588E87249}" type="slidenum">
              <a:rPr lang="en-US"/>
              <a:pPr/>
              <a:t>25</a:t>
            </a:fld>
            <a:endParaRPr lang="en-US"/>
          </a:p>
        </p:txBody>
      </p:sp>
      <p:grpSp>
        <p:nvGrpSpPr>
          <p:cNvPr id="107522" name="Group 2"/>
          <p:cNvGrpSpPr>
            <a:grpSpLocks/>
          </p:cNvGrpSpPr>
          <p:nvPr/>
        </p:nvGrpSpPr>
        <p:grpSpPr bwMode="auto">
          <a:xfrm>
            <a:off x="1981200" y="1143000"/>
            <a:ext cx="5562600" cy="1676400"/>
            <a:chOff x="1344" y="720"/>
            <a:chExt cx="3504" cy="1056"/>
          </a:xfrm>
        </p:grpSpPr>
        <p:sp>
          <p:nvSpPr>
            <p:cNvPr id="107523" name="Line 3"/>
            <p:cNvSpPr>
              <a:spLocks noChangeShapeType="1"/>
            </p:cNvSpPr>
            <p:nvPr/>
          </p:nvSpPr>
          <p:spPr bwMode="auto">
            <a:xfrm>
              <a:off x="1344" y="1296"/>
              <a:ext cx="480" cy="0"/>
            </a:xfrm>
            <a:prstGeom prst="line">
              <a:avLst/>
            </a:prstGeom>
            <a:noFill/>
            <a:ln w="9525">
              <a:solidFill>
                <a:schemeClr val="tx1"/>
              </a:solidFill>
              <a:round/>
              <a:headEnd/>
              <a:tailEnd type="triangle" w="med" len="med"/>
            </a:ln>
            <a:effectLst/>
          </p:spPr>
          <p:txBody>
            <a:bodyPr wrap="none"/>
            <a:lstStyle/>
            <a:p>
              <a:endParaRPr lang="he-IL"/>
            </a:p>
          </p:txBody>
        </p:sp>
        <p:sp>
          <p:nvSpPr>
            <p:cNvPr id="107524" name="Line 4"/>
            <p:cNvSpPr>
              <a:spLocks noChangeShapeType="1"/>
            </p:cNvSpPr>
            <p:nvPr/>
          </p:nvSpPr>
          <p:spPr bwMode="auto">
            <a:xfrm>
              <a:off x="4368" y="1296"/>
              <a:ext cx="480" cy="0"/>
            </a:xfrm>
            <a:prstGeom prst="line">
              <a:avLst/>
            </a:prstGeom>
            <a:noFill/>
            <a:ln w="9525">
              <a:solidFill>
                <a:schemeClr val="tx1"/>
              </a:solidFill>
              <a:round/>
              <a:headEnd/>
              <a:tailEnd type="triangle" w="med" len="med"/>
            </a:ln>
            <a:effectLst/>
          </p:spPr>
          <p:txBody>
            <a:bodyPr wrap="none"/>
            <a:lstStyle/>
            <a:p>
              <a:endParaRPr lang="he-IL"/>
            </a:p>
          </p:txBody>
        </p:sp>
        <p:sp>
          <p:nvSpPr>
            <p:cNvPr id="107525" name="AutoShape 5"/>
            <p:cNvSpPr>
              <a:spLocks noChangeArrowheads="1"/>
            </p:cNvSpPr>
            <p:nvPr/>
          </p:nvSpPr>
          <p:spPr bwMode="auto">
            <a:xfrm>
              <a:off x="1824" y="912"/>
              <a:ext cx="2544" cy="864"/>
            </a:xfrm>
            <a:prstGeom prst="bevel">
              <a:avLst>
                <a:gd name="adj" fmla="val 12500"/>
              </a:avLst>
            </a:prstGeom>
            <a:solidFill>
              <a:schemeClr val="hlink">
                <a:alpha val="50000"/>
              </a:schemeClr>
            </a:solidFill>
            <a:ln w="9525">
              <a:solidFill>
                <a:schemeClr val="tx1"/>
              </a:solidFill>
              <a:miter lim="800000"/>
              <a:headEnd/>
              <a:tailEnd/>
            </a:ln>
            <a:effectLst/>
          </p:spPr>
          <p:txBody>
            <a:bodyPr wrap="none" anchor="ctr"/>
            <a:lstStyle/>
            <a:p>
              <a:endParaRPr lang="he-IL"/>
            </a:p>
          </p:txBody>
        </p:sp>
        <p:sp>
          <p:nvSpPr>
            <p:cNvPr id="107526" name="Text Box 6"/>
            <p:cNvSpPr txBox="1">
              <a:spLocks noChangeArrowheads="1"/>
            </p:cNvSpPr>
            <p:nvPr/>
          </p:nvSpPr>
          <p:spPr bwMode="auto">
            <a:xfrm>
              <a:off x="2736" y="720"/>
              <a:ext cx="720" cy="231"/>
            </a:xfrm>
            <a:prstGeom prst="rect">
              <a:avLst/>
            </a:prstGeom>
            <a:noFill/>
            <a:ln w="9525">
              <a:noFill/>
              <a:miter lim="800000"/>
              <a:headEnd/>
              <a:tailEnd/>
            </a:ln>
            <a:effectLst/>
          </p:spPr>
          <p:txBody>
            <a:bodyPr>
              <a:spAutoFit/>
            </a:bodyPr>
            <a:lstStyle/>
            <a:p>
              <a:pPr>
                <a:spcBef>
                  <a:spcPct val="50000"/>
                </a:spcBef>
              </a:pPr>
              <a:r>
                <a:rPr lang="he-IL" sz="1800" b="1">
                  <a:solidFill>
                    <a:schemeClr val="accent2"/>
                  </a:solidFill>
                  <a:effectLst>
                    <a:outerShdw blurRad="38100" dist="38100" dir="2700000" algn="tl">
                      <a:srgbClr val="C0C0C0"/>
                    </a:outerShdw>
                  </a:effectLst>
                  <a:cs typeface="David Transparent" pitchFamily="10" charset="-79"/>
                </a:rPr>
                <a:t>בעיה </a:t>
              </a:r>
              <a:r>
                <a:rPr lang="en-US" sz="1800" b="1">
                  <a:solidFill>
                    <a:schemeClr val="accent2"/>
                  </a:solidFill>
                  <a:effectLst>
                    <a:outerShdw blurRad="38100" dist="38100" dir="2700000" algn="tl">
                      <a:srgbClr val="C0C0C0"/>
                    </a:outerShdw>
                  </a:effectLst>
                  <a:cs typeface="David Transparent" pitchFamily="10" charset="-79"/>
                </a:rPr>
                <a:t>A</a:t>
              </a:r>
            </a:p>
          </p:txBody>
        </p:sp>
      </p:grpSp>
      <p:grpSp>
        <p:nvGrpSpPr>
          <p:cNvPr id="107527" name="Group 7"/>
          <p:cNvGrpSpPr>
            <a:grpSpLocks/>
          </p:cNvGrpSpPr>
          <p:nvPr/>
        </p:nvGrpSpPr>
        <p:grpSpPr bwMode="auto">
          <a:xfrm>
            <a:off x="2133600" y="3733800"/>
            <a:ext cx="5562600" cy="1676400"/>
            <a:chOff x="1344" y="2352"/>
            <a:chExt cx="3504" cy="1056"/>
          </a:xfrm>
        </p:grpSpPr>
        <p:sp>
          <p:nvSpPr>
            <p:cNvPr id="107528" name="Line 8"/>
            <p:cNvSpPr>
              <a:spLocks noChangeShapeType="1"/>
            </p:cNvSpPr>
            <p:nvPr/>
          </p:nvSpPr>
          <p:spPr bwMode="auto">
            <a:xfrm>
              <a:off x="4368" y="2976"/>
              <a:ext cx="480" cy="0"/>
            </a:xfrm>
            <a:prstGeom prst="line">
              <a:avLst/>
            </a:prstGeom>
            <a:noFill/>
            <a:ln w="9525">
              <a:solidFill>
                <a:schemeClr val="tx1"/>
              </a:solidFill>
              <a:round/>
              <a:headEnd/>
              <a:tailEnd type="triangle" w="med" len="med"/>
            </a:ln>
            <a:effectLst/>
          </p:spPr>
          <p:txBody>
            <a:bodyPr wrap="none"/>
            <a:lstStyle/>
            <a:p>
              <a:endParaRPr lang="he-IL"/>
            </a:p>
          </p:txBody>
        </p:sp>
        <p:grpSp>
          <p:nvGrpSpPr>
            <p:cNvPr id="107529" name="Group 9"/>
            <p:cNvGrpSpPr>
              <a:grpSpLocks/>
            </p:cNvGrpSpPr>
            <p:nvPr/>
          </p:nvGrpSpPr>
          <p:grpSpPr bwMode="auto">
            <a:xfrm>
              <a:off x="1344" y="2352"/>
              <a:ext cx="3024" cy="1056"/>
              <a:chOff x="1344" y="2352"/>
              <a:chExt cx="3024" cy="1056"/>
            </a:xfrm>
          </p:grpSpPr>
          <p:sp>
            <p:nvSpPr>
              <p:cNvPr id="107530" name="Line 10"/>
              <p:cNvSpPr>
                <a:spLocks noChangeShapeType="1"/>
              </p:cNvSpPr>
              <p:nvPr/>
            </p:nvSpPr>
            <p:spPr bwMode="auto">
              <a:xfrm>
                <a:off x="1344" y="3024"/>
                <a:ext cx="480" cy="0"/>
              </a:xfrm>
              <a:prstGeom prst="line">
                <a:avLst/>
              </a:prstGeom>
              <a:noFill/>
              <a:ln w="9525">
                <a:solidFill>
                  <a:schemeClr val="tx1"/>
                </a:solidFill>
                <a:round/>
                <a:headEnd/>
                <a:tailEnd type="triangle" w="med" len="med"/>
              </a:ln>
              <a:effectLst/>
            </p:spPr>
            <p:txBody>
              <a:bodyPr wrap="none"/>
              <a:lstStyle/>
              <a:p>
                <a:endParaRPr lang="he-IL"/>
              </a:p>
            </p:txBody>
          </p:sp>
          <p:sp>
            <p:nvSpPr>
              <p:cNvPr id="107531" name="AutoShape 11"/>
              <p:cNvSpPr>
                <a:spLocks noChangeArrowheads="1"/>
              </p:cNvSpPr>
              <p:nvPr/>
            </p:nvSpPr>
            <p:spPr bwMode="auto">
              <a:xfrm>
                <a:off x="1824" y="2544"/>
                <a:ext cx="2544" cy="864"/>
              </a:xfrm>
              <a:prstGeom prst="bevel">
                <a:avLst>
                  <a:gd name="adj" fmla="val 12500"/>
                </a:avLst>
              </a:prstGeom>
              <a:solidFill>
                <a:schemeClr val="hlink">
                  <a:alpha val="50000"/>
                </a:schemeClr>
              </a:solidFill>
              <a:ln w="9525">
                <a:solidFill>
                  <a:schemeClr val="tx1"/>
                </a:solidFill>
                <a:miter lim="800000"/>
                <a:headEnd/>
                <a:tailEnd/>
              </a:ln>
              <a:effectLst/>
            </p:spPr>
            <p:txBody>
              <a:bodyPr wrap="none" anchor="ctr"/>
              <a:lstStyle/>
              <a:p>
                <a:endParaRPr lang="he-IL"/>
              </a:p>
            </p:txBody>
          </p:sp>
          <p:sp>
            <p:nvSpPr>
              <p:cNvPr id="107532" name="Text Box 12"/>
              <p:cNvSpPr txBox="1">
                <a:spLocks noChangeArrowheads="1"/>
              </p:cNvSpPr>
              <p:nvPr/>
            </p:nvSpPr>
            <p:spPr bwMode="auto">
              <a:xfrm>
                <a:off x="2784" y="2352"/>
                <a:ext cx="672" cy="231"/>
              </a:xfrm>
              <a:prstGeom prst="rect">
                <a:avLst/>
              </a:prstGeom>
              <a:noFill/>
              <a:ln w="9525">
                <a:noFill/>
                <a:miter lim="800000"/>
                <a:headEnd/>
                <a:tailEnd/>
              </a:ln>
              <a:effectLst/>
            </p:spPr>
            <p:txBody>
              <a:bodyPr>
                <a:spAutoFit/>
              </a:bodyPr>
              <a:lstStyle/>
              <a:p>
                <a:pPr>
                  <a:spcBef>
                    <a:spcPct val="50000"/>
                  </a:spcBef>
                </a:pPr>
                <a:r>
                  <a:rPr lang="he-IL" sz="1800" b="1">
                    <a:solidFill>
                      <a:schemeClr val="accent2"/>
                    </a:solidFill>
                    <a:effectLst>
                      <a:outerShdw blurRad="38100" dist="38100" dir="2700000" algn="tl">
                        <a:srgbClr val="C0C0C0"/>
                      </a:outerShdw>
                    </a:effectLst>
                    <a:cs typeface="David Transparent" pitchFamily="10" charset="-79"/>
                  </a:rPr>
                  <a:t>בעיה </a:t>
                </a:r>
                <a:r>
                  <a:rPr lang="en-US" sz="1800" b="1">
                    <a:solidFill>
                      <a:schemeClr val="accent2"/>
                    </a:solidFill>
                    <a:effectLst>
                      <a:outerShdw blurRad="38100" dist="38100" dir="2700000" algn="tl">
                        <a:srgbClr val="C0C0C0"/>
                      </a:outerShdw>
                    </a:effectLst>
                    <a:cs typeface="David Transparent" pitchFamily="10" charset="-79"/>
                  </a:rPr>
                  <a:t>B</a:t>
                </a:r>
              </a:p>
            </p:txBody>
          </p:sp>
        </p:grpSp>
      </p:grpSp>
      <p:grpSp>
        <p:nvGrpSpPr>
          <p:cNvPr id="107533" name="Group 13"/>
          <p:cNvGrpSpPr>
            <a:grpSpLocks/>
          </p:cNvGrpSpPr>
          <p:nvPr/>
        </p:nvGrpSpPr>
        <p:grpSpPr bwMode="auto">
          <a:xfrm>
            <a:off x="1371600" y="1828800"/>
            <a:ext cx="7010400" cy="657225"/>
            <a:chOff x="864" y="1152"/>
            <a:chExt cx="4416" cy="414"/>
          </a:xfrm>
        </p:grpSpPr>
        <p:graphicFrame>
          <p:nvGraphicFramePr>
            <p:cNvPr id="107534" name="Object 14"/>
            <p:cNvGraphicFramePr>
              <a:graphicFrameLocks noChangeAspect="1"/>
            </p:cNvGraphicFramePr>
            <p:nvPr/>
          </p:nvGraphicFramePr>
          <p:xfrm>
            <a:off x="864" y="1152"/>
            <a:ext cx="446" cy="382"/>
          </p:xfrm>
          <a:graphic>
            <a:graphicData uri="http://schemas.openxmlformats.org/presentationml/2006/ole">
              <p:oleObj spid="_x0000_s107534" name="Equation" r:id="rId5" imgW="215640" imgH="203040" progId="Equation.DSMT4">
                <p:embed/>
              </p:oleObj>
            </a:graphicData>
          </a:graphic>
        </p:graphicFrame>
        <p:sp>
          <p:nvSpPr>
            <p:cNvPr id="107535" name="Text Box 15"/>
            <p:cNvSpPr txBox="1">
              <a:spLocks noChangeArrowheads="1"/>
            </p:cNvSpPr>
            <p:nvPr/>
          </p:nvSpPr>
          <p:spPr bwMode="auto">
            <a:xfrm>
              <a:off x="2400" y="1200"/>
              <a:ext cx="1248" cy="366"/>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האם קיים מסלול המילטוני ב-</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a:t>
              </a:r>
              <a:endParaRPr lang="en-US" sz="1600">
                <a:effectLst>
                  <a:outerShdw blurRad="38100" dist="38100" dir="2700000" algn="tl">
                    <a:srgbClr val="C0C0C0"/>
                  </a:outerShdw>
                </a:effectLst>
                <a:cs typeface="David Transparent" pitchFamily="10" charset="-79"/>
              </a:endParaRPr>
            </a:p>
          </p:txBody>
        </p:sp>
        <p:sp>
          <p:nvSpPr>
            <p:cNvPr id="107536" name="Text Box 16"/>
            <p:cNvSpPr txBox="1">
              <a:spLocks noChangeArrowheads="1"/>
            </p:cNvSpPr>
            <p:nvPr/>
          </p:nvSpPr>
          <p:spPr bwMode="auto">
            <a:xfrm>
              <a:off x="4761" y="1200"/>
              <a:ext cx="519" cy="212"/>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כן/לא</a:t>
              </a:r>
              <a:endParaRPr lang="en-US" sz="1600">
                <a:solidFill>
                  <a:schemeClr val="accent2"/>
                </a:solidFill>
                <a:effectLst>
                  <a:outerShdw blurRad="38100" dist="38100" dir="2700000" algn="tl">
                    <a:srgbClr val="C0C0C0"/>
                  </a:outerShdw>
                </a:effectLst>
                <a:cs typeface="David Transparent" pitchFamily="10" charset="-79"/>
              </a:endParaRPr>
            </a:p>
          </p:txBody>
        </p:sp>
      </p:grpSp>
      <p:grpSp>
        <p:nvGrpSpPr>
          <p:cNvPr id="107537" name="Group 17"/>
          <p:cNvGrpSpPr>
            <a:grpSpLocks/>
          </p:cNvGrpSpPr>
          <p:nvPr/>
        </p:nvGrpSpPr>
        <p:grpSpPr bwMode="auto">
          <a:xfrm>
            <a:off x="1219200" y="4419600"/>
            <a:ext cx="7180263" cy="722313"/>
            <a:chOff x="768" y="2784"/>
            <a:chExt cx="4523" cy="455"/>
          </a:xfrm>
        </p:grpSpPr>
        <p:sp>
          <p:nvSpPr>
            <p:cNvPr id="107538" name="Text Box 18"/>
            <p:cNvSpPr txBox="1">
              <a:spLocks noChangeArrowheads="1"/>
            </p:cNvSpPr>
            <p:nvPr/>
          </p:nvSpPr>
          <p:spPr bwMode="auto">
            <a:xfrm>
              <a:off x="4811" y="2880"/>
              <a:ext cx="480" cy="212"/>
            </a:xfrm>
            <a:prstGeom prst="rect">
              <a:avLst/>
            </a:prstGeom>
            <a:noFill/>
            <a:ln w="9525">
              <a:noFill/>
              <a:miter lim="800000"/>
              <a:headEnd/>
              <a:tailEnd/>
            </a:ln>
            <a:effectLst/>
          </p:spPr>
          <p:txBody>
            <a:bodyPr>
              <a:spAutoFit/>
            </a:bodyPr>
            <a:lstStyle/>
            <a:p>
              <a:pPr algn="l" rtl="0">
                <a:spcBef>
                  <a:spcPct val="50000"/>
                </a:spcBef>
              </a:pPr>
              <a:r>
                <a:rPr lang="he-IL" sz="1600">
                  <a:effectLst>
                    <a:outerShdw blurRad="38100" dist="38100" dir="2700000" algn="tl">
                      <a:srgbClr val="C0C0C0"/>
                    </a:outerShdw>
                  </a:effectLst>
                  <a:cs typeface="David Transparent" pitchFamily="10" charset="-79"/>
                </a:rPr>
                <a:t>כן/לא</a:t>
              </a:r>
              <a:endParaRPr lang="en-US" sz="1600">
                <a:solidFill>
                  <a:schemeClr val="accent2"/>
                </a:solidFill>
                <a:effectLst>
                  <a:outerShdw blurRad="38100" dist="38100" dir="2700000" algn="tl">
                    <a:srgbClr val="C0C0C0"/>
                  </a:outerShdw>
                </a:effectLst>
                <a:cs typeface="David Transparent" pitchFamily="10" charset="-79"/>
              </a:endParaRPr>
            </a:p>
          </p:txBody>
        </p:sp>
        <p:graphicFrame>
          <p:nvGraphicFramePr>
            <p:cNvPr id="107539" name="Object 19"/>
            <p:cNvGraphicFramePr>
              <a:graphicFrameLocks noChangeAspect="1"/>
            </p:cNvGraphicFramePr>
            <p:nvPr/>
          </p:nvGraphicFramePr>
          <p:xfrm>
            <a:off x="768" y="2808"/>
            <a:ext cx="602" cy="431"/>
          </p:xfrm>
          <a:graphic>
            <a:graphicData uri="http://schemas.openxmlformats.org/presentationml/2006/ole">
              <p:oleObj spid="_x0000_s107539" name="Equation" r:id="rId6" imgW="355320" imgH="228600" progId="Equation.DSMT4">
                <p:embed/>
              </p:oleObj>
            </a:graphicData>
          </a:graphic>
        </p:graphicFrame>
        <p:sp>
          <p:nvSpPr>
            <p:cNvPr id="107540" name="Text Box 20"/>
            <p:cNvSpPr txBox="1">
              <a:spLocks noChangeArrowheads="1"/>
            </p:cNvSpPr>
            <p:nvPr/>
          </p:nvSpPr>
          <p:spPr bwMode="auto">
            <a:xfrm>
              <a:off x="2208" y="2784"/>
              <a:ext cx="1728" cy="366"/>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האם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2</a:t>
              </a:r>
              <a:r>
                <a:rPr lang="he-IL" sz="1600">
                  <a:effectLst>
                    <a:outerShdw blurRad="38100" dist="38100" dir="2700000" algn="tl">
                      <a:srgbClr val="C0C0C0"/>
                    </a:outerShdw>
                  </a:effectLst>
                  <a:cs typeface="David Transparent" pitchFamily="10" charset="-79"/>
                </a:rPr>
                <a:t> איזומורפי לאיזשהו תת-גרף של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1 </a:t>
              </a:r>
              <a:r>
                <a:rPr lang="he-IL" sz="1600">
                  <a:effectLst>
                    <a:outerShdw blurRad="38100" dist="38100" dir="2700000" algn="tl">
                      <a:srgbClr val="C0C0C0"/>
                    </a:outerShdw>
                  </a:effectLst>
                  <a:cs typeface="David Transparent" pitchFamily="10" charset="-79"/>
                </a:rPr>
                <a:t>?</a:t>
              </a:r>
            </a:p>
          </p:txBody>
        </p:sp>
      </p:grpSp>
      <p:grpSp>
        <p:nvGrpSpPr>
          <p:cNvPr id="107568" name="Group 48"/>
          <p:cNvGrpSpPr>
            <a:grpSpLocks/>
          </p:cNvGrpSpPr>
          <p:nvPr/>
        </p:nvGrpSpPr>
        <p:grpSpPr bwMode="auto">
          <a:xfrm>
            <a:off x="838200" y="2514600"/>
            <a:ext cx="1371600" cy="1905000"/>
            <a:chOff x="528" y="1584"/>
            <a:chExt cx="864" cy="1200"/>
          </a:xfrm>
        </p:grpSpPr>
        <p:grpSp>
          <p:nvGrpSpPr>
            <p:cNvPr id="107542" name="Group 22"/>
            <p:cNvGrpSpPr>
              <a:grpSpLocks/>
            </p:cNvGrpSpPr>
            <p:nvPr/>
          </p:nvGrpSpPr>
          <p:grpSpPr bwMode="auto">
            <a:xfrm>
              <a:off x="672" y="2484"/>
              <a:ext cx="240" cy="250"/>
              <a:chOff x="1392" y="3312"/>
              <a:chExt cx="864" cy="672"/>
            </a:xfrm>
          </p:grpSpPr>
          <p:sp>
            <p:nvSpPr>
              <p:cNvPr id="107543" name="Line 23"/>
              <p:cNvSpPr>
                <a:spLocks noChangeShapeType="1"/>
              </p:cNvSpPr>
              <p:nvPr/>
            </p:nvSpPr>
            <p:spPr bwMode="auto">
              <a:xfrm flipV="1">
                <a:off x="1392" y="3312"/>
                <a:ext cx="288" cy="288"/>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7544" name="Line 24"/>
              <p:cNvSpPr>
                <a:spLocks noChangeShapeType="1"/>
              </p:cNvSpPr>
              <p:nvPr/>
            </p:nvSpPr>
            <p:spPr bwMode="auto">
              <a:xfrm flipH="1" flipV="1">
                <a:off x="1680" y="3312"/>
                <a:ext cx="432" cy="144"/>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7545" name="Line 25"/>
              <p:cNvSpPr>
                <a:spLocks noChangeShapeType="1"/>
              </p:cNvSpPr>
              <p:nvPr/>
            </p:nvSpPr>
            <p:spPr bwMode="auto">
              <a:xfrm>
                <a:off x="1392" y="3600"/>
                <a:ext cx="240" cy="384"/>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7546" name="Line 26"/>
              <p:cNvSpPr>
                <a:spLocks noChangeShapeType="1"/>
              </p:cNvSpPr>
              <p:nvPr/>
            </p:nvSpPr>
            <p:spPr bwMode="auto">
              <a:xfrm>
                <a:off x="1680" y="3312"/>
                <a:ext cx="576" cy="480"/>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7547" name="Line 27"/>
              <p:cNvSpPr>
                <a:spLocks noChangeShapeType="1"/>
              </p:cNvSpPr>
              <p:nvPr/>
            </p:nvSpPr>
            <p:spPr bwMode="auto">
              <a:xfrm>
                <a:off x="1392" y="3600"/>
                <a:ext cx="864" cy="192"/>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7548" name="Line 28"/>
              <p:cNvSpPr>
                <a:spLocks noChangeShapeType="1"/>
              </p:cNvSpPr>
              <p:nvPr/>
            </p:nvSpPr>
            <p:spPr bwMode="auto">
              <a:xfrm flipV="1">
                <a:off x="1632" y="3456"/>
                <a:ext cx="480" cy="528"/>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7549" name="Line 29"/>
              <p:cNvSpPr>
                <a:spLocks noChangeShapeType="1"/>
              </p:cNvSpPr>
              <p:nvPr/>
            </p:nvSpPr>
            <p:spPr bwMode="auto">
              <a:xfrm flipH="1">
                <a:off x="1632" y="3312"/>
                <a:ext cx="48" cy="672"/>
              </a:xfrm>
              <a:prstGeom prst="line">
                <a:avLst/>
              </a:prstGeom>
              <a:noFill/>
              <a:ln w="38100">
                <a:solidFill>
                  <a:schemeClr val="tx1"/>
                </a:solidFill>
                <a:round/>
                <a:headEnd type="oval" w="med" len="med"/>
                <a:tailEnd type="oval" w="med" len="med"/>
              </a:ln>
              <a:effectLst/>
            </p:spPr>
            <p:txBody>
              <a:bodyPr wrap="none"/>
              <a:lstStyle/>
              <a:p>
                <a:endParaRPr lang="he-IL"/>
              </a:p>
            </p:txBody>
          </p:sp>
        </p:grpSp>
        <p:grpSp>
          <p:nvGrpSpPr>
            <p:cNvPr id="107551" name="Group 31"/>
            <p:cNvGrpSpPr>
              <a:grpSpLocks/>
            </p:cNvGrpSpPr>
            <p:nvPr/>
          </p:nvGrpSpPr>
          <p:grpSpPr bwMode="auto">
            <a:xfrm>
              <a:off x="528" y="1634"/>
              <a:ext cx="576" cy="1150"/>
              <a:chOff x="624" y="1536"/>
              <a:chExt cx="576" cy="1152"/>
            </a:xfrm>
          </p:grpSpPr>
          <p:sp>
            <p:nvSpPr>
              <p:cNvPr id="107552" name="Line 32"/>
              <p:cNvSpPr>
                <a:spLocks noChangeShapeType="1"/>
              </p:cNvSpPr>
              <p:nvPr/>
            </p:nvSpPr>
            <p:spPr bwMode="auto">
              <a:xfrm>
                <a:off x="1152" y="1536"/>
                <a:ext cx="0" cy="1152"/>
              </a:xfrm>
              <a:prstGeom prst="line">
                <a:avLst/>
              </a:prstGeom>
              <a:noFill/>
              <a:ln w="9525">
                <a:solidFill>
                  <a:schemeClr val="tx1"/>
                </a:solidFill>
                <a:prstDash val="sysDot"/>
                <a:round/>
                <a:headEnd/>
                <a:tailEnd type="triangle" w="med" len="med"/>
              </a:ln>
              <a:effectLst/>
            </p:spPr>
            <p:txBody>
              <a:bodyPr wrap="none"/>
              <a:lstStyle/>
              <a:p>
                <a:endParaRPr lang="he-IL"/>
              </a:p>
            </p:txBody>
          </p:sp>
          <p:sp>
            <p:nvSpPr>
              <p:cNvPr id="107553" name="Text Box 33"/>
              <p:cNvSpPr txBox="1">
                <a:spLocks noChangeArrowheads="1"/>
              </p:cNvSpPr>
              <p:nvPr/>
            </p:nvSpPr>
            <p:spPr bwMode="auto">
              <a:xfrm>
                <a:off x="624" y="1776"/>
                <a:ext cx="576" cy="327"/>
              </a:xfrm>
              <a:prstGeom prst="rect">
                <a:avLst/>
              </a:prstGeom>
              <a:noFill/>
              <a:ln w="9525">
                <a:noFill/>
                <a:miter lim="800000"/>
                <a:headEnd/>
                <a:tailEnd/>
              </a:ln>
              <a:effectLst/>
            </p:spPr>
            <p:txBody>
              <a:bodyPr>
                <a:spAutoFit/>
              </a:bodyPr>
              <a:lstStyle/>
              <a:p>
                <a:pPr>
                  <a:spcBef>
                    <a:spcPct val="50000"/>
                  </a:spcBef>
                </a:pPr>
                <a:r>
                  <a:rPr lang="he-IL" sz="1400">
                    <a:effectLst>
                      <a:outerShdw blurRad="38100" dist="38100" dir="2700000" algn="tl">
                        <a:srgbClr val="C0C0C0"/>
                      </a:outerShdw>
                    </a:effectLst>
                    <a:cs typeface="David Transparent" pitchFamily="10" charset="-79"/>
                  </a:rPr>
                  <a:t>שינוי הקלט</a:t>
                </a:r>
                <a:endParaRPr lang="en-US" sz="1400">
                  <a:solidFill>
                    <a:schemeClr val="accent2"/>
                  </a:solidFill>
                  <a:effectLst>
                    <a:outerShdw blurRad="38100" dist="38100" dir="2700000" algn="tl">
                      <a:srgbClr val="C0C0C0"/>
                    </a:outerShdw>
                  </a:effectLst>
                  <a:cs typeface="David Transparent" pitchFamily="10" charset="-79"/>
                </a:endParaRPr>
              </a:p>
            </p:txBody>
          </p:sp>
        </p:grpSp>
        <p:grpSp>
          <p:nvGrpSpPr>
            <p:cNvPr id="107554" name="Group 34"/>
            <p:cNvGrpSpPr>
              <a:grpSpLocks/>
            </p:cNvGrpSpPr>
            <p:nvPr/>
          </p:nvGrpSpPr>
          <p:grpSpPr bwMode="auto">
            <a:xfrm>
              <a:off x="768" y="1584"/>
              <a:ext cx="240" cy="250"/>
              <a:chOff x="1392" y="3312"/>
              <a:chExt cx="864" cy="672"/>
            </a:xfrm>
          </p:grpSpPr>
          <p:sp>
            <p:nvSpPr>
              <p:cNvPr id="107555" name="Line 35"/>
              <p:cNvSpPr>
                <a:spLocks noChangeShapeType="1"/>
              </p:cNvSpPr>
              <p:nvPr/>
            </p:nvSpPr>
            <p:spPr bwMode="auto">
              <a:xfrm flipV="1">
                <a:off x="1392" y="3312"/>
                <a:ext cx="288" cy="288"/>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7556" name="Line 36"/>
              <p:cNvSpPr>
                <a:spLocks noChangeShapeType="1"/>
              </p:cNvSpPr>
              <p:nvPr/>
            </p:nvSpPr>
            <p:spPr bwMode="auto">
              <a:xfrm flipH="1" flipV="1">
                <a:off x="1680" y="3312"/>
                <a:ext cx="432" cy="144"/>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7557" name="Line 37"/>
              <p:cNvSpPr>
                <a:spLocks noChangeShapeType="1"/>
              </p:cNvSpPr>
              <p:nvPr/>
            </p:nvSpPr>
            <p:spPr bwMode="auto">
              <a:xfrm>
                <a:off x="1392" y="3600"/>
                <a:ext cx="240" cy="384"/>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7558" name="Line 38"/>
              <p:cNvSpPr>
                <a:spLocks noChangeShapeType="1"/>
              </p:cNvSpPr>
              <p:nvPr/>
            </p:nvSpPr>
            <p:spPr bwMode="auto">
              <a:xfrm>
                <a:off x="1680" y="3312"/>
                <a:ext cx="576" cy="480"/>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7559" name="Line 39"/>
              <p:cNvSpPr>
                <a:spLocks noChangeShapeType="1"/>
              </p:cNvSpPr>
              <p:nvPr/>
            </p:nvSpPr>
            <p:spPr bwMode="auto">
              <a:xfrm>
                <a:off x="1392" y="3600"/>
                <a:ext cx="864" cy="192"/>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7560" name="Line 40"/>
              <p:cNvSpPr>
                <a:spLocks noChangeShapeType="1"/>
              </p:cNvSpPr>
              <p:nvPr/>
            </p:nvSpPr>
            <p:spPr bwMode="auto">
              <a:xfrm flipV="1">
                <a:off x="1632" y="3456"/>
                <a:ext cx="480" cy="528"/>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7561" name="Line 41"/>
              <p:cNvSpPr>
                <a:spLocks noChangeShapeType="1"/>
              </p:cNvSpPr>
              <p:nvPr/>
            </p:nvSpPr>
            <p:spPr bwMode="auto">
              <a:xfrm flipH="1">
                <a:off x="1632" y="3312"/>
                <a:ext cx="48" cy="672"/>
              </a:xfrm>
              <a:prstGeom prst="line">
                <a:avLst/>
              </a:prstGeom>
              <a:noFill/>
              <a:ln w="38100">
                <a:solidFill>
                  <a:schemeClr val="tx1"/>
                </a:solidFill>
                <a:round/>
                <a:headEnd type="oval" w="med" len="med"/>
                <a:tailEnd type="oval" w="med" len="med"/>
              </a:ln>
              <a:effectLst/>
            </p:spPr>
            <p:txBody>
              <a:bodyPr wrap="none"/>
              <a:lstStyle/>
              <a:p>
                <a:endParaRPr lang="he-IL"/>
              </a:p>
            </p:txBody>
          </p:sp>
        </p:grpSp>
        <p:sp>
          <p:nvSpPr>
            <p:cNvPr id="107563" name="Line 43"/>
            <p:cNvSpPr>
              <a:spLocks noChangeShapeType="1"/>
            </p:cNvSpPr>
            <p:nvPr/>
          </p:nvSpPr>
          <p:spPr bwMode="auto">
            <a:xfrm flipV="1">
              <a:off x="1182" y="2484"/>
              <a:ext cx="135" cy="0"/>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7564" name="Line 44"/>
            <p:cNvSpPr>
              <a:spLocks noChangeShapeType="1"/>
            </p:cNvSpPr>
            <p:nvPr/>
          </p:nvSpPr>
          <p:spPr bwMode="auto">
            <a:xfrm flipH="1" flipV="1">
              <a:off x="1317" y="2484"/>
              <a:ext cx="75" cy="77"/>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7566" name="Line 46"/>
            <p:cNvSpPr>
              <a:spLocks noChangeShapeType="1"/>
            </p:cNvSpPr>
            <p:nvPr/>
          </p:nvSpPr>
          <p:spPr bwMode="auto">
            <a:xfrm flipV="1">
              <a:off x="1152" y="2484"/>
              <a:ext cx="30" cy="138"/>
            </a:xfrm>
            <a:prstGeom prst="line">
              <a:avLst/>
            </a:prstGeom>
            <a:noFill/>
            <a:ln w="38100">
              <a:solidFill>
                <a:schemeClr val="tx1"/>
              </a:solidFill>
              <a:round/>
              <a:headEnd type="oval" w="med" len="med"/>
              <a:tailEnd type="oval" w="med" len="med"/>
            </a:ln>
            <a:effectLst/>
          </p:spPr>
          <p:txBody>
            <a:bodyPr wrap="none"/>
            <a:lstStyle/>
            <a:p>
              <a:endParaRPr lang="he-IL"/>
            </a:p>
          </p:txBody>
        </p:sp>
        <p:sp>
          <p:nvSpPr>
            <p:cNvPr id="107567" name="Line 47"/>
            <p:cNvSpPr>
              <a:spLocks noChangeShapeType="1"/>
            </p:cNvSpPr>
            <p:nvPr/>
          </p:nvSpPr>
          <p:spPr bwMode="auto">
            <a:xfrm>
              <a:off x="1152" y="2622"/>
              <a:ext cx="135" cy="62"/>
            </a:xfrm>
            <a:prstGeom prst="line">
              <a:avLst/>
            </a:prstGeom>
            <a:noFill/>
            <a:ln w="38100">
              <a:solidFill>
                <a:schemeClr val="tx1"/>
              </a:solidFill>
              <a:round/>
              <a:headEnd type="oval" w="med" len="med"/>
              <a:tailEnd type="oval" w="med" len="med"/>
            </a:ln>
            <a:effectLst/>
          </p:spPr>
          <p:txBody>
            <a:bodyPr wrap="none"/>
            <a:lstStyle/>
            <a:p>
              <a:endParaRPr lang="he-IL"/>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7522"/>
                                        </p:tgtEl>
                                        <p:attrNameLst>
                                          <p:attrName>style.visibility</p:attrName>
                                        </p:attrNameLst>
                                      </p:cBhvr>
                                      <p:to>
                                        <p:strVal val="visible"/>
                                      </p:to>
                                    </p:set>
                                    <p:anim calcmode="lin" valueType="num">
                                      <p:cBhvr additive="base">
                                        <p:cTn id="7" dur="500" fill="hold"/>
                                        <p:tgtEl>
                                          <p:spTgt spid="107522"/>
                                        </p:tgtEl>
                                        <p:attrNameLst>
                                          <p:attrName>ppt_x</p:attrName>
                                        </p:attrNameLst>
                                      </p:cBhvr>
                                      <p:tavLst>
                                        <p:tav tm="0">
                                          <p:val>
                                            <p:strVal val="0-#ppt_w/2"/>
                                          </p:val>
                                        </p:tav>
                                        <p:tav tm="100000">
                                          <p:val>
                                            <p:strVal val="#ppt_x"/>
                                          </p:val>
                                        </p:tav>
                                      </p:tavLst>
                                    </p:anim>
                                    <p:anim calcmode="lin" valueType="num">
                                      <p:cBhvr additive="base">
                                        <p:cTn id="8" dur="500" fill="hold"/>
                                        <p:tgtEl>
                                          <p:spTgt spid="1075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7527"/>
                                        </p:tgtEl>
                                        <p:attrNameLst>
                                          <p:attrName>style.visibility</p:attrName>
                                        </p:attrNameLst>
                                      </p:cBhvr>
                                      <p:to>
                                        <p:strVal val="visible"/>
                                      </p:to>
                                    </p:set>
                                    <p:anim calcmode="lin" valueType="num">
                                      <p:cBhvr additive="base">
                                        <p:cTn id="13" dur="500" fill="hold"/>
                                        <p:tgtEl>
                                          <p:spTgt spid="107527"/>
                                        </p:tgtEl>
                                        <p:attrNameLst>
                                          <p:attrName>ppt_x</p:attrName>
                                        </p:attrNameLst>
                                      </p:cBhvr>
                                      <p:tavLst>
                                        <p:tav tm="0">
                                          <p:val>
                                            <p:strVal val="0-#ppt_w/2"/>
                                          </p:val>
                                        </p:tav>
                                        <p:tav tm="100000">
                                          <p:val>
                                            <p:strVal val="#ppt_x"/>
                                          </p:val>
                                        </p:tav>
                                      </p:tavLst>
                                    </p:anim>
                                    <p:anim calcmode="lin" valueType="num">
                                      <p:cBhvr additive="base">
                                        <p:cTn id="14" dur="500" fill="hold"/>
                                        <p:tgtEl>
                                          <p:spTgt spid="1075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builtIn="1"/>
                                        </p:tgtEl>
                                      </p:cMediaNode>
                                    </p:audio>
                                  </p:sub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07533"/>
                                        </p:tgtEl>
                                        <p:attrNameLst>
                                          <p:attrName>style.visibility</p:attrName>
                                        </p:attrNameLst>
                                      </p:cBhvr>
                                      <p:to>
                                        <p:strVal val="visible"/>
                                      </p:to>
                                    </p:set>
                                    <p:animEffect transition="in" filter="wipe(up)">
                                      <p:cBhvr>
                                        <p:cTn id="19" dur="500"/>
                                        <p:tgtEl>
                                          <p:spTgt spid="1075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07537"/>
                                        </p:tgtEl>
                                        <p:attrNameLst>
                                          <p:attrName>style.visibility</p:attrName>
                                        </p:attrNameLst>
                                      </p:cBhvr>
                                      <p:to>
                                        <p:strVal val="visible"/>
                                      </p:to>
                                    </p:set>
                                    <p:animEffect transition="in" filter="wipe(up)">
                                      <p:cBhvr>
                                        <p:cTn id="24" dur="500"/>
                                        <p:tgtEl>
                                          <p:spTgt spid="10753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nodeType="clickEffect">
                                  <p:stCondLst>
                                    <p:cond delay="0"/>
                                  </p:stCondLst>
                                  <p:childTnLst>
                                    <p:set>
                                      <p:cBhvr>
                                        <p:cTn id="28" dur="1" fill="hold">
                                          <p:stCondLst>
                                            <p:cond delay="0"/>
                                          </p:stCondLst>
                                        </p:cTn>
                                        <p:tgtEl>
                                          <p:spTgt spid="107568"/>
                                        </p:tgtEl>
                                        <p:attrNameLst>
                                          <p:attrName>style.visibility</p:attrName>
                                        </p:attrNameLst>
                                      </p:cBhvr>
                                      <p:to>
                                        <p:strVal val="visible"/>
                                      </p:to>
                                    </p:set>
                                    <p:anim calcmode="lin" valueType="num">
                                      <p:cBhvr additive="base">
                                        <p:cTn id="29" dur="500" fill="hold"/>
                                        <p:tgtEl>
                                          <p:spTgt spid="107568"/>
                                        </p:tgtEl>
                                        <p:attrNameLst>
                                          <p:attrName>ppt_x</p:attrName>
                                        </p:attrNameLst>
                                      </p:cBhvr>
                                      <p:tavLst>
                                        <p:tav tm="0">
                                          <p:val>
                                            <p:strVal val="#ppt_x"/>
                                          </p:val>
                                        </p:tav>
                                        <p:tav tm="100000">
                                          <p:val>
                                            <p:strVal val="#ppt_x"/>
                                          </p:val>
                                        </p:tav>
                                      </p:tavLst>
                                    </p:anim>
                                    <p:anim calcmode="lin" valueType="num">
                                      <p:cBhvr additive="base">
                                        <p:cTn id="30" dur="500" fill="hold"/>
                                        <p:tgtEl>
                                          <p:spTgt spid="10756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80DB951C-57BD-4837-A143-1D63EB93F24F}" type="slidenum">
              <a:rPr lang="en-US"/>
              <a:pPr/>
              <a:t>26</a:t>
            </a:fld>
            <a:endParaRPr lang="en-US"/>
          </a:p>
        </p:txBody>
      </p:sp>
      <p:sp>
        <p:nvSpPr>
          <p:cNvPr id="108546" name="Text Box 2"/>
          <p:cNvSpPr txBox="1">
            <a:spLocks noChangeArrowheads="1"/>
          </p:cNvSpPr>
          <p:nvPr/>
        </p:nvSpPr>
        <p:spPr bwMode="auto">
          <a:xfrm>
            <a:off x="762000" y="914400"/>
            <a:ext cx="7696200" cy="385763"/>
          </a:xfrm>
          <a:prstGeom prst="rect">
            <a:avLst/>
          </a:prstGeom>
          <a:noFill/>
          <a:ln w="9525">
            <a:noFill/>
            <a:miter lim="800000"/>
            <a:headEnd/>
            <a:tailEnd/>
          </a:ln>
          <a:effectLst/>
        </p:spPr>
        <p:txBody>
          <a:bodyPr>
            <a:spAutoFit/>
          </a:bodyPr>
          <a:lstStyle/>
          <a:p>
            <a:pPr>
              <a:lnSpc>
                <a:spcPct val="120000"/>
              </a:lnSpc>
              <a:spcBef>
                <a:spcPct val="50000"/>
              </a:spcBef>
            </a:pPr>
            <a:r>
              <a:rPr lang="he-IL" sz="1600">
                <a:solidFill>
                  <a:schemeClr val="accent2"/>
                </a:solidFill>
                <a:effectLst>
                  <a:outerShdw blurRad="38100" dist="38100" dir="2700000" algn="tl">
                    <a:srgbClr val="C0C0C0"/>
                  </a:outerShdw>
                </a:effectLst>
                <a:cs typeface="David Transparent" pitchFamily="10" charset="-79"/>
              </a:rPr>
              <a:t>יש להוכיח שהתשובה לבעיה </a:t>
            </a:r>
            <a:r>
              <a:rPr lang="en-US" sz="1600">
                <a:solidFill>
                  <a:schemeClr val="accent2"/>
                </a:solidFill>
                <a:effectLst>
                  <a:outerShdw blurRad="38100" dist="38100" dir="2700000" algn="tl">
                    <a:srgbClr val="C0C0C0"/>
                  </a:outerShdw>
                </a:effectLst>
                <a:cs typeface="David Transparent" pitchFamily="10" charset="-79"/>
              </a:rPr>
              <a:t>A</a:t>
            </a:r>
            <a:r>
              <a:rPr lang="he-IL" sz="1600">
                <a:solidFill>
                  <a:schemeClr val="accent2"/>
                </a:solidFill>
                <a:effectLst>
                  <a:outerShdw blurRad="38100" dist="38100" dir="2700000" algn="tl">
                    <a:srgbClr val="C0C0C0"/>
                  </a:outerShdw>
                </a:effectLst>
                <a:cs typeface="David Transparent" pitchFamily="10" charset="-79"/>
              </a:rPr>
              <a:t> היא </a:t>
            </a:r>
            <a:r>
              <a:rPr lang="he-IL" sz="1600">
                <a:solidFill>
                  <a:srgbClr val="FF3300"/>
                </a:solidFill>
                <a:effectLst>
                  <a:outerShdw blurRad="38100" dist="38100" dir="2700000" algn="tl">
                    <a:srgbClr val="C0C0C0"/>
                  </a:outerShdw>
                </a:effectLst>
                <a:cs typeface="David Transparent" pitchFamily="10" charset="-79"/>
              </a:rPr>
              <a:t>כן</a:t>
            </a:r>
            <a:r>
              <a:rPr lang="he-IL" sz="1600">
                <a:solidFill>
                  <a:schemeClr val="accent2"/>
                </a:solidFill>
                <a:effectLst>
                  <a:outerShdw blurRad="38100" dist="38100" dir="2700000" algn="tl">
                    <a:srgbClr val="C0C0C0"/>
                  </a:outerShdw>
                </a:effectLst>
                <a:cs typeface="David Transparent" pitchFamily="10" charset="-79"/>
              </a:rPr>
              <a:t> אם ורק אם התשובה לבעיה </a:t>
            </a:r>
            <a:r>
              <a:rPr lang="en-US" sz="1600">
                <a:solidFill>
                  <a:schemeClr val="accent2"/>
                </a:solidFill>
                <a:effectLst>
                  <a:outerShdw blurRad="38100" dist="38100" dir="2700000" algn="tl">
                    <a:srgbClr val="C0C0C0"/>
                  </a:outerShdw>
                </a:effectLst>
                <a:cs typeface="David Transparent" pitchFamily="10" charset="-79"/>
              </a:rPr>
              <a:t>B</a:t>
            </a:r>
            <a:r>
              <a:rPr lang="he-IL" sz="1600">
                <a:solidFill>
                  <a:schemeClr val="accent2"/>
                </a:solidFill>
                <a:effectLst>
                  <a:outerShdw blurRad="38100" dist="38100" dir="2700000" algn="tl">
                    <a:srgbClr val="C0C0C0"/>
                  </a:outerShdw>
                </a:effectLst>
                <a:cs typeface="David Transparent" pitchFamily="10" charset="-79"/>
              </a:rPr>
              <a:t> היא </a:t>
            </a:r>
            <a:r>
              <a:rPr lang="he-IL" sz="1600">
                <a:solidFill>
                  <a:srgbClr val="FF3300"/>
                </a:solidFill>
                <a:effectLst>
                  <a:outerShdw blurRad="38100" dist="38100" dir="2700000" algn="tl">
                    <a:srgbClr val="C0C0C0"/>
                  </a:outerShdw>
                </a:effectLst>
                <a:cs typeface="David Transparent" pitchFamily="10" charset="-79"/>
              </a:rPr>
              <a:t>כן</a:t>
            </a:r>
            <a:r>
              <a:rPr lang="he-IL" sz="1600">
                <a:solidFill>
                  <a:schemeClr val="accent2"/>
                </a:solidFill>
                <a:effectLst>
                  <a:outerShdw blurRad="38100" dist="38100" dir="2700000" algn="tl">
                    <a:srgbClr val="C0C0C0"/>
                  </a:outerShdw>
                </a:effectLst>
                <a:cs typeface="David Transparent" pitchFamily="10" charset="-79"/>
              </a:rPr>
              <a:t>: </a:t>
            </a:r>
            <a:endParaRPr lang="en-US" sz="1600">
              <a:solidFill>
                <a:schemeClr val="accent2"/>
              </a:solidFill>
              <a:effectLst>
                <a:outerShdw blurRad="38100" dist="38100" dir="2700000" algn="tl">
                  <a:srgbClr val="C0C0C0"/>
                </a:outerShdw>
              </a:effectLst>
              <a:cs typeface="David Transparent" pitchFamily="10" charset="-79"/>
            </a:endParaRPr>
          </a:p>
        </p:txBody>
      </p:sp>
      <p:graphicFrame>
        <p:nvGraphicFramePr>
          <p:cNvPr id="108547" name="Object 3"/>
          <p:cNvGraphicFramePr>
            <a:graphicFrameLocks noChangeAspect="1"/>
          </p:cNvGraphicFramePr>
          <p:nvPr/>
        </p:nvGraphicFramePr>
        <p:xfrm>
          <a:off x="7620000" y="1630363"/>
          <a:ext cx="749300" cy="350837"/>
        </p:xfrm>
        <a:graphic>
          <a:graphicData uri="http://schemas.openxmlformats.org/presentationml/2006/ole">
            <p:oleObj spid="_x0000_s108547" name="Equation" r:id="rId5" imgW="469800" imgH="177480" progId="Equation.DSMT4">
              <p:embed/>
            </p:oleObj>
          </a:graphicData>
        </a:graphic>
      </p:graphicFrame>
      <p:graphicFrame>
        <p:nvGraphicFramePr>
          <p:cNvPr id="108548" name="Object 4"/>
          <p:cNvGraphicFramePr>
            <a:graphicFrameLocks noChangeAspect="1"/>
          </p:cNvGraphicFramePr>
          <p:nvPr/>
        </p:nvGraphicFramePr>
        <p:xfrm>
          <a:off x="7632700" y="3352800"/>
          <a:ext cx="749300" cy="350838"/>
        </p:xfrm>
        <a:graphic>
          <a:graphicData uri="http://schemas.openxmlformats.org/presentationml/2006/ole">
            <p:oleObj spid="_x0000_s108548" name="Equation" r:id="rId6" imgW="469800" imgH="177480" progId="Equation.DSMT4">
              <p:embed/>
            </p:oleObj>
          </a:graphicData>
        </a:graphic>
      </p:graphicFrame>
      <p:sp>
        <p:nvSpPr>
          <p:cNvPr id="108549" name="Text Box 5"/>
          <p:cNvSpPr txBox="1">
            <a:spLocks noChangeArrowheads="1"/>
          </p:cNvSpPr>
          <p:nvPr/>
        </p:nvSpPr>
        <p:spPr bwMode="auto">
          <a:xfrm>
            <a:off x="0" y="1998663"/>
            <a:ext cx="8458200" cy="1266825"/>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אם בעיה </a:t>
            </a:r>
            <a:r>
              <a:rPr lang="en-US" sz="1600">
                <a:effectLst>
                  <a:outerShdw blurRad="38100" dist="38100" dir="2700000" algn="tl">
                    <a:srgbClr val="C0C0C0"/>
                  </a:outerShdw>
                </a:effectLst>
                <a:cs typeface="David Transparent" pitchFamily="10" charset="-79"/>
              </a:rPr>
              <a:t>A</a:t>
            </a:r>
            <a:r>
              <a:rPr lang="he-IL" sz="1600">
                <a:effectLst>
                  <a:outerShdw blurRad="38100" dist="38100" dir="2700000" algn="tl">
                    <a:srgbClr val="C0C0C0"/>
                  </a:outerShdw>
                </a:effectLst>
                <a:cs typeface="David Transparent" pitchFamily="10" charset="-79"/>
              </a:rPr>
              <a:t> מחזירה </a:t>
            </a:r>
            <a:r>
              <a:rPr lang="he-IL" sz="1600">
                <a:solidFill>
                  <a:srgbClr val="FF3300"/>
                </a:solidFill>
                <a:effectLst>
                  <a:outerShdw blurRad="38100" dist="38100" dir="2700000" algn="tl">
                    <a:srgbClr val="C0C0C0"/>
                  </a:outerShdw>
                </a:effectLst>
                <a:cs typeface="David Transparent" pitchFamily="10" charset="-79"/>
              </a:rPr>
              <a:t>כן</a:t>
            </a:r>
            <a:r>
              <a:rPr lang="he-IL" sz="1600">
                <a:effectLst>
                  <a:outerShdw blurRad="38100" dist="38100" dir="2700000" algn="tl">
                    <a:srgbClr val="C0C0C0"/>
                  </a:outerShdw>
                </a:effectLst>
                <a:cs typeface="David Transparent" pitchFamily="10" charset="-79"/>
              </a:rPr>
              <a:t>, אז  ב-</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יש מסלול המילטוני. מכיוון ש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1</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אז גם ב-</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1</a:t>
            </a:r>
            <a:r>
              <a:rPr lang="he-IL" sz="1600">
                <a:effectLst>
                  <a:outerShdw blurRad="38100" dist="38100" dir="2700000" algn="tl">
                    <a:srgbClr val="C0C0C0"/>
                  </a:outerShdw>
                </a:effectLst>
                <a:cs typeface="David Transparent" pitchFamily="10" charset="-79"/>
              </a:rPr>
              <a:t> יש מסלול המילטוני. נתבונן בתת-גרף של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1</a:t>
            </a:r>
            <a:r>
              <a:rPr lang="he-IL" sz="1600">
                <a:effectLst>
                  <a:outerShdw blurRad="38100" dist="38100" dir="2700000" algn="tl">
                    <a:srgbClr val="C0C0C0"/>
                  </a:outerShdw>
                </a:effectLst>
                <a:cs typeface="David Transparent" pitchFamily="10" charset="-79"/>
              </a:rPr>
              <a:t> המורכב ממסלול המילטוני של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1</a:t>
            </a:r>
            <a:r>
              <a:rPr lang="he-IL" sz="1600">
                <a:effectLst>
                  <a:outerShdw blurRad="38100" dist="38100" dir="2700000" algn="tl">
                    <a:srgbClr val="C0C0C0"/>
                  </a:outerShdw>
                </a:effectLst>
                <a:cs typeface="David Transparent" pitchFamily="10" charset="-79"/>
              </a:rPr>
              <a:t> (בצרוף הקשתות המחברות בין הצמתים שבמסלול), ברור ש-</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2</a:t>
            </a:r>
            <a:r>
              <a:rPr lang="he-IL" sz="1600">
                <a:effectLst>
                  <a:outerShdw blurRad="38100" dist="38100" dir="2700000" algn="tl">
                    <a:srgbClr val="C0C0C0"/>
                  </a:outerShdw>
                </a:effectLst>
                <a:cs typeface="David Transparent" pitchFamily="10" charset="-79"/>
              </a:rPr>
              <a:t> איזומורפי לתת-גרף הזה ולכן גם בעיה </a:t>
            </a:r>
            <a:r>
              <a:rPr lang="en-US" sz="1600">
                <a:effectLst>
                  <a:outerShdw blurRad="38100" dist="38100" dir="2700000" algn="tl">
                    <a:srgbClr val="C0C0C0"/>
                  </a:outerShdw>
                </a:effectLst>
                <a:cs typeface="David Transparent" pitchFamily="10" charset="-79"/>
              </a:rPr>
              <a:t>B</a:t>
            </a:r>
            <a:r>
              <a:rPr lang="he-IL" sz="1600">
                <a:effectLst>
                  <a:outerShdw blurRad="38100" dist="38100" dir="2700000" algn="tl">
                    <a:srgbClr val="C0C0C0"/>
                  </a:outerShdw>
                </a:effectLst>
                <a:cs typeface="David Transparent" pitchFamily="10" charset="-79"/>
              </a:rPr>
              <a:t> תחזיר </a:t>
            </a:r>
            <a:r>
              <a:rPr lang="he-IL" sz="1600">
                <a:solidFill>
                  <a:srgbClr val="FF3300"/>
                </a:solidFill>
                <a:effectLst>
                  <a:outerShdw blurRad="38100" dist="38100" dir="2700000" algn="tl">
                    <a:srgbClr val="C0C0C0"/>
                  </a:outerShdw>
                </a:effectLst>
                <a:cs typeface="David Transparent" pitchFamily="10" charset="-79"/>
              </a:rPr>
              <a:t>כן</a:t>
            </a:r>
            <a:r>
              <a:rPr lang="he-IL" sz="1600">
                <a:effectLst>
                  <a:outerShdw blurRad="38100" dist="38100" dir="2700000" algn="tl">
                    <a:srgbClr val="C0C0C0"/>
                  </a:outerShdw>
                </a:effectLst>
                <a:cs typeface="David Transparent" pitchFamily="10" charset="-79"/>
              </a:rPr>
              <a:t>.</a:t>
            </a:r>
            <a:endParaRPr lang="en-US" sz="1600">
              <a:effectLst>
                <a:outerShdw blurRad="38100" dist="38100" dir="2700000" algn="tl">
                  <a:srgbClr val="C0C0C0"/>
                </a:outerShdw>
              </a:effectLst>
              <a:cs typeface="David Transparent" pitchFamily="10" charset="-79"/>
            </a:endParaRPr>
          </a:p>
        </p:txBody>
      </p:sp>
      <p:sp>
        <p:nvSpPr>
          <p:cNvPr id="108550" name="Text Box 6"/>
          <p:cNvSpPr txBox="1">
            <a:spLocks noChangeArrowheads="1"/>
          </p:cNvSpPr>
          <p:nvPr/>
        </p:nvSpPr>
        <p:spPr bwMode="auto">
          <a:xfrm>
            <a:off x="0" y="3762375"/>
            <a:ext cx="8458200" cy="1266825"/>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אם בעיה </a:t>
            </a:r>
            <a:r>
              <a:rPr lang="en-US" sz="1600">
                <a:effectLst>
                  <a:outerShdw blurRad="38100" dist="38100" dir="2700000" algn="tl">
                    <a:srgbClr val="C0C0C0"/>
                  </a:outerShdw>
                </a:effectLst>
                <a:cs typeface="David Transparent" pitchFamily="10" charset="-79"/>
              </a:rPr>
              <a:t>B</a:t>
            </a:r>
            <a:r>
              <a:rPr lang="he-IL" sz="1600">
                <a:effectLst>
                  <a:outerShdw blurRad="38100" dist="38100" dir="2700000" algn="tl">
                    <a:srgbClr val="C0C0C0"/>
                  </a:outerShdw>
                </a:effectLst>
                <a:cs typeface="David Transparent" pitchFamily="10" charset="-79"/>
              </a:rPr>
              <a:t> מחזירה </a:t>
            </a:r>
            <a:r>
              <a:rPr lang="he-IL" sz="1600">
                <a:solidFill>
                  <a:srgbClr val="FF3300"/>
                </a:solidFill>
                <a:effectLst>
                  <a:outerShdw blurRad="38100" dist="38100" dir="2700000" algn="tl">
                    <a:srgbClr val="C0C0C0"/>
                  </a:outerShdw>
                </a:effectLst>
                <a:cs typeface="David Transparent" pitchFamily="10" charset="-79"/>
              </a:rPr>
              <a:t>כן</a:t>
            </a:r>
            <a:r>
              <a:rPr lang="he-IL" sz="1600">
                <a:effectLst>
                  <a:outerShdw blurRad="38100" dist="38100" dir="2700000" algn="tl">
                    <a:srgbClr val="C0C0C0"/>
                  </a:outerShdw>
                </a:effectLst>
                <a:cs typeface="David Transparent" pitchFamily="10" charset="-79"/>
              </a:rPr>
              <a:t>,</a:t>
            </a:r>
            <a:r>
              <a:rPr lang="he-IL" sz="1600">
                <a:solidFill>
                  <a:srgbClr val="FF3300"/>
                </a:solidFill>
                <a:effectLst>
                  <a:outerShdw blurRad="38100" dist="38100" dir="2700000" algn="tl">
                    <a:srgbClr val="C0C0C0"/>
                  </a:outerShdw>
                </a:effectLst>
                <a:cs typeface="David Transparent" pitchFamily="10" charset="-79"/>
              </a:rPr>
              <a:t> </a:t>
            </a:r>
            <a:r>
              <a:rPr lang="he-IL" sz="1600">
                <a:effectLst>
                  <a:outerShdw blurRad="38100" dist="38100" dir="2700000" algn="tl">
                    <a:srgbClr val="C0C0C0"/>
                  </a:outerShdw>
                </a:effectLst>
                <a:cs typeface="David Transparent" pitchFamily="10" charset="-79"/>
              </a:rPr>
              <a:t>אז קיים תת-גרף של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1</a:t>
            </a:r>
            <a:r>
              <a:rPr lang="he-IL" sz="1600" baseline="-25000">
                <a:effectLst>
                  <a:outerShdw blurRad="38100" dist="38100" dir="2700000" algn="tl">
                    <a:srgbClr val="C0C0C0"/>
                  </a:outerShdw>
                </a:effectLst>
                <a:cs typeface="David Transparent" pitchFamily="10" charset="-79"/>
              </a:rPr>
              <a:t> </a:t>
            </a:r>
            <a:r>
              <a:rPr lang="he-IL" sz="1600">
                <a:effectLst>
                  <a:outerShdw blurRad="38100" dist="38100" dir="2700000" algn="tl">
                    <a:srgbClr val="C0C0C0"/>
                  </a:outerShdw>
                </a:effectLst>
                <a:cs typeface="David Transparent" pitchFamily="10" charset="-79"/>
              </a:rPr>
              <a:t> שהוא איזומורפי ל-</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2</a:t>
            </a:r>
            <a:r>
              <a:rPr lang="he-IL" sz="1600" baseline="-25000">
                <a:effectLst>
                  <a:outerShdw blurRad="38100" dist="38100" dir="2700000" algn="tl">
                    <a:srgbClr val="C0C0C0"/>
                  </a:outerShdw>
                </a:effectLst>
                <a:cs typeface="David Transparent" pitchFamily="10" charset="-79"/>
              </a:rPr>
              <a:t>.</a:t>
            </a:r>
            <a:r>
              <a:rPr lang="he-IL" sz="1600">
                <a:effectLst>
                  <a:outerShdw blurRad="38100" dist="38100" dir="2700000" algn="tl">
                    <a:srgbClr val="C0C0C0"/>
                  </a:outerShdw>
                </a:effectLst>
                <a:cs typeface="David Transparent" pitchFamily="10" charset="-79"/>
              </a:rPr>
              <a:t> מכיוון ש-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2</a:t>
            </a:r>
            <a:r>
              <a:rPr lang="he-IL" sz="1600">
                <a:effectLst>
                  <a:outerShdw blurRad="38100" dist="38100" dir="2700000" algn="tl">
                    <a:srgbClr val="C0C0C0"/>
                  </a:outerShdw>
                </a:effectLst>
                <a:cs typeface="David Transparent" pitchFamily="10" charset="-79"/>
              </a:rPr>
              <a:t> הוא גרף מסלול בעל |</a:t>
            </a:r>
            <a:r>
              <a:rPr lang="en-US" sz="1600">
                <a:effectLst>
                  <a:outerShdw blurRad="38100" dist="38100" dir="2700000" algn="tl">
                    <a:srgbClr val="C0C0C0"/>
                  </a:outerShdw>
                </a:effectLst>
                <a:cs typeface="David Transparent" pitchFamily="10" charset="-79"/>
              </a:rPr>
              <a:t>V</a:t>
            </a:r>
            <a:r>
              <a:rPr lang="he-IL" sz="1600">
                <a:effectLst>
                  <a:outerShdw blurRad="38100" dist="38100" dir="2700000" algn="tl">
                    <a:srgbClr val="C0C0C0"/>
                  </a:outerShdw>
                </a:effectLst>
                <a:cs typeface="David Transparent" pitchFamily="10" charset="-79"/>
              </a:rPr>
              <a:t>| צמתים, ברור שתת-גרף של  </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1</a:t>
            </a:r>
            <a:r>
              <a:rPr lang="he-IL" sz="1600" baseline="-25000">
                <a:effectLst>
                  <a:outerShdw blurRad="38100" dist="38100" dir="2700000" algn="tl">
                    <a:srgbClr val="C0C0C0"/>
                  </a:outerShdw>
                </a:effectLst>
                <a:cs typeface="David Transparent" pitchFamily="10" charset="-79"/>
              </a:rPr>
              <a:t>  </a:t>
            </a:r>
            <a:r>
              <a:rPr lang="he-IL" sz="1600">
                <a:effectLst>
                  <a:outerShdw blurRad="38100" dist="38100" dir="2700000" algn="tl">
                    <a:srgbClr val="C0C0C0"/>
                  </a:outerShdw>
                </a:effectLst>
                <a:cs typeface="David Transparent" pitchFamily="10" charset="-79"/>
              </a:rPr>
              <a:t>שהוא איזומורפי ל-</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2</a:t>
            </a:r>
            <a:r>
              <a:rPr lang="he-IL" sz="1600">
                <a:effectLst>
                  <a:outerShdw blurRad="38100" dist="38100" dir="2700000" algn="tl">
                    <a:srgbClr val="C0C0C0"/>
                  </a:outerShdw>
                </a:effectLst>
                <a:cs typeface="David Transparent" pitchFamily="10" charset="-79"/>
              </a:rPr>
              <a:t> הוא גם כן גרף מסלול בעל |</a:t>
            </a:r>
            <a:r>
              <a:rPr lang="en-US" sz="1600">
                <a:effectLst>
                  <a:outerShdw blurRad="38100" dist="38100" dir="2700000" algn="tl">
                    <a:srgbClr val="C0C0C0"/>
                  </a:outerShdw>
                </a:effectLst>
                <a:cs typeface="David Transparent" pitchFamily="10" charset="-79"/>
              </a:rPr>
              <a:t>V</a:t>
            </a:r>
            <a:r>
              <a:rPr lang="he-IL" sz="1600">
                <a:effectLst>
                  <a:outerShdw blurRad="38100" dist="38100" dir="2700000" algn="tl">
                    <a:srgbClr val="C0C0C0"/>
                  </a:outerShdw>
                </a:effectLst>
                <a:cs typeface="David Transparent" pitchFamily="10" charset="-79"/>
              </a:rPr>
              <a:t>| צמתים. מכך נובע שב-</a:t>
            </a:r>
            <a:r>
              <a:rPr lang="en-US" sz="1600">
                <a:effectLst>
                  <a:outerShdw blurRad="38100" dist="38100" dir="2700000" algn="tl">
                    <a:srgbClr val="C0C0C0"/>
                  </a:outerShdw>
                </a:effectLst>
                <a:cs typeface="David Transparent" pitchFamily="10" charset="-79"/>
              </a:rPr>
              <a:t>G</a:t>
            </a:r>
            <a:r>
              <a:rPr lang="en-US" sz="1600" baseline="-25000">
                <a:effectLst>
                  <a:outerShdw blurRad="38100" dist="38100" dir="2700000" algn="tl">
                    <a:srgbClr val="C0C0C0"/>
                  </a:outerShdw>
                </a:effectLst>
                <a:cs typeface="David Transparent" pitchFamily="10" charset="-79"/>
              </a:rPr>
              <a:t>1</a:t>
            </a:r>
            <a:r>
              <a:rPr lang="he-IL" sz="1600" baseline="-25000">
                <a:effectLst>
                  <a:outerShdw blurRad="38100" dist="38100" dir="2700000" algn="tl">
                    <a:srgbClr val="C0C0C0"/>
                  </a:outerShdw>
                </a:effectLst>
                <a:cs typeface="David Transparent" pitchFamily="10" charset="-79"/>
              </a:rPr>
              <a:t> </a:t>
            </a:r>
            <a:r>
              <a:rPr lang="he-IL" sz="1600">
                <a:effectLst>
                  <a:outerShdw blurRad="38100" dist="38100" dir="2700000" algn="tl">
                    <a:srgbClr val="C0C0C0"/>
                  </a:outerShdw>
                </a:effectLst>
                <a:cs typeface="David Transparent" pitchFamily="10" charset="-79"/>
              </a:rPr>
              <a:t>יש מסלול המילטוני, ולכן גם ב-</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יש מסלול המילטוני ובעיה </a:t>
            </a:r>
            <a:r>
              <a:rPr lang="en-US" sz="1600">
                <a:effectLst>
                  <a:outerShdw blurRad="38100" dist="38100" dir="2700000" algn="tl">
                    <a:srgbClr val="C0C0C0"/>
                  </a:outerShdw>
                </a:effectLst>
                <a:cs typeface="David Transparent" pitchFamily="10" charset="-79"/>
              </a:rPr>
              <a:t>A</a:t>
            </a:r>
            <a:r>
              <a:rPr lang="he-IL" sz="1600">
                <a:effectLst>
                  <a:outerShdw blurRad="38100" dist="38100" dir="2700000" algn="tl">
                    <a:srgbClr val="C0C0C0"/>
                  </a:outerShdw>
                </a:effectLst>
                <a:cs typeface="David Transparent" pitchFamily="10" charset="-79"/>
              </a:rPr>
              <a:t> תחזיר </a:t>
            </a:r>
            <a:r>
              <a:rPr lang="he-IL" sz="1600">
                <a:solidFill>
                  <a:srgbClr val="FF3300"/>
                </a:solidFill>
                <a:effectLst>
                  <a:outerShdw blurRad="38100" dist="38100" dir="2700000" algn="tl">
                    <a:srgbClr val="C0C0C0"/>
                  </a:outerShdw>
                </a:effectLst>
                <a:cs typeface="David Transparent" pitchFamily="10" charset="-79"/>
              </a:rPr>
              <a:t>כן</a:t>
            </a:r>
            <a:r>
              <a:rPr lang="he-IL" sz="1600">
                <a:effectLst>
                  <a:outerShdw blurRad="38100" dist="38100" dir="2700000" algn="tl">
                    <a:srgbClr val="C0C0C0"/>
                  </a:outerShdw>
                </a:effectLst>
                <a:cs typeface="David Transparent" pitchFamily="10" charset="-79"/>
              </a:rPr>
              <a:t>.</a:t>
            </a:r>
            <a:endParaRPr lang="en-US" sz="1600">
              <a:effectLst>
                <a:outerShdw blurRad="38100" dist="38100" dir="2700000" algn="tl">
                  <a:srgbClr val="C0C0C0"/>
                </a:outerShdw>
              </a:effectLst>
              <a:cs typeface="David Transparent" pitchFamily="10" charset="-79"/>
            </a:endParaRPr>
          </a:p>
        </p:txBody>
      </p:sp>
      <p:sp>
        <p:nvSpPr>
          <p:cNvPr id="108551" name="Rectangle 7"/>
          <p:cNvSpPr>
            <a:spLocks noChangeArrowheads="1"/>
          </p:cNvSpPr>
          <p:nvPr/>
        </p:nvSpPr>
        <p:spPr bwMode="auto">
          <a:xfrm>
            <a:off x="990600" y="5257800"/>
            <a:ext cx="7543800" cy="679450"/>
          </a:xfrm>
          <a:prstGeom prst="rect">
            <a:avLst/>
          </a:prstGeom>
          <a:noFill/>
          <a:ln w="9525">
            <a:noFill/>
            <a:miter lim="800000"/>
            <a:headEnd/>
            <a:tailEnd/>
          </a:ln>
          <a:effectLst/>
        </p:spPr>
        <p:txBody>
          <a:bodyPr>
            <a:spAutoFit/>
          </a:bodyPr>
          <a:lstStyle/>
          <a:p>
            <a:pPr marL="457200" indent="-457200">
              <a:lnSpc>
                <a:spcPct val="120000"/>
              </a:lnSpc>
              <a:spcBef>
                <a:spcPct val="50000"/>
              </a:spcBef>
            </a:pPr>
            <a:r>
              <a:rPr lang="he-IL" sz="1600">
                <a:effectLst>
                  <a:outerShdw blurRad="38100" dist="38100" dir="2700000" algn="tl">
                    <a:srgbClr val="C0C0C0"/>
                  </a:outerShdw>
                </a:effectLst>
                <a:cs typeface="David Transparent" pitchFamily="10" charset="-79"/>
              </a:rPr>
              <a:t>מסעיפים א' ו-ב' ניתן להסיק שהבעיה שהוגדרה בשאלה (</a:t>
            </a:r>
            <a:r>
              <a:rPr lang="he-IL" sz="1600" b="1">
                <a:effectLst>
                  <a:outerShdw blurRad="38100" dist="38100" dir="2700000" algn="tl">
                    <a:srgbClr val="C0C0C0"/>
                  </a:outerShdw>
                </a:effectLst>
                <a:cs typeface="David Transparent" pitchFamily="10" charset="-79"/>
              </a:rPr>
              <a:t>בעיית התת גרף איזומורפיזם</a:t>
            </a:r>
            <a:r>
              <a:rPr lang="he-IL" sz="1600">
                <a:effectLst>
                  <a:outerShdw blurRad="38100" dist="38100" dir="2700000" algn="tl">
                    <a:srgbClr val="C0C0C0"/>
                  </a:outerShdw>
                </a:effectLst>
                <a:cs typeface="David Transparent" pitchFamily="10" charset="-79"/>
              </a:rPr>
              <a:t>) היא שלמה ב-</a:t>
            </a:r>
            <a:r>
              <a:rPr lang="en-US" sz="1600">
                <a:effectLst>
                  <a:outerShdw blurRad="38100" dist="38100" dir="2700000" algn="tl">
                    <a:srgbClr val="C0C0C0"/>
                  </a:outerShdw>
                </a:effectLst>
                <a:cs typeface="David Transparent" pitchFamily="10" charset="-79"/>
              </a:rPr>
              <a:t>NP</a:t>
            </a:r>
            <a:r>
              <a:rPr lang="he-IL" sz="1600">
                <a:effectLst>
                  <a:outerShdw blurRad="38100" dist="38100" dir="2700000" algn="tl">
                    <a:srgbClr val="C0C0C0"/>
                  </a:outerShdw>
                </a:effectLst>
                <a:cs typeface="David Transparent" pitchFamily="10" charset="-79"/>
              </a:rPr>
              <a:t>.</a:t>
            </a:r>
            <a:endParaRPr lang="en-US" sz="1600">
              <a:solidFill>
                <a:schemeClr val="accent1"/>
              </a:solidFill>
              <a:effectLst>
                <a:outerShdw blurRad="38100" dist="38100" dir="2700000" algn="tl">
                  <a:srgbClr val="C0C0C0"/>
                </a:outerShdw>
              </a:effectLst>
              <a:cs typeface="David Transparent" pitchFamily="10" charset="-79"/>
            </a:endParaRPr>
          </a:p>
        </p:txBody>
      </p:sp>
      <p:sp>
        <p:nvSpPr>
          <p:cNvPr id="108552" name="Text Box 8"/>
          <p:cNvSpPr txBox="1">
            <a:spLocks noChangeArrowheads="1"/>
          </p:cNvSpPr>
          <p:nvPr/>
        </p:nvSpPr>
        <p:spPr bwMode="auto">
          <a:xfrm>
            <a:off x="5334000" y="5943600"/>
            <a:ext cx="3124200" cy="336550"/>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   </a:t>
            </a:r>
            <a:endParaRPr lang="en-US" sz="1600">
              <a:effectLst>
                <a:outerShdw blurRad="38100" dist="38100" dir="2700000" algn="tl">
                  <a:srgbClr val="C0C0C0"/>
                </a:outerShdw>
              </a:effectLst>
              <a:cs typeface="David Transparent" pitchFamily="10"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8546"/>
                                        </p:tgtEl>
                                        <p:attrNameLst>
                                          <p:attrName>style.visibility</p:attrName>
                                        </p:attrNameLst>
                                      </p:cBhvr>
                                      <p:to>
                                        <p:strVal val="visible"/>
                                      </p:to>
                                    </p:set>
                                    <p:animEffect transition="in" filter="wipe(up)">
                                      <p:cBhvr>
                                        <p:cTn id="7" dur="500"/>
                                        <p:tgtEl>
                                          <p:spTgt spid="108546"/>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builtIn="1"/>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8547"/>
                                        </p:tgtEl>
                                        <p:attrNameLst>
                                          <p:attrName>style.visibility</p:attrName>
                                        </p:attrNameLst>
                                      </p:cBhvr>
                                      <p:to>
                                        <p:strVal val="visible"/>
                                      </p:to>
                                    </p:set>
                                    <p:animEffect transition="in" filter="wipe(up)">
                                      <p:cBhvr>
                                        <p:cTn id="12" dur="500"/>
                                        <p:tgtEl>
                                          <p:spTgt spid="1085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8549"/>
                                        </p:tgtEl>
                                        <p:attrNameLst>
                                          <p:attrName>style.visibility</p:attrName>
                                        </p:attrNameLst>
                                      </p:cBhvr>
                                      <p:to>
                                        <p:strVal val="visible"/>
                                      </p:to>
                                    </p:set>
                                    <p:animEffect transition="in" filter="wipe(up)">
                                      <p:cBhvr>
                                        <p:cTn id="17" dur="500"/>
                                        <p:tgtEl>
                                          <p:spTgt spid="1085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8548"/>
                                        </p:tgtEl>
                                        <p:attrNameLst>
                                          <p:attrName>style.visibility</p:attrName>
                                        </p:attrNameLst>
                                      </p:cBhvr>
                                      <p:to>
                                        <p:strVal val="visible"/>
                                      </p:to>
                                    </p:set>
                                    <p:animEffect transition="in" filter="wipe(up)">
                                      <p:cBhvr>
                                        <p:cTn id="22" dur="500"/>
                                        <p:tgtEl>
                                          <p:spTgt spid="1085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8550"/>
                                        </p:tgtEl>
                                        <p:attrNameLst>
                                          <p:attrName>style.visibility</p:attrName>
                                        </p:attrNameLst>
                                      </p:cBhvr>
                                      <p:to>
                                        <p:strVal val="visible"/>
                                      </p:to>
                                    </p:set>
                                    <p:animEffect transition="in" filter="wipe(up)">
                                      <p:cBhvr>
                                        <p:cTn id="27" dur="500"/>
                                        <p:tgtEl>
                                          <p:spTgt spid="1085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8551"/>
                                        </p:tgtEl>
                                        <p:attrNameLst>
                                          <p:attrName>style.visibility</p:attrName>
                                        </p:attrNameLst>
                                      </p:cBhvr>
                                      <p:to>
                                        <p:strVal val="visible"/>
                                      </p:to>
                                    </p:set>
                                    <p:animEffect transition="in" filter="wipe(up)">
                                      <p:cBhvr>
                                        <p:cTn id="32" dur="500"/>
                                        <p:tgtEl>
                                          <p:spTgt spid="10855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8552"/>
                                        </p:tgtEl>
                                        <p:attrNameLst>
                                          <p:attrName>style.visibility</p:attrName>
                                        </p:attrNameLst>
                                      </p:cBhvr>
                                      <p:to>
                                        <p:strVal val="visible"/>
                                      </p:to>
                                    </p:set>
                                    <p:animEffect transition="in" filter="wipe(up)">
                                      <p:cBhvr>
                                        <p:cTn id="37" dur="500"/>
                                        <p:tgtEl>
                                          <p:spTgt spid="108552"/>
                                        </p:tgtEl>
                                      </p:cBhvr>
                                    </p:animEffect>
                                  </p:childTnLst>
                                  <p:subTnLst>
                                    <p:audio>
                                      <p:cMediaNode>
                                        <p:cTn display="0" masterRel="sameClick">
                                          <p:stCondLst>
                                            <p:cond evt="begin" delay="0">
                                              <p:tn val="35"/>
                                            </p:cond>
                                          </p:stCondLst>
                                          <p:endCondLst>
                                            <p:cond evt="onStopAudio" delay="0">
                                              <p:tgtEl>
                                                <p:sldTgt/>
                                              </p:tgtEl>
                                            </p:cond>
                                          </p:endCondLst>
                                        </p:cTn>
                                        <p:tgtEl>
                                          <p:sndTgt r:embed="rId4" name="clap.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P spid="108549" grpId="0" autoUpdateAnimBg="0"/>
      <p:bldP spid="108550" grpId="0" autoUpdateAnimBg="0"/>
      <p:bldP spid="108551" grpId="0" autoUpdateAnimBg="0"/>
      <p:bldP spid="10855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35EE00CC-2BAE-48E0-A781-59EF1CB8C316}" type="slidenum">
              <a:rPr lang="en-US"/>
              <a:pPr/>
              <a:t>27</a:t>
            </a:fld>
            <a:endParaRPr lang="en-US"/>
          </a:p>
        </p:txBody>
      </p:sp>
      <p:sp>
        <p:nvSpPr>
          <p:cNvPr id="109570" name="Text Box 2"/>
          <p:cNvSpPr txBox="1">
            <a:spLocks noChangeArrowheads="1"/>
          </p:cNvSpPr>
          <p:nvPr/>
        </p:nvSpPr>
        <p:spPr bwMode="auto">
          <a:xfrm>
            <a:off x="4267200" y="76200"/>
            <a:ext cx="1219200" cy="396875"/>
          </a:xfrm>
          <a:prstGeom prst="rect">
            <a:avLst/>
          </a:prstGeom>
          <a:noFill/>
          <a:ln w="9525">
            <a:noFill/>
            <a:miter lim="800000"/>
            <a:headEnd/>
            <a:tailEnd/>
          </a:ln>
          <a:effectLst/>
        </p:spPr>
        <p:txBody>
          <a:bodyPr>
            <a:spAutoFit/>
          </a:bodyPr>
          <a:lstStyle/>
          <a:p>
            <a:pPr>
              <a:spcBef>
                <a:spcPct val="50000"/>
              </a:spcBef>
            </a:pPr>
            <a:r>
              <a:rPr lang="he-IL" sz="2000" b="1">
                <a:solidFill>
                  <a:schemeClr val="accent2"/>
                </a:solidFill>
                <a:effectLst>
                  <a:outerShdw blurRad="38100" dist="38100" dir="2700000" algn="tl">
                    <a:srgbClr val="C0C0C0"/>
                  </a:outerShdw>
                </a:effectLst>
                <a:cs typeface="David Transparent" pitchFamily="10" charset="-79"/>
              </a:rPr>
              <a:t>דוגמה 6</a:t>
            </a:r>
            <a:endParaRPr lang="en-US" sz="2000" b="1">
              <a:solidFill>
                <a:schemeClr val="accent2"/>
              </a:solidFill>
              <a:effectLst>
                <a:outerShdw blurRad="38100" dist="38100" dir="2700000" algn="tl">
                  <a:srgbClr val="C0C0C0"/>
                </a:outerShdw>
              </a:effectLst>
              <a:cs typeface="David Transparent" pitchFamily="10" charset="-79"/>
            </a:endParaRPr>
          </a:p>
        </p:txBody>
      </p:sp>
      <p:sp>
        <p:nvSpPr>
          <p:cNvPr id="109571" name="Text Box 3"/>
          <p:cNvSpPr txBox="1">
            <a:spLocks noChangeArrowheads="1"/>
          </p:cNvSpPr>
          <p:nvPr/>
        </p:nvSpPr>
        <p:spPr bwMode="auto">
          <a:xfrm>
            <a:off x="457200" y="1066800"/>
            <a:ext cx="8001000" cy="2098675"/>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למסיבה שנערכה באו"ם הוזמנו דיפלומטים של </a:t>
            </a:r>
            <a:r>
              <a:rPr lang="en-US" sz="1600">
                <a:effectLst>
                  <a:outerShdw blurRad="38100" dist="38100" dir="2700000" algn="tl">
                    <a:srgbClr val="C0C0C0"/>
                  </a:outerShdw>
                </a:effectLst>
                <a:cs typeface="David Transparent" pitchFamily="10" charset="-79"/>
              </a:rPr>
              <a:t>n </a:t>
            </a:r>
            <a:r>
              <a:rPr lang="he-IL" sz="1600">
                <a:effectLst>
                  <a:outerShdw blurRad="38100" dist="38100" dir="2700000" algn="tl">
                    <a:srgbClr val="C0C0C0"/>
                  </a:outerShdw>
                </a:effectLst>
                <a:cs typeface="David Transparent" pitchFamily="10" charset="-79"/>
              </a:rPr>
              <a:t> מדינות, המיוצגות ע"י המספרים </a:t>
            </a:r>
            <a:r>
              <a:rPr lang="en-US" sz="1600">
                <a:effectLst>
                  <a:outerShdw blurRad="38100" dist="38100" dir="2700000" algn="tl">
                    <a:srgbClr val="C0C0C0"/>
                  </a:outerShdw>
                </a:effectLst>
                <a:cs typeface="David Transparent" pitchFamily="10" charset="-79"/>
              </a:rPr>
              <a:t>{1,2,…,n}</a:t>
            </a:r>
            <a:r>
              <a:rPr lang="he-IL" sz="1600">
                <a:effectLst>
                  <a:outerShdw blurRad="38100" dist="38100" dir="2700000" algn="tl">
                    <a:srgbClr val="C0C0C0"/>
                  </a:outerShdw>
                </a:effectLst>
                <a:cs typeface="David Transparent" pitchFamily="10" charset="-79"/>
              </a:rPr>
              <a:t>. נתונה רשימת זוגות לא סדורים שמשמעותה: אם הזוג </a:t>
            </a:r>
            <a:r>
              <a:rPr lang="en-US" sz="1600">
                <a:effectLst>
                  <a:outerShdw blurRad="38100" dist="38100" dir="2700000" algn="tl">
                    <a:srgbClr val="C0C0C0"/>
                  </a:outerShdw>
                </a:effectLst>
                <a:cs typeface="David Transparent" pitchFamily="10" charset="-79"/>
              </a:rPr>
              <a:t>(i,j)</a:t>
            </a:r>
            <a:r>
              <a:rPr lang="he-IL" sz="1600">
                <a:effectLst>
                  <a:outerShdw blurRad="38100" dist="38100" dir="2700000" algn="tl">
                    <a:srgbClr val="C0C0C0"/>
                  </a:outerShdw>
                </a:effectLst>
                <a:cs typeface="David Transparent" pitchFamily="10" charset="-79"/>
              </a:rPr>
              <a:t> נמצא ברשימה </a:t>
            </a:r>
            <a:r>
              <a:rPr lang="en-US" sz="1600">
                <a:effectLst>
                  <a:outerShdw blurRad="38100" dist="38100" dir="2700000" algn="tl">
                    <a:srgbClr val="C0C0C0"/>
                  </a:outerShdw>
                </a:effectLst>
                <a:cs typeface="David Transparent" pitchFamily="10" charset="-79"/>
              </a:rPr>
              <a:t>i</a:t>
            </a:r>
            <a:r>
              <a:rPr lang="en-US" sz="1600">
                <a:effectLst>
                  <a:outerShdw blurRad="38100" dist="38100" dir="2700000" algn="tl">
                    <a:srgbClr val="C0C0C0"/>
                  </a:outerShdw>
                </a:effectLst>
                <a:cs typeface="Times New Roman" pitchFamily="18" charset="0"/>
              </a:rPr>
              <a:t>≠</a:t>
            </a:r>
            <a:r>
              <a:rPr lang="en-US" sz="1600">
                <a:effectLst>
                  <a:outerShdw blurRad="38100" dist="38100" dir="2700000" algn="tl">
                    <a:srgbClr val="C0C0C0"/>
                  </a:outerShdw>
                </a:effectLst>
                <a:cs typeface="David Transparent" pitchFamily="10" charset="-79"/>
              </a:rPr>
              <a:t> j)</a:t>
            </a:r>
            <a:r>
              <a:rPr lang="he-IL" sz="1600">
                <a:effectLst>
                  <a:outerShdw blurRad="38100" dist="38100" dir="2700000" algn="tl">
                    <a:srgbClr val="C0C0C0"/>
                  </a:outerShdw>
                </a:effectLst>
                <a:cs typeface="David Transparent" pitchFamily="10" charset="-79"/>
              </a:rPr>
              <a:t> </a:t>
            </a:r>
            <a:r>
              <a:rPr lang="en-US" sz="1600">
                <a:effectLst>
                  <a:outerShdw blurRad="38100" dist="38100" dir="2700000" algn="tl">
                    <a:srgbClr val="C0C0C0"/>
                  </a:outerShdw>
                </a:effectLst>
                <a:cs typeface="David Transparent" pitchFamily="10" charset="-79"/>
              </a:rPr>
              <a:t>(</a:t>
            </a:r>
            <a:r>
              <a:rPr lang="he-IL" sz="1600">
                <a:effectLst>
                  <a:outerShdw blurRad="38100" dist="38100" dir="2700000" algn="tl">
                    <a:srgbClr val="C0C0C0"/>
                  </a:outerShdw>
                </a:effectLst>
                <a:cs typeface="David Transparent" pitchFamily="10" charset="-79"/>
              </a:rPr>
              <a:t> אז המדינות </a:t>
            </a:r>
            <a:r>
              <a:rPr lang="en-US" sz="1600">
                <a:effectLst>
                  <a:outerShdw blurRad="38100" dist="38100" dir="2700000" algn="tl">
                    <a:srgbClr val="C0C0C0"/>
                  </a:outerShdw>
                </a:effectLst>
                <a:cs typeface="David Transparent" pitchFamily="10" charset="-79"/>
              </a:rPr>
              <a:t>i</a:t>
            </a:r>
            <a:r>
              <a:rPr lang="he-IL" sz="1600">
                <a:effectLst>
                  <a:outerShdw blurRad="38100" dist="38100" dir="2700000" algn="tl">
                    <a:srgbClr val="C0C0C0"/>
                  </a:outerShdw>
                </a:effectLst>
                <a:cs typeface="David Transparent" pitchFamily="10" charset="-79"/>
              </a:rPr>
              <a:t> ו-</a:t>
            </a:r>
            <a:r>
              <a:rPr lang="en-US" sz="1600">
                <a:effectLst>
                  <a:outerShdw blurRad="38100" dist="38100" dir="2700000" algn="tl">
                    <a:srgbClr val="C0C0C0"/>
                  </a:outerShdw>
                </a:effectLst>
                <a:cs typeface="David Transparent" pitchFamily="10" charset="-79"/>
              </a:rPr>
              <a:t>j</a:t>
            </a:r>
            <a:r>
              <a:rPr lang="he-IL" sz="1600">
                <a:effectLst>
                  <a:outerShdw blurRad="38100" dist="38100" dir="2700000" algn="tl">
                    <a:srgbClr val="C0C0C0"/>
                  </a:outerShdw>
                </a:effectLst>
                <a:cs typeface="David Transparent" pitchFamily="10" charset="-79"/>
              </a:rPr>
              <a:t> הן עוינות זו לזו.</a:t>
            </a:r>
          </a:p>
          <a:p>
            <a:pPr>
              <a:lnSpc>
                <a:spcPct val="120000"/>
              </a:lnSpc>
              <a:spcBef>
                <a:spcPct val="50000"/>
              </a:spcBef>
            </a:pPr>
            <a:r>
              <a:rPr lang="he-IL" sz="1600">
                <a:effectLst>
                  <a:outerShdw blurRad="38100" dist="38100" dir="2700000" algn="tl">
                    <a:srgbClr val="C0C0C0"/>
                  </a:outerShdw>
                </a:effectLst>
                <a:cs typeface="David Transparent" pitchFamily="10" charset="-79"/>
              </a:rPr>
              <a:t>ברצוננו לדעת אם קיים סידור של </a:t>
            </a:r>
            <a:r>
              <a:rPr lang="en-US" sz="1600">
                <a:effectLst>
                  <a:outerShdw blurRad="38100" dist="38100" dir="2700000" algn="tl">
                    <a:srgbClr val="C0C0C0"/>
                  </a:outerShdw>
                </a:effectLst>
                <a:cs typeface="David Transparent" pitchFamily="10" charset="-79"/>
              </a:rPr>
              <a:t>n </a:t>
            </a:r>
            <a:r>
              <a:rPr lang="he-IL" sz="1600">
                <a:effectLst>
                  <a:outerShdw blurRad="38100" dist="38100" dir="2700000" algn="tl">
                    <a:srgbClr val="C0C0C0"/>
                  </a:outerShdw>
                </a:effectLst>
                <a:cs typeface="David Transparent" pitchFamily="10" charset="-79"/>
              </a:rPr>
              <a:t> הדיפלומטים סביב שולחן עגול, כך שאף דיפלומט לא ישב ליד דיפלומט ממדינה עוינת.</a:t>
            </a:r>
          </a:p>
          <a:p>
            <a:pPr>
              <a:lnSpc>
                <a:spcPct val="120000"/>
              </a:lnSpc>
              <a:spcBef>
                <a:spcPct val="50000"/>
              </a:spcBef>
            </a:pPr>
            <a:r>
              <a:rPr lang="he-IL" sz="1600">
                <a:effectLst>
                  <a:outerShdw blurRad="38100" dist="38100" dir="2700000" algn="tl">
                    <a:srgbClr val="C0C0C0"/>
                  </a:outerShdw>
                </a:effectLst>
                <a:cs typeface="David Transparent" pitchFamily="10" charset="-79"/>
              </a:rPr>
              <a:t>הוכיחו שהבעיה היא שלמה ב-</a:t>
            </a:r>
            <a:r>
              <a:rPr lang="en-US" sz="1600">
                <a:effectLst>
                  <a:outerShdw blurRad="38100" dist="38100" dir="2700000" algn="tl">
                    <a:srgbClr val="C0C0C0"/>
                  </a:outerShdw>
                </a:effectLst>
                <a:cs typeface="David Transparent" pitchFamily="10" charset="-79"/>
              </a:rPr>
              <a:t>NP</a:t>
            </a:r>
            <a:r>
              <a:rPr lang="he-IL" sz="1600">
                <a:effectLst>
                  <a:outerShdw blurRad="38100" dist="38100" dir="2700000" algn="tl">
                    <a:srgbClr val="C0C0C0"/>
                  </a:outerShdw>
                </a:effectLst>
                <a:cs typeface="David Transparent" pitchFamily="10" charset="-79"/>
              </a:rPr>
              <a:t>.</a:t>
            </a:r>
            <a:endParaRPr lang="en-US" sz="1600">
              <a:effectLst>
                <a:outerShdw blurRad="38100" dist="38100" dir="2700000" algn="tl">
                  <a:srgbClr val="C0C0C0"/>
                </a:outerShdw>
              </a:effectLst>
              <a:cs typeface="David Transparent" pitchFamily="10" charset="-79"/>
            </a:endParaRPr>
          </a:p>
        </p:txBody>
      </p:sp>
      <p:sp>
        <p:nvSpPr>
          <p:cNvPr id="109572" name="Text Box 4"/>
          <p:cNvSpPr txBox="1">
            <a:spLocks noChangeArrowheads="1"/>
          </p:cNvSpPr>
          <p:nvPr/>
        </p:nvSpPr>
        <p:spPr bwMode="auto">
          <a:xfrm>
            <a:off x="2057400" y="3810000"/>
            <a:ext cx="6400800" cy="366713"/>
          </a:xfrm>
          <a:prstGeom prst="rect">
            <a:avLst/>
          </a:prstGeom>
          <a:noFill/>
          <a:ln w="9525">
            <a:noFill/>
            <a:miter lim="800000"/>
            <a:headEnd/>
            <a:tailEnd/>
          </a:ln>
          <a:effectLst/>
        </p:spPr>
        <p:txBody>
          <a:bodyPr>
            <a:spAutoFit/>
          </a:bodyPr>
          <a:lstStyle/>
          <a:p>
            <a:pPr>
              <a:spcBef>
                <a:spcPct val="50000"/>
              </a:spcBef>
            </a:pPr>
            <a:r>
              <a:rPr lang="he-IL" sz="1800">
                <a:solidFill>
                  <a:schemeClr val="accent2"/>
                </a:solidFill>
                <a:effectLst>
                  <a:outerShdw blurRad="38100" dist="38100" dir="2700000" algn="tl">
                    <a:srgbClr val="C0C0C0"/>
                  </a:outerShdw>
                </a:effectLst>
                <a:cs typeface="David Transparent" pitchFamily="10" charset="-79"/>
              </a:rPr>
              <a:t>פתרון:</a:t>
            </a:r>
            <a:endParaRPr lang="en-US" sz="1800">
              <a:solidFill>
                <a:schemeClr val="accent2"/>
              </a:solidFill>
              <a:effectLst>
                <a:outerShdw blurRad="38100" dist="38100" dir="2700000" algn="tl">
                  <a:srgbClr val="C0C0C0"/>
                </a:outerShdw>
              </a:effectLst>
              <a:cs typeface="David Transparent" pitchFamily="10" charset="-79"/>
            </a:endParaRPr>
          </a:p>
        </p:txBody>
      </p:sp>
      <p:sp>
        <p:nvSpPr>
          <p:cNvPr id="109573" name="Rectangle 5"/>
          <p:cNvSpPr>
            <a:spLocks noChangeArrowheads="1"/>
          </p:cNvSpPr>
          <p:nvPr/>
        </p:nvSpPr>
        <p:spPr bwMode="auto">
          <a:xfrm>
            <a:off x="1981200" y="4191000"/>
            <a:ext cx="6477000" cy="1217613"/>
          </a:xfrm>
          <a:prstGeom prst="rect">
            <a:avLst/>
          </a:prstGeom>
          <a:noFill/>
          <a:ln w="9525">
            <a:noFill/>
            <a:miter lim="800000"/>
            <a:headEnd/>
            <a:tailEnd/>
          </a:ln>
          <a:effectLst/>
        </p:spPr>
        <p:txBody>
          <a:bodyPr>
            <a:spAutoFit/>
          </a:bodyPr>
          <a:lstStyle/>
          <a:p>
            <a:pPr marL="457200" indent="-457200">
              <a:lnSpc>
                <a:spcPct val="120000"/>
              </a:lnSpc>
              <a:spcBef>
                <a:spcPct val="50000"/>
              </a:spcBef>
            </a:pPr>
            <a:r>
              <a:rPr lang="he-IL" sz="1600">
                <a:effectLst>
                  <a:outerShdw blurRad="38100" dist="38100" dir="2700000" algn="tl">
                    <a:srgbClr val="C0C0C0"/>
                  </a:outerShdw>
                </a:effectLst>
                <a:cs typeface="David Transparent" pitchFamily="10" charset="-79"/>
              </a:rPr>
              <a:t>ההוכחה מורכבת משני שלבים :</a:t>
            </a:r>
          </a:p>
          <a:p>
            <a:pPr marL="457200" indent="-457200">
              <a:lnSpc>
                <a:spcPct val="120000"/>
              </a:lnSpc>
              <a:spcBef>
                <a:spcPct val="50000"/>
              </a:spcBef>
              <a:buFontTx/>
              <a:buAutoNum type="arabicPeriod"/>
            </a:pPr>
            <a:r>
              <a:rPr lang="he-IL" sz="1600">
                <a:effectLst>
                  <a:outerShdw blurRad="38100" dist="38100" dir="2700000" algn="tl">
                    <a:srgbClr val="C0C0C0"/>
                  </a:outerShdw>
                </a:effectLst>
                <a:cs typeface="David Transparent" pitchFamily="10" charset="-79"/>
              </a:rPr>
              <a:t>הוכחת שייכות ל-</a:t>
            </a:r>
            <a:r>
              <a:rPr lang="en-US" sz="1600">
                <a:effectLst>
                  <a:outerShdw blurRad="38100" dist="38100" dir="2700000" algn="tl">
                    <a:srgbClr val="C0C0C0"/>
                  </a:outerShdw>
                </a:effectLst>
                <a:cs typeface="David Transparent" pitchFamily="10" charset="-79"/>
              </a:rPr>
              <a:t>NP</a:t>
            </a:r>
            <a:r>
              <a:rPr lang="he-IL" sz="1600">
                <a:effectLst>
                  <a:outerShdw blurRad="38100" dist="38100" dir="2700000" algn="tl">
                    <a:srgbClr val="C0C0C0"/>
                  </a:outerShdw>
                </a:effectLst>
                <a:cs typeface="David Transparent" pitchFamily="10" charset="-79"/>
              </a:rPr>
              <a:t>.</a:t>
            </a:r>
          </a:p>
          <a:p>
            <a:pPr marL="457200" indent="-457200">
              <a:lnSpc>
                <a:spcPct val="120000"/>
              </a:lnSpc>
              <a:spcBef>
                <a:spcPct val="50000"/>
              </a:spcBef>
              <a:buFontTx/>
              <a:buAutoNum type="arabicPeriod"/>
            </a:pPr>
            <a:r>
              <a:rPr lang="he-IL" sz="1600">
                <a:effectLst>
                  <a:outerShdw blurRad="38100" dist="38100" dir="2700000" algn="tl">
                    <a:srgbClr val="C0C0C0"/>
                  </a:outerShdw>
                </a:effectLst>
                <a:cs typeface="David Transparent" pitchFamily="10" charset="-79"/>
              </a:rPr>
              <a:t>תיאור רדוקציה מבעיה ב-</a:t>
            </a:r>
            <a:r>
              <a:rPr lang="en-US" sz="1600">
                <a:effectLst>
                  <a:outerShdw blurRad="38100" dist="38100" dir="2700000" algn="tl">
                    <a:srgbClr val="C0C0C0"/>
                  </a:outerShdw>
                </a:effectLst>
                <a:cs typeface="David Transparent" pitchFamily="10" charset="-79"/>
              </a:rPr>
              <a:t>NPC</a:t>
            </a:r>
            <a:r>
              <a:rPr lang="he-IL" sz="1600">
                <a:effectLst>
                  <a:outerShdw blurRad="38100" dist="38100" dir="2700000" algn="tl">
                    <a:srgbClr val="C0C0C0"/>
                  </a:outerShdw>
                </a:effectLst>
                <a:cs typeface="David Transparent" pitchFamily="10" charset="-79"/>
              </a:rPr>
              <a:t> לבעיה הנתונה.</a:t>
            </a:r>
            <a:endParaRPr lang="en-US" sz="1600">
              <a:effectLst>
                <a:outerShdw blurRad="38100" dist="38100" dir="2700000" algn="tl">
                  <a:srgbClr val="C0C0C0"/>
                </a:outerShdw>
              </a:effectLst>
              <a:cs typeface="David Transparent" pitchFamily="10"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9570"/>
                                        </p:tgtEl>
                                        <p:attrNameLst>
                                          <p:attrName>style.visibility</p:attrName>
                                        </p:attrNameLst>
                                      </p:cBhvr>
                                      <p:to>
                                        <p:strVal val="visible"/>
                                      </p:to>
                                    </p:set>
                                    <p:anim calcmode="lin" valueType="num">
                                      <p:cBhvr>
                                        <p:cTn id="7" dur="1000" fill="hold"/>
                                        <p:tgtEl>
                                          <p:spTgt spid="109570"/>
                                        </p:tgtEl>
                                        <p:attrNameLst>
                                          <p:attrName>ppt_w</p:attrName>
                                        </p:attrNameLst>
                                      </p:cBhvr>
                                      <p:tavLst>
                                        <p:tav tm="0">
                                          <p:val>
                                            <p:fltVal val="0"/>
                                          </p:val>
                                        </p:tav>
                                        <p:tav tm="100000">
                                          <p:val>
                                            <p:strVal val="#ppt_w"/>
                                          </p:val>
                                        </p:tav>
                                      </p:tavLst>
                                    </p:anim>
                                    <p:anim calcmode="lin" valueType="num">
                                      <p:cBhvr>
                                        <p:cTn id="8" dur="1000" fill="hold"/>
                                        <p:tgtEl>
                                          <p:spTgt spid="109570"/>
                                        </p:tgtEl>
                                        <p:attrNameLst>
                                          <p:attrName>ppt_h</p:attrName>
                                        </p:attrNameLst>
                                      </p:cBhvr>
                                      <p:tavLst>
                                        <p:tav tm="0">
                                          <p:val>
                                            <p:fltVal val="0"/>
                                          </p:val>
                                        </p:tav>
                                        <p:tav tm="100000">
                                          <p:val>
                                            <p:strVal val="#ppt_h"/>
                                          </p:val>
                                        </p:tav>
                                      </p:tavLst>
                                    </p:anim>
                                    <p:anim calcmode="lin" valueType="num">
                                      <p:cBhvr>
                                        <p:cTn id="9" dur="1000" fill="hold"/>
                                        <p:tgtEl>
                                          <p:spTgt spid="1095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9570"/>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drumroll.wav" builtIn="1"/>
                                        </p:tgtEl>
                                      </p:cMediaNode>
                                    </p:audio>
                                  </p:sub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09571"/>
                                        </p:tgtEl>
                                        <p:attrNameLst>
                                          <p:attrName>style.visibility</p:attrName>
                                        </p:attrNameLst>
                                      </p:cBhvr>
                                      <p:to>
                                        <p:strVal val="visible"/>
                                      </p:to>
                                    </p:set>
                                    <p:animEffect transition="in" filter="wipe(up)">
                                      <p:cBhvr>
                                        <p:cTn id="15" dur="500"/>
                                        <p:tgtEl>
                                          <p:spTgt spid="10957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09572"/>
                                        </p:tgtEl>
                                        <p:attrNameLst>
                                          <p:attrName>style.visibility</p:attrName>
                                        </p:attrNameLst>
                                      </p:cBhvr>
                                      <p:to>
                                        <p:strVal val="visible"/>
                                      </p:to>
                                    </p:set>
                                    <p:animEffect transition="in" filter="wipe(up)">
                                      <p:cBhvr>
                                        <p:cTn id="20" dur="500"/>
                                        <p:tgtEl>
                                          <p:spTgt spid="10957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9573"/>
                                        </p:tgtEl>
                                        <p:attrNameLst>
                                          <p:attrName>style.visibility</p:attrName>
                                        </p:attrNameLst>
                                      </p:cBhvr>
                                      <p:to>
                                        <p:strVal val="visible"/>
                                      </p:to>
                                    </p:set>
                                    <p:animEffect transition="in" filter="wipe(up)">
                                      <p:cBhvr>
                                        <p:cTn id="25" dur="500"/>
                                        <p:tgtEl>
                                          <p:spTgt spid="109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autoUpdateAnimBg="0"/>
      <p:bldP spid="109571" grpId="0" autoUpdateAnimBg="0"/>
      <p:bldP spid="109572" grpId="0" autoUpdateAnimBg="0"/>
      <p:bldP spid="10957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E983F8CC-099A-4B6C-9107-DCBF6CB8F36F}" type="slidenum">
              <a:rPr lang="en-US"/>
              <a:pPr/>
              <a:t>28</a:t>
            </a:fld>
            <a:endParaRPr lang="en-US"/>
          </a:p>
        </p:txBody>
      </p:sp>
      <p:sp>
        <p:nvSpPr>
          <p:cNvPr id="110594" name="Text Box 2"/>
          <p:cNvSpPr txBox="1">
            <a:spLocks noChangeArrowheads="1"/>
          </p:cNvSpPr>
          <p:nvPr/>
        </p:nvSpPr>
        <p:spPr bwMode="auto">
          <a:xfrm>
            <a:off x="2286000" y="806450"/>
            <a:ext cx="6400800" cy="336550"/>
          </a:xfrm>
          <a:prstGeom prst="rect">
            <a:avLst/>
          </a:prstGeom>
          <a:noFill/>
          <a:ln w="9525">
            <a:noFill/>
            <a:miter lim="800000"/>
            <a:headEnd/>
            <a:tailEnd/>
          </a:ln>
          <a:effectLst/>
        </p:spPr>
        <p:txBody>
          <a:bodyPr>
            <a:spAutoFit/>
          </a:bodyPr>
          <a:lstStyle/>
          <a:p>
            <a:pPr>
              <a:spcBef>
                <a:spcPct val="50000"/>
              </a:spcBef>
            </a:pPr>
            <a:r>
              <a:rPr lang="he-IL" sz="1600">
                <a:solidFill>
                  <a:schemeClr val="accent2"/>
                </a:solidFill>
                <a:effectLst>
                  <a:outerShdw blurRad="38100" dist="38100" dir="2700000" algn="tl">
                    <a:srgbClr val="C0C0C0"/>
                  </a:outerShdw>
                </a:effectLst>
                <a:cs typeface="David Transparent" pitchFamily="10" charset="-79"/>
              </a:rPr>
              <a:t>1. שייכות ל-</a:t>
            </a:r>
            <a:r>
              <a:rPr lang="en-US" sz="1600">
                <a:solidFill>
                  <a:schemeClr val="accent2"/>
                </a:solidFill>
                <a:effectLst>
                  <a:outerShdw blurRad="38100" dist="38100" dir="2700000" algn="tl">
                    <a:srgbClr val="C0C0C0"/>
                  </a:outerShdw>
                </a:effectLst>
                <a:cs typeface="David Transparent" pitchFamily="10" charset="-79"/>
              </a:rPr>
              <a:t>NP</a:t>
            </a:r>
            <a:r>
              <a:rPr lang="he-IL" sz="1600">
                <a:solidFill>
                  <a:schemeClr val="accent2"/>
                </a:solidFill>
                <a:effectLst>
                  <a:outerShdw blurRad="38100" dist="38100" dir="2700000" algn="tl">
                    <a:srgbClr val="C0C0C0"/>
                  </a:outerShdw>
                </a:effectLst>
                <a:cs typeface="David Transparent" pitchFamily="10" charset="-79"/>
              </a:rPr>
              <a:t>:</a:t>
            </a:r>
            <a:endParaRPr lang="en-US" sz="1600">
              <a:solidFill>
                <a:schemeClr val="accent2"/>
              </a:solidFill>
              <a:effectLst>
                <a:outerShdw blurRad="38100" dist="38100" dir="2700000" algn="tl">
                  <a:srgbClr val="C0C0C0"/>
                </a:outerShdw>
              </a:effectLst>
              <a:cs typeface="David Transparent" pitchFamily="10" charset="-79"/>
            </a:endParaRPr>
          </a:p>
        </p:txBody>
      </p:sp>
      <p:sp>
        <p:nvSpPr>
          <p:cNvPr id="110595" name="Text Box 3"/>
          <p:cNvSpPr txBox="1">
            <a:spLocks noChangeArrowheads="1"/>
          </p:cNvSpPr>
          <p:nvPr/>
        </p:nvSpPr>
        <p:spPr bwMode="auto">
          <a:xfrm>
            <a:off x="533400" y="1781175"/>
            <a:ext cx="7924800" cy="1682750"/>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מסמך האישור יהיה רשימה של דיפלומטים, המהווה סידור חוקי שלהם סביב שולחן עגול. צריך לבדוק שכל אחד מ-</a:t>
            </a:r>
            <a:r>
              <a:rPr lang="en-US" sz="1600">
                <a:effectLst>
                  <a:outerShdw blurRad="38100" dist="38100" dir="2700000" algn="tl">
                    <a:srgbClr val="C0C0C0"/>
                  </a:outerShdw>
                </a:effectLst>
                <a:cs typeface="David Transparent" pitchFamily="10" charset="-79"/>
              </a:rPr>
              <a:t>n</a:t>
            </a:r>
            <a:r>
              <a:rPr lang="he-IL" sz="1600">
                <a:effectLst>
                  <a:outerShdw blurRad="38100" dist="38100" dir="2700000" algn="tl">
                    <a:srgbClr val="C0C0C0"/>
                  </a:outerShdw>
                </a:effectLst>
                <a:cs typeface="David Transparent" pitchFamily="10" charset="-79"/>
              </a:rPr>
              <a:t> הדיפלומטים מופיע ברשימה בדיוק פעם אחת, ושכל שני דיפלומטים הסמוכים זה לזה ברשימה (כולל הראשון והאחרון) שייכים למדינות שאינן עוינות. </a:t>
            </a:r>
          </a:p>
          <a:p>
            <a:pPr>
              <a:lnSpc>
                <a:spcPct val="120000"/>
              </a:lnSpc>
              <a:spcBef>
                <a:spcPct val="50000"/>
              </a:spcBef>
            </a:pPr>
            <a:r>
              <a:rPr lang="he-IL" sz="1600">
                <a:effectLst>
                  <a:outerShdw blurRad="38100" dist="38100" dir="2700000" algn="tl">
                    <a:srgbClr val="C0C0C0"/>
                  </a:outerShdw>
                </a:effectLst>
                <a:cs typeface="David Transparent" pitchFamily="10" charset="-79"/>
              </a:rPr>
              <a:t>זמן הבדיקה </a:t>
            </a:r>
            <a:r>
              <a:rPr lang="en-US" sz="1600" i="1">
                <a:effectLst>
                  <a:outerShdw blurRad="38100" dist="38100" dir="2700000" algn="tl">
                    <a:srgbClr val="C0C0C0"/>
                  </a:outerShdw>
                </a:effectLst>
                <a:cs typeface="David Transparent" pitchFamily="10" charset="-79"/>
              </a:rPr>
              <a:t>O</a:t>
            </a:r>
            <a:r>
              <a:rPr lang="en-US" sz="1600">
                <a:effectLst>
                  <a:outerShdw blurRad="38100" dist="38100" dir="2700000" algn="tl">
                    <a:srgbClr val="C0C0C0"/>
                  </a:outerShdw>
                </a:effectLst>
                <a:cs typeface="David Transparent" pitchFamily="10" charset="-79"/>
              </a:rPr>
              <a:t>(n</a:t>
            </a:r>
            <a:r>
              <a:rPr lang="en-US" sz="1600" baseline="30000">
                <a:effectLst>
                  <a:outerShdw blurRad="38100" dist="38100" dir="2700000" algn="tl">
                    <a:srgbClr val="C0C0C0"/>
                  </a:outerShdw>
                </a:effectLst>
                <a:cs typeface="David Transparent" pitchFamily="10" charset="-79"/>
              </a:rPr>
              <a:t>2</a:t>
            </a:r>
            <a:r>
              <a:rPr lang="en-US" sz="1600">
                <a:effectLst>
                  <a:outerShdw blurRad="38100" dist="38100" dir="2700000" algn="tl">
                    <a:srgbClr val="C0C0C0"/>
                  </a:outerShdw>
                </a:effectLst>
                <a:cs typeface="David Transparent" pitchFamily="10" charset="-79"/>
              </a:rPr>
              <a:t>)</a:t>
            </a:r>
            <a:r>
              <a:rPr lang="he-IL" sz="1600">
                <a:effectLst>
                  <a:outerShdw blurRad="38100" dist="38100" dir="2700000" algn="tl">
                    <a:srgbClr val="C0C0C0"/>
                  </a:outerShdw>
                </a:effectLst>
                <a:cs typeface="David Transparent" pitchFamily="10" charset="-79"/>
              </a:rPr>
              <a:t>. </a:t>
            </a:r>
            <a:endParaRPr lang="en-US" sz="1600">
              <a:effectLst>
                <a:outerShdw blurRad="38100" dist="38100" dir="2700000" algn="tl">
                  <a:srgbClr val="C0C0C0"/>
                </a:outerShdw>
              </a:effectLst>
              <a:cs typeface="David Transparent" pitchFamily="10" charset="-79"/>
            </a:endParaRPr>
          </a:p>
        </p:txBody>
      </p:sp>
      <p:sp>
        <p:nvSpPr>
          <p:cNvPr id="110596" name="Text Box 4"/>
          <p:cNvSpPr txBox="1">
            <a:spLocks noChangeArrowheads="1"/>
          </p:cNvSpPr>
          <p:nvPr/>
        </p:nvSpPr>
        <p:spPr bwMode="auto">
          <a:xfrm>
            <a:off x="1066800" y="1443038"/>
            <a:ext cx="7391400" cy="385762"/>
          </a:xfrm>
          <a:prstGeom prst="rect">
            <a:avLst/>
          </a:prstGeom>
          <a:noFill/>
          <a:ln w="9525">
            <a:noFill/>
            <a:miter lim="800000"/>
            <a:headEnd/>
            <a:tailEnd/>
          </a:ln>
          <a:effectLst/>
        </p:spPr>
        <p:txBody>
          <a:bodyPr>
            <a:spAutoFit/>
          </a:bodyPr>
          <a:lstStyle/>
          <a:p>
            <a:pPr>
              <a:lnSpc>
                <a:spcPct val="120000"/>
              </a:lnSpc>
              <a:spcBef>
                <a:spcPct val="50000"/>
              </a:spcBef>
            </a:pPr>
            <a:r>
              <a:rPr lang="he-IL" sz="1600">
                <a:solidFill>
                  <a:schemeClr val="accent2"/>
                </a:solidFill>
                <a:effectLst>
                  <a:outerShdw blurRad="38100" dist="38100" dir="2700000" algn="tl">
                    <a:srgbClr val="C0C0C0"/>
                  </a:outerShdw>
                </a:effectLst>
                <a:cs typeface="David Transparent" pitchFamily="10" charset="-79"/>
              </a:rPr>
              <a:t>הוכחת שייכות ל-</a:t>
            </a:r>
            <a:r>
              <a:rPr lang="en-US" sz="1600">
                <a:solidFill>
                  <a:schemeClr val="accent2"/>
                </a:solidFill>
                <a:effectLst>
                  <a:outerShdw blurRad="38100" dist="38100" dir="2700000" algn="tl">
                    <a:srgbClr val="C0C0C0"/>
                  </a:outerShdw>
                </a:effectLst>
                <a:cs typeface="David Transparent" pitchFamily="10" charset="-79"/>
              </a:rPr>
              <a:t>NP</a:t>
            </a:r>
            <a:r>
              <a:rPr lang="he-IL" sz="1600">
                <a:solidFill>
                  <a:schemeClr val="accent2"/>
                </a:solidFill>
                <a:effectLst>
                  <a:outerShdw blurRad="38100" dist="38100" dir="2700000" algn="tl">
                    <a:srgbClr val="C0C0C0"/>
                  </a:outerShdw>
                </a:effectLst>
                <a:cs typeface="David Transparent" pitchFamily="10" charset="-79"/>
              </a:rPr>
              <a:t> </a:t>
            </a:r>
            <a:r>
              <a:rPr lang="en-US" sz="1600">
                <a:solidFill>
                  <a:schemeClr val="accent2"/>
                </a:solidFill>
                <a:effectLst>
                  <a:outerShdw blurRad="38100" dist="38100" dir="2700000" algn="tl">
                    <a:srgbClr val="C0C0C0"/>
                  </a:outerShdw>
                </a:effectLst>
                <a:cs typeface="David Transparent" pitchFamily="10" charset="-79"/>
              </a:rPr>
              <a:t>)</a:t>
            </a:r>
            <a:r>
              <a:rPr lang="he-IL" sz="1600">
                <a:solidFill>
                  <a:schemeClr val="accent2"/>
                </a:solidFill>
                <a:effectLst>
                  <a:outerShdw blurRad="38100" dist="38100" dir="2700000" algn="tl">
                    <a:srgbClr val="C0C0C0"/>
                  </a:outerShdw>
                </a:effectLst>
                <a:cs typeface="David Transparent" pitchFamily="10" charset="-79"/>
              </a:rPr>
              <a:t>ע"י מסמך אישור קצר</a:t>
            </a:r>
            <a:r>
              <a:rPr lang="en-US" sz="1600">
                <a:solidFill>
                  <a:schemeClr val="accent2"/>
                </a:solidFill>
                <a:effectLst>
                  <a:outerShdw blurRad="38100" dist="38100" dir="2700000" algn="tl">
                    <a:srgbClr val="C0C0C0"/>
                  </a:outerShdw>
                </a:effectLst>
                <a:cs typeface="David Transparent" pitchFamily="10" charset="-79"/>
              </a:rPr>
              <a:t>(</a:t>
            </a:r>
            <a:r>
              <a:rPr lang="he-IL" sz="1600">
                <a:solidFill>
                  <a:schemeClr val="accent2"/>
                </a:solidFill>
                <a:effectLst>
                  <a:outerShdw blurRad="38100" dist="38100" dir="2700000" algn="tl">
                    <a:srgbClr val="C0C0C0"/>
                  </a:outerShdw>
                </a:effectLst>
                <a:cs typeface="David Transparent" pitchFamily="10" charset="-79"/>
              </a:rPr>
              <a:t>:</a:t>
            </a:r>
            <a:endParaRPr lang="en-US" sz="1600">
              <a:solidFill>
                <a:schemeClr val="accent2"/>
              </a:solidFill>
              <a:effectLst>
                <a:outerShdw blurRad="38100" dist="38100" dir="2700000" algn="tl">
                  <a:srgbClr val="C0C0C0"/>
                </a:outerShdw>
              </a:effectLst>
              <a:cs typeface="David Transparent" pitchFamily="10"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0594"/>
                                        </p:tgtEl>
                                        <p:attrNameLst>
                                          <p:attrName>style.visibility</p:attrName>
                                        </p:attrNameLst>
                                      </p:cBhvr>
                                      <p:to>
                                        <p:strVal val="visible"/>
                                      </p:to>
                                    </p:set>
                                    <p:animEffect transition="in" filter="wipe(up)">
                                      <p:cBhvr>
                                        <p:cTn id="7" dur="500"/>
                                        <p:tgtEl>
                                          <p:spTgt spid="110594"/>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builtIn="1"/>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0596"/>
                                        </p:tgtEl>
                                        <p:attrNameLst>
                                          <p:attrName>style.visibility</p:attrName>
                                        </p:attrNameLst>
                                      </p:cBhvr>
                                      <p:to>
                                        <p:strVal val="visible"/>
                                      </p:to>
                                    </p:set>
                                    <p:animEffect transition="in" filter="wipe(up)">
                                      <p:cBhvr>
                                        <p:cTn id="12" dur="500"/>
                                        <p:tgtEl>
                                          <p:spTgt spid="1105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0595"/>
                                        </p:tgtEl>
                                        <p:attrNameLst>
                                          <p:attrName>style.visibility</p:attrName>
                                        </p:attrNameLst>
                                      </p:cBhvr>
                                      <p:to>
                                        <p:strVal val="visible"/>
                                      </p:to>
                                    </p:set>
                                    <p:animEffect transition="in" filter="wipe(up)">
                                      <p:cBhvr>
                                        <p:cTn id="17" dur="500"/>
                                        <p:tgtEl>
                                          <p:spTgt spid="110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utoUpdateAnimBg="0"/>
      <p:bldP spid="110595" grpId="0" autoUpdateAnimBg="0"/>
      <p:bldP spid="11059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8D425A9F-232A-42D1-B285-34A27A21C47D}" type="slidenum">
              <a:rPr lang="en-US"/>
              <a:pPr/>
              <a:t>29</a:t>
            </a:fld>
            <a:endParaRPr lang="en-US"/>
          </a:p>
        </p:txBody>
      </p:sp>
      <p:sp>
        <p:nvSpPr>
          <p:cNvPr id="111618" name="Text Box 2"/>
          <p:cNvSpPr txBox="1">
            <a:spLocks noChangeArrowheads="1"/>
          </p:cNvSpPr>
          <p:nvPr/>
        </p:nvSpPr>
        <p:spPr bwMode="auto">
          <a:xfrm>
            <a:off x="533400" y="1419225"/>
            <a:ext cx="7924800" cy="1095375"/>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יהא גרף </a:t>
            </a:r>
            <a:r>
              <a:rPr lang="en-US" sz="1600">
                <a:effectLst>
                  <a:outerShdw blurRad="38100" dist="38100" dir="2700000" algn="tl">
                    <a:srgbClr val="C0C0C0"/>
                  </a:outerShdw>
                </a:effectLst>
                <a:cs typeface="David Transparent" pitchFamily="10" charset="-79"/>
              </a:rPr>
              <a:t>G=(V,E)</a:t>
            </a:r>
            <a:r>
              <a:rPr lang="he-IL" sz="1600">
                <a:effectLst>
                  <a:outerShdw blurRad="38100" dist="38100" dir="2700000" algn="tl">
                    <a:srgbClr val="C0C0C0"/>
                  </a:outerShdw>
                </a:effectLst>
                <a:cs typeface="David Transparent" pitchFamily="10" charset="-79"/>
              </a:rPr>
              <a:t> קלט לבעיית המעגל ההמילטוני. לכל צומת </a:t>
            </a:r>
            <a:r>
              <a:rPr lang="en-US" sz="1600">
                <a:effectLst>
                  <a:outerShdw blurRad="38100" dist="38100" dir="2700000" algn="tl">
                    <a:srgbClr val="C0C0C0"/>
                  </a:outerShdw>
                </a:effectLst>
                <a:cs typeface="David Transparent" pitchFamily="10" charset="-79"/>
              </a:rPr>
              <a:t>v</a:t>
            </a:r>
            <a:r>
              <a:rPr lang="en-US" sz="1600" baseline="-25000">
                <a:effectLst>
                  <a:outerShdw blurRad="38100" dist="38100" dir="2700000" algn="tl">
                    <a:srgbClr val="C0C0C0"/>
                  </a:outerShdw>
                </a:effectLst>
                <a:cs typeface="David Transparent" pitchFamily="10" charset="-79"/>
              </a:rPr>
              <a:t>i</a:t>
            </a:r>
            <a:r>
              <a:rPr lang="he-IL" sz="1600">
                <a:effectLst>
                  <a:outerShdw blurRad="38100" dist="38100" dir="2700000" algn="tl">
                    <a:srgbClr val="C0C0C0"/>
                  </a:outerShdw>
                </a:effectLst>
                <a:cs typeface="David Transparent" pitchFamily="10" charset="-79"/>
              </a:rPr>
              <a:t> נתאים מדינה </a:t>
            </a:r>
            <a:r>
              <a:rPr lang="en-US" sz="1600">
                <a:effectLst>
                  <a:outerShdw blurRad="38100" dist="38100" dir="2700000" algn="tl">
                    <a:srgbClr val="C0C0C0"/>
                  </a:outerShdw>
                </a:effectLst>
                <a:cs typeface="David Transparent" pitchFamily="10" charset="-79"/>
              </a:rPr>
              <a:t>i</a:t>
            </a:r>
            <a:r>
              <a:rPr lang="he-IL" sz="1600">
                <a:effectLst>
                  <a:outerShdw blurRad="38100" dist="38100" dir="2700000" algn="tl">
                    <a:srgbClr val="C0C0C0"/>
                  </a:outerShdw>
                </a:effectLst>
                <a:cs typeface="David Transparent" pitchFamily="10" charset="-79"/>
              </a:rPr>
              <a:t>.</a:t>
            </a:r>
          </a:p>
          <a:p>
            <a:pPr>
              <a:lnSpc>
                <a:spcPct val="120000"/>
              </a:lnSpc>
              <a:spcBef>
                <a:spcPct val="50000"/>
              </a:spcBef>
            </a:pPr>
            <a:r>
              <a:rPr lang="he-IL" sz="1600">
                <a:effectLst>
                  <a:outerShdw blurRad="38100" dist="38100" dir="2700000" algn="tl">
                    <a:srgbClr val="C0C0C0"/>
                  </a:outerShdw>
                </a:effectLst>
                <a:cs typeface="David Transparent" pitchFamily="10" charset="-79"/>
              </a:rPr>
              <a:t>נקבע שהמדינות </a:t>
            </a:r>
            <a:r>
              <a:rPr lang="en-US" sz="1600">
                <a:effectLst>
                  <a:outerShdw blurRad="38100" dist="38100" dir="2700000" algn="tl">
                    <a:srgbClr val="C0C0C0"/>
                  </a:outerShdw>
                </a:effectLst>
                <a:cs typeface="David Transparent" pitchFamily="10" charset="-79"/>
              </a:rPr>
              <a:t>i</a:t>
            </a:r>
            <a:r>
              <a:rPr lang="he-IL" sz="1600">
                <a:effectLst>
                  <a:outerShdw blurRad="38100" dist="38100" dir="2700000" algn="tl">
                    <a:srgbClr val="C0C0C0"/>
                  </a:outerShdw>
                </a:effectLst>
                <a:cs typeface="David Transparent" pitchFamily="10" charset="-79"/>
              </a:rPr>
              <a:t> ו- </a:t>
            </a:r>
            <a:r>
              <a:rPr lang="en-US" sz="1600">
                <a:effectLst>
                  <a:outerShdw blurRad="38100" dist="38100" dir="2700000" algn="tl">
                    <a:srgbClr val="C0C0C0"/>
                  </a:outerShdw>
                </a:effectLst>
                <a:cs typeface="David Transparent" pitchFamily="10" charset="-79"/>
              </a:rPr>
              <a:t>j</a:t>
            </a:r>
            <a:r>
              <a:rPr lang="he-IL" sz="1600">
                <a:effectLst>
                  <a:outerShdw blurRad="38100" dist="38100" dir="2700000" algn="tl">
                    <a:srgbClr val="C0C0C0"/>
                  </a:outerShdw>
                </a:effectLst>
                <a:cs typeface="David Transparent" pitchFamily="10" charset="-79"/>
              </a:rPr>
              <a:t> עוינות זו לזו אם ורק אם </a:t>
            </a:r>
            <a:r>
              <a:rPr lang="he-IL" sz="1600" b="1">
                <a:effectLst>
                  <a:outerShdw blurRad="38100" dist="38100" dir="2700000" algn="tl">
                    <a:srgbClr val="C0C0C0"/>
                  </a:outerShdw>
                </a:effectLst>
                <a:cs typeface="David Transparent" pitchFamily="10" charset="-79"/>
              </a:rPr>
              <a:t>אין</a:t>
            </a:r>
            <a:r>
              <a:rPr lang="he-IL" sz="1600">
                <a:effectLst>
                  <a:outerShdw blurRad="38100" dist="38100" dir="2700000" algn="tl">
                    <a:srgbClr val="C0C0C0"/>
                  </a:outerShdw>
                </a:effectLst>
                <a:cs typeface="David Transparent" pitchFamily="10" charset="-79"/>
              </a:rPr>
              <a:t> קשת בגרף בין </a:t>
            </a:r>
            <a:r>
              <a:rPr lang="en-US" sz="1600">
                <a:effectLst>
                  <a:outerShdw blurRad="38100" dist="38100" dir="2700000" algn="tl">
                    <a:srgbClr val="C0C0C0"/>
                  </a:outerShdw>
                </a:effectLst>
                <a:cs typeface="David Transparent" pitchFamily="10" charset="-79"/>
              </a:rPr>
              <a:t>v</a:t>
            </a:r>
            <a:r>
              <a:rPr lang="en-US" sz="1600" baseline="-25000">
                <a:effectLst>
                  <a:outerShdw blurRad="38100" dist="38100" dir="2700000" algn="tl">
                    <a:srgbClr val="C0C0C0"/>
                  </a:outerShdw>
                </a:effectLst>
                <a:cs typeface="David Transparent" pitchFamily="10" charset="-79"/>
              </a:rPr>
              <a:t>i</a:t>
            </a:r>
            <a:r>
              <a:rPr lang="he-IL" sz="1600">
                <a:effectLst>
                  <a:outerShdw blurRad="38100" dist="38100" dir="2700000" algn="tl">
                    <a:srgbClr val="C0C0C0"/>
                  </a:outerShdw>
                </a:effectLst>
                <a:cs typeface="David Transparent" pitchFamily="10" charset="-79"/>
              </a:rPr>
              <a:t> ל- </a:t>
            </a:r>
            <a:r>
              <a:rPr lang="en-US" sz="1600">
                <a:effectLst>
                  <a:outerShdw blurRad="38100" dist="38100" dir="2700000" algn="tl">
                    <a:srgbClr val="C0C0C0"/>
                  </a:outerShdw>
                </a:effectLst>
                <a:cs typeface="David Transparent" pitchFamily="10" charset="-79"/>
              </a:rPr>
              <a:t>v</a:t>
            </a:r>
            <a:r>
              <a:rPr lang="en-US" sz="1600" baseline="-25000">
                <a:effectLst>
                  <a:outerShdw blurRad="38100" dist="38100" dir="2700000" algn="tl">
                    <a:srgbClr val="C0C0C0"/>
                  </a:outerShdw>
                </a:effectLst>
                <a:cs typeface="David Transparent" pitchFamily="10" charset="-79"/>
              </a:rPr>
              <a:t>j</a:t>
            </a:r>
            <a:r>
              <a:rPr lang="he-IL" sz="1600">
                <a:effectLst>
                  <a:outerShdw blurRad="38100" dist="38100" dir="2700000" algn="tl">
                    <a:srgbClr val="C0C0C0"/>
                  </a:outerShdw>
                </a:effectLst>
                <a:cs typeface="David Transparent" pitchFamily="10" charset="-79"/>
              </a:rPr>
              <a:t>. במקרה זה נוסיף את הזוג </a:t>
            </a:r>
            <a:r>
              <a:rPr lang="en-US" sz="1600">
                <a:effectLst>
                  <a:outerShdw blurRad="38100" dist="38100" dir="2700000" algn="tl">
                    <a:srgbClr val="C0C0C0"/>
                  </a:outerShdw>
                </a:effectLst>
                <a:cs typeface="David Transparent" pitchFamily="10" charset="-79"/>
              </a:rPr>
              <a:t>(i,j)</a:t>
            </a:r>
            <a:r>
              <a:rPr lang="he-IL" sz="1600">
                <a:effectLst>
                  <a:outerShdw blurRad="38100" dist="38100" dir="2700000" algn="tl">
                    <a:srgbClr val="C0C0C0"/>
                  </a:outerShdw>
                </a:effectLst>
                <a:cs typeface="David Transparent" pitchFamily="10" charset="-79"/>
              </a:rPr>
              <a:t> לרשימת הזוגות של המדינות העוינות. </a:t>
            </a:r>
          </a:p>
        </p:txBody>
      </p:sp>
      <p:sp>
        <p:nvSpPr>
          <p:cNvPr id="111619" name="Text Box 3"/>
          <p:cNvSpPr txBox="1">
            <a:spLocks noChangeArrowheads="1"/>
          </p:cNvSpPr>
          <p:nvPr/>
        </p:nvSpPr>
        <p:spPr bwMode="auto">
          <a:xfrm>
            <a:off x="1752600" y="909638"/>
            <a:ext cx="6934200" cy="385762"/>
          </a:xfrm>
          <a:prstGeom prst="rect">
            <a:avLst/>
          </a:prstGeom>
          <a:noFill/>
          <a:ln w="9525">
            <a:noFill/>
            <a:miter lim="800000"/>
            <a:headEnd/>
            <a:tailEnd/>
          </a:ln>
          <a:effectLst/>
        </p:spPr>
        <p:txBody>
          <a:bodyPr>
            <a:spAutoFit/>
          </a:bodyPr>
          <a:lstStyle/>
          <a:p>
            <a:pPr>
              <a:lnSpc>
                <a:spcPct val="120000"/>
              </a:lnSpc>
              <a:spcBef>
                <a:spcPct val="50000"/>
              </a:spcBef>
            </a:pPr>
            <a:r>
              <a:rPr lang="he-IL" sz="1600">
                <a:solidFill>
                  <a:schemeClr val="accent2"/>
                </a:solidFill>
                <a:effectLst>
                  <a:outerShdw blurRad="38100" dist="38100" dir="2700000" algn="tl">
                    <a:srgbClr val="C0C0C0"/>
                  </a:outerShdw>
                </a:effectLst>
                <a:cs typeface="David Transparent" pitchFamily="10" charset="-79"/>
              </a:rPr>
              <a:t>2. רדוקציה מבעיה ב-</a:t>
            </a:r>
            <a:r>
              <a:rPr lang="en-US" sz="1600">
                <a:solidFill>
                  <a:schemeClr val="accent2"/>
                </a:solidFill>
                <a:effectLst>
                  <a:outerShdw blurRad="38100" dist="38100" dir="2700000" algn="tl">
                    <a:srgbClr val="C0C0C0"/>
                  </a:outerShdw>
                </a:effectLst>
                <a:cs typeface="David Transparent" pitchFamily="10" charset="-79"/>
              </a:rPr>
              <a:t>NPC</a:t>
            </a:r>
            <a:r>
              <a:rPr lang="he-IL" sz="1600">
                <a:solidFill>
                  <a:schemeClr val="accent2"/>
                </a:solidFill>
                <a:effectLst>
                  <a:outerShdw blurRad="38100" dist="38100" dir="2700000" algn="tl">
                    <a:srgbClr val="C0C0C0"/>
                  </a:outerShdw>
                </a:effectLst>
                <a:cs typeface="David Transparent" pitchFamily="10" charset="-79"/>
              </a:rPr>
              <a:t>: נבצע רדוקציה מבעיית המעגל ההמילטוני.</a:t>
            </a:r>
            <a:endParaRPr lang="en-US" sz="1600">
              <a:solidFill>
                <a:schemeClr val="accent2"/>
              </a:solidFill>
              <a:effectLst>
                <a:outerShdw blurRad="38100" dist="38100" dir="2700000" algn="tl">
                  <a:srgbClr val="C0C0C0"/>
                </a:outerShdw>
              </a:effectLst>
              <a:cs typeface="David Transparent" pitchFamily="10" charset="-79"/>
            </a:endParaRPr>
          </a:p>
        </p:txBody>
      </p:sp>
      <p:grpSp>
        <p:nvGrpSpPr>
          <p:cNvPr id="111620" name="Group 4"/>
          <p:cNvGrpSpPr>
            <a:grpSpLocks/>
          </p:cNvGrpSpPr>
          <p:nvPr/>
        </p:nvGrpSpPr>
        <p:grpSpPr bwMode="auto">
          <a:xfrm>
            <a:off x="381000" y="3429000"/>
            <a:ext cx="8001000" cy="1066800"/>
            <a:chOff x="528" y="2976"/>
            <a:chExt cx="5040" cy="672"/>
          </a:xfrm>
        </p:grpSpPr>
        <p:sp>
          <p:nvSpPr>
            <p:cNvPr id="111621" name="Rectangle 5"/>
            <p:cNvSpPr>
              <a:spLocks noChangeArrowheads="1"/>
            </p:cNvSpPr>
            <p:nvPr/>
          </p:nvSpPr>
          <p:spPr bwMode="auto">
            <a:xfrm>
              <a:off x="528" y="2976"/>
              <a:ext cx="5040" cy="672"/>
            </a:xfrm>
            <a:prstGeom prst="rect">
              <a:avLst/>
            </a:prstGeom>
            <a:solidFill>
              <a:schemeClr val="hlink"/>
            </a:solidFill>
            <a:ln w="9525">
              <a:solidFill>
                <a:schemeClr val="tx1"/>
              </a:solidFill>
              <a:miter lim="800000"/>
              <a:headEnd/>
              <a:tailEnd/>
            </a:ln>
            <a:effectLst/>
          </p:spPr>
          <p:txBody>
            <a:bodyPr wrap="none" anchor="ctr"/>
            <a:lstStyle/>
            <a:p>
              <a:endParaRPr lang="he-IL"/>
            </a:p>
          </p:txBody>
        </p:sp>
        <p:sp>
          <p:nvSpPr>
            <p:cNvPr id="111622" name="Text Box 6"/>
            <p:cNvSpPr txBox="1">
              <a:spLocks noChangeArrowheads="1"/>
            </p:cNvSpPr>
            <p:nvPr/>
          </p:nvSpPr>
          <p:spPr bwMode="auto">
            <a:xfrm>
              <a:off x="2208" y="3200"/>
              <a:ext cx="3312" cy="243"/>
            </a:xfrm>
            <a:prstGeom prst="rect">
              <a:avLst/>
            </a:prstGeom>
            <a:noFill/>
            <a:ln w="9525">
              <a:noFill/>
              <a:miter lim="800000"/>
              <a:headEnd/>
              <a:tailEnd/>
            </a:ln>
            <a:effectLst/>
          </p:spPr>
          <p:txBody>
            <a:bodyPr>
              <a:spAutoFit/>
            </a:bodyPr>
            <a:lstStyle/>
            <a:p>
              <a:pPr>
                <a:lnSpc>
                  <a:spcPct val="120000"/>
                </a:lnSpc>
                <a:spcBef>
                  <a:spcPct val="50000"/>
                </a:spcBef>
              </a:pPr>
              <a:r>
                <a:rPr lang="he-IL" sz="2400" baseline="-25000">
                  <a:effectLst>
                    <a:outerShdw blurRad="38100" dist="38100" dir="2700000" algn="tl">
                      <a:srgbClr val="C0C0C0"/>
                    </a:outerShdw>
                  </a:effectLst>
                  <a:cs typeface="David Transparent" pitchFamily="10" charset="-79"/>
                </a:rPr>
                <a:t>רשימה של </a:t>
              </a:r>
              <a:r>
                <a:rPr lang="en-US" sz="2400" baseline="-25000">
                  <a:effectLst>
                    <a:outerShdw blurRad="38100" dist="38100" dir="2700000" algn="tl">
                      <a:srgbClr val="C0C0C0"/>
                    </a:outerShdw>
                  </a:effectLst>
                  <a:cs typeface="David Transparent" pitchFamily="10" charset="-79"/>
                </a:rPr>
                <a:t>n</a:t>
              </a:r>
              <a:r>
                <a:rPr lang="he-IL" sz="2400" baseline="-25000">
                  <a:effectLst>
                    <a:outerShdw blurRad="38100" dist="38100" dir="2700000" algn="tl">
                      <a:srgbClr val="C0C0C0"/>
                    </a:outerShdw>
                  </a:effectLst>
                  <a:cs typeface="David Transparent" pitchFamily="10" charset="-79"/>
                </a:rPr>
                <a:t> דיפלומטים  (</a:t>
              </a:r>
              <a:r>
                <a:rPr lang="en-US" sz="2400" baseline="-25000">
                  <a:effectLst>
                    <a:outerShdw blurRad="38100" dist="38100" dir="2700000" algn="tl">
                      <a:srgbClr val="C0C0C0"/>
                    </a:outerShdw>
                  </a:effectLst>
                  <a:cs typeface="David Transparent" pitchFamily="10" charset="-79"/>
                </a:rPr>
                <a:t>n=|V|</a:t>
              </a:r>
              <a:r>
                <a:rPr lang="he-IL" sz="2400" baseline="-25000">
                  <a:effectLst>
                    <a:outerShdw blurRad="38100" dist="38100" dir="2700000" algn="tl">
                      <a:srgbClr val="C0C0C0"/>
                    </a:outerShdw>
                  </a:effectLst>
                  <a:cs typeface="David Transparent" pitchFamily="10" charset="-79"/>
                </a:rPr>
                <a:t>) , רשימת זוגות</a:t>
              </a:r>
            </a:p>
          </p:txBody>
        </p:sp>
        <p:grpSp>
          <p:nvGrpSpPr>
            <p:cNvPr id="111623" name="Group 7"/>
            <p:cNvGrpSpPr>
              <a:grpSpLocks/>
            </p:cNvGrpSpPr>
            <p:nvPr/>
          </p:nvGrpSpPr>
          <p:grpSpPr bwMode="auto">
            <a:xfrm>
              <a:off x="720" y="3120"/>
              <a:ext cx="1824" cy="473"/>
              <a:chOff x="864" y="3024"/>
              <a:chExt cx="1824" cy="473"/>
            </a:xfrm>
          </p:grpSpPr>
          <p:sp>
            <p:nvSpPr>
              <p:cNvPr id="111624" name="Text Box 8"/>
              <p:cNvSpPr txBox="1">
                <a:spLocks noChangeArrowheads="1"/>
              </p:cNvSpPr>
              <p:nvPr/>
            </p:nvSpPr>
            <p:spPr bwMode="auto">
              <a:xfrm>
                <a:off x="864" y="3024"/>
                <a:ext cx="1200" cy="473"/>
              </a:xfrm>
              <a:prstGeom prst="rect">
                <a:avLst/>
              </a:prstGeom>
              <a:noFill/>
              <a:ln w="9525">
                <a:noFill/>
                <a:miter lim="800000"/>
                <a:headEnd/>
                <a:tailEnd/>
              </a:ln>
              <a:effectLst/>
            </p:spPr>
            <p:txBody>
              <a:bodyPr>
                <a:spAutoFit/>
              </a:bodyPr>
              <a:lstStyle/>
              <a:p>
                <a:pPr algn="l" rtl="0">
                  <a:lnSpc>
                    <a:spcPct val="120000"/>
                  </a:lnSpc>
                  <a:spcBef>
                    <a:spcPct val="50000"/>
                  </a:spcBef>
                </a:pPr>
                <a:r>
                  <a:rPr lang="en-US" sz="3600">
                    <a:effectLst>
                      <a:outerShdw blurRad="38100" dist="38100" dir="2700000" algn="tl">
                        <a:srgbClr val="C0C0C0"/>
                      </a:outerShdw>
                    </a:effectLst>
                    <a:cs typeface="David Transparent" pitchFamily="10" charset="-79"/>
                  </a:rPr>
                  <a:t>G=(V,E)</a:t>
                </a:r>
                <a:endParaRPr lang="he-IL" sz="3600" baseline="-25000">
                  <a:effectLst>
                    <a:outerShdw blurRad="38100" dist="38100" dir="2700000" algn="tl">
                      <a:srgbClr val="C0C0C0"/>
                    </a:outerShdw>
                  </a:effectLst>
                  <a:cs typeface="David Transparent" pitchFamily="10" charset="-79"/>
                </a:endParaRPr>
              </a:p>
            </p:txBody>
          </p:sp>
          <p:sp>
            <p:nvSpPr>
              <p:cNvPr id="111625" name="Line 9"/>
              <p:cNvSpPr>
                <a:spLocks noChangeShapeType="1"/>
              </p:cNvSpPr>
              <p:nvPr/>
            </p:nvSpPr>
            <p:spPr bwMode="auto">
              <a:xfrm>
                <a:off x="2112" y="3264"/>
                <a:ext cx="576" cy="0"/>
              </a:xfrm>
              <a:prstGeom prst="line">
                <a:avLst/>
              </a:prstGeom>
              <a:noFill/>
              <a:ln w="9525">
                <a:solidFill>
                  <a:schemeClr val="tx1"/>
                </a:solidFill>
                <a:round/>
                <a:headEnd/>
                <a:tailEnd type="triangle" w="med" len="med"/>
              </a:ln>
              <a:effectLst/>
            </p:spPr>
            <p:txBody>
              <a:bodyPr wrap="none"/>
              <a:lstStyle/>
              <a:p>
                <a:endParaRPr lang="he-IL"/>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1619"/>
                                        </p:tgtEl>
                                        <p:attrNameLst>
                                          <p:attrName>style.visibility</p:attrName>
                                        </p:attrNameLst>
                                      </p:cBhvr>
                                      <p:to>
                                        <p:strVal val="visible"/>
                                      </p:to>
                                    </p:set>
                                    <p:animEffect transition="in" filter="wipe(up)">
                                      <p:cBhvr>
                                        <p:cTn id="7" dur="500"/>
                                        <p:tgtEl>
                                          <p:spTgt spid="111619"/>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builtIn="1"/>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1618"/>
                                        </p:tgtEl>
                                        <p:attrNameLst>
                                          <p:attrName>style.visibility</p:attrName>
                                        </p:attrNameLst>
                                      </p:cBhvr>
                                      <p:to>
                                        <p:strVal val="visible"/>
                                      </p:to>
                                    </p:set>
                                    <p:animEffect transition="in" filter="wipe(up)">
                                      <p:cBhvr>
                                        <p:cTn id="12" dur="500"/>
                                        <p:tgtEl>
                                          <p:spTgt spid="11161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11620"/>
                                        </p:tgtEl>
                                        <p:attrNameLst>
                                          <p:attrName>style.visibility</p:attrName>
                                        </p:attrNameLst>
                                      </p:cBhvr>
                                      <p:to>
                                        <p:strVal val="visible"/>
                                      </p:to>
                                    </p:set>
                                    <p:anim calcmode="lin" valueType="num">
                                      <p:cBhvr additive="base">
                                        <p:cTn id="17" dur="500" fill="hold"/>
                                        <p:tgtEl>
                                          <p:spTgt spid="111620"/>
                                        </p:tgtEl>
                                        <p:attrNameLst>
                                          <p:attrName>ppt_x</p:attrName>
                                        </p:attrNameLst>
                                      </p:cBhvr>
                                      <p:tavLst>
                                        <p:tav tm="0">
                                          <p:val>
                                            <p:strVal val="0-#ppt_w/2"/>
                                          </p:val>
                                        </p:tav>
                                        <p:tav tm="100000">
                                          <p:val>
                                            <p:strVal val="#ppt_x"/>
                                          </p:val>
                                        </p:tav>
                                      </p:tavLst>
                                    </p:anim>
                                    <p:anim calcmode="lin" valueType="num">
                                      <p:cBhvr additive="base">
                                        <p:cTn id="18" dur="500" fill="hold"/>
                                        <p:tgtEl>
                                          <p:spTgt spid="1116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utoUpdateAnimBg="0"/>
      <p:bldP spid="11161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84844E64-17F2-4FD3-B25E-9C54C81E0CD6}" type="slidenum">
              <a:rPr lang="en-US"/>
              <a:pPr/>
              <a:t>3</a:t>
            </a:fld>
            <a:endParaRPr lang="en-US"/>
          </a:p>
        </p:txBody>
      </p:sp>
      <p:sp>
        <p:nvSpPr>
          <p:cNvPr id="84994" name="Text Box 2"/>
          <p:cNvSpPr txBox="1">
            <a:spLocks noChangeArrowheads="1"/>
          </p:cNvSpPr>
          <p:nvPr/>
        </p:nvSpPr>
        <p:spPr bwMode="auto">
          <a:xfrm>
            <a:off x="1143000" y="1219200"/>
            <a:ext cx="7315200" cy="336550"/>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נתאר רדוקציה פולינומיאלית מ</a:t>
            </a:r>
            <a:r>
              <a:rPr lang="he-IL" sz="1600">
                <a:solidFill>
                  <a:schemeClr val="accent2"/>
                </a:solidFill>
                <a:effectLst>
                  <a:outerShdw blurRad="38100" dist="38100" dir="2700000" algn="tl">
                    <a:srgbClr val="C0C0C0"/>
                  </a:outerShdw>
                </a:effectLst>
                <a:cs typeface="David Transparent" pitchFamily="10" charset="-79"/>
              </a:rPr>
              <a:t>בעיית המסלול ההמילטוני</a:t>
            </a:r>
            <a:r>
              <a:rPr lang="he-IL" sz="1600">
                <a:effectLst>
                  <a:outerShdw blurRad="38100" dist="38100" dir="2700000" algn="tl">
                    <a:srgbClr val="C0C0C0"/>
                  </a:outerShdw>
                </a:effectLst>
                <a:cs typeface="David Transparent" pitchFamily="10" charset="-79"/>
              </a:rPr>
              <a:t> השייכת ל-</a:t>
            </a:r>
            <a:r>
              <a:rPr lang="en-US" sz="1600">
                <a:effectLst>
                  <a:outerShdw blurRad="38100" dist="38100" dir="2700000" algn="tl">
                    <a:srgbClr val="C0C0C0"/>
                  </a:outerShdw>
                </a:effectLst>
                <a:cs typeface="David Transparent" pitchFamily="10" charset="-79"/>
              </a:rPr>
              <a:t>NPC</a:t>
            </a:r>
            <a:r>
              <a:rPr lang="he-IL" sz="1600">
                <a:effectLst>
                  <a:outerShdw blurRad="38100" dist="38100" dir="2700000" algn="tl">
                    <a:srgbClr val="C0C0C0"/>
                  </a:outerShdw>
                </a:effectLst>
                <a:cs typeface="David Transparent" pitchFamily="10" charset="-79"/>
              </a:rPr>
              <a:t>.</a:t>
            </a:r>
          </a:p>
        </p:txBody>
      </p:sp>
      <p:sp>
        <p:nvSpPr>
          <p:cNvPr id="84995" name="Text Box 3"/>
          <p:cNvSpPr txBox="1">
            <a:spLocks noChangeArrowheads="1"/>
          </p:cNvSpPr>
          <p:nvPr/>
        </p:nvSpPr>
        <p:spPr bwMode="auto">
          <a:xfrm>
            <a:off x="4800600" y="804863"/>
            <a:ext cx="3657600" cy="336550"/>
          </a:xfrm>
          <a:prstGeom prst="rect">
            <a:avLst/>
          </a:prstGeom>
          <a:noFill/>
          <a:ln w="9525">
            <a:noFill/>
            <a:miter lim="800000"/>
            <a:headEnd/>
            <a:tailEnd/>
          </a:ln>
          <a:effectLst/>
        </p:spPr>
        <p:txBody>
          <a:bodyPr>
            <a:spAutoFit/>
          </a:bodyPr>
          <a:lstStyle/>
          <a:p>
            <a:pPr>
              <a:spcBef>
                <a:spcPct val="50000"/>
              </a:spcBef>
            </a:pPr>
            <a:r>
              <a:rPr lang="he-IL" sz="1600">
                <a:solidFill>
                  <a:schemeClr val="accent2"/>
                </a:solidFill>
                <a:effectLst>
                  <a:outerShdw blurRad="38100" dist="38100" dir="2700000" algn="tl">
                    <a:srgbClr val="C0C0C0"/>
                  </a:outerShdw>
                </a:effectLst>
                <a:cs typeface="David Transparent" pitchFamily="10" charset="-79"/>
              </a:rPr>
              <a:t>2. רדוקציה מבעיה השייכת ל-</a:t>
            </a:r>
            <a:r>
              <a:rPr lang="en-US" sz="1600">
                <a:solidFill>
                  <a:schemeClr val="accent2"/>
                </a:solidFill>
                <a:effectLst>
                  <a:outerShdw blurRad="38100" dist="38100" dir="2700000" algn="tl">
                    <a:srgbClr val="C0C0C0"/>
                  </a:outerShdw>
                </a:effectLst>
                <a:cs typeface="David Transparent" pitchFamily="10" charset="-79"/>
              </a:rPr>
              <a:t>NPC</a:t>
            </a:r>
            <a:r>
              <a:rPr lang="he-IL" sz="1600">
                <a:solidFill>
                  <a:schemeClr val="accent2"/>
                </a:solidFill>
                <a:effectLst>
                  <a:outerShdw blurRad="38100" dist="38100" dir="2700000" algn="tl">
                    <a:srgbClr val="C0C0C0"/>
                  </a:outerShdw>
                </a:effectLst>
                <a:cs typeface="David Transparent" pitchFamily="10" charset="-79"/>
              </a:rPr>
              <a:t>:</a:t>
            </a:r>
            <a:endParaRPr lang="en-US" sz="1600">
              <a:solidFill>
                <a:schemeClr val="accent2"/>
              </a:solidFill>
              <a:effectLst>
                <a:outerShdw blurRad="38100" dist="38100" dir="2700000" algn="tl">
                  <a:srgbClr val="C0C0C0"/>
                </a:outerShdw>
              </a:effectLst>
              <a:cs typeface="David Transparent" pitchFamily="10" charset="-79"/>
            </a:endParaRPr>
          </a:p>
        </p:txBody>
      </p:sp>
      <p:graphicFrame>
        <p:nvGraphicFramePr>
          <p:cNvPr id="84996" name="Object 4"/>
          <p:cNvGraphicFramePr>
            <a:graphicFrameLocks noChangeAspect="1"/>
          </p:cNvGraphicFramePr>
          <p:nvPr/>
        </p:nvGraphicFramePr>
        <p:xfrm>
          <a:off x="3502025" y="4800600"/>
          <a:ext cx="3324225" cy="950913"/>
        </p:xfrm>
        <a:graphic>
          <a:graphicData uri="http://schemas.openxmlformats.org/presentationml/2006/ole">
            <p:oleObj spid="_x0000_s84996" name="Equation" r:id="rId4" imgW="888840" imgH="253800" progId="Equation.DSMT4">
              <p:embed/>
            </p:oleObj>
          </a:graphicData>
        </a:graphic>
      </p:graphicFrame>
      <p:sp>
        <p:nvSpPr>
          <p:cNvPr id="84997" name="Text Box 5"/>
          <p:cNvSpPr txBox="1">
            <a:spLocks noChangeArrowheads="1"/>
          </p:cNvSpPr>
          <p:nvPr/>
        </p:nvSpPr>
        <p:spPr bwMode="auto">
          <a:xfrm>
            <a:off x="1143000" y="3124200"/>
            <a:ext cx="7315200" cy="1095375"/>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יהא </a:t>
            </a:r>
            <a:r>
              <a:rPr lang="en-US" sz="1600">
                <a:effectLst>
                  <a:outerShdw blurRad="38100" dist="38100" dir="2700000" algn="tl">
                    <a:srgbClr val="C0C0C0"/>
                  </a:outerShdw>
                </a:effectLst>
                <a:cs typeface="David Transparent" pitchFamily="10" charset="-79"/>
              </a:rPr>
              <a:t>G=(V,E)</a:t>
            </a:r>
            <a:r>
              <a:rPr lang="he-IL" sz="1600">
                <a:effectLst>
                  <a:outerShdw blurRad="38100" dist="38100" dir="2700000" algn="tl">
                    <a:srgbClr val="C0C0C0"/>
                  </a:outerShdw>
                </a:effectLst>
                <a:cs typeface="David Transparent" pitchFamily="10" charset="-79"/>
              </a:rPr>
              <a:t> הקלט לבעיית המסלול ההמילטוני.  הקלט לבעיה החדשה יהיה אותו גרף </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והמספר  </a:t>
            </a:r>
            <a:r>
              <a:rPr lang="en-US" sz="1600">
                <a:effectLst>
                  <a:outerShdw blurRad="38100" dist="38100" dir="2700000" algn="tl">
                    <a:srgbClr val="C0C0C0"/>
                  </a:outerShdw>
                </a:effectLst>
                <a:cs typeface="David Transparent" pitchFamily="10" charset="-79"/>
              </a:rPr>
              <a:t>|V|-1</a:t>
            </a:r>
            <a:r>
              <a:rPr lang="he-IL" sz="1600">
                <a:effectLst>
                  <a:outerShdw blurRad="38100" dist="38100" dir="2700000" algn="tl">
                    <a:srgbClr val="C0C0C0"/>
                  </a:outerShdw>
                </a:effectLst>
                <a:cs typeface="David Transparent" pitchFamily="10" charset="-79"/>
              </a:rPr>
              <a:t>.</a:t>
            </a:r>
          </a:p>
          <a:p>
            <a:pPr>
              <a:lnSpc>
                <a:spcPct val="120000"/>
              </a:lnSpc>
              <a:spcBef>
                <a:spcPct val="50000"/>
              </a:spcBef>
            </a:pPr>
            <a:r>
              <a:rPr lang="he-IL" sz="1600">
                <a:effectLst>
                  <a:outerShdw blurRad="38100" dist="38100" dir="2700000" algn="tl">
                    <a:srgbClr val="C0C0C0"/>
                  </a:outerShdw>
                </a:effectLst>
                <a:cs typeface="David Transparent" pitchFamily="10" charset="-79"/>
              </a:rPr>
              <a:t>כלומר:</a:t>
            </a:r>
            <a:endParaRPr lang="en-US" sz="1600">
              <a:effectLst>
                <a:outerShdw blurRad="38100" dist="38100" dir="2700000" algn="tl">
                  <a:srgbClr val="C0C0C0"/>
                </a:outerShdw>
              </a:effectLst>
              <a:cs typeface="David Transparent" pitchFamily="10" charset="-79"/>
            </a:endParaRPr>
          </a:p>
        </p:txBody>
      </p:sp>
      <p:grpSp>
        <p:nvGrpSpPr>
          <p:cNvPr id="84998" name="Group 6"/>
          <p:cNvGrpSpPr>
            <a:grpSpLocks/>
          </p:cNvGrpSpPr>
          <p:nvPr/>
        </p:nvGrpSpPr>
        <p:grpSpPr bwMode="auto">
          <a:xfrm>
            <a:off x="457200" y="1752600"/>
            <a:ext cx="7924800" cy="990600"/>
            <a:chOff x="720" y="981"/>
            <a:chExt cx="4656" cy="624"/>
          </a:xfrm>
        </p:grpSpPr>
        <p:sp>
          <p:nvSpPr>
            <p:cNvPr id="84999" name="Rectangle 7"/>
            <p:cNvSpPr>
              <a:spLocks noChangeArrowheads="1"/>
            </p:cNvSpPr>
            <p:nvPr/>
          </p:nvSpPr>
          <p:spPr bwMode="auto">
            <a:xfrm>
              <a:off x="816" y="981"/>
              <a:ext cx="4560" cy="624"/>
            </a:xfrm>
            <a:prstGeom prst="rect">
              <a:avLst/>
            </a:prstGeom>
            <a:noFill/>
            <a:ln w="57150" cmpd="thickThin">
              <a:solidFill>
                <a:schemeClr val="accent1"/>
              </a:solidFill>
              <a:miter lim="800000"/>
              <a:headEnd/>
              <a:tailEnd/>
            </a:ln>
            <a:effectLst/>
          </p:spPr>
          <p:txBody>
            <a:bodyPr wrap="none" anchor="ctr"/>
            <a:lstStyle/>
            <a:p>
              <a:endParaRPr lang="he-IL"/>
            </a:p>
          </p:txBody>
        </p:sp>
        <p:sp>
          <p:nvSpPr>
            <p:cNvPr id="85000" name="Text Box 8"/>
            <p:cNvSpPr txBox="1">
              <a:spLocks noChangeArrowheads="1"/>
            </p:cNvSpPr>
            <p:nvPr/>
          </p:nvSpPr>
          <p:spPr bwMode="auto">
            <a:xfrm>
              <a:off x="720" y="987"/>
              <a:ext cx="4608" cy="597"/>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הקלט לבעיה: גרף </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a:t>
              </a:r>
            </a:p>
            <a:p>
              <a:pPr>
                <a:spcBef>
                  <a:spcPct val="50000"/>
                </a:spcBef>
              </a:pPr>
              <a:r>
                <a:rPr lang="he-IL" sz="1600">
                  <a:effectLst>
                    <a:outerShdw blurRad="38100" dist="38100" dir="2700000" algn="tl">
                      <a:srgbClr val="C0C0C0"/>
                    </a:outerShdw>
                  </a:effectLst>
                  <a:cs typeface="David Transparent" pitchFamily="10" charset="-79"/>
                </a:rPr>
                <a:t>השאלה: האם קיים ב-</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מסלול המילטוני (מסלול העובר בכל צומת בדיוק פעם אחת)?</a:t>
              </a:r>
            </a:p>
          </p:txBody>
        </p:sp>
      </p:grpSp>
      <p:sp>
        <p:nvSpPr>
          <p:cNvPr id="85001" name="Text Box 9"/>
          <p:cNvSpPr txBox="1">
            <a:spLocks noChangeArrowheads="1"/>
          </p:cNvSpPr>
          <p:nvPr/>
        </p:nvSpPr>
        <p:spPr bwMode="auto">
          <a:xfrm>
            <a:off x="1143000" y="5938838"/>
            <a:ext cx="7315200" cy="385762"/>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ברור שבניית הקלט דורשת זמן פולינומיאלי.</a:t>
            </a:r>
            <a:endParaRPr lang="en-US" sz="1600">
              <a:effectLst>
                <a:outerShdw blurRad="38100" dist="38100" dir="2700000" algn="tl">
                  <a:srgbClr val="C0C0C0"/>
                </a:outerShdw>
              </a:effectLst>
              <a:cs typeface="David Transparent" pitchFamily="10"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4995"/>
                                        </p:tgtEl>
                                        <p:attrNameLst>
                                          <p:attrName>style.visibility</p:attrName>
                                        </p:attrNameLst>
                                      </p:cBhvr>
                                      <p:to>
                                        <p:strVal val="visible"/>
                                      </p:to>
                                    </p:set>
                                    <p:animEffect transition="in" filter="wipe(up)">
                                      <p:cBhvr>
                                        <p:cTn id="7" dur="500"/>
                                        <p:tgtEl>
                                          <p:spTgt spid="84995"/>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builtIn="1"/>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4994"/>
                                        </p:tgtEl>
                                        <p:attrNameLst>
                                          <p:attrName>style.visibility</p:attrName>
                                        </p:attrNameLst>
                                      </p:cBhvr>
                                      <p:to>
                                        <p:strVal val="visible"/>
                                      </p:to>
                                    </p:set>
                                    <p:animEffect transition="in" filter="wipe(up)">
                                      <p:cBhvr>
                                        <p:cTn id="12" dur="500"/>
                                        <p:tgtEl>
                                          <p:spTgt spid="84994"/>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84998"/>
                                        </p:tgtEl>
                                        <p:attrNameLst>
                                          <p:attrName>style.visibility</p:attrName>
                                        </p:attrNameLst>
                                      </p:cBhvr>
                                      <p:to>
                                        <p:strVal val="visible"/>
                                      </p:to>
                                    </p:set>
                                    <p:anim calcmode="lin" valueType="num">
                                      <p:cBhvr>
                                        <p:cTn id="17" dur="500" fill="hold"/>
                                        <p:tgtEl>
                                          <p:spTgt spid="84998"/>
                                        </p:tgtEl>
                                        <p:attrNameLst>
                                          <p:attrName>ppt_w</p:attrName>
                                        </p:attrNameLst>
                                      </p:cBhvr>
                                      <p:tavLst>
                                        <p:tav tm="0">
                                          <p:val>
                                            <p:fltVal val="0"/>
                                          </p:val>
                                        </p:tav>
                                        <p:tav tm="100000">
                                          <p:val>
                                            <p:strVal val="#ppt_w"/>
                                          </p:val>
                                        </p:tav>
                                      </p:tavLst>
                                    </p:anim>
                                    <p:anim calcmode="lin" valueType="num">
                                      <p:cBhvr>
                                        <p:cTn id="18" dur="500" fill="hold"/>
                                        <p:tgtEl>
                                          <p:spTgt spid="84998"/>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84997"/>
                                        </p:tgtEl>
                                        <p:attrNameLst>
                                          <p:attrName>style.visibility</p:attrName>
                                        </p:attrNameLst>
                                      </p:cBhvr>
                                      <p:to>
                                        <p:strVal val="visible"/>
                                      </p:to>
                                    </p:set>
                                    <p:animEffect transition="in" filter="wipe(up)">
                                      <p:cBhvr>
                                        <p:cTn id="23" dur="500"/>
                                        <p:tgtEl>
                                          <p:spTgt spid="8499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84996"/>
                                        </p:tgtEl>
                                        <p:attrNameLst>
                                          <p:attrName>style.visibility</p:attrName>
                                        </p:attrNameLst>
                                      </p:cBhvr>
                                      <p:to>
                                        <p:strVal val="visible"/>
                                      </p:to>
                                    </p:set>
                                    <p:anim calcmode="lin" valueType="num">
                                      <p:cBhvr additive="base">
                                        <p:cTn id="28" dur="500" fill="hold"/>
                                        <p:tgtEl>
                                          <p:spTgt spid="84996"/>
                                        </p:tgtEl>
                                        <p:attrNameLst>
                                          <p:attrName>ppt_x</p:attrName>
                                        </p:attrNameLst>
                                      </p:cBhvr>
                                      <p:tavLst>
                                        <p:tav tm="0">
                                          <p:val>
                                            <p:strVal val="0-#ppt_w/2"/>
                                          </p:val>
                                        </p:tav>
                                        <p:tav tm="100000">
                                          <p:val>
                                            <p:strVal val="#ppt_x"/>
                                          </p:val>
                                        </p:tav>
                                      </p:tavLst>
                                    </p:anim>
                                    <p:anim calcmode="lin" valueType="num">
                                      <p:cBhvr additive="base">
                                        <p:cTn id="29" dur="500" fill="hold"/>
                                        <p:tgtEl>
                                          <p:spTgt spid="84996"/>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85001"/>
                                        </p:tgtEl>
                                        <p:attrNameLst>
                                          <p:attrName>style.visibility</p:attrName>
                                        </p:attrNameLst>
                                      </p:cBhvr>
                                      <p:to>
                                        <p:strVal val="visible"/>
                                      </p:to>
                                    </p:set>
                                    <p:animEffect transition="in" filter="wipe(up)">
                                      <p:cBhvr>
                                        <p:cTn id="34" dur="500"/>
                                        <p:tgtEl>
                                          <p:spTgt spid="85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utoUpdateAnimBg="0"/>
      <p:bldP spid="84995" grpId="0" autoUpdateAnimBg="0"/>
      <p:bldP spid="84997" grpId="0" autoUpdateAnimBg="0"/>
      <p:bldP spid="8500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p:cNvSpPr>
            <a:spLocks noGrp="1"/>
          </p:cNvSpPr>
          <p:nvPr>
            <p:ph type="sldNum" sz="quarter" idx="12"/>
          </p:nvPr>
        </p:nvSpPr>
        <p:spPr/>
        <p:txBody>
          <a:bodyPr/>
          <a:lstStyle/>
          <a:p>
            <a:fld id="{6A3F2D16-4D79-47DC-9277-F5177BE3BF86}" type="slidenum">
              <a:rPr lang="en-US"/>
              <a:pPr/>
              <a:t>30</a:t>
            </a:fld>
            <a:endParaRPr lang="en-US"/>
          </a:p>
        </p:txBody>
      </p:sp>
      <p:grpSp>
        <p:nvGrpSpPr>
          <p:cNvPr id="112642" name="Group 2"/>
          <p:cNvGrpSpPr>
            <a:grpSpLocks/>
          </p:cNvGrpSpPr>
          <p:nvPr/>
        </p:nvGrpSpPr>
        <p:grpSpPr bwMode="auto">
          <a:xfrm>
            <a:off x="2705100" y="1143000"/>
            <a:ext cx="5562600" cy="1676400"/>
            <a:chOff x="1344" y="720"/>
            <a:chExt cx="3504" cy="1056"/>
          </a:xfrm>
        </p:grpSpPr>
        <p:sp>
          <p:nvSpPr>
            <p:cNvPr id="112643" name="Line 3"/>
            <p:cNvSpPr>
              <a:spLocks noChangeShapeType="1"/>
            </p:cNvSpPr>
            <p:nvPr/>
          </p:nvSpPr>
          <p:spPr bwMode="auto">
            <a:xfrm>
              <a:off x="1344" y="1296"/>
              <a:ext cx="480" cy="0"/>
            </a:xfrm>
            <a:prstGeom prst="line">
              <a:avLst/>
            </a:prstGeom>
            <a:noFill/>
            <a:ln w="9525">
              <a:solidFill>
                <a:schemeClr val="tx1"/>
              </a:solidFill>
              <a:round/>
              <a:headEnd/>
              <a:tailEnd type="triangle" w="med" len="med"/>
            </a:ln>
            <a:effectLst/>
          </p:spPr>
          <p:txBody>
            <a:bodyPr wrap="none"/>
            <a:lstStyle/>
            <a:p>
              <a:endParaRPr lang="he-IL"/>
            </a:p>
          </p:txBody>
        </p:sp>
        <p:sp>
          <p:nvSpPr>
            <p:cNvPr id="112644" name="Line 4"/>
            <p:cNvSpPr>
              <a:spLocks noChangeShapeType="1"/>
            </p:cNvSpPr>
            <p:nvPr/>
          </p:nvSpPr>
          <p:spPr bwMode="auto">
            <a:xfrm>
              <a:off x="4368" y="1296"/>
              <a:ext cx="480" cy="0"/>
            </a:xfrm>
            <a:prstGeom prst="line">
              <a:avLst/>
            </a:prstGeom>
            <a:noFill/>
            <a:ln w="9525">
              <a:solidFill>
                <a:schemeClr val="tx1"/>
              </a:solidFill>
              <a:round/>
              <a:headEnd/>
              <a:tailEnd type="triangle" w="med" len="med"/>
            </a:ln>
            <a:effectLst/>
          </p:spPr>
          <p:txBody>
            <a:bodyPr wrap="none"/>
            <a:lstStyle/>
            <a:p>
              <a:endParaRPr lang="he-IL"/>
            </a:p>
          </p:txBody>
        </p:sp>
        <p:sp>
          <p:nvSpPr>
            <p:cNvPr id="112645" name="AutoShape 5"/>
            <p:cNvSpPr>
              <a:spLocks noChangeArrowheads="1"/>
            </p:cNvSpPr>
            <p:nvPr/>
          </p:nvSpPr>
          <p:spPr bwMode="auto">
            <a:xfrm>
              <a:off x="1824" y="912"/>
              <a:ext cx="2544" cy="864"/>
            </a:xfrm>
            <a:prstGeom prst="bevel">
              <a:avLst>
                <a:gd name="adj" fmla="val 12500"/>
              </a:avLst>
            </a:prstGeom>
            <a:solidFill>
              <a:schemeClr val="hlink">
                <a:alpha val="50000"/>
              </a:schemeClr>
            </a:solidFill>
            <a:ln w="9525">
              <a:solidFill>
                <a:schemeClr val="tx1"/>
              </a:solidFill>
              <a:miter lim="800000"/>
              <a:headEnd/>
              <a:tailEnd/>
            </a:ln>
            <a:effectLst/>
          </p:spPr>
          <p:txBody>
            <a:bodyPr wrap="none" anchor="ctr"/>
            <a:lstStyle/>
            <a:p>
              <a:endParaRPr lang="he-IL"/>
            </a:p>
          </p:txBody>
        </p:sp>
        <p:sp>
          <p:nvSpPr>
            <p:cNvPr id="112646" name="Text Box 6"/>
            <p:cNvSpPr txBox="1">
              <a:spLocks noChangeArrowheads="1"/>
            </p:cNvSpPr>
            <p:nvPr/>
          </p:nvSpPr>
          <p:spPr bwMode="auto">
            <a:xfrm>
              <a:off x="2736" y="720"/>
              <a:ext cx="720" cy="231"/>
            </a:xfrm>
            <a:prstGeom prst="rect">
              <a:avLst/>
            </a:prstGeom>
            <a:noFill/>
            <a:ln w="9525">
              <a:noFill/>
              <a:miter lim="800000"/>
              <a:headEnd/>
              <a:tailEnd/>
            </a:ln>
            <a:effectLst/>
          </p:spPr>
          <p:txBody>
            <a:bodyPr>
              <a:spAutoFit/>
            </a:bodyPr>
            <a:lstStyle/>
            <a:p>
              <a:pPr>
                <a:spcBef>
                  <a:spcPct val="50000"/>
                </a:spcBef>
              </a:pPr>
              <a:r>
                <a:rPr lang="he-IL" sz="1800" b="1">
                  <a:solidFill>
                    <a:schemeClr val="accent2"/>
                  </a:solidFill>
                  <a:effectLst>
                    <a:outerShdw blurRad="38100" dist="38100" dir="2700000" algn="tl">
                      <a:srgbClr val="C0C0C0"/>
                    </a:outerShdw>
                  </a:effectLst>
                  <a:cs typeface="David Transparent" pitchFamily="10" charset="-79"/>
                </a:rPr>
                <a:t>בעיה </a:t>
              </a:r>
              <a:r>
                <a:rPr lang="en-US" sz="1800" b="1">
                  <a:solidFill>
                    <a:schemeClr val="accent2"/>
                  </a:solidFill>
                  <a:effectLst>
                    <a:outerShdw blurRad="38100" dist="38100" dir="2700000" algn="tl">
                      <a:srgbClr val="C0C0C0"/>
                    </a:outerShdw>
                  </a:effectLst>
                  <a:cs typeface="David Transparent" pitchFamily="10" charset="-79"/>
                </a:rPr>
                <a:t>A</a:t>
              </a:r>
            </a:p>
          </p:txBody>
        </p:sp>
      </p:grpSp>
      <p:grpSp>
        <p:nvGrpSpPr>
          <p:cNvPr id="112647" name="Group 7"/>
          <p:cNvGrpSpPr>
            <a:grpSpLocks/>
          </p:cNvGrpSpPr>
          <p:nvPr/>
        </p:nvGrpSpPr>
        <p:grpSpPr bwMode="auto">
          <a:xfrm>
            <a:off x="2705100" y="3733800"/>
            <a:ext cx="5562600" cy="1676400"/>
            <a:chOff x="1344" y="2352"/>
            <a:chExt cx="3504" cy="1056"/>
          </a:xfrm>
        </p:grpSpPr>
        <p:sp>
          <p:nvSpPr>
            <p:cNvPr id="112648" name="Line 8"/>
            <p:cNvSpPr>
              <a:spLocks noChangeShapeType="1"/>
            </p:cNvSpPr>
            <p:nvPr/>
          </p:nvSpPr>
          <p:spPr bwMode="auto">
            <a:xfrm>
              <a:off x="1344" y="3024"/>
              <a:ext cx="480" cy="0"/>
            </a:xfrm>
            <a:prstGeom prst="line">
              <a:avLst/>
            </a:prstGeom>
            <a:noFill/>
            <a:ln w="9525">
              <a:solidFill>
                <a:schemeClr val="tx1"/>
              </a:solidFill>
              <a:round/>
              <a:headEnd/>
              <a:tailEnd type="triangle" w="med" len="med"/>
            </a:ln>
            <a:effectLst/>
          </p:spPr>
          <p:txBody>
            <a:bodyPr wrap="none"/>
            <a:lstStyle/>
            <a:p>
              <a:endParaRPr lang="he-IL"/>
            </a:p>
          </p:txBody>
        </p:sp>
        <p:sp>
          <p:nvSpPr>
            <p:cNvPr id="112649" name="Line 9"/>
            <p:cNvSpPr>
              <a:spLocks noChangeShapeType="1"/>
            </p:cNvSpPr>
            <p:nvPr/>
          </p:nvSpPr>
          <p:spPr bwMode="auto">
            <a:xfrm>
              <a:off x="4368" y="2976"/>
              <a:ext cx="480" cy="0"/>
            </a:xfrm>
            <a:prstGeom prst="line">
              <a:avLst/>
            </a:prstGeom>
            <a:noFill/>
            <a:ln w="9525">
              <a:solidFill>
                <a:schemeClr val="tx1"/>
              </a:solidFill>
              <a:round/>
              <a:headEnd/>
              <a:tailEnd type="triangle" w="med" len="med"/>
            </a:ln>
            <a:effectLst/>
          </p:spPr>
          <p:txBody>
            <a:bodyPr wrap="none"/>
            <a:lstStyle/>
            <a:p>
              <a:endParaRPr lang="he-IL"/>
            </a:p>
          </p:txBody>
        </p:sp>
        <p:sp>
          <p:nvSpPr>
            <p:cNvPr id="112650" name="AutoShape 10"/>
            <p:cNvSpPr>
              <a:spLocks noChangeArrowheads="1"/>
            </p:cNvSpPr>
            <p:nvPr/>
          </p:nvSpPr>
          <p:spPr bwMode="auto">
            <a:xfrm>
              <a:off x="1824" y="2544"/>
              <a:ext cx="2544" cy="864"/>
            </a:xfrm>
            <a:prstGeom prst="bevel">
              <a:avLst>
                <a:gd name="adj" fmla="val 12500"/>
              </a:avLst>
            </a:prstGeom>
            <a:solidFill>
              <a:schemeClr val="hlink">
                <a:alpha val="50000"/>
              </a:schemeClr>
            </a:solidFill>
            <a:ln w="9525">
              <a:solidFill>
                <a:schemeClr val="tx1"/>
              </a:solidFill>
              <a:miter lim="800000"/>
              <a:headEnd/>
              <a:tailEnd/>
            </a:ln>
            <a:effectLst/>
          </p:spPr>
          <p:txBody>
            <a:bodyPr wrap="none" anchor="ctr"/>
            <a:lstStyle/>
            <a:p>
              <a:endParaRPr lang="he-IL"/>
            </a:p>
          </p:txBody>
        </p:sp>
        <p:sp>
          <p:nvSpPr>
            <p:cNvPr id="112651" name="Text Box 11"/>
            <p:cNvSpPr txBox="1">
              <a:spLocks noChangeArrowheads="1"/>
            </p:cNvSpPr>
            <p:nvPr/>
          </p:nvSpPr>
          <p:spPr bwMode="auto">
            <a:xfrm>
              <a:off x="2784" y="2352"/>
              <a:ext cx="672" cy="231"/>
            </a:xfrm>
            <a:prstGeom prst="rect">
              <a:avLst/>
            </a:prstGeom>
            <a:noFill/>
            <a:ln w="9525">
              <a:noFill/>
              <a:miter lim="800000"/>
              <a:headEnd/>
              <a:tailEnd/>
            </a:ln>
            <a:effectLst/>
          </p:spPr>
          <p:txBody>
            <a:bodyPr>
              <a:spAutoFit/>
            </a:bodyPr>
            <a:lstStyle/>
            <a:p>
              <a:pPr>
                <a:spcBef>
                  <a:spcPct val="50000"/>
                </a:spcBef>
              </a:pPr>
              <a:r>
                <a:rPr lang="he-IL" sz="1800" b="1">
                  <a:solidFill>
                    <a:schemeClr val="accent2"/>
                  </a:solidFill>
                  <a:effectLst>
                    <a:outerShdw blurRad="38100" dist="38100" dir="2700000" algn="tl">
                      <a:srgbClr val="C0C0C0"/>
                    </a:outerShdw>
                  </a:effectLst>
                  <a:cs typeface="David Transparent" pitchFamily="10" charset="-79"/>
                </a:rPr>
                <a:t>בעיה </a:t>
              </a:r>
              <a:r>
                <a:rPr lang="en-US" sz="1800" b="1">
                  <a:solidFill>
                    <a:schemeClr val="accent2"/>
                  </a:solidFill>
                  <a:effectLst>
                    <a:outerShdw blurRad="38100" dist="38100" dir="2700000" algn="tl">
                      <a:srgbClr val="C0C0C0"/>
                    </a:outerShdw>
                  </a:effectLst>
                  <a:cs typeface="David Transparent" pitchFamily="10" charset="-79"/>
                </a:rPr>
                <a:t>B</a:t>
              </a:r>
            </a:p>
          </p:txBody>
        </p:sp>
      </p:grpSp>
      <p:grpSp>
        <p:nvGrpSpPr>
          <p:cNvPr id="112652" name="Group 12"/>
          <p:cNvGrpSpPr>
            <a:grpSpLocks/>
          </p:cNvGrpSpPr>
          <p:nvPr/>
        </p:nvGrpSpPr>
        <p:grpSpPr bwMode="auto">
          <a:xfrm>
            <a:off x="1003300" y="1816100"/>
            <a:ext cx="7988300" cy="463550"/>
            <a:chOff x="632" y="1144"/>
            <a:chExt cx="5032" cy="292"/>
          </a:xfrm>
        </p:grpSpPr>
        <p:sp>
          <p:nvSpPr>
            <p:cNvPr id="112653" name="Text Box 13"/>
            <p:cNvSpPr txBox="1">
              <a:spLocks noChangeArrowheads="1"/>
            </p:cNvSpPr>
            <p:nvPr/>
          </p:nvSpPr>
          <p:spPr bwMode="auto">
            <a:xfrm>
              <a:off x="2664" y="1200"/>
              <a:ext cx="1728" cy="192"/>
            </a:xfrm>
            <a:prstGeom prst="rect">
              <a:avLst/>
            </a:prstGeom>
            <a:noFill/>
            <a:ln w="9525">
              <a:noFill/>
              <a:miter lim="800000"/>
              <a:headEnd/>
              <a:tailEnd/>
            </a:ln>
            <a:effectLst/>
          </p:spPr>
          <p:txBody>
            <a:bodyPr>
              <a:spAutoFit/>
            </a:bodyPr>
            <a:lstStyle/>
            <a:p>
              <a:pPr>
                <a:spcBef>
                  <a:spcPct val="50000"/>
                </a:spcBef>
              </a:pPr>
              <a:r>
                <a:rPr lang="he-IL" sz="1400">
                  <a:effectLst>
                    <a:outerShdw blurRad="38100" dist="38100" dir="2700000" algn="tl">
                      <a:srgbClr val="C0C0C0"/>
                    </a:outerShdw>
                  </a:effectLst>
                  <a:cs typeface="David Transparent" pitchFamily="10" charset="-79"/>
                </a:rPr>
                <a:t>האם יש ב-</a:t>
              </a:r>
              <a:r>
                <a:rPr lang="en-US" sz="1400">
                  <a:effectLst>
                    <a:outerShdw blurRad="38100" dist="38100" dir="2700000" algn="tl">
                      <a:srgbClr val="C0C0C0"/>
                    </a:outerShdw>
                  </a:effectLst>
                  <a:cs typeface="David Transparent" pitchFamily="10" charset="-79"/>
                </a:rPr>
                <a:t>G</a:t>
              </a:r>
              <a:r>
                <a:rPr lang="he-IL" sz="1400">
                  <a:effectLst>
                    <a:outerShdw blurRad="38100" dist="38100" dir="2700000" algn="tl">
                      <a:srgbClr val="C0C0C0"/>
                    </a:outerShdw>
                  </a:effectLst>
                  <a:cs typeface="David Transparent" pitchFamily="10" charset="-79"/>
                </a:rPr>
                <a:t> מעגל המילטוני?</a:t>
              </a:r>
              <a:endParaRPr lang="en-US" sz="1400">
                <a:effectLst>
                  <a:outerShdw blurRad="38100" dist="38100" dir="2700000" algn="tl">
                    <a:srgbClr val="C0C0C0"/>
                  </a:outerShdw>
                </a:effectLst>
                <a:cs typeface="David Transparent" pitchFamily="10" charset="-79"/>
              </a:endParaRPr>
            </a:p>
          </p:txBody>
        </p:sp>
        <p:sp>
          <p:nvSpPr>
            <p:cNvPr id="112654" name="Text Box 14"/>
            <p:cNvSpPr txBox="1">
              <a:spLocks noChangeArrowheads="1"/>
            </p:cNvSpPr>
            <p:nvPr/>
          </p:nvSpPr>
          <p:spPr bwMode="auto">
            <a:xfrm>
              <a:off x="4920" y="1200"/>
              <a:ext cx="744" cy="212"/>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כן/לא</a:t>
              </a:r>
              <a:endParaRPr lang="en-US" sz="1600">
                <a:solidFill>
                  <a:schemeClr val="accent2"/>
                </a:solidFill>
                <a:effectLst>
                  <a:outerShdw blurRad="38100" dist="38100" dir="2700000" algn="tl">
                    <a:srgbClr val="C0C0C0"/>
                  </a:outerShdw>
                </a:effectLst>
                <a:cs typeface="David Transparent" pitchFamily="10" charset="-79"/>
              </a:endParaRPr>
            </a:p>
          </p:txBody>
        </p:sp>
        <p:graphicFrame>
          <p:nvGraphicFramePr>
            <p:cNvPr id="112655" name="Object 15"/>
            <p:cNvGraphicFramePr>
              <a:graphicFrameLocks noChangeAspect="1"/>
            </p:cNvGraphicFramePr>
            <p:nvPr/>
          </p:nvGraphicFramePr>
          <p:xfrm>
            <a:off x="632" y="1144"/>
            <a:ext cx="1186" cy="292"/>
          </p:xfrm>
          <a:graphic>
            <a:graphicData uri="http://schemas.openxmlformats.org/presentationml/2006/ole">
              <p:oleObj spid="_x0000_s112655" name="Equation" r:id="rId5" imgW="685800" imgH="203040" progId="Equation.DSMT4">
                <p:embed/>
              </p:oleObj>
            </a:graphicData>
          </a:graphic>
        </p:graphicFrame>
      </p:grpSp>
      <p:grpSp>
        <p:nvGrpSpPr>
          <p:cNvPr id="112656" name="Group 16"/>
          <p:cNvGrpSpPr>
            <a:grpSpLocks/>
          </p:cNvGrpSpPr>
          <p:nvPr/>
        </p:nvGrpSpPr>
        <p:grpSpPr bwMode="auto">
          <a:xfrm>
            <a:off x="228600" y="4419600"/>
            <a:ext cx="8742363" cy="742950"/>
            <a:chOff x="144" y="2784"/>
            <a:chExt cx="5507" cy="468"/>
          </a:xfrm>
        </p:grpSpPr>
        <p:sp>
          <p:nvSpPr>
            <p:cNvPr id="112657" name="Text Box 17"/>
            <p:cNvSpPr txBox="1">
              <a:spLocks noChangeArrowheads="1"/>
            </p:cNvSpPr>
            <p:nvPr/>
          </p:nvSpPr>
          <p:spPr bwMode="auto">
            <a:xfrm>
              <a:off x="5171" y="2880"/>
              <a:ext cx="480" cy="212"/>
            </a:xfrm>
            <a:prstGeom prst="rect">
              <a:avLst/>
            </a:prstGeom>
            <a:noFill/>
            <a:ln w="9525">
              <a:noFill/>
              <a:miter lim="800000"/>
              <a:headEnd/>
              <a:tailEnd/>
            </a:ln>
            <a:effectLst/>
          </p:spPr>
          <p:txBody>
            <a:bodyPr>
              <a:spAutoFit/>
            </a:bodyPr>
            <a:lstStyle/>
            <a:p>
              <a:pPr algn="l" rtl="0">
                <a:spcBef>
                  <a:spcPct val="50000"/>
                </a:spcBef>
              </a:pPr>
              <a:r>
                <a:rPr lang="he-IL" sz="1600">
                  <a:effectLst>
                    <a:outerShdw blurRad="38100" dist="38100" dir="2700000" algn="tl">
                      <a:srgbClr val="C0C0C0"/>
                    </a:outerShdw>
                  </a:effectLst>
                  <a:cs typeface="David Transparent" pitchFamily="10" charset="-79"/>
                </a:rPr>
                <a:t>כן/לא</a:t>
              </a:r>
              <a:endParaRPr lang="en-US" sz="1600">
                <a:solidFill>
                  <a:schemeClr val="accent2"/>
                </a:solidFill>
                <a:effectLst>
                  <a:outerShdw blurRad="38100" dist="38100" dir="2700000" algn="tl">
                    <a:srgbClr val="C0C0C0"/>
                  </a:outerShdw>
                </a:effectLst>
                <a:cs typeface="David Transparent" pitchFamily="10" charset="-79"/>
              </a:endParaRPr>
            </a:p>
          </p:txBody>
        </p:sp>
        <p:sp>
          <p:nvSpPr>
            <p:cNvPr id="112658" name="Text Box 18"/>
            <p:cNvSpPr txBox="1">
              <a:spLocks noChangeArrowheads="1"/>
            </p:cNvSpPr>
            <p:nvPr/>
          </p:nvSpPr>
          <p:spPr bwMode="auto">
            <a:xfrm>
              <a:off x="2616" y="2784"/>
              <a:ext cx="1728" cy="460"/>
            </a:xfrm>
            <a:prstGeom prst="rect">
              <a:avLst/>
            </a:prstGeom>
            <a:noFill/>
            <a:ln w="9525">
              <a:noFill/>
              <a:miter lim="800000"/>
              <a:headEnd/>
              <a:tailEnd/>
            </a:ln>
            <a:effectLst/>
          </p:spPr>
          <p:txBody>
            <a:bodyPr>
              <a:spAutoFit/>
            </a:bodyPr>
            <a:lstStyle/>
            <a:p>
              <a:pPr algn="ctr">
                <a:spcBef>
                  <a:spcPct val="50000"/>
                </a:spcBef>
              </a:pPr>
              <a:r>
                <a:rPr lang="he-IL" sz="1400">
                  <a:effectLst>
                    <a:outerShdw blurRad="38100" dist="38100" dir="2700000" algn="tl">
                      <a:srgbClr val="C0C0C0"/>
                    </a:outerShdw>
                  </a:effectLst>
                  <a:cs typeface="David Transparent" pitchFamily="10" charset="-79"/>
                </a:rPr>
                <a:t>האם יש סידור חוקי של כל הדיפלומטים סביב שולחן עגול?</a:t>
              </a:r>
              <a:endParaRPr lang="en-US" sz="1400">
                <a:effectLst>
                  <a:outerShdw blurRad="38100" dist="38100" dir="2700000" algn="tl">
                    <a:srgbClr val="C0C0C0"/>
                  </a:outerShdw>
                </a:effectLst>
                <a:cs typeface="David Transparent" pitchFamily="10" charset="-79"/>
              </a:endParaRPr>
            </a:p>
          </p:txBody>
        </p:sp>
        <p:sp>
          <p:nvSpPr>
            <p:cNvPr id="112659" name="Text Box 19"/>
            <p:cNvSpPr txBox="1">
              <a:spLocks noChangeArrowheads="1"/>
            </p:cNvSpPr>
            <p:nvPr/>
          </p:nvSpPr>
          <p:spPr bwMode="auto">
            <a:xfrm>
              <a:off x="144" y="2880"/>
              <a:ext cx="1680" cy="372"/>
            </a:xfrm>
            <a:prstGeom prst="rect">
              <a:avLst/>
            </a:prstGeom>
            <a:solidFill>
              <a:schemeClr val="hlink"/>
            </a:solidFill>
            <a:ln w="9525">
              <a:solidFill>
                <a:schemeClr val="accent1"/>
              </a:solidFill>
              <a:miter lim="800000"/>
              <a:headEnd/>
              <a:tailEnd/>
            </a:ln>
            <a:effectLst/>
          </p:spPr>
          <p:txBody>
            <a:bodyPr>
              <a:spAutoFit/>
            </a:bodyPr>
            <a:lstStyle/>
            <a:p>
              <a:pPr algn="ctr">
                <a:spcBef>
                  <a:spcPct val="50000"/>
                </a:spcBef>
              </a:pPr>
              <a:r>
                <a:rPr lang="he-IL" sz="2400" baseline="-25000">
                  <a:effectLst>
                    <a:outerShdw blurRad="38100" dist="38100" dir="2700000" algn="tl">
                      <a:srgbClr val="FFFFFF"/>
                    </a:outerShdw>
                  </a:effectLst>
                  <a:cs typeface="David Transparent" pitchFamily="10" charset="-79"/>
                </a:rPr>
                <a:t>רשימה של </a:t>
              </a:r>
              <a:r>
                <a:rPr lang="en-US" sz="2400" baseline="-25000">
                  <a:effectLst>
                    <a:outerShdw blurRad="38100" dist="38100" dir="2700000" algn="tl">
                      <a:srgbClr val="FFFFFF"/>
                    </a:outerShdw>
                  </a:effectLst>
                  <a:cs typeface="David Transparent" pitchFamily="10" charset="-79"/>
                </a:rPr>
                <a:t>n</a:t>
              </a:r>
              <a:r>
                <a:rPr lang="he-IL" sz="2400" baseline="-25000">
                  <a:effectLst>
                    <a:outerShdw blurRad="38100" dist="38100" dir="2700000" algn="tl">
                      <a:srgbClr val="FFFFFF"/>
                    </a:outerShdw>
                  </a:effectLst>
                  <a:cs typeface="David Transparent" pitchFamily="10" charset="-79"/>
                </a:rPr>
                <a:t> דיפלומטים, רשימת זוגות</a:t>
              </a:r>
              <a:endParaRPr lang="en-US" sz="2400" baseline="-25000">
                <a:effectLst>
                  <a:outerShdw blurRad="38100" dist="38100" dir="2700000" algn="tl">
                    <a:srgbClr val="FFFFFF"/>
                  </a:outerShdw>
                </a:effectLst>
                <a:cs typeface="David Transparent" pitchFamily="10" charset="-79"/>
              </a:endParaRPr>
            </a:p>
          </p:txBody>
        </p:sp>
      </p:grpSp>
      <p:grpSp>
        <p:nvGrpSpPr>
          <p:cNvPr id="112660" name="Group 20"/>
          <p:cNvGrpSpPr>
            <a:grpSpLocks/>
          </p:cNvGrpSpPr>
          <p:nvPr/>
        </p:nvGrpSpPr>
        <p:grpSpPr bwMode="auto">
          <a:xfrm>
            <a:off x="228600" y="2286000"/>
            <a:ext cx="2819400" cy="2190750"/>
            <a:chOff x="144" y="1440"/>
            <a:chExt cx="1776" cy="1380"/>
          </a:xfrm>
        </p:grpSpPr>
        <p:sp>
          <p:nvSpPr>
            <p:cNvPr id="112661" name="Line 21"/>
            <p:cNvSpPr>
              <a:spLocks noChangeShapeType="1"/>
            </p:cNvSpPr>
            <p:nvPr/>
          </p:nvSpPr>
          <p:spPr bwMode="auto">
            <a:xfrm>
              <a:off x="1536" y="1440"/>
              <a:ext cx="0" cy="1008"/>
            </a:xfrm>
            <a:prstGeom prst="line">
              <a:avLst/>
            </a:prstGeom>
            <a:noFill/>
            <a:ln w="9525">
              <a:solidFill>
                <a:schemeClr val="tx1"/>
              </a:solidFill>
              <a:prstDash val="sysDot"/>
              <a:round/>
              <a:headEnd/>
              <a:tailEnd type="triangle" w="med" len="med"/>
            </a:ln>
            <a:effectLst/>
          </p:spPr>
          <p:txBody>
            <a:bodyPr wrap="none"/>
            <a:lstStyle/>
            <a:p>
              <a:endParaRPr lang="he-IL"/>
            </a:p>
          </p:txBody>
        </p:sp>
        <p:sp>
          <p:nvSpPr>
            <p:cNvPr id="112662" name="Text Box 22"/>
            <p:cNvSpPr txBox="1">
              <a:spLocks noChangeArrowheads="1"/>
            </p:cNvSpPr>
            <p:nvPr/>
          </p:nvSpPr>
          <p:spPr bwMode="auto">
            <a:xfrm>
              <a:off x="984" y="1718"/>
              <a:ext cx="576" cy="326"/>
            </a:xfrm>
            <a:prstGeom prst="rect">
              <a:avLst/>
            </a:prstGeom>
            <a:noFill/>
            <a:ln w="9525">
              <a:noFill/>
              <a:miter lim="800000"/>
              <a:headEnd/>
              <a:tailEnd/>
            </a:ln>
            <a:effectLst/>
          </p:spPr>
          <p:txBody>
            <a:bodyPr>
              <a:spAutoFit/>
            </a:bodyPr>
            <a:lstStyle/>
            <a:p>
              <a:pPr>
                <a:spcBef>
                  <a:spcPct val="50000"/>
                </a:spcBef>
              </a:pPr>
              <a:r>
                <a:rPr lang="he-IL" sz="1400">
                  <a:effectLst>
                    <a:outerShdw blurRad="38100" dist="38100" dir="2700000" algn="tl">
                      <a:srgbClr val="C0C0C0"/>
                    </a:outerShdw>
                  </a:effectLst>
                  <a:cs typeface="David Transparent" pitchFamily="10" charset="-79"/>
                </a:rPr>
                <a:t>שינוי הקלט</a:t>
              </a:r>
              <a:endParaRPr lang="en-US" sz="1400">
                <a:solidFill>
                  <a:schemeClr val="accent2"/>
                </a:solidFill>
                <a:effectLst>
                  <a:outerShdw blurRad="38100" dist="38100" dir="2700000" algn="tl">
                    <a:srgbClr val="C0C0C0"/>
                  </a:outerShdw>
                </a:effectLst>
                <a:cs typeface="David Transparent" pitchFamily="10" charset="-79"/>
              </a:endParaRPr>
            </a:p>
          </p:txBody>
        </p:sp>
        <p:sp>
          <p:nvSpPr>
            <p:cNvPr id="112663" name="Text Box 23"/>
            <p:cNvSpPr txBox="1">
              <a:spLocks noChangeArrowheads="1"/>
            </p:cNvSpPr>
            <p:nvPr/>
          </p:nvSpPr>
          <p:spPr bwMode="auto">
            <a:xfrm>
              <a:off x="144" y="2448"/>
              <a:ext cx="1776" cy="372"/>
            </a:xfrm>
            <a:prstGeom prst="rect">
              <a:avLst/>
            </a:prstGeom>
            <a:solidFill>
              <a:srgbClr val="FF66CC"/>
            </a:solidFill>
            <a:ln w="9525">
              <a:solidFill>
                <a:schemeClr val="accent1"/>
              </a:solidFill>
              <a:miter lim="800000"/>
              <a:headEnd/>
              <a:tailEnd/>
            </a:ln>
            <a:effectLst/>
          </p:spPr>
          <p:txBody>
            <a:bodyPr>
              <a:spAutoFit/>
            </a:bodyPr>
            <a:lstStyle/>
            <a:p>
              <a:pPr algn="ctr">
                <a:spcBef>
                  <a:spcPct val="50000"/>
                </a:spcBef>
              </a:pPr>
              <a:r>
                <a:rPr lang="he-IL" sz="2400" baseline="-25000">
                  <a:effectLst>
                    <a:outerShdw blurRad="38100" dist="38100" dir="2700000" algn="tl">
                      <a:srgbClr val="FFFFFF"/>
                    </a:outerShdw>
                  </a:effectLst>
                  <a:cs typeface="David Transparent" pitchFamily="10" charset="-79"/>
                </a:rPr>
                <a:t>רשימה של </a:t>
              </a:r>
              <a:r>
                <a:rPr lang="en-US" sz="2400" baseline="-25000">
                  <a:effectLst>
                    <a:outerShdw blurRad="38100" dist="38100" dir="2700000" algn="tl">
                      <a:srgbClr val="FFFFFF"/>
                    </a:outerShdw>
                  </a:effectLst>
                  <a:cs typeface="David Transparent" pitchFamily="10" charset="-79"/>
                </a:rPr>
                <a:t>|V|</a:t>
              </a:r>
              <a:r>
                <a:rPr lang="he-IL" sz="2400" baseline="-25000">
                  <a:effectLst>
                    <a:outerShdw blurRad="38100" dist="38100" dir="2700000" algn="tl">
                      <a:srgbClr val="FFFFFF"/>
                    </a:outerShdw>
                  </a:effectLst>
                  <a:cs typeface="David Transparent" pitchFamily="10" charset="-79"/>
                </a:rPr>
                <a:t> דיפלומטים, רשימת זוגות</a:t>
              </a:r>
              <a:endParaRPr lang="en-US" sz="2400" baseline="-25000">
                <a:effectLst>
                  <a:outerShdw blurRad="38100" dist="38100" dir="2700000" algn="tl">
                    <a:srgbClr val="FFFFFF"/>
                  </a:outerShdw>
                </a:effectLst>
                <a:cs typeface="David Transparent" pitchFamily="10" charset="-79"/>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2642"/>
                                        </p:tgtEl>
                                        <p:attrNameLst>
                                          <p:attrName>style.visibility</p:attrName>
                                        </p:attrNameLst>
                                      </p:cBhvr>
                                      <p:to>
                                        <p:strVal val="visible"/>
                                      </p:to>
                                    </p:set>
                                    <p:anim calcmode="lin" valueType="num">
                                      <p:cBhvr additive="base">
                                        <p:cTn id="7" dur="500" fill="hold"/>
                                        <p:tgtEl>
                                          <p:spTgt spid="112642"/>
                                        </p:tgtEl>
                                        <p:attrNameLst>
                                          <p:attrName>ppt_x</p:attrName>
                                        </p:attrNameLst>
                                      </p:cBhvr>
                                      <p:tavLst>
                                        <p:tav tm="0">
                                          <p:val>
                                            <p:strVal val="0-#ppt_w/2"/>
                                          </p:val>
                                        </p:tav>
                                        <p:tav tm="100000">
                                          <p:val>
                                            <p:strVal val="#ppt_x"/>
                                          </p:val>
                                        </p:tav>
                                      </p:tavLst>
                                    </p:anim>
                                    <p:anim calcmode="lin" valueType="num">
                                      <p:cBhvr additive="base">
                                        <p:cTn id="8" dur="500" fill="hold"/>
                                        <p:tgtEl>
                                          <p:spTgt spid="1126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2647"/>
                                        </p:tgtEl>
                                        <p:attrNameLst>
                                          <p:attrName>style.visibility</p:attrName>
                                        </p:attrNameLst>
                                      </p:cBhvr>
                                      <p:to>
                                        <p:strVal val="visible"/>
                                      </p:to>
                                    </p:set>
                                    <p:anim calcmode="lin" valueType="num">
                                      <p:cBhvr additive="base">
                                        <p:cTn id="13" dur="500" fill="hold"/>
                                        <p:tgtEl>
                                          <p:spTgt spid="112647"/>
                                        </p:tgtEl>
                                        <p:attrNameLst>
                                          <p:attrName>ppt_x</p:attrName>
                                        </p:attrNameLst>
                                      </p:cBhvr>
                                      <p:tavLst>
                                        <p:tav tm="0">
                                          <p:val>
                                            <p:strVal val="0-#ppt_w/2"/>
                                          </p:val>
                                        </p:tav>
                                        <p:tav tm="100000">
                                          <p:val>
                                            <p:strVal val="#ppt_x"/>
                                          </p:val>
                                        </p:tav>
                                      </p:tavLst>
                                    </p:anim>
                                    <p:anim calcmode="lin" valueType="num">
                                      <p:cBhvr additive="base">
                                        <p:cTn id="14" dur="500" fill="hold"/>
                                        <p:tgtEl>
                                          <p:spTgt spid="1126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builtIn="1"/>
                                        </p:tgtEl>
                                      </p:cMediaNode>
                                    </p:audio>
                                  </p:sub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12652"/>
                                        </p:tgtEl>
                                        <p:attrNameLst>
                                          <p:attrName>style.visibility</p:attrName>
                                        </p:attrNameLst>
                                      </p:cBhvr>
                                      <p:to>
                                        <p:strVal val="visible"/>
                                      </p:to>
                                    </p:set>
                                    <p:animEffect transition="in" filter="wipe(up)">
                                      <p:cBhvr>
                                        <p:cTn id="19" dur="500"/>
                                        <p:tgtEl>
                                          <p:spTgt spid="11265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12656"/>
                                        </p:tgtEl>
                                        <p:attrNameLst>
                                          <p:attrName>style.visibility</p:attrName>
                                        </p:attrNameLst>
                                      </p:cBhvr>
                                      <p:to>
                                        <p:strVal val="visible"/>
                                      </p:to>
                                    </p:set>
                                    <p:animEffect transition="in" filter="wipe(up)">
                                      <p:cBhvr>
                                        <p:cTn id="24" dur="500"/>
                                        <p:tgtEl>
                                          <p:spTgt spid="11265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nodeType="clickEffect">
                                  <p:stCondLst>
                                    <p:cond delay="0"/>
                                  </p:stCondLst>
                                  <p:childTnLst>
                                    <p:set>
                                      <p:cBhvr>
                                        <p:cTn id="28" dur="1" fill="hold">
                                          <p:stCondLst>
                                            <p:cond delay="0"/>
                                          </p:stCondLst>
                                        </p:cTn>
                                        <p:tgtEl>
                                          <p:spTgt spid="112660"/>
                                        </p:tgtEl>
                                        <p:attrNameLst>
                                          <p:attrName>style.visibility</p:attrName>
                                        </p:attrNameLst>
                                      </p:cBhvr>
                                      <p:to>
                                        <p:strVal val="visible"/>
                                      </p:to>
                                    </p:set>
                                    <p:anim calcmode="lin" valueType="num">
                                      <p:cBhvr additive="base">
                                        <p:cTn id="29" dur="500" fill="hold"/>
                                        <p:tgtEl>
                                          <p:spTgt spid="112660"/>
                                        </p:tgtEl>
                                        <p:attrNameLst>
                                          <p:attrName>ppt_x</p:attrName>
                                        </p:attrNameLst>
                                      </p:cBhvr>
                                      <p:tavLst>
                                        <p:tav tm="0">
                                          <p:val>
                                            <p:strVal val="#ppt_x"/>
                                          </p:val>
                                        </p:tav>
                                        <p:tav tm="100000">
                                          <p:val>
                                            <p:strVal val="#ppt_x"/>
                                          </p:val>
                                        </p:tav>
                                      </p:tavLst>
                                    </p:anim>
                                    <p:anim calcmode="lin" valueType="num">
                                      <p:cBhvr additive="base">
                                        <p:cTn id="30" dur="500" fill="hold"/>
                                        <p:tgtEl>
                                          <p:spTgt spid="11266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87A10B69-8062-4561-B725-58E81B29DBDD}" type="slidenum">
              <a:rPr lang="en-US"/>
              <a:pPr/>
              <a:t>31</a:t>
            </a:fld>
            <a:endParaRPr lang="en-US"/>
          </a:p>
        </p:txBody>
      </p:sp>
      <p:sp>
        <p:nvSpPr>
          <p:cNvPr id="113666" name="Text Box 2"/>
          <p:cNvSpPr txBox="1">
            <a:spLocks noChangeArrowheads="1"/>
          </p:cNvSpPr>
          <p:nvPr/>
        </p:nvSpPr>
        <p:spPr bwMode="auto">
          <a:xfrm>
            <a:off x="457200" y="609600"/>
            <a:ext cx="8001000" cy="385763"/>
          </a:xfrm>
          <a:prstGeom prst="rect">
            <a:avLst/>
          </a:prstGeom>
          <a:noFill/>
          <a:ln w="9525">
            <a:noFill/>
            <a:miter lim="800000"/>
            <a:headEnd/>
            <a:tailEnd/>
          </a:ln>
          <a:effectLst/>
        </p:spPr>
        <p:txBody>
          <a:bodyPr>
            <a:spAutoFit/>
          </a:bodyPr>
          <a:lstStyle/>
          <a:p>
            <a:pPr>
              <a:lnSpc>
                <a:spcPct val="120000"/>
              </a:lnSpc>
              <a:spcBef>
                <a:spcPct val="50000"/>
              </a:spcBef>
            </a:pPr>
            <a:r>
              <a:rPr lang="he-IL" sz="1600">
                <a:solidFill>
                  <a:schemeClr val="accent2"/>
                </a:solidFill>
                <a:effectLst>
                  <a:outerShdw blurRad="38100" dist="38100" dir="2700000" algn="tl">
                    <a:srgbClr val="C0C0C0"/>
                  </a:outerShdw>
                </a:effectLst>
                <a:cs typeface="David Transparent" pitchFamily="10" charset="-79"/>
              </a:rPr>
              <a:t>יש להוכיח שהתשובה לבעיה </a:t>
            </a:r>
            <a:r>
              <a:rPr lang="en-US" sz="1600">
                <a:solidFill>
                  <a:schemeClr val="accent2"/>
                </a:solidFill>
                <a:effectLst>
                  <a:outerShdw blurRad="38100" dist="38100" dir="2700000" algn="tl">
                    <a:srgbClr val="C0C0C0"/>
                  </a:outerShdw>
                </a:effectLst>
                <a:cs typeface="David Transparent" pitchFamily="10" charset="-79"/>
              </a:rPr>
              <a:t>A</a:t>
            </a:r>
            <a:r>
              <a:rPr lang="he-IL" sz="1600">
                <a:solidFill>
                  <a:schemeClr val="accent2"/>
                </a:solidFill>
                <a:effectLst>
                  <a:outerShdw blurRad="38100" dist="38100" dir="2700000" algn="tl">
                    <a:srgbClr val="C0C0C0"/>
                  </a:outerShdw>
                </a:effectLst>
                <a:cs typeface="David Transparent" pitchFamily="10" charset="-79"/>
              </a:rPr>
              <a:t> היא </a:t>
            </a:r>
            <a:r>
              <a:rPr lang="he-IL" sz="1600">
                <a:solidFill>
                  <a:srgbClr val="FF3300"/>
                </a:solidFill>
                <a:effectLst>
                  <a:outerShdw blurRad="38100" dist="38100" dir="2700000" algn="tl">
                    <a:srgbClr val="C0C0C0"/>
                  </a:outerShdw>
                </a:effectLst>
                <a:cs typeface="David Transparent" pitchFamily="10" charset="-79"/>
              </a:rPr>
              <a:t>כן</a:t>
            </a:r>
            <a:r>
              <a:rPr lang="he-IL" sz="1600">
                <a:solidFill>
                  <a:schemeClr val="accent2"/>
                </a:solidFill>
                <a:effectLst>
                  <a:outerShdw blurRad="38100" dist="38100" dir="2700000" algn="tl">
                    <a:srgbClr val="C0C0C0"/>
                  </a:outerShdw>
                </a:effectLst>
                <a:cs typeface="David Transparent" pitchFamily="10" charset="-79"/>
              </a:rPr>
              <a:t> אם ורק אם התשובה לבעיה </a:t>
            </a:r>
            <a:r>
              <a:rPr lang="en-US" sz="1600">
                <a:solidFill>
                  <a:schemeClr val="accent2"/>
                </a:solidFill>
                <a:effectLst>
                  <a:outerShdw blurRad="38100" dist="38100" dir="2700000" algn="tl">
                    <a:srgbClr val="C0C0C0"/>
                  </a:outerShdw>
                </a:effectLst>
                <a:cs typeface="David Transparent" pitchFamily="10" charset="-79"/>
              </a:rPr>
              <a:t>B</a:t>
            </a:r>
            <a:r>
              <a:rPr lang="he-IL" sz="1600">
                <a:solidFill>
                  <a:schemeClr val="accent2"/>
                </a:solidFill>
                <a:effectLst>
                  <a:outerShdw blurRad="38100" dist="38100" dir="2700000" algn="tl">
                    <a:srgbClr val="C0C0C0"/>
                  </a:outerShdw>
                </a:effectLst>
                <a:cs typeface="David Transparent" pitchFamily="10" charset="-79"/>
              </a:rPr>
              <a:t> היא </a:t>
            </a:r>
            <a:r>
              <a:rPr lang="he-IL" sz="1600">
                <a:solidFill>
                  <a:srgbClr val="FF3300"/>
                </a:solidFill>
                <a:effectLst>
                  <a:outerShdw blurRad="38100" dist="38100" dir="2700000" algn="tl">
                    <a:srgbClr val="C0C0C0"/>
                  </a:outerShdw>
                </a:effectLst>
                <a:cs typeface="David Transparent" pitchFamily="10" charset="-79"/>
              </a:rPr>
              <a:t>כן</a:t>
            </a:r>
            <a:r>
              <a:rPr lang="he-IL" sz="1600">
                <a:solidFill>
                  <a:schemeClr val="accent2"/>
                </a:solidFill>
                <a:effectLst>
                  <a:outerShdw blurRad="38100" dist="38100" dir="2700000" algn="tl">
                    <a:srgbClr val="C0C0C0"/>
                  </a:outerShdw>
                </a:effectLst>
                <a:cs typeface="David Transparent" pitchFamily="10" charset="-79"/>
              </a:rPr>
              <a:t>: </a:t>
            </a:r>
            <a:endParaRPr lang="en-US" sz="1600">
              <a:solidFill>
                <a:schemeClr val="accent2"/>
              </a:solidFill>
              <a:effectLst>
                <a:outerShdw blurRad="38100" dist="38100" dir="2700000" algn="tl">
                  <a:srgbClr val="C0C0C0"/>
                </a:outerShdw>
              </a:effectLst>
              <a:cs typeface="David Transparent" pitchFamily="10" charset="-79"/>
            </a:endParaRPr>
          </a:p>
        </p:txBody>
      </p:sp>
      <p:graphicFrame>
        <p:nvGraphicFramePr>
          <p:cNvPr id="113667" name="Object 3"/>
          <p:cNvGraphicFramePr>
            <a:graphicFrameLocks noChangeAspect="1"/>
          </p:cNvGraphicFramePr>
          <p:nvPr/>
        </p:nvGraphicFramePr>
        <p:xfrm>
          <a:off x="7632700" y="990600"/>
          <a:ext cx="749300" cy="350838"/>
        </p:xfrm>
        <a:graphic>
          <a:graphicData uri="http://schemas.openxmlformats.org/presentationml/2006/ole">
            <p:oleObj spid="_x0000_s113667" name="Equation" r:id="rId5" imgW="469800" imgH="177480" progId="Equation.DSMT4">
              <p:embed/>
            </p:oleObj>
          </a:graphicData>
        </a:graphic>
      </p:graphicFrame>
      <p:graphicFrame>
        <p:nvGraphicFramePr>
          <p:cNvPr id="113668" name="Object 4"/>
          <p:cNvGraphicFramePr>
            <a:graphicFrameLocks noChangeAspect="1"/>
          </p:cNvGraphicFramePr>
          <p:nvPr/>
        </p:nvGraphicFramePr>
        <p:xfrm>
          <a:off x="7632700" y="2667000"/>
          <a:ext cx="749300" cy="350838"/>
        </p:xfrm>
        <a:graphic>
          <a:graphicData uri="http://schemas.openxmlformats.org/presentationml/2006/ole">
            <p:oleObj spid="_x0000_s113668" name="Equation" r:id="rId6" imgW="469800" imgH="177480" progId="Equation.DSMT4">
              <p:embed/>
            </p:oleObj>
          </a:graphicData>
        </a:graphic>
      </p:graphicFrame>
      <p:sp>
        <p:nvSpPr>
          <p:cNvPr id="113669" name="Text Box 5"/>
          <p:cNvSpPr txBox="1">
            <a:spLocks noChangeArrowheads="1"/>
          </p:cNvSpPr>
          <p:nvPr/>
        </p:nvSpPr>
        <p:spPr bwMode="auto">
          <a:xfrm>
            <a:off x="-76200" y="1323975"/>
            <a:ext cx="8610600" cy="1266825"/>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אם ב-</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קיים מעגל המילטוני, אז קיים סידור חוקי של הדיפלומטים סביב שולחן עגול. סדר הישיבה של הדיפלומטים סביב השולחן יהיה זהה לסדר הצמתים המתאימים במעגל ההמילטוני. סידור זה עונה על הדרישות, שכן הגדרנו שאם קיימת קשת בין הצמתים </a:t>
            </a:r>
            <a:r>
              <a:rPr lang="en-US" sz="1600">
                <a:effectLst>
                  <a:outerShdw blurRad="38100" dist="38100" dir="2700000" algn="tl">
                    <a:srgbClr val="C0C0C0"/>
                  </a:outerShdw>
                </a:effectLst>
                <a:cs typeface="David Transparent" pitchFamily="10" charset="-79"/>
              </a:rPr>
              <a:t>v</a:t>
            </a:r>
            <a:r>
              <a:rPr lang="en-US" sz="1600" baseline="-25000">
                <a:effectLst>
                  <a:outerShdw blurRad="38100" dist="38100" dir="2700000" algn="tl">
                    <a:srgbClr val="C0C0C0"/>
                  </a:outerShdw>
                </a:effectLst>
                <a:cs typeface="David Transparent" pitchFamily="10" charset="-79"/>
              </a:rPr>
              <a:t>i</a:t>
            </a:r>
            <a:r>
              <a:rPr lang="he-IL" sz="1600">
                <a:effectLst>
                  <a:outerShdw blurRad="38100" dist="38100" dir="2700000" algn="tl">
                    <a:srgbClr val="C0C0C0"/>
                  </a:outerShdw>
                </a:effectLst>
                <a:cs typeface="David Transparent" pitchFamily="10" charset="-79"/>
              </a:rPr>
              <a:t> ו- </a:t>
            </a:r>
            <a:r>
              <a:rPr lang="en-US" sz="1600">
                <a:effectLst>
                  <a:outerShdw blurRad="38100" dist="38100" dir="2700000" algn="tl">
                    <a:srgbClr val="C0C0C0"/>
                  </a:outerShdw>
                </a:effectLst>
                <a:cs typeface="David Transparent" pitchFamily="10" charset="-79"/>
              </a:rPr>
              <a:t>v</a:t>
            </a:r>
            <a:r>
              <a:rPr lang="en-US" sz="1600" baseline="-25000">
                <a:effectLst>
                  <a:outerShdw blurRad="38100" dist="38100" dir="2700000" algn="tl">
                    <a:srgbClr val="C0C0C0"/>
                  </a:outerShdw>
                </a:effectLst>
                <a:cs typeface="David Transparent" pitchFamily="10" charset="-79"/>
              </a:rPr>
              <a:t>j</a:t>
            </a:r>
            <a:r>
              <a:rPr lang="he-IL" sz="1600">
                <a:effectLst>
                  <a:outerShdw blurRad="38100" dist="38100" dir="2700000" algn="tl">
                    <a:srgbClr val="C0C0C0"/>
                  </a:outerShdw>
                </a:effectLst>
                <a:cs typeface="David Transparent" pitchFamily="10" charset="-79"/>
              </a:rPr>
              <a:t> אזי  המדינות </a:t>
            </a:r>
            <a:r>
              <a:rPr lang="en-US" sz="1600">
                <a:effectLst>
                  <a:outerShdw blurRad="38100" dist="38100" dir="2700000" algn="tl">
                    <a:srgbClr val="C0C0C0"/>
                  </a:outerShdw>
                </a:effectLst>
                <a:cs typeface="David Transparent" pitchFamily="10" charset="-79"/>
              </a:rPr>
              <a:t>i</a:t>
            </a:r>
            <a:r>
              <a:rPr lang="he-IL" sz="1600">
                <a:effectLst>
                  <a:outerShdw blurRad="38100" dist="38100" dir="2700000" algn="tl">
                    <a:srgbClr val="C0C0C0"/>
                  </a:outerShdw>
                </a:effectLst>
                <a:cs typeface="David Transparent" pitchFamily="10" charset="-79"/>
              </a:rPr>
              <a:t> ו- </a:t>
            </a:r>
            <a:r>
              <a:rPr lang="en-US" sz="1600">
                <a:effectLst>
                  <a:outerShdw blurRad="38100" dist="38100" dir="2700000" algn="tl">
                    <a:srgbClr val="C0C0C0"/>
                  </a:outerShdw>
                </a:effectLst>
                <a:cs typeface="David Transparent" pitchFamily="10" charset="-79"/>
              </a:rPr>
              <a:t>j</a:t>
            </a:r>
            <a:r>
              <a:rPr lang="he-IL" sz="1600">
                <a:effectLst>
                  <a:outerShdw blurRad="38100" dist="38100" dir="2700000" algn="tl">
                    <a:srgbClr val="C0C0C0"/>
                  </a:outerShdw>
                </a:effectLst>
                <a:cs typeface="David Transparent" pitchFamily="10" charset="-79"/>
              </a:rPr>
              <a:t> אינן עוינות זו לזו והזוג </a:t>
            </a:r>
            <a:r>
              <a:rPr lang="en-US" sz="1600">
                <a:effectLst>
                  <a:outerShdw blurRad="38100" dist="38100" dir="2700000" algn="tl">
                    <a:srgbClr val="C0C0C0"/>
                  </a:outerShdw>
                </a:effectLst>
                <a:cs typeface="David Transparent" pitchFamily="10" charset="-79"/>
              </a:rPr>
              <a:t>(i,j)</a:t>
            </a:r>
            <a:r>
              <a:rPr lang="he-IL" sz="1600">
                <a:effectLst>
                  <a:outerShdw blurRad="38100" dist="38100" dir="2700000" algn="tl">
                    <a:srgbClr val="C0C0C0"/>
                  </a:outerShdw>
                </a:effectLst>
                <a:cs typeface="David Transparent" pitchFamily="10" charset="-79"/>
              </a:rPr>
              <a:t> לא נמצא ברשימת הזוגות.</a:t>
            </a:r>
            <a:endParaRPr lang="en-US" sz="1600">
              <a:effectLst>
                <a:outerShdw blurRad="38100" dist="38100" dir="2700000" algn="tl">
                  <a:srgbClr val="C0C0C0"/>
                </a:outerShdw>
              </a:effectLst>
              <a:cs typeface="David Transparent" pitchFamily="10" charset="-79"/>
            </a:endParaRPr>
          </a:p>
        </p:txBody>
      </p:sp>
      <p:sp>
        <p:nvSpPr>
          <p:cNvPr id="113670" name="Text Box 6"/>
          <p:cNvSpPr txBox="1">
            <a:spLocks noChangeArrowheads="1"/>
          </p:cNvSpPr>
          <p:nvPr/>
        </p:nvSpPr>
        <p:spPr bwMode="auto">
          <a:xfrm>
            <a:off x="228600" y="3011488"/>
            <a:ext cx="8305800" cy="1560512"/>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אם קיים סידור חוקי של הדיפלומטים, אז בהכרח קיים בגרף </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מעגל המילטוני. סדר הצמתים במעגל יהיה זהה לסדר ישיבת הדיפלומטים המתאימים סביב השולחן. סידור כזה של הצמתים מהווה מעגל המילטוני, שכן אם שני דיפלומטים </a:t>
            </a:r>
            <a:r>
              <a:rPr lang="en-US" sz="1600">
                <a:effectLst>
                  <a:outerShdw blurRad="38100" dist="38100" dir="2700000" algn="tl">
                    <a:srgbClr val="C0C0C0"/>
                  </a:outerShdw>
                </a:effectLst>
                <a:cs typeface="David Transparent" pitchFamily="10" charset="-79"/>
              </a:rPr>
              <a:t>i,j</a:t>
            </a:r>
            <a:r>
              <a:rPr lang="he-IL" sz="1600">
                <a:effectLst>
                  <a:outerShdw blurRad="38100" dist="38100" dir="2700000" algn="tl">
                    <a:srgbClr val="C0C0C0"/>
                  </a:outerShdw>
                </a:effectLst>
                <a:cs typeface="David Transparent" pitchFamily="10" charset="-79"/>
              </a:rPr>
              <a:t> יושבים זה ליד זה, אז המדינות המתאימות אינן עוינות זו לזו ובגרף המקורי </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קיימת קשת בין הצמתים </a:t>
            </a:r>
            <a:r>
              <a:rPr lang="en-US" sz="1600">
                <a:effectLst>
                  <a:outerShdw blurRad="38100" dist="38100" dir="2700000" algn="tl">
                    <a:srgbClr val="C0C0C0"/>
                  </a:outerShdw>
                </a:effectLst>
                <a:cs typeface="David Transparent" pitchFamily="10" charset="-79"/>
              </a:rPr>
              <a:t>v</a:t>
            </a:r>
            <a:r>
              <a:rPr lang="en-US" sz="1600" baseline="-25000">
                <a:effectLst>
                  <a:outerShdw blurRad="38100" dist="38100" dir="2700000" algn="tl">
                    <a:srgbClr val="C0C0C0"/>
                  </a:outerShdw>
                </a:effectLst>
                <a:cs typeface="David Transparent" pitchFamily="10" charset="-79"/>
              </a:rPr>
              <a:t>i</a:t>
            </a:r>
            <a:r>
              <a:rPr lang="he-IL" sz="1600">
                <a:effectLst>
                  <a:outerShdw blurRad="38100" dist="38100" dir="2700000" algn="tl">
                    <a:srgbClr val="C0C0C0"/>
                  </a:outerShdw>
                </a:effectLst>
                <a:cs typeface="David Transparent" pitchFamily="10" charset="-79"/>
              </a:rPr>
              <a:t> ו- </a:t>
            </a:r>
            <a:r>
              <a:rPr lang="en-US" sz="1600">
                <a:effectLst>
                  <a:outerShdw blurRad="38100" dist="38100" dir="2700000" algn="tl">
                    <a:srgbClr val="C0C0C0"/>
                  </a:outerShdw>
                </a:effectLst>
                <a:cs typeface="David Transparent" pitchFamily="10" charset="-79"/>
              </a:rPr>
              <a:t>v</a:t>
            </a:r>
            <a:r>
              <a:rPr lang="en-US" sz="1600" baseline="-25000">
                <a:effectLst>
                  <a:outerShdw blurRad="38100" dist="38100" dir="2700000" algn="tl">
                    <a:srgbClr val="C0C0C0"/>
                  </a:outerShdw>
                </a:effectLst>
                <a:cs typeface="David Transparent" pitchFamily="10" charset="-79"/>
              </a:rPr>
              <a:t>j</a:t>
            </a:r>
            <a:r>
              <a:rPr lang="he-IL" sz="1600">
                <a:effectLst>
                  <a:outerShdw blurRad="38100" dist="38100" dir="2700000" algn="tl">
                    <a:srgbClr val="C0C0C0"/>
                  </a:outerShdw>
                </a:effectLst>
                <a:cs typeface="David Transparent" pitchFamily="10" charset="-79"/>
              </a:rPr>
              <a:t> .</a:t>
            </a:r>
            <a:endParaRPr lang="en-US" sz="1600">
              <a:effectLst>
                <a:outerShdw blurRad="38100" dist="38100" dir="2700000" algn="tl">
                  <a:srgbClr val="C0C0C0"/>
                </a:outerShdw>
              </a:effectLst>
              <a:cs typeface="David Transparent" pitchFamily="10" charset="-79"/>
            </a:endParaRPr>
          </a:p>
        </p:txBody>
      </p:sp>
      <p:sp>
        <p:nvSpPr>
          <p:cNvPr id="113671" name="Rectangle 7"/>
          <p:cNvSpPr>
            <a:spLocks noChangeArrowheads="1"/>
          </p:cNvSpPr>
          <p:nvPr/>
        </p:nvSpPr>
        <p:spPr bwMode="auto">
          <a:xfrm>
            <a:off x="1981200" y="4660900"/>
            <a:ext cx="6477000" cy="1511300"/>
          </a:xfrm>
          <a:prstGeom prst="rect">
            <a:avLst/>
          </a:prstGeom>
          <a:noFill/>
          <a:ln w="9525">
            <a:noFill/>
            <a:miter lim="800000"/>
            <a:headEnd/>
            <a:tailEnd/>
          </a:ln>
          <a:effectLst/>
        </p:spPr>
        <p:txBody>
          <a:bodyPr>
            <a:spAutoFit/>
          </a:bodyPr>
          <a:lstStyle/>
          <a:p>
            <a:pPr marL="457200" indent="-457200">
              <a:lnSpc>
                <a:spcPct val="120000"/>
              </a:lnSpc>
              <a:spcBef>
                <a:spcPct val="50000"/>
              </a:spcBef>
            </a:pPr>
            <a:r>
              <a:rPr lang="he-IL" sz="1600">
                <a:effectLst>
                  <a:outerShdw blurRad="38100" dist="38100" dir="2700000" algn="tl">
                    <a:srgbClr val="C0C0C0"/>
                  </a:outerShdw>
                </a:effectLst>
                <a:cs typeface="David Transparent" pitchFamily="10" charset="-79"/>
              </a:rPr>
              <a:t>לסיכום:</a:t>
            </a:r>
          </a:p>
          <a:p>
            <a:pPr marL="457200" indent="-457200">
              <a:lnSpc>
                <a:spcPct val="120000"/>
              </a:lnSpc>
              <a:spcBef>
                <a:spcPct val="50000"/>
              </a:spcBef>
              <a:buFontTx/>
              <a:buAutoNum type="arabicPeriod"/>
            </a:pPr>
            <a:r>
              <a:rPr lang="he-IL" sz="1600">
                <a:effectLst>
                  <a:outerShdw blurRad="38100" dist="38100" dir="2700000" algn="tl">
                    <a:srgbClr val="C0C0C0"/>
                  </a:outerShdw>
                </a:effectLst>
                <a:cs typeface="David Transparent" pitchFamily="10" charset="-79"/>
              </a:rPr>
              <a:t>הצגנו מסמך אישור קצר עבור הבעיה.</a:t>
            </a:r>
          </a:p>
          <a:p>
            <a:pPr marL="457200" indent="-457200">
              <a:lnSpc>
                <a:spcPct val="120000"/>
              </a:lnSpc>
              <a:spcBef>
                <a:spcPct val="50000"/>
              </a:spcBef>
              <a:buFontTx/>
              <a:buAutoNum type="arabicPeriod"/>
            </a:pPr>
            <a:r>
              <a:rPr lang="he-IL" sz="1600">
                <a:effectLst>
                  <a:outerShdw blurRad="38100" dist="38100" dir="2700000" algn="tl">
                    <a:srgbClr val="C0C0C0"/>
                  </a:outerShdw>
                </a:effectLst>
                <a:cs typeface="David Transparent" pitchFamily="10" charset="-79"/>
              </a:rPr>
              <a:t>תארנו רדוקציה פולינומיאלית מבעיה השייכת ל-</a:t>
            </a:r>
            <a:r>
              <a:rPr lang="en-US" sz="1600">
                <a:effectLst>
                  <a:outerShdw blurRad="38100" dist="38100" dir="2700000" algn="tl">
                    <a:srgbClr val="C0C0C0"/>
                  </a:outerShdw>
                </a:effectLst>
                <a:cs typeface="David Transparent" pitchFamily="10" charset="-79"/>
              </a:rPr>
              <a:t>NPC</a:t>
            </a:r>
            <a:r>
              <a:rPr lang="he-IL" sz="1600">
                <a:effectLst>
                  <a:outerShdw blurRad="38100" dist="38100" dir="2700000" algn="tl">
                    <a:srgbClr val="C0C0C0"/>
                  </a:outerShdw>
                </a:effectLst>
                <a:cs typeface="David Transparent" pitchFamily="10" charset="-79"/>
              </a:rPr>
              <a:t> לבעיה הנדונה.</a:t>
            </a:r>
            <a:endParaRPr lang="en-US" sz="1600">
              <a:effectLst>
                <a:outerShdw blurRad="38100" dist="38100" dir="2700000" algn="tl">
                  <a:srgbClr val="C0C0C0"/>
                </a:outerShdw>
              </a:effectLst>
              <a:cs typeface="David Transparent" pitchFamily="10" charset="-79"/>
            </a:endParaRPr>
          </a:p>
        </p:txBody>
      </p:sp>
      <p:grpSp>
        <p:nvGrpSpPr>
          <p:cNvPr id="113672" name="Group 8"/>
          <p:cNvGrpSpPr>
            <a:grpSpLocks/>
          </p:cNvGrpSpPr>
          <p:nvPr/>
        </p:nvGrpSpPr>
        <p:grpSpPr bwMode="auto">
          <a:xfrm>
            <a:off x="4800600" y="6159500"/>
            <a:ext cx="3657600" cy="393700"/>
            <a:chOff x="3120" y="1008"/>
            <a:chExt cx="2304" cy="268"/>
          </a:xfrm>
        </p:grpSpPr>
        <p:graphicFrame>
          <p:nvGraphicFramePr>
            <p:cNvPr id="113673" name="Object 9"/>
            <p:cNvGraphicFramePr>
              <a:graphicFrameLocks noChangeAspect="1"/>
            </p:cNvGraphicFramePr>
            <p:nvPr/>
          </p:nvGraphicFramePr>
          <p:xfrm>
            <a:off x="5088" y="1008"/>
            <a:ext cx="336" cy="268"/>
          </p:xfrm>
          <a:graphic>
            <a:graphicData uri="http://schemas.openxmlformats.org/presentationml/2006/ole">
              <p:oleObj spid="_x0000_s113673" name="Equation" r:id="rId7" imgW="190440" imgH="152280" progId="Equation.DSMT4">
                <p:embed/>
              </p:oleObj>
            </a:graphicData>
          </a:graphic>
        </p:graphicFrame>
        <p:sp>
          <p:nvSpPr>
            <p:cNvPr id="113674" name="Text Box 10"/>
            <p:cNvSpPr txBox="1">
              <a:spLocks noChangeArrowheads="1"/>
            </p:cNvSpPr>
            <p:nvPr/>
          </p:nvSpPr>
          <p:spPr bwMode="auto">
            <a:xfrm>
              <a:off x="3120" y="1008"/>
              <a:ext cx="1968" cy="263"/>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הבעיה שלמה ב-</a:t>
              </a:r>
              <a:r>
                <a:rPr lang="en-US" sz="1600">
                  <a:effectLst>
                    <a:outerShdw blurRad="38100" dist="38100" dir="2700000" algn="tl">
                      <a:srgbClr val="C0C0C0"/>
                    </a:outerShdw>
                  </a:effectLst>
                  <a:cs typeface="David Transparent" pitchFamily="10" charset="-79"/>
                </a:rPr>
                <a:t>NP</a:t>
              </a:r>
              <a:r>
                <a:rPr lang="he-IL" sz="1600">
                  <a:effectLst>
                    <a:outerShdw blurRad="38100" dist="38100" dir="2700000" algn="tl">
                      <a:srgbClr val="C0C0C0"/>
                    </a:outerShdw>
                  </a:effectLst>
                  <a:cs typeface="David Transparent" pitchFamily="10" charset="-79"/>
                </a:rPr>
                <a:t>.   </a:t>
              </a:r>
              <a:endParaRPr lang="en-US" sz="1600">
                <a:effectLst>
                  <a:outerShdw blurRad="38100" dist="38100" dir="2700000" algn="tl">
                    <a:srgbClr val="C0C0C0"/>
                  </a:outerShdw>
                </a:effectLst>
                <a:cs typeface="David Transparent" pitchFamily="10" charset="-79"/>
              </a:endParaRPr>
            </a:p>
          </p:txBody>
        </p:sp>
      </p:grpSp>
      <p:sp>
        <p:nvSpPr>
          <p:cNvPr id="113675" name="Text Box 11"/>
          <p:cNvSpPr txBox="1">
            <a:spLocks noChangeArrowheads="1"/>
          </p:cNvSpPr>
          <p:nvPr/>
        </p:nvSpPr>
        <p:spPr bwMode="auto">
          <a:xfrm>
            <a:off x="5334000" y="6553200"/>
            <a:ext cx="3124200" cy="336550"/>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   </a:t>
            </a:r>
            <a:endParaRPr lang="en-US" sz="1600">
              <a:effectLst>
                <a:outerShdw blurRad="38100" dist="38100" dir="2700000" algn="tl">
                  <a:srgbClr val="C0C0C0"/>
                </a:outerShdw>
              </a:effectLst>
              <a:cs typeface="David Transparent" pitchFamily="10"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animEffect transition="in" filter="wipe(up)">
                                      <p:cBhvr>
                                        <p:cTn id="7" dur="500"/>
                                        <p:tgtEl>
                                          <p:spTgt spid="113666"/>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builtIn="1"/>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3667"/>
                                        </p:tgtEl>
                                        <p:attrNameLst>
                                          <p:attrName>style.visibility</p:attrName>
                                        </p:attrNameLst>
                                      </p:cBhvr>
                                      <p:to>
                                        <p:strVal val="visible"/>
                                      </p:to>
                                    </p:set>
                                    <p:animEffect transition="in" filter="wipe(up)">
                                      <p:cBhvr>
                                        <p:cTn id="12" dur="500"/>
                                        <p:tgtEl>
                                          <p:spTgt spid="1136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3669"/>
                                        </p:tgtEl>
                                        <p:attrNameLst>
                                          <p:attrName>style.visibility</p:attrName>
                                        </p:attrNameLst>
                                      </p:cBhvr>
                                      <p:to>
                                        <p:strVal val="visible"/>
                                      </p:to>
                                    </p:set>
                                    <p:animEffect transition="in" filter="wipe(up)">
                                      <p:cBhvr>
                                        <p:cTn id="17" dur="500"/>
                                        <p:tgtEl>
                                          <p:spTgt spid="1136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3668"/>
                                        </p:tgtEl>
                                        <p:attrNameLst>
                                          <p:attrName>style.visibility</p:attrName>
                                        </p:attrNameLst>
                                      </p:cBhvr>
                                      <p:to>
                                        <p:strVal val="visible"/>
                                      </p:to>
                                    </p:set>
                                    <p:animEffect transition="in" filter="wipe(up)">
                                      <p:cBhvr>
                                        <p:cTn id="22" dur="500"/>
                                        <p:tgtEl>
                                          <p:spTgt spid="1136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3670"/>
                                        </p:tgtEl>
                                        <p:attrNameLst>
                                          <p:attrName>style.visibility</p:attrName>
                                        </p:attrNameLst>
                                      </p:cBhvr>
                                      <p:to>
                                        <p:strVal val="visible"/>
                                      </p:to>
                                    </p:set>
                                    <p:animEffect transition="in" filter="wipe(up)">
                                      <p:cBhvr>
                                        <p:cTn id="27" dur="500"/>
                                        <p:tgtEl>
                                          <p:spTgt spid="11367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3671"/>
                                        </p:tgtEl>
                                        <p:attrNameLst>
                                          <p:attrName>style.visibility</p:attrName>
                                        </p:attrNameLst>
                                      </p:cBhvr>
                                      <p:to>
                                        <p:strVal val="visible"/>
                                      </p:to>
                                    </p:set>
                                    <p:animEffect transition="in" filter="wipe(up)">
                                      <p:cBhvr>
                                        <p:cTn id="32" dur="500"/>
                                        <p:tgtEl>
                                          <p:spTgt spid="113671"/>
                                        </p:tgtEl>
                                      </p:cBhvr>
                                    </p:animEffect>
                                  </p:childTnLst>
                                </p:cTn>
                              </p:par>
                            </p:childTnLst>
                          </p:cTn>
                        </p:par>
                      </p:childTnLst>
                    </p:cTn>
                  </p:par>
                  <p:par>
                    <p:cTn id="33" fill="hold">
                      <p:stCondLst>
                        <p:cond delay="indefinite"/>
                      </p:stCondLst>
                      <p:childTnLst>
                        <p:par>
                          <p:cTn id="34" fill="hold">
                            <p:stCondLst>
                              <p:cond delay="0"/>
                            </p:stCondLst>
                            <p:childTnLst>
                              <p:par>
                                <p:cTn id="35" presetID="15" presetClass="entr" presetSubtype="0" fill="hold" nodeType="clickEffect">
                                  <p:stCondLst>
                                    <p:cond delay="0"/>
                                  </p:stCondLst>
                                  <p:childTnLst>
                                    <p:set>
                                      <p:cBhvr>
                                        <p:cTn id="36" dur="1" fill="hold">
                                          <p:stCondLst>
                                            <p:cond delay="0"/>
                                          </p:stCondLst>
                                        </p:cTn>
                                        <p:tgtEl>
                                          <p:spTgt spid="113672"/>
                                        </p:tgtEl>
                                        <p:attrNameLst>
                                          <p:attrName>style.visibility</p:attrName>
                                        </p:attrNameLst>
                                      </p:cBhvr>
                                      <p:to>
                                        <p:strVal val="visible"/>
                                      </p:to>
                                    </p:set>
                                    <p:anim calcmode="lin" valueType="num">
                                      <p:cBhvr>
                                        <p:cTn id="37" dur="1000" fill="hold"/>
                                        <p:tgtEl>
                                          <p:spTgt spid="113672"/>
                                        </p:tgtEl>
                                        <p:attrNameLst>
                                          <p:attrName>ppt_w</p:attrName>
                                        </p:attrNameLst>
                                      </p:cBhvr>
                                      <p:tavLst>
                                        <p:tav tm="0">
                                          <p:val>
                                            <p:fltVal val="0"/>
                                          </p:val>
                                        </p:tav>
                                        <p:tav tm="100000">
                                          <p:val>
                                            <p:strVal val="#ppt_w"/>
                                          </p:val>
                                        </p:tav>
                                      </p:tavLst>
                                    </p:anim>
                                    <p:anim calcmode="lin" valueType="num">
                                      <p:cBhvr>
                                        <p:cTn id="38" dur="1000" fill="hold"/>
                                        <p:tgtEl>
                                          <p:spTgt spid="113672"/>
                                        </p:tgtEl>
                                        <p:attrNameLst>
                                          <p:attrName>ppt_h</p:attrName>
                                        </p:attrNameLst>
                                      </p:cBhvr>
                                      <p:tavLst>
                                        <p:tav tm="0">
                                          <p:val>
                                            <p:fltVal val="0"/>
                                          </p:val>
                                        </p:tav>
                                        <p:tav tm="100000">
                                          <p:val>
                                            <p:strVal val="#ppt_h"/>
                                          </p:val>
                                        </p:tav>
                                      </p:tavLst>
                                    </p:anim>
                                    <p:anim calcmode="lin" valueType="num">
                                      <p:cBhvr>
                                        <p:cTn id="39" dur="1000" fill="hold"/>
                                        <p:tgtEl>
                                          <p:spTgt spid="113672"/>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11367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13675"/>
                                        </p:tgtEl>
                                        <p:attrNameLst>
                                          <p:attrName>style.visibility</p:attrName>
                                        </p:attrNameLst>
                                      </p:cBhvr>
                                      <p:to>
                                        <p:strVal val="visible"/>
                                      </p:to>
                                    </p:set>
                                    <p:animEffect transition="in" filter="wipe(up)">
                                      <p:cBhvr>
                                        <p:cTn id="45" dur="500"/>
                                        <p:tgtEl>
                                          <p:spTgt spid="113675"/>
                                        </p:tgtEl>
                                      </p:cBhvr>
                                    </p:animEffect>
                                  </p:childTnLst>
                                  <p:subTnLst>
                                    <p:audio>
                                      <p:cMediaNode>
                                        <p:cTn display="0" masterRel="sameClick">
                                          <p:stCondLst>
                                            <p:cond evt="begin" delay="0">
                                              <p:tn val="43"/>
                                            </p:cond>
                                          </p:stCondLst>
                                          <p:endCondLst>
                                            <p:cond evt="onStopAudio" delay="0">
                                              <p:tgtEl>
                                                <p:sldTgt/>
                                              </p:tgtEl>
                                            </p:cond>
                                          </p:endCondLst>
                                        </p:cTn>
                                        <p:tgtEl>
                                          <p:sndTgt r:embed="rId4" name="clap.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utoUpdateAnimBg="0"/>
      <p:bldP spid="113669" grpId="0" autoUpdateAnimBg="0"/>
      <p:bldP spid="113670" grpId="0" autoUpdateAnimBg="0"/>
      <p:bldP spid="113671" grpId="0" autoUpdateAnimBg="0"/>
      <p:bldP spid="11367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p:cNvSpPr>
            <a:spLocks noGrp="1"/>
          </p:cNvSpPr>
          <p:nvPr>
            <p:ph type="sldNum" sz="quarter" idx="12"/>
          </p:nvPr>
        </p:nvSpPr>
        <p:spPr/>
        <p:txBody>
          <a:bodyPr/>
          <a:lstStyle/>
          <a:p>
            <a:fld id="{7E452736-7C27-4C97-BBEE-69ACD2414F5D}" type="slidenum">
              <a:rPr lang="en-US"/>
              <a:pPr/>
              <a:t>4</a:t>
            </a:fld>
            <a:endParaRPr lang="en-US"/>
          </a:p>
        </p:txBody>
      </p:sp>
      <p:grpSp>
        <p:nvGrpSpPr>
          <p:cNvPr id="86018" name="Group 2"/>
          <p:cNvGrpSpPr>
            <a:grpSpLocks/>
          </p:cNvGrpSpPr>
          <p:nvPr/>
        </p:nvGrpSpPr>
        <p:grpSpPr bwMode="auto">
          <a:xfrm>
            <a:off x="2133600" y="1143000"/>
            <a:ext cx="5562600" cy="1676400"/>
            <a:chOff x="1344" y="720"/>
            <a:chExt cx="3504" cy="1056"/>
          </a:xfrm>
        </p:grpSpPr>
        <p:sp>
          <p:nvSpPr>
            <p:cNvPr id="86019" name="Line 3"/>
            <p:cNvSpPr>
              <a:spLocks noChangeShapeType="1"/>
            </p:cNvSpPr>
            <p:nvPr/>
          </p:nvSpPr>
          <p:spPr bwMode="auto">
            <a:xfrm>
              <a:off x="1344" y="1296"/>
              <a:ext cx="480" cy="0"/>
            </a:xfrm>
            <a:prstGeom prst="line">
              <a:avLst/>
            </a:prstGeom>
            <a:noFill/>
            <a:ln w="9525">
              <a:solidFill>
                <a:schemeClr val="tx1"/>
              </a:solidFill>
              <a:round/>
              <a:headEnd/>
              <a:tailEnd type="triangle" w="med" len="med"/>
            </a:ln>
            <a:effectLst/>
          </p:spPr>
          <p:txBody>
            <a:bodyPr wrap="none"/>
            <a:lstStyle/>
            <a:p>
              <a:endParaRPr lang="he-IL"/>
            </a:p>
          </p:txBody>
        </p:sp>
        <p:sp>
          <p:nvSpPr>
            <p:cNvPr id="86020" name="Line 4"/>
            <p:cNvSpPr>
              <a:spLocks noChangeShapeType="1"/>
            </p:cNvSpPr>
            <p:nvPr/>
          </p:nvSpPr>
          <p:spPr bwMode="auto">
            <a:xfrm>
              <a:off x="4368" y="1296"/>
              <a:ext cx="480" cy="0"/>
            </a:xfrm>
            <a:prstGeom prst="line">
              <a:avLst/>
            </a:prstGeom>
            <a:noFill/>
            <a:ln w="9525">
              <a:solidFill>
                <a:schemeClr val="tx1"/>
              </a:solidFill>
              <a:round/>
              <a:headEnd/>
              <a:tailEnd type="triangle" w="med" len="med"/>
            </a:ln>
            <a:effectLst/>
          </p:spPr>
          <p:txBody>
            <a:bodyPr wrap="none"/>
            <a:lstStyle/>
            <a:p>
              <a:endParaRPr lang="he-IL"/>
            </a:p>
          </p:txBody>
        </p:sp>
        <p:sp>
          <p:nvSpPr>
            <p:cNvPr id="86021" name="AutoShape 5"/>
            <p:cNvSpPr>
              <a:spLocks noChangeArrowheads="1"/>
            </p:cNvSpPr>
            <p:nvPr/>
          </p:nvSpPr>
          <p:spPr bwMode="auto">
            <a:xfrm>
              <a:off x="1824" y="912"/>
              <a:ext cx="2544" cy="864"/>
            </a:xfrm>
            <a:prstGeom prst="bevel">
              <a:avLst>
                <a:gd name="adj" fmla="val 12500"/>
              </a:avLst>
            </a:prstGeom>
            <a:solidFill>
              <a:schemeClr val="hlink">
                <a:alpha val="50000"/>
              </a:schemeClr>
            </a:solidFill>
            <a:ln w="9525">
              <a:solidFill>
                <a:schemeClr val="tx1"/>
              </a:solidFill>
              <a:miter lim="800000"/>
              <a:headEnd/>
              <a:tailEnd/>
            </a:ln>
            <a:effectLst/>
          </p:spPr>
          <p:txBody>
            <a:bodyPr wrap="none" anchor="ctr"/>
            <a:lstStyle/>
            <a:p>
              <a:endParaRPr lang="he-IL"/>
            </a:p>
          </p:txBody>
        </p:sp>
        <p:sp>
          <p:nvSpPr>
            <p:cNvPr id="86022" name="Text Box 6"/>
            <p:cNvSpPr txBox="1">
              <a:spLocks noChangeArrowheads="1"/>
            </p:cNvSpPr>
            <p:nvPr/>
          </p:nvSpPr>
          <p:spPr bwMode="auto">
            <a:xfrm>
              <a:off x="2736" y="720"/>
              <a:ext cx="720" cy="231"/>
            </a:xfrm>
            <a:prstGeom prst="rect">
              <a:avLst/>
            </a:prstGeom>
            <a:noFill/>
            <a:ln w="9525">
              <a:noFill/>
              <a:miter lim="800000"/>
              <a:headEnd/>
              <a:tailEnd/>
            </a:ln>
            <a:effectLst/>
          </p:spPr>
          <p:txBody>
            <a:bodyPr>
              <a:spAutoFit/>
            </a:bodyPr>
            <a:lstStyle/>
            <a:p>
              <a:pPr>
                <a:spcBef>
                  <a:spcPct val="50000"/>
                </a:spcBef>
              </a:pPr>
              <a:r>
                <a:rPr lang="he-IL" sz="1800" b="1">
                  <a:solidFill>
                    <a:schemeClr val="accent2"/>
                  </a:solidFill>
                  <a:effectLst>
                    <a:outerShdw blurRad="38100" dist="38100" dir="2700000" algn="tl">
                      <a:srgbClr val="C0C0C0"/>
                    </a:outerShdw>
                  </a:effectLst>
                  <a:cs typeface="David Transparent" pitchFamily="10" charset="-79"/>
                </a:rPr>
                <a:t>בעיה </a:t>
              </a:r>
              <a:r>
                <a:rPr lang="en-US" sz="1800" b="1">
                  <a:solidFill>
                    <a:schemeClr val="accent2"/>
                  </a:solidFill>
                  <a:effectLst>
                    <a:outerShdw blurRad="38100" dist="38100" dir="2700000" algn="tl">
                      <a:srgbClr val="C0C0C0"/>
                    </a:outerShdw>
                  </a:effectLst>
                  <a:cs typeface="David Transparent" pitchFamily="10" charset="-79"/>
                </a:rPr>
                <a:t>A</a:t>
              </a:r>
            </a:p>
          </p:txBody>
        </p:sp>
      </p:grpSp>
      <p:grpSp>
        <p:nvGrpSpPr>
          <p:cNvPr id="86023" name="Group 7"/>
          <p:cNvGrpSpPr>
            <a:grpSpLocks/>
          </p:cNvGrpSpPr>
          <p:nvPr/>
        </p:nvGrpSpPr>
        <p:grpSpPr bwMode="auto">
          <a:xfrm>
            <a:off x="2133600" y="3733800"/>
            <a:ext cx="5562600" cy="1676400"/>
            <a:chOff x="1344" y="2352"/>
            <a:chExt cx="3504" cy="1056"/>
          </a:xfrm>
        </p:grpSpPr>
        <p:sp>
          <p:nvSpPr>
            <p:cNvPr id="86024" name="Line 8"/>
            <p:cNvSpPr>
              <a:spLocks noChangeShapeType="1"/>
            </p:cNvSpPr>
            <p:nvPr/>
          </p:nvSpPr>
          <p:spPr bwMode="auto">
            <a:xfrm>
              <a:off x="1344" y="3024"/>
              <a:ext cx="480" cy="0"/>
            </a:xfrm>
            <a:prstGeom prst="line">
              <a:avLst/>
            </a:prstGeom>
            <a:noFill/>
            <a:ln w="9525">
              <a:solidFill>
                <a:schemeClr val="tx1"/>
              </a:solidFill>
              <a:round/>
              <a:headEnd/>
              <a:tailEnd type="triangle" w="med" len="med"/>
            </a:ln>
            <a:effectLst/>
          </p:spPr>
          <p:txBody>
            <a:bodyPr wrap="none"/>
            <a:lstStyle/>
            <a:p>
              <a:endParaRPr lang="he-IL"/>
            </a:p>
          </p:txBody>
        </p:sp>
        <p:sp>
          <p:nvSpPr>
            <p:cNvPr id="86025" name="Line 9"/>
            <p:cNvSpPr>
              <a:spLocks noChangeShapeType="1"/>
            </p:cNvSpPr>
            <p:nvPr/>
          </p:nvSpPr>
          <p:spPr bwMode="auto">
            <a:xfrm>
              <a:off x="4368" y="2976"/>
              <a:ext cx="480" cy="0"/>
            </a:xfrm>
            <a:prstGeom prst="line">
              <a:avLst/>
            </a:prstGeom>
            <a:noFill/>
            <a:ln w="9525">
              <a:solidFill>
                <a:schemeClr val="tx1"/>
              </a:solidFill>
              <a:round/>
              <a:headEnd/>
              <a:tailEnd type="triangle" w="med" len="med"/>
            </a:ln>
            <a:effectLst/>
          </p:spPr>
          <p:txBody>
            <a:bodyPr wrap="none"/>
            <a:lstStyle/>
            <a:p>
              <a:endParaRPr lang="he-IL"/>
            </a:p>
          </p:txBody>
        </p:sp>
        <p:sp>
          <p:nvSpPr>
            <p:cNvPr id="86026" name="AutoShape 10"/>
            <p:cNvSpPr>
              <a:spLocks noChangeArrowheads="1"/>
            </p:cNvSpPr>
            <p:nvPr/>
          </p:nvSpPr>
          <p:spPr bwMode="auto">
            <a:xfrm>
              <a:off x="1824" y="2544"/>
              <a:ext cx="2544" cy="864"/>
            </a:xfrm>
            <a:prstGeom prst="bevel">
              <a:avLst>
                <a:gd name="adj" fmla="val 12500"/>
              </a:avLst>
            </a:prstGeom>
            <a:solidFill>
              <a:schemeClr val="hlink">
                <a:alpha val="50000"/>
              </a:schemeClr>
            </a:solidFill>
            <a:ln w="9525">
              <a:solidFill>
                <a:schemeClr val="tx1"/>
              </a:solidFill>
              <a:miter lim="800000"/>
              <a:headEnd/>
              <a:tailEnd/>
            </a:ln>
            <a:effectLst/>
          </p:spPr>
          <p:txBody>
            <a:bodyPr wrap="none" anchor="ctr"/>
            <a:lstStyle/>
            <a:p>
              <a:endParaRPr lang="he-IL"/>
            </a:p>
          </p:txBody>
        </p:sp>
        <p:sp>
          <p:nvSpPr>
            <p:cNvPr id="86027" name="Text Box 11"/>
            <p:cNvSpPr txBox="1">
              <a:spLocks noChangeArrowheads="1"/>
            </p:cNvSpPr>
            <p:nvPr/>
          </p:nvSpPr>
          <p:spPr bwMode="auto">
            <a:xfrm>
              <a:off x="2784" y="2352"/>
              <a:ext cx="672" cy="231"/>
            </a:xfrm>
            <a:prstGeom prst="rect">
              <a:avLst/>
            </a:prstGeom>
            <a:noFill/>
            <a:ln w="9525">
              <a:noFill/>
              <a:miter lim="800000"/>
              <a:headEnd/>
              <a:tailEnd/>
            </a:ln>
            <a:effectLst/>
          </p:spPr>
          <p:txBody>
            <a:bodyPr>
              <a:spAutoFit/>
            </a:bodyPr>
            <a:lstStyle/>
            <a:p>
              <a:pPr>
                <a:spcBef>
                  <a:spcPct val="50000"/>
                </a:spcBef>
              </a:pPr>
              <a:r>
                <a:rPr lang="he-IL" sz="1800" b="1">
                  <a:solidFill>
                    <a:schemeClr val="accent2"/>
                  </a:solidFill>
                  <a:effectLst>
                    <a:outerShdw blurRad="38100" dist="38100" dir="2700000" algn="tl">
                      <a:srgbClr val="C0C0C0"/>
                    </a:outerShdw>
                  </a:effectLst>
                  <a:cs typeface="David Transparent" pitchFamily="10" charset="-79"/>
                </a:rPr>
                <a:t>בעיה </a:t>
              </a:r>
              <a:r>
                <a:rPr lang="en-US" sz="1800" b="1">
                  <a:solidFill>
                    <a:schemeClr val="accent2"/>
                  </a:solidFill>
                  <a:effectLst>
                    <a:outerShdw blurRad="38100" dist="38100" dir="2700000" algn="tl">
                      <a:srgbClr val="C0C0C0"/>
                    </a:outerShdw>
                  </a:effectLst>
                  <a:cs typeface="David Transparent" pitchFamily="10" charset="-79"/>
                </a:rPr>
                <a:t>B</a:t>
              </a:r>
            </a:p>
          </p:txBody>
        </p:sp>
      </p:grpSp>
      <p:grpSp>
        <p:nvGrpSpPr>
          <p:cNvPr id="86028" name="Group 12"/>
          <p:cNvGrpSpPr>
            <a:grpSpLocks/>
          </p:cNvGrpSpPr>
          <p:nvPr/>
        </p:nvGrpSpPr>
        <p:grpSpPr bwMode="auto">
          <a:xfrm>
            <a:off x="723900" y="1905000"/>
            <a:ext cx="7734300" cy="430213"/>
            <a:chOff x="456" y="1200"/>
            <a:chExt cx="4872" cy="271"/>
          </a:xfrm>
        </p:grpSpPr>
        <p:sp>
          <p:nvSpPr>
            <p:cNvPr id="86029" name="Text Box 13"/>
            <p:cNvSpPr txBox="1">
              <a:spLocks noChangeArrowheads="1"/>
            </p:cNvSpPr>
            <p:nvPr/>
          </p:nvSpPr>
          <p:spPr bwMode="auto">
            <a:xfrm>
              <a:off x="2112" y="1208"/>
              <a:ext cx="1896" cy="192"/>
            </a:xfrm>
            <a:prstGeom prst="rect">
              <a:avLst/>
            </a:prstGeom>
            <a:noFill/>
            <a:ln w="9525">
              <a:noFill/>
              <a:miter lim="800000"/>
              <a:headEnd/>
              <a:tailEnd/>
            </a:ln>
            <a:effectLst/>
          </p:spPr>
          <p:txBody>
            <a:bodyPr>
              <a:spAutoFit/>
            </a:bodyPr>
            <a:lstStyle/>
            <a:p>
              <a:pPr>
                <a:spcBef>
                  <a:spcPct val="50000"/>
                </a:spcBef>
              </a:pPr>
              <a:r>
                <a:rPr lang="he-IL" sz="1400">
                  <a:effectLst>
                    <a:outerShdw blurRad="38100" dist="38100" dir="2700000" algn="tl">
                      <a:srgbClr val="C0C0C0"/>
                    </a:outerShdw>
                  </a:effectLst>
                  <a:cs typeface="David Transparent" pitchFamily="10" charset="-79"/>
                </a:rPr>
                <a:t>האם קיים ב-</a:t>
              </a:r>
              <a:r>
                <a:rPr lang="en-US" sz="1400">
                  <a:effectLst>
                    <a:outerShdw blurRad="38100" dist="38100" dir="2700000" algn="tl">
                      <a:srgbClr val="C0C0C0"/>
                    </a:outerShdw>
                  </a:effectLst>
                  <a:cs typeface="David Transparent" pitchFamily="10" charset="-79"/>
                </a:rPr>
                <a:t>G</a:t>
              </a:r>
              <a:r>
                <a:rPr lang="he-IL" sz="1400">
                  <a:effectLst>
                    <a:outerShdw blurRad="38100" dist="38100" dir="2700000" algn="tl">
                      <a:srgbClr val="C0C0C0"/>
                    </a:outerShdw>
                  </a:effectLst>
                  <a:cs typeface="David Transparent" pitchFamily="10" charset="-79"/>
                </a:rPr>
                <a:t> מסלול המילטוני?</a:t>
              </a:r>
              <a:endParaRPr lang="en-US" sz="1400">
                <a:effectLst>
                  <a:outerShdw blurRad="38100" dist="38100" dir="2700000" algn="tl">
                    <a:srgbClr val="C0C0C0"/>
                  </a:outerShdw>
                </a:effectLst>
                <a:cs typeface="David Transparent" pitchFamily="10" charset="-79"/>
              </a:endParaRPr>
            </a:p>
          </p:txBody>
        </p:sp>
        <p:sp>
          <p:nvSpPr>
            <p:cNvPr id="86030" name="Text Box 14"/>
            <p:cNvSpPr txBox="1">
              <a:spLocks noChangeArrowheads="1"/>
            </p:cNvSpPr>
            <p:nvPr/>
          </p:nvSpPr>
          <p:spPr bwMode="auto">
            <a:xfrm>
              <a:off x="4584" y="1200"/>
              <a:ext cx="744" cy="212"/>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כן/לא</a:t>
              </a:r>
              <a:endParaRPr lang="en-US" sz="1600">
                <a:solidFill>
                  <a:schemeClr val="accent2"/>
                </a:solidFill>
                <a:effectLst>
                  <a:outerShdw blurRad="38100" dist="38100" dir="2700000" algn="tl">
                    <a:srgbClr val="C0C0C0"/>
                  </a:outerShdw>
                </a:effectLst>
                <a:cs typeface="David Transparent" pitchFamily="10" charset="-79"/>
              </a:endParaRPr>
            </a:p>
          </p:txBody>
        </p:sp>
        <p:graphicFrame>
          <p:nvGraphicFramePr>
            <p:cNvPr id="86031" name="Object 15"/>
            <p:cNvGraphicFramePr>
              <a:graphicFrameLocks noChangeAspect="1"/>
            </p:cNvGraphicFramePr>
            <p:nvPr/>
          </p:nvGraphicFramePr>
          <p:xfrm>
            <a:off x="456" y="1200"/>
            <a:ext cx="1104" cy="271"/>
          </p:xfrm>
          <a:graphic>
            <a:graphicData uri="http://schemas.openxmlformats.org/presentationml/2006/ole">
              <p:oleObj spid="_x0000_s86031" name="Equation" r:id="rId5" imgW="685800" imgH="203040" progId="Equation.DSMT4">
                <p:embed/>
              </p:oleObj>
            </a:graphicData>
          </a:graphic>
        </p:graphicFrame>
      </p:grpSp>
      <p:grpSp>
        <p:nvGrpSpPr>
          <p:cNvPr id="86032" name="Group 16"/>
          <p:cNvGrpSpPr>
            <a:grpSpLocks/>
          </p:cNvGrpSpPr>
          <p:nvPr/>
        </p:nvGrpSpPr>
        <p:grpSpPr bwMode="auto">
          <a:xfrm>
            <a:off x="990600" y="2362200"/>
            <a:ext cx="1355725" cy="2111375"/>
            <a:chOff x="624" y="1488"/>
            <a:chExt cx="854" cy="1330"/>
          </a:xfrm>
        </p:grpSpPr>
        <p:grpSp>
          <p:nvGrpSpPr>
            <p:cNvPr id="86033" name="Group 17"/>
            <p:cNvGrpSpPr>
              <a:grpSpLocks/>
            </p:cNvGrpSpPr>
            <p:nvPr/>
          </p:nvGrpSpPr>
          <p:grpSpPr bwMode="auto">
            <a:xfrm>
              <a:off x="624" y="1488"/>
              <a:ext cx="576" cy="1104"/>
              <a:chOff x="624" y="1536"/>
              <a:chExt cx="576" cy="1152"/>
            </a:xfrm>
          </p:grpSpPr>
          <p:sp>
            <p:nvSpPr>
              <p:cNvPr id="86034" name="Line 18"/>
              <p:cNvSpPr>
                <a:spLocks noChangeShapeType="1"/>
              </p:cNvSpPr>
              <p:nvPr/>
            </p:nvSpPr>
            <p:spPr bwMode="auto">
              <a:xfrm>
                <a:off x="1152" y="1536"/>
                <a:ext cx="0" cy="1152"/>
              </a:xfrm>
              <a:prstGeom prst="line">
                <a:avLst/>
              </a:prstGeom>
              <a:noFill/>
              <a:ln w="9525">
                <a:solidFill>
                  <a:schemeClr val="tx1"/>
                </a:solidFill>
                <a:prstDash val="sysDot"/>
                <a:round/>
                <a:headEnd/>
                <a:tailEnd type="triangle" w="med" len="med"/>
              </a:ln>
              <a:effectLst/>
            </p:spPr>
            <p:txBody>
              <a:bodyPr wrap="none"/>
              <a:lstStyle/>
              <a:p>
                <a:endParaRPr lang="he-IL"/>
              </a:p>
            </p:txBody>
          </p:sp>
          <p:sp>
            <p:nvSpPr>
              <p:cNvPr id="86035" name="Text Box 19"/>
              <p:cNvSpPr txBox="1">
                <a:spLocks noChangeArrowheads="1"/>
              </p:cNvSpPr>
              <p:nvPr/>
            </p:nvSpPr>
            <p:spPr bwMode="auto">
              <a:xfrm>
                <a:off x="624" y="1776"/>
                <a:ext cx="576" cy="340"/>
              </a:xfrm>
              <a:prstGeom prst="rect">
                <a:avLst/>
              </a:prstGeom>
              <a:noFill/>
              <a:ln w="9525">
                <a:noFill/>
                <a:miter lim="800000"/>
                <a:headEnd/>
                <a:tailEnd/>
              </a:ln>
              <a:effectLst/>
            </p:spPr>
            <p:txBody>
              <a:bodyPr>
                <a:spAutoFit/>
              </a:bodyPr>
              <a:lstStyle/>
              <a:p>
                <a:pPr>
                  <a:spcBef>
                    <a:spcPct val="50000"/>
                  </a:spcBef>
                </a:pPr>
                <a:r>
                  <a:rPr lang="he-IL" sz="1400">
                    <a:effectLst>
                      <a:outerShdw blurRad="38100" dist="38100" dir="2700000" algn="tl">
                        <a:srgbClr val="C0C0C0"/>
                      </a:outerShdw>
                    </a:effectLst>
                    <a:cs typeface="David Transparent" pitchFamily="10" charset="-79"/>
                  </a:rPr>
                  <a:t>שינוי הקלט</a:t>
                </a:r>
                <a:endParaRPr lang="en-US" sz="1400">
                  <a:solidFill>
                    <a:schemeClr val="accent2"/>
                  </a:solidFill>
                  <a:effectLst>
                    <a:outerShdw blurRad="38100" dist="38100" dir="2700000" algn="tl">
                      <a:srgbClr val="C0C0C0"/>
                    </a:outerShdw>
                  </a:effectLst>
                  <a:cs typeface="David Transparent" pitchFamily="10" charset="-79"/>
                </a:endParaRPr>
              </a:p>
            </p:txBody>
          </p:sp>
        </p:grpSp>
        <p:graphicFrame>
          <p:nvGraphicFramePr>
            <p:cNvPr id="86036" name="Object 20"/>
            <p:cNvGraphicFramePr>
              <a:graphicFrameLocks noChangeAspect="1"/>
            </p:cNvGraphicFramePr>
            <p:nvPr/>
          </p:nvGraphicFramePr>
          <p:xfrm>
            <a:off x="922" y="2567"/>
            <a:ext cx="556" cy="251"/>
          </p:xfrm>
          <a:graphic>
            <a:graphicData uri="http://schemas.openxmlformats.org/presentationml/2006/ole">
              <p:oleObj spid="_x0000_s86036" name="Equation" r:id="rId6" imgW="558720" imgH="253800" progId="Equation.DSMT4">
                <p:embed/>
              </p:oleObj>
            </a:graphicData>
          </a:graphic>
        </p:graphicFrame>
      </p:grpSp>
      <p:grpSp>
        <p:nvGrpSpPr>
          <p:cNvPr id="86037" name="Group 21"/>
          <p:cNvGrpSpPr>
            <a:grpSpLocks/>
          </p:cNvGrpSpPr>
          <p:nvPr/>
        </p:nvGrpSpPr>
        <p:grpSpPr bwMode="auto">
          <a:xfrm>
            <a:off x="1431925" y="4495800"/>
            <a:ext cx="6948488" cy="608013"/>
            <a:chOff x="902" y="2832"/>
            <a:chExt cx="4377" cy="383"/>
          </a:xfrm>
        </p:grpSpPr>
        <p:sp>
          <p:nvSpPr>
            <p:cNvPr id="86038" name="Text Box 22"/>
            <p:cNvSpPr txBox="1">
              <a:spLocks noChangeArrowheads="1"/>
            </p:cNvSpPr>
            <p:nvPr/>
          </p:nvSpPr>
          <p:spPr bwMode="auto">
            <a:xfrm>
              <a:off x="4801" y="2880"/>
              <a:ext cx="478" cy="212"/>
            </a:xfrm>
            <a:prstGeom prst="rect">
              <a:avLst/>
            </a:prstGeom>
            <a:noFill/>
            <a:ln w="9525">
              <a:noFill/>
              <a:miter lim="800000"/>
              <a:headEnd/>
              <a:tailEnd/>
            </a:ln>
            <a:effectLst/>
          </p:spPr>
          <p:txBody>
            <a:bodyPr>
              <a:spAutoFit/>
            </a:bodyPr>
            <a:lstStyle/>
            <a:p>
              <a:pPr algn="l" rtl="0">
                <a:spcBef>
                  <a:spcPct val="50000"/>
                </a:spcBef>
              </a:pPr>
              <a:r>
                <a:rPr lang="he-IL" sz="1600">
                  <a:effectLst>
                    <a:outerShdw blurRad="38100" dist="38100" dir="2700000" algn="tl">
                      <a:srgbClr val="C0C0C0"/>
                    </a:outerShdw>
                  </a:effectLst>
                  <a:cs typeface="David Transparent" pitchFamily="10" charset="-79"/>
                </a:rPr>
                <a:t>כן/לא</a:t>
              </a:r>
              <a:endParaRPr lang="en-US" sz="1600">
                <a:solidFill>
                  <a:schemeClr val="accent2"/>
                </a:solidFill>
                <a:effectLst>
                  <a:outerShdw blurRad="38100" dist="38100" dir="2700000" algn="tl">
                    <a:srgbClr val="C0C0C0"/>
                  </a:outerShdw>
                </a:effectLst>
                <a:cs typeface="David Transparent" pitchFamily="10" charset="-79"/>
              </a:endParaRPr>
            </a:p>
          </p:txBody>
        </p:sp>
        <p:graphicFrame>
          <p:nvGraphicFramePr>
            <p:cNvPr id="86039" name="Object 23"/>
            <p:cNvGraphicFramePr>
              <a:graphicFrameLocks noChangeAspect="1"/>
            </p:cNvGraphicFramePr>
            <p:nvPr/>
          </p:nvGraphicFramePr>
          <p:xfrm>
            <a:off x="902" y="2832"/>
            <a:ext cx="513" cy="383"/>
          </p:xfrm>
          <a:graphic>
            <a:graphicData uri="http://schemas.openxmlformats.org/presentationml/2006/ole">
              <p:oleObj spid="_x0000_s86039" name="Equation" r:id="rId7" imgW="304560" imgH="203040" progId="Equation.DSMT4">
                <p:embed/>
              </p:oleObj>
            </a:graphicData>
          </a:graphic>
        </p:graphicFrame>
        <p:sp>
          <p:nvSpPr>
            <p:cNvPr id="86040" name="Text Box 24"/>
            <p:cNvSpPr txBox="1">
              <a:spLocks noChangeArrowheads="1"/>
            </p:cNvSpPr>
            <p:nvPr/>
          </p:nvSpPr>
          <p:spPr bwMode="auto">
            <a:xfrm>
              <a:off x="2016" y="2896"/>
              <a:ext cx="2112" cy="192"/>
            </a:xfrm>
            <a:prstGeom prst="rect">
              <a:avLst/>
            </a:prstGeom>
            <a:noFill/>
            <a:ln w="9525">
              <a:noFill/>
              <a:miter lim="800000"/>
              <a:headEnd/>
              <a:tailEnd/>
            </a:ln>
            <a:effectLst/>
          </p:spPr>
          <p:txBody>
            <a:bodyPr>
              <a:spAutoFit/>
            </a:bodyPr>
            <a:lstStyle/>
            <a:p>
              <a:pPr>
                <a:spcBef>
                  <a:spcPct val="50000"/>
                </a:spcBef>
              </a:pPr>
              <a:r>
                <a:rPr lang="he-IL" sz="1400">
                  <a:effectLst>
                    <a:outerShdw blurRad="38100" dist="38100" dir="2700000" algn="tl">
                      <a:srgbClr val="C0C0C0"/>
                    </a:outerShdw>
                  </a:effectLst>
                  <a:cs typeface="David Transparent" pitchFamily="10" charset="-79"/>
                </a:rPr>
                <a:t>האם קיים ב-</a:t>
              </a:r>
              <a:r>
                <a:rPr lang="en-US" sz="1400">
                  <a:effectLst>
                    <a:outerShdw blurRad="38100" dist="38100" dir="2700000" algn="tl">
                      <a:srgbClr val="C0C0C0"/>
                    </a:outerShdw>
                  </a:effectLst>
                  <a:cs typeface="David Transparent" pitchFamily="10" charset="-79"/>
                </a:rPr>
                <a:t>G</a:t>
              </a:r>
              <a:r>
                <a:rPr lang="he-IL" sz="1400">
                  <a:effectLst>
                    <a:outerShdw blurRad="38100" dist="38100" dir="2700000" algn="tl">
                      <a:srgbClr val="C0C0C0"/>
                    </a:outerShdw>
                  </a:effectLst>
                  <a:cs typeface="David Transparent" pitchFamily="10" charset="-79"/>
                </a:rPr>
                <a:t> מסלול פשוט באורך </a:t>
              </a:r>
              <a:r>
                <a:rPr lang="en-US" sz="1400">
                  <a:effectLst>
                    <a:outerShdw blurRad="38100" dist="38100" dir="2700000" algn="tl">
                      <a:srgbClr val="C0C0C0"/>
                    </a:outerShdw>
                  </a:effectLst>
                  <a:cs typeface="David Transparent" pitchFamily="10" charset="-79"/>
                </a:rPr>
                <a:t>k</a:t>
              </a:r>
              <a:r>
                <a:rPr lang="he-IL" sz="1400">
                  <a:effectLst>
                    <a:outerShdw blurRad="38100" dist="38100" dir="2700000" algn="tl">
                      <a:srgbClr val="C0C0C0"/>
                    </a:outerShdw>
                  </a:effectLst>
                  <a:cs typeface="David Transparent" pitchFamily="10" charset="-79"/>
                </a:rPr>
                <a:t>?</a:t>
              </a:r>
              <a:endParaRPr lang="en-US" sz="1400">
                <a:effectLst>
                  <a:outerShdw blurRad="38100" dist="38100" dir="2700000" algn="tl">
                    <a:srgbClr val="C0C0C0"/>
                  </a:outerShdw>
                </a:effectLst>
                <a:cs typeface="David Transparent" pitchFamily="10" charset="-79"/>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6018"/>
                                        </p:tgtEl>
                                        <p:attrNameLst>
                                          <p:attrName>style.visibility</p:attrName>
                                        </p:attrNameLst>
                                      </p:cBhvr>
                                      <p:to>
                                        <p:strVal val="visible"/>
                                      </p:to>
                                    </p:set>
                                    <p:anim calcmode="lin" valueType="num">
                                      <p:cBhvr additive="base">
                                        <p:cTn id="7" dur="500" fill="hold"/>
                                        <p:tgtEl>
                                          <p:spTgt spid="86018"/>
                                        </p:tgtEl>
                                        <p:attrNameLst>
                                          <p:attrName>ppt_x</p:attrName>
                                        </p:attrNameLst>
                                      </p:cBhvr>
                                      <p:tavLst>
                                        <p:tav tm="0">
                                          <p:val>
                                            <p:strVal val="0-#ppt_w/2"/>
                                          </p:val>
                                        </p:tav>
                                        <p:tav tm="100000">
                                          <p:val>
                                            <p:strVal val="#ppt_x"/>
                                          </p:val>
                                        </p:tav>
                                      </p:tavLst>
                                    </p:anim>
                                    <p:anim calcmode="lin" valueType="num">
                                      <p:cBhvr additive="base">
                                        <p:cTn id="8" dur="500" fill="hold"/>
                                        <p:tgtEl>
                                          <p:spTgt spid="860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6023"/>
                                        </p:tgtEl>
                                        <p:attrNameLst>
                                          <p:attrName>style.visibility</p:attrName>
                                        </p:attrNameLst>
                                      </p:cBhvr>
                                      <p:to>
                                        <p:strVal val="visible"/>
                                      </p:to>
                                    </p:set>
                                    <p:anim calcmode="lin" valueType="num">
                                      <p:cBhvr additive="base">
                                        <p:cTn id="13" dur="500" fill="hold"/>
                                        <p:tgtEl>
                                          <p:spTgt spid="86023"/>
                                        </p:tgtEl>
                                        <p:attrNameLst>
                                          <p:attrName>ppt_x</p:attrName>
                                        </p:attrNameLst>
                                      </p:cBhvr>
                                      <p:tavLst>
                                        <p:tav tm="0">
                                          <p:val>
                                            <p:strVal val="0-#ppt_w/2"/>
                                          </p:val>
                                        </p:tav>
                                        <p:tav tm="100000">
                                          <p:val>
                                            <p:strVal val="#ppt_x"/>
                                          </p:val>
                                        </p:tav>
                                      </p:tavLst>
                                    </p:anim>
                                    <p:anim calcmode="lin" valueType="num">
                                      <p:cBhvr additive="base">
                                        <p:cTn id="14" dur="500" fill="hold"/>
                                        <p:tgtEl>
                                          <p:spTgt spid="8602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builtIn="1"/>
                                        </p:tgtEl>
                                      </p:cMediaNode>
                                    </p:audio>
                                  </p:sub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86028"/>
                                        </p:tgtEl>
                                        <p:attrNameLst>
                                          <p:attrName>style.visibility</p:attrName>
                                        </p:attrNameLst>
                                      </p:cBhvr>
                                      <p:to>
                                        <p:strVal val="visible"/>
                                      </p:to>
                                    </p:set>
                                    <p:animEffect transition="in" filter="wipe(up)">
                                      <p:cBhvr>
                                        <p:cTn id="19" dur="500"/>
                                        <p:tgtEl>
                                          <p:spTgt spid="8602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86037"/>
                                        </p:tgtEl>
                                        <p:attrNameLst>
                                          <p:attrName>style.visibility</p:attrName>
                                        </p:attrNameLst>
                                      </p:cBhvr>
                                      <p:to>
                                        <p:strVal val="visible"/>
                                      </p:to>
                                    </p:set>
                                    <p:animEffect transition="in" filter="wipe(up)">
                                      <p:cBhvr>
                                        <p:cTn id="24" dur="500"/>
                                        <p:tgtEl>
                                          <p:spTgt spid="8603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nodeType="clickEffect">
                                  <p:stCondLst>
                                    <p:cond delay="0"/>
                                  </p:stCondLst>
                                  <p:childTnLst>
                                    <p:set>
                                      <p:cBhvr>
                                        <p:cTn id="28" dur="1" fill="hold">
                                          <p:stCondLst>
                                            <p:cond delay="0"/>
                                          </p:stCondLst>
                                        </p:cTn>
                                        <p:tgtEl>
                                          <p:spTgt spid="86032"/>
                                        </p:tgtEl>
                                        <p:attrNameLst>
                                          <p:attrName>style.visibility</p:attrName>
                                        </p:attrNameLst>
                                      </p:cBhvr>
                                      <p:to>
                                        <p:strVal val="visible"/>
                                      </p:to>
                                    </p:set>
                                    <p:anim calcmode="lin" valueType="num">
                                      <p:cBhvr additive="base">
                                        <p:cTn id="29" dur="500" fill="hold"/>
                                        <p:tgtEl>
                                          <p:spTgt spid="86032"/>
                                        </p:tgtEl>
                                        <p:attrNameLst>
                                          <p:attrName>ppt_x</p:attrName>
                                        </p:attrNameLst>
                                      </p:cBhvr>
                                      <p:tavLst>
                                        <p:tav tm="0">
                                          <p:val>
                                            <p:strVal val="#ppt_x"/>
                                          </p:val>
                                        </p:tav>
                                        <p:tav tm="100000">
                                          <p:val>
                                            <p:strVal val="#ppt_x"/>
                                          </p:val>
                                        </p:tav>
                                      </p:tavLst>
                                    </p:anim>
                                    <p:anim calcmode="lin" valueType="num">
                                      <p:cBhvr additive="base">
                                        <p:cTn id="30" dur="500" fill="hold"/>
                                        <p:tgtEl>
                                          <p:spTgt spid="8603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F6BA091F-9D13-4FD0-B60D-A3D3D13389F3}" type="slidenum">
              <a:rPr lang="en-US"/>
              <a:pPr/>
              <a:t>5</a:t>
            </a:fld>
            <a:endParaRPr lang="en-US"/>
          </a:p>
        </p:txBody>
      </p:sp>
      <p:sp>
        <p:nvSpPr>
          <p:cNvPr id="87042" name="Text Box 2"/>
          <p:cNvSpPr txBox="1">
            <a:spLocks noChangeArrowheads="1"/>
          </p:cNvSpPr>
          <p:nvPr/>
        </p:nvSpPr>
        <p:spPr bwMode="auto">
          <a:xfrm>
            <a:off x="533400" y="654050"/>
            <a:ext cx="7924800" cy="336550"/>
          </a:xfrm>
          <a:prstGeom prst="rect">
            <a:avLst/>
          </a:prstGeom>
          <a:noFill/>
          <a:ln w="9525">
            <a:noFill/>
            <a:miter lim="800000"/>
            <a:headEnd/>
            <a:tailEnd/>
          </a:ln>
          <a:effectLst/>
        </p:spPr>
        <p:txBody>
          <a:bodyPr>
            <a:spAutoFit/>
          </a:bodyPr>
          <a:lstStyle/>
          <a:p>
            <a:pPr>
              <a:spcBef>
                <a:spcPct val="50000"/>
              </a:spcBef>
            </a:pPr>
            <a:r>
              <a:rPr lang="he-IL" sz="1600">
                <a:solidFill>
                  <a:schemeClr val="accent2"/>
                </a:solidFill>
                <a:effectLst>
                  <a:outerShdw blurRad="38100" dist="38100" dir="2700000" algn="tl">
                    <a:srgbClr val="C0C0C0"/>
                  </a:outerShdw>
                </a:effectLst>
                <a:cs typeface="David Transparent" pitchFamily="10" charset="-79"/>
              </a:rPr>
              <a:t>נוכיח שהתשובה לבעיה </a:t>
            </a:r>
            <a:r>
              <a:rPr lang="en-US" sz="1600">
                <a:solidFill>
                  <a:schemeClr val="accent2"/>
                </a:solidFill>
                <a:effectLst>
                  <a:outerShdw blurRad="38100" dist="38100" dir="2700000" algn="tl">
                    <a:srgbClr val="C0C0C0"/>
                  </a:outerShdw>
                </a:effectLst>
                <a:cs typeface="David Transparent" pitchFamily="10" charset="-79"/>
              </a:rPr>
              <a:t>A</a:t>
            </a:r>
            <a:r>
              <a:rPr lang="he-IL" sz="1600">
                <a:solidFill>
                  <a:schemeClr val="accent2"/>
                </a:solidFill>
                <a:effectLst>
                  <a:outerShdw blurRad="38100" dist="38100" dir="2700000" algn="tl">
                    <a:srgbClr val="C0C0C0"/>
                  </a:outerShdw>
                </a:effectLst>
                <a:cs typeface="David Transparent" pitchFamily="10" charset="-79"/>
              </a:rPr>
              <a:t> היא </a:t>
            </a:r>
            <a:r>
              <a:rPr lang="he-IL" sz="1600">
                <a:solidFill>
                  <a:srgbClr val="FF3300"/>
                </a:solidFill>
                <a:effectLst>
                  <a:outerShdw blurRad="38100" dist="38100" dir="2700000" algn="tl">
                    <a:srgbClr val="C0C0C0"/>
                  </a:outerShdw>
                </a:effectLst>
                <a:cs typeface="David Transparent" pitchFamily="10" charset="-79"/>
              </a:rPr>
              <a:t>כן</a:t>
            </a:r>
            <a:r>
              <a:rPr lang="he-IL" sz="1600">
                <a:solidFill>
                  <a:schemeClr val="accent2"/>
                </a:solidFill>
                <a:effectLst>
                  <a:outerShdw blurRad="38100" dist="38100" dir="2700000" algn="tl">
                    <a:srgbClr val="C0C0C0"/>
                  </a:outerShdw>
                </a:effectLst>
                <a:cs typeface="David Transparent" pitchFamily="10" charset="-79"/>
              </a:rPr>
              <a:t> אם ורק אם התשובה לבעיה </a:t>
            </a:r>
            <a:r>
              <a:rPr lang="en-US" sz="1600">
                <a:solidFill>
                  <a:schemeClr val="accent2"/>
                </a:solidFill>
                <a:effectLst>
                  <a:outerShdw blurRad="38100" dist="38100" dir="2700000" algn="tl">
                    <a:srgbClr val="C0C0C0"/>
                  </a:outerShdw>
                </a:effectLst>
                <a:cs typeface="David Transparent" pitchFamily="10" charset="-79"/>
              </a:rPr>
              <a:t>B</a:t>
            </a:r>
            <a:r>
              <a:rPr lang="he-IL" sz="1600">
                <a:solidFill>
                  <a:schemeClr val="accent2"/>
                </a:solidFill>
                <a:effectLst>
                  <a:outerShdw blurRad="38100" dist="38100" dir="2700000" algn="tl">
                    <a:srgbClr val="C0C0C0"/>
                  </a:outerShdw>
                </a:effectLst>
                <a:cs typeface="David Transparent" pitchFamily="10" charset="-79"/>
              </a:rPr>
              <a:t> היא </a:t>
            </a:r>
            <a:r>
              <a:rPr lang="he-IL" sz="1600">
                <a:solidFill>
                  <a:srgbClr val="FF3300"/>
                </a:solidFill>
                <a:effectLst>
                  <a:outerShdw blurRad="38100" dist="38100" dir="2700000" algn="tl">
                    <a:srgbClr val="C0C0C0"/>
                  </a:outerShdw>
                </a:effectLst>
                <a:cs typeface="David Transparent" pitchFamily="10" charset="-79"/>
              </a:rPr>
              <a:t>כן</a:t>
            </a:r>
            <a:r>
              <a:rPr lang="he-IL" sz="1600">
                <a:solidFill>
                  <a:schemeClr val="accent2"/>
                </a:solidFill>
                <a:effectLst>
                  <a:outerShdw blurRad="38100" dist="38100" dir="2700000" algn="tl">
                    <a:srgbClr val="C0C0C0"/>
                  </a:outerShdw>
                </a:effectLst>
                <a:cs typeface="David Transparent" pitchFamily="10" charset="-79"/>
              </a:rPr>
              <a:t>:</a:t>
            </a:r>
            <a:endParaRPr lang="en-US" sz="1600">
              <a:solidFill>
                <a:schemeClr val="accent2"/>
              </a:solidFill>
              <a:effectLst>
                <a:outerShdw blurRad="38100" dist="38100" dir="2700000" algn="tl">
                  <a:srgbClr val="C0C0C0"/>
                </a:outerShdw>
              </a:effectLst>
              <a:cs typeface="David Transparent" pitchFamily="10" charset="-79"/>
            </a:endParaRPr>
          </a:p>
        </p:txBody>
      </p:sp>
      <p:graphicFrame>
        <p:nvGraphicFramePr>
          <p:cNvPr id="87043" name="Object 3"/>
          <p:cNvGraphicFramePr>
            <a:graphicFrameLocks noChangeAspect="1"/>
          </p:cNvGraphicFramePr>
          <p:nvPr/>
        </p:nvGraphicFramePr>
        <p:xfrm>
          <a:off x="7620000" y="1066800"/>
          <a:ext cx="749300" cy="350838"/>
        </p:xfrm>
        <a:graphic>
          <a:graphicData uri="http://schemas.openxmlformats.org/presentationml/2006/ole">
            <p:oleObj spid="_x0000_s87043" name="Equation" r:id="rId5" imgW="469800" imgH="177480" progId="Equation.DSMT4">
              <p:embed/>
            </p:oleObj>
          </a:graphicData>
        </a:graphic>
      </p:graphicFrame>
      <p:graphicFrame>
        <p:nvGraphicFramePr>
          <p:cNvPr id="87044" name="Object 4"/>
          <p:cNvGraphicFramePr>
            <a:graphicFrameLocks noChangeAspect="1"/>
          </p:cNvGraphicFramePr>
          <p:nvPr/>
        </p:nvGraphicFramePr>
        <p:xfrm>
          <a:off x="7620000" y="2133600"/>
          <a:ext cx="749300" cy="350838"/>
        </p:xfrm>
        <a:graphic>
          <a:graphicData uri="http://schemas.openxmlformats.org/presentationml/2006/ole">
            <p:oleObj spid="_x0000_s87044" name="Equation" r:id="rId6" imgW="469800" imgH="177480" progId="Equation.DSMT4">
              <p:embed/>
            </p:oleObj>
          </a:graphicData>
        </a:graphic>
      </p:graphicFrame>
      <p:sp>
        <p:nvSpPr>
          <p:cNvPr id="87045" name="Text Box 5"/>
          <p:cNvSpPr txBox="1">
            <a:spLocks noChangeArrowheads="1"/>
          </p:cNvSpPr>
          <p:nvPr/>
        </p:nvSpPr>
        <p:spPr bwMode="auto">
          <a:xfrm>
            <a:off x="304800" y="1447800"/>
            <a:ext cx="8153400" cy="679450"/>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אם ב-</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קיים מסלול המילטוני, אזי מסלול זה הוא מסלול פשוט באורך </a:t>
            </a:r>
            <a:r>
              <a:rPr lang="en-US" sz="1600">
                <a:effectLst>
                  <a:outerShdw blurRad="38100" dist="38100" dir="2700000" algn="tl">
                    <a:srgbClr val="C0C0C0"/>
                  </a:outerShdw>
                </a:effectLst>
                <a:cs typeface="Times New Roman" pitchFamily="18" charset="0"/>
              </a:rPr>
              <a:t>-</a:t>
            </a:r>
            <a:r>
              <a:rPr lang="en-US" sz="1600">
                <a:effectLst>
                  <a:outerShdw blurRad="38100" dist="38100" dir="2700000" algn="tl">
                    <a:srgbClr val="C0C0C0"/>
                  </a:outerShdw>
                </a:effectLst>
                <a:cs typeface="David Transparent" pitchFamily="10" charset="-79"/>
              </a:rPr>
              <a:t>1 </a:t>
            </a:r>
            <a:r>
              <a:rPr lang="he-IL" sz="1600">
                <a:effectLst>
                  <a:outerShdw blurRad="38100" dist="38100" dir="2700000" algn="tl">
                    <a:srgbClr val="C0C0C0"/>
                  </a:outerShdw>
                </a:effectLst>
                <a:cs typeface="David Transparent" pitchFamily="10" charset="-79"/>
              </a:rPr>
              <a:t>| </a:t>
            </a:r>
            <a:r>
              <a:rPr lang="en-US" sz="1600">
                <a:effectLst>
                  <a:outerShdw blurRad="38100" dist="38100" dir="2700000" algn="tl">
                    <a:srgbClr val="C0C0C0"/>
                  </a:outerShdw>
                </a:effectLst>
                <a:cs typeface="David Transparent" pitchFamily="10" charset="-79"/>
              </a:rPr>
              <a:t>V</a:t>
            </a:r>
            <a:r>
              <a:rPr lang="he-IL" sz="1600">
                <a:effectLst>
                  <a:outerShdw blurRad="38100" dist="38100" dir="2700000" algn="tl">
                    <a:srgbClr val="C0C0C0"/>
                  </a:outerShdw>
                </a:effectLst>
                <a:cs typeface="David Transparent" pitchFamily="10" charset="-79"/>
              </a:rPr>
              <a:t>|, ולכן בעיה </a:t>
            </a:r>
            <a:r>
              <a:rPr lang="en-US" sz="1600">
                <a:effectLst>
                  <a:outerShdw blurRad="38100" dist="38100" dir="2700000" algn="tl">
                    <a:srgbClr val="C0C0C0"/>
                  </a:outerShdw>
                </a:effectLst>
                <a:cs typeface="David Transparent" pitchFamily="10" charset="-79"/>
              </a:rPr>
              <a:t>B</a:t>
            </a:r>
            <a:r>
              <a:rPr lang="he-IL" sz="1600">
                <a:effectLst>
                  <a:outerShdw blurRad="38100" dist="38100" dir="2700000" algn="tl">
                    <a:srgbClr val="C0C0C0"/>
                  </a:outerShdw>
                </a:effectLst>
                <a:cs typeface="David Transparent" pitchFamily="10" charset="-79"/>
              </a:rPr>
              <a:t> תחזיר "כן".</a:t>
            </a:r>
            <a:endParaRPr lang="en-US" sz="1600">
              <a:effectLst>
                <a:outerShdw blurRad="38100" dist="38100" dir="2700000" algn="tl">
                  <a:srgbClr val="C0C0C0"/>
                </a:outerShdw>
              </a:effectLst>
              <a:cs typeface="David Transparent" pitchFamily="10" charset="-79"/>
            </a:endParaRPr>
          </a:p>
        </p:txBody>
      </p:sp>
      <p:sp>
        <p:nvSpPr>
          <p:cNvPr id="87046" name="Text Box 6"/>
          <p:cNvSpPr txBox="1">
            <a:spLocks noChangeArrowheads="1"/>
          </p:cNvSpPr>
          <p:nvPr/>
        </p:nvSpPr>
        <p:spPr bwMode="auto">
          <a:xfrm>
            <a:off x="685800" y="2590800"/>
            <a:ext cx="7772400" cy="973138"/>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אם ב-</a:t>
            </a:r>
            <a:r>
              <a:rPr lang="en-US" sz="1600">
                <a:effectLst>
                  <a:outerShdw blurRad="38100" dist="38100" dir="2700000" algn="tl">
                    <a:srgbClr val="C0C0C0"/>
                  </a:outerShdw>
                </a:effectLst>
                <a:cs typeface="David Transparent" pitchFamily="10" charset="-79"/>
              </a:rPr>
              <a:t>G</a:t>
            </a:r>
            <a:r>
              <a:rPr lang="he-IL" sz="1600">
                <a:effectLst>
                  <a:outerShdw blurRad="38100" dist="38100" dir="2700000" algn="tl">
                    <a:srgbClr val="C0C0C0"/>
                  </a:outerShdw>
                </a:effectLst>
                <a:cs typeface="David Transparent" pitchFamily="10" charset="-79"/>
              </a:rPr>
              <a:t> קיים מסלול פשוט באורך </a:t>
            </a:r>
            <a:r>
              <a:rPr lang="en-US" sz="1600">
                <a:effectLst>
                  <a:outerShdw blurRad="38100" dist="38100" dir="2700000" algn="tl">
                    <a:srgbClr val="C0C0C0"/>
                  </a:outerShdw>
                </a:effectLst>
                <a:cs typeface="David Transparent" pitchFamily="10" charset="-79"/>
              </a:rPr>
              <a:t>-1 </a:t>
            </a:r>
            <a:r>
              <a:rPr lang="he-IL" sz="1600">
                <a:effectLst>
                  <a:outerShdw blurRad="38100" dist="38100" dir="2700000" algn="tl">
                    <a:srgbClr val="C0C0C0"/>
                  </a:outerShdw>
                </a:effectLst>
                <a:cs typeface="David Transparent" pitchFamily="10" charset="-79"/>
              </a:rPr>
              <a:t>| </a:t>
            </a:r>
            <a:r>
              <a:rPr lang="en-US" sz="1600">
                <a:effectLst>
                  <a:outerShdw blurRad="38100" dist="38100" dir="2700000" algn="tl">
                    <a:srgbClr val="C0C0C0"/>
                  </a:outerShdw>
                </a:effectLst>
                <a:cs typeface="David Transparent" pitchFamily="10" charset="-79"/>
              </a:rPr>
              <a:t>V</a:t>
            </a:r>
            <a:r>
              <a:rPr lang="he-IL" sz="1600">
                <a:effectLst>
                  <a:outerShdw blurRad="38100" dist="38100" dir="2700000" algn="tl">
                    <a:srgbClr val="C0C0C0"/>
                  </a:outerShdw>
                </a:effectLst>
                <a:cs typeface="David Transparent" pitchFamily="10" charset="-79"/>
              </a:rPr>
              <a:t>|, אז זהו מסלול העובר דרך | </a:t>
            </a:r>
            <a:r>
              <a:rPr lang="en-US" sz="1600">
                <a:effectLst>
                  <a:outerShdw blurRad="38100" dist="38100" dir="2700000" algn="tl">
                    <a:srgbClr val="C0C0C0"/>
                  </a:outerShdw>
                </a:effectLst>
                <a:cs typeface="David Transparent" pitchFamily="10" charset="-79"/>
              </a:rPr>
              <a:t>V</a:t>
            </a:r>
            <a:r>
              <a:rPr lang="he-IL" sz="1600">
                <a:effectLst>
                  <a:outerShdw blurRad="38100" dist="38100" dir="2700000" algn="tl">
                    <a:srgbClr val="C0C0C0"/>
                  </a:outerShdw>
                </a:effectLst>
                <a:cs typeface="David Transparent" pitchFamily="10" charset="-79"/>
              </a:rPr>
              <a:t>|  צמתים מבלי לבקר בצומת כלשהו יותר מפעם אחת; כלומר זהו מסלול המילטוני.             לכן בעיה </a:t>
            </a:r>
            <a:r>
              <a:rPr lang="en-US" sz="1600">
                <a:effectLst>
                  <a:outerShdw blurRad="38100" dist="38100" dir="2700000" algn="tl">
                    <a:srgbClr val="C0C0C0"/>
                  </a:outerShdw>
                </a:effectLst>
                <a:cs typeface="David Transparent" pitchFamily="10" charset="-79"/>
              </a:rPr>
              <a:t>A</a:t>
            </a:r>
            <a:r>
              <a:rPr lang="he-IL" sz="1600">
                <a:effectLst>
                  <a:outerShdw blurRad="38100" dist="38100" dir="2700000" algn="tl">
                    <a:srgbClr val="C0C0C0"/>
                  </a:outerShdw>
                </a:effectLst>
                <a:cs typeface="David Transparent" pitchFamily="10" charset="-79"/>
              </a:rPr>
              <a:t> תחזיר גם היא "כן".</a:t>
            </a:r>
            <a:endParaRPr lang="en-US" sz="1600">
              <a:effectLst>
                <a:outerShdw blurRad="38100" dist="38100" dir="2700000" algn="tl">
                  <a:srgbClr val="C0C0C0"/>
                </a:outerShdw>
              </a:effectLst>
              <a:cs typeface="David Transparent" pitchFamily="10" charset="-79"/>
            </a:endParaRPr>
          </a:p>
        </p:txBody>
      </p:sp>
      <p:sp>
        <p:nvSpPr>
          <p:cNvPr id="87047" name="Rectangle 7"/>
          <p:cNvSpPr>
            <a:spLocks noChangeArrowheads="1"/>
          </p:cNvSpPr>
          <p:nvPr/>
        </p:nvSpPr>
        <p:spPr bwMode="auto">
          <a:xfrm>
            <a:off x="0" y="3657600"/>
            <a:ext cx="8458200" cy="1217613"/>
          </a:xfrm>
          <a:prstGeom prst="rect">
            <a:avLst/>
          </a:prstGeom>
          <a:noFill/>
          <a:ln w="9525">
            <a:noFill/>
            <a:miter lim="800000"/>
            <a:headEnd/>
            <a:tailEnd/>
          </a:ln>
          <a:effectLst/>
        </p:spPr>
        <p:txBody>
          <a:bodyPr>
            <a:spAutoFit/>
          </a:bodyPr>
          <a:lstStyle/>
          <a:p>
            <a:pPr marL="457200" indent="-457200">
              <a:lnSpc>
                <a:spcPct val="120000"/>
              </a:lnSpc>
              <a:spcBef>
                <a:spcPct val="50000"/>
              </a:spcBef>
            </a:pPr>
            <a:r>
              <a:rPr lang="he-IL" sz="1600">
                <a:effectLst>
                  <a:outerShdw blurRad="38100" dist="38100" dir="2700000" algn="tl">
                    <a:srgbClr val="C0C0C0"/>
                  </a:outerShdw>
                </a:effectLst>
                <a:cs typeface="David Transparent" pitchFamily="10" charset="-79"/>
              </a:rPr>
              <a:t>לסיכום:</a:t>
            </a:r>
          </a:p>
          <a:p>
            <a:pPr marL="457200" indent="-457200">
              <a:lnSpc>
                <a:spcPct val="120000"/>
              </a:lnSpc>
              <a:spcBef>
                <a:spcPct val="50000"/>
              </a:spcBef>
              <a:buFontTx/>
              <a:buAutoNum type="arabicPeriod"/>
            </a:pPr>
            <a:r>
              <a:rPr lang="he-IL" sz="1600">
                <a:effectLst>
                  <a:outerShdw blurRad="38100" dist="38100" dir="2700000" algn="tl">
                    <a:srgbClr val="C0C0C0"/>
                  </a:outerShdw>
                </a:effectLst>
                <a:cs typeface="David Transparent" pitchFamily="10" charset="-79"/>
              </a:rPr>
              <a:t>הוכחנו שהבעיה שייכת ל-</a:t>
            </a:r>
            <a:r>
              <a:rPr lang="en-US" sz="1600">
                <a:effectLst>
                  <a:outerShdw blurRad="38100" dist="38100" dir="2700000" algn="tl">
                    <a:srgbClr val="C0C0C0"/>
                  </a:outerShdw>
                </a:effectLst>
                <a:cs typeface="David Transparent" pitchFamily="10" charset="-79"/>
              </a:rPr>
              <a:t>NP</a:t>
            </a:r>
            <a:r>
              <a:rPr lang="he-IL" sz="1600">
                <a:effectLst>
                  <a:outerShdw blurRad="38100" dist="38100" dir="2700000" algn="tl">
                    <a:srgbClr val="C0C0C0"/>
                  </a:outerShdw>
                </a:effectLst>
                <a:cs typeface="David Transparent" pitchFamily="10" charset="-79"/>
              </a:rPr>
              <a:t>.</a:t>
            </a:r>
          </a:p>
          <a:p>
            <a:pPr marL="457200" indent="-457200">
              <a:lnSpc>
                <a:spcPct val="120000"/>
              </a:lnSpc>
              <a:spcBef>
                <a:spcPct val="50000"/>
              </a:spcBef>
              <a:buFontTx/>
              <a:buAutoNum type="arabicPeriod"/>
            </a:pPr>
            <a:r>
              <a:rPr lang="he-IL" sz="1600">
                <a:effectLst>
                  <a:outerShdw blurRad="38100" dist="38100" dir="2700000" algn="tl">
                    <a:srgbClr val="C0C0C0"/>
                  </a:outerShdw>
                </a:effectLst>
                <a:cs typeface="David Transparent" pitchFamily="10" charset="-79"/>
              </a:rPr>
              <a:t>תארנו רדוקציה פולינומיאלית מבעיית המסלול ההמילטוני לבעיה הנתונה.  </a:t>
            </a:r>
            <a:endParaRPr lang="en-US" sz="1600">
              <a:solidFill>
                <a:schemeClr val="accent1"/>
              </a:solidFill>
              <a:effectLst>
                <a:outerShdw blurRad="38100" dist="38100" dir="2700000" algn="tl">
                  <a:srgbClr val="C0C0C0"/>
                </a:outerShdw>
              </a:effectLst>
              <a:cs typeface="David Transparent" pitchFamily="10" charset="-79"/>
            </a:endParaRPr>
          </a:p>
        </p:txBody>
      </p:sp>
      <p:grpSp>
        <p:nvGrpSpPr>
          <p:cNvPr id="87048" name="Group 8"/>
          <p:cNvGrpSpPr>
            <a:grpSpLocks/>
          </p:cNvGrpSpPr>
          <p:nvPr/>
        </p:nvGrpSpPr>
        <p:grpSpPr bwMode="auto">
          <a:xfrm>
            <a:off x="4800600" y="5029200"/>
            <a:ext cx="3657600" cy="393700"/>
            <a:chOff x="3120" y="1008"/>
            <a:chExt cx="2304" cy="268"/>
          </a:xfrm>
        </p:grpSpPr>
        <p:graphicFrame>
          <p:nvGraphicFramePr>
            <p:cNvPr id="87049" name="Object 9"/>
            <p:cNvGraphicFramePr>
              <a:graphicFrameLocks noChangeAspect="1"/>
            </p:cNvGraphicFramePr>
            <p:nvPr/>
          </p:nvGraphicFramePr>
          <p:xfrm>
            <a:off x="5088" y="1008"/>
            <a:ext cx="336" cy="268"/>
          </p:xfrm>
          <a:graphic>
            <a:graphicData uri="http://schemas.openxmlformats.org/presentationml/2006/ole">
              <p:oleObj spid="_x0000_s87049" name="Equation" r:id="rId7" imgW="190440" imgH="152280" progId="Equation.DSMT4">
                <p:embed/>
              </p:oleObj>
            </a:graphicData>
          </a:graphic>
        </p:graphicFrame>
        <p:sp>
          <p:nvSpPr>
            <p:cNvPr id="87050" name="Text Box 10"/>
            <p:cNvSpPr txBox="1">
              <a:spLocks noChangeArrowheads="1"/>
            </p:cNvSpPr>
            <p:nvPr/>
          </p:nvSpPr>
          <p:spPr bwMode="auto">
            <a:xfrm>
              <a:off x="3120" y="1008"/>
              <a:ext cx="1968" cy="229"/>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הבעיה שלמה ב-</a:t>
              </a:r>
              <a:r>
                <a:rPr lang="en-US" sz="1600">
                  <a:effectLst>
                    <a:outerShdw blurRad="38100" dist="38100" dir="2700000" algn="tl">
                      <a:srgbClr val="C0C0C0"/>
                    </a:outerShdw>
                  </a:effectLst>
                  <a:cs typeface="David Transparent" pitchFamily="10" charset="-79"/>
                </a:rPr>
                <a:t>NP</a:t>
              </a:r>
              <a:r>
                <a:rPr lang="he-IL" sz="1600">
                  <a:effectLst>
                    <a:outerShdw blurRad="38100" dist="38100" dir="2700000" algn="tl">
                      <a:srgbClr val="C0C0C0"/>
                    </a:outerShdw>
                  </a:effectLst>
                  <a:cs typeface="David Transparent" pitchFamily="10" charset="-79"/>
                </a:rPr>
                <a:t>.   </a:t>
              </a:r>
              <a:endParaRPr lang="en-US" sz="1600">
                <a:effectLst>
                  <a:outerShdw blurRad="38100" dist="38100" dir="2700000" algn="tl">
                    <a:srgbClr val="C0C0C0"/>
                  </a:outerShdw>
                </a:effectLst>
                <a:cs typeface="David Transparent" pitchFamily="10" charset="-79"/>
              </a:endParaRPr>
            </a:p>
          </p:txBody>
        </p:sp>
      </p:grpSp>
      <p:sp>
        <p:nvSpPr>
          <p:cNvPr id="87051" name="Text Box 11"/>
          <p:cNvSpPr txBox="1">
            <a:spLocks noChangeArrowheads="1"/>
          </p:cNvSpPr>
          <p:nvPr/>
        </p:nvSpPr>
        <p:spPr bwMode="auto">
          <a:xfrm>
            <a:off x="5334000" y="5562600"/>
            <a:ext cx="3124200" cy="336550"/>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   </a:t>
            </a:r>
            <a:endParaRPr lang="en-US" sz="1600">
              <a:effectLst>
                <a:outerShdw blurRad="38100" dist="38100" dir="2700000" algn="tl">
                  <a:srgbClr val="C0C0C0"/>
                </a:outerShdw>
              </a:effectLst>
              <a:cs typeface="David Transparent" pitchFamily="10"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wipe(up)">
                                      <p:cBhvr>
                                        <p:cTn id="7" dur="500"/>
                                        <p:tgtEl>
                                          <p:spTgt spid="87042"/>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builtIn="1"/>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7043"/>
                                        </p:tgtEl>
                                        <p:attrNameLst>
                                          <p:attrName>style.visibility</p:attrName>
                                        </p:attrNameLst>
                                      </p:cBhvr>
                                      <p:to>
                                        <p:strVal val="visible"/>
                                      </p:to>
                                    </p:set>
                                    <p:animEffect transition="in" filter="wipe(up)">
                                      <p:cBhvr>
                                        <p:cTn id="12" dur="500"/>
                                        <p:tgtEl>
                                          <p:spTgt spid="87043"/>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87045"/>
                                        </p:tgtEl>
                                        <p:attrNameLst>
                                          <p:attrName>style.visibility</p:attrName>
                                        </p:attrNameLst>
                                      </p:cBhvr>
                                      <p:to>
                                        <p:strVal val="visible"/>
                                      </p:to>
                                    </p:set>
                                    <p:animEffect transition="in" filter="wipe(up)">
                                      <p:cBhvr>
                                        <p:cTn id="16" dur="500"/>
                                        <p:tgtEl>
                                          <p:spTgt spid="8704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87044"/>
                                        </p:tgtEl>
                                        <p:attrNameLst>
                                          <p:attrName>style.visibility</p:attrName>
                                        </p:attrNameLst>
                                      </p:cBhvr>
                                      <p:to>
                                        <p:strVal val="visible"/>
                                      </p:to>
                                    </p:set>
                                    <p:animEffect transition="in" filter="wipe(up)">
                                      <p:cBhvr>
                                        <p:cTn id="21" dur="500"/>
                                        <p:tgtEl>
                                          <p:spTgt spid="87044"/>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87046"/>
                                        </p:tgtEl>
                                        <p:attrNameLst>
                                          <p:attrName>style.visibility</p:attrName>
                                        </p:attrNameLst>
                                      </p:cBhvr>
                                      <p:to>
                                        <p:strVal val="visible"/>
                                      </p:to>
                                    </p:set>
                                    <p:animEffect transition="in" filter="wipe(up)">
                                      <p:cBhvr>
                                        <p:cTn id="25" dur="500"/>
                                        <p:tgtEl>
                                          <p:spTgt spid="87046"/>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87047"/>
                                        </p:tgtEl>
                                        <p:attrNameLst>
                                          <p:attrName>style.visibility</p:attrName>
                                        </p:attrNameLst>
                                      </p:cBhvr>
                                      <p:to>
                                        <p:strVal val="visible"/>
                                      </p:to>
                                    </p:set>
                                    <p:animEffect transition="in" filter="wipe(up)">
                                      <p:cBhvr>
                                        <p:cTn id="29" dur="500"/>
                                        <p:tgtEl>
                                          <p:spTgt spid="87047"/>
                                        </p:tgtEl>
                                      </p:cBhvr>
                                    </p:animEffect>
                                  </p:childTnLst>
                                </p:cTn>
                              </p:par>
                            </p:childTnLst>
                          </p:cTn>
                        </p:par>
                      </p:childTnLst>
                    </p:cTn>
                  </p:par>
                  <p:par>
                    <p:cTn id="30" fill="hold">
                      <p:stCondLst>
                        <p:cond delay="indefinite"/>
                      </p:stCondLst>
                      <p:childTnLst>
                        <p:par>
                          <p:cTn id="31" fill="hold">
                            <p:stCondLst>
                              <p:cond delay="0"/>
                            </p:stCondLst>
                            <p:childTnLst>
                              <p:par>
                                <p:cTn id="32" presetID="15" presetClass="entr" presetSubtype="0" fill="hold" nodeType="clickEffect">
                                  <p:stCondLst>
                                    <p:cond delay="0"/>
                                  </p:stCondLst>
                                  <p:childTnLst>
                                    <p:set>
                                      <p:cBhvr>
                                        <p:cTn id="33" dur="1" fill="hold">
                                          <p:stCondLst>
                                            <p:cond delay="0"/>
                                          </p:stCondLst>
                                        </p:cTn>
                                        <p:tgtEl>
                                          <p:spTgt spid="87048"/>
                                        </p:tgtEl>
                                        <p:attrNameLst>
                                          <p:attrName>style.visibility</p:attrName>
                                        </p:attrNameLst>
                                      </p:cBhvr>
                                      <p:to>
                                        <p:strVal val="visible"/>
                                      </p:to>
                                    </p:set>
                                    <p:anim calcmode="lin" valueType="num">
                                      <p:cBhvr>
                                        <p:cTn id="34" dur="1000" fill="hold"/>
                                        <p:tgtEl>
                                          <p:spTgt spid="87048"/>
                                        </p:tgtEl>
                                        <p:attrNameLst>
                                          <p:attrName>ppt_w</p:attrName>
                                        </p:attrNameLst>
                                      </p:cBhvr>
                                      <p:tavLst>
                                        <p:tav tm="0">
                                          <p:val>
                                            <p:fltVal val="0"/>
                                          </p:val>
                                        </p:tav>
                                        <p:tav tm="100000">
                                          <p:val>
                                            <p:strVal val="#ppt_w"/>
                                          </p:val>
                                        </p:tav>
                                      </p:tavLst>
                                    </p:anim>
                                    <p:anim calcmode="lin" valueType="num">
                                      <p:cBhvr>
                                        <p:cTn id="35" dur="1000" fill="hold"/>
                                        <p:tgtEl>
                                          <p:spTgt spid="87048"/>
                                        </p:tgtEl>
                                        <p:attrNameLst>
                                          <p:attrName>ppt_h</p:attrName>
                                        </p:attrNameLst>
                                      </p:cBhvr>
                                      <p:tavLst>
                                        <p:tav tm="0">
                                          <p:val>
                                            <p:fltVal val="0"/>
                                          </p:val>
                                        </p:tav>
                                        <p:tav tm="100000">
                                          <p:val>
                                            <p:strVal val="#ppt_h"/>
                                          </p:val>
                                        </p:tav>
                                      </p:tavLst>
                                    </p:anim>
                                    <p:anim calcmode="lin" valueType="num">
                                      <p:cBhvr>
                                        <p:cTn id="36" dur="1000" fill="hold"/>
                                        <p:tgtEl>
                                          <p:spTgt spid="87048"/>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8704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87051"/>
                                        </p:tgtEl>
                                        <p:attrNameLst>
                                          <p:attrName>style.visibility</p:attrName>
                                        </p:attrNameLst>
                                      </p:cBhvr>
                                      <p:to>
                                        <p:strVal val="visible"/>
                                      </p:to>
                                    </p:set>
                                    <p:animEffect transition="in" filter="wipe(up)">
                                      <p:cBhvr>
                                        <p:cTn id="42" dur="500"/>
                                        <p:tgtEl>
                                          <p:spTgt spid="87051"/>
                                        </p:tgtEl>
                                      </p:cBhvr>
                                    </p:animEffect>
                                  </p:childTnLst>
                                  <p:subTnLst>
                                    <p:audio>
                                      <p:cMediaNode>
                                        <p:cTn display="0" masterRel="sameClick">
                                          <p:stCondLst>
                                            <p:cond evt="begin" delay="0">
                                              <p:tn val="40"/>
                                            </p:cond>
                                          </p:stCondLst>
                                          <p:endCondLst>
                                            <p:cond evt="onStopAudio" delay="0">
                                              <p:tgtEl>
                                                <p:sldTgt/>
                                              </p:tgtEl>
                                            </p:cond>
                                          </p:endCondLst>
                                        </p:cTn>
                                        <p:tgtEl>
                                          <p:sndTgt r:embed="rId4" name="clap.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autoUpdateAnimBg="0"/>
      <p:bldP spid="87045" grpId="0" autoUpdateAnimBg="0"/>
      <p:bldP spid="87046" grpId="0" autoUpdateAnimBg="0"/>
      <p:bldP spid="87047" grpId="0" autoUpdateAnimBg="0"/>
      <p:bldP spid="8705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37D881DE-453B-48D9-89CF-E2058059D37C}" type="slidenum">
              <a:rPr lang="en-US"/>
              <a:pPr/>
              <a:t>6</a:t>
            </a:fld>
            <a:endParaRPr lang="en-US"/>
          </a:p>
        </p:txBody>
      </p:sp>
      <p:sp>
        <p:nvSpPr>
          <p:cNvPr id="88066" name="Text Box 2"/>
          <p:cNvSpPr txBox="1">
            <a:spLocks noChangeArrowheads="1"/>
          </p:cNvSpPr>
          <p:nvPr/>
        </p:nvSpPr>
        <p:spPr bwMode="auto">
          <a:xfrm>
            <a:off x="3962400" y="136525"/>
            <a:ext cx="1371600" cy="396875"/>
          </a:xfrm>
          <a:prstGeom prst="rect">
            <a:avLst/>
          </a:prstGeom>
          <a:noFill/>
          <a:ln w="9525">
            <a:noFill/>
            <a:miter lim="800000"/>
            <a:headEnd/>
            <a:tailEnd/>
          </a:ln>
          <a:effectLst/>
        </p:spPr>
        <p:txBody>
          <a:bodyPr>
            <a:spAutoFit/>
          </a:bodyPr>
          <a:lstStyle/>
          <a:p>
            <a:pPr>
              <a:spcBef>
                <a:spcPct val="50000"/>
              </a:spcBef>
            </a:pPr>
            <a:r>
              <a:rPr lang="he-IL" sz="2000" b="1">
                <a:solidFill>
                  <a:schemeClr val="accent2"/>
                </a:solidFill>
                <a:effectLst>
                  <a:outerShdw blurRad="38100" dist="38100" dir="2700000" algn="tl">
                    <a:srgbClr val="C0C0C0"/>
                  </a:outerShdw>
                </a:effectLst>
                <a:cs typeface="David Transparent" pitchFamily="10" charset="-79"/>
              </a:rPr>
              <a:t>דוגמה </a:t>
            </a:r>
            <a:r>
              <a:rPr lang="en-US" sz="2000" b="1">
                <a:solidFill>
                  <a:schemeClr val="accent2"/>
                </a:solidFill>
                <a:effectLst>
                  <a:outerShdw blurRad="38100" dist="38100" dir="2700000" algn="tl">
                    <a:srgbClr val="C0C0C0"/>
                  </a:outerShdw>
                </a:effectLst>
                <a:cs typeface="David Transparent" pitchFamily="10" charset="-79"/>
              </a:rPr>
              <a:t>2</a:t>
            </a:r>
          </a:p>
        </p:txBody>
      </p:sp>
      <p:sp>
        <p:nvSpPr>
          <p:cNvPr id="88067" name="Text Box 3"/>
          <p:cNvSpPr txBox="1">
            <a:spLocks noChangeArrowheads="1"/>
          </p:cNvSpPr>
          <p:nvPr/>
        </p:nvSpPr>
        <p:spPr bwMode="auto">
          <a:xfrm>
            <a:off x="609600" y="1143000"/>
            <a:ext cx="7848600" cy="1436688"/>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נתונה בעיית ההכרעה הבאה:</a:t>
            </a:r>
          </a:p>
          <a:p>
            <a:pPr>
              <a:spcBef>
                <a:spcPct val="50000"/>
              </a:spcBef>
            </a:pPr>
            <a:r>
              <a:rPr lang="he-IL" sz="1600">
                <a:effectLst>
                  <a:outerShdw blurRad="38100" dist="38100" dir="2700000" algn="tl">
                    <a:srgbClr val="C0C0C0"/>
                  </a:outerShdw>
                </a:effectLst>
                <a:cs typeface="David Transparent" pitchFamily="10" charset="-79"/>
              </a:rPr>
              <a:t>הקלט לבעיה: פסוק בתחשיב הפסוקים.</a:t>
            </a:r>
          </a:p>
          <a:p>
            <a:pPr>
              <a:spcBef>
                <a:spcPct val="50000"/>
              </a:spcBef>
            </a:pPr>
            <a:r>
              <a:rPr lang="he-IL" sz="1600">
                <a:effectLst>
                  <a:outerShdw blurRad="38100" dist="38100" dir="2700000" algn="tl">
                    <a:srgbClr val="C0C0C0"/>
                  </a:outerShdw>
                </a:effectLst>
                <a:cs typeface="David Transparent" pitchFamily="10" charset="-79"/>
              </a:rPr>
              <a:t>השאלה: האם קיימות לפחות  </a:t>
            </a:r>
            <a:r>
              <a:rPr lang="he-IL" sz="1600" b="1">
                <a:effectLst>
                  <a:outerShdw blurRad="38100" dist="38100" dir="2700000" algn="tl">
                    <a:srgbClr val="C0C0C0"/>
                  </a:outerShdw>
                </a:effectLst>
                <a:cs typeface="David Transparent" pitchFamily="10" charset="-79"/>
              </a:rPr>
              <a:t>שתי</a:t>
            </a:r>
            <a:r>
              <a:rPr lang="he-IL" sz="1600">
                <a:effectLst>
                  <a:outerShdw blurRad="38100" dist="38100" dir="2700000" algn="tl">
                    <a:srgbClr val="C0C0C0"/>
                  </a:outerShdw>
                </a:effectLst>
                <a:cs typeface="David Transparent" pitchFamily="10" charset="-79"/>
              </a:rPr>
              <a:t> השמות של ערכי אמת המספקות את הפסוק?</a:t>
            </a:r>
          </a:p>
          <a:p>
            <a:pPr>
              <a:spcBef>
                <a:spcPct val="50000"/>
              </a:spcBef>
            </a:pPr>
            <a:r>
              <a:rPr lang="he-IL" sz="1600">
                <a:effectLst>
                  <a:outerShdw blurRad="38100" dist="38100" dir="2700000" algn="tl">
                    <a:srgbClr val="C0C0C0"/>
                  </a:outerShdw>
                </a:effectLst>
                <a:cs typeface="David Transparent" pitchFamily="10" charset="-79"/>
              </a:rPr>
              <a:t>הוכיחו כי הבעיה היא שלמה ב-</a:t>
            </a:r>
            <a:r>
              <a:rPr lang="en-US" sz="1600">
                <a:effectLst>
                  <a:outerShdw blurRad="38100" dist="38100" dir="2700000" algn="tl">
                    <a:srgbClr val="C0C0C0"/>
                  </a:outerShdw>
                </a:effectLst>
                <a:cs typeface="David Transparent" pitchFamily="10" charset="-79"/>
              </a:rPr>
              <a:t>NP</a:t>
            </a:r>
            <a:r>
              <a:rPr lang="he-IL" sz="1600">
                <a:effectLst>
                  <a:outerShdw blurRad="38100" dist="38100" dir="2700000" algn="tl">
                    <a:srgbClr val="C0C0C0"/>
                  </a:outerShdw>
                </a:effectLst>
                <a:cs typeface="David Transparent" pitchFamily="10" charset="-79"/>
              </a:rPr>
              <a:t>.</a:t>
            </a:r>
            <a:endParaRPr lang="en-US" sz="1600">
              <a:effectLst>
                <a:outerShdw blurRad="38100" dist="38100" dir="2700000" algn="tl">
                  <a:srgbClr val="C0C0C0"/>
                </a:outerShdw>
              </a:effectLst>
              <a:cs typeface="David Transparent" pitchFamily="10" charset="-79"/>
            </a:endParaRPr>
          </a:p>
        </p:txBody>
      </p:sp>
      <p:sp>
        <p:nvSpPr>
          <p:cNvPr id="88068" name="Text Box 4"/>
          <p:cNvSpPr txBox="1">
            <a:spLocks noChangeArrowheads="1"/>
          </p:cNvSpPr>
          <p:nvPr/>
        </p:nvSpPr>
        <p:spPr bwMode="auto">
          <a:xfrm>
            <a:off x="2057400" y="3443288"/>
            <a:ext cx="6400800" cy="366712"/>
          </a:xfrm>
          <a:prstGeom prst="rect">
            <a:avLst/>
          </a:prstGeom>
          <a:noFill/>
          <a:ln w="9525">
            <a:noFill/>
            <a:miter lim="800000"/>
            <a:headEnd/>
            <a:tailEnd/>
          </a:ln>
          <a:effectLst/>
        </p:spPr>
        <p:txBody>
          <a:bodyPr>
            <a:spAutoFit/>
          </a:bodyPr>
          <a:lstStyle/>
          <a:p>
            <a:pPr>
              <a:spcBef>
                <a:spcPct val="50000"/>
              </a:spcBef>
            </a:pPr>
            <a:r>
              <a:rPr lang="he-IL" sz="1800">
                <a:solidFill>
                  <a:schemeClr val="accent2"/>
                </a:solidFill>
                <a:effectLst>
                  <a:outerShdw blurRad="38100" dist="38100" dir="2700000" algn="tl">
                    <a:srgbClr val="C0C0C0"/>
                  </a:outerShdw>
                </a:effectLst>
                <a:cs typeface="David Transparent" pitchFamily="10" charset="-79"/>
              </a:rPr>
              <a:t>פתרון:</a:t>
            </a:r>
            <a:endParaRPr lang="en-US" sz="1800">
              <a:solidFill>
                <a:schemeClr val="accent2"/>
              </a:solidFill>
              <a:effectLst>
                <a:outerShdw blurRad="38100" dist="38100" dir="2700000" algn="tl">
                  <a:srgbClr val="C0C0C0"/>
                </a:outerShdw>
              </a:effectLst>
              <a:cs typeface="David Transparent" pitchFamily="10" charset="-79"/>
            </a:endParaRPr>
          </a:p>
        </p:txBody>
      </p:sp>
      <p:sp>
        <p:nvSpPr>
          <p:cNvPr id="88069" name="Rectangle 5"/>
          <p:cNvSpPr>
            <a:spLocks noChangeArrowheads="1"/>
          </p:cNvSpPr>
          <p:nvPr/>
        </p:nvSpPr>
        <p:spPr bwMode="auto">
          <a:xfrm>
            <a:off x="1981200" y="3886200"/>
            <a:ext cx="6477000" cy="1069975"/>
          </a:xfrm>
          <a:prstGeom prst="rect">
            <a:avLst/>
          </a:prstGeom>
          <a:noFill/>
          <a:ln w="9525">
            <a:noFill/>
            <a:miter lim="800000"/>
            <a:headEnd/>
            <a:tailEnd/>
          </a:ln>
          <a:effectLst/>
        </p:spPr>
        <p:txBody>
          <a:bodyPr>
            <a:spAutoFit/>
          </a:bodyPr>
          <a:lstStyle/>
          <a:p>
            <a:pPr marL="457200" indent="-457200">
              <a:spcBef>
                <a:spcPct val="50000"/>
              </a:spcBef>
            </a:pPr>
            <a:r>
              <a:rPr lang="he-IL" sz="1600">
                <a:effectLst>
                  <a:outerShdw blurRad="38100" dist="38100" dir="2700000" algn="tl">
                    <a:srgbClr val="C0C0C0"/>
                  </a:outerShdw>
                </a:effectLst>
                <a:cs typeface="David Transparent" pitchFamily="10" charset="-79"/>
              </a:rPr>
              <a:t>ההוכחה מורכבת משני שלבים :</a:t>
            </a:r>
          </a:p>
          <a:p>
            <a:pPr marL="457200" indent="-457200">
              <a:spcBef>
                <a:spcPct val="50000"/>
              </a:spcBef>
              <a:buFontTx/>
              <a:buAutoNum type="arabicPeriod"/>
            </a:pPr>
            <a:r>
              <a:rPr lang="he-IL" sz="1600">
                <a:effectLst>
                  <a:outerShdw blurRad="38100" dist="38100" dir="2700000" algn="tl">
                    <a:srgbClr val="C0C0C0"/>
                  </a:outerShdw>
                </a:effectLst>
                <a:cs typeface="David Transparent" pitchFamily="10" charset="-79"/>
              </a:rPr>
              <a:t>שייכות ל-</a:t>
            </a:r>
            <a:r>
              <a:rPr lang="en-US" sz="1600">
                <a:effectLst>
                  <a:outerShdw blurRad="38100" dist="38100" dir="2700000" algn="tl">
                    <a:srgbClr val="C0C0C0"/>
                  </a:outerShdw>
                </a:effectLst>
                <a:cs typeface="David Transparent" pitchFamily="10" charset="-79"/>
              </a:rPr>
              <a:t>NP</a:t>
            </a:r>
            <a:r>
              <a:rPr lang="he-IL" sz="1600">
                <a:effectLst>
                  <a:outerShdw blurRad="38100" dist="38100" dir="2700000" algn="tl">
                    <a:srgbClr val="C0C0C0"/>
                  </a:outerShdw>
                </a:effectLst>
                <a:cs typeface="David Transparent" pitchFamily="10" charset="-79"/>
              </a:rPr>
              <a:t>.</a:t>
            </a:r>
          </a:p>
          <a:p>
            <a:pPr marL="457200" indent="-457200">
              <a:spcBef>
                <a:spcPct val="50000"/>
              </a:spcBef>
              <a:buFontTx/>
              <a:buAutoNum type="arabicPeriod"/>
            </a:pPr>
            <a:r>
              <a:rPr lang="he-IL" sz="1600">
                <a:effectLst>
                  <a:outerShdw blurRad="38100" dist="38100" dir="2700000" algn="tl">
                    <a:srgbClr val="C0C0C0"/>
                  </a:outerShdw>
                </a:effectLst>
                <a:cs typeface="David Transparent" pitchFamily="10" charset="-79"/>
              </a:rPr>
              <a:t>תיאור רדוקציה מבעיה השייכת ל-</a:t>
            </a:r>
            <a:r>
              <a:rPr lang="en-US" sz="1600">
                <a:effectLst>
                  <a:outerShdw blurRad="38100" dist="38100" dir="2700000" algn="tl">
                    <a:srgbClr val="C0C0C0"/>
                  </a:outerShdw>
                </a:effectLst>
                <a:cs typeface="David Transparent" pitchFamily="10" charset="-79"/>
              </a:rPr>
              <a:t>NPC</a:t>
            </a:r>
            <a:r>
              <a:rPr lang="he-IL" sz="1600">
                <a:effectLst>
                  <a:outerShdw blurRad="38100" dist="38100" dir="2700000" algn="tl">
                    <a:srgbClr val="C0C0C0"/>
                  </a:outerShdw>
                </a:effectLst>
                <a:cs typeface="David Transparent" pitchFamily="10" charset="-79"/>
              </a:rPr>
              <a:t> לבעיה הנתונה.</a:t>
            </a:r>
            <a:endParaRPr lang="en-US" sz="1600">
              <a:effectLst>
                <a:outerShdw blurRad="38100" dist="38100" dir="2700000" algn="tl">
                  <a:srgbClr val="C0C0C0"/>
                </a:outerShdw>
              </a:effectLst>
              <a:cs typeface="David Transparent" pitchFamily="10"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8066"/>
                                        </p:tgtEl>
                                        <p:attrNameLst>
                                          <p:attrName>style.visibility</p:attrName>
                                        </p:attrNameLst>
                                      </p:cBhvr>
                                      <p:to>
                                        <p:strVal val="visible"/>
                                      </p:to>
                                    </p:set>
                                    <p:anim calcmode="lin" valueType="num">
                                      <p:cBhvr>
                                        <p:cTn id="7" dur="1000" fill="hold"/>
                                        <p:tgtEl>
                                          <p:spTgt spid="88066"/>
                                        </p:tgtEl>
                                        <p:attrNameLst>
                                          <p:attrName>ppt_w</p:attrName>
                                        </p:attrNameLst>
                                      </p:cBhvr>
                                      <p:tavLst>
                                        <p:tav tm="0">
                                          <p:val>
                                            <p:fltVal val="0"/>
                                          </p:val>
                                        </p:tav>
                                        <p:tav tm="100000">
                                          <p:val>
                                            <p:strVal val="#ppt_w"/>
                                          </p:val>
                                        </p:tav>
                                      </p:tavLst>
                                    </p:anim>
                                    <p:anim calcmode="lin" valueType="num">
                                      <p:cBhvr>
                                        <p:cTn id="8" dur="1000" fill="hold"/>
                                        <p:tgtEl>
                                          <p:spTgt spid="88066"/>
                                        </p:tgtEl>
                                        <p:attrNameLst>
                                          <p:attrName>ppt_h</p:attrName>
                                        </p:attrNameLst>
                                      </p:cBhvr>
                                      <p:tavLst>
                                        <p:tav tm="0">
                                          <p:val>
                                            <p:fltVal val="0"/>
                                          </p:val>
                                        </p:tav>
                                        <p:tav tm="100000">
                                          <p:val>
                                            <p:strVal val="#ppt_h"/>
                                          </p:val>
                                        </p:tav>
                                      </p:tavLst>
                                    </p:anim>
                                    <p:anim calcmode="lin" valueType="num">
                                      <p:cBhvr>
                                        <p:cTn id="9" dur="1000" fill="hold"/>
                                        <p:tgtEl>
                                          <p:spTgt spid="8806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8066"/>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builtIn="1"/>
                                        </p:tgtEl>
                                      </p:cMediaNode>
                                    </p:audio>
                                  </p:sub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8067"/>
                                        </p:tgtEl>
                                        <p:attrNameLst>
                                          <p:attrName>style.visibility</p:attrName>
                                        </p:attrNameLst>
                                      </p:cBhvr>
                                      <p:to>
                                        <p:strVal val="visible"/>
                                      </p:to>
                                    </p:set>
                                    <p:animEffect transition="in" filter="wipe(up)">
                                      <p:cBhvr>
                                        <p:cTn id="15" dur="500"/>
                                        <p:tgtEl>
                                          <p:spTgt spid="8806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88068"/>
                                        </p:tgtEl>
                                        <p:attrNameLst>
                                          <p:attrName>style.visibility</p:attrName>
                                        </p:attrNameLst>
                                      </p:cBhvr>
                                      <p:to>
                                        <p:strVal val="visible"/>
                                      </p:to>
                                    </p:set>
                                    <p:animEffect transition="in" filter="wipe(up)">
                                      <p:cBhvr>
                                        <p:cTn id="20" dur="500"/>
                                        <p:tgtEl>
                                          <p:spTgt spid="8806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88069"/>
                                        </p:tgtEl>
                                        <p:attrNameLst>
                                          <p:attrName>style.visibility</p:attrName>
                                        </p:attrNameLst>
                                      </p:cBhvr>
                                      <p:to>
                                        <p:strVal val="visible"/>
                                      </p:to>
                                    </p:set>
                                    <p:animEffect transition="in" filter="wipe(up)">
                                      <p:cBhvr>
                                        <p:cTn id="25"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88067" grpId="0" autoUpdateAnimBg="0"/>
      <p:bldP spid="88068" grpId="0" autoUpdateAnimBg="0"/>
      <p:bldP spid="8806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11F39FF6-D086-4796-9A91-AC3FB1779F0B}" type="slidenum">
              <a:rPr lang="en-US"/>
              <a:pPr/>
              <a:t>7</a:t>
            </a:fld>
            <a:endParaRPr lang="en-US"/>
          </a:p>
        </p:txBody>
      </p:sp>
      <p:sp>
        <p:nvSpPr>
          <p:cNvPr id="89090" name="Text Box 2"/>
          <p:cNvSpPr txBox="1">
            <a:spLocks noChangeArrowheads="1"/>
          </p:cNvSpPr>
          <p:nvPr/>
        </p:nvSpPr>
        <p:spPr bwMode="auto">
          <a:xfrm>
            <a:off x="2286000" y="681038"/>
            <a:ext cx="6400800" cy="385762"/>
          </a:xfrm>
          <a:prstGeom prst="rect">
            <a:avLst/>
          </a:prstGeom>
          <a:noFill/>
          <a:ln w="9525">
            <a:noFill/>
            <a:miter lim="800000"/>
            <a:headEnd/>
            <a:tailEnd/>
          </a:ln>
          <a:effectLst/>
        </p:spPr>
        <p:txBody>
          <a:bodyPr>
            <a:spAutoFit/>
          </a:bodyPr>
          <a:lstStyle/>
          <a:p>
            <a:pPr>
              <a:lnSpc>
                <a:spcPct val="120000"/>
              </a:lnSpc>
              <a:spcBef>
                <a:spcPct val="50000"/>
              </a:spcBef>
            </a:pPr>
            <a:r>
              <a:rPr lang="he-IL" sz="1600">
                <a:solidFill>
                  <a:schemeClr val="accent2"/>
                </a:solidFill>
                <a:effectLst>
                  <a:outerShdw blurRad="38100" dist="38100" dir="2700000" algn="tl">
                    <a:srgbClr val="C0C0C0"/>
                  </a:outerShdw>
                </a:effectLst>
                <a:cs typeface="David Transparent" pitchFamily="10" charset="-79"/>
              </a:rPr>
              <a:t>1. </a:t>
            </a:r>
            <a:r>
              <a:rPr lang="he-IL" sz="1600">
                <a:effectLst>
                  <a:outerShdw blurRad="38100" dist="38100" dir="2700000" algn="tl">
                    <a:srgbClr val="C0C0C0"/>
                  </a:outerShdw>
                </a:effectLst>
                <a:cs typeface="David Transparent" pitchFamily="10" charset="-79"/>
              </a:rPr>
              <a:t>שייכות ל-</a:t>
            </a:r>
            <a:r>
              <a:rPr lang="en-US" sz="1600">
                <a:effectLst>
                  <a:outerShdw blurRad="38100" dist="38100" dir="2700000" algn="tl">
                    <a:srgbClr val="C0C0C0"/>
                  </a:outerShdw>
                </a:effectLst>
                <a:cs typeface="David Transparent" pitchFamily="10" charset="-79"/>
              </a:rPr>
              <a:t>NP</a:t>
            </a:r>
            <a:r>
              <a:rPr lang="he-IL" sz="1600">
                <a:effectLst>
                  <a:outerShdw blurRad="38100" dist="38100" dir="2700000" algn="tl">
                    <a:srgbClr val="C0C0C0"/>
                  </a:outerShdw>
                </a:effectLst>
                <a:cs typeface="David Transparent" pitchFamily="10" charset="-79"/>
              </a:rPr>
              <a:t> (ע"י</a:t>
            </a:r>
            <a:r>
              <a:rPr lang="he-IL" sz="1600">
                <a:solidFill>
                  <a:schemeClr val="accent2"/>
                </a:solidFill>
                <a:effectLst>
                  <a:outerShdw blurRad="38100" dist="38100" dir="2700000" algn="tl">
                    <a:srgbClr val="C0C0C0"/>
                  </a:outerShdw>
                </a:effectLst>
                <a:cs typeface="David Transparent" pitchFamily="10" charset="-79"/>
              </a:rPr>
              <a:t> מסמך אישור קצר</a:t>
            </a:r>
            <a:r>
              <a:rPr lang="he-IL" sz="1600">
                <a:effectLst>
                  <a:outerShdw blurRad="38100" dist="38100" dir="2700000" algn="tl">
                    <a:srgbClr val="C0C0C0"/>
                  </a:outerShdw>
                </a:effectLst>
                <a:cs typeface="David Transparent" pitchFamily="10" charset="-79"/>
              </a:rPr>
              <a:t>):</a:t>
            </a:r>
            <a:endParaRPr lang="en-US" sz="1600">
              <a:effectLst>
                <a:outerShdw blurRad="38100" dist="38100" dir="2700000" algn="tl">
                  <a:srgbClr val="C0C0C0"/>
                </a:outerShdw>
              </a:effectLst>
              <a:cs typeface="David Transparent" pitchFamily="10" charset="-79"/>
            </a:endParaRPr>
          </a:p>
        </p:txBody>
      </p:sp>
      <p:sp>
        <p:nvSpPr>
          <p:cNvPr id="89091" name="Text Box 3"/>
          <p:cNvSpPr txBox="1">
            <a:spLocks noChangeArrowheads="1"/>
          </p:cNvSpPr>
          <p:nvPr/>
        </p:nvSpPr>
        <p:spPr bwMode="auto">
          <a:xfrm>
            <a:off x="228600" y="1073150"/>
            <a:ext cx="8229600" cy="679450"/>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מסמך האישור יהיה מורכב משתי השמות (שונות) של ערכי אמת לפסוקי היסוד. ברור שמסמך האישור הוא קצר כי אורכו ליניארי במספר המשתנים שבפסוק הקלט.             </a:t>
            </a:r>
          </a:p>
        </p:txBody>
      </p:sp>
      <p:sp>
        <p:nvSpPr>
          <p:cNvPr id="89092" name="Text Box 4"/>
          <p:cNvSpPr txBox="1">
            <a:spLocks noChangeArrowheads="1"/>
          </p:cNvSpPr>
          <p:nvPr/>
        </p:nvSpPr>
        <p:spPr bwMode="auto">
          <a:xfrm>
            <a:off x="304800" y="2895600"/>
            <a:ext cx="8153400" cy="679450"/>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לשם כך נציב במשתנים את ערכי האמת המתאימים, ונוודא שערך האמת המתקבל (עבור כל אחת משתי ההשמות)</a:t>
            </a:r>
            <a:r>
              <a:rPr lang="en-US" sz="1600">
                <a:effectLst>
                  <a:outerShdw blurRad="38100" dist="38100" dir="2700000" algn="tl">
                    <a:srgbClr val="C0C0C0"/>
                  </a:outerShdw>
                </a:effectLst>
                <a:cs typeface="David Transparent" pitchFamily="10" charset="-79"/>
              </a:rPr>
              <a:t> </a:t>
            </a:r>
            <a:r>
              <a:rPr lang="he-IL" sz="1600">
                <a:effectLst>
                  <a:outerShdw blurRad="38100" dist="38100" dir="2700000" algn="tl">
                    <a:srgbClr val="C0C0C0"/>
                  </a:outerShdw>
                </a:effectLst>
                <a:cs typeface="David Transparent" pitchFamily="10" charset="-79"/>
              </a:rPr>
              <a:t>הוא   </a:t>
            </a:r>
            <a:r>
              <a:rPr lang="en-US" sz="1600">
                <a:solidFill>
                  <a:srgbClr val="FF3300"/>
                </a:solidFill>
                <a:effectLst>
                  <a:outerShdw blurRad="38100" dist="38100" dir="2700000" algn="tl">
                    <a:srgbClr val="C0C0C0"/>
                  </a:outerShdw>
                </a:effectLst>
                <a:cs typeface="David Transparent" pitchFamily="10" charset="-79"/>
              </a:rPr>
              <a:t>TRUE</a:t>
            </a:r>
            <a:r>
              <a:rPr lang="he-IL" sz="1600">
                <a:solidFill>
                  <a:srgbClr val="FF3300"/>
                </a:solidFill>
                <a:effectLst>
                  <a:outerShdw blurRad="38100" dist="38100" dir="2700000" algn="tl">
                    <a:srgbClr val="C0C0C0"/>
                  </a:outerShdw>
                </a:effectLst>
                <a:cs typeface="David Transparent" pitchFamily="10" charset="-79"/>
              </a:rPr>
              <a:t> .</a:t>
            </a:r>
            <a:endParaRPr lang="en-US" sz="1600">
              <a:solidFill>
                <a:srgbClr val="FF3300"/>
              </a:solidFill>
              <a:effectLst>
                <a:outerShdw blurRad="38100" dist="38100" dir="2700000" algn="tl">
                  <a:srgbClr val="C0C0C0"/>
                </a:outerShdw>
              </a:effectLst>
              <a:cs typeface="David Transparent" pitchFamily="10" charset="-79"/>
            </a:endParaRPr>
          </a:p>
        </p:txBody>
      </p:sp>
      <p:sp>
        <p:nvSpPr>
          <p:cNvPr id="89093" name="Text Box 5"/>
          <p:cNvSpPr txBox="1">
            <a:spLocks noChangeArrowheads="1"/>
          </p:cNvSpPr>
          <p:nvPr/>
        </p:nvSpPr>
        <p:spPr bwMode="auto">
          <a:xfrm>
            <a:off x="304800" y="1981200"/>
            <a:ext cx="8153400" cy="679450"/>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כדי לבדוק את מסמך האישור, נוודא קודם כל ששתי ההשמות אינן זהות (איך?). לאחר מכן עלינו לוודא, שכל אחת מההשמות היא אכן השמה מספקת.  </a:t>
            </a:r>
          </a:p>
        </p:txBody>
      </p:sp>
      <p:sp>
        <p:nvSpPr>
          <p:cNvPr id="89094" name="Text Box 6"/>
          <p:cNvSpPr txBox="1">
            <a:spLocks noChangeArrowheads="1"/>
          </p:cNvSpPr>
          <p:nvPr/>
        </p:nvSpPr>
        <p:spPr bwMode="auto">
          <a:xfrm>
            <a:off x="381000" y="3886200"/>
            <a:ext cx="8077200" cy="679450"/>
          </a:xfrm>
          <a:prstGeom prst="rect">
            <a:avLst/>
          </a:prstGeom>
          <a:noFill/>
          <a:ln w="9525">
            <a:noFill/>
            <a:miter lim="800000"/>
            <a:headEnd/>
            <a:tailEnd/>
          </a:ln>
          <a:effectLst/>
        </p:spPr>
        <p:txBody>
          <a:bodyPr>
            <a:spAutoFit/>
          </a:bodyPr>
          <a:lstStyle/>
          <a:p>
            <a:pPr>
              <a:lnSpc>
                <a:spcPct val="120000"/>
              </a:lnSpc>
              <a:spcBef>
                <a:spcPct val="50000"/>
              </a:spcBef>
            </a:pPr>
            <a:r>
              <a:rPr lang="he-IL" sz="1600">
                <a:effectLst>
                  <a:outerShdw blurRad="38100" dist="38100" dir="2700000" algn="tl">
                    <a:srgbClr val="C0C0C0"/>
                  </a:outerShdw>
                </a:effectLst>
                <a:cs typeface="David Transparent" pitchFamily="10" charset="-79"/>
              </a:rPr>
              <a:t>בדיקת מסמך האישור אורכת זמן פולינומיאלי, מפני שחישוב ערך האמת של פסוק בתחשיב הפסוקים באורך </a:t>
            </a:r>
            <a:r>
              <a:rPr lang="en-US" sz="1600">
                <a:effectLst>
                  <a:outerShdw blurRad="38100" dist="38100" dir="2700000" algn="tl">
                    <a:srgbClr val="C0C0C0"/>
                  </a:outerShdw>
                </a:effectLst>
                <a:cs typeface="David Transparent" pitchFamily="10" charset="-79"/>
              </a:rPr>
              <a:t>n</a:t>
            </a:r>
            <a:r>
              <a:rPr lang="he-IL" sz="1600">
                <a:effectLst>
                  <a:outerShdw blurRad="38100" dist="38100" dir="2700000" algn="tl">
                    <a:srgbClr val="C0C0C0"/>
                  </a:outerShdw>
                </a:effectLst>
                <a:cs typeface="David Transparent" pitchFamily="10" charset="-79"/>
              </a:rPr>
              <a:t> יכול להיעשות בזמן </a:t>
            </a:r>
            <a:r>
              <a:rPr lang="en-US" sz="1600" i="1">
                <a:effectLst>
                  <a:outerShdw blurRad="38100" dist="38100" dir="2700000" algn="tl">
                    <a:srgbClr val="C0C0C0"/>
                  </a:outerShdw>
                </a:effectLst>
                <a:cs typeface="David Transparent" pitchFamily="10" charset="-79"/>
              </a:rPr>
              <a:t>O</a:t>
            </a:r>
            <a:r>
              <a:rPr lang="en-US" sz="1600">
                <a:effectLst>
                  <a:outerShdw blurRad="38100" dist="38100" dir="2700000" algn="tl">
                    <a:srgbClr val="C0C0C0"/>
                  </a:outerShdw>
                </a:effectLst>
                <a:cs typeface="David Transparent" pitchFamily="10" charset="-79"/>
              </a:rPr>
              <a:t>(n)</a:t>
            </a:r>
            <a:r>
              <a:rPr lang="he-IL" sz="1600">
                <a:effectLst>
                  <a:outerShdw blurRad="38100" dist="38100" dir="2700000" algn="tl">
                    <a:srgbClr val="C0C0C0"/>
                  </a:outerShdw>
                </a:effectLst>
                <a:cs typeface="David Transparent" pitchFamily="10" charset="-79"/>
              </a:rPr>
              <a:t> (למשל, בעזרת טבלת אמת).</a:t>
            </a:r>
            <a:endParaRPr lang="en-US" sz="1600">
              <a:solidFill>
                <a:srgbClr val="FF3300"/>
              </a:solidFill>
              <a:effectLst>
                <a:outerShdw blurRad="38100" dist="38100" dir="2700000" algn="tl">
                  <a:srgbClr val="C0C0C0"/>
                </a:outerShdw>
              </a:effectLst>
              <a:cs typeface="David Transparent" pitchFamily="10"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wipe(up)">
                                      <p:cBhvr>
                                        <p:cTn id="7" dur="500"/>
                                        <p:tgtEl>
                                          <p:spTgt spid="89090"/>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builtIn="1"/>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9091"/>
                                        </p:tgtEl>
                                        <p:attrNameLst>
                                          <p:attrName>style.visibility</p:attrName>
                                        </p:attrNameLst>
                                      </p:cBhvr>
                                      <p:to>
                                        <p:strVal val="visible"/>
                                      </p:to>
                                    </p:set>
                                    <p:animEffect transition="in" filter="wipe(up)">
                                      <p:cBhvr>
                                        <p:cTn id="12" dur="500"/>
                                        <p:tgtEl>
                                          <p:spTgt spid="890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9093"/>
                                        </p:tgtEl>
                                        <p:attrNameLst>
                                          <p:attrName>style.visibility</p:attrName>
                                        </p:attrNameLst>
                                      </p:cBhvr>
                                      <p:to>
                                        <p:strVal val="visible"/>
                                      </p:to>
                                    </p:set>
                                    <p:animEffect transition="in" filter="wipe(up)">
                                      <p:cBhvr>
                                        <p:cTn id="17" dur="500"/>
                                        <p:tgtEl>
                                          <p:spTgt spid="890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9092"/>
                                        </p:tgtEl>
                                        <p:attrNameLst>
                                          <p:attrName>style.visibility</p:attrName>
                                        </p:attrNameLst>
                                      </p:cBhvr>
                                      <p:to>
                                        <p:strVal val="visible"/>
                                      </p:to>
                                    </p:set>
                                    <p:animEffect transition="in" filter="wipe(up)">
                                      <p:cBhvr>
                                        <p:cTn id="22" dur="500"/>
                                        <p:tgtEl>
                                          <p:spTgt spid="890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9094"/>
                                        </p:tgtEl>
                                        <p:attrNameLst>
                                          <p:attrName>style.visibility</p:attrName>
                                        </p:attrNameLst>
                                      </p:cBhvr>
                                      <p:to>
                                        <p:strVal val="visible"/>
                                      </p:to>
                                    </p:set>
                                    <p:animEffect transition="in" filter="wipe(up)">
                                      <p:cBhvr>
                                        <p:cTn id="27" dur="500"/>
                                        <p:tgtEl>
                                          <p:spTgt spid="89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utoUpdateAnimBg="0"/>
      <p:bldP spid="89091" grpId="0" autoUpdateAnimBg="0"/>
      <p:bldP spid="89092" grpId="0" autoUpdateAnimBg="0"/>
      <p:bldP spid="89093" grpId="0" autoUpdateAnimBg="0"/>
      <p:bldP spid="8909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2"/>
          </p:nvPr>
        </p:nvSpPr>
        <p:spPr/>
        <p:txBody>
          <a:bodyPr/>
          <a:lstStyle/>
          <a:p>
            <a:fld id="{A6E8BABE-AC09-4025-A966-0E6AAB2C4546}" type="slidenum">
              <a:rPr lang="en-US"/>
              <a:pPr/>
              <a:t>8</a:t>
            </a:fld>
            <a:endParaRPr lang="en-US"/>
          </a:p>
        </p:txBody>
      </p:sp>
      <p:sp>
        <p:nvSpPr>
          <p:cNvPr id="90114" name="Text Box 2"/>
          <p:cNvSpPr txBox="1">
            <a:spLocks noChangeArrowheads="1"/>
          </p:cNvSpPr>
          <p:nvPr/>
        </p:nvSpPr>
        <p:spPr bwMode="auto">
          <a:xfrm>
            <a:off x="914400" y="1143000"/>
            <a:ext cx="7543800" cy="336550"/>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נתאר רדוקציה פולינומיאלית </a:t>
            </a:r>
            <a:r>
              <a:rPr lang="he-IL" sz="1600">
                <a:solidFill>
                  <a:schemeClr val="accent2"/>
                </a:solidFill>
                <a:effectLst>
                  <a:outerShdw blurRad="38100" dist="38100" dir="2700000" algn="tl">
                    <a:srgbClr val="C0C0C0"/>
                  </a:outerShdw>
                </a:effectLst>
                <a:cs typeface="David Transparent" pitchFamily="10" charset="-79"/>
              </a:rPr>
              <a:t>מבעיית הספיקות</a:t>
            </a:r>
            <a:r>
              <a:rPr lang="he-IL" sz="1600">
                <a:effectLst>
                  <a:outerShdw blurRad="38100" dist="38100" dir="2700000" algn="tl">
                    <a:srgbClr val="C0C0C0"/>
                  </a:outerShdw>
                </a:effectLst>
                <a:cs typeface="David Transparent" pitchFamily="10" charset="-79"/>
              </a:rPr>
              <a:t>:</a:t>
            </a:r>
          </a:p>
        </p:txBody>
      </p:sp>
      <p:sp>
        <p:nvSpPr>
          <p:cNvPr id="90115" name="Text Box 3"/>
          <p:cNvSpPr txBox="1">
            <a:spLocks noChangeArrowheads="1"/>
          </p:cNvSpPr>
          <p:nvPr/>
        </p:nvSpPr>
        <p:spPr bwMode="auto">
          <a:xfrm>
            <a:off x="5029200" y="730250"/>
            <a:ext cx="3657600" cy="336550"/>
          </a:xfrm>
          <a:prstGeom prst="rect">
            <a:avLst/>
          </a:prstGeom>
          <a:noFill/>
          <a:ln w="9525">
            <a:noFill/>
            <a:miter lim="800000"/>
            <a:headEnd/>
            <a:tailEnd/>
          </a:ln>
          <a:effectLst/>
        </p:spPr>
        <p:txBody>
          <a:bodyPr>
            <a:spAutoFit/>
          </a:bodyPr>
          <a:lstStyle/>
          <a:p>
            <a:pPr>
              <a:spcBef>
                <a:spcPct val="50000"/>
              </a:spcBef>
            </a:pPr>
            <a:r>
              <a:rPr lang="he-IL" sz="1600">
                <a:solidFill>
                  <a:schemeClr val="accent2"/>
                </a:solidFill>
                <a:effectLst>
                  <a:outerShdw blurRad="38100" dist="38100" dir="2700000" algn="tl">
                    <a:srgbClr val="C0C0C0"/>
                  </a:outerShdw>
                </a:effectLst>
                <a:cs typeface="David Transparent" pitchFamily="10" charset="-79"/>
              </a:rPr>
              <a:t>2. רדוקציה מבעיה השייכת ל-</a:t>
            </a:r>
            <a:r>
              <a:rPr lang="en-US" sz="1600">
                <a:solidFill>
                  <a:schemeClr val="accent2"/>
                </a:solidFill>
                <a:effectLst>
                  <a:outerShdw blurRad="38100" dist="38100" dir="2700000" algn="tl">
                    <a:srgbClr val="C0C0C0"/>
                  </a:outerShdw>
                </a:effectLst>
                <a:cs typeface="David Transparent" pitchFamily="10" charset="-79"/>
              </a:rPr>
              <a:t>NPC</a:t>
            </a:r>
            <a:r>
              <a:rPr lang="he-IL" sz="1600">
                <a:solidFill>
                  <a:schemeClr val="accent2"/>
                </a:solidFill>
                <a:effectLst>
                  <a:outerShdw blurRad="38100" dist="38100" dir="2700000" algn="tl">
                    <a:srgbClr val="C0C0C0"/>
                  </a:outerShdw>
                </a:effectLst>
                <a:cs typeface="David Transparent" pitchFamily="10" charset="-79"/>
              </a:rPr>
              <a:t>:</a:t>
            </a:r>
            <a:endParaRPr lang="en-US" sz="1600">
              <a:solidFill>
                <a:schemeClr val="accent2"/>
              </a:solidFill>
              <a:effectLst>
                <a:outerShdw blurRad="38100" dist="38100" dir="2700000" algn="tl">
                  <a:srgbClr val="C0C0C0"/>
                </a:outerShdw>
              </a:effectLst>
              <a:cs typeface="David Transparent" pitchFamily="10" charset="-79"/>
            </a:endParaRPr>
          </a:p>
        </p:txBody>
      </p:sp>
      <p:grpSp>
        <p:nvGrpSpPr>
          <p:cNvPr id="90131" name="Group 19"/>
          <p:cNvGrpSpPr>
            <a:grpSpLocks/>
          </p:cNvGrpSpPr>
          <p:nvPr/>
        </p:nvGrpSpPr>
        <p:grpSpPr bwMode="auto">
          <a:xfrm>
            <a:off x="1295400" y="2592388"/>
            <a:ext cx="7162800" cy="1065212"/>
            <a:chOff x="816" y="1633"/>
            <a:chExt cx="4512" cy="671"/>
          </a:xfrm>
        </p:grpSpPr>
        <p:graphicFrame>
          <p:nvGraphicFramePr>
            <p:cNvPr id="90118" name="Object 6"/>
            <p:cNvGraphicFramePr>
              <a:graphicFrameLocks noChangeAspect="1"/>
            </p:cNvGraphicFramePr>
            <p:nvPr/>
          </p:nvGraphicFramePr>
          <p:xfrm>
            <a:off x="4176" y="1633"/>
            <a:ext cx="261" cy="383"/>
          </p:xfrm>
          <a:graphic>
            <a:graphicData uri="http://schemas.openxmlformats.org/presentationml/2006/ole">
              <p:oleObj spid="_x0000_s90118" name="Equation" r:id="rId4" imgW="126720" imgH="203040" progId="Equation.DSMT4">
                <p:embed/>
              </p:oleObj>
            </a:graphicData>
          </a:graphic>
        </p:graphicFrame>
        <p:grpSp>
          <p:nvGrpSpPr>
            <p:cNvPr id="90130" name="Group 18"/>
            <p:cNvGrpSpPr>
              <a:grpSpLocks/>
            </p:cNvGrpSpPr>
            <p:nvPr/>
          </p:nvGrpSpPr>
          <p:grpSpPr bwMode="auto">
            <a:xfrm>
              <a:off x="816" y="1729"/>
              <a:ext cx="4512" cy="575"/>
              <a:chOff x="816" y="1729"/>
              <a:chExt cx="4512" cy="575"/>
            </a:xfrm>
          </p:grpSpPr>
          <p:sp>
            <p:nvSpPr>
              <p:cNvPr id="90117" name="Text Box 5"/>
              <p:cNvSpPr txBox="1">
                <a:spLocks noChangeArrowheads="1"/>
              </p:cNvSpPr>
              <p:nvPr/>
            </p:nvSpPr>
            <p:spPr bwMode="auto">
              <a:xfrm>
                <a:off x="4368" y="1729"/>
                <a:ext cx="960" cy="212"/>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בהינתן פסוק </a:t>
                </a:r>
                <a:endParaRPr lang="en-US" sz="1600">
                  <a:effectLst>
                    <a:outerShdw blurRad="38100" dist="38100" dir="2700000" algn="tl">
                      <a:srgbClr val="C0C0C0"/>
                    </a:outerShdw>
                  </a:effectLst>
                  <a:cs typeface="David Transparent" pitchFamily="10" charset="-79"/>
                </a:endParaRPr>
              </a:p>
            </p:txBody>
          </p:sp>
          <p:sp>
            <p:nvSpPr>
              <p:cNvPr id="90119" name="Text Box 7"/>
              <p:cNvSpPr txBox="1">
                <a:spLocks noChangeArrowheads="1"/>
              </p:cNvSpPr>
              <p:nvPr/>
            </p:nvSpPr>
            <p:spPr bwMode="auto">
              <a:xfrm>
                <a:off x="912" y="1729"/>
                <a:ext cx="3216" cy="212"/>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כקלט לבעיית הספיקות נבנה קלט לבעיה החדשה:  </a:t>
                </a:r>
                <a:endParaRPr lang="en-US" sz="1600">
                  <a:effectLst>
                    <a:outerShdw blurRad="38100" dist="38100" dir="2700000" algn="tl">
                      <a:srgbClr val="C0C0C0"/>
                    </a:outerShdw>
                  </a:effectLst>
                  <a:cs typeface="David Transparent" pitchFamily="10" charset="-79"/>
                </a:endParaRPr>
              </a:p>
            </p:txBody>
          </p:sp>
          <p:sp>
            <p:nvSpPr>
              <p:cNvPr id="90120" name="Text Box 8"/>
              <p:cNvSpPr txBox="1">
                <a:spLocks noChangeArrowheads="1"/>
              </p:cNvSpPr>
              <p:nvPr/>
            </p:nvSpPr>
            <p:spPr bwMode="auto">
              <a:xfrm>
                <a:off x="3216" y="2017"/>
                <a:ext cx="2112" cy="212"/>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יהי </a:t>
                </a:r>
                <a:r>
                  <a:rPr lang="en-US" sz="1600">
                    <a:effectLst>
                      <a:outerShdw blurRad="38100" dist="38100" dir="2700000" algn="tl">
                        <a:srgbClr val="C0C0C0"/>
                      </a:outerShdw>
                    </a:effectLst>
                    <a:cs typeface="David Transparent" pitchFamily="10" charset="-79"/>
                  </a:rPr>
                  <a:t>X</a:t>
                </a:r>
                <a:r>
                  <a:rPr lang="he-IL" sz="1600">
                    <a:effectLst>
                      <a:outerShdw blurRad="38100" dist="38100" dir="2700000" algn="tl">
                        <a:srgbClr val="C0C0C0"/>
                      </a:outerShdw>
                    </a:effectLst>
                    <a:cs typeface="David Transparent" pitchFamily="10" charset="-79"/>
                  </a:rPr>
                  <a:t> פסוק יסוד, שאינו מופיע ב-  </a:t>
                </a:r>
                <a:endParaRPr lang="en-US" sz="1600">
                  <a:effectLst>
                    <a:outerShdw blurRad="38100" dist="38100" dir="2700000" algn="tl">
                      <a:srgbClr val="C0C0C0"/>
                    </a:outerShdw>
                  </a:effectLst>
                  <a:cs typeface="David Transparent" pitchFamily="10" charset="-79"/>
                </a:endParaRPr>
              </a:p>
            </p:txBody>
          </p:sp>
          <p:graphicFrame>
            <p:nvGraphicFramePr>
              <p:cNvPr id="90121" name="Object 9"/>
              <p:cNvGraphicFramePr>
                <a:graphicFrameLocks noChangeAspect="1"/>
              </p:cNvGraphicFramePr>
              <p:nvPr/>
            </p:nvGraphicFramePr>
            <p:xfrm>
              <a:off x="3024" y="1921"/>
              <a:ext cx="261" cy="383"/>
            </p:xfrm>
            <a:graphic>
              <a:graphicData uri="http://schemas.openxmlformats.org/presentationml/2006/ole">
                <p:oleObj spid="_x0000_s90121" name="Equation" r:id="rId5" imgW="126720" imgH="203040" progId="Equation.DSMT4">
                  <p:embed/>
                </p:oleObj>
              </a:graphicData>
            </a:graphic>
          </p:graphicFrame>
          <p:sp>
            <p:nvSpPr>
              <p:cNvPr id="90122" name="Text Box 10"/>
              <p:cNvSpPr txBox="1">
                <a:spLocks noChangeArrowheads="1"/>
              </p:cNvSpPr>
              <p:nvPr/>
            </p:nvSpPr>
            <p:spPr bwMode="auto">
              <a:xfrm>
                <a:off x="816" y="2017"/>
                <a:ext cx="2304" cy="212"/>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 הקלט לבעיה החדשה יהיה הפסוק:  </a:t>
                </a:r>
                <a:endParaRPr lang="en-US" sz="1600">
                  <a:effectLst>
                    <a:outerShdw blurRad="38100" dist="38100" dir="2700000" algn="tl">
                      <a:srgbClr val="C0C0C0"/>
                    </a:outerShdw>
                  </a:effectLst>
                  <a:cs typeface="David Transparent" pitchFamily="10" charset="-79"/>
                </a:endParaRPr>
              </a:p>
            </p:txBody>
          </p:sp>
        </p:grpSp>
      </p:grpSp>
      <p:graphicFrame>
        <p:nvGraphicFramePr>
          <p:cNvPr id="90123" name="Object 11"/>
          <p:cNvGraphicFramePr>
            <a:graphicFrameLocks noChangeAspect="1"/>
          </p:cNvGraphicFramePr>
          <p:nvPr/>
        </p:nvGraphicFramePr>
        <p:xfrm>
          <a:off x="1524000" y="3887788"/>
          <a:ext cx="3811588" cy="608012"/>
        </p:xfrm>
        <a:graphic>
          <a:graphicData uri="http://schemas.openxmlformats.org/presentationml/2006/ole">
            <p:oleObj spid="_x0000_s90123" name="Equation" r:id="rId6" imgW="1168200" imgH="203040" progId="Equation.DSMT4">
              <p:embed/>
            </p:oleObj>
          </a:graphicData>
        </a:graphic>
      </p:graphicFrame>
      <p:grpSp>
        <p:nvGrpSpPr>
          <p:cNvPr id="90124" name="Group 12"/>
          <p:cNvGrpSpPr>
            <a:grpSpLocks/>
          </p:cNvGrpSpPr>
          <p:nvPr/>
        </p:nvGrpSpPr>
        <p:grpSpPr bwMode="auto">
          <a:xfrm>
            <a:off x="2260600" y="4572000"/>
            <a:ext cx="6197600" cy="1446213"/>
            <a:chOff x="1568" y="2880"/>
            <a:chExt cx="3904" cy="911"/>
          </a:xfrm>
        </p:grpSpPr>
        <p:graphicFrame>
          <p:nvGraphicFramePr>
            <p:cNvPr id="90125" name="Object 13"/>
            <p:cNvGraphicFramePr>
              <a:graphicFrameLocks noChangeAspect="1"/>
            </p:cNvGraphicFramePr>
            <p:nvPr/>
          </p:nvGraphicFramePr>
          <p:xfrm>
            <a:off x="1568" y="3312"/>
            <a:ext cx="3439" cy="479"/>
          </p:xfrm>
          <a:graphic>
            <a:graphicData uri="http://schemas.openxmlformats.org/presentationml/2006/ole">
              <p:oleObj spid="_x0000_s90125" name="Equation" r:id="rId7" imgW="1460160" imgH="203040" progId="Equation.DSMT4">
                <p:embed/>
              </p:oleObj>
            </a:graphicData>
          </a:graphic>
        </p:graphicFrame>
        <p:sp>
          <p:nvSpPr>
            <p:cNvPr id="90126" name="Text Box 14"/>
            <p:cNvSpPr txBox="1">
              <a:spLocks noChangeArrowheads="1"/>
            </p:cNvSpPr>
            <p:nvPr/>
          </p:nvSpPr>
          <p:spPr bwMode="auto">
            <a:xfrm>
              <a:off x="4512" y="2880"/>
              <a:ext cx="960" cy="212"/>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כלומר: </a:t>
              </a:r>
              <a:endParaRPr lang="en-US" sz="1600">
                <a:effectLst>
                  <a:outerShdw blurRad="38100" dist="38100" dir="2700000" algn="tl">
                    <a:srgbClr val="C0C0C0"/>
                  </a:outerShdw>
                </a:effectLst>
                <a:cs typeface="David Transparent" pitchFamily="10" charset="-79"/>
              </a:endParaRPr>
            </a:p>
          </p:txBody>
        </p:sp>
      </p:grpSp>
      <p:grpSp>
        <p:nvGrpSpPr>
          <p:cNvPr id="90127" name="Group 15"/>
          <p:cNvGrpSpPr>
            <a:grpSpLocks/>
          </p:cNvGrpSpPr>
          <p:nvPr/>
        </p:nvGrpSpPr>
        <p:grpSpPr bwMode="auto">
          <a:xfrm>
            <a:off x="609600" y="1524000"/>
            <a:ext cx="7929563" cy="990600"/>
            <a:chOff x="576" y="960"/>
            <a:chExt cx="4995" cy="624"/>
          </a:xfrm>
        </p:grpSpPr>
        <p:sp>
          <p:nvSpPr>
            <p:cNvPr id="90128" name="Rectangle 16"/>
            <p:cNvSpPr>
              <a:spLocks noChangeArrowheads="1"/>
            </p:cNvSpPr>
            <p:nvPr/>
          </p:nvSpPr>
          <p:spPr bwMode="auto">
            <a:xfrm>
              <a:off x="679" y="960"/>
              <a:ext cx="4892" cy="624"/>
            </a:xfrm>
            <a:prstGeom prst="rect">
              <a:avLst/>
            </a:prstGeom>
            <a:noFill/>
            <a:ln w="57150" cmpd="thickThin">
              <a:solidFill>
                <a:schemeClr val="accent1"/>
              </a:solidFill>
              <a:miter lim="800000"/>
              <a:headEnd/>
              <a:tailEnd/>
            </a:ln>
            <a:effectLst/>
          </p:spPr>
          <p:txBody>
            <a:bodyPr wrap="none" anchor="ctr"/>
            <a:lstStyle/>
            <a:p>
              <a:endParaRPr lang="he-IL"/>
            </a:p>
          </p:txBody>
        </p:sp>
        <p:sp>
          <p:nvSpPr>
            <p:cNvPr id="90129" name="Text Box 17"/>
            <p:cNvSpPr txBox="1">
              <a:spLocks noChangeArrowheads="1"/>
            </p:cNvSpPr>
            <p:nvPr/>
          </p:nvSpPr>
          <p:spPr bwMode="auto">
            <a:xfrm>
              <a:off x="576" y="1045"/>
              <a:ext cx="4944" cy="443"/>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הקלט לבעיה: פסוק בתחשיב הפסוקים.</a:t>
              </a:r>
            </a:p>
            <a:p>
              <a:pPr>
                <a:spcBef>
                  <a:spcPct val="50000"/>
                </a:spcBef>
              </a:pPr>
              <a:r>
                <a:rPr lang="he-IL" sz="1600">
                  <a:effectLst>
                    <a:outerShdw blurRad="38100" dist="38100" dir="2700000" algn="tl">
                      <a:srgbClr val="C0C0C0"/>
                    </a:outerShdw>
                  </a:effectLst>
                  <a:cs typeface="David Transparent" pitchFamily="10" charset="-79"/>
                </a:rPr>
                <a:t>השאלה: האם קיימת לפחות השמה אחת של ערכי אמת המספקת את הפסוק?</a:t>
              </a:r>
              <a:endParaRPr lang="en-US" sz="1600">
                <a:effectLst>
                  <a:outerShdw blurRad="38100" dist="38100" dir="2700000" algn="tl">
                    <a:srgbClr val="C0C0C0"/>
                  </a:outerShdw>
                </a:effectLst>
                <a:cs typeface="David Transparent" pitchFamily="10" charset="-79"/>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wipe(up)">
                                      <p:cBhvr>
                                        <p:cTn id="7" dur="500"/>
                                        <p:tgtEl>
                                          <p:spTgt spid="90115"/>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builtIn="1"/>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0114"/>
                                        </p:tgtEl>
                                        <p:attrNameLst>
                                          <p:attrName>style.visibility</p:attrName>
                                        </p:attrNameLst>
                                      </p:cBhvr>
                                      <p:to>
                                        <p:strVal val="visible"/>
                                      </p:to>
                                    </p:set>
                                    <p:animEffect transition="in" filter="wipe(up)">
                                      <p:cBhvr>
                                        <p:cTn id="12" dur="500"/>
                                        <p:tgtEl>
                                          <p:spTgt spid="90114"/>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90127"/>
                                        </p:tgtEl>
                                        <p:attrNameLst>
                                          <p:attrName>style.visibility</p:attrName>
                                        </p:attrNameLst>
                                      </p:cBhvr>
                                      <p:to>
                                        <p:strVal val="visible"/>
                                      </p:to>
                                    </p:set>
                                    <p:anim calcmode="lin" valueType="num">
                                      <p:cBhvr>
                                        <p:cTn id="17" dur="500" fill="hold"/>
                                        <p:tgtEl>
                                          <p:spTgt spid="90127"/>
                                        </p:tgtEl>
                                        <p:attrNameLst>
                                          <p:attrName>ppt_w</p:attrName>
                                        </p:attrNameLst>
                                      </p:cBhvr>
                                      <p:tavLst>
                                        <p:tav tm="0">
                                          <p:val>
                                            <p:fltVal val="0"/>
                                          </p:val>
                                        </p:tav>
                                        <p:tav tm="100000">
                                          <p:val>
                                            <p:strVal val="#ppt_w"/>
                                          </p:val>
                                        </p:tav>
                                      </p:tavLst>
                                    </p:anim>
                                    <p:anim calcmode="lin" valueType="num">
                                      <p:cBhvr>
                                        <p:cTn id="18" dur="500" fill="hold"/>
                                        <p:tgtEl>
                                          <p:spTgt spid="90127"/>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90131"/>
                                        </p:tgtEl>
                                        <p:attrNameLst>
                                          <p:attrName>style.visibility</p:attrName>
                                        </p:attrNameLst>
                                      </p:cBhvr>
                                      <p:to>
                                        <p:strVal val="visible"/>
                                      </p:to>
                                    </p:set>
                                    <p:animEffect transition="in" filter="wipe(up)">
                                      <p:cBhvr>
                                        <p:cTn id="23" dur="500"/>
                                        <p:tgtEl>
                                          <p:spTgt spid="90131"/>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90123"/>
                                        </p:tgtEl>
                                        <p:attrNameLst>
                                          <p:attrName>style.visibility</p:attrName>
                                        </p:attrNameLst>
                                      </p:cBhvr>
                                      <p:to>
                                        <p:strVal val="visible"/>
                                      </p:to>
                                    </p:set>
                                    <p:anim calcmode="lin" valueType="num">
                                      <p:cBhvr additive="base">
                                        <p:cTn id="28" dur="500" fill="hold"/>
                                        <p:tgtEl>
                                          <p:spTgt spid="90123"/>
                                        </p:tgtEl>
                                        <p:attrNameLst>
                                          <p:attrName>ppt_x</p:attrName>
                                        </p:attrNameLst>
                                      </p:cBhvr>
                                      <p:tavLst>
                                        <p:tav tm="0">
                                          <p:val>
                                            <p:strVal val="0-#ppt_w/2"/>
                                          </p:val>
                                        </p:tav>
                                        <p:tav tm="100000">
                                          <p:val>
                                            <p:strVal val="#ppt_x"/>
                                          </p:val>
                                        </p:tav>
                                      </p:tavLst>
                                    </p:anim>
                                    <p:anim calcmode="lin" valueType="num">
                                      <p:cBhvr additive="base">
                                        <p:cTn id="29" dur="500" fill="hold"/>
                                        <p:tgtEl>
                                          <p:spTgt spid="9012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90124"/>
                                        </p:tgtEl>
                                        <p:attrNameLst>
                                          <p:attrName>style.visibility</p:attrName>
                                        </p:attrNameLst>
                                      </p:cBhvr>
                                      <p:to>
                                        <p:strVal val="visible"/>
                                      </p:to>
                                    </p:set>
                                    <p:animEffect transition="in" filter="wipe(up)">
                                      <p:cBhvr>
                                        <p:cTn id="34" dur="500"/>
                                        <p:tgtEl>
                                          <p:spTgt spid="90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utoUpdateAnimBg="0"/>
      <p:bldP spid="9011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3"/>
          <p:cNvSpPr>
            <a:spLocks noGrp="1"/>
          </p:cNvSpPr>
          <p:nvPr>
            <p:ph type="sldNum" sz="quarter" idx="12"/>
          </p:nvPr>
        </p:nvSpPr>
        <p:spPr/>
        <p:txBody>
          <a:bodyPr/>
          <a:lstStyle/>
          <a:p>
            <a:fld id="{E3F075E5-1DE7-409B-886B-FEEE86BBCD71}" type="slidenum">
              <a:rPr lang="en-US"/>
              <a:pPr/>
              <a:t>9</a:t>
            </a:fld>
            <a:endParaRPr lang="en-US"/>
          </a:p>
        </p:txBody>
      </p:sp>
      <p:grpSp>
        <p:nvGrpSpPr>
          <p:cNvPr id="91138" name="Group 2"/>
          <p:cNvGrpSpPr>
            <a:grpSpLocks/>
          </p:cNvGrpSpPr>
          <p:nvPr/>
        </p:nvGrpSpPr>
        <p:grpSpPr bwMode="auto">
          <a:xfrm>
            <a:off x="2133600" y="1143000"/>
            <a:ext cx="5562600" cy="1676400"/>
            <a:chOff x="1344" y="720"/>
            <a:chExt cx="3504" cy="1056"/>
          </a:xfrm>
        </p:grpSpPr>
        <p:sp>
          <p:nvSpPr>
            <p:cNvPr id="91139" name="Line 3"/>
            <p:cNvSpPr>
              <a:spLocks noChangeShapeType="1"/>
            </p:cNvSpPr>
            <p:nvPr/>
          </p:nvSpPr>
          <p:spPr bwMode="auto">
            <a:xfrm>
              <a:off x="1344" y="1296"/>
              <a:ext cx="480" cy="0"/>
            </a:xfrm>
            <a:prstGeom prst="line">
              <a:avLst/>
            </a:prstGeom>
            <a:noFill/>
            <a:ln w="9525">
              <a:solidFill>
                <a:schemeClr val="tx1"/>
              </a:solidFill>
              <a:round/>
              <a:headEnd/>
              <a:tailEnd type="triangle" w="med" len="med"/>
            </a:ln>
            <a:effectLst/>
          </p:spPr>
          <p:txBody>
            <a:bodyPr wrap="none"/>
            <a:lstStyle/>
            <a:p>
              <a:endParaRPr lang="he-IL"/>
            </a:p>
          </p:txBody>
        </p:sp>
        <p:sp>
          <p:nvSpPr>
            <p:cNvPr id="91140" name="Line 4"/>
            <p:cNvSpPr>
              <a:spLocks noChangeShapeType="1"/>
            </p:cNvSpPr>
            <p:nvPr/>
          </p:nvSpPr>
          <p:spPr bwMode="auto">
            <a:xfrm>
              <a:off x="4368" y="1296"/>
              <a:ext cx="480" cy="0"/>
            </a:xfrm>
            <a:prstGeom prst="line">
              <a:avLst/>
            </a:prstGeom>
            <a:noFill/>
            <a:ln w="9525">
              <a:solidFill>
                <a:schemeClr val="tx1"/>
              </a:solidFill>
              <a:round/>
              <a:headEnd/>
              <a:tailEnd type="triangle" w="med" len="med"/>
            </a:ln>
            <a:effectLst/>
          </p:spPr>
          <p:txBody>
            <a:bodyPr wrap="none"/>
            <a:lstStyle/>
            <a:p>
              <a:endParaRPr lang="he-IL"/>
            </a:p>
          </p:txBody>
        </p:sp>
        <p:sp>
          <p:nvSpPr>
            <p:cNvPr id="91141" name="AutoShape 5"/>
            <p:cNvSpPr>
              <a:spLocks noChangeArrowheads="1"/>
            </p:cNvSpPr>
            <p:nvPr/>
          </p:nvSpPr>
          <p:spPr bwMode="auto">
            <a:xfrm>
              <a:off x="1824" y="912"/>
              <a:ext cx="2544" cy="864"/>
            </a:xfrm>
            <a:prstGeom prst="bevel">
              <a:avLst>
                <a:gd name="adj" fmla="val 12500"/>
              </a:avLst>
            </a:prstGeom>
            <a:solidFill>
              <a:schemeClr val="hlink">
                <a:alpha val="50000"/>
              </a:schemeClr>
            </a:solidFill>
            <a:ln w="9525">
              <a:solidFill>
                <a:schemeClr val="tx1"/>
              </a:solidFill>
              <a:miter lim="800000"/>
              <a:headEnd/>
              <a:tailEnd/>
            </a:ln>
            <a:effectLst/>
          </p:spPr>
          <p:txBody>
            <a:bodyPr wrap="none" anchor="ctr"/>
            <a:lstStyle/>
            <a:p>
              <a:endParaRPr lang="he-IL"/>
            </a:p>
          </p:txBody>
        </p:sp>
        <p:sp>
          <p:nvSpPr>
            <p:cNvPr id="91142" name="Text Box 6"/>
            <p:cNvSpPr txBox="1">
              <a:spLocks noChangeArrowheads="1"/>
            </p:cNvSpPr>
            <p:nvPr/>
          </p:nvSpPr>
          <p:spPr bwMode="auto">
            <a:xfrm>
              <a:off x="2736" y="720"/>
              <a:ext cx="720" cy="231"/>
            </a:xfrm>
            <a:prstGeom prst="rect">
              <a:avLst/>
            </a:prstGeom>
            <a:noFill/>
            <a:ln w="9525">
              <a:noFill/>
              <a:miter lim="800000"/>
              <a:headEnd/>
              <a:tailEnd/>
            </a:ln>
            <a:effectLst/>
          </p:spPr>
          <p:txBody>
            <a:bodyPr>
              <a:spAutoFit/>
            </a:bodyPr>
            <a:lstStyle/>
            <a:p>
              <a:pPr>
                <a:spcBef>
                  <a:spcPct val="50000"/>
                </a:spcBef>
              </a:pPr>
              <a:r>
                <a:rPr lang="he-IL" sz="1800" b="1">
                  <a:solidFill>
                    <a:schemeClr val="accent2"/>
                  </a:solidFill>
                  <a:effectLst>
                    <a:outerShdw blurRad="38100" dist="38100" dir="2700000" algn="tl">
                      <a:srgbClr val="C0C0C0"/>
                    </a:outerShdw>
                  </a:effectLst>
                  <a:cs typeface="David Transparent" pitchFamily="10" charset="-79"/>
                </a:rPr>
                <a:t>בעיה </a:t>
              </a:r>
              <a:r>
                <a:rPr lang="en-US" sz="1800" b="1">
                  <a:solidFill>
                    <a:schemeClr val="accent2"/>
                  </a:solidFill>
                  <a:effectLst>
                    <a:outerShdw blurRad="38100" dist="38100" dir="2700000" algn="tl">
                      <a:srgbClr val="C0C0C0"/>
                    </a:outerShdw>
                  </a:effectLst>
                  <a:cs typeface="David Transparent" pitchFamily="10" charset="-79"/>
                </a:rPr>
                <a:t>A</a:t>
              </a:r>
            </a:p>
          </p:txBody>
        </p:sp>
      </p:grpSp>
      <p:grpSp>
        <p:nvGrpSpPr>
          <p:cNvPr id="91143" name="Group 7"/>
          <p:cNvGrpSpPr>
            <a:grpSpLocks/>
          </p:cNvGrpSpPr>
          <p:nvPr/>
        </p:nvGrpSpPr>
        <p:grpSpPr bwMode="auto">
          <a:xfrm>
            <a:off x="2133600" y="3733800"/>
            <a:ext cx="5562600" cy="1676400"/>
            <a:chOff x="1344" y="2352"/>
            <a:chExt cx="3504" cy="1056"/>
          </a:xfrm>
        </p:grpSpPr>
        <p:sp>
          <p:nvSpPr>
            <p:cNvPr id="91144" name="Line 8"/>
            <p:cNvSpPr>
              <a:spLocks noChangeShapeType="1"/>
            </p:cNvSpPr>
            <p:nvPr/>
          </p:nvSpPr>
          <p:spPr bwMode="auto">
            <a:xfrm>
              <a:off x="1344" y="3024"/>
              <a:ext cx="480" cy="0"/>
            </a:xfrm>
            <a:prstGeom prst="line">
              <a:avLst/>
            </a:prstGeom>
            <a:noFill/>
            <a:ln w="9525">
              <a:solidFill>
                <a:schemeClr val="tx1"/>
              </a:solidFill>
              <a:round/>
              <a:headEnd/>
              <a:tailEnd type="triangle" w="med" len="med"/>
            </a:ln>
            <a:effectLst/>
          </p:spPr>
          <p:txBody>
            <a:bodyPr wrap="none"/>
            <a:lstStyle/>
            <a:p>
              <a:endParaRPr lang="he-IL"/>
            </a:p>
          </p:txBody>
        </p:sp>
        <p:sp>
          <p:nvSpPr>
            <p:cNvPr id="91145" name="Line 9"/>
            <p:cNvSpPr>
              <a:spLocks noChangeShapeType="1"/>
            </p:cNvSpPr>
            <p:nvPr/>
          </p:nvSpPr>
          <p:spPr bwMode="auto">
            <a:xfrm>
              <a:off x="4368" y="2976"/>
              <a:ext cx="480" cy="0"/>
            </a:xfrm>
            <a:prstGeom prst="line">
              <a:avLst/>
            </a:prstGeom>
            <a:noFill/>
            <a:ln w="9525">
              <a:solidFill>
                <a:schemeClr val="tx1"/>
              </a:solidFill>
              <a:round/>
              <a:headEnd/>
              <a:tailEnd type="triangle" w="med" len="med"/>
            </a:ln>
            <a:effectLst/>
          </p:spPr>
          <p:txBody>
            <a:bodyPr wrap="none"/>
            <a:lstStyle/>
            <a:p>
              <a:endParaRPr lang="he-IL"/>
            </a:p>
          </p:txBody>
        </p:sp>
        <p:sp>
          <p:nvSpPr>
            <p:cNvPr id="91146" name="AutoShape 10"/>
            <p:cNvSpPr>
              <a:spLocks noChangeArrowheads="1"/>
            </p:cNvSpPr>
            <p:nvPr/>
          </p:nvSpPr>
          <p:spPr bwMode="auto">
            <a:xfrm>
              <a:off x="1824" y="2544"/>
              <a:ext cx="2544" cy="864"/>
            </a:xfrm>
            <a:prstGeom prst="bevel">
              <a:avLst>
                <a:gd name="adj" fmla="val 12500"/>
              </a:avLst>
            </a:prstGeom>
            <a:solidFill>
              <a:schemeClr val="hlink">
                <a:alpha val="50000"/>
              </a:schemeClr>
            </a:solidFill>
            <a:ln w="9525">
              <a:solidFill>
                <a:schemeClr val="tx1"/>
              </a:solidFill>
              <a:miter lim="800000"/>
              <a:headEnd/>
              <a:tailEnd/>
            </a:ln>
            <a:effectLst/>
          </p:spPr>
          <p:txBody>
            <a:bodyPr wrap="none" anchor="ctr"/>
            <a:lstStyle/>
            <a:p>
              <a:endParaRPr lang="he-IL"/>
            </a:p>
          </p:txBody>
        </p:sp>
        <p:sp>
          <p:nvSpPr>
            <p:cNvPr id="91147" name="Text Box 11"/>
            <p:cNvSpPr txBox="1">
              <a:spLocks noChangeArrowheads="1"/>
            </p:cNvSpPr>
            <p:nvPr/>
          </p:nvSpPr>
          <p:spPr bwMode="auto">
            <a:xfrm>
              <a:off x="2784" y="2352"/>
              <a:ext cx="672" cy="231"/>
            </a:xfrm>
            <a:prstGeom prst="rect">
              <a:avLst/>
            </a:prstGeom>
            <a:noFill/>
            <a:ln w="9525">
              <a:noFill/>
              <a:miter lim="800000"/>
              <a:headEnd/>
              <a:tailEnd/>
            </a:ln>
            <a:effectLst/>
          </p:spPr>
          <p:txBody>
            <a:bodyPr>
              <a:spAutoFit/>
            </a:bodyPr>
            <a:lstStyle/>
            <a:p>
              <a:pPr>
                <a:spcBef>
                  <a:spcPct val="50000"/>
                </a:spcBef>
              </a:pPr>
              <a:r>
                <a:rPr lang="he-IL" sz="1800" b="1">
                  <a:solidFill>
                    <a:schemeClr val="accent2"/>
                  </a:solidFill>
                  <a:effectLst>
                    <a:outerShdw blurRad="38100" dist="38100" dir="2700000" algn="tl">
                      <a:srgbClr val="C0C0C0"/>
                    </a:outerShdw>
                  </a:effectLst>
                  <a:cs typeface="David Transparent" pitchFamily="10" charset="-79"/>
                </a:rPr>
                <a:t>בעיה </a:t>
              </a:r>
              <a:r>
                <a:rPr lang="en-US" sz="1800" b="1">
                  <a:solidFill>
                    <a:schemeClr val="accent2"/>
                  </a:solidFill>
                  <a:effectLst>
                    <a:outerShdw blurRad="38100" dist="38100" dir="2700000" algn="tl">
                      <a:srgbClr val="C0C0C0"/>
                    </a:outerShdw>
                  </a:effectLst>
                  <a:cs typeface="David Transparent" pitchFamily="10" charset="-79"/>
                </a:rPr>
                <a:t>B</a:t>
              </a:r>
            </a:p>
          </p:txBody>
        </p:sp>
      </p:grpSp>
      <p:grpSp>
        <p:nvGrpSpPr>
          <p:cNvPr id="91148" name="Group 12"/>
          <p:cNvGrpSpPr>
            <a:grpSpLocks/>
          </p:cNvGrpSpPr>
          <p:nvPr/>
        </p:nvGrpSpPr>
        <p:grpSpPr bwMode="auto">
          <a:xfrm>
            <a:off x="981075" y="2362200"/>
            <a:ext cx="1849438" cy="2071688"/>
            <a:chOff x="618" y="1488"/>
            <a:chExt cx="1165" cy="1305"/>
          </a:xfrm>
        </p:grpSpPr>
        <p:grpSp>
          <p:nvGrpSpPr>
            <p:cNvPr id="91149" name="Group 13"/>
            <p:cNvGrpSpPr>
              <a:grpSpLocks/>
            </p:cNvGrpSpPr>
            <p:nvPr/>
          </p:nvGrpSpPr>
          <p:grpSpPr bwMode="auto">
            <a:xfrm>
              <a:off x="624" y="1488"/>
              <a:ext cx="576" cy="1104"/>
              <a:chOff x="624" y="1536"/>
              <a:chExt cx="576" cy="1152"/>
            </a:xfrm>
          </p:grpSpPr>
          <p:sp>
            <p:nvSpPr>
              <p:cNvPr id="91150" name="Line 14"/>
              <p:cNvSpPr>
                <a:spLocks noChangeShapeType="1"/>
              </p:cNvSpPr>
              <p:nvPr/>
            </p:nvSpPr>
            <p:spPr bwMode="auto">
              <a:xfrm>
                <a:off x="1152" y="1536"/>
                <a:ext cx="0" cy="1152"/>
              </a:xfrm>
              <a:prstGeom prst="line">
                <a:avLst/>
              </a:prstGeom>
              <a:noFill/>
              <a:ln w="9525">
                <a:solidFill>
                  <a:schemeClr val="tx1"/>
                </a:solidFill>
                <a:prstDash val="sysDot"/>
                <a:round/>
                <a:headEnd/>
                <a:tailEnd type="triangle" w="med" len="med"/>
              </a:ln>
              <a:effectLst/>
            </p:spPr>
            <p:txBody>
              <a:bodyPr wrap="none"/>
              <a:lstStyle/>
              <a:p>
                <a:endParaRPr lang="he-IL"/>
              </a:p>
            </p:txBody>
          </p:sp>
          <p:sp>
            <p:nvSpPr>
              <p:cNvPr id="91151" name="Text Box 15"/>
              <p:cNvSpPr txBox="1">
                <a:spLocks noChangeArrowheads="1"/>
              </p:cNvSpPr>
              <p:nvPr/>
            </p:nvSpPr>
            <p:spPr bwMode="auto">
              <a:xfrm>
                <a:off x="624" y="1776"/>
                <a:ext cx="576" cy="340"/>
              </a:xfrm>
              <a:prstGeom prst="rect">
                <a:avLst/>
              </a:prstGeom>
              <a:noFill/>
              <a:ln w="9525">
                <a:noFill/>
                <a:miter lim="800000"/>
                <a:headEnd/>
                <a:tailEnd/>
              </a:ln>
              <a:effectLst/>
            </p:spPr>
            <p:txBody>
              <a:bodyPr>
                <a:spAutoFit/>
              </a:bodyPr>
              <a:lstStyle/>
              <a:p>
                <a:pPr>
                  <a:spcBef>
                    <a:spcPct val="50000"/>
                  </a:spcBef>
                </a:pPr>
                <a:r>
                  <a:rPr lang="he-IL" sz="1400">
                    <a:effectLst>
                      <a:outerShdw blurRad="38100" dist="38100" dir="2700000" algn="tl">
                        <a:srgbClr val="C0C0C0"/>
                      </a:outerShdw>
                    </a:effectLst>
                    <a:cs typeface="David Transparent" pitchFamily="10" charset="-79"/>
                  </a:rPr>
                  <a:t>שינוי הקלט</a:t>
                </a:r>
                <a:endParaRPr lang="en-US" sz="1400">
                  <a:solidFill>
                    <a:schemeClr val="accent2"/>
                  </a:solidFill>
                  <a:effectLst>
                    <a:outerShdw blurRad="38100" dist="38100" dir="2700000" algn="tl">
                      <a:srgbClr val="C0C0C0"/>
                    </a:outerShdw>
                  </a:effectLst>
                  <a:cs typeface="David Transparent" pitchFamily="10" charset="-79"/>
                </a:endParaRPr>
              </a:p>
            </p:txBody>
          </p:sp>
        </p:grpSp>
        <p:graphicFrame>
          <p:nvGraphicFramePr>
            <p:cNvPr id="91152" name="Object 16"/>
            <p:cNvGraphicFramePr>
              <a:graphicFrameLocks noChangeAspect="1"/>
            </p:cNvGraphicFramePr>
            <p:nvPr/>
          </p:nvGraphicFramePr>
          <p:xfrm>
            <a:off x="618" y="2592"/>
            <a:ext cx="1165" cy="201"/>
          </p:xfrm>
          <a:graphic>
            <a:graphicData uri="http://schemas.openxmlformats.org/presentationml/2006/ole">
              <p:oleObj spid="_x0000_s91152" name="Equation" r:id="rId5" imgW="1168200" imgH="203040" progId="Equation.DSMT4">
                <p:embed/>
              </p:oleObj>
            </a:graphicData>
          </a:graphic>
        </p:graphicFrame>
      </p:grpSp>
      <p:grpSp>
        <p:nvGrpSpPr>
          <p:cNvPr id="91153" name="Group 17"/>
          <p:cNvGrpSpPr>
            <a:grpSpLocks/>
          </p:cNvGrpSpPr>
          <p:nvPr/>
        </p:nvGrpSpPr>
        <p:grpSpPr bwMode="auto">
          <a:xfrm>
            <a:off x="1638300" y="1752600"/>
            <a:ext cx="6819900" cy="760413"/>
            <a:chOff x="1008" y="1104"/>
            <a:chExt cx="4296" cy="479"/>
          </a:xfrm>
        </p:grpSpPr>
        <p:sp>
          <p:nvSpPr>
            <p:cNvPr id="91154" name="Text Box 18"/>
            <p:cNvSpPr txBox="1">
              <a:spLocks noChangeArrowheads="1"/>
            </p:cNvSpPr>
            <p:nvPr/>
          </p:nvSpPr>
          <p:spPr bwMode="auto">
            <a:xfrm>
              <a:off x="2304" y="1200"/>
              <a:ext cx="1728" cy="326"/>
            </a:xfrm>
            <a:prstGeom prst="rect">
              <a:avLst/>
            </a:prstGeom>
            <a:noFill/>
            <a:ln w="9525">
              <a:noFill/>
              <a:miter lim="800000"/>
              <a:headEnd/>
              <a:tailEnd/>
            </a:ln>
            <a:effectLst/>
          </p:spPr>
          <p:txBody>
            <a:bodyPr>
              <a:spAutoFit/>
            </a:bodyPr>
            <a:lstStyle/>
            <a:p>
              <a:pPr>
                <a:spcBef>
                  <a:spcPct val="50000"/>
                </a:spcBef>
              </a:pPr>
              <a:r>
                <a:rPr lang="he-IL" sz="1400">
                  <a:effectLst>
                    <a:outerShdw blurRad="38100" dist="38100" dir="2700000" algn="tl">
                      <a:srgbClr val="C0C0C0"/>
                    </a:outerShdw>
                  </a:effectLst>
                  <a:cs typeface="David Transparent" pitchFamily="10" charset="-79"/>
                </a:rPr>
                <a:t>האם יש לפחות השמה אחת של ערכי אמת המספקת את</a:t>
              </a:r>
              <a:endParaRPr lang="en-US" sz="1400">
                <a:effectLst>
                  <a:outerShdw blurRad="38100" dist="38100" dir="2700000" algn="tl">
                    <a:srgbClr val="C0C0C0"/>
                  </a:outerShdw>
                </a:effectLst>
                <a:cs typeface="David Transparent" pitchFamily="10" charset="-79"/>
              </a:endParaRPr>
            </a:p>
          </p:txBody>
        </p:sp>
        <p:sp>
          <p:nvSpPr>
            <p:cNvPr id="91155" name="Text Box 19"/>
            <p:cNvSpPr txBox="1">
              <a:spLocks noChangeArrowheads="1"/>
            </p:cNvSpPr>
            <p:nvPr/>
          </p:nvSpPr>
          <p:spPr bwMode="auto">
            <a:xfrm>
              <a:off x="4560" y="1200"/>
              <a:ext cx="744" cy="212"/>
            </a:xfrm>
            <a:prstGeom prst="rect">
              <a:avLst/>
            </a:prstGeom>
            <a:noFill/>
            <a:ln w="9525">
              <a:noFill/>
              <a:miter lim="800000"/>
              <a:headEnd/>
              <a:tailEnd/>
            </a:ln>
            <a:effectLst/>
          </p:spPr>
          <p:txBody>
            <a:bodyPr>
              <a:spAutoFit/>
            </a:bodyPr>
            <a:lstStyle/>
            <a:p>
              <a:pPr>
                <a:spcBef>
                  <a:spcPct val="50000"/>
                </a:spcBef>
              </a:pPr>
              <a:r>
                <a:rPr lang="he-IL" sz="1600">
                  <a:effectLst>
                    <a:outerShdw blurRad="38100" dist="38100" dir="2700000" algn="tl">
                      <a:srgbClr val="C0C0C0"/>
                    </a:outerShdw>
                  </a:effectLst>
                  <a:cs typeface="David Transparent" pitchFamily="10" charset="-79"/>
                </a:rPr>
                <a:t>כן/לא</a:t>
              </a:r>
              <a:endParaRPr lang="en-US" sz="1600">
                <a:solidFill>
                  <a:schemeClr val="accent2"/>
                </a:solidFill>
                <a:effectLst>
                  <a:outerShdw blurRad="38100" dist="38100" dir="2700000" algn="tl">
                    <a:srgbClr val="C0C0C0"/>
                  </a:outerShdw>
                </a:effectLst>
                <a:cs typeface="David Transparent" pitchFamily="10" charset="-79"/>
              </a:endParaRPr>
            </a:p>
          </p:txBody>
        </p:sp>
        <p:graphicFrame>
          <p:nvGraphicFramePr>
            <p:cNvPr id="91156" name="Object 20"/>
            <p:cNvGraphicFramePr>
              <a:graphicFrameLocks noChangeAspect="1"/>
            </p:cNvGraphicFramePr>
            <p:nvPr/>
          </p:nvGraphicFramePr>
          <p:xfrm>
            <a:off x="1008" y="1104"/>
            <a:ext cx="288" cy="383"/>
          </p:xfrm>
          <a:graphic>
            <a:graphicData uri="http://schemas.openxmlformats.org/presentationml/2006/ole">
              <p:oleObj spid="_x0000_s91156" name="Equation" r:id="rId6" imgW="126720" imgH="203040" progId="Equation.DSMT4">
                <p:embed/>
              </p:oleObj>
            </a:graphicData>
          </a:graphic>
        </p:graphicFrame>
        <p:graphicFrame>
          <p:nvGraphicFramePr>
            <p:cNvPr id="91157" name="Object 21"/>
            <p:cNvGraphicFramePr>
              <a:graphicFrameLocks noChangeAspect="1"/>
            </p:cNvGraphicFramePr>
            <p:nvPr/>
          </p:nvGraphicFramePr>
          <p:xfrm>
            <a:off x="2352" y="1248"/>
            <a:ext cx="252" cy="335"/>
          </p:xfrm>
          <a:graphic>
            <a:graphicData uri="http://schemas.openxmlformats.org/presentationml/2006/ole">
              <p:oleObj spid="_x0000_s91157" name="Equation" r:id="rId7" imgW="126720" imgH="203040" progId="Equation.DSMT4">
                <p:embed/>
              </p:oleObj>
            </a:graphicData>
          </a:graphic>
        </p:graphicFrame>
        <p:sp>
          <p:nvSpPr>
            <p:cNvPr id="91158" name="Text Box 22"/>
            <p:cNvSpPr txBox="1">
              <a:spLocks noChangeArrowheads="1"/>
            </p:cNvSpPr>
            <p:nvPr/>
          </p:nvSpPr>
          <p:spPr bwMode="auto">
            <a:xfrm>
              <a:off x="2256" y="1344"/>
              <a:ext cx="144" cy="192"/>
            </a:xfrm>
            <a:prstGeom prst="rect">
              <a:avLst/>
            </a:prstGeom>
            <a:noFill/>
            <a:ln w="9525">
              <a:noFill/>
              <a:miter lim="800000"/>
              <a:headEnd/>
              <a:tailEnd/>
            </a:ln>
            <a:effectLst/>
          </p:spPr>
          <p:txBody>
            <a:bodyPr>
              <a:spAutoFit/>
            </a:bodyPr>
            <a:lstStyle/>
            <a:p>
              <a:pPr>
                <a:spcBef>
                  <a:spcPct val="50000"/>
                </a:spcBef>
              </a:pPr>
              <a:r>
                <a:rPr lang="he-IL" sz="1400">
                  <a:effectLst>
                    <a:outerShdw blurRad="38100" dist="38100" dir="2700000" algn="tl">
                      <a:srgbClr val="C0C0C0"/>
                    </a:outerShdw>
                  </a:effectLst>
                  <a:cs typeface="David Transparent" pitchFamily="10" charset="-79"/>
                </a:rPr>
                <a:t>?</a:t>
              </a:r>
              <a:endParaRPr lang="en-US" sz="1400">
                <a:effectLst>
                  <a:outerShdw blurRad="38100" dist="38100" dir="2700000" algn="tl">
                    <a:srgbClr val="C0C0C0"/>
                  </a:outerShdw>
                </a:effectLst>
                <a:cs typeface="David Transparent" pitchFamily="10" charset="-79"/>
              </a:endParaRPr>
            </a:p>
          </p:txBody>
        </p:sp>
      </p:grpSp>
      <p:grpSp>
        <p:nvGrpSpPr>
          <p:cNvPr id="91159" name="Group 23"/>
          <p:cNvGrpSpPr>
            <a:grpSpLocks/>
          </p:cNvGrpSpPr>
          <p:nvPr/>
        </p:nvGrpSpPr>
        <p:grpSpPr bwMode="auto">
          <a:xfrm>
            <a:off x="1676400" y="4495800"/>
            <a:ext cx="6781800" cy="684213"/>
            <a:chOff x="1056" y="2832"/>
            <a:chExt cx="4272" cy="431"/>
          </a:xfrm>
        </p:grpSpPr>
        <p:sp>
          <p:nvSpPr>
            <p:cNvPr id="91160" name="Text Box 24"/>
            <p:cNvSpPr txBox="1">
              <a:spLocks noChangeArrowheads="1"/>
            </p:cNvSpPr>
            <p:nvPr/>
          </p:nvSpPr>
          <p:spPr bwMode="auto">
            <a:xfrm>
              <a:off x="2496" y="2832"/>
              <a:ext cx="1632" cy="326"/>
            </a:xfrm>
            <a:prstGeom prst="rect">
              <a:avLst/>
            </a:prstGeom>
            <a:noFill/>
            <a:ln w="9525">
              <a:noFill/>
              <a:miter lim="800000"/>
              <a:headEnd/>
              <a:tailEnd/>
            </a:ln>
            <a:effectLst/>
          </p:spPr>
          <p:txBody>
            <a:bodyPr>
              <a:spAutoFit/>
            </a:bodyPr>
            <a:lstStyle/>
            <a:p>
              <a:pPr rtl="0">
                <a:spcBef>
                  <a:spcPct val="50000"/>
                </a:spcBef>
              </a:pPr>
              <a:r>
                <a:rPr lang="he-IL" sz="1400">
                  <a:effectLst>
                    <a:outerShdw blurRad="38100" dist="38100" dir="2700000" algn="tl">
                      <a:srgbClr val="C0C0C0"/>
                    </a:outerShdw>
                  </a:effectLst>
                  <a:cs typeface="David Transparent" pitchFamily="10" charset="-79"/>
                </a:rPr>
                <a:t>האם יש לפחות שתי השמות של ערכי אמת המספקות את </a:t>
              </a:r>
              <a:endParaRPr lang="en-US" sz="1400">
                <a:effectLst>
                  <a:outerShdw blurRad="38100" dist="38100" dir="2700000" algn="tl">
                    <a:srgbClr val="C0C0C0"/>
                  </a:outerShdw>
                </a:effectLst>
                <a:cs typeface="David Transparent" pitchFamily="10" charset="-79"/>
              </a:endParaRPr>
            </a:p>
          </p:txBody>
        </p:sp>
        <p:sp>
          <p:nvSpPr>
            <p:cNvPr id="91161" name="Text Box 25"/>
            <p:cNvSpPr txBox="1">
              <a:spLocks noChangeArrowheads="1"/>
            </p:cNvSpPr>
            <p:nvPr/>
          </p:nvSpPr>
          <p:spPr bwMode="auto">
            <a:xfrm>
              <a:off x="4848" y="2880"/>
              <a:ext cx="480" cy="212"/>
            </a:xfrm>
            <a:prstGeom prst="rect">
              <a:avLst/>
            </a:prstGeom>
            <a:noFill/>
            <a:ln w="9525">
              <a:noFill/>
              <a:miter lim="800000"/>
              <a:headEnd/>
              <a:tailEnd/>
            </a:ln>
            <a:effectLst/>
          </p:spPr>
          <p:txBody>
            <a:bodyPr>
              <a:spAutoFit/>
            </a:bodyPr>
            <a:lstStyle/>
            <a:p>
              <a:pPr algn="l" rtl="0">
                <a:spcBef>
                  <a:spcPct val="50000"/>
                </a:spcBef>
              </a:pPr>
              <a:r>
                <a:rPr lang="he-IL" sz="1600">
                  <a:effectLst>
                    <a:outerShdw blurRad="38100" dist="38100" dir="2700000" algn="tl">
                      <a:srgbClr val="C0C0C0"/>
                    </a:outerShdw>
                  </a:effectLst>
                  <a:cs typeface="David Transparent" pitchFamily="10" charset="-79"/>
                </a:rPr>
                <a:t>כן/לא</a:t>
              </a:r>
              <a:endParaRPr lang="en-US" sz="1600">
                <a:solidFill>
                  <a:schemeClr val="accent2"/>
                </a:solidFill>
                <a:effectLst>
                  <a:outerShdw blurRad="38100" dist="38100" dir="2700000" algn="tl">
                    <a:srgbClr val="C0C0C0"/>
                  </a:outerShdw>
                </a:effectLst>
                <a:cs typeface="David Transparent" pitchFamily="10" charset="-79"/>
              </a:endParaRPr>
            </a:p>
          </p:txBody>
        </p:sp>
        <p:graphicFrame>
          <p:nvGraphicFramePr>
            <p:cNvPr id="91162" name="Object 26"/>
            <p:cNvGraphicFramePr>
              <a:graphicFrameLocks noChangeAspect="1"/>
            </p:cNvGraphicFramePr>
            <p:nvPr/>
          </p:nvGraphicFramePr>
          <p:xfrm>
            <a:off x="1056" y="2880"/>
            <a:ext cx="279" cy="383"/>
          </p:xfrm>
          <a:graphic>
            <a:graphicData uri="http://schemas.openxmlformats.org/presentationml/2006/ole">
              <p:oleObj spid="_x0000_s91162" name="Equation" r:id="rId8" imgW="164880" imgH="203040" progId="Equation.DSMT4">
                <p:embed/>
              </p:oleObj>
            </a:graphicData>
          </a:graphic>
        </p:graphicFrame>
        <p:graphicFrame>
          <p:nvGraphicFramePr>
            <p:cNvPr id="91163" name="Object 27"/>
            <p:cNvGraphicFramePr>
              <a:graphicFrameLocks noChangeAspect="1"/>
            </p:cNvGraphicFramePr>
            <p:nvPr/>
          </p:nvGraphicFramePr>
          <p:xfrm>
            <a:off x="2344" y="2880"/>
            <a:ext cx="240" cy="336"/>
          </p:xfrm>
          <a:graphic>
            <a:graphicData uri="http://schemas.openxmlformats.org/presentationml/2006/ole">
              <p:oleObj spid="_x0000_s91163" name="Equation" r:id="rId9" imgW="164880" imgH="203040" progId="Equation.DSMT4">
                <p:embed/>
              </p:oleObj>
            </a:graphicData>
          </a:graphic>
        </p:graphicFrame>
        <p:sp>
          <p:nvSpPr>
            <p:cNvPr id="91164" name="Text Box 28"/>
            <p:cNvSpPr txBox="1">
              <a:spLocks noChangeArrowheads="1"/>
            </p:cNvSpPr>
            <p:nvPr/>
          </p:nvSpPr>
          <p:spPr bwMode="auto">
            <a:xfrm>
              <a:off x="2208" y="2976"/>
              <a:ext cx="144" cy="192"/>
            </a:xfrm>
            <a:prstGeom prst="rect">
              <a:avLst/>
            </a:prstGeom>
            <a:noFill/>
            <a:ln w="9525">
              <a:noFill/>
              <a:miter lim="800000"/>
              <a:headEnd/>
              <a:tailEnd/>
            </a:ln>
            <a:effectLst/>
          </p:spPr>
          <p:txBody>
            <a:bodyPr>
              <a:spAutoFit/>
            </a:bodyPr>
            <a:lstStyle/>
            <a:p>
              <a:pPr>
                <a:spcBef>
                  <a:spcPct val="50000"/>
                </a:spcBef>
              </a:pPr>
              <a:r>
                <a:rPr lang="he-IL" sz="1400">
                  <a:effectLst>
                    <a:outerShdw blurRad="38100" dist="38100" dir="2700000" algn="tl">
                      <a:srgbClr val="C0C0C0"/>
                    </a:outerShdw>
                  </a:effectLst>
                  <a:cs typeface="David Transparent" pitchFamily="10" charset="-79"/>
                </a:rPr>
                <a:t>?</a:t>
              </a:r>
              <a:endParaRPr lang="en-US" sz="1400">
                <a:effectLst>
                  <a:outerShdw blurRad="38100" dist="38100" dir="2700000" algn="tl">
                    <a:srgbClr val="C0C0C0"/>
                  </a:outerShdw>
                </a:effectLst>
                <a:cs typeface="David Transparent" pitchFamily="10" charset="-79"/>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1138"/>
                                        </p:tgtEl>
                                        <p:attrNameLst>
                                          <p:attrName>style.visibility</p:attrName>
                                        </p:attrNameLst>
                                      </p:cBhvr>
                                      <p:to>
                                        <p:strVal val="visible"/>
                                      </p:to>
                                    </p:set>
                                    <p:anim calcmode="lin" valueType="num">
                                      <p:cBhvr additive="base">
                                        <p:cTn id="7" dur="500" fill="hold"/>
                                        <p:tgtEl>
                                          <p:spTgt spid="91138"/>
                                        </p:tgtEl>
                                        <p:attrNameLst>
                                          <p:attrName>ppt_x</p:attrName>
                                        </p:attrNameLst>
                                      </p:cBhvr>
                                      <p:tavLst>
                                        <p:tav tm="0">
                                          <p:val>
                                            <p:strVal val="0-#ppt_w/2"/>
                                          </p:val>
                                        </p:tav>
                                        <p:tav tm="100000">
                                          <p:val>
                                            <p:strVal val="#ppt_x"/>
                                          </p:val>
                                        </p:tav>
                                      </p:tavLst>
                                    </p:anim>
                                    <p:anim calcmode="lin" valueType="num">
                                      <p:cBhvr additive="base">
                                        <p:cTn id="8" dur="500" fill="hold"/>
                                        <p:tgtEl>
                                          <p:spTgt spid="911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1143"/>
                                        </p:tgtEl>
                                        <p:attrNameLst>
                                          <p:attrName>style.visibility</p:attrName>
                                        </p:attrNameLst>
                                      </p:cBhvr>
                                      <p:to>
                                        <p:strVal val="visible"/>
                                      </p:to>
                                    </p:set>
                                    <p:anim calcmode="lin" valueType="num">
                                      <p:cBhvr additive="base">
                                        <p:cTn id="13" dur="500" fill="hold"/>
                                        <p:tgtEl>
                                          <p:spTgt spid="91143"/>
                                        </p:tgtEl>
                                        <p:attrNameLst>
                                          <p:attrName>ppt_x</p:attrName>
                                        </p:attrNameLst>
                                      </p:cBhvr>
                                      <p:tavLst>
                                        <p:tav tm="0">
                                          <p:val>
                                            <p:strVal val="0-#ppt_w/2"/>
                                          </p:val>
                                        </p:tav>
                                        <p:tav tm="100000">
                                          <p:val>
                                            <p:strVal val="#ppt_x"/>
                                          </p:val>
                                        </p:tav>
                                      </p:tavLst>
                                    </p:anim>
                                    <p:anim calcmode="lin" valueType="num">
                                      <p:cBhvr additive="base">
                                        <p:cTn id="14" dur="500" fill="hold"/>
                                        <p:tgtEl>
                                          <p:spTgt spid="9114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builtIn="1"/>
                                        </p:tgtEl>
                                      </p:cMediaNode>
                                    </p:audio>
                                  </p:sub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91153"/>
                                        </p:tgtEl>
                                        <p:attrNameLst>
                                          <p:attrName>style.visibility</p:attrName>
                                        </p:attrNameLst>
                                      </p:cBhvr>
                                      <p:to>
                                        <p:strVal val="visible"/>
                                      </p:to>
                                    </p:set>
                                    <p:animEffect transition="in" filter="wipe(up)">
                                      <p:cBhvr>
                                        <p:cTn id="19" dur="500"/>
                                        <p:tgtEl>
                                          <p:spTgt spid="9115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91159"/>
                                        </p:tgtEl>
                                        <p:attrNameLst>
                                          <p:attrName>style.visibility</p:attrName>
                                        </p:attrNameLst>
                                      </p:cBhvr>
                                      <p:to>
                                        <p:strVal val="visible"/>
                                      </p:to>
                                    </p:set>
                                    <p:animEffect transition="in" filter="wipe(up)">
                                      <p:cBhvr>
                                        <p:cTn id="24" dur="500"/>
                                        <p:tgtEl>
                                          <p:spTgt spid="9115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nodeType="clickEffect">
                                  <p:stCondLst>
                                    <p:cond delay="0"/>
                                  </p:stCondLst>
                                  <p:childTnLst>
                                    <p:set>
                                      <p:cBhvr>
                                        <p:cTn id="28" dur="1" fill="hold">
                                          <p:stCondLst>
                                            <p:cond delay="0"/>
                                          </p:stCondLst>
                                        </p:cTn>
                                        <p:tgtEl>
                                          <p:spTgt spid="91148"/>
                                        </p:tgtEl>
                                        <p:attrNameLst>
                                          <p:attrName>style.visibility</p:attrName>
                                        </p:attrNameLst>
                                      </p:cBhvr>
                                      <p:to>
                                        <p:strVal val="visible"/>
                                      </p:to>
                                    </p:set>
                                    <p:anim calcmode="lin" valueType="num">
                                      <p:cBhvr additive="base">
                                        <p:cTn id="29" dur="500" fill="hold"/>
                                        <p:tgtEl>
                                          <p:spTgt spid="91148"/>
                                        </p:tgtEl>
                                        <p:attrNameLst>
                                          <p:attrName>ppt_x</p:attrName>
                                        </p:attrNameLst>
                                      </p:cBhvr>
                                      <p:tavLst>
                                        <p:tav tm="0">
                                          <p:val>
                                            <p:strVal val="#ppt_x"/>
                                          </p:val>
                                        </p:tav>
                                        <p:tav tm="100000">
                                          <p:val>
                                            <p:strVal val="#ppt_x"/>
                                          </p:val>
                                        </p:tav>
                                      </p:tavLst>
                                    </p:anim>
                                    <p:anim calcmode="lin" valueType="num">
                                      <p:cBhvr additive="base">
                                        <p:cTn id="30" dur="500" fill="hold"/>
                                        <p:tgtEl>
                                          <p:spTgt spid="9114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
        <a:cs typeface="Times New Roman"/>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he-IL" sz="2800" b="0" i="0" u="none" strike="noStrike" cap="none" normalizeH="0" baseline="0" smtClean="0">
            <a:ln>
              <a:noFill/>
            </a:ln>
            <a:solidFill>
              <a:schemeClr val="tx1"/>
            </a:solidFill>
            <a:effectLst/>
            <a:latin typeface="Times New Roman" pitchFamily="18" charset="0"/>
            <a:ea typeface="Times New Roman (Hebrew)" charset="0"/>
            <a:cs typeface="Times New Roman (Hebre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he-IL" sz="2800" b="0" i="0" u="none" strike="noStrike" cap="none" normalizeH="0" baseline="0" smtClean="0">
            <a:ln>
              <a:noFill/>
            </a:ln>
            <a:solidFill>
              <a:schemeClr val="tx1"/>
            </a:solidFill>
            <a:effectLst/>
            <a:latin typeface="Times New Roman" pitchFamily="18" charset="0"/>
            <a:ea typeface="Times New Roman (Hebrew)" charset="0"/>
            <a:cs typeface="Times New Roman (Hebrew)" charset="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3569</TotalTime>
  <Words>2557</Words>
  <Application>Microsoft PowerPoint</Application>
  <PresentationFormat>On-screen Show (4:3)</PresentationFormat>
  <Paragraphs>288</Paragraphs>
  <Slides>31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Times New Roman</vt:lpstr>
      <vt:lpstr>Times New Roman (Hebrew)</vt:lpstr>
      <vt:lpstr>Arial</vt:lpstr>
      <vt:lpstr>Wingdings</vt:lpstr>
      <vt:lpstr>David</vt:lpstr>
      <vt:lpstr>David Transparent</vt:lpstr>
      <vt:lpstr>Dad`s Tie</vt:lpstr>
      <vt:lpstr>MathType 4.0 Equation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Company>Rinat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Rinatr</dc:creator>
  <cp:lastModifiedBy>hp</cp:lastModifiedBy>
  <cp:revision>165</cp:revision>
  <dcterms:created xsi:type="dcterms:W3CDTF">2002-12-03T19:02:56Z</dcterms:created>
  <dcterms:modified xsi:type="dcterms:W3CDTF">2007-11-16T10:16:34Z</dcterms:modified>
</cp:coreProperties>
</file>