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81" r:id="rId6"/>
    <p:sldId id="260" r:id="rId7"/>
    <p:sldId id="282" r:id="rId8"/>
    <p:sldId id="278" r:id="rId9"/>
    <p:sldId id="279" r:id="rId10"/>
    <p:sldId id="261" r:id="rId11"/>
    <p:sldId id="262" r:id="rId12"/>
    <p:sldId id="263" r:id="rId13"/>
    <p:sldId id="264" r:id="rId14"/>
    <p:sldId id="28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1pPr>
    <a:lvl2pPr marL="4572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2pPr>
    <a:lvl3pPr marL="9144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3pPr>
    <a:lvl4pPr marL="13716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4pPr>
    <a:lvl5pPr marL="1828800" algn="r" rtl="1" fontAlgn="base">
      <a:spcBef>
        <a:spcPct val="0"/>
      </a:spcBef>
      <a:spcAft>
        <a:spcPct val="0"/>
      </a:spcAft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5pPr>
    <a:lvl6pPr marL="22860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6pPr>
    <a:lvl7pPr marL="27432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7pPr>
    <a:lvl8pPr marL="32004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8pPr>
    <a:lvl9pPr marL="3657600" algn="r" defTabSz="914400" rtl="1" eaLnBrk="1" latinLnBrk="0" hangingPunct="1">
      <a:defRPr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David" pitchFamily="34" charset="-79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7158" autoAdjust="0"/>
    <p:restoredTop sz="90929"/>
  </p:normalViewPr>
  <p:slideViewPr>
    <p:cSldViewPr>
      <p:cViewPr varScale="1">
        <p:scale>
          <a:sx n="71" d="100"/>
          <a:sy n="71" d="100"/>
        </p:scale>
        <p:origin x="-852" y="-108"/>
      </p:cViewPr>
      <p:guideLst>
        <p:guide orient="horz" pos="2208"/>
        <p:guide pos="53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6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42724C6B-31D1-4E6A-B740-E2651568F992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0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5AC26D8F-7230-4C9F-8F25-6A4C4C7A0BD3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F4277-FB94-465D-BA4B-9BE6019002CA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890A9-90BF-42B5-ADF7-663AB65BA61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1AC0C-74FB-4FFB-B75A-74604A1D6A4E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6B793-3AB9-487D-9AEF-5F140073BEB5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2BA49-3DDE-4CFB-BBFB-AE3D7065642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642C7-6084-4FD9-9B2A-76698A4F1D38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24874-1CC3-4506-8368-FFA31DA0993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FBE998-32D5-4449-AF09-5150BC9FE6AF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71F4A-C9DF-46B8-8412-BE5233B551B2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9CCC3-51E8-419D-A798-0C6A501FB104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00433-F35E-4C58-8D11-053C9290BDFD}" type="slidenum">
              <a:rPr lang="he-IL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ffectLst/>
                <a:cs typeface="+mn-cs"/>
              </a:defRPr>
            </a:lvl1pPr>
          </a:lstStyle>
          <a:p>
            <a:fld id="{3F1EAA69-12EF-4F01-BFC6-1E83CE45F581}" type="slidenum">
              <a:rPr lang="he-IL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C170-6F2B-42C6-9BCA-43F8A4B0859C}" type="slidenum">
              <a:rPr lang="he-IL"/>
              <a:pPr/>
              <a:t>1</a:t>
            </a:fld>
            <a:endParaRPr lang="en-US"/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905000" y="2116138"/>
            <a:ext cx="52578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פרק 8</a:t>
            </a:r>
          </a:p>
          <a:p>
            <a:pPr algn="ctr">
              <a:spcBef>
                <a:spcPct val="50000"/>
              </a:spcBef>
            </a:pPr>
            <a:r>
              <a:rPr lang="he-IL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בעיות שאינן ניתנות לחישוב</a:t>
            </a:r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5791200" y="5849938"/>
            <a:ext cx="27432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הוכן על ידי: רינת רוזנברג</a:t>
            </a:r>
          </a:p>
          <a:p>
            <a:pPr>
              <a:spcBef>
                <a:spcPct val="50000"/>
              </a:spcBef>
            </a:pPr>
            <a:r>
              <a:rPr lang="he-IL" sz="18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ערך: אייל משיח</a:t>
            </a:r>
            <a:endParaRPr lang="en-US" sz="18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64220-4CAE-42EE-B204-5E3BDEA6E504}" type="slidenum">
              <a:rPr lang="he-IL"/>
              <a:pPr/>
              <a:t>10</a:t>
            </a:fld>
            <a:endParaRPr lang="en-US"/>
          </a:p>
        </p:txBody>
      </p: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76200" y="762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העצירה</a:t>
            </a:r>
            <a:endParaRPr lang="en-US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" y="1295400"/>
            <a:ext cx="8534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קלט: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טקסט של תוכנית חוקית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הכתובה בשפה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-  קלט חוקי ל-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76200" y="2424113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השאלה: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תעצור אם תרוץ על הקלט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? 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1398" name="Group 22"/>
          <p:cNvGrpSpPr>
            <a:grpSpLocks/>
          </p:cNvGrpSpPr>
          <p:nvPr/>
        </p:nvGrpSpPr>
        <p:grpSpPr bwMode="auto">
          <a:xfrm>
            <a:off x="2514600" y="3200400"/>
            <a:ext cx="4495800" cy="3362325"/>
            <a:chOff x="1584" y="2016"/>
            <a:chExt cx="2832" cy="2118"/>
          </a:xfrm>
        </p:grpSpPr>
        <p:grpSp>
          <p:nvGrpSpPr>
            <p:cNvPr id="101397" name="Group 21"/>
            <p:cNvGrpSpPr>
              <a:grpSpLocks/>
            </p:cNvGrpSpPr>
            <p:nvPr/>
          </p:nvGrpSpPr>
          <p:grpSpPr bwMode="auto">
            <a:xfrm>
              <a:off x="2160" y="2016"/>
              <a:ext cx="2256" cy="2118"/>
              <a:chOff x="2160" y="2016"/>
              <a:chExt cx="2256" cy="2118"/>
            </a:xfrm>
          </p:grpSpPr>
          <p:grpSp>
            <p:nvGrpSpPr>
              <p:cNvPr id="101396" name="Group 20"/>
              <p:cNvGrpSpPr>
                <a:grpSpLocks/>
              </p:cNvGrpSpPr>
              <p:nvPr/>
            </p:nvGrpSpPr>
            <p:grpSpPr bwMode="auto">
              <a:xfrm>
                <a:off x="2160" y="2016"/>
                <a:ext cx="1824" cy="2118"/>
                <a:chOff x="2160" y="2016"/>
                <a:chExt cx="1824" cy="2118"/>
              </a:xfrm>
            </p:grpSpPr>
            <p:sp>
              <p:nvSpPr>
                <p:cNvPr id="101383" name="AutoShape 7"/>
                <p:cNvSpPr>
                  <a:spLocks noChangeArrowheads="1"/>
                </p:cNvSpPr>
                <p:nvPr/>
              </p:nvSpPr>
              <p:spPr bwMode="auto">
                <a:xfrm>
                  <a:off x="2160" y="2592"/>
                  <a:ext cx="1824" cy="720"/>
                </a:xfrm>
                <a:prstGeom prst="bevel">
                  <a:avLst>
                    <a:gd name="adj" fmla="val 12500"/>
                  </a:avLst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he-IL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האם </a:t>
                  </a:r>
                  <a:r>
                    <a:rPr lang="en-US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</a:t>
                  </a:r>
                  <a:r>
                    <a:rPr lang="he-IL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עוצרת על </a:t>
                  </a:r>
                  <a:r>
                    <a:rPr lang="en-US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</a:t>
                  </a:r>
                  <a:r>
                    <a:rPr lang="he-IL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?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0138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360" y="2016"/>
                  <a:ext cx="240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</a:t>
                  </a:r>
                  <a:endParaRPr 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0138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544" y="2016"/>
                  <a:ext cx="240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24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</a:t>
                  </a:r>
                  <a:endParaRPr 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01386" name="Line 10"/>
                <p:cNvSpPr>
                  <a:spLocks noChangeShapeType="1"/>
                </p:cNvSpPr>
                <p:nvPr/>
              </p:nvSpPr>
              <p:spPr bwMode="auto">
                <a:xfrm>
                  <a:off x="2658" y="231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1387" name="Line 11"/>
                <p:cNvSpPr>
                  <a:spLocks noChangeShapeType="1"/>
                </p:cNvSpPr>
                <p:nvPr/>
              </p:nvSpPr>
              <p:spPr bwMode="auto">
                <a:xfrm>
                  <a:off x="3474" y="231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138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552" y="3840"/>
                  <a:ext cx="384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לא</a:t>
                  </a:r>
                  <a:endParaRPr 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0139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08" y="3840"/>
                  <a:ext cx="384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24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כן</a:t>
                  </a:r>
                  <a:endParaRPr lang="en-US" sz="24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01391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2448" y="3312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1392" name="Line 16"/>
                <p:cNvSpPr>
                  <a:spLocks noChangeShapeType="1"/>
                </p:cNvSpPr>
                <p:nvPr/>
              </p:nvSpPr>
              <p:spPr bwMode="auto">
                <a:xfrm>
                  <a:off x="3360" y="3312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101393" name="Text Box 17"/>
              <p:cNvSpPr txBox="1">
                <a:spLocks noChangeArrowheads="1"/>
              </p:cNvSpPr>
              <p:nvPr/>
            </p:nvSpPr>
            <p:spPr bwMode="auto">
              <a:xfrm>
                <a:off x="3408" y="3408"/>
                <a:ext cx="10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אם 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R(X) </a:t>
                </a:r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cs typeface="Times New Roman" pitchFamily="18" charset="0"/>
                  </a:rPr>
                  <a:t>↑</a:t>
                </a: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1584" y="340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אם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R(X) </a:t>
              </a:r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↓</a:t>
              </a: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101379" grpId="0" autoUpdateAnimBg="0"/>
      <p:bldP spid="10138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2502-E933-4883-BE28-484AEF1FD7A5}" type="slidenum">
              <a:rPr lang="he-IL"/>
              <a:pPr/>
              <a:t>11</a:t>
            </a:fld>
            <a:endParaRPr lang="en-US"/>
          </a:p>
        </p:txBody>
      </p:sp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3962400" y="7620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אי-כריעותה של בעיית העצירה</a:t>
            </a:r>
            <a:endParaRPr lang="en-US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4500563" y="2205038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נבנה תוכנית חדשה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ונקרא לה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2411" name="Group 11"/>
          <p:cNvGrpSpPr>
            <a:grpSpLocks/>
          </p:cNvGrpSpPr>
          <p:nvPr/>
        </p:nvGrpSpPr>
        <p:grpSpPr bwMode="auto">
          <a:xfrm>
            <a:off x="0" y="1524000"/>
            <a:ext cx="3581400" cy="4648200"/>
            <a:chOff x="96" y="960"/>
            <a:chExt cx="1968" cy="2736"/>
          </a:xfrm>
        </p:grpSpPr>
        <p:sp>
          <p:nvSpPr>
            <p:cNvPr id="102405" name="Rectangle 5"/>
            <p:cNvSpPr>
              <a:spLocks noChangeArrowheads="1"/>
            </p:cNvSpPr>
            <p:nvPr/>
          </p:nvSpPr>
          <p:spPr bwMode="auto">
            <a:xfrm>
              <a:off x="336" y="1200"/>
              <a:ext cx="1728" cy="2496"/>
            </a:xfrm>
            <a:prstGeom prst="rect">
              <a:avLst/>
            </a:prstGeom>
            <a:noFill/>
            <a:ln w="38100" cmpd="dbl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96" y="960"/>
              <a:ext cx="2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</a:p>
          </p:txBody>
        </p:sp>
      </p:grp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3635375" y="2708275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קלט יחיד שהוא תוכנית חוקית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2410" name="Group 10"/>
          <p:cNvGrpSpPr>
            <a:grpSpLocks/>
          </p:cNvGrpSpPr>
          <p:nvPr/>
        </p:nvGrpSpPr>
        <p:grpSpPr bwMode="auto">
          <a:xfrm>
            <a:off x="1676400" y="990600"/>
            <a:ext cx="609600" cy="914400"/>
            <a:chOff x="1056" y="624"/>
            <a:chExt cx="288" cy="576"/>
          </a:xfrm>
        </p:grpSpPr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1056" y="624"/>
              <a:ext cx="288" cy="294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</a:t>
              </a:r>
            </a:p>
          </p:txBody>
        </p: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>
              <a:off x="1200" y="912"/>
              <a:ext cx="0" cy="288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3635375" y="3284538"/>
            <a:ext cx="502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משכפלת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ומעבירה אותה לבעיית העצירה כ-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2428" name="Group 28"/>
          <p:cNvGrpSpPr>
            <a:grpSpLocks/>
          </p:cNvGrpSpPr>
          <p:nvPr/>
        </p:nvGrpSpPr>
        <p:grpSpPr bwMode="auto">
          <a:xfrm>
            <a:off x="762000" y="2057400"/>
            <a:ext cx="2438400" cy="3352800"/>
            <a:chOff x="480" y="1248"/>
            <a:chExt cx="1536" cy="2112"/>
          </a:xfrm>
        </p:grpSpPr>
        <p:grpSp>
          <p:nvGrpSpPr>
            <p:cNvPr id="102413" name="Group 13"/>
            <p:cNvGrpSpPr>
              <a:grpSpLocks/>
            </p:cNvGrpSpPr>
            <p:nvPr/>
          </p:nvGrpSpPr>
          <p:grpSpPr bwMode="auto">
            <a:xfrm>
              <a:off x="480" y="1593"/>
              <a:ext cx="1440" cy="1767"/>
              <a:chOff x="2160" y="2016"/>
              <a:chExt cx="1824" cy="2107"/>
            </a:xfrm>
          </p:grpSpPr>
          <p:sp>
            <p:nvSpPr>
              <p:cNvPr id="102414" name="AutoShape 14"/>
              <p:cNvSpPr>
                <a:spLocks noChangeArrowheads="1"/>
              </p:cNvSpPr>
              <p:nvPr/>
            </p:nvSpPr>
            <p:spPr bwMode="auto">
              <a:xfrm>
                <a:off x="2160" y="2592"/>
                <a:ext cx="1824" cy="720"/>
              </a:xfrm>
              <a:prstGeom prst="bevel">
                <a:avLst>
                  <a:gd name="adj" fmla="val 12500"/>
                </a:avLst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he-IL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האם </a:t>
                </a:r>
                <a:r>
                  <a:rPr lang="en-US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lang="he-IL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עוצרת על </a:t>
                </a:r>
                <a:r>
                  <a:rPr lang="en-US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r>
                  <a:rPr lang="he-IL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?</a:t>
                </a:r>
                <a:r>
                  <a:rPr lang="he-IL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endPara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2415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016"/>
                <a:ext cx="240" cy="283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  <a:endPara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2416" name="Text Box 16"/>
              <p:cNvSpPr txBox="1">
                <a:spLocks noChangeArrowheads="1"/>
              </p:cNvSpPr>
              <p:nvPr/>
            </p:nvSpPr>
            <p:spPr bwMode="auto">
              <a:xfrm>
                <a:off x="2544" y="2016"/>
                <a:ext cx="240" cy="283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endPara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2417" name="Line 17"/>
              <p:cNvSpPr>
                <a:spLocks noChangeShapeType="1"/>
              </p:cNvSpPr>
              <p:nvPr/>
            </p:nvSpPr>
            <p:spPr bwMode="auto">
              <a:xfrm>
                <a:off x="2658" y="231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2418" name="Line 18"/>
              <p:cNvSpPr>
                <a:spLocks noChangeShapeType="1"/>
              </p:cNvSpPr>
              <p:nvPr/>
            </p:nvSpPr>
            <p:spPr bwMode="auto">
              <a:xfrm>
                <a:off x="3474" y="2313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2419" name="Text Box 19"/>
              <p:cNvSpPr txBox="1">
                <a:spLocks noChangeArrowheads="1"/>
              </p:cNvSpPr>
              <p:nvPr/>
            </p:nvSpPr>
            <p:spPr bwMode="auto">
              <a:xfrm>
                <a:off x="3552" y="3840"/>
                <a:ext cx="384" cy="283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לא</a:t>
                </a:r>
                <a:endPara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2420" name="Text Box 20"/>
              <p:cNvSpPr txBox="1">
                <a:spLocks noChangeArrowheads="1"/>
              </p:cNvSpPr>
              <p:nvPr/>
            </p:nvSpPr>
            <p:spPr bwMode="auto">
              <a:xfrm>
                <a:off x="2208" y="3839"/>
                <a:ext cx="384" cy="283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he-IL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כן</a:t>
                </a:r>
                <a:endPara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02421" name="Line 21"/>
              <p:cNvSpPr>
                <a:spLocks noChangeShapeType="1"/>
              </p:cNvSpPr>
              <p:nvPr/>
            </p:nvSpPr>
            <p:spPr bwMode="auto">
              <a:xfrm flipH="1">
                <a:off x="2448" y="3312"/>
                <a:ext cx="288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2422" name="Line 22"/>
              <p:cNvSpPr>
                <a:spLocks noChangeShapeType="1"/>
              </p:cNvSpPr>
              <p:nvPr/>
            </p:nvSpPr>
            <p:spPr bwMode="auto">
              <a:xfrm>
                <a:off x="3360" y="3312"/>
                <a:ext cx="288" cy="52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02427" name="Group 27"/>
            <p:cNvGrpSpPr>
              <a:grpSpLocks/>
            </p:cNvGrpSpPr>
            <p:nvPr/>
          </p:nvGrpSpPr>
          <p:grpSpPr bwMode="auto">
            <a:xfrm>
              <a:off x="930" y="1248"/>
              <a:ext cx="1086" cy="576"/>
              <a:chOff x="930" y="1248"/>
              <a:chExt cx="1086" cy="576"/>
            </a:xfrm>
          </p:grpSpPr>
          <p:sp>
            <p:nvSpPr>
              <p:cNvPr id="102423" name="Line 23"/>
              <p:cNvSpPr>
                <a:spLocks noChangeShapeType="1"/>
              </p:cNvSpPr>
              <p:nvPr/>
            </p:nvSpPr>
            <p:spPr bwMode="auto">
              <a:xfrm flipH="1">
                <a:off x="960" y="1248"/>
                <a:ext cx="240" cy="336"/>
              </a:xfrm>
              <a:prstGeom prst="line">
                <a:avLst/>
              </a:prstGeom>
              <a:noFill/>
              <a:ln w="9525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2424" name="Line 24"/>
              <p:cNvSpPr>
                <a:spLocks noChangeShapeType="1"/>
              </p:cNvSpPr>
              <p:nvPr/>
            </p:nvSpPr>
            <p:spPr bwMode="auto">
              <a:xfrm>
                <a:off x="1296" y="1248"/>
                <a:ext cx="192" cy="336"/>
              </a:xfrm>
              <a:prstGeom prst="line">
                <a:avLst/>
              </a:prstGeom>
              <a:noFill/>
              <a:ln w="9525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2425" name="Text Box 25"/>
              <p:cNvSpPr txBox="1">
                <a:spLocks noChangeArrowheads="1"/>
              </p:cNvSpPr>
              <p:nvPr/>
            </p:nvSpPr>
            <p:spPr bwMode="auto">
              <a:xfrm>
                <a:off x="1584" y="1593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=W</a:t>
                </a:r>
              </a:p>
            </p:txBody>
          </p:sp>
          <p:sp>
            <p:nvSpPr>
              <p:cNvPr id="102426" name="Text Box 26"/>
              <p:cNvSpPr txBox="1">
                <a:spLocks noChangeArrowheads="1"/>
              </p:cNvSpPr>
              <p:nvPr/>
            </p:nvSpPr>
            <p:spPr bwMode="auto">
              <a:xfrm>
                <a:off x="930" y="1593"/>
                <a:ext cx="43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18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=W</a:t>
                </a:r>
              </a:p>
            </p:txBody>
          </p:sp>
        </p:grpSp>
      </p:grp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3563938" y="4149725"/>
            <a:ext cx="51831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מחזירה 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להכניס את עצמה ללולאה אינסופית.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30" name="Freeform 30"/>
          <p:cNvSpPr>
            <a:spLocks/>
          </p:cNvSpPr>
          <p:nvPr/>
        </p:nvSpPr>
        <p:spPr bwMode="auto">
          <a:xfrm>
            <a:off x="623888" y="5276850"/>
            <a:ext cx="414337" cy="523875"/>
          </a:xfrm>
          <a:custGeom>
            <a:avLst/>
            <a:gdLst/>
            <a:ahLst/>
            <a:cxnLst>
              <a:cxn ang="0">
                <a:pos x="249" y="85"/>
              </a:cxn>
              <a:cxn ang="0">
                <a:pos x="202" y="274"/>
              </a:cxn>
              <a:cxn ang="0">
                <a:pos x="145" y="311"/>
              </a:cxn>
              <a:cxn ang="0">
                <a:pos x="89" y="330"/>
              </a:cxn>
              <a:cxn ang="0">
                <a:pos x="51" y="226"/>
              </a:cxn>
              <a:cxn ang="0">
                <a:pos x="136" y="236"/>
              </a:cxn>
              <a:cxn ang="0">
                <a:pos x="126" y="293"/>
              </a:cxn>
              <a:cxn ang="0">
                <a:pos x="70" y="330"/>
              </a:cxn>
              <a:cxn ang="0">
                <a:pos x="13" y="264"/>
              </a:cxn>
              <a:cxn ang="0">
                <a:pos x="32" y="151"/>
              </a:cxn>
              <a:cxn ang="0">
                <a:pos x="98" y="189"/>
              </a:cxn>
              <a:cxn ang="0">
                <a:pos x="22" y="208"/>
              </a:cxn>
              <a:cxn ang="0">
                <a:pos x="13" y="170"/>
              </a:cxn>
              <a:cxn ang="0">
                <a:pos x="22" y="66"/>
              </a:cxn>
              <a:cxn ang="0">
                <a:pos x="89" y="75"/>
              </a:cxn>
              <a:cxn ang="0">
                <a:pos x="79" y="113"/>
              </a:cxn>
              <a:cxn ang="0">
                <a:pos x="22" y="0"/>
              </a:cxn>
            </a:cxnLst>
            <a:rect l="0" t="0" r="r" b="b"/>
            <a:pathLst>
              <a:path w="261" h="330">
                <a:moveTo>
                  <a:pt x="249" y="85"/>
                </a:moveTo>
                <a:cubicBezTo>
                  <a:pt x="244" y="154"/>
                  <a:pt x="261" y="228"/>
                  <a:pt x="202" y="274"/>
                </a:cubicBezTo>
                <a:cubicBezTo>
                  <a:pt x="184" y="288"/>
                  <a:pt x="164" y="299"/>
                  <a:pt x="145" y="311"/>
                </a:cubicBezTo>
                <a:cubicBezTo>
                  <a:pt x="128" y="322"/>
                  <a:pt x="89" y="330"/>
                  <a:pt x="89" y="330"/>
                </a:cubicBezTo>
                <a:cubicBezTo>
                  <a:pt x="20" y="314"/>
                  <a:pt x="41" y="296"/>
                  <a:pt x="51" y="226"/>
                </a:cubicBezTo>
                <a:cubicBezTo>
                  <a:pt x="79" y="229"/>
                  <a:pt x="115" y="217"/>
                  <a:pt x="136" y="236"/>
                </a:cubicBezTo>
                <a:cubicBezTo>
                  <a:pt x="150" y="249"/>
                  <a:pt x="137" y="277"/>
                  <a:pt x="126" y="293"/>
                </a:cubicBezTo>
                <a:cubicBezTo>
                  <a:pt x="113" y="311"/>
                  <a:pt x="70" y="330"/>
                  <a:pt x="70" y="330"/>
                </a:cubicBezTo>
                <a:cubicBezTo>
                  <a:pt x="14" y="317"/>
                  <a:pt x="29" y="315"/>
                  <a:pt x="13" y="264"/>
                </a:cubicBezTo>
                <a:cubicBezTo>
                  <a:pt x="19" y="226"/>
                  <a:pt x="9" y="182"/>
                  <a:pt x="32" y="151"/>
                </a:cubicBezTo>
                <a:cubicBezTo>
                  <a:pt x="77" y="90"/>
                  <a:pt x="95" y="179"/>
                  <a:pt x="98" y="189"/>
                </a:cubicBezTo>
                <a:cubicBezTo>
                  <a:pt x="78" y="218"/>
                  <a:pt x="73" y="244"/>
                  <a:pt x="22" y="208"/>
                </a:cubicBezTo>
                <a:cubicBezTo>
                  <a:pt x="11" y="200"/>
                  <a:pt x="16" y="183"/>
                  <a:pt x="13" y="170"/>
                </a:cubicBezTo>
                <a:cubicBezTo>
                  <a:pt x="16" y="135"/>
                  <a:pt x="0" y="93"/>
                  <a:pt x="22" y="66"/>
                </a:cubicBezTo>
                <a:cubicBezTo>
                  <a:pt x="36" y="48"/>
                  <a:pt x="72" y="61"/>
                  <a:pt x="89" y="75"/>
                </a:cubicBezTo>
                <a:cubicBezTo>
                  <a:pt x="99" y="83"/>
                  <a:pt x="82" y="100"/>
                  <a:pt x="79" y="113"/>
                </a:cubicBezTo>
                <a:cubicBezTo>
                  <a:pt x="0" y="98"/>
                  <a:pt x="22" y="83"/>
                  <a:pt x="22" y="0"/>
                </a:cubicBezTo>
              </a:path>
            </a:pathLst>
          </a:custGeom>
          <a:noFill/>
          <a:ln w="28575" cmpd="sng">
            <a:solidFill>
              <a:srgbClr val="CC00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3851275" y="5013325"/>
            <a:ext cx="487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מחזירה 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לעצור ולענות "התוכנית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לא עוצרת על הקלט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".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2436" name="Group 36"/>
          <p:cNvGrpSpPr>
            <a:grpSpLocks/>
          </p:cNvGrpSpPr>
          <p:nvPr/>
        </p:nvGrpSpPr>
        <p:grpSpPr bwMode="auto">
          <a:xfrm>
            <a:off x="2286000" y="5410200"/>
            <a:ext cx="3133725" cy="1266825"/>
            <a:chOff x="1542" y="3408"/>
            <a:chExt cx="1872" cy="798"/>
          </a:xfrm>
        </p:grpSpPr>
        <p:sp>
          <p:nvSpPr>
            <p:cNvPr id="102433" name="Line 33"/>
            <p:cNvSpPr>
              <a:spLocks noChangeShapeType="1"/>
            </p:cNvSpPr>
            <p:nvPr/>
          </p:nvSpPr>
          <p:spPr bwMode="auto">
            <a:xfrm>
              <a:off x="1824" y="3408"/>
              <a:ext cx="336" cy="576"/>
            </a:xfrm>
            <a:prstGeom prst="line">
              <a:avLst/>
            </a:prstGeom>
            <a:noFill/>
            <a:ln w="9525">
              <a:solidFill>
                <a:srgbClr val="CC00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02435" name="Text Box 35"/>
            <p:cNvSpPr txBox="1">
              <a:spLocks noChangeArrowheads="1"/>
            </p:cNvSpPr>
            <p:nvPr/>
          </p:nvSpPr>
          <p:spPr bwMode="auto">
            <a:xfrm>
              <a:off x="1542" y="3988"/>
              <a:ext cx="1872" cy="218"/>
            </a:xfrm>
            <a:prstGeom prst="rect">
              <a:avLst/>
            </a:prstGeom>
            <a:noFill/>
            <a:ln w="9525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he-IL" sz="16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"התוכנית </a:t>
              </a:r>
              <a:r>
                <a:rPr lang="en-US" sz="16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</a:t>
              </a:r>
              <a:r>
                <a:rPr lang="he-IL" sz="16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לא עוצרת על הקלט  </a:t>
              </a:r>
              <a:r>
                <a:rPr lang="en-US" sz="16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</a:t>
              </a:r>
              <a:r>
                <a:rPr lang="he-IL" sz="1600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"</a:t>
              </a:r>
              <a:endParaRPr lang="en-US" sz="16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02437" name="Text Box 37"/>
          <p:cNvSpPr txBox="1">
            <a:spLocks noChangeArrowheads="1"/>
          </p:cNvSpPr>
          <p:nvPr/>
        </p:nvSpPr>
        <p:spPr bwMode="auto">
          <a:xfrm>
            <a:off x="4500563" y="1341438"/>
            <a:ext cx="4191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נניח בשלילה שקיימת תוכנית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המכריעה את בעיית העצירה.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41" name="Text Box 41"/>
          <p:cNvSpPr txBox="1">
            <a:spLocks noChangeArrowheads="1"/>
          </p:cNvSpPr>
          <p:nvPr/>
        </p:nvSpPr>
        <p:spPr bwMode="auto">
          <a:xfrm>
            <a:off x="539750" y="292417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3" grpId="0" autoUpdateAnimBg="0"/>
      <p:bldP spid="102407" grpId="0" autoUpdateAnimBg="0"/>
      <p:bldP spid="102412" grpId="0" autoUpdateAnimBg="0"/>
      <p:bldP spid="102429" grpId="0" autoUpdateAnimBg="0"/>
      <p:bldP spid="102430" grpId="0" animBg="1"/>
      <p:bldP spid="102432" grpId="0" autoUpdateAnimBg="0"/>
      <p:bldP spid="10243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9D4F9-0E0C-4C45-81A1-7DA70D7A3522}" type="slidenum">
              <a:rPr lang="he-IL"/>
              <a:pPr/>
              <a:t>12</a:t>
            </a:fld>
            <a:endParaRPr lang="en-US"/>
          </a:p>
        </p:txBody>
      </p:sp>
      <p:grpSp>
        <p:nvGrpSpPr>
          <p:cNvPr id="103453" name="Group 29"/>
          <p:cNvGrpSpPr>
            <a:grpSpLocks/>
          </p:cNvGrpSpPr>
          <p:nvPr/>
        </p:nvGrpSpPr>
        <p:grpSpPr bwMode="auto">
          <a:xfrm>
            <a:off x="152400" y="838200"/>
            <a:ext cx="5343525" cy="5737225"/>
            <a:chOff x="186" y="528"/>
            <a:chExt cx="3366" cy="3614"/>
          </a:xfrm>
        </p:grpSpPr>
        <p:grpSp>
          <p:nvGrpSpPr>
            <p:cNvPr id="103426" name="Group 2"/>
            <p:cNvGrpSpPr>
              <a:grpSpLocks/>
            </p:cNvGrpSpPr>
            <p:nvPr/>
          </p:nvGrpSpPr>
          <p:grpSpPr bwMode="auto">
            <a:xfrm>
              <a:off x="186" y="864"/>
              <a:ext cx="2198" cy="2994"/>
              <a:chOff x="96" y="960"/>
              <a:chExt cx="1968" cy="2736"/>
            </a:xfrm>
          </p:grpSpPr>
          <p:sp>
            <p:nvSpPr>
              <p:cNvPr id="103427" name="Rectangle 3"/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1728" cy="2496"/>
              </a:xfrm>
              <a:prstGeom prst="rect">
                <a:avLst/>
              </a:prstGeom>
              <a:noFill/>
              <a:ln w="38100" cmpd="dbl">
                <a:solidFill>
                  <a:srgbClr val="CC00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3428" name="Text Box 4"/>
              <p:cNvSpPr txBox="1">
                <a:spLocks noChangeArrowheads="1"/>
              </p:cNvSpPr>
              <p:nvPr/>
            </p:nvSpPr>
            <p:spPr bwMode="auto">
              <a:xfrm>
                <a:off x="96" y="960"/>
                <a:ext cx="288" cy="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</a:p>
            </p:txBody>
          </p:sp>
        </p:grpSp>
        <p:grpSp>
          <p:nvGrpSpPr>
            <p:cNvPr id="103429" name="Group 5"/>
            <p:cNvGrpSpPr>
              <a:grpSpLocks/>
            </p:cNvGrpSpPr>
            <p:nvPr/>
          </p:nvGrpSpPr>
          <p:grpSpPr bwMode="auto">
            <a:xfrm>
              <a:off x="1242" y="528"/>
              <a:ext cx="374" cy="589"/>
              <a:chOff x="1056" y="624"/>
              <a:chExt cx="288" cy="576"/>
            </a:xfrm>
          </p:grpSpPr>
          <p:sp>
            <p:nvSpPr>
              <p:cNvPr id="103430" name="Text Box 6"/>
              <p:cNvSpPr txBox="1">
                <a:spLocks noChangeArrowheads="1"/>
              </p:cNvSpPr>
              <p:nvPr/>
            </p:nvSpPr>
            <p:spPr bwMode="auto">
              <a:xfrm>
                <a:off x="1056" y="624"/>
                <a:ext cx="288" cy="288"/>
              </a:xfrm>
              <a:prstGeom prst="rect">
                <a:avLst/>
              </a:prstGeom>
              <a:noFill/>
              <a:ln w="9525">
                <a:solidFill>
                  <a:srgbClr val="CC00CC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rgbClr val="CC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</a:p>
            </p:txBody>
          </p:sp>
          <p:sp>
            <p:nvSpPr>
              <p:cNvPr id="103431" name="Line 7"/>
              <p:cNvSpPr>
                <a:spLocks noChangeShapeType="1"/>
              </p:cNvSpPr>
              <p:nvPr/>
            </p:nvSpPr>
            <p:spPr bwMode="auto">
              <a:xfrm>
                <a:off x="1200" y="91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grpSp>
          <p:nvGrpSpPr>
            <p:cNvPr id="103432" name="Group 8"/>
            <p:cNvGrpSpPr>
              <a:grpSpLocks/>
            </p:cNvGrpSpPr>
            <p:nvPr/>
          </p:nvGrpSpPr>
          <p:grpSpPr bwMode="auto">
            <a:xfrm>
              <a:off x="666" y="1200"/>
              <a:ext cx="1497" cy="2154"/>
              <a:chOff x="480" y="1248"/>
              <a:chExt cx="1536" cy="2106"/>
            </a:xfrm>
          </p:grpSpPr>
          <p:grpSp>
            <p:nvGrpSpPr>
              <p:cNvPr id="103433" name="Group 9"/>
              <p:cNvGrpSpPr>
                <a:grpSpLocks/>
              </p:cNvGrpSpPr>
              <p:nvPr/>
            </p:nvGrpSpPr>
            <p:grpSpPr bwMode="auto">
              <a:xfrm>
                <a:off x="480" y="1593"/>
                <a:ext cx="1440" cy="1761"/>
                <a:chOff x="2160" y="2016"/>
                <a:chExt cx="1824" cy="2100"/>
              </a:xfrm>
            </p:grpSpPr>
            <p:sp>
              <p:nvSpPr>
                <p:cNvPr id="103434" name="AutoShape 10"/>
                <p:cNvSpPr>
                  <a:spLocks noChangeArrowheads="1"/>
                </p:cNvSpPr>
                <p:nvPr/>
              </p:nvSpPr>
              <p:spPr bwMode="auto">
                <a:xfrm>
                  <a:off x="2160" y="2592"/>
                  <a:ext cx="1824" cy="720"/>
                </a:xfrm>
                <a:prstGeom prst="bevel">
                  <a:avLst>
                    <a:gd name="adj" fmla="val 12500"/>
                  </a:avLst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he-IL" sz="18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האם </a:t>
                  </a:r>
                  <a:r>
                    <a:rPr lang="en-US" sz="18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</a:t>
                  </a:r>
                  <a:r>
                    <a:rPr lang="he-IL" sz="18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עוצרת על </a:t>
                  </a:r>
                  <a:r>
                    <a:rPr lang="en-US" sz="18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</a:t>
                  </a:r>
                  <a:r>
                    <a:rPr lang="he-IL" sz="18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?</a:t>
                  </a:r>
                  <a:r>
                    <a:rPr lang="he-IL" sz="24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 </a:t>
                  </a:r>
                  <a:endPara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034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360" y="2016"/>
                  <a:ext cx="240" cy="277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X</a:t>
                  </a:r>
                  <a:endParaRPr lang="en-US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0343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544" y="2016"/>
                  <a:ext cx="240" cy="277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b="1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R</a:t>
                  </a:r>
                  <a:endParaRPr lang="en-US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03437" name="Line 13"/>
                <p:cNvSpPr>
                  <a:spLocks noChangeShapeType="1"/>
                </p:cNvSpPr>
                <p:nvPr/>
              </p:nvSpPr>
              <p:spPr bwMode="auto">
                <a:xfrm>
                  <a:off x="2658" y="231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3438" name="Line 14"/>
                <p:cNvSpPr>
                  <a:spLocks noChangeShapeType="1"/>
                </p:cNvSpPr>
                <p:nvPr/>
              </p:nvSpPr>
              <p:spPr bwMode="auto">
                <a:xfrm>
                  <a:off x="3474" y="2313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343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552" y="3839"/>
                  <a:ext cx="384" cy="277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18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לא</a:t>
                  </a:r>
                  <a:endParaRPr lang="en-US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0344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208" y="3838"/>
                  <a:ext cx="384" cy="277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he-IL" sz="1800">
                      <a:solidFill>
                        <a:schemeClr val="accent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כן</a:t>
                  </a:r>
                  <a:endParaRPr lang="en-US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endParaRPr>
                </a:p>
              </p:txBody>
            </p:sp>
            <p:sp>
              <p:nvSpPr>
                <p:cNvPr id="103441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48" y="3312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3442" name="Line 18"/>
                <p:cNvSpPr>
                  <a:spLocks noChangeShapeType="1"/>
                </p:cNvSpPr>
                <p:nvPr/>
              </p:nvSpPr>
              <p:spPr bwMode="auto">
                <a:xfrm>
                  <a:off x="3360" y="3312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grpSp>
            <p:nvGrpSpPr>
              <p:cNvPr id="103443" name="Group 19"/>
              <p:cNvGrpSpPr>
                <a:grpSpLocks/>
              </p:cNvGrpSpPr>
              <p:nvPr/>
            </p:nvGrpSpPr>
            <p:grpSpPr bwMode="auto">
              <a:xfrm>
                <a:off x="930" y="1248"/>
                <a:ext cx="1086" cy="571"/>
                <a:chOff x="930" y="1248"/>
                <a:chExt cx="1086" cy="571"/>
              </a:xfrm>
            </p:grpSpPr>
            <p:sp>
              <p:nvSpPr>
                <p:cNvPr id="103444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960" y="1248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rgbClr val="CC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3445" name="Line 21"/>
                <p:cNvSpPr>
                  <a:spLocks noChangeShapeType="1"/>
                </p:cNvSpPr>
                <p:nvPr/>
              </p:nvSpPr>
              <p:spPr bwMode="auto">
                <a:xfrm>
                  <a:off x="1296" y="1248"/>
                  <a:ext cx="192" cy="336"/>
                </a:xfrm>
                <a:prstGeom prst="line">
                  <a:avLst/>
                </a:prstGeom>
                <a:noFill/>
                <a:ln w="9525">
                  <a:solidFill>
                    <a:srgbClr val="CC00CC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he-IL"/>
                </a:p>
              </p:txBody>
            </p:sp>
            <p:sp>
              <p:nvSpPr>
                <p:cNvPr id="10344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584" y="1593"/>
                  <a:ext cx="432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solidFill>
                        <a:srgbClr val="CC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=S</a:t>
                  </a:r>
                </a:p>
              </p:txBody>
            </p:sp>
            <p:sp>
              <p:nvSpPr>
                <p:cNvPr id="1034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30" y="1593"/>
                  <a:ext cx="432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l" rtl="0">
                    <a:spcBef>
                      <a:spcPct val="50000"/>
                    </a:spcBef>
                  </a:pPr>
                  <a:r>
                    <a:rPr lang="en-US" sz="1800">
                      <a:solidFill>
                        <a:srgbClr val="CC00CC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=S</a:t>
                  </a:r>
                </a:p>
              </p:txBody>
            </p:sp>
          </p:grpSp>
        </p:grpSp>
        <p:sp>
          <p:nvSpPr>
            <p:cNvPr id="103448" name="Freeform 24"/>
            <p:cNvSpPr>
              <a:spLocks/>
            </p:cNvSpPr>
            <p:nvPr/>
          </p:nvSpPr>
          <p:spPr bwMode="auto">
            <a:xfrm>
              <a:off x="579" y="3228"/>
              <a:ext cx="254" cy="337"/>
            </a:xfrm>
            <a:custGeom>
              <a:avLst/>
              <a:gdLst/>
              <a:ahLst/>
              <a:cxnLst>
                <a:cxn ang="0">
                  <a:pos x="249" y="85"/>
                </a:cxn>
                <a:cxn ang="0">
                  <a:pos x="202" y="274"/>
                </a:cxn>
                <a:cxn ang="0">
                  <a:pos x="145" y="311"/>
                </a:cxn>
                <a:cxn ang="0">
                  <a:pos x="89" y="330"/>
                </a:cxn>
                <a:cxn ang="0">
                  <a:pos x="51" y="226"/>
                </a:cxn>
                <a:cxn ang="0">
                  <a:pos x="136" y="236"/>
                </a:cxn>
                <a:cxn ang="0">
                  <a:pos x="126" y="293"/>
                </a:cxn>
                <a:cxn ang="0">
                  <a:pos x="70" y="330"/>
                </a:cxn>
                <a:cxn ang="0">
                  <a:pos x="13" y="264"/>
                </a:cxn>
                <a:cxn ang="0">
                  <a:pos x="32" y="151"/>
                </a:cxn>
                <a:cxn ang="0">
                  <a:pos x="98" y="189"/>
                </a:cxn>
                <a:cxn ang="0">
                  <a:pos x="22" y="208"/>
                </a:cxn>
                <a:cxn ang="0">
                  <a:pos x="13" y="170"/>
                </a:cxn>
                <a:cxn ang="0">
                  <a:pos x="22" y="66"/>
                </a:cxn>
                <a:cxn ang="0">
                  <a:pos x="89" y="75"/>
                </a:cxn>
                <a:cxn ang="0">
                  <a:pos x="79" y="113"/>
                </a:cxn>
                <a:cxn ang="0">
                  <a:pos x="22" y="0"/>
                </a:cxn>
              </a:cxnLst>
              <a:rect l="0" t="0" r="r" b="b"/>
              <a:pathLst>
                <a:path w="261" h="330">
                  <a:moveTo>
                    <a:pt x="249" y="85"/>
                  </a:moveTo>
                  <a:cubicBezTo>
                    <a:pt x="244" y="154"/>
                    <a:pt x="261" y="228"/>
                    <a:pt x="202" y="274"/>
                  </a:cubicBezTo>
                  <a:cubicBezTo>
                    <a:pt x="184" y="288"/>
                    <a:pt x="164" y="299"/>
                    <a:pt x="145" y="311"/>
                  </a:cubicBezTo>
                  <a:cubicBezTo>
                    <a:pt x="128" y="322"/>
                    <a:pt x="89" y="330"/>
                    <a:pt x="89" y="330"/>
                  </a:cubicBezTo>
                  <a:cubicBezTo>
                    <a:pt x="20" y="314"/>
                    <a:pt x="41" y="296"/>
                    <a:pt x="51" y="226"/>
                  </a:cubicBezTo>
                  <a:cubicBezTo>
                    <a:pt x="79" y="229"/>
                    <a:pt x="115" y="217"/>
                    <a:pt x="136" y="236"/>
                  </a:cubicBezTo>
                  <a:cubicBezTo>
                    <a:pt x="150" y="249"/>
                    <a:pt x="137" y="277"/>
                    <a:pt x="126" y="293"/>
                  </a:cubicBezTo>
                  <a:cubicBezTo>
                    <a:pt x="113" y="311"/>
                    <a:pt x="70" y="330"/>
                    <a:pt x="70" y="330"/>
                  </a:cubicBezTo>
                  <a:cubicBezTo>
                    <a:pt x="14" y="317"/>
                    <a:pt x="29" y="315"/>
                    <a:pt x="13" y="264"/>
                  </a:cubicBezTo>
                  <a:cubicBezTo>
                    <a:pt x="19" y="226"/>
                    <a:pt x="9" y="182"/>
                    <a:pt x="32" y="151"/>
                  </a:cubicBezTo>
                  <a:cubicBezTo>
                    <a:pt x="77" y="90"/>
                    <a:pt x="95" y="179"/>
                    <a:pt x="98" y="189"/>
                  </a:cubicBezTo>
                  <a:cubicBezTo>
                    <a:pt x="78" y="218"/>
                    <a:pt x="73" y="244"/>
                    <a:pt x="22" y="208"/>
                  </a:cubicBezTo>
                  <a:cubicBezTo>
                    <a:pt x="11" y="200"/>
                    <a:pt x="16" y="183"/>
                    <a:pt x="13" y="170"/>
                  </a:cubicBezTo>
                  <a:cubicBezTo>
                    <a:pt x="16" y="135"/>
                    <a:pt x="0" y="93"/>
                    <a:pt x="22" y="66"/>
                  </a:cubicBezTo>
                  <a:cubicBezTo>
                    <a:pt x="36" y="48"/>
                    <a:pt x="72" y="61"/>
                    <a:pt x="89" y="75"/>
                  </a:cubicBezTo>
                  <a:cubicBezTo>
                    <a:pt x="99" y="83"/>
                    <a:pt x="82" y="100"/>
                    <a:pt x="79" y="113"/>
                  </a:cubicBezTo>
                  <a:cubicBezTo>
                    <a:pt x="0" y="98"/>
                    <a:pt x="22" y="83"/>
                    <a:pt x="22" y="0"/>
                  </a:cubicBezTo>
                </a:path>
              </a:pathLst>
            </a:custGeom>
            <a:noFill/>
            <a:ln w="28575" cmpd="sng">
              <a:solidFill>
                <a:srgbClr val="CC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grpSp>
          <p:nvGrpSpPr>
            <p:cNvPr id="103449" name="Group 25"/>
            <p:cNvGrpSpPr>
              <a:grpSpLocks/>
            </p:cNvGrpSpPr>
            <p:nvPr/>
          </p:nvGrpSpPr>
          <p:grpSpPr bwMode="auto">
            <a:xfrm>
              <a:off x="1728" y="3312"/>
              <a:ext cx="1824" cy="830"/>
              <a:chOff x="1542" y="3408"/>
              <a:chExt cx="1872" cy="812"/>
            </a:xfrm>
          </p:grpSpPr>
          <p:sp>
            <p:nvSpPr>
              <p:cNvPr id="103450" name="Line 26"/>
              <p:cNvSpPr>
                <a:spLocks noChangeShapeType="1"/>
              </p:cNvSpPr>
              <p:nvPr/>
            </p:nvSpPr>
            <p:spPr bwMode="auto">
              <a:xfrm>
                <a:off x="1824" y="3408"/>
                <a:ext cx="336" cy="576"/>
              </a:xfrm>
              <a:prstGeom prst="line">
                <a:avLst/>
              </a:prstGeom>
              <a:noFill/>
              <a:ln w="9525">
                <a:solidFill>
                  <a:srgbClr val="CC00CC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3451" name="Text Box 27"/>
              <p:cNvSpPr txBox="1">
                <a:spLocks noChangeArrowheads="1"/>
              </p:cNvSpPr>
              <p:nvPr/>
            </p:nvSpPr>
            <p:spPr bwMode="auto">
              <a:xfrm>
                <a:off x="1542" y="3988"/>
                <a:ext cx="1872" cy="232"/>
              </a:xfrm>
              <a:prstGeom prst="rect">
                <a:avLst/>
              </a:prstGeom>
              <a:noFill/>
              <a:ln w="9525">
                <a:solidFill>
                  <a:srgbClr val="CC00CC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he-IL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"</a:t>
                </a:r>
                <a:r>
                  <a:rPr lang="en-US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  <a:r>
                  <a:rPr lang="he-IL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אינה עוצרת על הקלט </a:t>
                </a:r>
                <a:r>
                  <a:rPr lang="en-US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</a:t>
                </a:r>
                <a:r>
                  <a:rPr lang="he-IL" sz="18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"</a:t>
                </a:r>
                <a:endParaRPr lang="en-US" sz="1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4114800" y="1143000"/>
            <a:ext cx="4495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נראה שיש תכנית קלט מסוימת שעבורה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אינה יכולה לעצור, אך גם אינה יכולה שלא לעצור.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4114800" y="2514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תוכנית זו היא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עצמה!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3886200" y="3124200"/>
            <a:ext cx="472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אז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נכנסת ללופ אינסופי, כלומר- היא אינה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456" name="Text Box 32"/>
          <p:cNvSpPr txBox="1">
            <a:spLocks noChangeArrowheads="1"/>
          </p:cNvSpPr>
          <p:nvPr/>
        </p:nvSpPr>
        <p:spPr bwMode="auto">
          <a:xfrm>
            <a:off x="3886200" y="4054475"/>
            <a:ext cx="4724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מצד שני,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אינה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אז היא עוצרת! (וכותבת "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אינה עוצרת על הקלט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")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457" name="Text Box 33"/>
          <p:cNvSpPr txBox="1">
            <a:spLocks noChangeArrowheads="1"/>
          </p:cNvSpPr>
          <p:nvPr/>
        </p:nvSpPr>
        <p:spPr bwMode="auto">
          <a:xfrm>
            <a:off x="3886200" y="54102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בכל מקרה מקבלים סתירה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!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458" name="Text Box 34"/>
          <p:cNvSpPr txBox="1">
            <a:spLocks noChangeArrowheads="1"/>
          </p:cNvSpPr>
          <p:nvPr/>
        </p:nvSpPr>
        <p:spPr bwMode="auto">
          <a:xfrm>
            <a:off x="611188" y="2781300"/>
            <a:ext cx="36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2" grpId="0" autoUpdateAnimBg="0"/>
      <p:bldP spid="103454" grpId="0" autoUpdateAnimBg="0"/>
      <p:bldP spid="103455" grpId="0" autoUpdateAnimBg="0"/>
      <p:bldP spid="103456" grpId="0" autoUpdateAnimBg="0"/>
      <p:bldP spid="10345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A7ED-46C0-442B-BC9D-7A1BDBB220AB}" type="slidenum">
              <a:rPr lang="he-IL"/>
              <a:pPr/>
              <a:t>13</a:t>
            </a:fld>
            <a:endParaRPr lang="en-US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2057400" y="14478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האם הבעיה הבאה כריעה?</a:t>
            </a:r>
            <a:endParaRPr lang="en-US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2057400" y="22860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האם יש חיים מחוץ לכדור  הארץ?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533400" y="50292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באופן כללי, אם מספר הקלטים החוקיים עבור בעיה מסוימת הוא סופי, אז הבעיה כריעה!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1979613" y="34290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כן!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1" grpId="0" autoUpdateAnimBg="0"/>
      <p:bldP spid="104452" grpId="0" autoUpdateAnimBg="0"/>
      <p:bldP spid="1044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13AD-1C4D-4B9B-9D9D-3199F03380C5}" type="slidenum">
              <a:rPr lang="he-IL"/>
              <a:pPr/>
              <a:t>14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endParaRPr lang="en-US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2513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 2</a:t>
            </a:r>
            <a:endParaRPr lang="he-IL" sz="2400"/>
          </a:p>
          <a:p>
            <a:pPr>
              <a:lnSpc>
                <a:spcPct val="90000"/>
              </a:lnSpc>
              <a:buFontTx/>
              <a:buNone/>
            </a:pPr>
            <a:r>
              <a:rPr lang="he-IL" sz="2400"/>
              <a:t>א. נתונה בעיית הכרעה  </a:t>
            </a:r>
            <a:r>
              <a:rPr lang="en-US" sz="2400"/>
              <a:t>Q</a:t>
            </a:r>
            <a:r>
              <a:rPr lang="he-IL" sz="2400"/>
              <a:t>, שקלטיה הם מספרים שלמים חיוביים.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e-IL" sz="2400"/>
              <a:t>בידנו אלגוריתם </a:t>
            </a:r>
            <a:r>
              <a:rPr lang="en-US" sz="2400"/>
              <a:t>A</a:t>
            </a:r>
            <a:r>
              <a:rPr lang="he-IL" sz="2400"/>
              <a:t> לפתרון הבעיה, ואנו רוצים להוכיח את נכונותו.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e-IL" sz="2400"/>
              <a:t>ידוע שהאלגוריתם נכון חלקית לכל קלט חוקי. כמו-כן, בידנו הוכחה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e-IL" sz="2400"/>
              <a:t>שהאלגוריתם עוצר על כל הקלטים הגדולים או שווים ל- 1000, אך לא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e-IL" sz="2400"/>
              <a:t>הצלחנו להרחיב את ההוכחה גם לקלטים הקטנים מ- 1000.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e-IL" sz="2400"/>
              <a:t>האם ניתן להוכיח את נכונותו המלאה של האלגוריתם באמצעות הרצות של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e-IL" sz="2400"/>
              <a:t>האלגוריתם על הקלטים הקטנים מ- 1000 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he-IL" sz="2400"/>
              <a:t>ב. האם הבעיה  </a:t>
            </a:r>
            <a:r>
              <a:rPr lang="en-US" sz="2400"/>
              <a:t>Q</a:t>
            </a:r>
            <a:r>
              <a:rPr lang="he-IL" sz="2400"/>
              <a:t> היא בהכרח כריעה ?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55DF-33C6-4D75-AF89-6729BCB82FAC}" type="slidenum">
              <a:rPr lang="he-IL"/>
              <a:pPr/>
              <a:t>15</a:t>
            </a:fld>
            <a:endParaRPr lang="en-US"/>
          </a:p>
        </p:txBody>
      </p:sp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057400" y="838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הוכחת אי כריעות של בעיה </a:t>
            </a:r>
            <a:r>
              <a:rPr 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0" y="1463675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כדי להראות שבעיה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היא בלתי כריעה משתמשים בבעיה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שידועה כבר כבלתי כריעה.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0" y="26670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מראים שאם אפשר לפתור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(לאו דווקא בזמן פולינומיאלי) אז אפשר גם לפתור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228600" y="3962400"/>
            <a:ext cx="8382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אבל – מכיוון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בלתי כריעה אז המסקנה היא שגם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בלתי-כריעה (כי 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הייתה כריעה אז אפשר היה להכריע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  <a:endParaRPr lang="en-US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228600" y="51054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אלגוריתם (היפותטי) שפותר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נקרא 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אורקל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5" grpId="0" autoUpdateAnimBg="0"/>
      <p:bldP spid="105476" grpId="0" autoUpdateAnimBg="0"/>
      <p:bldP spid="105478" grpId="0" autoUpdateAnimBg="0"/>
      <p:bldP spid="1054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2081E-77BD-4B44-B0B5-9AA40807C905}" type="slidenum">
              <a:rPr lang="he-IL"/>
              <a:pPr/>
              <a:t>16</a:t>
            </a:fld>
            <a:endParaRPr lang="en-US"/>
          </a:p>
        </p:txBody>
      </p:sp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2057400" y="838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 3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0" y="1371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נתונה בעיית ההכרעה הבאה: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0" y="1828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הקלט לבעיה: שתי תוכניות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0" y="2286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השאלה: האם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עוצרות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בדיוק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אותם קלטים?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0" y="2743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הוכיחו באמצעות רדוקציה מבעיית העצירה שהבעיה איננה כריעה.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499" grpId="0" autoUpdateAnimBg="0"/>
      <p:bldP spid="106500" grpId="0" autoUpdateAnimBg="0"/>
      <p:bldP spid="106501" grpId="0" autoUpdateAnimBg="0"/>
      <p:bldP spid="10650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96F97-906E-4AA0-8B4A-2078547A54E0}" type="slidenum">
              <a:rPr lang="he-IL"/>
              <a:pPr/>
              <a:t>17</a:t>
            </a:fld>
            <a:endParaRPr lang="en-US"/>
          </a:p>
        </p:txBody>
      </p:sp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2057400" y="838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0" y="13716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נניח שקיים אורקל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הפותר את הבעיה. נבנה בעזרתו אלגוריתם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שיפתור את בעיית העצירה: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7549" name="Group 29"/>
          <p:cNvGrpSpPr>
            <a:grpSpLocks/>
          </p:cNvGrpSpPr>
          <p:nvPr/>
        </p:nvGrpSpPr>
        <p:grpSpPr bwMode="auto">
          <a:xfrm>
            <a:off x="2743200" y="2514600"/>
            <a:ext cx="3505200" cy="1219200"/>
            <a:chOff x="1728" y="1584"/>
            <a:chExt cx="2208" cy="768"/>
          </a:xfrm>
        </p:grpSpPr>
        <p:sp>
          <p:nvSpPr>
            <p:cNvPr id="107529" name="Text Box 9"/>
            <p:cNvSpPr txBox="1">
              <a:spLocks noChangeArrowheads="1"/>
            </p:cNvSpPr>
            <p:nvPr/>
          </p:nvSpPr>
          <p:spPr bwMode="auto">
            <a:xfrm>
              <a:off x="1728" y="20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</a:p>
          </p:txBody>
        </p:sp>
        <p:sp>
          <p:nvSpPr>
            <p:cNvPr id="107531" name="Line 11"/>
            <p:cNvSpPr>
              <a:spLocks noChangeShapeType="1"/>
            </p:cNvSpPr>
            <p:nvPr/>
          </p:nvSpPr>
          <p:spPr bwMode="auto">
            <a:xfrm>
              <a:off x="1920" y="192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2112" y="1824"/>
              <a:ext cx="86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26" name="Text Box 6"/>
            <p:cNvSpPr txBox="1">
              <a:spLocks noChangeArrowheads="1"/>
            </p:cNvSpPr>
            <p:nvPr/>
          </p:nvSpPr>
          <p:spPr bwMode="auto">
            <a:xfrm>
              <a:off x="2400" y="15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07528" name="Text Box 8"/>
            <p:cNvSpPr txBox="1">
              <a:spLocks noChangeArrowheads="1"/>
            </p:cNvSpPr>
            <p:nvPr/>
          </p:nvSpPr>
          <p:spPr bwMode="auto">
            <a:xfrm>
              <a:off x="1728" y="17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07532" name="Line 12"/>
            <p:cNvSpPr>
              <a:spLocks noChangeShapeType="1"/>
            </p:cNvSpPr>
            <p:nvPr/>
          </p:nvSpPr>
          <p:spPr bwMode="auto">
            <a:xfrm>
              <a:off x="1920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07534" name="Line 14"/>
            <p:cNvSpPr>
              <a:spLocks noChangeShapeType="1"/>
            </p:cNvSpPr>
            <p:nvPr/>
          </p:nvSpPr>
          <p:spPr bwMode="auto">
            <a:xfrm>
              <a:off x="2976" y="21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07542" name="Group 22"/>
          <p:cNvGrpSpPr>
            <a:grpSpLocks/>
          </p:cNvGrpSpPr>
          <p:nvPr/>
        </p:nvGrpSpPr>
        <p:grpSpPr bwMode="auto">
          <a:xfrm>
            <a:off x="1524000" y="1905000"/>
            <a:ext cx="4343400" cy="2286000"/>
            <a:chOff x="960" y="1200"/>
            <a:chExt cx="2736" cy="1440"/>
          </a:xfrm>
        </p:grpSpPr>
        <p:sp>
          <p:nvSpPr>
            <p:cNvPr id="107525" name="Text Box 5"/>
            <p:cNvSpPr txBox="1">
              <a:spLocks noChangeArrowheads="1"/>
            </p:cNvSpPr>
            <p:nvPr/>
          </p:nvSpPr>
          <p:spPr bwMode="auto">
            <a:xfrm>
              <a:off x="2400" y="12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A’</a:t>
              </a: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1392" y="1440"/>
              <a:ext cx="2304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07537" name="Text Box 17"/>
            <p:cNvSpPr txBox="1">
              <a:spLocks noChangeArrowheads="1"/>
            </p:cNvSpPr>
            <p:nvPr/>
          </p:nvSpPr>
          <p:spPr bwMode="auto">
            <a:xfrm>
              <a:off x="960" y="15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07538" name="Line 18"/>
            <p:cNvSpPr>
              <a:spLocks noChangeShapeType="1"/>
            </p:cNvSpPr>
            <p:nvPr/>
          </p:nvSpPr>
          <p:spPr bwMode="auto">
            <a:xfrm>
              <a:off x="1152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07539" name="Text Box 19"/>
            <p:cNvSpPr txBox="1">
              <a:spLocks noChangeArrowheads="1"/>
            </p:cNvSpPr>
            <p:nvPr/>
          </p:nvSpPr>
          <p:spPr bwMode="auto">
            <a:xfrm>
              <a:off x="960" y="21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07540" name="Line 20"/>
            <p:cNvSpPr>
              <a:spLocks noChangeShapeType="1"/>
            </p:cNvSpPr>
            <p:nvPr/>
          </p:nvSpPr>
          <p:spPr bwMode="auto">
            <a:xfrm>
              <a:off x="1152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07543" name="Text Box 23"/>
          <p:cNvSpPr txBox="1">
            <a:spLocks noChangeArrowheads="1"/>
          </p:cNvSpPr>
          <p:nvPr/>
        </p:nvSpPr>
        <p:spPr bwMode="auto">
          <a:xfrm>
            <a:off x="0" y="4359275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מקבל תוכנית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וקלט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ויבנה את התוכנית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Q(z)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הבאה: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0" y="4876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z=x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אז עצור;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0" y="5410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אחרת, הרץ את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על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utoUpdateAnimBg="0"/>
      <p:bldP spid="107543" grpId="0" autoUpdateAnimBg="0"/>
      <p:bldP spid="107544" grpId="0" autoUpdateAnimBg="0"/>
      <p:bldP spid="10754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26E1-62F8-4D6E-8AD4-611B7C3DA41B}" type="slidenum">
              <a:rPr lang="he-IL"/>
              <a:pPr/>
              <a:t>18</a:t>
            </a:fld>
            <a:endParaRPr lang="en-US"/>
          </a:p>
        </p:txBody>
      </p:sp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0" y="838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כעת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יפעיל את האורקל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0" y="13716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(כלומר,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עוצרות בדיוק על אותם קלטים), זאת אומרת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ולכן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יחזיר </a:t>
            </a:r>
            <a:r>
              <a:rPr lang="he-IL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0" y="2286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זאת אומרת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אינה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ולכן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0" y="3124200"/>
            <a:ext cx="8610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הראנו רדוקציה מבעיית העצירה ולכן הבעיה הנתונה בשאלה היא בלתי כריעה. (כי אם היה אפשר לפתור אותה אז היה אפשר גם לפתור את בעיית העצירה!)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7" grpId="0" autoUpdateAnimBg="0"/>
      <p:bldP spid="108548" grpId="0" autoUpdateAnimBg="0"/>
      <p:bldP spid="10854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3CF1A-FC58-4DA5-9D8C-010D3AA4CA3B}" type="slidenum">
              <a:rPr lang="he-IL"/>
              <a:pPr/>
              <a:t>19</a:t>
            </a:fld>
            <a:endParaRPr lang="en-US"/>
          </a:p>
        </p:txBody>
      </p:sp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2057400" y="838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4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0" y="1371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הוכיחו את אי-כריעותה של הבעיה הבאה: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0" y="1828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הקלט לבעיה: תוכנית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ושני קלטים שונים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0" y="2286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השאלה: האם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גם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וגם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  <p:bldP spid="109571" grpId="0" autoUpdateAnimBg="0"/>
      <p:bldP spid="109572" grpId="0" autoUpdateAnimBg="0"/>
      <p:bldP spid="10957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77318-7739-47D3-AA33-91666F2FCDCE}" type="slidenum">
              <a:rPr lang="he-IL"/>
              <a:pPr/>
              <a:t>2</a:t>
            </a:fld>
            <a:endParaRPr lang="en-US"/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76200" y="852488"/>
            <a:ext cx="853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בעיות בלתי ניתנות לחישוב ובעיות בלתי כריעות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6200" y="1920875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בעיה אלגוריתמית שאינה ניתנת לפתרון ע"י אלגוריתם נקראת בעיה </a:t>
            </a:r>
            <a:r>
              <a:rPr lang="he-IL" sz="24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בלתי ניתנת לחישוב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(noncomputable)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6200" y="3276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זוהי בעיית הכרעה, היא נקראת בעיה </a:t>
            </a:r>
            <a:r>
              <a:rPr lang="he-IL" sz="24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בלתי כריעה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(undecidable)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1" grpId="0" autoUpdateAnimBg="0"/>
      <p:bldP spid="7373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E07C-DD2E-46F4-9624-8CF2B0D95DF4}" type="slidenum">
              <a:rPr lang="he-IL"/>
              <a:pPr/>
              <a:t>20</a:t>
            </a:fld>
            <a:endParaRPr lang="en-US"/>
          </a:p>
        </p:txBody>
      </p:sp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057400" y="6858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0" y="1143000"/>
            <a:ext cx="8610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נוכיח את אי כריעותה של הבעיה באמצעות רדוקציה מבעיית העצירה:</a:t>
            </a:r>
          </a:p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נניח שקיים אורקל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הפותר את הבעיה. נבנה בעזרתו אלגוריתם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שיפתור את בעיית העצירה: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12656" name="Group 16"/>
          <p:cNvGrpSpPr>
            <a:grpSpLocks/>
          </p:cNvGrpSpPr>
          <p:nvPr/>
        </p:nvGrpSpPr>
        <p:grpSpPr bwMode="auto">
          <a:xfrm>
            <a:off x="304800" y="2057400"/>
            <a:ext cx="4343400" cy="2286000"/>
            <a:chOff x="960" y="1200"/>
            <a:chExt cx="2736" cy="1440"/>
          </a:xfrm>
        </p:grpSpPr>
        <p:sp>
          <p:nvSpPr>
            <p:cNvPr id="112657" name="Text Box 17"/>
            <p:cNvSpPr txBox="1">
              <a:spLocks noChangeArrowheads="1"/>
            </p:cNvSpPr>
            <p:nvPr/>
          </p:nvSpPr>
          <p:spPr bwMode="auto">
            <a:xfrm>
              <a:off x="2400" y="120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A’</a:t>
              </a:r>
            </a:p>
          </p:txBody>
        </p:sp>
        <p:sp>
          <p:nvSpPr>
            <p:cNvPr id="112658" name="Rectangle 18"/>
            <p:cNvSpPr>
              <a:spLocks noChangeArrowheads="1"/>
            </p:cNvSpPr>
            <p:nvPr/>
          </p:nvSpPr>
          <p:spPr bwMode="auto">
            <a:xfrm>
              <a:off x="1392" y="1440"/>
              <a:ext cx="2304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960" y="158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</a:t>
              </a:r>
            </a:p>
          </p:txBody>
        </p:sp>
        <p:sp>
          <p:nvSpPr>
            <p:cNvPr id="112660" name="Line 20"/>
            <p:cNvSpPr>
              <a:spLocks noChangeShapeType="1"/>
            </p:cNvSpPr>
            <p:nvPr/>
          </p:nvSpPr>
          <p:spPr bwMode="auto">
            <a:xfrm>
              <a:off x="1152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12661" name="Text Box 21"/>
            <p:cNvSpPr txBox="1">
              <a:spLocks noChangeArrowheads="1"/>
            </p:cNvSpPr>
            <p:nvPr/>
          </p:nvSpPr>
          <p:spPr bwMode="auto">
            <a:xfrm>
              <a:off x="960" y="211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>
              <a:off x="1152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0" y="44196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מקבל תוכנית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וקלט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 יהיו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s,t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שני קלטים שונים זה מזה. האלגוריתם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יבנה את התוכנית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Q(z)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הבאה: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4" name="Text Box 24"/>
          <p:cNvSpPr txBox="1">
            <a:spLocks noChangeArrowheads="1"/>
          </p:cNvSpPr>
          <p:nvPr/>
        </p:nvSpPr>
        <p:spPr bwMode="auto">
          <a:xfrm>
            <a:off x="0" y="5410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z=t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אז עצור;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0" y="5867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אחרת הרץ את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על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12670" name="Group 30"/>
          <p:cNvGrpSpPr>
            <a:grpSpLocks/>
          </p:cNvGrpSpPr>
          <p:nvPr/>
        </p:nvGrpSpPr>
        <p:grpSpPr bwMode="auto">
          <a:xfrm>
            <a:off x="1524000" y="2590800"/>
            <a:ext cx="3581400" cy="1524000"/>
            <a:chOff x="960" y="1632"/>
            <a:chExt cx="2256" cy="960"/>
          </a:xfrm>
        </p:grpSpPr>
        <p:sp>
          <p:nvSpPr>
            <p:cNvPr id="112647" name="Text Box 7"/>
            <p:cNvSpPr txBox="1">
              <a:spLocks noChangeArrowheads="1"/>
            </p:cNvSpPr>
            <p:nvPr/>
          </p:nvSpPr>
          <p:spPr bwMode="auto">
            <a:xfrm>
              <a:off x="1632" y="163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12646" name="Rectangle 6"/>
            <p:cNvSpPr>
              <a:spLocks noChangeArrowheads="1"/>
            </p:cNvSpPr>
            <p:nvPr/>
          </p:nvSpPr>
          <p:spPr bwMode="auto">
            <a:xfrm>
              <a:off x="1344" y="1872"/>
              <a:ext cx="86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2648" name="Text Box 8"/>
            <p:cNvSpPr txBox="1">
              <a:spLocks noChangeArrowheads="1"/>
            </p:cNvSpPr>
            <p:nvPr/>
          </p:nvSpPr>
          <p:spPr bwMode="auto">
            <a:xfrm>
              <a:off x="960" y="182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</a:p>
          </p:txBody>
        </p:sp>
        <p:sp>
          <p:nvSpPr>
            <p:cNvPr id="112649" name="Text Box 9"/>
            <p:cNvSpPr txBox="1">
              <a:spLocks noChangeArrowheads="1"/>
            </p:cNvSpPr>
            <p:nvPr/>
          </p:nvSpPr>
          <p:spPr bwMode="auto">
            <a:xfrm>
              <a:off x="987" y="208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1152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>
              <a:off x="1152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>
              <a:off x="2208" y="22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12666" name="Text Box 26"/>
            <p:cNvSpPr txBox="1">
              <a:spLocks noChangeArrowheads="1"/>
            </p:cNvSpPr>
            <p:nvPr/>
          </p:nvSpPr>
          <p:spPr bwMode="auto">
            <a:xfrm>
              <a:off x="1008" y="2304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</a:t>
              </a:r>
            </a:p>
          </p:txBody>
        </p:sp>
        <p:sp>
          <p:nvSpPr>
            <p:cNvPr id="112667" name="Line 27"/>
            <p:cNvSpPr>
              <a:spLocks noChangeShapeType="1"/>
            </p:cNvSpPr>
            <p:nvPr/>
          </p:nvSpPr>
          <p:spPr bwMode="auto">
            <a:xfrm>
              <a:off x="1152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643" grpId="0" autoUpdateAnimBg="0"/>
      <p:bldP spid="112663" grpId="0" autoUpdateAnimBg="0"/>
      <p:bldP spid="112664" grpId="0" autoUpdateAnimBg="0"/>
      <p:bldP spid="11266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B52AF-77B1-4F19-9181-61DF95E91957}" type="slidenum">
              <a:rPr lang="he-IL"/>
              <a:pPr/>
              <a:t>21</a:t>
            </a:fld>
            <a:endParaRPr lang="en-US"/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0" y="838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כעת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יפעיל את האורקל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Q,t,s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0" y="1371600"/>
            <a:ext cx="861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התוכנית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תמיד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(כך בנינו אותה), ולכן אם האורקל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(כלומר,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גם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וגם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), נוכל להסיק מכך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ולכן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-304800" y="2590800"/>
            <a:ext cx="8915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האורקל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(כלומר,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אינה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או שהיא אינה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), נוכל להסיק מכך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לא עצרה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(מכיוון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תמיד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 ולכן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אינה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0" y="4292600"/>
            <a:ext cx="8764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 אם האורקל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Q,t,s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(כלומר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e-IL"/>
              <a:t> </a:t>
            </a:r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0" y="4724400"/>
            <a:ext cx="8675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אם האורקל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Q,t,s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(כלומר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אינה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0" y="5229225"/>
            <a:ext cx="8610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הראנו רדוקציה מבעיית העצירה ולכן הבעיה הנתונה בלתי כריעה. (כי אם היה אפשר לפתור אותה אז היה אפשר גם לפתור את בעיית העצירה!)</a:t>
            </a: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0" y="3789363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לסיכום: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  <p:bldP spid="113667" grpId="0" autoUpdateAnimBg="0"/>
      <p:bldP spid="113668" grpId="0" autoUpdateAnimBg="0"/>
      <p:bldP spid="113669" grpId="0" autoUpdateAnimBg="0"/>
      <p:bldP spid="113671" grpId="0" autoUpdateAnimBg="0"/>
      <p:bldP spid="113673" grpId="0" autoUpdateAnimBg="0"/>
      <p:bldP spid="1136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1497-0DFF-4B5A-A9B0-2DA8984502C3}" type="slidenum">
              <a:rPr lang="he-IL"/>
              <a:pPr/>
              <a:t>22</a:t>
            </a:fld>
            <a:endParaRPr lang="en-US"/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057400" y="838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5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1371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הוכיחו את אי-כריעותה של הבעיה הבאה: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0" y="1828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הקלט לבעיה: תוכנית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0" y="2286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השאלה: האם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בדיוק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שלושה קלטים?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1" grpId="0" autoUpdateAnimBg="0"/>
      <p:bldP spid="114692" grpId="0" autoUpdateAnimBg="0"/>
      <p:bldP spid="11469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D6E-C1C8-4B52-A1CC-9FFCA67C4064}" type="slidenum">
              <a:rPr lang="he-IL"/>
              <a:pPr/>
              <a:t>23</a:t>
            </a:fld>
            <a:endParaRPr lang="en-US"/>
          </a:p>
        </p:txBody>
      </p:sp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2057400" y="6858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1143000"/>
            <a:ext cx="86106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נוכיח את אי כריעותה של הבעיה באמצעות רדוקציה מבעיית העצירה:</a:t>
            </a:r>
          </a:p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נניח שקיים אורקל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הפותר את הבעיה. נבנה בעזרתו אלגוריתם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שיפתור את בעיית העצירה: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0" y="4800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האלגוריתם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מקבל תוכנית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וקלט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ויבנה את התוכנית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Q(z)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הבאה: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0" y="5410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z=“123”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או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z=“456”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או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z=“789”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אז עצור;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0" y="5867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אחרת הרץ את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על </a:t>
            </a:r>
            <a:r>
              <a:rPr 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15743" name="Group 31"/>
          <p:cNvGrpSpPr>
            <a:grpSpLocks/>
          </p:cNvGrpSpPr>
          <p:nvPr/>
        </p:nvGrpSpPr>
        <p:grpSpPr bwMode="auto">
          <a:xfrm>
            <a:off x="1524000" y="2590800"/>
            <a:ext cx="2667000" cy="1219200"/>
            <a:chOff x="960" y="1632"/>
            <a:chExt cx="1680" cy="768"/>
          </a:xfrm>
        </p:grpSpPr>
        <p:sp>
          <p:nvSpPr>
            <p:cNvPr id="115727" name="Text Box 15"/>
            <p:cNvSpPr txBox="1">
              <a:spLocks noChangeArrowheads="1"/>
            </p:cNvSpPr>
            <p:nvPr/>
          </p:nvSpPr>
          <p:spPr bwMode="auto">
            <a:xfrm>
              <a:off x="1632" y="163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15728" name="Rectangle 16"/>
            <p:cNvSpPr>
              <a:spLocks noChangeArrowheads="1"/>
            </p:cNvSpPr>
            <p:nvPr/>
          </p:nvSpPr>
          <p:spPr bwMode="auto">
            <a:xfrm>
              <a:off x="1344" y="1872"/>
              <a:ext cx="864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5729" name="Text Box 17"/>
            <p:cNvSpPr txBox="1">
              <a:spLocks noChangeArrowheads="1"/>
            </p:cNvSpPr>
            <p:nvPr/>
          </p:nvSpPr>
          <p:spPr bwMode="auto">
            <a:xfrm>
              <a:off x="960" y="196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Q</a:t>
              </a:r>
            </a:p>
          </p:txBody>
        </p:sp>
        <p:sp>
          <p:nvSpPr>
            <p:cNvPr id="115731" name="Line 19"/>
            <p:cNvSpPr>
              <a:spLocks noChangeShapeType="1"/>
            </p:cNvSpPr>
            <p:nvPr/>
          </p:nvSpPr>
          <p:spPr bwMode="auto">
            <a:xfrm>
              <a:off x="1152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15734" name="Line 22"/>
            <p:cNvSpPr>
              <a:spLocks noChangeShapeType="1"/>
            </p:cNvSpPr>
            <p:nvPr/>
          </p:nvSpPr>
          <p:spPr bwMode="auto">
            <a:xfrm>
              <a:off x="2208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115744" name="Group 32"/>
          <p:cNvGrpSpPr>
            <a:grpSpLocks/>
          </p:cNvGrpSpPr>
          <p:nvPr/>
        </p:nvGrpSpPr>
        <p:grpSpPr bwMode="auto">
          <a:xfrm>
            <a:off x="304800" y="2057400"/>
            <a:ext cx="4648200" cy="2286000"/>
            <a:chOff x="192" y="1296"/>
            <a:chExt cx="2928" cy="1440"/>
          </a:xfrm>
        </p:grpSpPr>
        <p:grpSp>
          <p:nvGrpSpPr>
            <p:cNvPr id="115716" name="Group 4"/>
            <p:cNvGrpSpPr>
              <a:grpSpLocks/>
            </p:cNvGrpSpPr>
            <p:nvPr/>
          </p:nvGrpSpPr>
          <p:grpSpPr bwMode="auto">
            <a:xfrm>
              <a:off x="192" y="1296"/>
              <a:ext cx="2736" cy="1440"/>
              <a:chOff x="960" y="1200"/>
              <a:chExt cx="2736" cy="1440"/>
            </a:xfrm>
          </p:grpSpPr>
          <p:sp>
            <p:nvSpPr>
              <p:cNvPr id="115717" name="Text Box 5"/>
              <p:cNvSpPr txBox="1">
                <a:spLocks noChangeArrowheads="1"/>
              </p:cNvSpPr>
              <p:nvPr/>
            </p:nvSpPr>
            <p:spPr bwMode="auto">
              <a:xfrm>
                <a:off x="2400" y="120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A’</a:t>
                </a:r>
              </a:p>
            </p:txBody>
          </p:sp>
          <p:sp>
            <p:nvSpPr>
              <p:cNvPr id="115718" name="Rectangle 6"/>
              <p:cNvSpPr>
                <a:spLocks noChangeArrowheads="1"/>
              </p:cNvSpPr>
              <p:nvPr/>
            </p:nvSpPr>
            <p:spPr bwMode="auto">
              <a:xfrm>
                <a:off x="1392" y="1440"/>
                <a:ext cx="2304" cy="12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15719" name="Text Box 7"/>
              <p:cNvSpPr txBox="1">
                <a:spLocks noChangeArrowheads="1"/>
              </p:cNvSpPr>
              <p:nvPr/>
            </p:nvSpPr>
            <p:spPr bwMode="auto">
              <a:xfrm>
                <a:off x="960" y="158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P</a:t>
                </a:r>
              </a:p>
            </p:txBody>
          </p:sp>
          <p:sp>
            <p:nvSpPr>
              <p:cNvPr id="115720" name="Line 8"/>
              <p:cNvSpPr>
                <a:spLocks noChangeShapeType="1"/>
              </p:cNvSpPr>
              <p:nvPr/>
            </p:nvSpPr>
            <p:spPr bwMode="auto">
              <a:xfrm>
                <a:off x="1152" y="172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15721" name="Text Box 9"/>
              <p:cNvSpPr txBox="1">
                <a:spLocks noChangeArrowheads="1"/>
              </p:cNvSpPr>
              <p:nvPr/>
            </p:nvSpPr>
            <p:spPr bwMode="auto">
              <a:xfrm>
                <a:off x="960" y="2112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rtl="0">
                  <a:spcBef>
                    <a:spcPct val="50000"/>
                  </a:spcBef>
                </a:pPr>
                <a:r>
                  <a:rPr lang="en-US" sz="24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x</a:t>
                </a:r>
              </a:p>
            </p:txBody>
          </p:sp>
          <p:sp>
            <p:nvSpPr>
              <p:cNvPr id="115722" name="Line 10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15733" name="Line 21"/>
            <p:cNvSpPr>
              <a:spLocks noChangeShapeType="1"/>
            </p:cNvSpPr>
            <p:nvPr/>
          </p:nvSpPr>
          <p:spPr bwMode="auto">
            <a:xfrm>
              <a:off x="2832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115742" name="AutoShape 30"/>
            <p:cNvSpPr>
              <a:spLocks noChangeArrowheads="1"/>
            </p:cNvSpPr>
            <p:nvPr/>
          </p:nvSpPr>
          <p:spPr bwMode="auto">
            <a:xfrm rot="5400000">
              <a:off x="2616" y="2040"/>
              <a:ext cx="192" cy="144"/>
            </a:xfrm>
            <a:prstGeom prst="flowChartExtra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15" grpId="0" autoUpdateAnimBg="0"/>
      <p:bldP spid="115723" grpId="0" autoUpdateAnimBg="0"/>
      <p:bldP spid="115724" grpId="0" autoUpdateAnimBg="0"/>
      <p:bldP spid="1157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43A5B-6E51-46D4-B866-4634FEC2A839}" type="slidenum">
              <a:rPr lang="he-IL"/>
              <a:pPr/>
              <a:t>24</a:t>
            </a:fld>
            <a:endParaRPr lang="en-US"/>
          </a:p>
        </p:txBody>
      </p:sp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0" y="838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כעת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יפעיל את האורקל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0" y="13716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(כלומר,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בדיוק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על שלושה קלטים), זאת אומרת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אינה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ולכן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52400" y="2454275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לא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(כלומר,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Q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על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יותר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משלושה קלטים), זאת אומרת ש-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עוצרת על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ולכן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A’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יחזיר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e-IL"/>
              <a:t> </a:t>
            </a:r>
            <a:endParaRPr lang="en-US"/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0" y="4581525"/>
            <a:ext cx="8610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הראנו רדוקציה מבעיית העצירה ולכן הבעיה הנתונה בלתי כריעה. (כי אם היה אפשר לפתור אותה אז היה אפשר גם לפתור את בעיית העצירה!)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39" grpId="0" autoUpdateAnimBg="0"/>
      <p:bldP spid="116740" grpId="0" autoUpdateAnimBg="0"/>
      <p:bldP spid="11674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E0D18-7BE4-4650-A732-FBEC904769DC}" type="slidenum">
              <a:rPr lang="he-IL"/>
              <a:pPr/>
              <a:t>3</a:t>
            </a:fld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76200" y="852488"/>
            <a:ext cx="853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דוגמאות לבעיות בלתי כריעות</a:t>
            </a:r>
            <a:endParaRPr lang="en-US" sz="28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6200" y="1447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הריצוף</a:t>
            </a:r>
            <a:endParaRPr lang="en-US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0" y="17526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קלט: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קבוצה סופית כלשהי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של סוגי מרצפות.  (מספר המרצפות מכל סוג שבהן ניתן להשתמש אינו מוגבל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76200" y="506095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השאלה: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האם ניתן לכסות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כל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שטח סופי אך ורק באמצעות מרצפות מן הסוגים המופיעים ב-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8368" name="Group 64"/>
          <p:cNvGrpSpPr>
            <a:grpSpLocks/>
          </p:cNvGrpSpPr>
          <p:nvPr/>
        </p:nvGrpSpPr>
        <p:grpSpPr bwMode="auto">
          <a:xfrm>
            <a:off x="1295400" y="2819400"/>
            <a:ext cx="2286000" cy="2133600"/>
            <a:chOff x="816" y="1776"/>
            <a:chExt cx="1440" cy="1344"/>
          </a:xfrm>
        </p:grpSpPr>
        <p:sp>
          <p:nvSpPr>
            <p:cNvPr id="98329" name="Rectangle 25"/>
            <p:cNvSpPr>
              <a:spLocks noChangeArrowheads="1"/>
            </p:cNvSpPr>
            <p:nvPr/>
          </p:nvSpPr>
          <p:spPr bwMode="auto">
            <a:xfrm>
              <a:off x="816" y="1776"/>
              <a:ext cx="1440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30" name="Line 26"/>
            <p:cNvSpPr>
              <a:spLocks noChangeShapeType="1"/>
            </p:cNvSpPr>
            <p:nvPr/>
          </p:nvSpPr>
          <p:spPr bwMode="auto">
            <a:xfrm>
              <a:off x="1536" y="177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8332" name="Line 28"/>
            <p:cNvSpPr>
              <a:spLocks noChangeShapeType="1"/>
            </p:cNvSpPr>
            <p:nvPr/>
          </p:nvSpPr>
          <p:spPr bwMode="auto">
            <a:xfrm>
              <a:off x="816" y="244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98367" name="Group 63"/>
          <p:cNvGrpSpPr>
            <a:grpSpLocks/>
          </p:cNvGrpSpPr>
          <p:nvPr/>
        </p:nvGrpSpPr>
        <p:grpSpPr bwMode="auto">
          <a:xfrm>
            <a:off x="4648200" y="2971800"/>
            <a:ext cx="3886200" cy="1066800"/>
            <a:chOff x="2928" y="1872"/>
            <a:chExt cx="2448" cy="672"/>
          </a:xfrm>
        </p:grpSpPr>
        <p:grpSp>
          <p:nvGrpSpPr>
            <p:cNvPr id="98334" name="Group 30"/>
            <p:cNvGrpSpPr>
              <a:grpSpLocks/>
            </p:cNvGrpSpPr>
            <p:nvPr/>
          </p:nvGrpSpPr>
          <p:grpSpPr bwMode="auto">
            <a:xfrm>
              <a:off x="3804" y="1873"/>
              <a:ext cx="708" cy="671"/>
              <a:chOff x="3630" y="1873"/>
              <a:chExt cx="708" cy="671"/>
            </a:xfrm>
          </p:grpSpPr>
          <p:sp>
            <p:nvSpPr>
              <p:cNvPr id="98317" name="Rectangle 13"/>
              <p:cNvSpPr>
                <a:spLocks noChangeArrowheads="1"/>
              </p:cNvSpPr>
              <p:nvPr/>
            </p:nvSpPr>
            <p:spPr bwMode="auto">
              <a:xfrm>
                <a:off x="3630" y="1874"/>
                <a:ext cx="708" cy="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8318" name="AutoShape 14" descr="יהלום מלא"/>
              <p:cNvSpPr>
                <a:spLocks noChangeArrowheads="1"/>
              </p:cNvSpPr>
              <p:nvPr/>
            </p:nvSpPr>
            <p:spPr bwMode="auto">
              <a:xfrm>
                <a:off x="3630" y="1874"/>
                <a:ext cx="708" cy="335"/>
              </a:xfrm>
              <a:prstGeom prst="flowChartMerge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8319" name="AutoShape 15" descr="יהלום מלא"/>
              <p:cNvSpPr>
                <a:spLocks noChangeArrowheads="1"/>
              </p:cNvSpPr>
              <p:nvPr/>
            </p:nvSpPr>
            <p:spPr bwMode="auto">
              <a:xfrm rot="10800000">
                <a:off x="3630" y="2209"/>
                <a:ext cx="708" cy="335"/>
              </a:xfrm>
              <a:prstGeom prst="flowChartMerge">
                <a:avLst/>
              </a:prstGeom>
              <a:pattFill prst="solidDmnd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8320" name="AutoShape 16"/>
              <p:cNvSpPr>
                <a:spLocks noChangeArrowheads="1"/>
              </p:cNvSpPr>
              <p:nvPr/>
            </p:nvSpPr>
            <p:spPr bwMode="auto">
              <a:xfrm rot="5411179">
                <a:off x="3824" y="2029"/>
                <a:ext cx="670" cy="358"/>
              </a:xfrm>
              <a:prstGeom prst="flowChartMerg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en-US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8321" name="AutoShape 17"/>
              <p:cNvSpPr>
                <a:spLocks noChangeArrowheads="1"/>
              </p:cNvSpPr>
              <p:nvPr/>
            </p:nvSpPr>
            <p:spPr bwMode="auto">
              <a:xfrm rot="-5388821">
                <a:off x="3474" y="2030"/>
                <a:ext cx="670" cy="358"/>
              </a:xfrm>
              <a:prstGeom prst="flowChartMerg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98335" name="Group 31"/>
            <p:cNvGrpSpPr>
              <a:grpSpLocks/>
            </p:cNvGrpSpPr>
            <p:nvPr/>
          </p:nvGrpSpPr>
          <p:grpSpPr bwMode="auto">
            <a:xfrm>
              <a:off x="4668" y="1873"/>
              <a:ext cx="708" cy="671"/>
              <a:chOff x="4668" y="1873"/>
              <a:chExt cx="708" cy="671"/>
            </a:xfrm>
          </p:grpSpPr>
          <p:sp>
            <p:nvSpPr>
              <p:cNvPr id="98322" name="Rectangle 18"/>
              <p:cNvSpPr>
                <a:spLocks noChangeArrowheads="1"/>
              </p:cNvSpPr>
              <p:nvPr/>
            </p:nvSpPr>
            <p:spPr bwMode="auto">
              <a:xfrm>
                <a:off x="4668" y="1874"/>
                <a:ext cx="708" cy="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8323" name="AutoShape 19" descr="נייר טישו כחול"/>
              <p:cNvSpPr>
                <a:spLocks noChangeArrowheads="1"/>
              </p:cNvSpPr>
              <p:nvPr/>
            </p:nvSpPr>
            <p:spPr bwMode="auto">
              <a:xfrm>
                <a:off x="4668" y="1874"/>
                <a:ext cx="708" cy="335"/>
              </a:xfrm>
              <a:prstGeom prst="flowChartMerg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8324" name="AutoShape 20" descr="יהלום מלא"/>
              <p:cNvSpPr>
                <a:spLocks noChangeArrowheads="1"/>
              </p:cNvSpPr>
              <p:nvPr/>
            </p:nvSpPr>
            <p:spPr bwMode="auto">
              <a:xfrm rot="10800000">
                <a:off x="4668" y="2209"/>
                <a:ext cx="708" cy="335"/>
              </a:xfrm>
              <a:prstGeom prst="flowChartMerge">
                <a:avLst/>
              </a:prstGeom>
              <a:pattFill prst="solidDmnd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8325" name="AutoShape 21" descr="אלכסון כהה כלפי מעלה"/>
              <p:cNvSpPr>
                <a:spLocks noChangeArrowheads="1"/>
              </p:cNvSpPr>
              <p:nvPr/>
            </p:nvSpPr>
            <p:spPr bwMode="auto">
              <a:xfrm rot="5411179">
                <a:off x="4862" y="2029"/>
                <a:ext cx="670" cy="358"/>
              </a:xfrm>
              <a:prstGeom prst="flowChartMerge">
                <a:avLst/>
              </a:prstGeom>
              <a:pattFill prst="dkUpDiag">
                <a:fgClr>
                  <a:srgbClr val="FF33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en-US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8326" name="AutoShape 22" descr="אלכסון כהה כלפי מעלה"/>
              <p:cNvSpPr>
                <a:spLocks noChangeArrowheads="1"/>
              </p:cNvSpPr>
              <p:nvPr/>
            </p:nvSpPr>
            <p:spPr bwMode="auto">
              <a:xfrm rot="-5388821">
                <a:off x="4512" y="2030"/>
                <a:ext cx="670" cy="358"/>
              </a:xfrm>
              <a:prstGeom prst="flowChartMerge">
                <a:avLst/>
              </a:prstGeom>
              <a:pattFill prst="dkUpDiag">
                <a:fgClr>
                  <a:srgbClr val="FF33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98342" name="Group 38"/>
            <p:cNvGrpSpPr>
              <a:grpSpLocks/>
            </p:cNvGrpSpPr>
            <p:nvPr/>
          </p:nvGrpSpPr>
          <p:grpSpPr bwMode="auto">
            <a:xfrm>
              <a:off x="2928" y="1872"/>
              <a:ext cx="708" cy="671"/>
              <a:chOff x="2736" y="1872"/>
              <a:chExt cx="708" cy="671"/>
            </a:xfrm>
          </p:grpSpPr>
          <p:sp>
            <p:nvSpPr>
              <p:cNvPr id="98337" name="Rectangle 33"/>
              <p:cNvSpPr>
                <a:spLocks noChangeArrowheads="1"/>
              </p:cNvSpPr>
              <p:nvPr/>
            </p:nvSpPr>
            <p:spPr bwMode="auto">
              <a:xfrm>
                <a:off x="2736" y="1873"/>
                <a:ext cx="708" cy="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8338" name="AutoShape 34" descr="נייר טישו כחול"/>
              <p:cNvSpPr>
                <a:spLocks noChangeArrowheads="1"/>
              </p:cNvSpPr>
              <p:nvPr/>
            </p:nvSpPr>
            <p:spPr bwMode="auto">
              <a:xfrm>
                <a:off x="2736" y="1873"/>
                <a:ext cx="708" cy="335"/>
              </a:xfrm>
              <a:prstGeom prst="flowChartMerg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8339" name="AutoShape 35" descr="יהלום מלא"/>
              <p:cNvSpPr>
                <a:spLocks noChangeArrowheads="1"/>
              </p:cNvSpPr>
              <p:nvPr/>
            </p:nvSpPr>
            <p:spPr bwMode="auto">
              <a:xfrm rot="10800000">
                <a:off x="2736" y="2208"/>
                <a:ext cx="708" cy="335"/>
              </a:xfrm>
              <a:prstGeom prst="flowChartMerge">
                <a:avLst/>
              </a:prstGeom>
              <a:pattFill prst="solidDmnd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8340" name="AutoShape 36"/>
              <p:cNvSpPr>
                <a:spLocks noChangeArrowheads="1"/>
              </p:cNvSpPr>
              <p:nvPr/>
            </p:nvSpPr>
            <p:spPr bwMode="auto">
              <a:xfrm rot="5411179">
                <a:off x="2930" y="2028"/>
                <a:ext cx="670" cy="358"/>
              </a:xfrm>
              <a:prstGeom prst="flowChartMerg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en-US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8341" name="AutoShape 37" descr="אלכסון כהה כלפי מעלה"/>
              <p:cNvSpPr>
                <a:spLocks noChangeArrowheads="1"/>
              </p:cNvSpPr>
              <p:nvPr/>
            </p:nvSpPr>
            <p:spPr bwMode="auto">
              <a:xfrm rot="-5388821">
                <a:off x="2580" y="2029"/>
                <a:ext cx="670" cy="358"/>
              </a:xfrm>
              <a:prstGeom prst="flowChartMerge">
                <a:avLst/>
              </a:prstGeom>
              <a:pattFill prst="dkUpDiag">
                <a:fgClr>
                  <a:srgbClr val="FF33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grpSp>
        <p:nvGrpSpPr>
          <p:cNvPr id="98343" name="Group 39"/>
          <p:cNvGrpSpPr>
            <a:grpSpLocks/>
          </p:cNvGrpSpPr>
          <p:nvPr/>
        </p:nvGrpSpPr>
        <p:grpSpPr bwMode="auto">
          <a:xfrm>
            <a:off x="1304925" y="2819400"/>
            <a:ext cx="1123950" cy="1065213"/>
            <a:chOff x="4668" y="1873"/>
            <a:chExt cx="708" cy="671"/>
          </a:xfrm>
        </p:grpSpPr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4668" y="1874"/>
              <a:ext cx="708" cy="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45" name="AutoShape 41" descr="נייר טישו כחול"/>
            <p:cNvSpPr>
              <a:spLocks noChangeArrowheads="1"/>
            </p:cNvSpPr>
            <p:nvPr/>
          </p:nvSpPr>
          <p:spPr bwMode="auto">
            <a:xfrm>
              <a:off x="4668" y="1874"/>
              <a:ext cx="708" cy="335"/>
            </a:xfrm>
            <a:prstGeom prst="flowChartMerg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46" name="AutoShape 42" descr="יהלום מלא"/>
            <p:cNvSpPr>
              <a:spLocks noChangeArrowheads="1"/>
            </p:cNvSpPr>
            <p:nvPr/>
          </p:nvSpPr>
          <p:spPr bwMode="auto">
            <a:xfrm rot="10800000">
              <a:off x="4668" y="2209"/>
              <a:ext cx="708" cy="33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47" name="AutoShape 43" descr="אלכסון כהה כלפי מעלה"/>
            <p:cNvSpPr>
              <a:spLocks noChangeArrowheads="1"/>
            </p:cNvSpPr>
            <p:nvPr/>
          </p:nvSpPr>
          <p:spPr bwMode="auto">
            <a:xfrm rot="5411179">
              <a:off x="4862" y="2029"/>
              <a:ext cx="670" cy="358"/>
            </a:xfrm>
            <a:prstGeom prst="flowChartMerge">
              <a:avLst/>
            </a:prstGeom>
            <a:pattFill prst="dkUpDiag">
              <a:fgClr>
                <a:srgbClr val="FF33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8348" name="AutoShape 44" descr="אלכסון כהה כלפי מעלה"/>
            <p:cNvSpPr>
              <a:spLocks noChangeArrowheads="1"/>
            </p:cNvSpPr>
            <p:nvPr/>
          </p:nvSpPr>
          <p:spPr bwMode="auto">
            <a:xfrm rot="-5388821">
              <a:off x="4512" y="2030"/>
              <a:ext cx="670" cy="358"/>
            </a:xfrm>
            <a:prstGeom prst="flowChartMerge">
              <a:avLst/>
            </a:prstGeom>
            <a:pattFill prst="dkUpDiag">
              <a:fgClr>
                <a:srgbClr val="FF33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8349" name="Group 45"/>
          <p:cNvGrpSpPr>
            <a:grpSpLocks/>
          </p:cNvGrpSpPr>
          <p:nvPr/>
        </p:nvGrpSpPr>
        <p:grpSpPr bwMode="auto">
          <a:xfrm>
            <a:off x="2447925" y="2819400"/>
            <a:ext cx="1123950" cy="1065213"/>
            <a:chOff x="2736" y="1872"/>
            <a:chExt cx="708" cy="671"/>
          </a:xfrm>
        </p:grpSpPr>
        <p:sp>
          <p:nvSpPr>
            <p:cNvPr id="98350" name="Rectangle 46"/>
            <p:cNvSpPr>
              <a:spLocks noChangeArrowheads="1"/>
            </p:cNvSpPr>
            <p:nvPr/>
          </p:nvSpPr>
          <p:spPr bwMode="auto">
            <a:xfrm>
              <a:off x="2736" y="1873"/>
              <a:ext cx="708" cy="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51" name="AutoShape 47" descr="נייר טישו כחול"/>
            <p:cNvSpPr>
              <a:spLocks noChangeArrowheads="1"/>
            </p:cNvSpPr>
            <p:nvPr/>
          </p:nvSpPr>
          <p:spPr bwMode="auto">
            <a:xfrm>
              <a:off x="2736" y="1873"/>
              <a:ext cx="708" cy="335"/>
            </a:xfrm>
            <a:prstGeom prst="flowChartMerg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52" name="AutoShape 48" descr="יהלום מלא"/>
            <p:cNvSpPr>
              <a:spLocks noChangeArrowheads="1"/>
            </p:cNvSpPr>
            <p:nvPr/>
          </p:nvSpPr>
          <p:spPr bwMode="auto">
            <a:xfrm rot="10800000">
              <a:off x="2736" y="2208"/>
              <a:ext cx="708" cy="33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53" name="AutoShape 49"/>
            <p:cNvSpPr>
              <a:spLocks noChangeArrowheads="1"/>
            </p:cNvSpPr>
            <p:nvPr/>
          </p:nvSpPr>
          <p:spPr bwMode="auto">
            <a:xfrm rot="5411179">
              <a:off x="2930" y="2028"/>
              <a:ext cx="670" cy="358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8354" name="AutoShape 50" descr="אלכסון כהה כלפי מעלה"/>
            <p:cNvSpPr>
              <a:spLocks noChangeArrowheads="1"/>
            </p:cNvSpPr>
            <p:nvPr/>
          </p:nvSpPr>
          <p:spPr bwMode="auto">
            <a:xfrm rot="-5388821">
              <a:off x="2580" y="2029"/>
              <a:ext cx="670" cy="358"/>
            </a:xfrm>
            <a:prstGeom prst="flowChartMerge">
              <a:avLst/>
            </a:prstGeom>
            <a:pattFill prst="dkUpDiag">
              <a:fgClr>
                <a:srgbClr val="FF33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8355" name="Group 51"/>
          <p:cNvGrpSpPr>
            <a:grpSpLocks/>
          </p:cNvGrpSpPr>
          <p:nvPr/>
        </p:nvGrpSpPr>
        <p:grpSpPr bwMode="auto">
          <a:xfrm>
            <a:off x="1309688" y="3886200"/>
            <a:ext cx="1123950" cy="1065213"/>
            <a:chOff x="3630" y="1873"/>
            <a:chExt cx="708" cy="671"/>
          </a:xfrm>
        </p:grpSpPr>
        <p:sp>
          <p:nvSpPr>
            <p:cNvPr id="98356" name="Rectangle 52"/>
            <p:cNvSpPr>
              <a:spLocks noChangeArrowheads="1"/>
            </p:cNvSpPr>
            <p:nvPr/>
          </p:nvSpPr>
          <p:spPr bwMode="auto">
            <a:xfrm>
              <a:off x="3630" y="1874"/>
              <a:ext cx="708" cy="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57" name="AutoShape 53" descr="יהלום מלא"/>
            <p:cNvSpPr>
              <a:spLocks noChangeArrowheads="1"/>
            </p:cNvSpPr>
            <p:nvPr/>
          </p:nvSpPr>
          <p:spPr bwMode="auto">
            <a:xfrm>
              <a:off x="3630" y="1874"/>
              <a:ext cx="708" cy="33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58" name="AutoShape 54" descr="יהלום מלא"/>
            <p:cNvSpPr>
              <a:spLocks noChangeArrowheads="1"/>
            </p:cNvSpPr>
            <p:nvPr/>
          </p:nvSpPr>
          <p:spPr bwMode="auto">
            <a:xfrm rot="10800000">
              <a:off x="3630" y="2209"/>
              <a:ext cx="708" cy="33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59" name="AutoShape 55"/>
            <p:cNvSpPr>
              <a:spLocks noChangeArrowheads="1"/>
            </p:cNvSpPr>
            <p:nvPr/>
          </p:nvSpPr>
          <p:spPr bwMode="auto">
            <a:xfrm rot="5411179">
              <a:off x="3824" y="2029"/>
              <a:ext cx="670" cy="358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8360" name="AutoShape 56"/>
            <p:cNvSpPr>
              <a:spLocks noChangeArrowheads="1"/>
            </p:cNvSpPr>
            <p:nvPr/>
          </p:nvSpPr>
          <p:spPr bwMode="auto">
            <a:xfrm rot="-5388821">
              <a:off x="3474" y="2030"/>
              <a:ext cx="670" cy="358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8361" name="Group 57"/>
          <p:cNvGrpSpPr>
            <a:grpSpLocks/>
          </p:cNvGrpSpPr>
          <p:nvPr/>
        </p:nvGrpSpPr>
        <p:grpSpPr bwMode="auto">
          <a:xfrm>
            <a:off x="2447925" y="3887788"/>
            <a:ext cx="1123950" cy="1065212"/>
            <a:chOff x="3630" y="1873"/>
            <a:chExt cx="708" cy="671"/>
          </a:xfrm>
        </p:grpSpPr>
        <p:sp>
          <p:nvSpPr>
            <p:cNvPr id="98362" name="Rectangle 58"/>
            <p:cNvSpPr>
              <a:spLocks noChangeArrowheads="1"/>
            </p:cNvSpPr>
            <p:nvPr/>
          </p:nvSpPr>
          <p:spPr bwMode="auto">
            <a:xfrm>
              <a:off x="3630" y="1874"/>
              <a:ext cx="708" cy="6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63" name="AutoShape 59" descr="יהלום מלא"/>
            <p:cNvSpPr>
              <a:spLocks noChangeArrowheads="1"/>
            </p:cNvSpPr>
            <p:nvPr/>
          </p:nvSpPr>
          <p:spPr bwMode="auto">
            <a:xfrm>
              <a:off x="3630" y="1874"/>
              <a:ext cx="708" cy="33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64" name="AutoShape 60" descr="יהלום מלא"/>
            <p:cNvSpPr>
              <a:spLocks noChangeArrowheads="1"/>
            </p:cNvSpPr>
            <p:nvPr/>
          </p:nvSpPr>
          <p:spPr bwMode="auto">
            <a:xfrm rot="10800000">
              <a:off x="3630" y="2209"/>
              <a:ext cx="708" cy="33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365" name="AutoShape 61"/>
            <p:cNvSpPr>
              <a:spLocks noChangeArrowheads="1"/>
            </p:cNvSpPr>
            <p:nvPr/>
          </p:nvSpPr>
          <p:spPr bwMode="auto">
            <a:xfrm rot="5411179">
              <a:off x="3824" y="2029"/>
              <a:ext cx="670" cy="358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8366" name="AutoShape 62"/>
            <p:cNvSpPr>
              <a:spLocks noChangeArrowheads="1"/>
            </p:cNvSpPr>
            <p:nvPr/>
          </p:nvSpPr>
          <p:spPr bwMode="auto">
            <a:xfrm rot="-5388821">
              <a:off x="3474" y="2030"/>
              <a:ext cx="670" cy="358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 autoUpdateAnimBg="0"/>
      <p:bldP spid="98307" grpId="0" autoUpdateAnimBg="0"/>
      <p:bldP spid="98308" grpId="0" autoUpdateAnimBg="0"/>
      <p:bldP spid="983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5046-CB0E-4EE2-87E2-8CD24B070441}" type="slidenum">
              <a:rPr lang="he-IL"/>
              <a:pPr/>
              <a:t>4</a:t>
            </a:fld>
            <a:endParaRPr lang="en-US"/>
          </a:p>
        </p:txBody>
      </p:sp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76200" y="762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נחש הדומינו בחצי המישור העליון</a:t>
            </a:r>
            <a:endParaRPr lang="en-US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76200" y="12954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קלט: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קבוצה סופית כלשהי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של סוגי מרצפות ושתי נקודות 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בסריג השלמים האינסופי.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9439" name="Group 111"/>
          <p:cNvGrpSpPr>
            <a:grpSpLocks/>
          </p:cNvGrpSpPr>
          <p:nvPr/>
        </p:nvGrpSpPr>
        <p:grpSpPr bwMode="auto">
          <a:xfrm>
            <a:off x="6477000" y="2438400"/>
            <a:ext cx="1581150" cy="381000"/>
            <a:chOff x="4080" y="1536"/>
            <a:chExt cx="996" cy="240"/>
          </a:xfrm>
        </p:grpSpPr>
        <p:grpSp>
          <p:nvGrpSpPr>
            <p:cNvPr id="99370" name="Group 42"/>
            <p:cNvGrpSpPr>
              <a:grpSpLocks/>
            </p:cNvGrpSpPr>
            <p:nvPr/>
          </p:nvGrpSpPr>
          <p:grpSpPr bwMode="auto">
            <a:xfrm>
              <a:off x="4464" y="1536"/>
              <a:ext cx="240" cy="240"/>
              <a:chOff x="4464" y="1584"/>
              <a:chExt cx="232" cy="192"/>
            </a:xfrm>
          </p:grpSpPr>
          <p:sp>
            <p:nvSpPr>
              <p:cNvPr id="99334" name="Rectangle 6"/>
              <p:cNvSpPr>
                <a:spLocks noChangeArrowheads="1"/>
              </p:cNvSpPr>
              <p:nvPr/>
            </p:nvSpPr>
            <p:spPr bwMode="auto">
              <a:xfrm>
                <a:off x="4464" y="1584"/>
                <a:ext cx="23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9335" name="AutoShape 7" descr="נייר טישו כחול"/>
              <p:cNvSpPr>
                <a:spLocks noChangeArrowheads="1"/>
              </p:cNvSpPr>
              <p:nvPr/>
            </p:nvSpPr>
            <p:spPr bwMode="auto">
              <a:xfrm>
                <a:off x="4464" y="1584"/>
                <a:ext cx="232" cy="96"/>
              </a:xfrm>
              <a:prstGeom prst="flowChartMerg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9336" name="AutoShape 8" descr="יהלום מלא"/>
              <p:cNvSpPr>
                <a:spLocks noChangeArrowheads="1"/>
              </p:cNvSpPr>
              <p:nvPr/>
            </p:nvSpPr>
            <p:spPr bwMode="auto">
              <a:xfrm rot="10800000">
                <a:off x="4464" y="1680"/>
                <a:ext cx="232" cy="96"/>
              </a:xfrm>
              <a:prstGeom prst="flowChartMerge">
                <a:avLst/>
              </a:prstGeom>
              <a:pattFill prst="solidDmnd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9337" name="AutoShape 9"/>
              <p:cNvSpPr>
                <a:spLocks noChangeArrowheads="1"/>
              </p:cNvSpPr>
              <p:nvPr/>
            </p:nvSpPr>
            <p:spPr bwMode="auto">
              <a:xfrm rot="5411179">
                <a:off x="4542" y="1621"/>
                <a:ext cx="191" cy="117"/>
              </a:xfrm>
              <a:prstGeom prst="flowChartMerg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en-US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9338" name="AutoShape 10" descr="אלכסון כהה כלפי מעלה"/>
              <p:cNvSpPr>
                <a:spLocks noChangeArrowheads="1"/>
              </p:cNvSpPr>
              <p:nvPr/>
            </p:nvSpPr>
            <p:spPr bwMode="auto">
              <a:xfrm rot="-5388821">
                <a:off x="4427" y="1621"/>
                <a:ext cx="192" cy="117"/>
              </a:xfrm>
              <a:prstGeom prst="flowChartMerge">
                <a:avLst/>
              </a:prstGeom>
              <a:pattFill prst="dkUpDiag">
                <a:fgClr>
                  <a:srgbClr val="FF33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99371" name="Group 43"/>
            <p:cNvGrpSpPr>
              <a:grpSpLocks/>
            </p:cNvGrpSpPr>
            <p:nvPr/>
          </p:nvGrpSpPr>
          <p:grpSpPr bwMode="auto">
            <a:xfrm>
              <a:off x="4080" y="1536"/>
              <a:ext cx="240" cy="240"/>
              <a:chOff x="4804" y="1584"/>
              <a:chExt cx="232" cy="192"/>
            </a:xfrm>
          </p:grpSpPr>
          <p:sp>
            <p:nvSpPr>
              <p:cNvPr id="99339" name="Rectangle 11"/>
              <p:cNvSpPr>
                <a:spLocks noChangeArrowheads="1"/>
              </p:cNvSpPr>
              <p:nvPr/>
            </p:nvSpPr>
            <p:spPr bwMode="auto">
              <a:xfrm>
                <a:off x="4804" y="1585"/>
                <a:ext cx="23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9340" name="AutoShape 12" descr="יהלום מלא"/>
              <p:cNvSpPr>
                <a:spLocks noChangeArrowheads="1"/>
              </p:cNvSpPr>
              <p:nvPr/>
            </p:nvSpPr>
            <p:spPr bwMode="auto">
              <a:xfrm>
                <a:off x="4804" y="1585"/>
                <a:ext cx="232" cy="95"/>
              </a:xfrm>
              <a:prstGeom prst="flowChartMerge">
                <a:avLst/>
              </a:prstGeom>
              <a:pattFill prst="solidDmnd">
                <a:fgClr>
                  <a:schemeClr val="accent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9341" name="AutoShape 13" descr="יהלום מלא"/>
              <p:cNvSpPr>
                <a:spLocks noChangeArrowheads="1"/>
              </p:cNvSpPr>
              <p:nvPr/>
            </p:nvSpPr>
            <p:spPr bwMode="auto">
              <a:xfrm rot="10800000">
                <a:off x="4804" y="1680"/>
                <a:ext cx="232" cy="96"/>
              </a:xfrm>
              <a:prstGeom prst="flowChartMerge">
                <a:avLst/>
              </a:prstGeom>
              <a:pattFill prst="solidDmnd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9342" name="AutoShape 14"/>
              <p:cNvSpPr>
                <a:spLocks noChangeArrowheads="1"/>
              </p:cNvSpPr>
              <p:nvPr/>
            </p:nvSpPr>
            <p:spPr bwMode="auto">
              <a:xfrm rot="5411179">
                <a:off x="4882" y="1621"/>
                <a:ext cx="192" cy="117"/>
              </a:xfrm>
              <a:prstGeom prst="flowChartMerg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en-US">
                  <a:solidFill>
                    <a:srgbClr val="CC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99343" name="AutoShape 15"/>
              <p:cNvSpPr>
                <a:spLocks noChangeArrowheads="1"/>
              </p:cNvSpPr>
              <p:nvPr/>
            </p:nvSpPr>
            <p:spPr bwMode="auto">
              <a:xfrm rot="-5388821">
                <a:off x="4767" y="1622"/>
                <a:ext cx="191" cy="117"/>
              </a:xfrm>
              <a:prstGeom prst="flowChartMerg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99372" name="Group 44"/>
            <p:cNvGrpSpPr>
              <a:grpSpLocks/>
            </p:cNvGrpSpPr>
            <p:nvPr/>
          </p:nvGrpSpPr>
          <p:grpSpPr bwMode="auto">
            <a:xfrm flipH="1" flipV="1">
              <a:off x="4848" y="1536"/>
              <a:ext cx="228" cy="240"/>
              <a:chOff x="5144" y="1584"/>
              <a:chExt cx="232" cy="192"/>
            </a:xfrm>
          </p:grpSpPr>
          <p:sp>
            <p:nvSpPr>
              <p:cNvPr id="99344" name="Rectangle 16"/>
              <p:cNvSpPr>
                <a:spLocks noChangeArrowheads="1"/>
              </p:cNvSpPr>
              <p:nvPr/>
            </p:nvSpPr>
            <p:spPr bwMode="auto">
              <a:xfrm>
                <a:off x="5144" y="1585"/>
                <a:ext cx="232" cy="19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9345" name="AutoShape 17" descr="נייר טישו כחול"/>
              <p:cNvSpPr>
                <a:spLocks noChangeArrowheads="1"/>
              </p:cNvSpPr>
              <p:nvPr/>
            </p:nvSpPr>
            <p:spPr bwMode="auto">
              <a:xfrm>
                <a:off x="5144" y="1585"/>
                <a:ext cx="232" cy="95"/>
              </a:xfrm>
              <a:prstGeom prst="flowChartMerg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9346" name="AutoShape 18" descr="יהלום מלא"/>
              <p:cNvSpPr>
                <a:spLocks noChangeArrowheads="1"/>
              </p:cNvSpPr>
              <p:nvPr/>
            </p:nvSpPr>
            <p:spPr bwMode="auto">
              <a:xfrm rot="10800000">
                <a:off x="5144" y="1680"/>
                <a:ext cx="232" cy="96"/>
              </a:xfrm>
              <a:prstGeom prst="flowChartMerge">
                <a:avLst/>
              </a:prstGeom>
              <a:pattFill prst="solidDmnd">
                <a:fgClr>
                  <a:schemeClr val="accent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9347" name="AutoShape 19" descr="אלכסון כהה כלפי מעלה"/>
              <p:cNvSpPr>
                <a:spLocks noChangeArrowheads="1"/>
              </p:cNvSpPr>
              <p:nvPr/>
            </p:nvSpPr>
            <p:spPr bwMode="auto">
              <a:xfrm rot="5411179">
                <a:off x="5222" y="1621"/>
                <a:ext cx="192" cy="117"/>
              </a:xfrm>
              <a:prstGeom prst="flowChartMerge">
                <a:avLst/>
              </a:prstGeom>
              <a:pattFill prst="dkUpDiag">
                <a:fgClr>
                  <a:srgbClr val="FF33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9348" name="AutoShape 20" descr="אלכסון כהה כלפי מעלה"/>
              <p:cNvSpPr>
                <a:spLocks noChangeArrowheads="1"/>
              </p:cNvSpPr>
              <p:nvPr/>
            </p:nvSpPr>
            <p:spPr bwMode="auto">
              <a:xfrm rot="-5388821">
                <a:off x="5107" y="1622"/>
                <a:ext cx="191" cy="117"/>
              </a:xfrm>
              <a:prstGeom prst="flowChartMerge">
                <a:avLst/>
              </a:prstGeom>
              <a:pattFill prst="dkUpDiag">
                <a:fgClr>
                  <a:srgbClr val="FF3300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</p:grpSp>
      </p:grpSp>
      <p:grpSp>
        <p:nvGrpSpPr>
          <p:cNvPr id="99368" name="Group 40"/>
          <p:cNvGrpSpPr>
            <a:grpSpLocks/>
          </p:cNvGrpSpPr>
          <p:nvPr/>
        </p:nvGrpSpPr>
        <p:grpSpPr bwMode="auto">
          <a:xfrm>
            <a:off x="457200" y="2438400"/>
            <a:ext cx="3429000" cy="2516188"/>
            <a:chOff x="288" y="1535"/>
            <a:chExt cx="2160" cy="1585"/>
          </a:xfrm>
        </p:grpSpPr>
        <p:grpSp>
          <p:nvGrpSpPr>
            <p:cNvPr id="99365" name="Group 37"/>
            <p:cNvGrpSpPr>
              <a:grpSpLocks/>
            </p:cNvGrpSpPr>
            <p:nvPr/>
          </p:nvGrpSpPr>
          <p:grpSpPr bwMode="auto">
            <a:xfrm>
              <a:off x="288" y="1535"/>
              <a:ext cx="2160" cy="1585"/>
              <a:chOff x="288" y="1535"/>
              <a:chExt cx="2160" cy="1585"/>
            </a:xfrm>
          </p:grpSpPr>
          <p:sp>
            <p:nvSpPr>
              <p:cNvPr id="99349" name="Rectangle 21"/>
              <p:cNvSpPr>
                <a:spLocks noChangeArrowheads="1"/>
              </p:cNvSpPr>
              <p:nvPr/>
            </p:nvSpPr>
            <p:spPr bwMode="auto">
              <a:xfrm>
                <a:off x="288" y="1536"/>
                <a:ext cx="2160" cy="15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99350" name="Line 22"/>
              <p:cNvSpPr>
                <a:spLocks noChangeShapeType="1"/>
              </p:cNvSpPr>
              <p:nvPr/>
            </p:nvSpPr>
            <p:spPr bwMode="auto">
              <a:xfrm>
                <a:off x="1488" y="153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51" name="Line 23"/>
              <p:cNvSpPr>
                <a:spLocks noChangeShapeType="1"/>
              </p:cNvSpPr>
              <p:nvPr/>
            </p:nvSpPr>
            <p:spPr bwMode="auto">
              <a:xfrm>
                <a:off x="1248" y="153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52" name="Line 24"/>
              <p:cNvSpPr>
                <a:spLocks noChangeShapeType="1"/>
              </p:cNvSpPr>
              <p:nvPr/>
            </p:nvSpPr>
            <p:spPr bwMode="auto">
              <a:xfrm>
                <a:off x="1008" y="1535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53" name="Line 25"/>
              <p:cNvSpPr>
                <a:spLocks noChangeShapeType="1"/>
              </p:cNvSpPr>
              <p:nvPr/>
            </p:nvSpPr>
            <p:spPr bwMode="auto">
              <a:xfrm>
                <a:off x="768" y="153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54" name="Line 26"/>
              <p:cNvSpPr>
                <a:spLocks noChangeShapeType="1"/>
              </p:cNvSpPr>
              <p:nvPr/>
            </p:nvSpPr>
            <p:spPr bwMode="auto">
              <a:xfrm>
                <a:off x="528" y="153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55" name="Line 27"/>
              <p:cNvSpPr>
                <a:spLocks noChangeShapeType="1"/>
              </p:cNvSpPr>
              <p:nvPr/>
            </p:nvSpPr>
            <p:spPr bwMode="auto">
              <a:xfrm>
                <a:off x="1728" y="153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56" name="Line 28"/>
              <p:cNvSpPr>
                <a:spLocks noChangeShapeType="1"/>
              </p:cNvSpPr>
              <p:nvPr/>
            </p:nvSpPr>
            <p:spPr bwMode="auto">
              <a:xfrm>
                <a:off x="1968" y="153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57" name="Line 29"/>
              <p:cNvSpPr>
                <a:spLocks noChangeShapeType="1"/>
              </p:cNvSpPr>
              <p:nvPr/>
            </p:nvSpPr>
            <p:spPr bwMode="auto">
              <a:xfrm>
                <a:off x="2208" y="1536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58" name="Line 30"/>
              <p:cNvSpPr>
                <a:spLocks noChangeShapeType="1"/>
              </p:cNvSpPr>
              <p:nvPr/>
            </p:nvSpPr>
            <p:spPr bwMode="auto">
              <a:xfrm flipV="1">
                <a:off x="297" y="1767"/>
                <a:ext cx="2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60" name="Line 32"/>
              <p:cNvSpPr>
                <a:spLocks noChangeShapeType="1"/>
              </p:cNvSpPr>
              <p:nvPr/>
            </p:nvSpPr>
            <p:spPr bwMode="auto">
              <a:xfrm flipV="1">
                <a:off x="297" y="1995"/>
                <a:ext cx="2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61" name="Line 33"/>
              <p:cNvSpPr>
                <a:spLocks noChangeShapeType="1"/>
              </p:cNvSpPr>
              <p:nvPr/>
            </p:nvSpPr>
            <p:spPr bwMode="auto">
              <a:xfrm flipV="1">
                <a:off x="297" y="2205"/>
                <a:ext cx="2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62" name="Line 34"/>
              <p:cNvSpPr>
                <a:spLocks noChangeShapeType="1"/>
              </p:cNvSpPr>
              <p:nvPr/>
            </p:nvSpPr>
            <p:spPr bwMode="auto">
              <a:xfrm flipV="1">
                <a:off x="297" y="2424"/>
                <a:ext cx="2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63" name="Line 35"/>
              <p:cNvSpPr>
                <a:spLocks noChangeShapeType="1"/>
              </p:cNvSpPr>
              <p:nvPr/>
            </p:nvSpPr>
            <p:spPr bwMode="auto">
              <a:xfrm flipV="1">
                <a:off x="297" y="2661"/>
                <a:ext cx="2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99364" name="Line 36"/>
              <p:cNvSpPr>
                <a:spLocks noChangeShapeType="1"/>
              </p:cNvSpPr>
              <p:nvPr/>
            </p:nvSpPr>
            <p:spPr bwMode="auto">
              <a:xfrm flipV="1">
                <a:off x="297" y="2883"/>
                <a:ext cx="21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99366" name="Text Box 38"/>
            <p:cNvSpPr txBox="1">
              <a:spLocks noChangeArrowheads="1"/>
            </p:cNvSpPr>
            <p:nvPr/>
          </p:nvSpPr>
          <p:spPr bwMode="auto">
            <a:xfrm>
              <a:off x="1998" y="2181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367" name="Text Box 39"/>
            <p:cNvSpPr txBox="1">
              <a:spLocks noChangeArrowheads="1"/>
            </p:cNvSpPr>
            <p:nvPr/>
          </p:nvSpPr>
          <p:spPr bwMode="auto">
            <a:xfrm>
              <a:off x="576" y="2640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</a:t>
              </a:r>
              <a:endParaRPr lang="en-US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99369" name="Text Box 41"/>
          <p:cNvSpPr txBox="1">
            <a:spLocks noChangeArrowheads="1"/>
          </p:cNvSpPr>
          <p:nvPr/>
        </p:nvSpPr>
        <p:spPr bwMode="auto">
          <a:xfrm>
            <a:off x="76200" y="5197475"/>
            <a:ext cx="8534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השאלה: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האם ניתן לקשר את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V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ל-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באמצעות "נחש דומינו" המורכב אך ורק ממרצפות מן הסוגים השייכים ל-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כך שהנחש יתפתל רק בחצי המישור העליון?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9379" name="Group 51"/>
          <p:cNvGrpSpPr>
            <a:grpSpLocks/>
          </p:cNvGrpSpPr>
          <p:nvPr/>
        </p:nvGrpSpPr>
        <p:grpSpPr bwMode="auto">
          <a:xfrm>
            <a:off x="838200" y="4205288"/>
            <a:ext cx="381000" cy="381000"/>
            <a:chOff x="4804" y="1584"/>
            <a:chExt cx="232" cy="192"/>
          </a:xfrm>
        </p:grpSpPr>
        <p:sp>
          <p:nvSpPr>
            <p:cNvPr id="99380" name="Rectangle 52"/>
            <p:cNvSpPr>
              <a:spLocks noChangeArrowheads="1"/>
            </p:cNvSpPr>
            <p:nvPr/>
          </p:nvSpPr>
          <p:spPr bwMode="auto">
            <a:xfrm>
              <a:off x="4804" y="1585"/>
              <a:ext cx="232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381" name="AutoShape 53" descr="יהלום מלא"/>
            <p:cNvSpPr>
              <a:spLocks noChangeArrowheads="1"/>
            </p:cNvSpPr>
            <p:nvPr/>
          </p:nvSpPr>
          <p:spPr bwMode="auto">
            <a:xfrm>
              <a:off x="4804" y="1585"/>
              <a:ext cx="232" cy="9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382" name="AutoShape 54" descr="יהלום מלא"/>
            <p:cNvSpPr>
              <a:spLocks noChangeArrowheads="1"/>
            </p:cNvSpPr>
            <p:nvPr/>
          </p:nvSpPr>
          <p:spPr bwMode="auto">
            <a:xfrm rot="10800000">
              <a:off x="4804" y="1680"/>
              <a:ext cx="232" cy="96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383" name="AutoShape 55"/>
            <p:cNvSpPr>
              <a:spLocks noChangeArrowheads="1"/>
            </p:cNvSpPr>
            <p:nvPr/>
          </p:nvSpPr>
          <p:spPr bwMode="auto">
            <a:xfrm rot="5411179">
              <a:off x="4882" y="1621"/>
              <a:ext cx="192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384" name="AutoShape 56"/>
            <p:cNvSpPr>
              <a:spLocks noChangeArrowheads="1"/>
            </p:cNvSpPr>
            <p:nvPr/>
          </p:nvSpPr>
          <p:spPr bwMode="auto">
            <a:xfrm rot="-5388821">
              <a:off x="4767" y="1622"/>
              <a:ext cx="191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9385" name="Group 57"/>
          <p:cNvGrpSpPr>
            <a:grpSpLocks/>
          </p:cNvGrpSpPr>
          <p:nvPr/>
        </p:nvGrpSpPr>
        <p:grpSpPr bwMode="auto">
          <a:xfrm>
            <a:off x="1219200" y="4210050"/>
            <a:ext cx="381000" cy="381000"/>
            <a:chOff x="4804" y="1584"/>
            <a:chExt cx="232" cy="192"/>
          </a:xfrm>
        </p:grpSpPr>
        <p:sp>
          <p:nvSpPr>
            <p:cNvPr id="99386" name="Rectangle 58"/>
            <p:cNvSpPr>
              <a:spLocks noChangeArrowheads="1"/>
            </p:cNvSpPr>
            <p:nvPr/>
          </p:nvSpPr>
          <p:spPr bwMode="auto">
            <a:xfrm>
              <a:off x="4804" y="1585"/>
              <a:ext cx="232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387" name="AutoShape 59" descr="יהלום מלא"/>
            <p:cNvSpPr>
              <a:spLocks noChangeArrowheads="1"/>
            </p:cNvSpPr>
            <p:nvPr/>
          </p:nvSpPr>
          <p:spPr bwMode="auto">
            <a:xfrm>
              <a:off x="4804" y="1585"/>
              <a:ext cx="232" cy="9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388" name="AutoShape 60" descr="יהלום מלא"/>
            <p:cNvSpPr>
              <a:spLocks noChangeArrowheads="1"/>
            </p:cNvSpPr>
            <p:nvPr/>
          </p:nvSpPr>
          <p:spPr bwMode="auto">
            <a:xfrm rot="10800000">
              <a:off x="4804" y="1680"/>
              <a:ext cx="232" cy="96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389" name="AutoShape 61"/>
            <p:cNvSpPr>
              <a:spLocks noChangeArrowheads="1"/>
            </p:cNvSpPr>
            <p:nvPr/>
          </p:nvSpPr>
          <p:spPr bwMode="auto">
            <a:xfrm rot="5411179">
              <a:off x="4882" y="1621"/>
              <a:ext cx="192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390" name="AutoShape 62"/>
            <p:cNvSpPr>
              <a:spLocks noChangeArrowheads="1"/>
            </p:cNvSpPr>
            <p:nvPr/>
          </p:nvSpPr>
          <p:spPr bwMode="auto">
            <a:xfrm rot="-5388821">
              <a:off x="4767" y="1622"/>
              <a:ext cx="191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9397" name="Group 69"/>
          <p:cNvGrpSpPr>
            <a:grpSpLocks/>
          </p:cNvGrpSpPr>
          <p:nvPr/>
        </p:nvGrpSpPr>
        <p:grpSpPr bwMode="auto">
          <a:xfrm>
            <a:off x="1600200" y="4205288"/>
            <a:ext cx="381000" cy="381000"/>
            <a:chOff x="4804" y="1584"/>
            <a:chExt cx="232" cy="192"/>
          </a:xfrm>
        </p:grpSpPr>
        <p:sp>
          <p:nvSpPr>
            <p:cNvPr id="99398" name="Rectangle 70"/>
            <p:cNvSpPr>
              <a:spLocks noChangeArrowheads="1"/>
            </p:cNvSpPr>
            <p:nvPr/>
          </p:nvSpPr>
          <p:spPr bwMode="auto">
            <a:xfrm>
              <a:off x="4804" y="1585"/>
              <a:ext cx="232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399" name="AutoShape 71" descr="יהלום מלא"/>
            <p:cNvSpPr>
              <a:spLocks noChangeArrowheads="1"/>
            </p:cNvSpPr>
            <p:nvPr/>
          </p:nvSpPr>
          <p:spPr bwMode="auto">
            <a:xfrm>
              <a:off x="4804" y="1585"/>
              <a:ext cx="232" cy="9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00" name="AutoShape 72" descr="יהלום מלא"/>
            <p:cNvSpPr>
              <a:spLocks noChangeArrowheads="1"/>
            </p:cNvSpPr>
            <p:nvPr/>
          </p:nvSpPr>
          <p:spPr bwMode="auto">
            <a:xfrm rot="10800000">
              <a:off x="4804" y="1680"/>
              <a:ext cx="232" cy="96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01" name="AutoShape 73"/>
            <p:cNvSpPr>
              <a:spLocks noChangeArrowheads="1"/>
            </p:cNvSpPr>
            <p:nvPr/>
          </p:nvSpPr>
          <p:spPr bwMode="auto">
            <a:xfrm rot="5411179">
              <a:off x="4882" y="1621"/>
              <a:ext cx="192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402" name="AutoShape 74"/>
            <p:cNvSpPr>
              <a:spLocks noChangeArrowheads="1"/>
            </p:cNvSpPr>
            <p:nvPr/>
          </p:nvSpPr>
          <p:spPr bwMode="auto">
            <a:xfrm rot="-5388821">
              <a:off x="4767" y="1622"/>
              <a:ext cx="191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9403" name="Group 75"/>
          <p:cNvGrpSpPr>
            <a:grpSpLocks/>
          </p:cNvGrpSpPr>
          <p:nvPr/>
        </p:nvGrpSpPr>
        <p:grpSpPr bwMode="auto">
          <a:xfrm>
            <a:off x="1995488" y="4205288"/>
            <a:ext cx="381000" cy="381000"/>
            <a:chOff x="4804" y="1584"/>
            <a:chExt cx="232" cy="192"/>
          </a:xfrm>
        </p:grpSpPr>
        <p:sp>
          <p:nvSpPr>
            <p:cNvPr id="99404" name="Rectangle 76"/>
            <p:cNvSpPr>
              <a:spLocks noChangeArrowheads="1"/>
            </p:cNvSpPr>
            <p:nvPr/>
          </p:nvSpPr>
          <p:spPr bwMode="auto">
            <a:xfrm>
              <a:off x="4804" y="1585"/>
              <a:ext cx="232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05" name="AutoShape 77" descr="יהלום מלא"/>
            <p:cNvSpPr>
              <a:spLocks noChangeArrowheads="1"/>
            </p:cNvSpPr>
            <p:nvPr/>
          </p:nvSpPr>
          <p:spPr bwMode="auto">
            <a:xfrm>
              <a:off x="4804" y="1585"/>
              <a:ext cx="232" cy="9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06" name="AutoShape 78" descr="יהלום מלא"/>
            <p:cNvSpPr>
              <a:spLocks noChangeArrowheads="1"/>
            </p:cNvSpPr>
            <p:nvPr/>
          </p:nvSpPr>
          <p:spPr bwMode="auto">
            <a:xfrm rot="10800000">
              <a:off x="4804" y="1680"/>
              <a:ext cx="232" cy="96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07" name="AutoShape 79"/>
            <p:cNvSpPr>
              <a:spLocks noChangeArrowheads="1"/>
            </p:cNvSpPr>
            <p:nvPr/>
          </p:nvSpPr>
          <p:spPr bwMode="auto">
            <a:xfrm rot="5411179">
              <a:off x="4882" y="1621"/>
              <a:ext cx="192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408" name="AutoShape 80"/>
            <p:cNvSpPr>
              <a:spLocks noChangeArrowheads="1"/>
            </p:cNvSpPr>
            <p:nvPr/>
          </p:nvSpPr>
          <p:spPr bwMode="auto">
            <a:xfrm rot="-5388821">
              <a:off x="4767" y="1622"/>
              <a:ext cx="191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9409" name="Group 81"/>
          <p:cNvGrpSpPr>
            <a:grpSpLocks/>
          </p:cNvGrpSpPr>
          <p:nvPr/>
        </p:nvGrpSpPr>
        <p:grpSpPr bwMode="auto">
          <a:xfrm>
            <a:off x="1995488" y="3833813"/>
            <a:ext cx="381000" cy="381000"/>
            <a:chOff x="4464" y="1584"/>
            <a:chExt cx="232" cy="192"/>
          </a:xfrm>
        </p:grpSpPr>
        <p:sp>
          <p:nvSpPr>
            <p:cNvPr id="99410" name="Rectangle 82"/>
            <p:cNvSpPr>
              <a:spLocks noChangeArrowheads="1"/>
            </p:cNvSpPr>
            <p:nvPr/>
          </p:nvSpPr>
          <p:spPr bwMode="auto">
            <a:xfrm>
              <a:off x="4464" y="1584"/>
              <a:ext cx="232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11" name="AutoShape 83" descr="נייר טישו כחול"/>
            <p:cNvSpPr>
              <a:spLocks noChangeArrowheads="1"/>
            </p:cNvSpPr>
            <p:nvPr/>
          </p:nvSpPr>
          <p:spPr bwMode="auto">
            <a:xfrm>
              <a:off x="4464" y="1584"/>
              <a:ext cx="232" cy="96"/>
            </a:xfrm>
            <a:prstGeom prst="flowChartMerg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12" name="AutoShape 84" descr="יהלום מלא"/>
            <p:cNvSpPr>
              <a:spLocks noChangeArrowheads="1"/>
            </p:cNvSpPr>
            <p:nvPr/>
          </p:nvSpPr>
          <p:spPr bwMode="auto">
            <a:xfrm rot="10800000">
              <a:off x="4464" y="1680"/>
              <a:ext cx="232" cy="96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13" name="AutoShape 85"/>
            <p:cNvSpPr>
              <a:spLocks noChangeArrowheads="1"/>
            </p:cNvSpPr>
            <p:nvPr/>
          </p:nvSpPr>
          <p:spPr bwMode="auto">
            <a:xfrm rot="5411179">
              <a:off x="4542" y="1621"/>
              <a:ext cx="191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414" name="AutoShape 86" descr="אלכסון כהה כלפי מעלה"/>
            <p:cNvSpPr>
              <a:spLocks noChangeArrowheads="1"/>
            </p:cNvSpPr>
            <p:nvPr/>
          </p:nvSpPr>
          <p:spPr bwMode="auto">
            <a:xfrm rot="-5388821">
              <a:off x="4427" y="1621"/>
              <a:ext cx="192" cy="117"/>
            </a:xfrm>
            <a:prstGeom prst="flowChartMerge">
              <a:avLst/>
            </a:prstGeom>
            <a:pattFill prst="dkUpDiag">
              <a:fgClr>
                <a:srgbClr val="FF33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9415" name="Group 87"/>
          <p:cNvGrpSpPr>
            <a:grpSpLocks/>
          </p:cNvGrpSpPr>
          <p:nvPr/>
        </p:nvGrpSpPr>
        <p:grpSpPr bwMode="auto">
          <a:xfrm flipH="1" flipV="1">
            <a:off x="1995488" y="3490913"/>
            <a:ext cx="366712" cy="381000"/>
            <a:chOff x="5144" y="1584"/>
            <a:chExt cx="232" cy="192"/>
          </a:xfrm>
        </p:grpSpPr>
        <p:sp>
          <p:nvSpPr>
            <p:cNvPr id="99416" name="Rectangle 88"/>
            <p:cNvSpPr>
              <a:spLocks noChangeArrowheads="1"/>
            </p:cNvSpPr>
            <p:nvPr/>
          </p:nvSpPr>
          <p:spPr bwMode="auto">
            <a:xfrm>
              <a:off x="5144" y="1585"/>
              <a:ext cx="232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17" name="AutoShape 89" descr="נייר טישו כחול"/>
            <p:cNvSpPr>
              <a:spLocks noChangeArrowheads="1"/>
            </p:cNvSpPr>
            <p:nvPr/>
          </p:nvSpPr>
          <p:spPr bwMode="auto">
            <a:xfrm>
              <a:off x="5144" y="1585"/>
              <a:ext cx="232" cy="95"/>
            </a:xfrm>
            <a:prstGeom prst="flowChartMerg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18" name="AutoShape 90" descr="יהלום מלא"/>
            <p:cNvSpPr>
              <a:spLocks noChangeArrowheads="1"/>
            </p:cNvSpPr>
            <p:nvPr/>
          </p:nvSpPr>
          <p:spPr bwMode="auto">
            <a:xfrm rot="10800000">
              <a:off x="5144" y="1680"/>
              <a:ext cx="232" cy="96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19" name="AutoShape 91" descr="אלכסון כהה כלפי מעלה"/>
            <p:cNvSpPr>
              <a:spLocks noChangeArrowheads="1"/>
            </p:cNvSpPr>
            <p:nvPr/>
          </p:nvSpPr>
          <p:spPr bwMode="auto">
            <a:xfrm rot="5411179">
              <a:off x="5222" y="1621"/>
              <a:ext cx="192" cy="117"/>
            </a:xfrm>
            <a:prstGeom prst="flowChartMerge">
              <a:avLst/>
            </a:prstGeom>
            <a:pattFill prst="dkUpDiag">
              <a:fgClr>
                <a:srgbClr val="FF33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9420" name="AutoShape 92" descr="אלכסון כהה כלפי מעלה"/>
            <p:cNvSpPr>
              <a:spLocks noChangeArrowheads="1"/>
            </p:cNvSpPr>
            <p:nvPr/>
          </p:nvSpPr>
          <p:spPr bwMode="auto">
            <a:xfrm rot="-5388821">
              <a:off x="5107" y="1622"/>
              <a:ext cx="191" cy="117"/>
            </a:xfrm>
            <a:prstGeom prst="flowChartMerge">
              <a:avLst/>
            </a:prstGeom>
            <a:pattFill prst="dkUpDiag">
              <a:fgClr>
                <a:srgbClr val="FF33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9421" name="Group 93"/>
          <p:cNvGrpSpPr>
            <a:grpSpLocks/>
          </p:cNvGrpSpPr>
          <p:nvPr/>
        </p:nvGrpSpPr>
        <p:grpSpPr bwMode="auto">
          <a:xfrm>
            <a:off x="2362200" y="3505200"/>
            <a:ext cx="381000" cy="381000"/>
            <a:chOff x="4464" y="1584"/>
            <a:chExt cx="232" cy="192"/>
          </a:xfrm>
        </p:grpSpPr>
        <p:sp>
          <p:nvSpPr>
            <p:cNvPr id="99422" name="Rectangle 94"/>
            <p:cNvSpPr>
              <a:spLocks noChangeArrowheads="1"/>
            </p:cNvSpPr>
            <p:nvPr/>
          </p:nvSpPr>
          <p:spPr bwMode="auto">
            <a:xfrm>
              <a:off x="4464" y="1584"/>
              <a:ext cx="232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23" name="AutoShape 95" descr="נייר טישו כחול"/>
            <p:cNvSpPr>
              <a:spLocks noChangeArrowheads="1"/>
            </p:cNvSpPr>
            <p:nvPr/>
          </p:nvSpPr>
          <p:spPr bwMode="auto">
            <a:xfrm>
              <a:off x="4464" y="1584"/>
              <a:ext cx="232" cy="96"/>
            </a:xfrm>
            <a:prstGeom prst="flowChartMerg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24" name="AutoShape 96" descr="יהלום מלא"/>
            <p:cNvSpPr>
              <a:spLocks noChangeArrowheads="1"/>
            </p:cNvSpPr>
            <p:nvPr/>
          </p:nvSpPr>
          <p:spPr bwMode="auto">
            <a:xfrm rot="10800000">
              <a:off x="4464" y="1680"/>
              <a:ext cx="232" cy="96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25" name="AutoShape 97"/>
            <p:cNvSpPr>
              <a:spLocks noChangeArrowheads="1"/>
            </p:cNvSpPr>
            <p:nvPr/>
          </p:nvSpPr>
          <p:spPr bwMode="auto">
            <a:xfrm rot="5411179">
              <a:off x="4542" y="1621"/>
              <a:ext cx="191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426" name="AutoShape 98" descr="אלכסון כהה כלפי מעלה"/>
            <p:cNvSpPr>
              <a:spLocks noChangeArrowheads="1"/>
            </p:cNvSpPr>
            <p:nvPr/>
          </p:nvSpPr>
          <p:spPr bwMode="auto">
            <a:xfrm rot="-5388821">
              <a:off x="4427" y="1621"/>
              <a:ext cx="192" cy="117"/>
            </a:xfrm>
            <a:prstGeom prst="flowChartMerge">
              <a:avLst/>
            </a:prstGeom>
            <a:pattFill prst="dkUpDiag">
              <a:fgClr>
                <a:srgbClr val="FF3300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9427" name="Group 99"/>
          <p:cNvGrpSpPr>
            <a:grpSpLocks/>
          </p:cNvGrpSpPr>
          <p:nvPr/>
        </p:nvGrpSpPr>
        <p:grpSpPr bwMode="auto">
          <a:xfrm>
            <a:off x="2743200" y="3505200"/>
            <a:ext cx="381000" cy="381000"/>
            <a:chOff x="4804" y="1584"/>
            <a:chExt cx="232" cy="192"/>
          </a:xfrm>
        </p:grpSpPr>
        <p:sp>
          <p:nvSpPr>
            <p:cNvPr id="99428" name="Rectangle 100"/>
            <p:cNvSpPr>
              <a:spLocks noChangeArrowheads="1"/>
            </p:cNvSpPr>
            <p:nvPr/>
          </p:nvSpPr>
          <p:spPr bwMode="auto">
            <a:xfrm>
              <a:off x="4804" y="1585"/>
              <a:ext cx="232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29" name="AutoShape 101" descr="יהלום מלא"/>
            <p:cNvSpPr>
              <a:spLocks noChangeArrowheads="1"/>
            </p:cNvSpPr>
            <p:nvPr/>
          </p:nvSpPr>
          <p:spPr bwMode="auto">
            <a:xfrm>
              <a:off x="4804" y="1585"/>
              <a:ext cx="232" cy="9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30" name="AutoShape 102" descr="יהלום מלא"/>
            <p:cNvSpPr>
              <a:spLocks noChangeArrowheads="1"/>
            </p:cNvSpPr>
            <p:nvPr/>
          </p:nvSpPr>
          <p:spPr bwMode="auto">
            <a:xfrm rot="10800000">
              <a:off x="4804" y="1680"/>
              <a:ext cx="232" cy="96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31" name="AutoShape 103"/>
            <p:cNvSpPr>
              <a:spLocks noChangeArrowheads="1"/>
            </p:cNvSpPr>
            <p:nvPr/>
          </p:nvSpPr>
          <p:spPr bwMode="auto">
            <a:xfrm rot="5411179">
              <a:off x="4882" y="1621"/>
              <a:ext cx="192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432" name="AutoShape 104"/>
            <p:cNvSpPr>
              <a:spLocks noChangeArrowheads="1"/>
            </p:cNvSpPr>
            <p:nvPr/>
          </p:nvSpPr>
          <p:spPr bwMode="auto">
            <a:xfrm rot="-5388821">
              <a:off x="4767" y="1622"/>
              <a:ext cx="191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  <p:grpSp>
        <p:nvGrpSpPr>
          <p:cNvPr id="99433" name="Group 105"/>
          <p:cNvGrpSpPr>
            <a:grpSpLocks/>
          </p:cNvGrpSpPr>
          <p:nvPr/>
        </p:nvGrpSpPr>
        <p:grpSpPr bwMode="auto">
          <a:xfrm>
            <a:off x="3124200" y="3505200"/>
            <a:ext cx="381000" cy="381000"/>
            <a:chOff x="4804" y="1584"/>
            <a:chExt cx="232" cy="192"/>
          </a:xfrm>
        </p:grpSpPr>
        <p:sp>
          <p:nvSpPr>
            <p:cNvPr id="99434" name="Rectangle 106"/>
            <p:cNvSpPr>
              <a:spLocks noChangeArrowheads="1"/>
            </p:cNvSpPr>
            <p:nvPr/>
          </p:nvSpPr>
          <p:spPr bwMode="auto">
            <a:xfrm>
              <a:off x="4804" y="1585"/>
              <a:ext cx="232" cy="1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35" name="AutoShape 107" descr="יהלום מלא"/>
            <p:cNvSpPr>
              <a:spLocks noChangeArrowheads="1"/>
            </p:cNvSpPr>
            <p:nvPr/>
          </p:nvSpPr>
          <p:spPr bwMode="auto">
            <a:xfrm>
              <a:off x="4804" y="1585"/>
              <a:ext cx="232" cy="95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36" name="AutoShape 108" descr="יהלום מלא"/>
            <p:cNvSpPr>
              <a:spLocks noChangeArrowheads="1"/>
            </p:cNvSpPr>
            <p:nvPr/>
          </p:nvSpPr>
          <p:spPr bwMode="auto">
            <a:xfrm rot="10800000">
              <a:off x="4804" y="1680"/>
              <a:ext cx="232" cy="96"/>
            </a:xfrm>
            <a:prstGeom prst="flowChartMerge">
              <a:avLst/>
            </a:prstGeom>
            <a:pattFill prst="solidDmnd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9437" name="AutoShape 109"/>
            <p:cNvSpPr>
              <a:spLocks noChangeArrowheads="1"/>
            </p:cNvSpPr>
            <p:nvPr/>
          </p:nvSpPr>
          <p:spPr bwMode="auto">
            <a:xfrm rot="5411179">
              <a:off x="4882" y="1621"/>
              <a:ext cx="192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99438" name="AutoShape 110"/>
            <p:cNvSpPr>
              <a:spLocks noChangeArrowheads="1"/>
            </p:cNvSpPr>
            <p:nvPr/>
          </p:nvSpPr>
          <p:spPr bwMode="auto">
            <a:xfrm rot="-5388821">
              <a:off x="4767" y="1622"/>
              <a:ext cx="191" cy="117"/>
            </a:xfrm>
            <a:prstGeom prst="flowChartMerg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autoUpdateAnimBg="0"/>
      <p:bldP spid="9936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34F1-6C86-408C-B3FF-28D91518A69F}" type="slidenum">
              <a:rPr lang="he-IL"/>
              <a:pPr/>
              <a:t>5</a:t>
            </a:fld>
            <a:endParaRPr lang="en-US"/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0" y="1311275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מה קורה אם מותר לסובב את המרצפות (כלומר, מותר להניח כל מרצפת ב-4 צורות שונות)?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2590800" y="854075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שאלה למחשבה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D34D5-AF10-458D-92CF-D1DE4AD4E7EC}" type="slidenum">
              <a:rPr lang="he-IL"/>
              <a:pPr/>
              <a:t>6</a:t>
            </a:fld>
            <a:endParaRPr lang="en-US"/>
          </a:p>
        </p:txBody>
      </p:sp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76200" y="7620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בעיית התאמת המילים (הידועה גם בשם בעיית ה-</a:t>
            </a:r>
            <a:r>
              <a:rPr 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PCP</a:t>
            </a:r>
            <a:r>
              <a:rPr lang="he-IL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240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" y="12954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קלט: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שתי קבוצות מלים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המורכבות מאותיות השייכות לאלפבית סופי כלשהו.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00378" name="Group 26"/>
          <p:cNvGrpSpPr>
            <a:grpSpLocks/>
          </p:cNvGrpSpPr>
          <p:nvPr/>
        </p:nvGrpSpPr>
        <p:grpSpPr bwMode="auto">
          <a:xfrm>
            <a:off x="1219200" y="2362200"/>
            <a:ext cx="4114800" cy="1530350"/>
            <a:chOff x="768" y="1392"/>
            <a:chExt cx="2592" cy="964"/>
          </a:xfrm>
        </p:grpSpPr>
        <p:grpSp>
          <p:nvGrpSpPr>
            <p:cNvPr id="100364" name="Group 12"/>
            <p:cNvGrpSpPr>
              <a:grpSpLocks/>
            </p:cNvGrpSpPr>
            <p:nvPr/>
          </p:nvGrpSpPr>
          <p:grpSpPr bwMode="auto">
            <a:xfrm>
              <a:off x="768" y="1392"/>
              <a:ext cx="2592" cy="964"/>
              <a:chOff x="672" y="1388"/>
              <a:chExt cx="2592" cy="964"/>
            </a:xfrm>
          </p:grpSpPr>
          <p:sp>
            <p:nvSpPr>
              <p:cNvPr id="100356" name="Rectangle 4"/>
              <p:cNvSpPr>
                <a:spLocks noChangeArrowheads="1"/>
              </p:cNvSpPr>
              <p:nvPr/>
            </p:nvSpPr>
            <p:spPr bwMode="auto">
              <a:xfrm>
                <a:off x="672" y="1392"/>
                <a:ext cx="2592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00357" name="Line 5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25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0358" name="Line 6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0360" name="Line 8"/>
              <p:cNvSpPr>
                <a:spLocks noChangeShapeType="1"/>
              </p:cNvSpPr>
              <p:nvPr/>
            </p:nvSpPr>
            <p:spPr bwMode="auto">
              <a:xfrm>
                <a:off x="672" y="2043"/>
                <a:ext cx="25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0361" name="Line 9"/>
              <p:cNvSpPr>
                <a:spLocks noChangeShapeType="1"/>
              </p:cNvSpPr>
              <p:nvPr/>
            </p:nvSpPr>
            <p:spPr bwMode="auto">
              <a:xfrm>
                <a:off x="2196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0362" name="Line 10"/>
              <p:cNvSpPr>
                <a:spLocks noChangeShapeType="1"/>
              </p:cNvSpPr>
              <p:nvPr/>
            </p:nvSpPr>
            <p:spPr bwMode="auto">
              <a:xfrm>
                <a:off x="1671" y="138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00363" name="Line 11"/>
              <p:cNvSpPr>
                <a:spLocks noChangeShapeType="1"/>
              </p:cNvSpPr>
              <p:nvPr/>
            </p:nvSpPr>
            <p:spPr bwMode="auto">
              <a:xfrm>
                <a:off x="2706" y="1389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00359" name="Text Box 7"/>
            <p:cNvSpPr txBox="1">
              <a:spLocks noChangeArrowheads="1"/>
            </p:cNvSpPr>
            <p:nvPr/>
          </p:nvSpPr>
          <p:spPr bwMode="auto">
            <a:xfrm>
              <a:off x="768" y="175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endParaRPr 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65" name="Text Box 13"/>
            <p:cNvSpPr txBox="1">
              <a:spLocks noChangeArrowheads="1"/>
            </p:cNvSpPr>
            <p:nvPr/>
          </p:nvSpPr>
          <p:spPr bwMode="auto">
            <a:xfrm>
              <a:off x="768" y="20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endParaRPr 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66" name="Text Box 14"/>
            <p:cNvSpPr txBox="1">
              <a:spLocks noChangeArrowheads="1"/>
            </p:cNvSpPr>
            <p:nvPr/>
          </p:nvSpPr>
          <p:spPr bwMode="auto">
            <a:xfrm>
              <a:off x="12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67" name="Text Box 15"/>
            <p:cNvSpPr txBox="1">
              <a:spLocks noChangeArrowheads="1"/>
            </p:cNvSpPr>
            <p:nvPr/>
          </p:nvSpPr>
          <p:spPr bwMode="auto">
            <a:xfrm>
              <a:off x="1824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68" name="Text Box 16"/>
            <p:cNvSpPr txBox="1">
              <a:spLocks noChangeArrowheads="1"/>
            </p:cNvSpPr>
            <p:nvPr/>
          </p:nvSpPr>
          <p:spPr bwMode="auto">
            <a:xfrm>
              <a:off x="2352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0369" name="Text Box 17"/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00379" name="Group 27"/>
          <p:cNvGrpSpPr>
            <a:grpSpLocks/>
          </p:cNvGrpSpPr>
          <p:nvPr/>
        </p:nvGrpSpPr>
        <p:grpSpPr bwMode="auto">
          <a:xfrm>
            <a:off x="1981200" y="2949575"/>
            <a:ext cx="3352800" cy="942975"/>
            <a:chOff x="1248" y="1758"/>
            <a:chExt cx="2112" cy="594"/>
          </a:xfrm>
        </p:grpSpPr>
        <p:sp>
          <p:nvSpPr>
            <p:cNvPr id="100370" name="Text Box 18"/>
            <p:cNvSpPr txBox="1">
              <a:spLocks noChangeArrowheads="1"/>
            </p:cNvSpPr>
            <p:nvPr/>
          </p:nvSpPr>
          <p:spPr bwMode="auto">
            <a:xfrm>
              <a:off x="1248" y="1767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aa</a:t>
              </a:r>
            </a:p>
          </p:txBody>
        </p:sp>
        <p:sp>
          <p:nvSpPr>
            <p:cNvPr id="100371" name="Text Box 19"/>
            <p:cNvSpPr txBox="1">
              <a:spLocks noChangeArrowheads="1"/>
            </p:cNvSpPr>
            <p:nvPr/>
          </p:nvSpPr>
          <p:spPr bwMode="auto">
            <a:xfrm>
              <a:off x="1776" y="175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00372" name="Text Box 20"/>
            <p:cNvSpPr txBox="1">
              <a:spLocks noChangeArrowheads="1"/>
            </p:cNvSpPr>
            <p:nvPr/>
          </p:nvSpPr>
          <p:spPr bwMode="auto">
            <a:xfrm>
              <a:off x="2304" y="175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bb</a:t>
              </a:r>
            </a:p>
          </p:txBody>
        </p:sp>
        <p:sp>
          <p:nvSpPr>
            <p:cNvPr id="100373" name="Text Box 21"/>
            <p:cNvSpPr txBox="1">
              <a:spLocks noChangeArrowheads="1"/>
            </p:cNvSpPr>
            <p:nvPr/>
          </p:nvSpPr>
          <p:spPr bwMode="auto">
            <a:xfrm>
              <a:off x="2832" y="175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abb</a:t>
              </a:r>
            </a:p>
          </p:txBody>
        </p:sp>
        <p:sp>
          <p:nvSpPr>
            <p:cNvPr id="100374" name="Text Box 22"/>
            <p:cNvSpPr txBox="1">
              <a:spLocks noChangeArrowheads="1"/>
            </p:cNvSpPr>
            <p:nvPr/>
          </p:nvSpPr>
          <p:spPr bwMode="auto">
            <a:xfrm>
              <a:off x="1248" y="20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abb</a:t>
              </a:r>
            </a:p>
          </p:txBody>
        </p:sp>
        <p:sp>
          <p:nvSpPr>
            <p:cNvPr id="100375" name="Text Box 23"/>
            <p:cNvSpPr txBox="1">
              <a:spLocks noChangeArrowheads="1"/>
            </p:cNvSpPr>
            <p:nvPr/>
          </p:nvSpPr>
          <p:spPr bwMode="auto">
            <a:xfrm>
              <a:off x="1776" y="20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ba</a:t>
              </a:r>
            </a:p>
          </p:txBody>
        </p:sp>
        <p:sp>
          <p:nvSpPr>
            <p:cNvPr id="100376" name="Text Box 24"/>
            <p:cNvSpPr txBox="1">
              <a:spLocks noChangeArrowheads="1"/>
            </p:cNvSpPr>
            <p:nvPr/>
          </p:nvSpPr>
          <p:spPr bwMode="auto">
            <a:xfrm>
              <a:off x="2304" y="20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  <p:sp>
          <p:nvSpPr>
            <p:cNvPr id="100377" name="Text Box 25"/>
            <p:cNvSpPr txBox="1">
              <a:spLocks noChangeArrowheads="1"/>
            </p:cNvSpPr>
            <p:nvPr/>
          </p:nvSpPr>
          <p:spPr bwMode="auto">
            <a:xfrm>
              <a:off x="2832" y="20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ab</a:t>
              </a:r>
            </a:p>
          </p:txBody>
        </p:sp>
      </p:grpSp>
      <p:graphicFrame>
        <p:nvGraphicFramePr>
          <p:cNvPr id="100380" name="Object 28"/>
          <p:cNvGraphicFramePr>
            <a:graphicFrameLocks noChangeAspect="1"/>
          </p:cNvGraphicFramePr>
          <p:nvPr/>
        </p:nvGraphicFramePr>
        <p:xfrm>
          <a:off x="7154863" y="2616200"/>
          <a:ext cx="1379537" cy="549275"/>
        </p:xfrm>
        <a:graphic>
          <a:graphicData uri="http://schemas.openxmlformats.org/presentationml/2006/ole">
            <p:oleObj spid="_x0000_s100380" name="Equation" r:id="rId3" imgW="622080" imgH="203040" progId="Equation.DSMT4">
              <p:embed/>
            </p:oleObj>
          </a:graphicData>
        </a:graphic>
      </p:graphicFrame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76200" y="4375150"/>
            <a:ext cx="8534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השאלה: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האם ניתן לשרשר מלים מקבוצת ה-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-ים ליצירת מלה חדשה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, כך ששרשור המלים בעלות אותם אינדקסים מבין ה-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-ים ייצור בדיוק את אותה מילה מורכבת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76200" y="5867400"/>
            <a:ext cx="853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בדוגמה זו התשובה היא </a:t>
            </a:r>
            <a:r>
              <a:rPr lang="he-IL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הרצף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2,1,3,3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נותן את אותה מילה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עבור קבוצת ה-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-ים וה-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-ים.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utoUpdateAnimBg="0"/>
      <p:bldP spid="100381" grpId="0" autoUpdateAnimBg="0"/>
      <p:bldP spid="10038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2D34A-B814-41EF-9162-207703C5906F}" type="slidenum">
              <a:rPr lang="he-IL"/>
              <a:pPr/>
              <a:t>7</a:t>
            </a:fld>
            <a:endParaRPr lang="en-US"/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0" y="1524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מה קורה אם לכל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מתקיים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|x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|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≥|y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|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0" y="2057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האם במקרה זה הבעיה כריעה?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0" y="3810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כן!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0" y="4876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קיים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כזה, אז זהו הפתרון.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0" y="4343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צריך לבדוק אם קיים אינדקס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שעבורו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=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0" y="5410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אחרת – אין פתרון. (מדוע?)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4" grpId="0" autoUpdateAnimBg="0"/>
      <p:bldP spid="128008" grpId="0" autoUpdateAnimBg="0"/>
      <p:bldP spid="128009" grpId="0" autoUpdateAnimBg="0"/>
      <p:bldP spid="128010" grpId="0" autoUpdateAnimBg="0"/>
      <p:bldP spid="1280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C029-2465-4EC7-AA00-63744401841B}" type="slidenum">
              <a:rPr lang="he-IL"/>
              <a:pPr/>
              <a:t>8</a:t>
            </a:fld>
            <a:endParaRPr lang="en-US"/>
          </a:p>
        </p:txBody>
      </p:sp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2057400" y="838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שאלה  1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0" y="1524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נדון בגרסה של בעיית התאמת המילים, שבה הא"ב מורכב מאות אחת.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0" y="2057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האם במקרה זה הבעיה כריעה?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22887" name="Group 7"/>
          <p:cNvGrpSpPr>
            <a:grpSpLocks/>
          </p:cNvGrpSpPr>
          <p:nvPr/>
        </p:nvGrpSpPr>
        <p:grpSpPr bwMode="auto">
          <a:xfrm>
            <a:off x="1447800" y="4191000"/>
            <a:ext cx="4114800" cy="1530350"/>
            <a:chOff x="768" y="1392"/>
            <a:chExt cx="2592" cy="964"/>
          </a:xfrm>
        </p:grpSpPr>
        <p:grpSp>
          <p:nvGrpSpPr>
            <p:cNvPr id="122888" name="Group 8"/>
            <p:cNvGrpSpPr>
              <a:grpSpLocks/>
            </p:cNvGrpSpPr>
            <p:nvPr/>
          </p:nvGrpSpPr>
          <p:grpSpPr bwMode="auto">
            <a:xfrm>
              <a:off x="768" y="1392"/>
              <a:ext cx="2592" cy="964"/>
              <a:chOff x="672" y="1388"/>
              <a:chExt cx="2592" cy="964"/>
            </a:xfrm>
          </p:grpSpPr>
          <p:sp>
            <p:nvSpPr>
              <p:cNvPr id="122889" name="Rectangle 9"/>
              <p:cNvSpPr>
                <a:spLocks noChangeArrowheads="1"/>
              </p:cNvSpPr>
              <p:nvPr/>
            </p:nvSpPr>
            <p:spPr bwMode="auto">
              <a:xfrm>
                <a:off x="672" y="1392"/>
                <a:ext cx="2592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122890" name="Line 10"/>
              <p:cNvSpPr>
                <a:spLocks noChangeShapeType="1"/>
              </p:cNvSpPr>
              <p:nvPr/>
            </p:nvSpPr>
            <p:spPr bwMode="auto">
              <a:xfrm>
                <a:off x="672" y="1728"/>
                <a:ext cx="25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2891" name="Line 11"/>
              <p:cNvSpPr>
                <a:spLocks noChangeShapeType="1"/>
              </p:cNvSpPr>
              <p:nvPr/>
            </p:nvSpPr>
            <p:spPr bwMode="auto">
              <a:xfrm>
                <a:off x="1152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2892" name="Line 12"/>
              <p:cNvSpPr>
                <a:spLocks noChangeShapeType="1"/>
              </p:cNvSpPr>
              <p:nvPr/>
            </p:nvSpPr>
            <p:spPr bwMode="auto">
              <a:xfrm>
                <a:off x="672" y="2043"/>
                <a:ext cx="25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2893" name="Line 13"/>
              <p:cNvSpPr>
                <a:spLocks noChangeShapeType="1"/>
              </p:cNvSpPr>
              <p:nvPr/>
            </p:nvSpPr>
            <p:spPr bwMode="auto">
              <a:xfrm>
                <a:off x="2196" y="1392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2894" name="Line 14"/>
              <p:cNvSpPr>
                <a:spLocks noChangeShapeType="1"/>
              </p:cNvSpPr>
              <p:nvPr/>
            </p:nvSpPr>
            <p:spPr bwMode="auto">
              <a:xfrm>
                <a:off x="1671" y="1388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  <p:sp>
            <p:nvSpPr>
              <p:cNvPr id="122895" name="Line 15"/>
              <p:cNvSpPr>
                <a:spLocks noChangeShapeType="1"/>
              </p:cNvSpPr>
              <p:nvPr/>
            </p:nvSpPr>
            <p:spPr bwMode="auto">
              <a:xfrm>
                <a:off x="2706" y="1389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he-IL"/>
              </a:p>
            </p:txBody>
          </p:sp>
        </p:grpSp>
        <p:sp>
          <p:nvSpPr>
            <p:cNvPr id="122896" name="Text Box 16"/>
            <p:cNvSpPr txBox="1">
              <a:spLocks noChangeArrowheads="1"/>
            </p:cNvSpPr>
            <p:nvPr/>
          </p:nvSpPr>
          <p:spPr bwMode="auto">
            <a:xfrm>
              <a:off x="768" y="175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endParaRPr 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2897" name="Text Box 17"/>
            <p:cNvSpPr txBox="1">
              <a:spLocks noChangeArrowheads="1"/>
            </p:cNvSpPr>
            <p:nvPr/>
          </p:nvSpPr>
          <p:spPr bwMode="auto">
            <a:xfrm>
              <a:off x="768" y="206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rgbClr val="CC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endParaRPr lang="en-US" sz="240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2898" name="Text Box 18"/>
            <p:cNvSpPr txBox="1">
              <a:spLocks noChangeArrowheads="1"/>
            </p:cNvSpPr>
            <p:nvPr/>
          </p:nvSpPr>
          <p:spPr bwMode="auto">
            <a:xfrm>
              <a:off x="1296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2899" name="Text Box 19"/>
            <p:cNvSpPr txBox="1">
              <a:spLocks noChangeArrowheads="1"/>
            </p:cNvSpPr>
            <p:nvPr/>
          </p:nvSpPr>
          <p:spPr bwMode="auto">
            <a:xfrm>
              <a:off x="1824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2900" name="Text Box 20"/>
            <p:cNvSpPr txBox="1">
              <a:spLocks noChangeArrowheads="1"/>
            </p:cNvSpPr>
            <p:nvPr/>
          </p:nvSpPr>
          <p:spPr bwMode="auto">
            <a:xfrm>
              <a:off x="2352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2901" name="Text Box 21"/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lang="en-US" sz="24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2902" name="Group 22"/>
          <p:cNvGrpSpPr>
            <a:grpSpLocks/>
          </p:cNvGrpSpPr>
          <p:nvPr/>
        </p:nvGrpSpPr>
        <p:grpSpPr bwMode="auto">
          <a:xfrm>
            <a:off x="2209800" y="4778375"/>
            <a:ext cx="3352800" cy="942975"/>
            <a:chOff x="1248" y="1758"/>
            <a:chExt cx="2112" cy="594"/>
          </a:xfrm>
        </p:grpSpPr>
        <p:sp>
          <p:nvSpPr>
            <p:cNvPr id="122903" name="Text Box 23"/>
            <p:cNvSpPr txBox="1">
              <a:spLocks noChangeArrowheads="1"/>
            </p:cNvSpPr>
            <p:nvPr/>
          </p:nvSpPr>
          <p:spPr bwMode="auto">
            <a:xfrm>
              <a:off x="1248" y="1767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22904" name="Text Box 24"/>
            <p:cNvSpPr txBox="1">
              <a:spLocks noChangeArrowheads="1"/>
            </p:cNvSpPr>
            <p:nvPr/>
          </p:nvSpPr>
          <p:spPr bwMode="auto">
            <a:xfrm>
              <a:off x="1776" y="1758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22905" name="Text Box 25"/>
            <p:cNvSpPr txBox="1">
              <a:spLocks noChangeArrowheads="1"/>
            </p:cNvSpPr>
            <p:nvPr/>
          </p:nvSpPr>
          <p:spPr bwMode="auto">
            <a:xfrm>
              <a:off x="2304" y="175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aa</a:t>
              </a:r>
            </a:p>
          </p:txBody>
        </p:sp>
        <p:sp>
          <p:nvSpPr>
            <p:cNvPr id="122906" name="Text Box 26"/>
            <p:cNvSpPr txBox="1">
              <a:spLocks noChangeArrowheads="1"/>
            </p:cNvSpPr>
            <p:nvPr/>
          </p:nvSpPr>
          <p:spPr bwMode="auto">
            <a:xfrm>
              <a:off x="2832" y="175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aaa</a:t>
              </a:r>
            </a:p>
          </p:txBody>
        </p:sp>
        <p:sp>
          <p:nvSpPr>
            <p:cNvPr id="122907" name="Text Box 27"/>
            <p:cNvSpPr txBox="1">
              <a:spLocks noChangeArrowheads="1"/>
            </p:cNvSpPr>
            <p:nvPr/>
          </p:nvSpPr>
          <p:spPr bwMode="auto">
            <a:xfrm>
              <a:off x="1248" y="20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aaa</a:t>
              </a:r>
            </a:p>
          </p:txBody>
        </p:sp>
        <p:sp>
          <p:nvSpPr>
            <p:cNvPr id="122908" name="Text Box 28"/>
            <p:cNvSpPr txBox="1">
              <a:spLocks noChangeArrowheads="1"/>
            </p:cNvSpPr>
            <p:nvPr/>
          </p:nvSpPr>
          <p:spPr bwMode="auto">
            <a:xfrm>
              <a:off x="1776" y="20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22909" name="Text Box 29"/>
            <p:cNvSpPr txBox="1">
              <a:spLocks noChangeArrowheads="1"/>
            </p:cNvSpPr>
            <p:nvPr/>
          </p:nvSpPr>
          <p:spPr bwMode="auto">
            <a:xfrm>
              <a:off x="2304" y="20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  <p:sp>
          <p:nvSpPr>
            <p:cNvPr id="122910" name="Text Box 30"/>
            <p:cNvSpPr txBox="1">
              <a:spLocks noChangeArrowheads="1"/>
            </p:cNvSpPr>
            <p:nvPr/>
          </p:nvSpPr>
          <p:spPr bwMode="auto">
            <a:xfrm>
              <a:off x="2832" y="2064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  <p:bldP spid="122883" grpId="0" autoUpdateAnimBg="0"/>
      <p:bldP spid="122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A2D3-4ED1-4200-9075-10F633FF5726}" type="slidenum">
              <a:rPr lang="he-IL"/>
              <a:pPr/>
              <a:t>9</a:t>
            </a:fld>
            <a:endParaRPr lang="en-US"/>
          </a:p>
        </p:txBody>
      </p:sp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2362200" y="838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פתרון</a:t>
            </a:r>
            <a:endParaRPr lang="en-US" sz="24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הבעיה כריעה.  אלגוריתם המכריע את הבעיה: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304800" y="2057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לכל אינדקס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בצע: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←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|x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|-|y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|</a:t>
            </a:r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304800" y="25908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אם קיים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שעבורו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=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החזר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כן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ועצור.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0" y="3124200"/>
            <a:ext cx="891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(3) אחרת אם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קיים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שעבורו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&gt;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וגם קיים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שעבורו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&lt; 0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 אז החזר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כן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ועצור.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304800" y="3657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(4) החזר </a:t>
            </a:r>
            <a:r>
              <a:rPr lang="he-IL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לא </a:t>
            </a: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ועצור.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304800" y="48006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מהי סדרת האינדקסים שיוצרת את המילה המשותפת?</a:t>
            </a:r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autoUpdateAnimBg="0"/>
      <p:bldP spid="123908" grpId="0" autoUpdateAnimBg="0"/>
      <p:bldP spid="123909" grpId="0" autoUpdateAnimBg="0"/>
      <p:bldP spid="123910" grpId="0" autoUpdateAnimBg="0"/>
      <p:bldP spid="123911" grpId="0" autoUpdateAnimBg="0"/>
      <p:bldP spid="123912" grpId="0" autoUpdateAnimBg="0"/>
    </p:bldLst>
  </p:timing>
</p:sld>
</file>

<file path=ppt/theme/theme1.xml><?xml version="1.0" encoding="utf-8"?>
<a:theme xmlns:a="http://schemas.openxmlformats.org/drawingml/2006/main" name="עיצוב ברירת מחדל">
  <a:themeElements>
    <a:clrScheme name="עיצוב ברירת מחדל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עיצוב ברירת מחדל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cs typeface="David" pitchFamily="34" charset="-79"/>
          </a:defRPr>
        </a:defPPr>
      </a:lstStyle>
    </a:lnDef>
  </a:objectDefaults>
  <a:extraClrSchemeLst>
    <a:extraClrScheme>
      <a:clrScheme name="עיצוב ברירת מחדל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עיצוב ברירת מחדל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עיצוב ברירת מחד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1554</Words>
  <Application>Microsoft PowerPoint</Application>
  <PresentationFormat>On-screen Show (4:3)</PresentationFormat>
  <Paragraphs>218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Times New Roman</vt:lpstr>
      <vt:lpstr>David</vt:lpstr>
      <vt:lpstr>עיצוב ברירת מחדל</vt:lpstr>
      <vt:lpstr>MathType 4.0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 </vt:lpstr>
      <vt:lpstr>Slide 22</vt:lpstr>
      <vt:lpstr>Slide 23</vt:lpstr>
      <vt:lpstr> </vt:lpstr>
    </vt:vector>
  </TitlesOfParts>
  <Company>Rinat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Rinat Bina Rosenberg</dc:creator>
  <cp:lastModifiedBy>hp</cp:lastModifiedBy>
  <cp:revision>171</cp:revision>
  <dcterms:created xsi:type="dcterms:W3CDTF">2003-06-23T06:21:41Z</dcterms:created>
  <dcterms:modified xsi:type="dcterms:W3CDTF">2007-11-16T10:16:53Z</dcterms:modified>
</cp:coreProperties>
</file>