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68" r:id="rId15"/>
    <p:sldId id="275" r:id="rId16"/>
    <p:sldId id="276" r:id="rId17"/>
    <p:sldId id="277" r:id="rId18"/>
    <p:sldId id="278" r:id="rId19"/>
    <p:sldId id="269" r:id="rId20"/>
    <p:sldId id="270" r:id="rId21"/>
    <p:sldId id="271" r:id="rId22"/>
    <p:sldId id="272" r:id="rId23"/>
    <p:sldId id="273" r:id="rId24"/>
    <p:sldId id="274" r:id="rId25"/>
    <p:sldId id="279" r:id="rId26"/>
  </p:sldIdLst>
  <p:sldSz cx="9144000" cy="6858000" type="screen4x3"/>
  <p:notesSz cx="6858000" cy="9144000"/>
  <p:defaultTextStyle>
    <a:defPPr>
      <a:defRPr lang="he-IL"/>
    </a:defPPr>
    <a:lvl1pPr algn="ct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1pPr>
    <a:lvl2pPr marL="457200" algn="ct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2pPr>
    <a:lvl3pPr marL="914400" algn="ct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3pPr>
    <a:lvl4pPr marL="1371600" algn="ct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4pPr>
    <a:lvl5pPr marL="1828800" algn="ct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00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7158" autoAdjust="0"/>
    <p:restoredTop sz="94581" autoAdjust="0"/>
  </p:normalViewPr>
  <p:slideViewPr>
    <p:cSldViewPr>
      <p:cViewPr varScale="1">
        <p:scale>
          <a:sx n="74" d="100"/>
          <a:sy n="74" d="100"/>
        </p:scale>
        <p:origin x="-762" y="-102"/>
      </p:cViewPr>
      <p:guideLst>
        <p:guide orient="horz" pos="2112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0" y="38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9F4AC9F0-D954-4B02-8332-4D9286C3EE47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1B5EEBC1-6FFE-445C-ADDD-CFEC2436FEBA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97A87-C546-4418-854A-5F9F366FD33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B0434-C664-4B1B-AE59-CA3ECDA6EC4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E7E7C-0AB0-464F-A1FA-BCD6C579B32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A472C-6625-4522-BC08-10877B6BF2F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ADDF2-B2F9-43F4-AD8E-6644060BC337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28EB5-1E56-49D2-9AD1-D7A46C587DA7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82B4F-4D4B-4A2E-A163-BED8CEA4302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5D492-EC8C-4685-98AC-5AEDFFC91F7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FD955-27C9-4994-B069-8CCA5EEE509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E60FB-2953-4A0B-982F-83834BDDFF2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356B1-547B-42C8-8140-7A962D34653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/>
                <a:cs typeface="+mn-cs"/>
              </a:defRPr>
            </a:lvl1pPr>
          </a:lstStyle>
          <a:p>
            <a:fld id="{107F054F-C796-4D3F-B91E-6A2F92DBD195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9E4-35DC-4651-87B6-EE3680F380AC}" type="slidenum">
              <a:rPr lang="he-IL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905000" y="2116138"/>
            <a:ext cx="52578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פרק 9</a:t>
            </a:r>
          </a:p>
          <a:p>
            <a:pPr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אוניברסליות אלגוריתמית וחסינותה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791200" y="5849938"/>
            <a:ext cx="2743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הוכן על ידי: רינת רוזנברג</a:t>
            </a:r>
          </a:p>
          <a:p>
            <a:pPr algn="r"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D98-384A-4E47-95E1-BE202AC1C730}" type="slidenum">
              <a:rPr lang="he-IL"/>
              <a:pPr/>
              <a:t>10</a:t>
            </a:fld>
            <a:endParaRPr lang="en-US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3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בנו מכונת טיורינג אשר מקבלת מספר אונרי חיובי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ומחשבת את תוצאת החלוקה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ב-3.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76200" y="2133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כלומר, המכונה צריכה לחשב את הפונקציה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f(x)=x div 3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52400" y="26828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הניחו שהראש הקורא-כותב של המכונה ממוקם בתחילת התהליך מול הסימן # שמשמאל לקלט.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0" y="3581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בסוף התהליך, הראש הקורא-כותב צריך לעמוד מול הסימן # שמשמאל לפלט.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76200" y="4130675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ציירו את תרשים המעברים המתאים, והסבירו בקיצור את דרך פעולתה של המכונה.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autoUpdateAnimBg="0"/>
      <p:bldP spid="123908" grpId="0" autoUpdateAnimBg="0"/>
      <p:bldP spid="123909" grpId="0" autoUpdateAnimBg="0"/>
      <p:bldP spid="123910" grpId="0" autoUpdateAnimBg="0"/>
      <p:bldP spid="1239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E38-8F59-472B-9EDE-82C914D10674}" type="slidenum">
              <a:rPr lang="he-IL"/>
              <a:pPr/>
              <a:t>11</a:t>
            </a:fld>
            <a:endParaRPr lang="en-US"/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7962900" y="533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5955" name="Group 3"/>
          <p:cNvGrpSpPr>
            <a:grpSpLocks/>
          </p:cNvGrpSpPr>
          <p:nvPr/>
        </p:nvGrpSpPr>
        <p:grpSpPr bwMode="auto">
          <a:xfrm>
            <a:off x="76200" y="3124200"/>
            <a:ext cx="838200" cy="685800"/>
            <a:chOff x="930" y="2304"/>
            <a:chExt cx="528" cy="432"/>
          </a:xfrm>
        </p:grpSpPr>
        <p:sp>
          <p:nvSpPr>
            <p:cNvPr id="125956" name="AutoShape 4"/>
            <p:cNvSpPr>
              <a:spLocks noChangeArrowheads="1"/>
            </p:cNvSpPr>
            <p:nvPr/>
          </p:nvSpPr>
          <p:spPr bwMode="auto">
            <a:xfrm>
              <a:off x="1026" y="2400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start</a:t>
              </a:r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>
              <a:off x="930" y="2304"/>
              <a:ext cx="151" cy="1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26031" name="Group 79"/>
          <p:cNvGrpSpPr>
            <a:grpSpLocks/>
          </p:cNvGrpSpPr>
          <p:nvPr/>
        </p:nvGrpSpPr>
        <p:grpSpPr bwMode="auto">
          <a:xfrm>
            <a:off x="914400" y="3152775"/>
            <a:ext cx="1752600" cy="657225"/>
            <a:chOff x="576" y="1986"/>
            <a:chExt cx="1104" cy="414"/>
          </a:xfrm>
        </p:grpSpPr>
        <p:sp>
          <p:nvSpPr>
            <p:cNvPr id="125991" name="AutoShape 39"/>
            <p:cNvSpPr>
              <a:spLocks noChangeArrowheads="1"/>
            </p:cNvSpPr>
            <p:nvPr/>
          </p:nvSpPr>
          <p:spPr bwMode="auto">
            <a:xfrm>
              <a:off x="1248" y="2064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grpSp>
          <p:nvGrpSpPr>
            <p:cNvPr id="125993" name="Group 41"/>
            <p:cNvGrpSpPr>
              <a:grpSpLocks/>
            </p:cNvGrpSpPr>
            <p:nvPr/>
          </p:nvGrpSpPr>
          <p:grpSpPr bwMode="auto">
            <a:xfrm>
              <a:off x="576" y="1986"/>
              <a:ext cx="741" cy="298"/>
              <a:chOff x="816" y="1554"/>
              <a:chExt cx="741" cy="270"/>
            </a:xfrm>
          </p:grpSpPr>
          <p:sp>
            <p:nvSpPr>
              <p:cNvPr id="125994" name="Line 42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5995" name="Text Box 43"/>
              <p:cNvSpPr txBox="1">
                <a:spLocks noChangeArrowheads="1"/>
              </p:cNvSpPr>
              <p:nvPr/>
            </p:nvSpPr>
            <p:spPr bwMode="auto">
              <a:xfrm>
                <a:off x="855" y="1554"/>
                <a:ext cx="702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&lt;#/#,R&gt;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126045" name="Group 93"/>
          <p:cNvGrpSpPr>
            <a:grpSpLocks/>
          </p:cNvGrpSpPr>
          <p:nvPr/>
        </p:nvGrpSpPr>
        <p:grpSpPr bwMode="auto">
          <a:xfrm>
            <a:off x="2667000" y="3200400"/>
            <a:ext cx="5334000" cy="609600"/>
            <a:chOff x="1680" y="2016"/>
            <a:chExt cx="3360" cy="384"/>
          </a:xfrm>
        </p:grpSpPr>
        <p:sp>
          <p:nvSpPr>
            <p:cNvPr id="125959" name="AutoShape 7"/>
            <p:cNvSpPr>
              <a:spLocks noChangeArrowheads="1"/>
            </p:cNvSpPr>
            <p:nvPr/>
          </p:nvSpPr>
          <p:spPr bwMode="auto">
            <a:xfrm>
              <a:off x="2334" y="2064"/>
              <a:ext cx="430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5979" name="AutoShape 27"/>
            <p:cNvSpPr>
              <a:spLocks noChangeArrowheads="1"/>
            </p:cNvSpPr>
            <p:nvPr/>
          </p:nvSpPr>
          <p:spPr bwMode="auto">
            <a:xfrm>
              <a:off x="3438" y="2064"/>
              <a:ext cx="477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126032" name="Group 80"/>
            <p:cNvGrpSpPr>
              <a:grpSpLocks/>
            </p:cNvGrpSpPr>
            <p:nvPr/>
          </p:nvGrpSpPr>
          <p:grpSpPr bwMode="auto">
            <a:xfrm>
              <a:off x="1680" y="2016"/>
              <a:ext cx="3360" cy="384"/>
              <a:chOff x="1680" y="2016"/>
              <a:chExt cx="3378" cy="384"/>
            </a:xfrm>
          </p:grpSpPr>
          <p:grpSp>
            <p:nvGrpSpPr>
              <p:cNvPr id="125961" name="Group 9"/>
              <p:cNvGrpSpPr>
                <a:grpSpLocks/>
              </p:cNvGrpSpPr>
              <p:nvPr/>
            </p:nvGrpSpPr>
            <p:grpSpPr bwMode="auto">
              <a:xfrm>
                <a:off x="1680" y="2016"/>
                <a:ext cx="720" cy="288"/>
                <a:chOff x="1920" y="1584"/>
                <a:chExt cx="720" cy="288"/>
              </a:xfrm>
            </p:grpSpPr>
            <p:sp>
              <p:nvSpPr>
                <p:cNvPr id="125962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1824"/>
                  <a:ext cx="652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2596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37" y="1584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&lt;1/#,R&gt;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125969" name="AutoShape 17"/>
              <p:cNvSpPr>
                <a:spLocks noChangeArrowheads="1"/>
              </p:cNvSpPr>
              <p:nvPr/>
            </p:nvSpPr>
            <p:spPr bwMode="auto">
              <a:xfrm>
                <a:off x="4578" y="2064"/>
                <a:ext cx="480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lang="en-US" sz="2400" baseline="-250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25980" name="Text Box 28"/>
              <p:cNvSpPr txBox="1">
                <a:spLocks noChangeArrowheads="1"/>
              </p:cNvSpPr>
              <p:nvPr/>
            </p:nvSpPr>
            <p:spPr bwMode="auto">
              <a:xfrm>
                <a:off x="2801" y="2016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&lt;1/#,R&gt;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5981" name="Line 29"/>
              <p:cNvSpPr>
                <a:spLocks noChangeShapeType="1"/>
              </p:cNvSpPr>
              <p:nvPr/>
            </p:nvSpPr>
            <p:spPr bwMode="auto">
              <a:xfrm>
                <a:off x="2775" y="2256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6000" name="Line 48"/>
              <p:cNvSpPr>
                <a:spLocks noChangeShapeType="1"/>
              </p:cNvSpPr>
              <p:nvPr/>
            </p:nvSpPr>
            <p:spPr bwMode="auto">
              <a:xfrm>
                <a:off x="3936" y="2256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6010" name="Text Box 58"/>
              <p:cNvSpPr txBox="1">
                <a:spLocks noChangeArrowheads="1"/>
              </p:cNvSpPr>
              <p:nvPr/>
            </p:nvSpPr>
            <p:spPr bwMode="auto">
              <a:xfrm>
                <a:off x="3984" y="2016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&lt;1/#,R&gt;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126046" name="Group 94"/>
          <p:cNvGrpSpPr>
            <a:grpSpLocks/>
          </p:cNvGrpSpPr>
          <p:nvPr/>
        </p:nvGrpSpPr>
        <p:grpSpPr bwMode="auto">
          <a:xfrm>
            <a:off x="7265988" y="3810000"/>
            <a:ext cx="1165225" cy="990600"/>
            <a:chOff x="4577" y="2400"/>
            <a:chExt cx="734" cy="624"/>
          </a:xfrm>
        </p:grpSpPr>
        <p:cxnSp>
          <p:nvCxnSpPr>
            <p:cNvPr id="125966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4827" y="2277"/>
              <a:ext cx="1" cy="248"/>
            </a:xfrm>
            <a:prstGeom prst="curvedConnector3">
              <a:avLst>
                <a:gd name="adj1" fmla="val 2349999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6008" name="Text Box 56"/>
            <p:cNvSpPr txBox="1">
              <a:spLocks noChangeArrowheads="1"/>
            </p:cNvSpPr>
            <p:nvPr/>
          </p:nvSpPr>
          <p:spPr bwMode="auto">
            <a:xfrm>
              <a:off x="4577" y="2571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&lt;1/1,R&gt;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6012" name="Text Box 60"/>
            <p:cNvSpPr txBox="1">
              <a:spLocks noChangeArrowheads="1"/>
            </p:cNvSpPr>
            <p:nvPr/>
          </p:nvSpPr>
          <p:spPr bwMode="auto">
            <a:xfrm>
              <a:off x="4608" y="2736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&lt;*/*,R&gt;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6048" name="Group 96"/>
          <p:cNvGrpSpPr>
            <a:grpSpLocks/>
          </p:cNvGrpSpPr>
          <p:nvPr/>
        </p:nvGrpSpPr>
        <p:grpSpPr bwMode="auto">
          <a:xfrm>
            <a:off x="7162800" y="1600200"/>
            <a:ext cx="1524000" cy="1752600"/>
            <a:chOff x="4512" y="1008"/>
            <a:chExt cx="960" cy="1104"/>
          </a:xfrm>
        </p:grpSpPr>
        <p:sp>
          <p:nvSpPr>
            <p:cNvPr id="126013" name="AutoShape 61"/>
            <p:cNvSpPr>
              <a:spLocks noChangeArrowheads="1"/>
            </p:cNvSpPr>
            <p:nvPr/>
          </p:nvSpPr>
          <p:spPr bwMode="auto">
            <a:xfrm>
              <a:off x="4512" y="1008"/>
              <a:ext cx="480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grpSp>
          <p:nvGrpSpPr>
            <p:cNvPr id="126047" name="Group 95"/>
            <p:cNvGrpSpPr>
              <a:grpSpLocks/>
            </p:cNvGrpSpPr>
            <p:nvPr/>
          </p:nvGrpSpPr>
          <p:grpSpPr bwMode="auto">
            <a:xfrm>
              <a:off x="4769" y="1344"/>
              <a:ext cx="703" cy="768"/>
              <a:chOff x="4769" y="1344"/>
              <a:chExt cx="703" cy="768"/>
            </a:xfrm>
          </p:grpSpPr>
          <p:sp>
            <p:nvSpPr>
              <p:cNvPr id="126007" name="Line 55"/>
              <p:cNvSpPr>
                <a:spLocks noChangeShapeType="1"/>
              </p:cNvSpPr>
              <p:nvPr/>
            </p:nvSpPr>
            <p:spPr bwMode="auto">
              <a:xfrm flipV="1">
                <a:off x="4800" y="134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6014" name="Text Box 62"/>
              <p:cNvSpPr txBox="1">
                <a:spLocks noChangeArrowheads="1"/>
              </p:cNvSpPr>
              <p:nvPr/>
            </p:nvSpPr>
            <p:spPr bwMode="auto">
              <a:xfrm>
                <a:off x="4769" y="1584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&lt;#/*,L&gt;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126049" name="Group 97"/>
          <p:cNvGrpSpPr>
            <a:grpSpLocks/>
          </p:cNvGrpSpPr>
          <p:nvPr/>
        </p:nvGrpSpPr>
        <p:grpSpPr bwMode="auto">
          <a:xfrm>
            <a:off x="2324100" y="685800"/>
            <a:ext cx="5954713" cy="2590800"/>
            <a:chOff x="1464" y="432"/>
            <a:chExt cx="3751" cy="1632"/>
          </a:xfrm>
        </p:grpSpPr>
        <p:grpSp>
          <p:nvGrpSpPr>
            <p:cNvPr id="126035" name="Group 83"/>
            <p:cNvGrpSpPr>
              <a:grpSpLocks/>
            </p:cNvGrpSpPr>
            <p:nvPr/>
          </p:nvGrpSpPr>
          <p:grpSpPr bwMode="auto">
            <a:xfrm>
              <a:off x="4512" y="432"/>
              <a:ext cx="703" cy="577"/>
              <a:chOff x="3408" y="384"/>
              <a:chExt cx="703" cy="577"/>
            </a:xfrm>
          </p:grpSpPr>
          <p:cxnSp>
            <p:nvCxnSpPr>
              <p:cNvPr id="126015" name="AutoShape 63"/>
              <p:cNvCxnSpPr>
                <a:cxnSpLocks noChangeShapeType="1"/>
              </p:cNvCxnSpPr>
              <p:nvPr/>
            </p:nvCxnSpPr>
            <p:spPr bwMode="auto">
              <a:xfrm rot="5400000" flipV="1">
                <a:off x="3658" y="837"/>
                <a:ext cx="1" cy="248"/>
              </a:xfrm>
              <a:prstGeom prst="curvedConnector3">
                <a:avLst>
                  <a:gd name="adj1" fmla="val -18000000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6016" name="Text Box 64"/>
              <p:cNvSpPr txBox="1">
                <a:spLocks noChangeArrowheads="1"/>
              </p:cNvSpPr>
              <p:nvPr/>
            </p:nvSpPr>
            <p:spPr bwMode="auto">
              <a:xfrm>
                <a:off x="3408" y="528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&lt;1/1,L&gt;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6017" name="Text Box 65"/>
              <p:cNvSpPr txBox="1">
                <a:spLocks noChangeArrowheads="1"/>
              </p:cNvSpPr>
              <p:nvPr/>
            </p:nvSpPr>
            <p:spPr bwMode="auto">
              <a:xfrm>
                <a:off x="3408" y="384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&lt;*/*,L&gt;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cxnSp>
          <p:nvCxnSpPr>
            <p:cNvPr id="126018" name="AutoShape 66"/>
            <p:cNvCxnSpPr>
              <a:cxnSpLocks noChangeShapeType="1"/>
              <a:stCxn id="126013" idx="1"/>
              <a:endCxn id="125991" idx="0"/>
            </p:cNvCxnSpPr>
            <p:nvPr/>
          </p:nvCxnSpPr>
          <p:spPr bwMode="auto">
            <a:xfrm rot="10800000" flipV="1">
              <a:off x="1464" y="1176"/>
              <a:ext cx="3048" cy="888"/>
            </a:xfrm>
            <a:prstGeom prst="curvedConnector2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6019" name="Text Box 67"/>
            <p:cNvSpPr txBox="1">
              <a:spLocks noChangeArrowheads="1"/>
            </p:cNvSpPr>
            <p:nvPr/>
          </p:nvSpPr>
          <p:spPr bwMode="auto">
            <a:xfrm>
              <a:off x="2784" y="1008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&lt;#/#,R&gt;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6039" name="Group 87"/>
          <p:cNvGrpSpPr>
            <a:grpSpLocks/>
          </p:cNvGrpSpPr>
          <p:nvPr/>
        </p:nvGrpSpPr>
        <p:grpSpPr bwMode="auto">
          <a:xfrm>
            <a:off x="4419600" y="5181600"/>
            <a:ext cx="1800225" cy="685800"/>
            <a:chOff x="2784" y="3264"/>
            <a:chExt cx="1134" cy="432"/>
          </a:xfrm>
        </p:grpSpPr>
        <p:sp>
          <p:nvSpPr>
            <p:cNvPr id="126020" name="AutoShape 68"/>
            <p:cNvSpPr>
              <a:spLocks noChangeArrowheads="1"/>
            </p:cNvSpPr>
            <p:nvPr/>
          </p:nvSpPr>
          <p:spPr bwMode="auto">
            <a:xfrm>
              <a:off x="3438" y="3360"/>
              <a:ext cx="480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126021" name="Line 69"/>
            <p:cNvSpPr>
              <a:spLocks noChangeShapeType="1"/>
            </p:cNvSpPr>
            <p:nvPr/>
          </p:nvSpPr>
          <p:spPr bwMode="auto">
            <a:xfrm>
              <a:off x="2784" y="3504"/>
              <a:ext cx="65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26022" name="Text Box 70"/>
            <p:cNvSpPr txBox="1">
              <a:spLocks noChangeArrowheads="1"/>
            </p:cNvSpPr>
            <p:nvPr/>
          </p:nvSpPr>
          <p:spPr bwMode="auto">
            <a:xfrm>
              <a:off x="2801" y="3264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&lt;#/#,L&gt;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6041" name="Group 89"/>
          <p:cNvGrpSpPr>
            <a:grpSpLocks/>
          </p:cNvGrpSpPr>
          <p:nvPr/>
        </p:nvGrpSpPr>
        <p:grpSpPr bwMode="auto">
          <a:xfrm>
            <a:off x="6248400" y="5181600"/>
            <a:ext cx="1828800" cy="685800"/>
            <a:chOff x="3936" y="3264"/>
            <a:chExt cx="1152" cy="432"/>
          </a:xfrm>
        </p:grpSpPr>
        <p:sp>
          <p:nvSpPr>
            <p:cNvPr id="126023" name="AutoShape 71"/>
            <p:cNvSpPr>
              <a:spLocks noChangeArrowheads="1"/>
            </p:cNvSpPr>
            <p:nvPr/>
          </p:nvSpPr>
          <p:spPr bwMode="auto">
            <a:xfrm>
              <a:off x="4608" y="3360"/>
              <a:ext cx="480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stop</a:t>
              </a:r>
              <a:endParaRPr lang="en-US" sz="2400" baseline="-25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6024" name="Line 72"/>
            <p:cNvSpPr>
              <a:spLocks noChangeShapeType="1"/>
            </p:cNvSpPr>
            <p:nvPr/>
          </p:nvSpPr>
          <p:spPr bwMode="auto">
            <a:xfrm>
              <a:off x="3936" y="3504"/>
              <a:ext cx="65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26025" name="Text Box 73"/>
            <p:cNvSpPr txBox="1">
              <a:spLocks noChangeArrowheads="1"/>
            </p:cNvSpPr>
            <p:nvPr/>
          </p:nvSpPr>
          <p:spPr bwMode="auto">
            <a:xfrm>
              <a:off x="4001" y="3264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&lt;#/#&gt;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6040" name="Group 88"/>
          <p:cNvGrpSpPr>
            <a:grpSpLocks/>
          </p:cNvGrpSpPr>
          <p:nvPr/>
        </p:nvGrpSpPr>
        <p:grpSpPr bwMode="auto">
          <a:xfrm>
            <a:off x="5410200" y="5867400"/>
            <a:ext cx="1116013" cy="685800"/>
            <a:chOff x="3408" y="3696"/>
            <a:chExt cx="703" cy="432"/>
          </a:xfrm>
        </p:grpSpPr>
        <p:cxnSp>
          <p:nvCxnSpPr>
            <p:cNvPr id="126027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675" y="3573"/>
              <a:ext cx="1" cy="248"/>
            </a:xfrm>
            <a:prstGeom prst="curvedConnector3">
              <a:avLst>
                <a:gd name="adj1" fmla="val 1959999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6028" name="Text Box 76"/>
            <p:cNvSpPr txBox="1">
              <a:spLocks noChangeArrowheads="1"/>
            </p:cNvSpPr>
            <p:nvPr/>
          </p:nvSpPr>
          <p:spPr bwMode="auto">
            <a:xfrm>
              <a:off x="3408" y="3840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&lt;1/1,L&gt;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6038" name="Group 86"/>
          <p:cNvGrpSpPr>
            <a:grpSpLocks/>
          </p:cNvGrpSpPr>
          <p:nvPr/>
        </p:nvGrpSpPr>
        <p:grpSpPr bwMode="auto">
          <a:xfrm>
            <a:off x="3581400" y="5867400"/>
            <a:ext cx="1116013" cy="685800"/>
            <a:chOff x="2256" y="3696"/>
            <a:chExt cx="703" cy="432"/>
          </a:xfrm>
        </p:grpSpPr>
        <p:cxnSp>
          <p:nvCxnSpPr>
            <p:cNvPr id="126029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2506" y="3573"/>
              <a:ext cx="1" cy="248"/>
            </a:xfrm>
            <a:prstGeom prst="curvedConnector3">
              <a:avLst>
                <a:gd name="adj1" fmla="val 1959999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6030" name="Text Box 78"/>
            <p:cNvSpPr txBox="1">
              <a:spLocks noChangeArrowheads="1"/>
            </p:cNvSpPr>
            <p:nvPr/>
          </p:nvSpPr>
          <p:spPr bwMode="auto">
            <a:xfrm>
              <a:off x="2256" y="3840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&lt;*/1,R&gt;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6052" name="Group 100"/>
          <p:cNvGrpSpPr>
            <a:grpSpLocks/>
          </p:cNvGrpSpPr>
          <p:nvPr/>
        </p:nvGrpSpPr>
        <p:grpSpPr bwMode="auto">
          <a:xfrm>
            <a:off x="2057400" y="3810000"/>
            <a:ext cx="3581400" cy="2057400"/>
            <a:chOff x="1296" y="2400"/>
            <a:chExt cx="2256" cy="1296"/>
          </a:xfrm>
        </p:grpSpPr>
        <p:sp>
          <p:nvSpPr>
            <p:cNvPr id="126002" name="Text Box 50"/>
            <p:cNvSpPr txBox="1">
              <a:spLocks noChangeArrowheads="1"/>
            </p:cNvSpPr>
            <p:nvPr/>
          </p:nvSpPr>
          <p:spPr bwMode="auto">
            <a:xfrm>
              <a:off x="2736" y="2400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&lt;*/1,R&gt;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26051" name="Group 99"/>
            <p:cNvGrpSpPr>
              <a:grpSpLocks/>
            </p:cNvGrpSpPr>
            <p:nvPr/>
          </p:nvGrpSpPr>
          <p:grpSpPr bwMode="auto">
            <a:xfrm>
              <a:off x="1296" y="2400"/>
              <a:ext cx="2256" cy="1296"/>
              <a:chOff x="1296" y="2400"/>
              <a:chExt cx="2256" cy="1296"/>
            </a:xfrm>
          </p:grpSpPr>
          <p:sp>
            <p:nvSpPr>
              <p:cNvPr id="125992" name="AutoShape 40"/>
              <p:cNvSpPr>
                <a:spLocks noChangeArrowheads="1"/>
              </p:cNvSpPr>
              <p:nvPr/>
            </p:nvSpPr>
            <p:spPr bwMode="auto">
              <a:xfrm>
                <a:off x="2304" y="3360"/>
                <a:ext cx="480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lang="en-US" sz="2400" baseline="-250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grpSp>
            <p:nvGrpSpPr>
              <p:cNvPr id="126050" name="Group 98"/>
              <p:cNvGrpSpPr>
                <a:grpSpLocks/>
              </p:cNvGrpSpPr>
              <p:nvPr/>
            </p:nvGrpSpPr>
            <p:grpSpPr bwMode="auto">
              <a:xfrm>
                <a:off x="1296" y="2400"/>
                <a:ext cx="2256" cy="960"/>
                <a:chOff x="1296" y="2400"/>
                <a:chExt cx="2256" cy="960"/>
              </a:xfrm>
            </p:grpSpPr>
            <p:sp>
              <p:nvSpPr>
                <p:cNvPr id="125982" name="Line 30"/>
                <p:cNvSpPr>
                  <a:spLocks noChangeShapeType="1"/>
                </p:cNvSpPr>
                <p:nvPr/>
              </p:nvSpPr>
              <p:spPr bwMode="auto">
                <a:xfrm>
                  <a:off x="2544" y="2400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2598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6" y="2496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&lt;*/1,R&gt;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599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640" y="2400"/>
                  <a:ext cx="912" cy="96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25999" name="Line 47"/>
                <p:cNvSpPr>
                  <a:spLocks noChangeShapeType="1"/>
                </p:cNvSpPr>
                <p:nvPr/>
              </p:nvSpPr>
              <p:spPr bwMode="auto">
                <a:xfrm>
                  <a:off x="1584" y="2400"/>
                  <a:ext cx="768" cy="96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2600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16" y="2640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&lt;#/#,R&gt;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600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736" y="2544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&lt;#/#,R&gt;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604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296" y="2496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&lt;*/1,R&gt;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604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296" y="2640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&lt;#/#,R&gt;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06C5-83B8-496C-B397-B175587A1FB8}" type="slidenum">
              <a:rPr lang="he-IL"/>
              <a:pPr/>
              <a:t>12</a:t>
            </a:fld>
            <a:endParaRPr lang="en-US"/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הסבר: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76200" y="12954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המכונה עוברת בכל איטרציה על סדרה של שלשה 1-ים, היא מוחקת אותם ומחליפה את התו # שמימין לקלט בתו *.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6200" y="214947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לאחר מכן היא נעה שמאלה עד תחילת הקלט וחוזרת על אותו תהליך.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76200" y="26670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המכונה נתקלת בתו * לפני שהושלם רצף של שלושה 1-ים, היא כמובן לא כותבת תו * נוסף.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76200" y="3598863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לאחר מחיקת ה-1, המכונה הופכת את כל התווים של * ל-1 ומעבירה את הראש הקורא-כותב שמאלה, עד הסימן # שמשמאל לפלט.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autoUpdateAnimBg="0"/>
      <p:bldP spid="128004" grpId="0" autoUpdateAnimBg="0"/>
      <p:bldP spid="128005" grpId="0" autoUpdateAnimBg="0"/>
      <p:bldP spid="1280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02D-110B-4808-A63A-8853F05EAA09}" type="slidenum">
              <a:rPr lang="he-IL"/>
              <a:pPr/>
              <a:t>13</a:t>
            </a:fld>
            <a:endParaRPr lang="en-US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438400" y="6858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נדגים את ריצת המכונה על הקלט 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1111111</a:t>
            </a:r>
          </a:p>
        </p:txBody>
      </p:sp>
      <p:grpSp>
        <p:nvGrpSpPr>
          <p:cNvPr id="127006" name="Group 30"/>
          <p:cNvGrpSpPr>
            <a:grpSpLocks/>
          </p:cNvGrpSpPr>
          <p:nvPr/>
        </p:nvGrpSpPr>
        <p:grpSpPr bwMode="auto">
          <a:xfrm>
            <a:off x="0" y="2393950"/>
            <a:ext cx="9144000" cy="425450"/>
            <a:chOff x="0" y="3456"/>
            <a:chExt cx="5760" cy="268"/>
          </a:xfrm>
        </p:grpSpPr>
        <p:sp>
          <p:nvSpPr>
            <p:cNvPr id="127007" name="Rectangle 31"/>
            <p:cNvSpPr>
              <a:spLocks noChangeArrowheads="1"/>
            </p:cNvSpPr>
            <p:nvPr/>
          </p:nvSpPr>
          <p:spPr bwMode="auto">
            <a:xfrm>
              <a:off x="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08" name="Rectangle 32"/>
            <p:cNvSpPr>
              <a:spLocks noChangeArrowheads="1"/>
            </p:cNvSpPr>
            <p:nvPr/>
          </p:nvSpPr>
          <p:spPr bwMode="auto">
            <a:xfrm>
              <a:off x="2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09" name="Rectangle 33"/>
            <p:cNvSpPr>
              <a:spLocks noChangeArrowheads="1"/>
            </p:cNvSpPr>
            <p:nvPr/>
          </p:nvSpPr>
          <p:spPr bwMode="auto">
            <a:xfrm>
              <a:off x="4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0" name="Rectangle 34"/>
            <p:cNvSpPr>
              <a:spLocks noChangeArrowheads="1"/>
            </p:cNvSpPr>
            <p:nvPr/>
          </p:nvSpPr>
          <p:spPr bwMode="auto">
            <a:xfrm>
              <a:off x="7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1" name="Rectangle 35"/>
            <p:cNvSpPr>
              <a:spLocks noChangeArrowheads="1"/>
            </p:cNvSpPr>
            <p:nvPr/>
          </p:nvSpPr>
          <p:spPr bwMode="auto">
            <a:xfrm>
              <a:off x="9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2" name="Rectangle 36"/>
            <p:cNvSpPr>
              <a:spLocks noChangeArrowheads="1"/>
            </p:cNvSpPr>
            <p:nvPr/>
          </p:nvSpPr>
          <p:spPr bwMode="auto">
            <a:xfrm>
              <a:off x="12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3" name="Rectangle 37"/>
            <p:cNvSpPr>
              <a:spLocks noChangeArrowheads="1"/>
            </p:cNvSpPr>
            <p:nvPr/>
          </p:nvSpPr>
          <p:spPr bwMode="auto">
            <a:xfrm>
              <a:off x="14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4" name="Rectangle 38"/>
            <p:cNvSpPr>
              <a:spLocks noChangeArrowheads="1"/>
            </p:cNvSpPr>
            <p:nvPr/>
          </p:nvSpPr>
          <p:spPr bwMode="auto">
            <a:xfrm>
              <a:off x="16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5" name="Rectangle 39"/>
            <p:cNvSpPr>
              <a:spLocks noChangeArrowheads="1"/>
            </p:cNvSpPr>
            <p:nvPr/>
          </p:nvSpPr>
          <p:spPr bwMode="auto">
            <a:xfrm>
              <a:off x="19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6" name="Rectangle 40"/>
            <p:cNvSpPr>
              <a:spLocks noChangeArrowheads="1"/>
            </p:cNvSpPr>
            <p:nvPr/>
          </p:nvSpPr>
          <p:spPr bwMode="auto">
            <a:xfrm>
              <a:off x="21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7" name="Rectangle 41"/>
            <p:cNvSpPr>
              <a:spLocks noChangeArrowheads="1"/>
            </p:cNvSpPr>
            <p:nvPr/>
          </p:nvSpPr>
          <p:spPr bwMode="auto">
            <a:xfrm>
              <a:off x="24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8" name="Rectangle 42"/>
            <p:cNvSpPr>
              <a:spLocks noChangeArrowheads="1"/>
            </p:cNvSpPr>
            <p:nvPr/>
          </p:nvSpPr>
          <p:spPr bwMode="auto">
            <a:xfrm>
              <a:off x="26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19" name="Rectangle 43"/>
            <p:cNvSpPr>
              <a:spLocks noChangeArrowheads="1"/>
            </p:cNvSpPr>
            <p:nvPr/>
          </p:nvSpPr>
          <p:spPr bwMode="auto">
            <a:xfrm>
              <a:off x="28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7020" name="Rectangle 44"/>
            <p:cNvSpPr>
              <a:spLocks noChangeArrowheads="1"/>
            </p:cNvSpPr>
            <p:nvPr/>
          </p:nvSpPr>
          <p:spPr bwMode="auto">
            <a:xfrm>
              <a:off x="31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7021" name="Rectangle 45"/>
            <p:cNvSpPr>
              <a:spLocks noChangeArrowheads="1"/>
            </p:cNvSpPr>
            <p:nvPr/>
          </p:nvSpPr>
          <p:spPr bwMode="auto">
            <a:xfrm>
              <a:off x="33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7022" name="Rectangle 46"/>
            <p:cNvSpPr>
              <a:spLocks noChangeArrowheads="1"/>
            </p:cNvSpPr>
            <p:nvPr/>
          </p:nvSpPr>
          <p:spPr bwMode="auto">
            <a:xfrm>
              <a:off x="36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7023" name="Rectangle 47"/>
            <p:cNvSpPr>
              <a:spLocks noChangeArrowheads="1"/>
            </p:cNvSpPr>
            <p:nvPr/>
          </p:nvSpPr>
          <p:spPr bwMode="auto">
            <a:xfrm>
              <a:off x="38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127024" name="Rectangle 48"/>
            <p:cNvSpPr>
              <a:spLocks noChangeArrowheads="1"/>
            </p:cNvSpPr>
            <p:nvPr/>
          </p:nvSpPr>
          <p:spPr bwMode="auto">
            <a:xfrm>
              <a:off x="40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25" name="Rectangle 49"/>
            <p:cNvSpPr>
              <a:spLocks noChangeArrowheads="1"/>
            </p:cNvSpPr>
            <p:nvPr/>
          </p:nvSpPr>
          <p:spPr bwMode="auto">
            <a:xfrm>
              <a:off x="43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26" name="Rectangle 50"/>
            <p:cNvSpPr>
              <a:spLocks noChangeArrowheads="1"/>
            </p:cNvSpPr>
            <p:nvPr/>
          </p:nvSpPr>
          <p:spPr bwMode="auto">
            <a:xfrm>
              <a:off x="45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27" name="Rectangle 51"/>
            <p:cNvSpPr>
              <a:spLocks noChangeArrowheads="1"/>
            </p:cNvSpPr>
            <p:nvPr/>
          </p:nvSpPr>
          <p:spPr bwMode="auto">
            <a:xfrm>
              <a:off x="48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28" name="Rectangle 52"/>
            <p:cNvSpPr>
              <a:spLocks noChangeArrowheads="1"/>
            </p:cNvSpPr>
            <p:nvPr/>
          </p:nvSpPr>
          <p:spPr bwMode="auto">
            <a:xfrm>
              <a:off x="50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29" name="Rectangle 53"/>
            <p:cNvSpPr>
              <a:spLocks noChangeArrowheads="1"/>
            </p:cNvSpPr>
            <p:nvPr/>
          </p:nvSpPr>
          <p:spPr bwMode="auto">
            <a:xfrm>
              <a:off x="52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30" name="Rectangle 54"/>
            <p:cNvSpPr>
              <a:spLocks noChangeArrowheads="1"/>
            </p:cNvSpPr>
            <p:nvPr/>
          </p:nvSpPr>
          <p:spPr bwMode="auto">
            <a:xfrm>
              <a:off x="55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</p:grp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0" y="3308350"/>
            <a:ext cx="9144000" cy="425450"/>
            <a:chOff x="0" y="3456"/>
            <a:chExt cx="5760" cy="268"/>
          </a:xfrm>
        </p:grpSpPr>
        <p:sp>
          <p:nvSpPr>
            <p:cNvPr id="127032" name="Rectangle 56"/>
            <p:cNvSpPr>
              <a:spLocks noChangeArrowheads="1"/>
            </p:cNvSpPr>
            <p:nvPr/>
          </p:nvSpPr>
          <p:spPr bwMode="auto">
            <a:xfrm>
              <a:off x="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33" name="Rectangle 57"/>
            <p:cNvSpPr>
              <a:spLocks noChangeArrowheads="1"/>
            </p:cNvSpPr>
            <p:nvPr/>
          </p:nvSpPr>
          <p:spPr bwMode="auto">
            <a:xfrm>
              <a:off x="2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34" name="Rectangle 58"/>
            <p:cNvSpPr>
              <a:spLocks noChangeArrowheads="1"/>
            </p:cNvSpPr>
            <p:nvPr/>
          </p:nvSpPr>
          <p:spPr bwMode="auto">
            <a:xfrm>
              <a:off x="4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35" name="Rectangle 59"/>
            <p:cNvSpPr>
              <a:spLocks noChangeArrowheads="1"/>
            </p:cNvSpPr>
            <p:nvPr/>
          </p:nvSpPr>
          <p:spPr bwMode="auto">
            <a:xfrm>
              <a:off x="7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36" name="Rectangle 60"/>
            <p:cNvSpPr>
              <a:spLocks noChangeArrowheads="1"/>
            </p:cNvSpPr>
            <p:nvPr/>
          </p:nvSpPr>
          <p:spPr bwMode="auto">
            <a:xfrm>
              <a:off x="9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37" name="Rectangle 61"/>
            <p:cNvSpPr>
              <a:spLocks noChangeArrowheads="1"/>
            </p:cNvSpPr>
            <p:nvPr/>
          </p:nvSpPr>
          <p:spPr bwMode="auto">
            <a:xfrm>
              <a:off x="12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38" name="Rectangle 62"/>
            <p:cNvSpPr>
              <a:spLocks noChangeArrowheads="1"/>
            </p:cNvSpPr>
            <p:nvPr/>
          </p:nvSpPr>
          <p:spPr bwMode="auto">
            <a:xfrm>
              <a:off x="14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39" name="Rectangle 63"/>
            <p:cNvSpPr>
              <a:spLocks noChangeArrowheads="1"/>
            </p:cNvSpPr>
            <p:nvPr/>
          </p:nvSpPr>
          <p:spPr bwMode="auto">
            <a:xfrm>
              <a:off x="16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40" name="Rectangle 64"/>
            <p:cNvSpPr>
              <a:spLocks noChangeArrowheads="1"/>
            </p:cNvSpPr>
            <p:nvPr/>
          </p:nvSpPr>
          <p:spPr bwMode="auto">
            <a:xfrm>
              <a:off x="19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41" name="Rectangle 65"/>
            <p:cNvSpPr>
              <a:spLocks noChangeArrowheads="1"/>
            </p:cNvSpPr>
            <p:nvPr/>
          </p:nvSpPr>
          <p:spPr bwMode="auto">
            <a:xfrm>
              <a:off x="21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42" name="Rectangle 66"/>
            <p:cNvSpPr>
              <a:spLocks noChangeArrowheads="1"/>
            </p:cNvSpPr>
            <p:nvPr/>
          </p:nvSpPr>
          <p:spPr bwMode="auto">
            <a:xfrm>
              <a:off x="24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43" name="Rectangle 67"/>
            <p:cNvSpPr>
              <a:spLocks noChangeArrowheads="1"/>
            </p:cNvSpPr>
            <p:nvPr/>
          </p:nvSpPr>
          <p:spPr bwMode="auto">
            <a:xfrm>
              <a:off x="26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44" name="Rectangle 68"/>
            <p:cNvSpPr>
              <a:spLocks noChangeArrowheads="1"/>
            </p:cNvSpPr>
            <p:nvPr/>
          </p:nvSpPr>
          <p:spPr bwMode="auto">
            <a:xfrm>
              <a:off x="28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45" name="Rectangle 69"/>
            <p:cNvSpPr>
              <a:spLocks noChangeArrowheads="1"/>
            </p:cNvSpPr>
            <p:nvPr/>
          </p:nvSpPr>
          <p:spPr bwMode="auto">
            <a:xfrm>
              <a:off x="31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46" name="Rectangle 70"/>
            <p:cNvSpPr>
              <a:spLocks noChangeArrowheads="1"/>
            </p:cNvSpPr>
            <p:nvPr/>
          </p:nvSpPr>
          <p:spPr bwMode="auto">
            <a:xfrm>
              <a:off x="33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47" name="Rectangle 71"/>
            <p:cNvSpPr>
              <a:spLocks noChangeArrowheads="1"/>
            </p:cNvSpPr>
            <p:nvPr/>
          </p:nvSpPr>
          <p:spPr bwMode="auto">
            <a:xfrm>
              <a:off x="36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7048" name="Rectangle 72"/>
            <p:cNvSpPr>
              <a:spLocks noChangeArrowheads="1"/>
            </p:cNvSpPr>
            <p:nvPr/>
          </p:nvSpPr>
          <p:spPr bwMode="auto">
            <a:xfrm>
              <a:off x="38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127049" name="Rectangle 73"/>
            <p:cNvSpPr>
              <a:spLocks noChangeArrowheads="1"/>
            </p:cNvSpPr>
            <p:nvPr/>
          </p:nvSpPr>
          <p:spPr bwMode="auto">
            <a:xfrm>
              <a:off x="40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127050" name="Rectangle 74"/>
            <p:cNvSpPr>
              <a:spLocks noChangeArrowheads="1"/>
            </p:cNvSpPr>
            <p:nvPr/>
          </p:nvSpPr>
          <p:spPr bwMode="auto">
            <a:xfrm>
              <a:off x="43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51" name="Rectangle 75"/>
            <p:cNvSpPr>
              <a:spLocks noChangeArrowheads="1"/>
            </p:cNvSpPr>
            <p:nvPr/>
          </p:nvSpPr>
          <p:spPr bwMode="auto">
            <a:xfrm>
              <a:off x="45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52" name="Rectangle 76"/>
            <p:cNvSpPr>
              <a:spLocks noChangeArrowheads="1"/>
            </p:cNvSpPr>
            <p:nvPr/>
          </p:nvSpPr>
          <p:spPr bwMode="auto">
            <a:xfrm>
              <a:off x="48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53" name="Rectangle 77"/>
            <p:cNvSpPr>
              <a:spLocks noChangeArrowheads="1"/>
            </p:cNvSpPr>
            <p:nvPr/>
          </p:nvSpPr>
          <p:spPr bwMode="auto">
            <a:xfrm>
              <a:off x="50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54" name="Rectangle 78"/>
            <p:cNvSpPr>
              <a:spLocks noChangeArrowheads="1"/>
            </p:cNvSpPr>
            <p:nvPr/>
          </p:nvSpPr>
          <p:spPr bwMode="auto">
            <a:xfrm>
              <a:off x="52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55" name="Rectangle 79"/>
            <p:cNvSpPr>
              <a:spLocks noChangeArrowheads="1"/>
            </p:cNvSpPr>
            <p:nvPr/>
          </p:nvSpPr>
          <p:spPr bwMode="auto">
            <a:xfrm>
              <a:off x="55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</p:grpSp>
      <p:grpSp>
        <p:nvGrpSpPr>
          <p:cNvPr id="127056" name="Group 80"/>
          <p:cNvGrpSpPr>
            <a:grpSpLocks/>
          </p:cNvGrpSpPr>
          <p:nvPr/>
        </p:nvGrpSpPr>
        <p:grpSpPr bwMode="auto">
          <a:xfrm>
            <a:off x="0" y="4222750"/>
            <a:ext cx="9144000" cy="425450"/>
            <a:chOff x="0" y="3456"/>
            <a:chExt cx="5760" cy="268"/>
          </a:xfrm>
        </p:grpSpPr>
        <p:sp>
          <p:nvSpPr>
            <p:cNvPr id="127057" name="Rectangle 81"/>
            <p:cNvSpPr>
              <a:spLocks noChangeArrowheads="1"/>
            </p:cNvSpPr>
            <p:nvPr/>
          </p:nvSpPr>
          <p:spPr bwMode="auto">
            <a:xfrm>
              <a:off x="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58" name="Rectangle 82"/>
            <p:cNvSpPr>
              <a:spLocks noChangeArrowheads="1"/>
            </p:cNvSpPr>
            <p:nvPr/>
          </p:nvSpPr>
          <p:spPr bwMode="auto">
            <a:xfrm>
              <a:off x="2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59" name="Rectangle 83"/>
            <p:cNvSpPr>
              <a:spLocks noChangeArrowheads="1"/>
            </p:cNvSpPr>
            <p:nvPr/>
          </p:nvSpPr>
          <p:spPr bwMode="auto">
            <a:xfrm>
              <a:off x="4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0" name="Rectangle 84"/>
            <p:cNvSpPr>
              <a:spLocks noChangeArrowheads="1"/>
            </p:cNvSpPr>
            <p:nvPr/>
          </p:nvSpPr>
          <p:spPr bwMode="auto">
            <a:xfrm>
              <a:off x="7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1" name="Rectangle 85"/>
            <p:cNvSpPr>
              <a:spLocks noChangeArrowheads="1"/>
            </p:cNvSpPr>
            <p:nvPr/>
          </p:nvSpPr>
          <p:spPr bwMode="auto">
            <a:xfrm>
              <a:off x="9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2" name="Rectangle 86"/>
            <p:cNvSpPr>
              <a:spLocks noChangeArrowheads="1"/>
            </p:cNvSpPr>
            <p:nvPr/>
          </p:nvSpPr>
          <p:spPr bwMode="auto">
            <a:xfrm>
              <a:off x="12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3" name="Rectangle 87"/>
            <p:cNvSpPr>
              <a:spLocks noChangeArrowheads="1"/>
            </p:cNvSpPr>
            <p:nvPr/>
          </p:nvSpPr>
          <p:spPr bwMode="auto">
            <a:xfrm>
              <a:off x="14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4" name="Rectangle 88"/>
            <p:cNvSpPr>
              <a:spLocks noChangeArrowheads="1"/>
            </p:cNvSpPr>
            <p:nvPr/>
          </p:nvSpPr>
          <p:spPr bwMode="auto">
            <a:xfrm>
              <a:off x="16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5" name="Rectangle 89"/>
            <p:cNvSpPr>
              <a:spLocks noChangeArrowheads="1"/>
            </p:cNvSpPr>
            <p:nvPr/>
          </p:nvSpPr>
          <p:spPr bwMode="auto">
            <a:xfrm>
              <a:off x="19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6" name="Rectangle 90"/>
            <p:cNvSpPr>
              <a:spLocks noChangeArrowheads="1"/>
            </p:cNvSpPr>
            <p:nvPr/>
          </p:nvSpPr>
          <p:spPr bwMode="auto">
            <a:xfrm>
              <a:off x="21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7" name="Rectangle 91"/>
            <p:cNvSpPr>
              <a:spLocks noChangeArrowheads="1"/>
            </p:cNvSpPr>
            <p:nvPr/>
          </p:nvSpPr>
          <p:spPr bwMode="auto">
            <a:xfrm>
              <a:off x="24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8" name="Rectangle 92"/>
            <p:cNvSpPr>
              <a:spLocks noChangeArrowheads="1"/>
            </p:cNvSpPr>
            <p:nvPr/>
          </p:nvSpPr>
          <p:spPr bwMode="auto">
            <a:xfrm>
              <a:off x="26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69" name="Rectangle 93"/>
            <p:cNvSpPr>
              <a:spLocks noChangeArrowheads="1"/>
            </p:cNvSpPr>
            <p:nvPr/>
          </p:nvSpPr>
          <p:spPr bwMode="auto">
            <a:xfrm>
              <a:off x="28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70" name="Rectangle 94"/>
            <p:cNvSpPr>
              <a:spLocks noChangeArrowheads="1"/>
            </p:cNvSpPr>
            <p:nvPr/>
          </p:nvSpPr>
          <p:spPr bwMode="auto">
            <a:xfrm>
              <a:off x="31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71" name="Rectangle 95"/>
            <p:cNvSpPr>
              <a:spLocks noChangeArrowheads="1"/>
            </p:cNvSpPr>
            <p:nvPr/>
          </p:nvSpPr>
          <p:spPr bwMode="auto">
            <a:xfrm>
              <a:off x="33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72" name="Rectangle 96"/>
            <p:cNvSpPr>
              <a:spLocks noChangeArrowheads="1"/>
            </p:cNvSpPr>
            <p:nvPr/>
          </p:nvSpPr>
          <p:spPr bwMode="auto">
            <a:xfrm>
              <a:off x="36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73" name="Rectangle 97"/>
            <p:cNvSpPr>
              <a:spLocks noChangeArrowheads="1"/>
            </p:cNvSpPr>
            <p:nvPr/>
          </p:nvSpPr>
          <p:spPr bwMode="auto">
            <a:xfrm>
              <a:off x="38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127074" name="Rectangle 98"/>
            <p:cNvSpPr>
              <a:spLocks noChangeArrowheads="1"/>
            </p:cNvSpPr>
            <p:nvPr/>
          </p:nvSpPr>
          <p:spPr bwMode="auto">
            <a:xfrm>
              <a:off x="40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127075" name="Rectangle 99"/>
            <p:cNvSpPr>
              <a:spLocks noChangeArrowheads="1"/>
            </p:cNvSpPr>
            <p:nvPr/>
          </p:nvSpPr>
          <p:spPr bwMode="auto">
            <a:xfrm>
              <a:off x="43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76" name="Rectangle 100"/>
            <p:cNvSpPr>
              <a:spLocks noChangeArrowheads="1"/>
            </p:cNvSpPr>
            <p:nvPr/>
          </p:nvSpPr>
          <p:spPr bwMode="auto">
            <a:xfrm>
              <a:off x="45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77" name="Rectangle 101"/>
            <p:cNvSpPr>
              <a:spLocks noChangeArrowheads="1"/>
            </p:cNvSpPr>
            <p:nvPr/>
          </p:nvSpPr>
          <p:spPr bwMode="auto">
            <a:xfrm>
              <a:off x="48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78" name="Rectangle 102"/>
            <p:cNvSpPr>
              <a:spLocks noChangeArrowheads="1"/>
            </p:cNvSpPr>
            <p:nvPr/>
          </p:nvSpPr>
          <p:spPr bwMode="auto">
            <a:xfrm>
              <a:off x="50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79" name="Rectangle 103"/>
            <p:cNvSpPr>
              <a:spLocks noChangeArrowheads="1"/>
            </p:cNvSpPr>
            <p:nvPr/>
          </p:nvSpPr>
          <p:spPr bwMode="auto">
            <a:xfrm>
              <a:off x="52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27080" name="Rectangle 104"/>
            <p:cNvSpPr>
              <a:spLocks noChangeArrowheads="1"/>
            </p:cNvSpPr>
            <p:nvPr/>
          </p:nvSpPr>
          <p:spPr bwMode="auto">
            <a:xfrm>
              <a:off x="55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</p:grpSp>
      <p:grpSp>
        <p:nvGrpSpPr>
          <p:cNvPr id="127134" name="Group 158"/>
          <p:cNvGrpSpPr>
            <a:grpSpLocks/>
          </p:cNvGrpSpPr>
          <p:nvPr/>
        </p:nvGrpSpPr>
        <p:grpSpPr bwMode="auto">
          <a:xfrm>
            <a:off x="0" y="1462088"/>
            <a:ext cx="9144000" cy="719137"/>
            <a:chOff x="0" y="921"/>
            <a:chExt cx="5760" cy="453"/>
          </a:xfrm>
        </p:grpSpPr>
        <p:grpSp>
          <p:nvGrpSpPr>
            <p:cNvPr id="126981" name="Group 5"/>
            <p:cNvGrpSpPr>
              <a:grpSpLocks/>
            </p:cNvGrpSpPr>
            <p:nvPr/>
          </p:nvGrpSpPr>
          <p:grpSpPr bwMode="auto">
            <a:xfrm>
              <a:off x="0" y="921"/>
              <a:ext cx="5760" cy="268"/>
              <a:chOff x="0" y="3456"/>
              <a:chExt cx="5760" cy="268"/>
            </a:xfrm>
          </p:grpSpPr>
          <p:sp>
            <p:nvSpPr>
              <p:cNvPr id="126982" name="Rectangle 6"/>
              <p:cNvSpPr>
                <a:spLocks noChangeArrowheads="1"/>
              </p:cNvSpPr>
              <p:nvPr/>
            </p:nvSpPr>
            <p:spPr bwMode="auto">
              <a:xfrm>
                <a:off x="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83" name="Rectangle 7"/>
              <p:cNvSpPr>
                <a:spLocks noChangeArrowheads="1"/>
              </p:cNvSpPr>
              <p:nvPr/>
            </p:nvSpPr>
            <p:spPr bwMode="auto">
              <a:xfrm>
                <a:off x="2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84" name="Rectangle 8"/>
              <p:cNvSpPr>
                <a:spLocks noChangeArrowheads="1"/>
              </p:cNvSpPr>
              <p:nvPr/>
            </p:nvSpPr>
            <p:spPr bwMode="auto">
              <a:xfrm>
                <a:off x="4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85" name="Rectangle 9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86" name="Rectangle 10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87" name="Rectangle 11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88" name="Rectangle 1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89" name="Rectangle 13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90" name="Rectangle 14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91" name="Rectangle 15"/>
              <p:cNvSpPr>
                <a:spLocks noChangeArrowheads="1"/>
              </p:cNvSpPr>
              <p:nvPr/>
            </p:nvSpPr>
            <p:spPr bwMode="auto">
              <a:xfrm>
                <a:off x="21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6992" name="Rectangle 16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6993" name="Rectangle 17"/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6994" name="Rectangle 18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6995" name="Rectangle 19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6996" name="Rectangle 20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6997" name="Rectangle 21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6998" name="Rectangle 22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6999" name="Rectangle 23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00" name="Rectangle 24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01" name="Rectangle 25"/>
              <p:cNvSpPr>
                <a:spLocks noChangeArrowheads="1"/>
              </p:cNvSpPr>
              <p:nvPr/>
            </p:nvSpPr>
            <p:spPr bwMode="auto">
              <a:xfrm>
                <a:off x="45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02" name="Rectangle 26"/>
              <p:cNvSpPr>
                <a:spLocks noChangeArrowheads="1"/>
              </p:cNvSpPr>
              <p:nvPr/>
            </p:nvSpPr>
            <p:spPr bwMode="auto">
              <a:xfrm>
                <a:off x="48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03" name="Rectangle 27"/>
              <p:cNvSpPr>
                <a:spLocks noChangeArrowheads="1"/>
              </p:cNvSpPr>
              <p:nvPr/>
            </p:nvSpPr>
            <p:spPr bwMode="auto">
              <a:xfrm>
                <a:off x="50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04" name="Rectangle 28"/>
              <p:cNvSpPr>
                <a:spLocks noChangeArrowheads="1"/>
              </p:cNvSpPr>
              <p:nvPr/>
            </p:nvSpPr>
            <p:spPr bwMode="auto">
              <a:xfrm>
                <a:off x="52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05" name="Rectangle 29"/>
              <p:cNvSpPr>
                <a:spLocks noChangeArrowheads="1"/>
              </p:cNvSpPr>
              <p:nvPr/>
            </p:nvSpPr>
            <p:spPr bwMode="auto">
              <a:xfrm>
                <a:off x="55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</p:grpSp>
        <p:sp>
          <p:nvSpPr>
            <p:cNvPr id="127107" name="Line 131">
              <a:hlinkClick r:id="" action="ppaction://noaction" highlightClick="1"/>
            </p:cNvPr>
            <p:cNvSpPr>
              <a:spLocks noChangeShapeType="1"/>
            </p:cNvSpPr>
            <p:nvPr/>
          </p:nvSpPr>
          <p:spPr bwMode="auto">
            <a:xfrm flipV="1">
              <a:off x="2019" y="118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27135" name="Group 159"/>
          <p:cNvGrpSpPr>
            <a:grpSpLocks/>
          </p:cNvGrpSpPr>
          <p:nvPr/>
        </p:nvGrpSpPr>
        <p:grpSpPr bwMode="auto">
          <a:xfrm>
            <a:off x="0" y="5137150"/>
            <a:ext cx="9144000" cy="730250"/>
            <a:chOff x="0" y="3236"/>
            <a:chExt cx="5760" cy="460"/>
          </a:xfrm>
        </p:grpSpPr>
        <p:grpSp>
          <p:nvGrpSpPr>
            <p:cNvPr id="127081" name="Group 105"/>
            <p:cNvGrpSpPr>
              <a:grpSpLocks/>
            </p:cNvGrpSpPr>
            <p:nvPr/>
          </p:nvGrpSpPr>
          <p:grpSpPr bwMode="auto">
            <a:xfrm>
              <a:off x="0" y="3236"/>
              <a:ext cx="5760" cy="268"/>
              <a:chOff x="0" y="3456"/>
              <a:chExt cx="5760" cy="268"/>
            </a:xfrm>
          </p:grpSpPr>
          <p:sp>
            <p:nvSpPr>
              <p:cNvPr id="127082" name="Rectangle 106"/>
              <p:cNvSpPr>
                <a:spLocks noChangeArrowheads="1"/>
              </p:cNvSpPr>
              <p:nvPr/>
            </p:nvSpPr>
            <p:spPr bwMode="auto">
              <a:xfrm>
                <a:off x="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83" name="Rectangle 107"/>
              <p:cNvSpPr>
                <a:spLocks noChangeArrowheads="1"/>
              </p:cNvSpPr>
              <p:nvPr/>
            </p:nvSpPr>
            <p:spPr bwMode="auto">
              <a:xfrm>
                <a:off x="2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84" name="Rectangle 108"/>
              <p:cNvSpPr>
                <a:spLocks noChangeArrowheads="1"/>
              </p:cNvSpPr>
              <p:nvPr/>
            </p:nvSpPr>
            <p:spPr bwMode="auto">
              <a:xfrm>
                <a:off x="4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85" name="Rectangle 109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86" name="Rectangle 110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87" name="Rectangle 111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88" name="Rectangle 11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89" name="Rectangle 113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0" name="Rectangle 114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1" name="Rectangle 115"/>
              <p:cNvSpPr>
                <a:spLocks noChangeArrowheads="1"/>
              </p:cNvSpPr>
              <p:nvPr/>
            </p:nvSpPr>
            <p:spPr bwMode="auto">
              <a:xfrm>
                <a:off x="21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2" name="Rectangle 116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3" name="Rectangle 117"/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4" name="Rectangle 118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5" name="Rectangle 119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6" name="Rectangle 120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7" name="Rectangle 121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098" name="Rectangle 122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7099" name="Rectangle 123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7100" name="Rectangle 124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101" name="Rectangle 125"/>
              <p:cNvSpPr>
                <a:spLocks noChangeArrowheads="1"/>
              </p:cNvSpPr>
              <p:nvPr/>
            </p:nvSpPr>
            <p:spPr bwMode="auto">
              <a:xfrm>
                <a:off x="45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102" name="Rectangle 126"/>
              <p:cNvSpPr>
                <a:spLocks noChangeArrowheads="1"/>
              </p:cNvSpPr>
              <p:nvPr/>
            </p:nvSpPr>
            <p:spPr bwMode="auto">
              <a:xfrm>
                <a:off x="48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103" name="Rectangle 127"/>
              <p:cNvSpPr>
                <a:spLocks noChangeArrowheads="1"/>
              </p:cNvSpPr>
              <p:nvPr/>
            </p:nvSpPr>
            <p:spPr bwMode="auto">
              <a:xfrm>
                <a:off x="50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104" name="Rectangle 128"/>
              <p:cNvSpPr>
                <a:spLocks noChangeArrowheads="1"/>
              </p:cNvSpPr>
              <p:nvPr/>
            </p:nvSpPr>
            <p:spPr bwMode="auto">
              <a:xfrm>
                <a:off x="52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7105" name="Rectangle 129"/>
              <p:cNvSpPr>
                <a:spLocks noChangeArrowheads="1"/>
              </p:cNvSpPr>
              <p:nvPr/>
            </p:nvSpPr>
            <p:spPr bwMode="auto">
              <a:xfrm>
                <a:off x="55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</p:grpSp>
        <p:sp>
          <p:nvSpPr>
            <p:cNvPr id="127133" name="Line 157">
              <a:hlinkClick r:id="" action="ppaction://noaction" highlightClick="1"/>
            </p:cNvPr>
            <p:cNvSpPr>
              <a:spLocks noChangeShapeType="1"/>
            </p:cNvSpPr>
            <p:nvPr/>
          </p:nvSpPr>
          <p:spPr bwMode="auto">
            <a:xfrm flipV="1">
              <a:off x="3696" y="350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7FC4-2565-4203-9B9D-24CB6BE943B6}" type="slidenum">
              <a:rPr lang="he-IL"/>
              <a:pPr/>
              <a:t>14</a:t>
            </a:fld>
            <a:endParaRPr lang="en-US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438400" y="9144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התזה של צ'רץ' וטיורינג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04800" y="156845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מכונת טיורינג מסוגלת לפתור </a:t>
            </a:r>
            <a:r>
              <a:rPr lang="he-IL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כל 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בעיה אלגוריתמית הניתנת לפתרון אפקטיבי!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מסקנה: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04800" y="3352800"/>
            <a:ext cx="8305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בהינתן כמויות בלתי מוגבלות של זמן ושל מקום בזיכרון, </a:t>
            </a:r>
            <a:r>
              <a:rPr lang="he-IL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כל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המחשבים ו</a:t>
            </a:r>
            <a:r>
              <a:rPr lang="he-IL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כל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שפות התכנות, שקולים מבחינת קבוצת הבעיות שהם מסוגלים לפתור. 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7" grpId="0" autoUpdateAnimBg="0"/>
      <p:bldP spid="129028" grpId="0" autoUpdateAnimBg="0"/>
      <p:bldP spid="12902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E80-D392-4A61-B2C9-84A64D8AC050}" type="slidenum">
              <a:rPr lang="he-IL"/>
              <a:pPr/>
              <a:t>15</a:t>
            </a:fld>
            <a:endParaRPr lang="en-US"/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438400" y="8382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מכונת טיורינג בעלת שני סרטים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438400" y="15382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בגרסה זו יש למכונה שני סרטים.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276600" y="1981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לכל אחד מהסרטים יש ראש קורא-כותב משלו.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609600" y="2438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המעברים מתבססים על שני הסימנים שרואים שני הראשים בו-זמנית.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609600" y="2895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מעבר של מכונה יסומן כך: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685800" y="3962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(q,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σ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σ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→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(q’,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σ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’,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σ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’, L/R, L/R)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autoUpdateAnimBg="0"/>
      <p:bldP spid="138244" grpId="0" autoUpdateAnimBg="0"/>
      <p:bldP spid="138245" grpId="0" autoUpdateAnimBg="0"/>
      <p:bldP spid="138246" grpId="0" autoUpdateAnimBg="0"/>
      <p:bldP spid="1382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F27C-BECA-429D-B368-3533489DD7C1}" type="slidenum">
              <a:rPr lang="he-IL"/>
              <a:pPr/>
              <a:t>16</a:t>
            </a:fld>
            <a:endParaRPr lang="en-US"/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6858000" y="6238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4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609600" y="1235075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בנו מכונת טיורינג בעלת שני סרטים, שמקבלת כקלט שני מספרים אונריים, ומבצעת חיסור של שני המספרים.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04800" y="2149475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המספר הראשון מופיע על גבי הסרט הראשון והמספר השני מופיע על גבי הסרט השני (ניתן להניח שהמספר הראשון גדול מהשני).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04800" y="30480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הניחו שהראש הקורא-כותב של כל סרט ממוקם בהתחלה מול הסימן # שמשמאל למספר.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4800" y="38862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תוצאת החישוב תיכתב על גבי הסרט הראשון, והראש הקורא-כותב יעמוד בתום החישוב מול הסימן # שמשמאל לפלט.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  <p:bldP spid="139268" grpId="0" autoUpdateAnimBg="0"/>
      <p:bldP spid="139269" grpId="0" autoUpdateAnimBg="0"/>
      <p:bldP spid="13927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D46-8E73-4237-969F-AF8392023A5A}" type="slidenum">
              <a:rPr lang="he-IL"/>
              <a:pPr/>
              <a:t>17</a:t>
            </a:fld>
            <a:endParaRPr lang="en-US"/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6324600" y="1066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קלט לדוגמה: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0320" name="Group 32"/>
          <p:cNvGrpSpPr>
            <a:grpSpLocks/>
          </p:cNvGrpSpPr>
          <p:nvPr/>
        </p:nvGrpSpPr>
        <p:grpSpPr bwMode="auto">
          <a:xfrm>
            <a:off x="0" y="1524000"/>
            <a:ext cx="9144000" cy="1176338"/>
            <a:chOff x="0" y="960"/>
            <a:chExt cx="5760" cy="741"/>
          </a:xfrm>
        </p:grpSpPr>
        <p:grpSp>
          <p:nvGrpSpPr>
            <p:cNvPr id="140290" name="Group 2"/>
            <p:cNvGrpSpPr>
              <a:grpSpLocks/>
            </p:cNvGrpSpPr>
            <p:nvPr/>
          </p:nvGrpSpPr>
          <p:grpSpPr bwMode="auto">
            <a:xfrm>
              <a:off x="0" y="1248"/>
              <a:ext cx="5760" cy="453"/>
              <a:chOff x="0" y="921"/>
              <a:chExt cx="5760" cy="453"/>
            </a:xfrm>
          </p:grpSpPr>
          <p:grpSp>
            <p:nvGrpSpPr>
              <p:cNvPr id="140291" name="Group 3"/>
              <p:cNvGrpSpPr>
                <a:grpSpLocks/>
              </p:cNvGrpSpPr>
              <p:nvPr/>
            </p:nvGrpSpPr>
            <p:grpSpPr bwMode="auto">
              <a:xfrm>
                <a:off x="0" y="921"/>
                <a:ext cx="5760" cy="268"/>
                <a:chOff x="0" y="3456"/>
                <a:chExt cx="5760" cy="268"/>
              </a:xfrm>
            </p:grpSpPr>
            <p:sp>
              <p:nvSpPr>
                <p:cNvPr id="140292" name="Rectangle 4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293" name="Rectangle 5"/>
                <p:cNvSpPr>
                  <a:spLocks noChangeArrowheads="1"/>
                </p:cNvSpPr>
                <p:nvPr/>
              </p:nvSpPr>
              <p:spPr bwMode="auto">
                <a:xfrm>
                  <a:off x="2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294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295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296" name="Rectangle 8"/>
                <p:cNvSpPr>
                  <a:spLocks noChangeArrowheads="1"/>
                </p:cNvSpPr>
                <p:nvPr/>
              </p:nvSpPr>
              <p:spPr bwMode="auto">
                <a:xfrm>
                  <a:off x="9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297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01" name="Rectangle 13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02" name="Rectangle 14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04" name="Rectangle 16"/>
                <p:cNvSpPr>
                  <a:spLocks noChangeArrowheads="1"/>
                </p:cNvSpPr>
                <p:nvPr/>
              </p:nvSpPr>
              <p:spPr bwMode="auto">
                <a:xfrm>
                  <a:off x="28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05" name="Rectangle 17"/>
                <p:cNvSpPr>
                  <a:spLocks noChangeArrowheads="1"/>
                </p:cNvSpPr>
                <p:nvPr/>
              </p:nvSpPr>
              <p:spPr bwMode="auto">
                <a:xfrm>
                  <a:off x="31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06" name="Rectangle 18"/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07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08" name="Rectangle 20"/>
                <p:cNvSpPr>
                  <a:spLocks noChangeArrowheads="1"/>
                </p:cNvSpPr>
                <p:nvPr/>
              </p:nvSpPr>
              <p:spPr bwMode="auto">
                <a:xfrm>
                  <a:off x="38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0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1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45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50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14" name="Rectangle 26"/>
                <p:cNvSpPr>
                  <a:spLocks noChangeArrowheads="1"/>
                </p:cNvSpPr>
                <p:nvPr/>
              </p:nvSpPr>
              <p:spPr bwMode="auto">
                <a:xfrm>
                  <a:off x="52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15" name="Rectangle 27"/>
                <p:cNvSpPr>
                  <a:spLocks noChangeArrowheads="1"/>
                </p:cNvSpPr>
                <p:nvPr/>
              </p:nvSpPr>
              <p:spPr bwMode="auto">
                <a:xfrm>
                  <a:off x="55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</p:grpSp>
          <p:sp>
            <p:nvSpPr>
              <p:cNvPr id="140316" name="Line 28">
                <a:hlinkClick r:id="" action="ppaction://noaction" highlightClick="1"/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18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lg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4656" y="960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סרט 1</a:t>
              </a:r>
              <a:endPara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0321" name="Group 33"/>
          <p:cNvGrpSpPr>
            <a:grpSpLocks/>
          </p:cNvGrpSpPr>
          <p:nvPr/>
        </p:nvGrpSpPr>
        <p:grpSpPr bwMode="auto">
          <a:xfrm>
            <a:off x="0" y="2633663"/>
            <a:ext cx="9144000" cy="1176337"/>
            <a:chOff x="0" y="960"/>
            <a:chExt cx="5760" cy="741"/>
          </a:xfrm>
        </p:grpSpPr>
        <p:grpSp>
          <p:nvGrpSpPr>
            <p:cNvPr id="140322" name="Group 34"/>
            <p:cNvGrpSpPr>
              <a:grpSpLocks/>
            </p:cNvGrpSpPr>
            <p:nvPr/>
          </p:nvGrpSpPr>
          <p:grpSpPr bwMode="auto">
            <a:xfrm>
              <a:off x="0" y="1248"/>
              <a:ext cx="5760" cy="453"/>
              <a:chOff x="0" y="921"/>
              <a:chExt cx="5760" cy="453"/>
            </a:xfrm>
          </p:grpSpPr>
          <p:grpSp>
            <p:nvGrpSpPr>
              <p:cNvPr id="140323" name="Group 35"/>
              <p:cNvGrpSpPr>
                <a:grpSpLocks/>
              </p:cNvGrpSpPr>
              <p:nvPr/>
            </p:nvGrpSpPr>
            <p:grpSpPr bwMode="auto">
              <a:xfrm>
                <a:off x="0" y="921"/>
                <a:ext cx="5760" cy="268"/>
                <a:chOff x="0" y="3456"/>
                <a:chExt cx="5760" cy="268"/>
              </a:xfrm>
            </p:grpSpPr>
            <p:sp>
              <p:nvSpPr>
                <p:cNvPr id="140324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4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29" name="Rectangle 41"/>
                <p:cNvSpPr>
                  <a:spLocks noChangeArrowheads="1"/>
                </p:cNvSpPr>
                <p:nvPr/>
              </p:nvSpPr>
              <p:spPr bwMode="auto">
                <a:xfrm>
                  <a:off x="12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30" name="Rectangle 42"/>
                <p:cNvSpPr>
                  <a:spLocks noChangeArrowheads="1"/>
                </p:cNvSpPr>
                <p:nvPr/>
              </p:nvSpPr>
              <p:spPr bwMode="auto">
                <a:xfrm>
                  <a:off x="14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31" name="Rectangle 43"/>
                <p:cNvSpPr>
                  <a:spLocks noChangeArrowheads="1"/>
                </p:cNvSpPr>
                <p:nvPr/>
              </p:nvSpPr>
              <p:spPr bwMode="auto">
                <a:xfrm>
                  <a:off x="16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32" name="Rectangle 44"/>
                <p:cNvSpPr>
                  <a:spLocks noChangeArrowheads="1"/>
                </p:cNvSpPr>
                <p:nvPr/>
              </p:nvSpPr>
              <p:spPr bwMode="auto">
                <a:xfrm>
                  <a:off x="19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33" name="Rectangle 45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34" name="Rectangle 46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35" name="Rectangle 47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36" name="Rectangle 48"/>
                <p:cNvSpPr>
                  <a:spLocks noChangeArrowheads="1"/>
                </p:cNvSpPr>
                <p:nvPr/>
              </p:nvSpPr>
              <p:spPr bwMode="auto">
                <a:xfrm>
                  <a:off x="28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37" name="Rectangle 49"/>
                <p:cNvSpPr>
                  <a:spLocks noChangeArrowheads="1"/>
                </p:cNvSpPr>
                <p:nvPr/>
              </p:nvSpPr>
              <p:spPr bwMode="auto">
                <a:xfrm>
                  <a:off x="31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38" name="Rectangle 50"/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36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38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40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42" name="Rectangle 54"/>
                <p:cNvSpPr>
                  <a:spLocks noChangeArrowheads="1"/>
                </p:cNvSpPr>
                <p:nvPr/>
              </p:nvSpPr>
              <p:spPr bwMode="auto">
                <a:xfrm>
                  <a:off x="43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44" name="Rectangle 56"/>
                <p:cNvSpPr>
                  <a:spLocks noChangeArrowheads="1"/>
                </p:cNvSpPr>
                <p:nvPr/>
              </p:nvSpPr>
              <p:spPr bwMode="auto">
                <a:xfrm>
                  <a:off x="48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45" name="Rectangle 57"/>
                <p:cNvSpPr>
                  <a:spLocks noChangeArrowheads="1"/>
                </p:cNvSpPr>
                <p:nvPr/>
              </p:nvSpPr>
              <p:spPr bwMode="auto">
                <a:xfrm>
                  <a:off x="50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46" name="Rectangle 58"/>
                <p:cNvSpPr>
                  <a:spLocks noChangeArrowheads="1"/>
                </p:cNvSpPr>
                <p:nvPr/>
              </p:nvSpPr>
              <p:spPr bwMode="auto">
                <a:xfrm>
                  <a:off x="52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47" name="Rectangle 59"/>
                <p:cNvSpPr>
                  <a:spLocks noChangeArrowheads="1"/>
                </p:cNvSpPr>
                <p:nvPr/>
              </p:nvSpPr>
              <p:spPr bwMode="auto">
                <a:xfrm>
                  <a:off x="55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</p:grpSp>
          <p:sp>
            <p:nvSpPr>
              <p:cNvPr id="140348" name="Line 60">
                <a:hlinkClick r:id="" action="ppaction://noaction" highlightClick="1"/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18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lg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40349" name="Text Box 61"/>
            <p:cNvSpPr txBox="1">
              <a:spLocks noChangeArrowheads="1"/>
            </p:cNvSpPr>
            <p:nvPr/>
          </p:nvSpPr>
          <p:spPr bwMode="auto">
            <a:xfrm>
              <a:off x="4656" y="960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סרט 2</a:t>
              </a:r>
              <a:endPara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40350" name="Text Box 62"/>
          <p:cNvSpPr txBox="1">
            <a:spLocks noChangeArrowheads="1"/>
          </p:cNvSpPr>
          <p:nvPr/>
        </p:nvSpPr>
        <p:spPr bwMode="auto">
          <a:xfrm>
            <a:off x="6400800" y="3733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פלט רצוי: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0351" name="Group 63"/>
          <p:cNvGrpSpPr>
            <a:grpSpLocks/>
          </p:cNvGrpSpPr>
          <p:nvPr/>
        </p:nvGrpSpPr>
        <p:grpSpPr bwMode="auto">
          <a:xfrm>
            <a:off x="0" y="4157663"/>
            <a:ext cx="9144000" cy="1176337"/>
            <a:chOff x="0" y="960"/>
            <a:chExt cx="5760" cy="741"/>
          </a:xfrm>
        </p:grpSpPr>
        <p:grpSp>
          <p:nvGrpSpPr>
            <p:cNvPr id="140352" name="Group 64"/>
            <p:cNvGrpSpPr>
              <a:grpSpLocks/>
            </p:cNvGrpSpPr>
            <p:nvPr/>
          </p:nvGrpSpPr>
          <p:grpSpPr bwMode="auto">
            <a:xfrm>
              <a:off x="0" y="1248"/>
              <a:ext cx="5760" cy="453"/>
              <a:chOff x="0" y="921"/>
              <a:chExt cx="5760" cy="453"/>
            </a:xfrm>
          </p:grpSpPr>
          <p:grpSp>
            <p:nvGrpSpPr>
              <p:cNvPr id="140353" name="Group 65"/>
              <p:cNvGrpSpPr>
                <a:grpSpLocks/>
              </p:cNvGrpSpPr>
              <p:nvPr/>
            </p:nvGrpSpPr>
            <p:grpSpPr bwMode="auto">
              <a:xfrm>
                <a:off x="0" y="921"/>
                <a:ext cx="5760" cy="268"/>
                <a:chOff x="0" y="3456"/>
                <a:chExt cx="5760" cy="268"/>
              </a:xfrm>
            </p:grpSpPr>
            <p:sp>
              <p:nvSpPr>
                <p:cNvPr id="14035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55" name="Rectangle 67"/>
                <p:cNvSpPr>
                  <a:spLocks noChangeArrowheads="1"/>
                </p:cNvSpPr>
                <p:nvPr/>
              </p:nvSpPr>
              <p:spPr bwMode="auto">
                <a:xfrm>
                  <a:off x="2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56" name="Rectangle 68"/>
                <p:cNvSpPr>
                  <a:spLocks noChangeArrowheads="1"/>
                </p:cNvSpPr>
                <p:nvPr/>
              </p:nvSpPr>
              <p:spPr bwMode="auto">
                <a:xfrm>
                  <a:off x="4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57" name="Rectangle 69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58" name="Rectangle 70"/>
                <p:cNvSpPr>
                  <a:spLocks noChangeArrowheads="1"/>
                </p:cNvSpPr>
                <p:nvPr/>
              </p:nvSpPr>
              <p:spPr bwMode="auto">
                <a:xfrm>
                  <a:off x="9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59" name="Rectangle 71"/>
                <p:cNvSpPr>
                  <a:spLocks noChangeArrowheads="1"/>
                </p:cNvSpPr>
                <p:nvPr/>
              </p:nvSpPr>
              <p:spPr bwMode="auto">
                <a:xfrm>
                  <a:off x="12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60" name="Rectangle 72"/>
                <p:cNvSpPr>
                  <a:spLocks noChangeArrowheads="1"/>
                </p:cNvSpPr>
                <p:nvPr/>
              </p:nvSpPr>
              <p:spPr bwMode="auto">
                <a:xfrm>
                  <a:off x="14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61" name="Rectangle 73"/>
                <p:cNvSpPr>
                  <a:spLocks noChangeArrowheads="1"/>
                </p:cNvSpPr>
                <p:nvPr/>
              </p:nvSpPr>
              <p:spPr bwMode="auto">
                <a:xfrm>
                  <a:off x="16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62" name="Rectangle 74"/>
                <p:cNvSpPr>
                  <a:spLocks noChangeArrowheads="1"/>
                </p:cNvSpPr>
                <p:nvPr/>
              </p:nvSpPr>
              <p:spPr bwMode="auto">
                <a:xfrm>
                  <a:off x="19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63" name="Rectangle 75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6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65" name="Rectangle 77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40366" name="Rectangle 78"/>
                <p:cNvSpPr>
                  <a:spLocks noChangeArrowheads="1"/>
                </p:cNvSpPr>
                <p:nvPr/>
              </p:nvSpPr>
              <p:spPr bwMode="auto">
                <a:xfrm>
                  <a:off x="28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67" name="Rectangle 79"/>
                <p:cNvSpPr>
                  <a:spLocks noChangeArrowheads="1"/>
                </p:cNvSpPr>
                <p:nvPr/>
              </p:nvSpPr>
              <p:spPr bwMode="auto">
                <a:xfrm>
                  <a:off x="31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68" name="Rectangle 80"/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69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70" name="Rectangle 82"/>
                <p:cNvSpPr>
                  <a:spLocks noChangeArrowheads="1"/>
                </p:cNvSpPr>
                <p:nvPr/>
              </p:nvSpPr>
              <p:spPr bwMode="auto">
                <a:xfrm>
                  <a:off x="38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71" name="Rectangle 83"/>
                <p:cNvSpPr>
                  <a:spLocks noChangeArrowheads="1"/>
                </p:cNvSpPr>
                <p:nvPr/>
              </p:nvSpPr>
              <p:spPr bwMode="auto">
                <a:xfrm>
                  <a:off x="40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72" name="Rectangle 84"/>
                <p:cNvSpPr>
                  <a:spLocks noChangeArrowheads="1"/>
                </p:cNvSpPr>
                <p:nvPr/>
              </p:nvSpPr>
              <p:spPr bwMode="auto">
                <a:xfrm>
                  <a:off x="43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73" name="Rectangle 85"/>
                <p:cNvSpPr>
                  <a:spLocks noChangeArrowheads="1"/>
                </p:cNvSpPr>
                <p:nvPr/>
              </p:nvSpPr>
              <p:spPr bwMode="auto">
                <a:xfrm>
                  <a:off x="456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74" name="Rectangle 86"/>
                <p:cNvSpPr>
                  <a:spLocks noChangeArrowheads="1"/>
                </p:cNvSpPr>
                <p:nvPr/>
              </p:nvSpPr>
              <p:spPr bwMode="auto">
                <a:xfrm>
                  <a:off x="480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75" name="Rectangle 87"/>
                <p:cNvSpPr>
                  <a:spLocks noChangeArrowheads="1"/>
                </p:cNvSpPr>
                <p:nvPr/>
              </p:nvSpPr>
              <p:spPr bwMode="auto">
                <a:xfrm>
                  <a:off x="504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76" name="Rectangle 88"/>
                <p:cNvSpPr>
                  <a:spLocks noChangeArrowheads="1"/>
                </p:cNvSpPr>
                <p:nvPr/>
              </p:nvSpPr>
              <p:spPr bwMode="auto">
                <a:xfrm>
                  <a:off x="528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  <p:sp>
              <p:nvSpPr>
                <p:cNvPr id="140377" name="Rectangle 89"/>
                <p:cNvSpPr>
                  <a:spLocks noChangeArrowheads="1"/>
                </p:cNvSpPr>
                <p:nvPr/>
              </p:nvSpPr>
              <p:spPr bwMode="auto">
                <a:xfrm>
                  <a:off x="5520" y="3456"/>
                  <a:ext cx="240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#</a:t>
                  </a:r>
                </a:p>
              </p:txBody>
            </p:sp>
          </p:grpSp>
          <p:sp>
            <p:nvSpPr>
              <p:cNvPr id="140378" name="Line 90">
                <a:hlinkClick r:id="" action="ppaction://noaction" highlightClick="1"/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18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lg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40379" name="Text Box 91"/>
            <p:cNvSpPr txBox="1">
              <a:spLocks noChangeArrowheads="1"/>
            </p:cNvSpPr>
            <p:nvPr/>
          </p:nvSpPr>
          <p:spPr bwMode="auto">
            <a:xfrm>
              <a:off x="4656" y="960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סרט 1</a:t>
              </a:r>
              <a:endPara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8" grpId="0" autoUpdateAnimBg="0"/>
      <p:bldP spid="14035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1710-D8E9-4E3C-89FC-8C6F0D1F8C2C}" type="slidenum">
              <a:rPr lang="he-IL"/>
              <a:pPr/>
              <a:t>18</a:t>
            </a:fld>
            <a:endParaRPr lang="en-US"/>
          </a:p>
        </p:txBody>
      </p:sp>
      <p:grpSp>
        <p:nvGrpSpPr>
          <p:cNvPr id="141314" name="Group 2"/>
          <p:cNvGrpSpPr>
            <a:grpSpLocks/>
          </p:cNvGrpSpPr>
          <p:nvPr/>
        </p:nvGrpSpPr>
        <p:grpSpPr bwMode="auto">
          <a:xfrm>
            <a:off x="1752600" y="2209800"/>
            <a:ext cx="838200" cy="685800"/>
            <a:chOff x="930" y="2304"/>
            <a:chExt cx="528" cy="432"/>
          </a:xfrm>
        </p:grpSpPr>
        <p:sp>
          <p:nvSpPr>
            <p:cNvPr id="141315" name="AutoShape 3"/>
            <p:cNvSpPr>
              <a:spLocks noChangeArrowheads="1"/>
            </p:cNvSpPr>
            <p:nvPr/>
          </p:nvSpPr>
          <p:spPr bwMode="auto">
            <a:xfrm>
              <a:off x="1026" y="2400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>
              <a:off x="930" y="2304"/>
              <a:ext cx="151" cy="1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41335" name="Group 23"/>
          <p:cNvGrpSpPr>
            <a:grpSpLocks/>
          </p:cNvGrpSpPr>
          <p:nvPr/>
        </p:nvGrpSpPr>
        <p:grpSpPr bwMode="auto">
          <a:xfrm>
            <a:off x="2590800" y="2286000"/>
            <a:ext cx="2224088" cy="609600"/>
            <a:chOff x="1632" y="1440"/>
            <a:chExt cx="1401" cy="384"/>
          </a:xfrm>
        </p:grpSpPr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 flipV="1">
              <a:off x="1632" y="1680"/>
              <a:ext cx="96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1321" name="Text Box 9"/>
            <p:cNvSpPr txBox="1">
              <a:spLocks noChangeArrowheads="1"/>
            </p:cNvSpPr>
            <p:nvPr/>
          </p:nvSpPr>
          <p:spPr bwMode="auto">
            <a:xfrm>
              <a:off x="1632" y="1440"/>
              <a:ext cx="10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&lt;#,#/#,#,R,R&gt;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1324" name="AutoShape 12"/>
            <p:cNvSpPr>
              <a:spLocks noChangeArrowheads="1"/>
            </p:cNvSpPr>
            <p:nvPr/>
          </p:nvSpPr>
          <p:spPr bwMode="auto">
            <a:xfrm>
              <a:off x="2601" y="1488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1338" name="Group 26"/>
          <p:cNvGrpSpPr>
            <a:grpSpLocks/>
          </p:cNvGrpSpPr>
          <p:nvPr/>
        </p:nvGrpSpPr>
        <p:grpSpPr bwMode="auto">
          <a:xfrm>
            <a:off x="4800600" y="2286000"/>
            <a:ext cx="2224088" cy="609600"/>
            <a:chOff x="3024" y="1440"/>
            <a:chExt cx="1401" cy="384"/>
          </a:xfrm>
        </p:grpSpPr>
        <p:sp>
          <p:nvSpPr>
            <p:cNvPr id="141326" name="Text Box 14"/>
            <p:cNvSpPr txBox="1">
              <a:spLocks noChangeArrowheads="1"/>
            </p:cNvSpPr>
            <p:nvPr/>
          </p:nvSpPr>
          <p:spPr bwMode="auto">
            <a:xfrm>
              <a:off x="3024" y="1440"/>
              <a:ext cx="10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&lt;1,#/1,#,L,L&gt;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41337" name="Group 25"/>
            <p:cNvGrpSpPr>
              <a:grpSpLocks/>
            </p:cNvGrpSpPr>
            <p:nvPr/>
          </p:nvGrpSpPr>
          <p:grpSpPr bwMode="auto">
            <a:xfrm>
              <a:off x="3024" y="1488"/>
              <a:ext cx="1401" cy="336"/>
              <a:chOff x="3024" y="1488"/>
              <a:chExt cx="1401" cy="336"/>
            </a:xfrm>
          </p:grpSpPr>
          <p:sp>
            <p:nvSpPr>
              <p:cNvPr id="141325" name="Line 13"/>
              <p:cNvSpPr>
                <a:spLocks noChangeShapeType="1"/>
              </p:cNvSpPr>
              <p:nvPr/>
            </p:nvSpPr>
            <p:spPr bwMode="auto">
              <a:xfrm flipV="1">
                <a:off x="3024" y="168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1327" name="AutoShape 15"/>
              <p:cNvSpPr>
                <a:spLocks noChangeArrowheads="1"/>
              </p:cNvSpPr>
              <p:nvPr/>
            </p:nvSpPr>
            <p:spPr bwMode="auto">
              <a:xfrm>
                <a:off x="3993" y="1488"/>
                <a:ext cx="432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lang="en-US" sz="2400" baseline="-250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141336" name="Group 24"/>
          <p:cNvGrpSpPr>
            <a:grpSpLocks/>
          </p:cNvGrpSpPr>
          <p:nvPr/>
        </p:nvGrpSpPr>
        <p:grpSpPr bwMode="auto">
          <a:xfrm>
            <a:off x="3810000" y="1676400"/>
            <a:ext cx="1614488" cy="685800"/>
            <a:chOff x="2400" y="1056"/>
            <a:chExt cx="1017" cy="432"/>
          </a:xfrm>
        </p:grpSpPr>
        <p:cxnSp>
          <p:nvCxnSpPr>
            <p:cNvPr id="141331" name="AutoShape 19"/>
            <p:cNvCxnSpPr>
              <a:cxnSpLocks noChangeShapeType="1"/>
            </p:cNvCxnSpPr>
            <p:nvPr/>
          </p:nvCxnSpPr>
          <p:spPr bwMode="auto">
            <a:xfrm rot="5400000" flipV="1">
              <a:off x="2820" y="1364"/>
              <a:ext cx="1" cy="248"/>
            </a:xfrm>
            <a:prstGeom prst="curvedConnector3">
              <a:avLst>
                <a:gd name="adj1" fmla="val -1800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1334" name="Text Box 22"/>
            <p:cNvSpPr txBox="1">
              <a:spLocks noChangeArrowheads="1"/>
            </p:cNvSpPr>
            <p:nvPr/>
          </p:nvSpPr>
          <p:spPr bwMode="auto">
            <a:xfrm>
              <a:off x="2400" y="1056"/>
              <a:ext cx="10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&lt;1,1/#,#,R,R&gt;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41339" name="Text Box 27"/>
          <p:cNvSpPr txBox="1">
            <a:spLocks noChangeArrowheads="1"/>
          </p:cNvSpPr>
          <p:nvPr/>
        </p:nvSpPr>
        <p:spPr bwMode="auto">
          <a:xfrm>
            <a:off x="304800" y="3886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הסבר: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304800" y="43434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כל עוד שני הראשים קוראים את התו "1", הם ימחקו את התו ויכתבו במקומו "#".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304800" y="51816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המכונה תעצור כאשר הראש של הסרט השני יזהה את הסימן "#". התוצאה של פעולת החיסור תמצא על גבי הסרט הראשון.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6858000" y="6096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9" grpId="0" autoUpdateAnimBg="0"/>
      <p:bldP spid="141340" grpId="0" autoUpdateAnimBg="0"/>
      <p:bldP spid="141341" grpId="0" autoUpdateAnimBg="0"/>
      <p:bldP spid="14134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CB07-A8BC-49A7-91EA-EE94368B8B9C}" type="slidenum">
              <a:rPr lang="he-IL"/>
              <a:pPr/>
              <a:t>19</a:t>
            </a:fld>
            <a:endParaRPr lang="en-US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מכונת טיורינג לא דטרמיניסטית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04800" y="149225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במכונת טיורינג לא דטרמיניסטית תיתכן יציאה של כמה מעברים בעלי אותו יזם ממצב אחד.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30066" name="Group 18"/>
          <p:cNvGrpSpPr>
            <a:grpSpLocks/>
          </p:cNvGrpSpPr>
          <p:nvPr/>
        </p:nvGrpSpPr>
        <p:grpSpPr bwMode="auto">
          <a:xfrm>
            <a:off x="1676400" y="2819400"/>
            <a:ext cx="2895600" cy="1524000"/>
            <a:chOff x="1152" y="2064"/>
            <a:chExt cx="1824" cy="960"/>
          </a:xfrm>
        </p:grpSpPr>
        <p:grpSp>
          <p:nvGrpSpPr>
            <p:cNvPr id="130052" name="Group 4"/>
            <p:cNvGrpSpPr>
              <a:grpSpLocks/>
            </p:cNvGrpSpPr>
            <p:nvPr/>
          </p:nvGrpSpPr>
          <p:grpSpPr bwMode="auto">
            <a:xfrm>
              <a:off x="1152" y="2256"/>
              <a:ext cx="528" cy="432"/>
              <a:chOff x="930" y="2304"/>
              <a:chExt cx="528" cy="432"/>
            </a:xfrm>
          </p:grpSpPr>
          <p:sp>
            <p:nvSpPr>
              <p:cNvPr id="130053" name="AutoShape 5"/>
              <p:cNvSpPr>
                <a:spLocks noChangeArrowheads="1"/>
              </p:cNvSpPr>
              <p:nvPr/>
            </p:nvSpPr>
            <p:spPr bwMode="auto">
              <a:xfrm>
                <a:off x="1026" y="2400"/>
                <a:ext cx="432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lang="en-US" sz="2400" baseline="-250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0054" name="Line 6"/>
              <p:cNvSpPr>
                <a:spLocks noChangeShapeType="1"/>
              </p:cNvSpPr>
              <p:nvPr/>
            </p:nvSpPr>
            <p:spPr bwMode="auto">
              <a:xfrm>
                <a:off x="930" y="2304"/>
                <a:ext cx="151" cy="10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30057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844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0061" name="Text Box 13"/>
            <p:cNvSpPr txBox="1">
              <a:spLocks noChangeArrowheads="1"/>
            </p:cNvSpPr>
            <p:nvPr/>
          </p:nvSpPr>
          <p:spPr bwMode="auto">
            <a:xfrm>
              <a:off x="1794" y="2064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&lt;1/1,L&gt;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0062" name="AutoShape 14"/>
            <p:cNvSpPr>
              <a:spLocks noChangeArrowheads="1"/>
            </p:cNvSpPr>
            <p:nvPr/>
          </p:nvSpPr>
          <p:spPr bwMode="auto">
            <a:xfrm>
              <a:off x="2544" y="2064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YES</a:t>
              </a:r>
              <a:endParaRPr lang="en-US" sz="2400" baseline="-25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0063" name="AutoShape 15"/>
            <p:cNvSpPr>
              <a:spLocks noChangeArrowheads="1"/>
            </p:cNvSpPr>
            <p:nvPr/>
          </p:nvSpPr>
          <p:spPr bwMode="auto">
            <a:xfrm>
              <a:off x="2544" y="2688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</a:t>
              </a:r>
              <a:endParaRPr lang="en-US" sz="2400" baseline="-25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0064" name="Line 16"/>
            <p:cNvSpPr>
              <a:spLocks noChangeShapeType="1"/>
            </p:cNvSpPr>
            <p:nvPr/>
          </p:nvSpPr>
          <p:spPr bwMode="auto">
            <a:xfrm>
              <a:off x="1680" y="2640"/>
              <a:ext cx="864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0065" name="Text Box 17"/>
            <p:cNvSpPr txBox="1">
              <a:spLocks noChangeArrowheads="1"/>
            </p:cNvSpPr>
            <p:nvPr/>
          </p:nvSpPr>
          <p:spPr bwMode="auto">
            <a:xfrm>
              <a:off x="1776" y="2688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&lt;1/0,R&gt;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495300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מכונת טיורינג לא דטרמיניסטית אומרת </a:t>
            </a:r>
            <a:r>
              <a:rPr lang="he-IL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על קלט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אם קיימת סדרה </a:t>
            </a:r>
            <a:r>
              <a:rPr lang="he-IL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כלשהי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של בחירות המובילה למצב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7239000" y="2605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לדוגמה: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utoUpdateAnimBg="0"/>
      <p:bldP spid="130067" grpId="0" autoUpdateAnimBg="0"/>
      <p:bldP spid="13006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0115-2791-4A45-82CC-3A4D7119C676}" type="slidenum">
              <a:rPr lang="he-IL"/>
              <a:pPr/>
              <a:t>2</a:t>
            </a:fld>
            <a:endParaRPr lang="en-US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76200" y="9144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הקדמה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76200" y="1905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בפרק זה נכיר מספר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מודלים חישוביים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76200" y="2667000"/>
            <a:ext cx="8534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מודל חישובי הוא מכונה (מופשטת), שבאמצעותה אפשר לבצע אלגוריתמים. </a:t>
            </a:r>
          </a:p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נראה שקיימות מכונות מאד פשוטות, שכוח החישוב שלהן אינו נופל מזה של המחשבים החזקים ביותר הקיימים היום!</a:t>
            </a:r>
          </a:p>
          <a:p>
            <a:pPr algn="r">
              <a:spcBef>
                <a:spcPct val="50000"/>
              </a:spcBef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0" y="4652963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המודל החישובי הראשון שנגדיר הוא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מכונת טיורינג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3" grpId="0" autoUpdateAnimBg="0"/>
      <p:bldP spid="143364" grpId="0" autoUpdateAnimBg="0"/>
      <p:bldP spid="14336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4431-6BCA-4099-A468-57FF54408FAD}" type="slidenum">
              <a:rPr lang="he-IL"/>
              <a:pPr/>
              <a:t>20</a:t>
            </a:fld>
            <a:endParaRPr lang="en-US"/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304800" y="103505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המחלקה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04800" y="156845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המחלקה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מוגדרת כאוסף הבעיות הניתנות לפתרון ע"י מכונות טיורינג דטרמיניסטיות שזמן ריצתן פולינומיאלי.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04800" y="3581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המחלקה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04800" y="4113213"/>
            <a:ext cx="8305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המחלקה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NP</a:t>
            </a: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מוגדרת כאוסף כל בעיות ההכרעה הניתנות לפתרון ע"י מכונות טיורינג לא דטרמיניסטיות שזמן ריצתן פולינומיאלי.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  <p:bldP spid="131075" grpId="0" autoUpdateAnimBg="0"/>
      <p:bldP spid="131076" grpId="0" autoUpdateAnimBg="0"/>
      <p:bldP spid="1310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5CC-E25A-4C8C-8F61-43DDA9E294AD}" type="slidenum">
              <a:rPr lang="he-IL"/>
              <a:pPr/>
              <a:t>21</a:t>
            </a:fld>
            <a:endParaRPr lang="en-US"/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גרסה מוגבלת של מכונת טיורינג: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04800" y="1462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אוטומט מצבים סופי</a:t>
            </a:r>
            <a:endParaRPr lang="en-US" sz="28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304800" y="199548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הראש הקורא-כותב יכול לנוע רק לכיוון אחד.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0" y="2514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האוטומט יעצור כאשר הוא יגיע לסוף הקלט.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32117" name="Group 21"/>
          <p:cNvGrpSpPr>
            <a:grpSpLocks/>
          </p:cNvGrpSpPr>
          <p:nvPr/>
        </p:nvGrpSpPr>
        <p:grpSpPr bwMode="auto">
          <a:xfrm>
            <a:off x="1828800" y="4343400"/>
            <a:ext cx="4724400" cy="2362200"/>
            <a:chOff x="1152" y="2352"/>
            <a:chExt cx="2976" cy="1488"/>
          </a:xfrm>
        </p:grpSpPr>
        <p:sp>
          <p:nvSpPr>
            <p:cNvPr id="132103" name="Oval 7"/>
            <p:cNvSpPr>
              <a:spLocks noChangeArrowheads="1"/>
            </p:cNvSpPr>
            <p:nvPr/>
          </p:nvSpPr>
          <p:spPr bwMode="auto">
            <a:xfrm>
              <a:off x="1296" y="2928"/>
              <a:ext cx="480" cy="384"/>
            </a:xfrm>
            <a:prstGeom prst="ellipse">
              <a:avLst/>
            </a:prstGeom>
            <a:solidFill>
              <a:srgbClr val="FFFF66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lang="en-US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32104" name="Oval 8"/>
            <p:cNvSpPr>
              <a:spLocks noChangeArrowheads="1"/>
            </p:cNvSpPr>
            <p:nvPr/>
          </p:nvSpPr>
          <p:spPr bwMode="auto">
            <a:xfrm>
              <a:off x="3360" y="2928"/>
              <a:ext cx="432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cxnSp>
          <p:nvCxnSpPr>
            <p:cNvPr id="132106" name="AutoShape 10"/>
            <p:cNvCxnSpPr>
              <a:cxnSpLocks noChangeShapeType="1"/>
              <a:stCxn id="132104" idx="3"/>
              <a:endCxn id="132103" idx="5"/>
            </p:cNvCxnSpPr>
            <p:nvPr/>
          </p:nvCxnSpPr>
          <p:spPr bwMode="auto">
            <a:xfrm rot="5400000">
              <a:off x="2562" y="2406"/>
              <a:ext cx="6" cy="1717"/>
            </a:xfrm>
            <a:prstGeom prst="curvedConnector3">
              <a:avLst>
                <a:gd name="adj1" fmla="val 529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2107" name="AutoShape 11"/>
            <p:cNvCxnSpPr>
              <a:cxnSpLocks noChangeShapeType="1"/>
            </p:cNvCxnSpPr>
            <p:nvPr/>
          </p:nvCxnSpPr>
          <p:spPr bwMode="auto">
            <a:xfrm rot="5400000" flipV="1">
              <a:off x="2558" y="2097"/>
              <a:ext cx="1" cy="1758"/>
            </a:xfrm>
            <a:prstGeom prst="curvedConnector3">
              <a:avLst>
                <a:gd name="adj1" fmla="val -4080000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2109" name="AutoShape 13"/>
            <p:cNvCxnSpPr>
              <a:cxnSpLocks noChangeShapeType="1"/>
              <a:stCxn id="132104" idx="0"/>
              <a:endCxn id="132104" idx="6"/>
            </p:cNvCxnSpPr>
            <p:nvPr/>
          </p:nvCxnSpPr>
          <p:spPr bwMode="auto">
            <a:xfrm rot="5400000" flipV="1">
              <a:off x="3588" y="2910"/>
              <a:ext cx="198" cy="222"/>
            </a:xfrm>
            <a:prstGeom prst="curvedConnector4">
              <a:avLst>
                <a:gd name="adj1" fmla="val -69699"/>
                <a:gd name="adj2" fmla="val 162162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2110" name="AutoShape 14"/>
            <p:cNvCxnSpPr>
              <a:cxnSpLocks noChangeShapeType="1"/>
              <a:stCxn id="132103" idx="2"/>
              <a:endCxn id="132103" idx="0"/>
            </p:cNvCxnSpPr>
            <p:nvPr/>
          </p:nvCxnSpPr>
          <p:spPr bwMode="auto">
            <a:xfrm rot="10800000" flipH="1">
              <a:off x="1284" y="2916"/>
              <a:ext cx="252" cy="204"/>
            </a:xfrm>
            <a:prstGeom prst="curvedConnector4">
              <a:avLst>
                <a:gd name="adj1" fmla="val -52380"/>
                <a:gd name="adj2" fmla="val 164704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1152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2113" name="Text Box 17"/>
            <p:cNvSpPr txBox="1">
              <a:spLocks noChangeArrowheads="1"/>
            </p:cNvSpPr>
            <p:nvPr/>
          </p:nvSpPr>
          <p:spPr bwMode="auto">
            <a:xfrm>
              <a:off x="2400" y="35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32114" name="Text Box 18"/>
            <p:cNvSpPr txBox="1">
              <a:spLocks noChangeArrowheads="1"/>
            </p:cNvSpPr>
            <p:nvPr/>
          </p:nvSpPr>
          <p:spPr bwMode="auto">
            <a:xfrm>
              <a:off x="3840" y="25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0" y="3048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התשובה של האוטומט נקבעת על פי המצב שבו עצר.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6019800" y="3657600"/>
            <a:ext cx="2590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לדוגמה:</a:t>
            </a:r>
          </a:p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מה מבצע האוטומט?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autoUpdateAnimBg="0"/>
      <p:bldP spid="132100" grpId="0" autoUpdateAnimBg="0"/>
      <p:bldP spid="132102" grpId="0" autoUpdateAnimBg="0"/>
      <p:bldP spid="132118" grpId="0" autoUpdateAnimBg="0"/>
      <p:bldP spid="1321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BDB8-D09D-4F02-9D93-C3FF443C35A7}" type="slidenum">
              <a:rPr lang="he-IL"/>
              <a:pPr/>
              <a:t>22</a:t>
            </a:fld>
            <a:endParaRPr lang="en-US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76200" y="609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5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0" y="10668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בנו אוטומט סופי המקבל את כל המילים מעל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{a,b,c}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המתחילות ומסתיימות באותה אות.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33181" name="Group 61"/>
          <p:cNvGrpSpPr>
            <a:grpSpLocks/>
          </p:cNvGrpSpPr>
          <p:nvPr/>
        </p:nvGrpSpPr>
        <p:grpSpPr bwMode="auto">
          <a:xfrm>
            <a:off x="1752600" y="2286000"/>
            <a:ext cx="2133600" cy="1447800"/>
            <a:chOff x="1104" y="1440"/>
            <a:chExt cx="1344" cy="912"/>
          </a:xfrm>
        </p:grpSpPr>
        <p:sp>
          <p:nvSpPr>
            <p:cNvPr id="133132" name="Text Box 12"/>
            <p:cNvSpPr txBox="1">
              <a:spLocks noChangeArrowheads="1"/>
            </p:cNvSpPr>
            <p:nvPr/>
          </p:nvSpPr>
          <p:spPr bwMode="auto">
            <a:xfrm>
              <a:off x="1440" y="17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grpSp>
          <p:nvGrpSpPr>
            <p:cNvPr id="133166" name="Group 46"/>
            <p:cNvGrpSpPr>
              <a:grpSpLocks/>
            </p:cNvGrpSpPr>
            <p:nvPr/>
          </p:nvGrpSpPr>
          <p:grpSpPr bwMode="auto">
            <a:xfrm>
              <a:off x="1104" y="1440"/>
              <a:ext cx="1344" cy="912"/>
              <a:chOff x="1104" y="1440"/>
              <a:chExt cx="1344" cy="912"/>
            </a:xfrm>
          </p:grpSpPr>
          <p:sp>
            <p:nvSpPr>
              <p:cNvPr id="133135" name="Oval 15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432" cy="384"/>
              </a:xfrm>
              <a:prstGeom prst="ellipse">
                <a:avLst/>
              </a:prstGeom>
              <a:solidFill>
                <a:srgbClr val="FFFF66"/>
              </a:solidFill>
              <a:ln w="57150" cmpd="thickThin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r>
                  <a:rPr lang="en-US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  <a:endParaRPr lang="en-US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138" name="Line 18"/>
              <p:cNvSpPr>
                <a:spLocks noChangeShapeType="1"/>
              </p:cNvSpPr>
              <p:nvPr/>
            </p:nvSpPr>
            <p:spPr bwMode="auto">
              <a:xfrm flipV="1">
                <a:off x="1104" y="1728"/>
                <a:ext cx="960" cy="6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lg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</p:grpSp>
      <p:grpSp>
        <p:nvGrpSpPr>
          <p:cNvPr id="133173" name="Group 53"/>
          <p:cNvGrpSpPr>
            <a:grpSpLocks/>
          </p:cNvGrpSpPr>
          <p:nvPr/>
        </p:nvGrpSpPr>
        <p:grpSpPr bwMode="auto">
          <a:xfrm>
            <a:off x="1905000" y="3657600"/>
            <a:ext cx="1981200" cy="685800"/>
            <a:chOff x="1200" y="2304"/>
            <a:chExt cx="1248" cy="432"/>
          </a:xfrm>
        </p:grpSpPr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1488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33136" name="Oval 16"/>
            <p:cNvSpPr>
              <a:spLocks noChangeArrowheads="1"/>
            </p:cNvSpPr>
            <p:nvPr/>
          </p:nvSpPr>
          <p:spPr bwMode="auto">
            <a:xfrm>
              <a:off x="2016" y="2352"/>
              <a:ext cx="432" cy="384"/>
            </a:xfrm>
            <a:prstGeom prst="ellipse">
              <a:avLst/>
            </a:prstGeom>
            <a:solidFill>
              <a:srgbClr val="FFFF66"/>
            </a:solidFill>
            <a:ln w="57150" cmpd="thickThin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3139" name="Line 19"/>
            <p:cNvSpPr>
              <a:spLocks noChangeShapeType="1"/>
            </p:cNvSpPr>
            <p:nvPr/>
          </p:nvSpPr>
          <p:spPr bwMode="auto">
            <a:xfrm>
              <a:off x="1200" y="2544"/>
              <a:ext cx="8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33177" name="Group 57"/>
          <p:cNvGrpSpPr>
            <a:grpSpLocks/>
          </p:cNvGrpSpPr>
          <p:nvPr/>
        </p:nvGrpSpPr>
        <p:grpSpPr bwMode="auto">
          <a:xfrm>
            <a:off x="1752600" y="4343400"/>
            <a:ext cx="2133600" cy="1600200"/>
            <a:chOff x="1104" y="2736"/>
            <a:chExt cx="1344" cy="1008"/>
          </a:xfrm>
        </p:grpSpPr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1488" y="28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33137" name="Oval 17"/>
            <p:cNvSpPr>
              <a:spLocks noChangeArrowheads="1"/>
            </p:cNvSpPr>
            <p:nvPr/>
          </p:nvSpPr>
          <p:spPr bwMode="auto">
            <a:xfrm>
              <a:off x="2016" y="3360"/>
              <a:ext cx="432" cy="384"/>
            </a:xfrm>
            <a:prstGeom prst="ellipse">
              <a:avLst/>
            </a:prstGeom>
            <a:solidFill>
              <a:srgbClr val="FFFF66"/>
            </a:solidFill>
            <a:ln w="57150" cmpd="thinThick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3140" name="Line 20"/>
            <p:cNvSpPr>
              <a:spLocks noChangeShapeType="1"/>
            </p:cNvSpPr>
            <p:nvPr/>
          </p:nvSpPr>
          <p:spPr bwMode="auto">
            <a:xfrm>
              <a:off x="1104" y="2736"/>
              <a:ext cx="96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33165" name="Group 45"/>
          <p:cNvGrpSpPr>
            <a:grpSpLocks/>
          </p:cNvGrpSpPr>
          <p:nvPr/>
        </p:nvGrpSpPr>
        <p:grpSpPr bwMode="auto">
          <a:xfrm>
            <a:off x="1066800" y="3505200"/>
            <a:ext cx="838200" cy="838200"/>
            <a:chOff x="672" y="2208"/>
            <a:chExt cx="528" cy="528"/>
          </a:xfrm>
        </p:grpSpPr>
        <p:sp>
          <p:nvSpPr>
            <p:cNvPr id="133125" name="Oval 5"/>
            <p:cNvSpPr>
              <a:spLocks noChangeArrowheads="1"/>
            </p:cNvSpPr>
            <p:nvPr/>
          </p:nvSpPr>
          <p:spPr bwMode="auto">
            <a:xfrm>
              <a:off x="768" y="2352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  <p:sp>
          <p:nvSpPr>
            <p:cNvPr id="133146" name="Line 26"/>
            <p:cNvSpPr>
              <a:spLocks noChangeShapeType="1"/>
            </p:cNvSpPr>
            <p:nvPr/>
          </p:nvSpPr>
          <p:spPr bwMode="auto">
            <a:xfrm>
              <a:off x="672" y="2208"/>
              <a:ext cx="144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33167" name="Group 47"/>
          <p:cNvGrpSpPr>
            <a:grpSpLocks/>
          </p:cNvGrpSpPr>
          <p:nvPr/>
        </p:nvGrpSpPr>
        <p:grpSpPr bwMode="auto">
          <a:xfrm>
            <a:off x="2819400" y="1752600"/>
            <a:ext cx="723900" cy="838200"/>
            <a:chOff x="1776" y="1104"/>
            <a:chExt cx="456" cy="528"/>
          </a:xfrm>
        </p:grpSpPr>
        <p:cxnSp>
          <p:nvCxnSpPr>
            <p:cNvPr id="133127" name="AutoShape 7"/>
            <p:cNvCxnSpPr>
              <a:cxnSpLocks noChangeShapeType="1"/>
              <a:stCxn id="133135" idx="2"/>
              <a:endCxn id="133135" idx="0"/>
            </p:cNvCxnSpPr>
            <p:nvPr/>
          </p:nvCxnSpPr>
          <p:spPr bwMode="auto">
            <a:xfrm rot="10800000" flipH="1">
              <a:off x="1998" y="1422"/>
              <a:ext cx="234" cy="210"/>
            </a:xfrm>
            <a:prstGeom prst="curvedConnector4">
              <a:avLst>
                <a:gd name="adj1" fmla="val -53847"/>
                <a:gd name="adj2" fmla="val 16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3156" name="Text Box 36"/>
            <p:cNvSpPr txBox="1">
              <a:spLocks noChangeArrowheads="1"/>
            </p:cNvSpPr>
            <p:nvPr/>
          </p:nvSpPr>
          <p:spPr bwMode="auto">
            <a:xfrm>
              <a:off x="1776" y="11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33174" name="Group 54"/>
          <p:cNvGrpSpPr>
            <a:grpSpLocks/>
          </p:cNvGrpSpPr>
          <p:nvPr/>
        </p:nvGrpSpPr>
        <p:grpSpPr bwMode="auto">
          <a:xfrm>
            <a:off x="2743200" y="3276600"/>
            <a:ext cx="800100" cy="762000"/>
            <a:chOff x="1728" y="2064"/>
            <a:chExt cx="504" cy="480"/>
          </a:xfrm>
        </p:grpSpPr>
        <p:cxnSp>
          <p:nvCxnSpPr>
            <p:cNvPr id="133147" name="AutoShape 27"/>
            <p:cNvCxnSpPr>
              <a:cxnSpLocks noChangeShapeType="1"/>
              <a:stCxn id="133136" idx="2"/>
              <a:endCxn id="133136" idx="0"/>
            </p:cNvCxnSpPr>
            <p:nvPr/>
          </p:nvCxnSpPr>
          <p:spPr bwMode="auto">
            <a:xfrm rot="10800000" flipH="1">
              <a:off x="1998" y="2334"/>
              <a:ext cx="234" cy="210"/>
            </a:xfrm>
            <a:prstGeom prst="curvedConnector4">
              <a:avLst>
                <a:gd name="adj1" fmla="val -53847"/>
                <a:gd name="adj2" fmla="val 16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3157" name="Text Box 37"/>
            <p:cNvSpPr txBox="1">
              <a:spLocks noChangeArrowheads="1"/>
            </p:cNvSpPr>
            <p:nvPr/>
          </p:nvSpPr>
          <p:spPr bwMode="auto">
            <a:xfrm>
              <a:off x="1728" y="206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33178" name="Group 58"/>
          <p:cNvGrpSpPr>
            <a:grpSpLocks/>
          </p:cNvGrpSpPr>
          <p:nvPr/>
        </p:nvGrpSpPr>
        <p:grpSpPr bwMode="auto">
          <a:xfrm>
            <a:off x="2895600" y="4724400"/>
            <a:ext cx="647700" cy="914400"/>
            <a:chOff x="1824" y="2976"/>
            <a:chExt cx="408" cy="576"/>
          </a:xfrm>
        </p:grpSpPr>
        <p:cxnSp>
          <p:nvCxnSpPr>
            <p:cNvPr id="133148" name="AutoShape 28"/>
            <p:cNvCxnSpPr>
              <a:cxnSpLocks noChangeShapeType="1"/>
              <a:stCxn id="133137" idx="2"/>
              <a:endCxn id="133137" idx="0"/>
            </p:cNvCxnSpPr>
            <p:nvPr/>
          </p:nvCxnSpPr>
          <p:spPr bwMode="auto">
            <a:xfrm rot="10800000" flipH="1">
              <a:off x="1998" y="3342"/>
              <a:ext cx="234" cy="210"/>
            </a:xfrm>
            <a:prstGeom prst="curvedConnector4">
              <a:avLst>
                <a:gd name="adj1" fmla="val -53847"/>
                <a:gd name="adj2" fmla="val 16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3158" name="Text Box 38"/>
            <p:cNvSpPr txBox="1">
              <a:spLocks noChangeArrowheads="1"/>
            </p:cNvSpPr>
            <p:nvPr/>
          </p:nvSpPr>
          <p:spPr bwMode="auto">
            <a:xfrm>
              <a:off x="1824" y="29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33168" name="Group 48"/>
          <p:cNvGrpSpPr>
            <a:grpSpLocks/>
          </p:cNvGrpSpPr>
          <p:nvPr/>
        </p:nvGrpSpPr>
        <p:grpSpPr bwMode="auto">
          <a:xfrm>
            <a:off x="3886200" y="2209800"/>
            <a:ext cx="2362200" cy="685800"/>
            <a:chOff x="2448" y="1392"/>
            <a:chExt cx="1488" cy="432"/>
          </a:xfrm>
        </p:grpSpPr>
        <p:sp>
          <p:nvSpPr>
            <p:cNvPr id="133126" name="Oval 6"/>
            <p:cNvSpPr>
              <a:spLocks noChangeArrowheads="1"/>
            </p:cNvSpPr>
            <p:nvPr/>
          </p:nvSpPr>
          <p:spPr bwMode="auto">
            <a:xfrm>
              <a:off x="3504" y="1440"/>
              <a:ext cx="432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A’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141" name="Line 21"/>
            <p:cNvSpPr>
              <a:spLocks noChangeShapeType="1"/>
            </p:cNvSpPr>
            <p:nvPr/>
          </p:nvSpPr>
          <p:spPr bwMode="auto">
            <a:xfrm>
              <a:off x="2448" y="1632"/>
              <a:ext cx="10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3159" name="Text Box 39"/>
            <p:cNvSpPr txBox="1">
              <a:spLocks noChangeArrowheads="1"/>
            </p:cNvSpPr>
            <p:nvPr/>
          </p:nvSpPr>
          <p:spPr bwMode="auto">
            <a:xfrm>
              <a:off x="2688" y="13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b,c</a:t>
              </a:r>
            </a:p>
          </p:txBody>
        </p:sp>
      </p:grpSp>
      <p:grpSp>
        <p:nvGrpSpPr>
          <p:cNvPr id="133175" name="Group 55"/>
          <p:cNvGrpSpPr>
            <a:grpSpLocks/>
          </p:cNvGrpSpPr>
          <p:nvPr/>
        </p:nvGrpSpPr>
        <p:grpSpPr bwMode="auto">
          <a:xfrm>
            <a:off x="3886200" y="3657600"/>
            <a:ext cx="2362200" cy="685800"/>
            <a:chOff x="2448" y="2304"/>
            <a:chExt cx="1488" cy="432"/>
          </a:xfrm>
        </p:grpSpPr>
        <p:sp>
          <p:nvSpPr>
            <p:cNvPr id="133142" name="Line 22"/>
            <p:cNvSpPr>
              <a:spLocks noChangeShapeType="1"/>
            </p:cNvSpPr>
            <p:nvPr/>
          </p:nvSpPr>
          <p:spPr bwMode="auto">
            <a:xfrm>
              <a:off x="2448" y="2544"/>
              <a:ext cx="10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3144" name="Oval 24"/>
            <p:cNvSpPr>
              <a:spLocks noChangeArrowheads="1"/>
            </p:cNvSpPr>
            <p:nvPr/>
          </p:nvSpPr>
          <p:spPr bwMode="auto">
            <a:xfrm>
              <a:off x="3504" y="2352"/>
              <a:ext cx="432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B’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160" name="Text Box 40"/>
            <p:cNvSpPr txBox="1">
              <a:spLocks noChangeArrowheads="1"/>
            </p:cNvSpPr>
            <p:nvPr/>
          </p:nvSpPr>
          <p:spPr bwMode="auto">
            <a:xfrm>
              <a:off x="2736" y="23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a,c</a:t>
              </a:r>
            </a:p>
          </p:txBody>
        </p:sp>
      </p:grpSp>
      <p:grpSp>
        <p:nvGrpSpPr>
          <p:cNvPr id="133179" name="Group 59"/>
          <p:cNvGrpSpPr>
            <a:grpSpLocks/>
          </p:cNvGrpSpPr>
          <p:nvPr/>
        </p:nvGrpSpPr>
        <p:grpSpPr bwMode="auto">
          <a:xfrm>
            <a:off x="3886200" y="5257800"/>
            <a:ext cx="2362200" cy="685800"/>
            <a:chOff x="2448" y="3312"/>
            <a:chExt cx="1488" cy="432"/>
          </a:xfrm>
        </p:grpSpPr>
        <p:sp>
          <p:nvSpPr>
            <p:cNvPr id="133143" name="Line 23"/>
            <p:cNvSpPr>
              <a:spLocks noChangeShapeType="1"/>
            </p:cNvSpPr>
            <p:nvPr/>
          </p:nvSpPr>
          <p:spPr bwMode="auto">
            <a:xfrm>
              <a:off x="2448" y="3552"/>
              <a:ext cx="10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3145" name="Oval 25"/>
            <p:cNvSpPr>
              <a:spLocks noChangeArrowheads="1"/>
            </p:cNvSpPr>
            <p:nvPr/>
          </p:nvSpPr>
          <p:spPr bwMode="auto">
            <a:xfrm>
              <a:off x="3504" y="3360"/>
              <a:ext cx="432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C’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161" name="Text Box 41"/>
            <p:cNvSpPr txBox="1">
              <a:spLocks noChangeArrowheads="1"/>
            </p:cNvSpPr>
            <p:nvPr/>
          </p:nvSpPr>
          <p:spPr bwMode="auto">
            <a:xfrm>
              <a:off x="2736" y="33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</a:t>
              </a:r>
            </a:p>
          </p:txBody>
        </p:sp>
      </p:grpSp>
      <p:grpSp>
        <p:nvGrpSpPr>
          <p:cNvPr id="133172" name="Group 52"/>
          <p:cNvGrpSpPr>
            <a:grpSpLocks/>
          </p:cNvGrpSpPr>
          <p:nvPr/>
        </p:nvGrpSpPr>
        <p:grpSpPr bwMode="auto">
          <a:xfrm>
            <a:off x="3786188" y="1676400"/>
            <a:ext cx="3452812" cy="1524000"/>
            <a:chOff x="2385" y="1056"/>
            <a:chExt cx="2175" cy="960"/>
          </a:xfrm>
        </p:grpSpPr>
        <p:cxnSp>
          <p:nvCxnSpPr>
            <p:cNvPr id="133149" name="AutoShape 29"/>
            <p:cNvCxnSpPr>
              <a:cxnSpLocks noChangeShapeType="1"/>
              <a:stCxn id="133126" idx="5"/>
              <a:endCxn id="133126" idx="6"/>
            </p:cNvCxnSpPr>
            <p:nvPr/>
          </p:nvCxnSpPr>
          <p:spPr bwMode="auto">
            <a:xfrm rot="5400000" flipH="1" flipV="1">
              <a:off x="3837" y="1668"/>
              <a:ext cx="142" cy="69"/>
            </a:xfrm>
            <a:prstGeom prst="curvedConnector4">
              <a:avLst>
                <a:gd name="adj1" fmla="val -136620"/>
                <a:gd name="adj2" fmla="val 30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3153" name="AutoShape 33"/>
            <p:cNvCxnSpPr>
              <a:cxnSpLocks noChangeShapeType="1"/>
              <a:stCxn id="133126" idx="1"/>
              <a:endCxn id="133135" idx="7"/>
            </p:cNvCxnSpPr>
            <p:nvPr/>
          </p:nvCxnSpPr>
          <p:spPr bwMode="auto">
            <a:xfrm rot="5400000" flipH="1">
              <a:off x="2970" y="893"/>
              <a:ext cx="12" cy="1182"/>
            </a:xfrm>
            <a:prstGeom prst="curvedConnector3">
              <a:avLst>
                <a:gd name="adj1" fmla="val 16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3162" name="Text Box 42"/>
            <p:cNvSpPr txBox="1">
              <a:spLocks noChangeArrowheads="1"/>
            </p:cNvSpPr>
            <p:nvPr/>
          </p:nvSpPr>
          <p:spPr bwMode="auto">
            <a:xfrm>
              <a:off x="4176" y="17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b,c</a:t>
              </a:r>
            </a:p>
          </p:txBody>
        </p:sp>
        <p:sp>
          <p:nvSpPr>
            <p:cNvPr id="133169" name="Text Box 49"/>
            <p:cNvSpPr txBox="1">
              <a:spLocks noChangeArrowheads="1"/>
            </p:cNvSpPr>
            <p:nvPr/>
          </p:nvSpPr>
          <p:spPr bwMode="auto">
            <a:xfrm>
              <a:off x="2832" y="1056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33176" name="Group 56"/>
          <p:cNvGrpSpPr>
            <a:grpSpLocks/>
          </p:cNvGrpSpPr>
          <p:nvPr/>
        </p:nvGrpSpPr>
        <p:grpSpPr bwMode="auto">
          <a:xfrm>
            <a:off x="3810000" y="3124200"/>
            <a:ext cx="3352800" cy="1447800"/>
            <a:chOff x="2400" y="1968"/>
            <a:chExt cx="2112" cy="912"/>
          </a:xfrm>
        </p:grpSpPr>
        <p:cxnSp>
          <p:nvCxnSpPr>
            <p:cNvPr id="133150" name="AutoShape 30"/>
            <p:cNvCxnSpPr>
              <a:cxnSpLocks noChangeShapeType="1"/>
            </p:cNvCxnSpPr>
            <p:nvPr/>
          </p:nvCxnSpPr>
          <p:spPr bwMode="auto">
            <a:xfrm rot="5400000" flipH="1" flipV="1">
              <a:off x="3804" y="2580"/>
              <a:ext cx="142" cy="69"/>
            </a:xfrm>
            <a:prstGeom prst="curvedConnector4">
              <a:avLst>
                <a:gd name="adj1" fmla="val -136620"/>
                <a:gd name="adj2" fmla="val 452171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3154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2985" y="1803"/>
              <a:ext cx="12" cy="1182"/>
            </a:xfrm>
            <a:prstGeom prst="curvedConnector3">
              <a:avLst>
                <a:gd name="adj1" fmla="val 16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3163" name="Text Box 43"/>
            <p:cNvSpPr txBox="1">
              <a:spLocks noChangeArrowheads="1"/>
            </p:cNvSpPr>
            <p:nvPr/>
          </p:nvSpPr>
          <p:spPr bwMode="auto">
            <a:xfrm>
              <a:off x="4128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a,c</a:t>
              </a:r>
            </a:p>
          </p:txBody>
        </p:sp>
        <p:sp>
          <p:nvSpPr>
            <p:cNvPr id="133170" name="Text Box 50"/>
            <p:cNvSpPr txBox="1">
              <a:spLocks noChangeArrowheads="1"/>
            </p:cNvSpPr>
            <p:nvPr/>
          </p:nvSpPr>
          <p:spPr bwMode="auto">
            <a:xfrm>
              <a:off x="2880" y="196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33180" name="Group 60"/>
          <p:cNvGrpSpPr>
            <a:grpSpLocks/>
          </p:cNvGrpSpPr>
          <p:nvPr/>
        </p:nvGrpSpPr>
        <p:grpSpPr bwMode="auto">
          <a:xfrm>
            <a:off x="3781425" y="4724400"/>
            <a:ext cx="3305175" cy="1600200"/>
            <a:chOff x="2382" y="2976"/>
            <a:chExt cx="2082" cy="1008"/>
          </a:xfrm>
        </p:grpSpPr>
        <p:cxnSp>
          <p:nvCxnSpPr>
            <p:cNvPr id="133151" name="AutoShape 31"/>
            <p:cNvCxnSpPr>
              <a:cxnSpLocks noChangeShapeType="1"/>
            </p:cNvCxnSpPr>
            <p:nvPr/>
          </p:nvCxnSpPr>
          <p:spPr bwMode="auto">
            <a:xfrm rot="5400000" flipH="1" flipV="1">
              <a:off x="3794" y="3626"/>
              <a:ext cx="142" cy="69"/>
            </a:xfrm>
            <a:prstGeom prst="curvedConnector4">
              <a:avLst>
                <a:gd name="adj1" fmla="val -136620"/>
                <a:gd name="adj2" fmla="val 452171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3155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2967" y="2829"/>
              <a:ext cx="12" cy="1182"/>
            </a:xfrm>
            <a:prstGeom prst="curvedConnector3">
              <a:avLst>
                <a:gd name="adj1" fmla="val 16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3164" name="Text Box 44"/>
            <p:cNvSpPr txBox="1">
              <a:spLocks noChangeArrowheads="1"/>
            </p:cNvSpPr>
            <p:nvPr/>
          </p:nvSpPr>
          <p:spPr bwMode="auto">
            <a:xfrm>
              <a:off x="4080" y="36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</a:t>
              </a:r>
            </a:p>
          </p:txBody>
        </p:sp>
        <p:sp>
          <p:nvSpPr>
            <p:cNvPr id="133171" name="Text Box 51"/>
            <p:cNvSpPr txBox="1">
              <a:spLocks noChangeArrowheads="1"/>
            </p:cNvSpPr>
            <p:nvPr/>
          </p:nvSpPr>
          <p:spPr bwMode="auto">
            <a:xfrm>
              <a:off x="2880" y="2976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sp>
        <p:nvSpPr>
          <p:cNvPr id="133182" name="Text Box 62"/>
          <p:cNvSpPr txBox="1">
            <a:spLocks noChangeArrowheads="1"/>
          </p:cNvSpPr>
          <p:nvPr/>
        </p:nvSpPr>
        <p:spPr bwMode="auto">
          <a:xfrm>
            <a:off x="7391400" y="1981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3" grpId="0" autoUpdateAnimBg="0"/>
      <p:bldP spid="1331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CA29-D526-406B-B639-6FA8985274B9}" type="slidenum">
              <a:rPr lang="he-IL"/>
              <a:pPr/>
              <a:t>23</a:t>
            </a:fld>
            <a:endParaRPr lang="en-US"/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76200" y="609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1066800" y="3505200"/>
            <a:ext cx="838200" cy="838200"/>
            <a:chOff x="672" y="2208"/>
            <a:chExt cx="528" cy="528"/>
          </a:xfrm>
        </p:grpSpPr>
        <p:sp>
          <p:nvSpPr>
            <p:cNvPr id="134148" name="Oval 4"/>
            <p:cNvSpPr>
              <a:spLocks noChangeArrowheads="1"/>
            </p:cNvSpPr>
            <p:nvPr/>
          </p:nvSpPr>
          <p:spPr bwMode="auto">
            <a:xfrm>
              <a:off x="768" y="2352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4149" name="Line 5"/>
            <p:cNvSpPr>
              <a:spLocks noChangeShapeType="1"/>
            </p:cNvSpPr>
            <p:nvPr/>
          </p:nvSpPr>
          <p:spPr bwMode="auto">
            <a:xfrm>
              <a:off x="672" y="2208"/>
              <a:ext cx="144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0" y="10668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בנו אוטומט סופי המקבל את כל המילים מעל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{a,b,c}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המכילות את המחרוזת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“abc”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או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“cba”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34194" name="Group 50"/>
          <p:cNvGrpSpPr>
            <a:grpSpLocks/>
          </p:cNvGrpSpPr>
          <p:nvPr/>
        </p:nvGrpSpPr>
        <p:grpSpPr bwMode="auto">
          <a:xfrm>
            <a:off x="1752600" y="2895600"/>
            <a:ext cx="5334000" cy="914400"/>
            <a:chOff x="1104" y="1824"/>
            <a:chExt cx="3360" cy="576"/>
          </a:xfrm>
        </p:grpSpPr>
        <p:sp>
          <p:nvSpPr>
            <p:cNvPr id="134152" name="Oval 8"/>
            <p:cNvSpPr>
              <a:spLocks noChangeArrowheads="1"/>
            </p:cNvSpPr>
            <p:nvPr/>
          </p:nvSpPr>
          <p:spPr bwMode="auto">
            <a:xfrm>
              <a:off x="1824" y="1872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he-IL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 flipV="1">
              <a:off x="1104" y="2064"/>
              <a:ext cx="72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2928" y="1872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he-IL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4032" y="1872"/>
              <a:ext cx="432" cy="384"/>
            </a:xfrm>
            <a:prstGeom prst="ellipse">
              <a:avLst/>
            </a:prstGeom>
            <a:solidFill>
              <a:srgbClr val="FFFF66"/>
            </a:solidFill>
            <a:ln w="57150" cmpd="thickThin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lang="he-IL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>
              <a:off x="2256" y="2064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4162" name="Line 18"/>
            <p:cNvSpPr>
              <a:spLocks noChangeShapeType="1"/>
            </p:cNvSpPr>
            <p:nvPr/>
          </p:nvSpPr>
          <p:spPr bwMode="auto">
            <a:xfrm>
              <a:off x="3368" y="2064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4175" name="Rectangle 31"/>
            <p:cNvSpPr>
              <a:spLocks noChangeArrowheads="1"/>
            </p:cNvSpPr>
            <p:nvPr/>
          </p:nvSpPr>
          <p:spPr bwMode="auto">
            <a:xfrm>
              <a:off x="1344" y="1968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34176" name="Rectangle 32"/>
            <p:cNvSpPr>
              <a:spLocks noChangeArrowheads="1"/>
            </p:cNvSpPr>
            <p:nvPr/>
          </p:nvSpPr>
          <p:spPr bwMode="auto">
            <a:xfrm>
              <a:off x="2491" y="1824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34177" name="Rectangle 33"/>
            <p:cNvSpPr>
              <a:spLocks noChangeArrowheads="1"/>
            </p:cNvSpPr>
            <p:nvPr/>
          </p:nvSpPr>
          <p:spPr bwMode="auto">
            <a:xfrm>
              <a:off x="3557" y="1824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34199" name="Group 55"/>
          <p:cNvGrpSpPr>
            <a:grpSpLocks/>
          </p:cNvGrpSpPr>
          <p:nvPr/>
        </p:nvGrpSpPr>
        <p:grpSpPr bwMode="auto">
          <a:xfrm>
            <a:off x="1676400" y="4267200"/>
            <a:ext cx="5410200" cy="1143000"/>
            <a:chOff x="1056" y="2688"/>
            <a:chExt cx="3408" cy="720"/>
          </a:xfrm>
        </p:grpSpPr>
        <p:sp>
          <p:nvSpPr>
            <p:cNvPr id="134156" name="Oval 12"/>
            <p:cNvSpPr>
              <a:spLocks noChangeArrowheads="1"/>
            </p:cNvSpPr>
            <p:nvPr/>
          </p:nvSpPr>
          <p:spPr bwMode="auto">
            <a:xfrm>
              <a:off x="1824" y="3024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he-IL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4157" name="Oval 13"/>
            <p:cNvSpPr>
              <a:spLocks noChangeArrowheads="1"/>
            </p:cNvSpPr>
            <p:nvPr/>
          </p:nvSpPr>
          <p:spPr bwMode="auto">
            <a:xfrm>
              <a:off x="2928" y="3024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he-IL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4158" name="Oval 14"/>
            <p:cNvSpPr>
              <a:spLocks noChangeArrowheads="1"/>
            </p:cNvSpPr>
            <p:nvPr/>
          </p:nvSpPr>
          <p:spPr bwMode="auto">
            <a:xfrm>
              <a:off x="4032" y="3024"/>
              <a:ext cx="432" cy="384"/>
            </a:xfrm>
            <a:prstGeom prst="ellipse">
              <a:avLst/>
            </a:prstGeom>
            <a:solidFill>
              <a:srgbClr val="FFFF66"/>
            </a:solidFill>
            <a:ln w="57150" cmpd="thickThin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lang="he-IL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  <a:endPara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4159" name="Line 15"/>
            <p:cNvSpPr>
              <a:spLocks noChangeShapeType="1"/>
            </p:cNvSpPr>
            <p:nvPr/>
          </p:nvSpPr>
          <p:spPr bwMode="auto">
            <a:xfrm>
              <a:off x="1056" y="2736"/>
              <a:ext cx="768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4161" name="Line 17"/>
            <p:cNvSpPr>
              <a:spLocks noChangeShapeType="1"/>
            </p:cNvSpPr>
            <p:nvPr/>
          </p:nvSpPr>
          <p:spPr bwMode="auto">
            <a:xfrm>
              <a:off x="2256" y="3216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4163" name="Line 19"/>
            <p:cNvSpPr>
              <a:spLocks noChangeShapeType="1"/>
            </p:cNvSpPr>
            <p:nvPr/>
          </p:nvSpPr>
          <p:spPr bwMode="auto">
            <a:xfrm>
              <a:off x="3360" y="3216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4178" name="Rectangle 34"/>
            <p:cNvSpPr>
              <a:spLocks noChangeArrowheads="1"/>
            </p:cNvSpPr>
            <p:nvPr/>
          </p:nvSpPr>
          <p:spPr bwMode="auto">
            <a:xfrm>
              <a:off x="1349" y="2688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34179" name="Rectangle 35"/>
            <p:cNvSpPr>
              <a:spLocks noChangeArrowheads="1"/>
            </p:cNvSpPr>
            <p:nvPr/>
          </p:nvSpPr>
          <p:spPr bwMode="auto">
            <a:xfrm>
              <a:off x="2448" y="297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34180" name="Rectangle 36"/>
            <p:cNvSpPr>
              <a:spLocks noChangeArrowheads="1"/>
            </p:cNvSpPr>
            <p:nvPr/>
          </p:nvSpPr>
          <p:spPr bwMode="auto">
            <a:xfrm>
              <a:off x="3557" y="297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34198" name="Group 54"/>
          <p:cNvGrpSpPr>
            <a:grpSpLocks/>
          </p:cNvGrpSpPr>
          <p:nvPr/>
        </p:nvGrpSpPr>
        <p:grpSpPr bwMode="auto">
          <a:xfrm>
            <a:off x="6986588" y="2667000"/>
            <a:ext cx="1166812" cy="609600"/>
            <a:chOff x="4401" y="1680"/>
            <a:chExt cx="735" cy="384"/>
          </a:xfrm>
        </p:grpSpPr>
        <p:cxnSp>
          <p:nvCxnSpPr>
            <p:cNvPr id="134169" name="AutoShape 25"/>
            <p:cNvCxnSpPr>
              <a:cxnSpLocks noChangeShapeType="1"/>
              <a:stCxn id="134155" idx="6"/>
              <a:endCxn id="134155" idx="7"/>
            </p:cNvCxnSpPr>
            <p:nvPr/>
          </p:nvCxnSpPr>
          <p:spPr bwMode="auto">
            <a:xfrm flipH="1" flipV="1">
              <a:off x="4401" y="1910"/>
              <a:ext cx="81" cy="154"/>
            </a:xfrm>
            <a:prstGeom prst="curvedConnector4">
              <a:avLst>
                <a:gd name="adj1" fmla="val -155556"/>
                <a:gd name="adj2" fmla="val 218181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4181" name="Rectangle 37"/>
            <p:cNvSpPr>
              <a:spLocks noChangeArrowheads="1"/>
            </p:cNvSpPr>
            <p:nvPr/>
          </p:nvSpPr>
          <p:spPr bwMode="auto">
            <a:xfrm>
              <a:off x="4656" y="1680"/>
              <a:ext cx="4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a,b,c</a:t>
              </a:r>
            </a:p>
          </p:txBody>
        </p:sp>
      </p:grpSp>
      <p:grpSp>
        <p:nvGrpSpPr>
          <p:cNvPr id="134202" name="Group 58"/>
          <p:cNvGrpSpPr>
            <a:grpSpLocks/>
          </p:cNvGrpSpPr>
          <p:nvPr/>
        </p:nvGrpSpPr>
        <p:grpSpPr bwMode="auto">
          <a:xfrm>
            <a:off x="6934200" y="4572000"/>
            <a:ext cx="1143000" cy="539750"/>
            <a:chOff x="4368" y="2880"/>
            <a:chExt cx="720" cy="340"/>
          </a:xfrm>
        </p:grpSpPr>
        <p:cxnSp>
          <p:nvCxnSpPr>
            <p:cNvPr id="134170" name="AutoShape 26"/>
            <p:cNvCxnSpPr>
              <a:cxnSpLocks noChangeShapeType="1"/>
            </p:cNvCxnSpPr>
            <p:nvPr/>
          </p:nvCxnSpPr>
          <p:spPr bwMode="auto">
            <a:xfrm flipH="1" flipV="1">
              <a:off x="4368" y="3072"/>
              <a:ext cx="75" cy="148"/>
            </a:xfrm>
            <a:prstGeom prst="curvedConnector4">
              <a:avLst>
                <a:gd name="adj1" fmla="val -253333"/>
                <a:gd name="adj2" fmla="val 156079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4182" name="Rectangle 38"/>
            <p:cNvSpPr>
              <a:spLocks noChangeArrowheads="1"/>
            </p:cNvSpPr>
            <p:nvPr/>
          </p:nvSpPr>
          <p:spPr bwMode="auto">
            <a:xfrm>
              <a:off x="4608" y="2880"/>
              <a:ext cx="4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a,b,c</a:t>
              </a:r>
            </a:p>
          </p:txBody>
        </p:sp>
      </p:grpSp>
      <p:grpSp>
        <p:nvGrpSpPr>
          <p:cNvPr id="134195" name="Group 51"/>
          <p:cNvGrpSpPr>
            <a:grpSpLocks/>
          </p:cNvGrpSpPr>
          <p:nvPr/>
        </p:nvGrpSpPr>
        <p:grpSpPr bwMode="auto">
          <a:xfrm>
            <a:off x="2971800" y="2209800"/>
            <a:ext cx="319088" cy="831850"/>
            <a:chOff x="1872" y="1392"/>
            <a:chExt cx="201" cy="524"/>
          </a:xfrm>
        </p:grpSpPr>
        <p:cxnSp>
          <p:nvCxnSpPr>
            <p:cNvPr id="134164" name="AutoShape 20"/>
            <p:cNvCxnSpPr>
              <a:cxnSpLocks noChangeShapeType="1"/>
              <a:stCxn id="134152" idx="0"/>
              <a:endCxn id="134152" idx="1"/>
            </p:cNvCxnSpPr>
            <p:nvPr/>
          </p:nvCxnSpPr>
          <p:spPr bwMode="auto">
            <a:xfrm rot="16200000" flipH="1" flipV="1">
              <a:off x="1936" y="1811"/>
              <a:ext cx="56" cy="153"/>
            </a:xfrm>
            <a:prstGeom prst="curvedConnector3">
              <a:avLst>
                <a:gd name="adj1" fmla="val -235713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4185" name="Rectangle 41"/>
            <p:cNvSpPr>
              <a:spLocks noChangeArrowheads="1"/>
            </p:cNvSpPr>
            <p:nvPr/>
          </p:nvSpPr>
          <p:spPr bwMode="auto">
            <a:xfrm>
              <a:off x="1872" y="1392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34200" name="Group 56"/>
          <p:cNvGrpSpPr>
            <a:grpSpLocks/>
          </p:cNvGrpSpPr>
          <p:nvPr/>
        </p:nvGrpSpPr>
        <p:grpSpPr bwMode="auto">
          <a:xfrm>
            <a:off x="2957513" y="5340350"/>
            <a:ext cx="319087" cy="755650"/>
            <a:chOff x="1863" y="3364"/>
            <a:chExt cx="201" cy="476"/>
          </a:xfrm>
        </p:grpSpPr>
        <p:cxnSp>
          <p:nvCxnSpPr>
            <p:cNvPr id="134167" name="AutoShape 23"/>
            <p:cNvCxnSpPr>
              <a:cxnSpLocks noChangeShapeType="1"/>
              <a:stCxn id="134156" idx="4"/>
              <a:endCxn id="134156" idx="3"/>
            </p:cNvCxnSpPr>
            <p:nvPr/>
          </p:nvCxnSpPr>
          <p:spPr bwMode="auto">
            <a:xfrm rot="16200000" flipV="1">
              <a:off x="1936" y="3315"/>
              <a:ext cx="56" cy="153"/>
            </a:xfrm>
            <a:prstGeom prst="curvedConnector3">
              <a:avLst>
                <a:gd name="adj1" fmla="val -235713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4186" name="Rectangle 42"/>
            <p:cNvSpPr>
              <a:spLocks noChangeArrowheads="1"/>
            </p:cNvSpPr>
            <p:nvPr/>
          </p:nvSpPr>
          <p:spPr bwMode="auto">
            <a:xfrm>
              <a:off x="1863" y="3552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34197" name="Group 53"/>
          <p:cNvGrpSpPr>
            <a:grpSpLocks/>
          </p:cNvGrpSpPr>
          <p:nvPr/>
        </p:nvGrpSpPr>
        <p:grpSpPr bwMode="auto">
          <a:xfrm>
            <a:off x="1562100" y="1828800"/>
            <a:ext cx="3429000" cy="1885950"/>
            <a:chOff x="984" y="1152"/>
            <a:chExt cx="2160" cy="1188"/>
          </a:xfrm>
        </p:grpSpPr>
        <p:cxnSp>
          <p:nvCxnSpPr>
            <p:cNvPr id="134166" name="AutoShape 22"/>
            <p:cNvCxnSpPr>
              <a:cxnSpLocks noChangeShapeType="1"/>
              <a:stCxn id="134154" idx="0"/>
              <a:endCxn id="134148" idx="0"/>
            </p:cNvCxnSpPr>
            <p:nvPr/>
          </p:nvCxnSpPr>
          <p:spPr bwMode="auto">
            <a:xfrm rot="16200000" flipH="1" flipV="1">
              <a:off x="1824" y="1020"/>
              <a:ext cx="480" cy="2160"/>
            </a:xfrm>
            <a:prstGeom prst="curvedConnector3">
              <a:avLst>
                <a:gd name="adj1" fmla="val -93755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4183" name="Rectangle 39"/>
            <p:cNvSpPr>
              <a:spLocks noChangeArrowheads="1"/>
            </p:cNvSpPr>
            <p:nvPr/>
          </p:nvSpPr>
          <p:spPr bwMode="auto">
            <a:xfrm>
              <a:off x="1819" y="115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grpSp>
          <p:nvGrpSpPr>
            <p:cNvPr id="134196" name="Group 52"/>
            <p:cNvGrpSpPr>
              <a:grpSpLocks/>
            </p:cNvGrpSpPr>
            <p:nvPr/>
          </p:nvGrpSpPr>
          <p:grpSpPr bwMode="auto">
            <a:xfrm>
              <a:off x="2193" y="1440"/>
              <a:ext cx="798" cy="477"/>
              <a:chOff x="2193" y="1440"/>
              <a:chExt cx="798" cy="477"/>
            </a:xfrm>
          </p:grpSpPr>
          <p:cxnSp>
            <p:nvCxnSpPr>
              <p:cNvPr id="134165" name="AutoShape 21"/>
              <p:cNvCxnSpPr>
                <a:cxnSpLocks noChangeShapeType="1"/>
                <a:stCxn id="134154" idx="1"/>
                <a:endCxn id="134152" idx="7"/>
              </p:cNvCxnSpPr>
              <p:nvPr/>
            </p:nvCxnSpPr>
            <p:spPr bwMode="auto">
              <a:xfrm rot="16200000" flipH="1" flipV="1">
                <a:off x="2591" y="1518"/>
                <a:ext cx="1" cy="798"/>
              </a:xfrm>
              <a:prstGeom prst="curvedConnector3">
                <a:avLst>
                  <a:gd name="adj1" fmla="val -18800000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lg" len="med"/>
              </a:ln>
              <a:effectLst/>
            </p:spPr>
          </p:cxnSp>
          <p:sp>
            <p:nvSpPr>
              <p:cNvPr id="134187" name="Rectangle 43"/>
              <p:cNvSpPr>
                <a:spLocks noChangeArrowheads="1"/>
              </p:cNvSpPr>
              <p:nvPr/>
            </p:nvSpPr>
            <p:spPr bwMode="auto">
              <a:xfrm>
                <a:off x="2439" y="1440"/>
                <a:ext cx="201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</p:grpSp>
      </p:grp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1562100" y="4362450"/>
            <a:ext cx="3429000" cy="2266950"/>
            <a:chOff x="984" y="2748"/>
            <a:chExt cx="2160" cy="1428"/>
          </a:xfrm>
        </p:grpSpPr>
        <p:cxnSp>
          <p:nvCxnSpPr>
            <p:cNvPr id="134168" name="AutoShape 24"/>
            <p:cNvCxnSpPr>
              <a:cxnSpLocks noChangeShapeType="1"/>
              <a:stCxn id="134157" idx="3"/>
              <a:endCxn id="134156" idx="5"/>
            </p:cNvCxnSpPr>
            <p:nvPr/>
          </p:nvCxnSpPr>
          <p:spPr bwMode="auto">
            <a:xfrm rot="5400000">
              <a:off x="2591" y="2966"/>
              <a:ext cx="1" cy="798"/>
            </a:xfrm>
            <a:prstGeom prst="curvedConnector3">
              <a:avLst>
                <a:gd name="adj1" fmla="val 1880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4172" name="AutoShape 28"/>
            <p:cNvCxnSpPr>
              <a:cxnSpLocks noChangeShapeType="1"/>
              <a:stCxn id="134157" idx="4"/>
              <a:endCxn id="134148" idx="4"/>
            </p:cNvCxnSpPr>
            <p:nvPr/>
          </p:nvCxnSpPr>
          <p:spPr bwMode="auto">
            <a:xfrm rot="16200000" flipV="1">
              <a:off x="1728" y="2004"/>
              <a:ext cx="672" cy="2160"/>
            </a:xfrm>
            <a:prstGeom prst="curvedConnector3">
              <a:avLst>
                <a:gd name="adj1" fmla="val -89736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4184" name="Rectangle 40"/>
            <p:cNvSpPr>
              <a:spLocks noChangeArrowheads="1"/>
            </p:cNvSpPr>
            <p:nvPr/>
          </p:nvSpPr>
          <p:spPr bwMode="auto">
            <a:xfrm>
              <a:off x="1579" y="38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34188" name="Rectangle 44"/>
            <p:cNvSpPr>
              <a:spLocks noChangeArrowheads="1"/>
            </p:cNvSpPr>
            <p:nvPr/>
          </p:nvSpPr>
          <p:spPr bwMode="auto">
            <a:xfrm>
              <a:off x="2439" y="345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34203" name="Group 59"/>
          <p:cNvGrpSpPr>
            <a:grpSpLocks/>
          </p:cNvGrpSpPr>
          <p:nvPr/>
        </p:nvGrpSpPr>
        <p:grpSpPr bwMode="auto">
          <a:xfrm>
            <a:off x="2667000" y="3511550"/>
            <a:ext cx="1081088" cy="1358900"/>
            <a:chOff x="1680" y="2212"/>
            <a:chExt cx="681" cy="856"/>
          </a:xfrm>
        </p:grpSpPr>
        <p:cxnSp>
          <p:nvCxnSpPr>
            <p:cNvPr id="134173" name="AutoShape 29"/>
            <p:cNvCxnSpPr>
              <a:cxnSpLocks noChangeShapeType="1"/>
              <a:stCxn id="134152" idx="5"/>
              <a:endCxn id="134156" idx="7"/>
            </p:cNvCxnSpPr>
            <p:nvPr/>
          </p:nvCxnSpPr>
          <p:spPr bwMode="auto">
            <a:xfrm rot="5400000">
              <a:off x="1765" y="2640"/>
              <a:ext cx="856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4174" name="AutoShape 30"/>
            <p:cNvCxnSpPr>
              <a:cxnSpLocks noChangeShapeType="1"/>
              <a:stCxn id="134156" idx="1"/>
              <a:endCxn id="134152" idx="3"/>
            </p:cNvCxnSpPr>
            <p:nvPr/>
          </p:nvCxnSpPr>
          <p:spPr bwMode="auto">
            <a:xfrm rot="16200000">
              <a:off x="1459" y="2640"/>
              <a:ext cx="856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4189" name="Rectangle 45"/>
            <p:cNvSpPr>
              <a:spLocks noChangeArrowheads="1"/>
            </p:cNvSpPr>
            <p:nvPr/>
          </p:nvSpPr>
          <p:spPr bwMode="auto">
            <a:xfrm>
              <a:off x="2160" y="2448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134190" name="Rectangle 46"/>
            <p:cNvSpPr>
              <a:spLocks noChangeArrowheads="1"/>
            </p:cNvSpPr>
            <p:nvPr/>
          </p:nvSpPr>
          <p:spPr bwMode="auto">
            <a:xfrm>
              <a:off x="1680" y="2448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34192" name="Group 48"/>
          <p:cNvGrpSpPr>
            <a:grpSpLocks/>
          </p:cNvGrpSpPr>
          <p:nvPr/>
        </p:nvGrpSpPr>
        <p:grpSpPr bwMode="auto">
          <a:xfrm>
            <a:off x="501650" y="4038600"/>
            <a:ext cx="817563" cy="457200"/>
            <a:chOff x="316" y="2544"/>
            <a:chExt cx="515" cy="288"/>
          </a:xfrm>
        </p:grpSpPr>
        <p:cxnSp>
          <p:nvCxnSpPr>
            <p:cNvPr id="134171" name="AutoShape 27"/>
            <p:cNvCxnSpPr>
              <a:cxnSpLocks noChangeShapeType="1"/>
              <a:stCxn id="134148" idx="2"/>
              <a:endCxn id="134148" idx="3"/>
            </p:cNvCxnSpPr>
            <p:nvPr/>
          </p:nvCxnSpPr>
          <p:spPr bwMode="auto">
            <a:xfrm rot="10800000" flipH="1" flipV="1">
              <a:off x="756" y="2544"/>
              <a:ext cx="75" cy="148"/>
            </a:xfrm>
            <a:prstGeom prst="curvedConnector4">
              <a:avLst>
                <a:gd name="adj1" fmla="val -330671"/>
                <a:gd name="adj2" fmla="val 187162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4191" name="Rectangle 47"/>
            <p:cNvSpPr>
              <a:spLocks noChangeArrowheads="1"/>
            </p:cNvSpPr>
            <p:nvPr/>
          </p:nvSpPr>
          <p:spPr bwMode="auto">
            <a:xfrm>
              <a:off x="316" y="2544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</p:grpSp>
      <p:sp>
        <p:nvSpPr>
          <p:cNvPr id="134204" name="Text Box 60"/>
          <p:cNvSpPr txBox="1">
            <a:spLocks noChangeArrowheads="1"/>
          </p:cNvSpPr>
          <p:nvPr/>
        </p:nvSpPr>
        <p:spPr bwMode="auto">
          <a:xfrm>
            <a:off x="7620000" y="1905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50" grpId="0" autoUpdateAnimBg="0"/>
      <p:bldP spid="1342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4D10-35DF-4929-9F99-8994F2AC0F57}" type="slidenum">
              <a:rPr lang="he-IL"/>
              <a:pPr/>
              <a:t>24</a:t>
            </a:fld>
            <a:endParaRPr lang="en-US"/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76200" y="609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7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0" y="1066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כתבו אוטומט סופי המקבל את כל המספרים הבינריים  המתחלקים ב-5.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35213" name="Group 45"/>
          <p:cNvGrpSpPr>
            <a:grpSpLocks/>
          </p:cNvGrpSpPr>
          <p:nvPr/>
        </p:nvGrpSpPr>
        <p:grpSpPr bwMode="auto">
          <a:xfrm>
            <a:off x="609600" y="2209800"/>
            <a:ext cx="7467600" cy="2667000"/>
            <a:chOff x="384" y="1392"/>
            <a:chExt cx="4704" cy="1680"/>
          </a:xfrm>
        </p:grpSpPr>
        <p:grpSp>
          <p:nvGrpSpPr>
            <p:cNvPr id="135205" name="Group 37"/>
            <p:cNvGrpSpPr>
              <a:grpSpLocks/>
            </p:cNvGrpSpPr>
            <p:nvPr/>
          </p:nvGrpSpPr>
          <p:grpSpPr bwMode="auto">
            <a:xfrm>
              <a:off x="384" y="1872"/>
              <a:ext cx="528" cy="528"/>
              <a:chOff x="384" y="1872"/>
              <a:chExt cx="528" cy="528"/>
            </a:xfrm>
          </p:grpSpPr>
          <p:sp>
            <p:nvSpPr>
              <p:cNvPr id="135173" name="Oval 5"/>
              <p:cNvSpPr>
                <a:spLocks noChangeArrowheads="1"/>
              </p:cNvSpPr>
              <p:nvPr/>
            </p:nvSpPr>
            <p:spPr bwMode="auto">
              <a:xfrm>
                <a:off x="480" y="2016"/>
                <a:ext cx="432" cy="384"/>
              </a:xfrm>
              <a:prstGeom prst="ellipse">
                <a:avLst/>
              </a:prstGeom>
              <a:solidFill>
                <a:srgbClr val="FFFF66"/>
              </a:solidFill>
              <a:ln w="57150" cmpd="thinThick">
                <a:solidFill>
                  <a:schemeClr val="accent2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rtl="0"/>
                <a:r>
                  <a:rPr lang="en-US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r>
                  <a:rPr lang="en-US" sz="2800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5174" name="Line 6"/>
              <p:cNvSpPr>
                <a:spLocks noChangeShapeType="1"/>
              </p:cNvSpPr>
              <p:nvPr/>
            </p:nvSpPr>
            <p:spPr bwMode="auto">
              <a:xfrm>
                <a:off x="384" y="1872"/>
                <a:ext cx="144" cy="192"/>
              </a:xfrm>
              <a:prstGeom prst="line">
                <a:avLst/>
              </a:prstGeom>
              <a:noFill/>
              <a:ln w="57150" cmpd="thinThick">
                <a:solidFill>
                  <a:schemeClr val="accent2"/>
                </a:solidFill>
                <a:round/>
                <a:headEnd/>
                <a:tailEnd type="triangle" w="lg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35181" name="Oval 13"/>
            <p:cNvSpPr>
              <a:spLocks noChangeArrowheads="1"/>
            </p:cNvSpPr>
            <p:nvPr/>
          </p:nvSpPr>
          <p:spPr bwMode="auto">
            <a:xfrm>
              <a:off x="1872" y="2016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5182" name="Oval 14"/>
            <p:cNvSpPr>
              <a:spLocks noChangeArrowheads="1"/>
            </p:cNvSpPr>
            <p:nvPr/>
          </p:nvSpPr>
          <p:spPr bwMode="auto">
            <a:xfrm>
              <a:off x="3216" y="2688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35183" name="Oval 15"/>
            <p:cNvSpPr>
              <a:spLocks noChangeArrowheads="1"/>
            </p:cNvSpPr>
            <p:nvPr/>
          </p:nvSpPr>
          <p:spPr bwMode="auto">
            <a:xfrm>
              <a:off x="3216" y="1392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35184" name="Oval 16"/>
            <p:cNvSpPr>
              <a:spLocks noChangeArrowheads="1"/>
            </p:cNvSpPr>
            <p:nvPr/>
          </p:nvSpPr>
          <p:spPr bwMode="auto">
            <a:xfrm>
              <a:off x="4656" y="2064"/>
              <a:ext cx="432" cy="384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rtl="0"/>
              <a:r>
                <a:rPr 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800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35207" name="Group 39"/>
          <p:cNvGrpSpPr>
            <a:grpSpLocks/>
          </p:cNvGrpSpPr>
          <p:nvPr/>
        </p:nvGrpSpPr>
        <p:grpSpPr bwMode="auto">
          <a:xfrm>
            <a:off x="1104900" y="2667000"/>
            <a:ext cx="1866900" cy="914400"/>
            <a:chOff x="696" y="1680"/>
            <a:chExt cx="1176" cy="576"/>
          </a:xfrm>
        </p:grpSpPr>
        <p:sp>
          <p:nvSpPr>
            <p:cNvPr id="135185" name="Line 17"/>
            <p:cNvSpPr>
              <a:spLocks noChangeShapeType="1"/>
            </p:cNvSpPr>
            <p:nvPr/>
          </p:nvSpPr>
          <p:spPr bwMode="auto">
            <a:xfrm>
              <a:off x="912" y="2208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cxnSp>
          <p:nvCxnSpPr>
            <p:cNvPr id="135190" name="AutoShape 22"/>
            <p:cNvCxnSpPr>
              <a:cxnSpLocks noChangeShapeType="1"/>
              <a:stCxn id="135173" idx="6"/>
              <a:endCxn id="135173" idx="0"/>
            </p:cNvCxnSpPr>
            <p:nvPr/>
          </p:nvCxnSpPr>
          <p:spPr bwMode="auto">
            <a:xfrm flipH="1" flipV="1">
              <a:off x="696" y="2004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5192" name="Rectangle 24"/>
            <p:cNvSpPr>
              <a:spLocks noChangeArrowheads="1"/>
            </p:cNvSpPr>
            <p:nvPr/>
          </p:nvSpPr>
          <p:spPr bwMode="auto">
            <a:xfrm>
              <a:off x="912" y="1680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35193" name="Rectangle 25"/>
            <p:cNvSpPr>
              <a:spLocks noChangeArrowheads="1"/>
            </p:cNvSpPr>
            <p:nvPr/>
          </p:nvSpPr>
          <p:spPr bwMode="auto">
            <a:xfrm>
              <a:off x="1296" y="196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35208" name="Group 40"/>
          <p:cNvGrpSpPr>
            <a:grpSpLocks/>
          </p:cNvGrpSpPr>
          <p:nvPr/>
        </p:nvGrpSpPr>
        <p:grpSpPr bwMode="auto">
          <a:xfrm>
            <a:off x="3429000" y="2438400"/>
            <a:ext cx="1676400" cy="2133600"/>
            <a:chOff x="2160" y="1536"/>
            <a:chExt cx="1056" cy="1344"/>
          </a:xfrm>
        </p:grpSpPr>
        <p:sp>
          <p:nvSpPr>
            <p:cNvPr id="135186" name="Line 18"/>
            <p:cNvSpPr>
              <a:spLocks noChangeShapeType="1"/>
            </p:cNvSpPr>
            <p:nvPr/>
          </p:nvSpPr>
          <p:spPr bwMode="auto">
            <a:xfrm>
              <a:off x="2256" y="2352"/>
              <a:ext cx="96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5187" name="Line 19"/>
            <p:cNvSpPr>
              <a:spLocks noChangeShapeType="1"/>
            </p:cNvSpPr>
            <p:nvPr/>
          </p:nvSpPr>
          <p:spPr bwMode="auto">
            <a:xfrm flipV="1">
              <a:off x="2160" y="1536"/>
              <a:ext cx="1056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5194" name="Rectangle 26"/>
            <p:cNvSpPr>
              <a:spLocks noChangeArrowheads="1"/>
            </p:cNvSpPr>
            <p:nvPr/>
          </p:nvSpPr>
          <p:spPr bwMode="auto">
            <a:xfrm>
              <a:off x="2736" y="2400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35195" name="Rectangle 27"/>
            <p:cNvSpPr>
              <a:spLocks noChangeArrowheads="1"/>
            </p:cNvSpPr>
            <p:nvPr/>
          </p:nvSpPr>
          <p:spPr bwMode="auto">
            <a:xfrm>
              <a:off x="2544" y="15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35211" name="Group 43"/>
          <p:cNvGrpSpPr>
            <a:grpSpLocks/>
          </p:cNvGrpSpPr>
          <p:nvPr/>
        </p:nvGrpSpPr>
        <p:grpSpPr bwMode="auto">
          <a:xfrm>
            <a:off x="5791200" y="2590800"/>
            <a:ext cx="2622550" cy="990600"/>
            <a:chOff x="3648" y="1632"/>
            <a:chExt cx="1652" cy="624"/>
          </a:xfrm>
        </p:grpSpPr>
        <p:cxnSp>
          <p:nvCxnSpPr>
            <p:cNvPr id="135179" name="AutoShape 11"/>
            <p:cNvCxnSpPr>
              <a:cxnSpLocks noChangeShapeType="1"/>
              <a:stCxn id="135184" idx="6"/>
              <a:endCxn id="135184" idx="7"/>
            </p:cNvCxnSpPr>
            <p:nvPr/>
          </p:nvCxnSpPr>
          <p:spPr bwMode="auto">
            <a:xfrm flipH="1" flipV="1">
              <a:off x="5025" y="2108"/>
              <a:ext cx="75" cy="148"/>
            </a:xfrm>
            <a:prstGeom prst="curvedConnector4">
              <a:avLst>
                <a:gd name="adj1" fmla="val -176000"/>
                <a:gd name="adj2" fmla="val 227028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5189" name="Line 21"/>
            <p:cNvSpPr>
              <a:spLocks noChangeShapeType="1"/>
            </p:cNvSpPr>
            <p:nvPr/>
          </p:nvSpPr>
          <p:spPr bwMode="auto">
            <a:xfrm flipH="1" flipV="1">
              <a:off x="3648" y="1632"/>
              <a:ext cx="1104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5196" name="Rectangle 28"/>
            <p:cNvSpPr>
              <a:spLocks noChangeArrowheads="1"/>
            </p:cNvSpPr>
            <p:nvPr/>
          </p:nvSpPr>
          <p:spPr bwMode="auto">
            <a:xfrm>
              <a:off x="4176" y="163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35198" name="Rectangle 30"/>
            <p:cNvSpPr>
              <a:spLocks noChangeArrowheads="1"/>
            </p:cNvSpPr>
            <p:nvPr/>
          </p:nvSpPr>
          <p:spPr bwMode="auto">
            <a:xfrm>
              <a:off x="5088" y="163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35210" name="Group 42"/>
          <p:cNvGrpSpPr>
            <a:grpSpLocks/>
          </p:cNvGrpSpPr>
          <p:nvPr/>
        </p:nvGrpSpPr>
        <p:grpSpPr bwMode="auto">
          <a:xfrm>
            <a:off x="3657600" y="2743200"/>
            <a:ext cx="2057400" cy="1524000"/>
            <a:chOff x="2304" y="1728"/>
            <a:chExt cx="1296" cy="960"/>
          </a:xfrm>
        </p:grpSpPr>
        <p:sp>
          <p:nvSpPr>
            <p:cNvPr id="135199" name="Line 31"/>
            <p:cNvSpPr>
              <a:spLocks noChangeShapeType="1"/>
            </p:cNvSpPr>
            <p:nvPr/>
          </p:nvSpPr>
          <p:spPr bwMode="auto">
            <a:xfrm flipH="1">
              <a:off x="3436" y="1776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5200" name="Rectangle 32"/>
            <p:cNvSpPr>
              <a:spLocks noChangeArrowheads="1"/>
            </p:cNvSpPr>
            <p:nvPr/>
          </p:nvSpPr>
          <p:spPr bwMode="auto">
            <a:xfrm>
              <a:off x="3388" y="201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5201" name="Line 33"/>
            <p:cNvSpPr>
              <a:spLocks noChangeShapeType="1"/>
            </p:cNvSpPr>
            <p:nvPr/>
          </p:nvSpPr>
          <p:spPr bwMode="auto">
            <a:xfrm flipH="1">
              <a:off x="2304" y="1728"/>
              <a:ext cx="1008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5202" name="Rectangle 34"/>
            <p:cNvSpPr>
              <a:spLocks noChangeArrowheads="1"/>
            </p:cNvSpPr>
            <p:nvPr/>
          </p:nvSpPr>
          <p:spPr bwMode="auto">
            <a:xfrm>
              <a:off x="2928" y="1824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35209" name="Group 41"/>
          <p:cNvGrpSpPr>
            <a:grpSpLocks/>
          </p:cNvGrpSpPr>
          <p:nvPr/>
        </p:nvGrpSpPr>
        <p:grpSpPr bwMode="auto">
          <a:xfrm>
            <a:off x="1104900" y="3733800"/>
            <a:ext cx="6362700" cy="1447800"/>
            <a:chOff x="696" y="2352"/>
            <a:chExt cx="4008" cy="912"/>
          </a:xfrm>
        </p:grpSpPr>
        <p:sp>
          <p:nvSpPr>
            <p:cNvPr id="135188" name="Line 20"/>
            <p:cNvSpPr>
              <a:spLocks noChangeShapeType="1"/>
            </p:cNvSpPr>
            <p:nvPr/>
          </p:nvSpPr>
          <p:spPr bwMode="auto">
            <a:xfrm flipV="1">
              <a:off x="3648" y="2352"/>
              <a:ext cx="1056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5197" name="Rectangle 29"/>
            <p:cNvSpPr>
              <a:spLocks noChangeArrowheads="1"/>
            </p:cNvSpPr>
            <p:nvPr/>
          </p:nvSpPr>
          <p:spPr bwMode="auto">
            <a:xfrm>
              <a:off x="4128" y="2544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cxnSp>
          <p:nvCxnSpPr>
            <p:cNvPr id="135203" name="AutoShape 35"/>
            <p:cNvCxnSpPr>
              <a:cxnSpLocks noChangeShapeType="1"/>
              <a:stCxn id="135182" idx="3"/>
              <a:endCxn id="135173" idx="4"/>
            </p:cNvCxnSpPr>
            <p:nvPr/>
          </p:nvCxnSpPr>
          <p:spPr bwMode="auto">
            <a:xfrm rot="16200000" flipV="1">
              <a:off x="1680" y="1428"/>
              <a:ext cx="616" cy="2583"/>
            </a:xfrm>
            <a:prstGeom prst="curvedConnector3">
              <a:avLst>
                <a:gd name="adj1" fmla="val -30519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35204" name="Rectangle 36"/>
            <p:cNvSpPr>
              <a:spLocks noChangeArrowheads="1"/>
            </p:cNvSpPr>
            <p:nvPr/>
          </p:nvSpPr>
          <p:spPr bwMode="auto">
            <a:xfrm>
              <a:off x="1948" y="297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0" y="57912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הסבר: אם האוטומט נמצא במצב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זאת אומרת שלמספר שקראנו עד עכשיו  יש שארית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בחלוקה ב-5.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1" grpId="0" autoUpdateAnimBg="0"/>
      <p:bldP spid="1352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4580-B6F6-48F5-9D0E-92236321CAC0}" type="slidenum">
              <a:rPr lang="he-IL"/>
              <a:pPr/>
              <a:t>25</a:t>
            </a:fld>
            <a:endParaRPr lang="en-US"/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76200" y="609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8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0" y="1066800"/>
            <a:ext cx="8610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r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כתבו אוטומט סופי המקבל את כל המילים מעל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{0,1,2}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שבהן:</a:t>
            </a:r>
          </a:p>
          <a:p>
            <a:pPr marL="457200" indent="-457200" algn="r">
              <a:spcBef>
                <a:spcPct val="50000"/>
              </a:spcBef>
              <a:buFontTx/>
              <a:buAutoNum type="arabicParenR"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התו "1" מופיע מספר זוגי של פעמים.</a:t>
            </a:r>
          </a:p>
          <a:p>
            <a:pPr marL="457200" indent="-457200" algn="r">
              <a:spcBef>
                <a:spcPct val="50000"/>
              </a:spcBef>
              <a:buFontTx/>
              <a:buAutoNum type="arabicParenR"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התו "2" מופיע לכל היותר שלוש פעמים.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1416050" y="3657600"/>
            <a:ext cx="677863" cy="1447800"/>
            <a:chOff x="1781" y="2304"/>
            <a:chExt cx="427" cy="912"/>
          </a:xfrm>
        </p:grpSpPr>
        <p:sp>
          <p:nvSpPr>
            <p:cNvPr id="142356" name="Rectangle 20"/>
            <p:cNvSpPr>
              <a:spLocks noChangeArrowheads="1"/>
            </p:cNvSpPr>
            <p:nvPr/>
          </p:nvSpPr>
          <p:spPr bwMode="auto">
            <a:xfrm>
              <a:off x="1781" y="259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372" name="Line 36"/>
            <p:cNvSpPr>
              <a:spLocks noChangeShapeType="1"/>
            </p:cNvSpPr>
            <p:nvPr/>
          </p:nvSpPr>
          <p:spPr bwMode="auto">
            <a:xfrm>
              <a:off x="1968" y="2304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2373" name="Line 37"/>
            <p:cNvSpPr>
              <a:spLocks noChangeShapeType="1"/>
            </p:cNvSpPr>
            <p:nvPr/>
          </p:nvSpPr>
          <p:spPr bwMode="auto">
            <a:xfrm flipV="1">
              <a:off x="2064" y="2304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2374" name="Rectangle 38"/>
            <p:cNvSpPr>
              <a:spLocks noChangeArrowheads="1"/>
            </p:cNvSpPr>
            <p:nvPr/>
          </p:nvSpPr>
          <p:spPr bwMode="auto">
            <a:xfrm>
              <a:off x="2007" y="2602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2376" name="Group 40"/>
          <p:cNvGrpSpPr>
            <a:grpSpLocks/>
          </p:cNvGrpSpPr>
          <p:nvPr/>
        </p:nvGrpSpPr>
        <p:grpSpPr bwMode="auto">
          <a:xfrm>
            <a:off x="3055938" y="3657600"/>
            <a:ext cx="677862" cy="1447800"/>
            <a:chOff x="1781" y="2304"/>
            <a:chExt cx="427" cy="912"/>
          </a:xfrm>
        </p:grpSpPr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1781" y="259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378" name="Line 42"/>
            <p:cNvSpPr>
              <a:spLocks noChangeShapeType="1"/>
            </p:cNvSpPr>
            <p:nvPr/>
          </p:nvSpPr>
          <p:spPr bwMode="auto">
            <a:xfrm>
              <a:off x="1968" y="2304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2379" name="Line 43"/>
            <p:cNvSpPr>
              <a:spLocks noChangeShapeType="1"/>
            </p:cNvSpPr>
            <p:nvPr/>
          </p:nvSpPr>
          <p:spPr bwMode="auto">
            <a:xfrm flipV="1">
              <a:off x="2064" y="2304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2380" name="Rectangle 44"/>
            <p:cNvSpPr>
              <a:spLocks noChangeArrowheads="1"/>
            </p:cNvSpPr>
            <p:nvPr/>
          </p:nvSpPr>
          <p:spPr bwMode="auto">
            <a:xfrm>
              <a:off x="2007" y="2602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2381" name="Group 45"/>
          <p:cNvGrpSpPr>
            <a:grpSpLocks/>
          </p:cNvGrpSpPr>
          <p:nvPr/>
        </p:nvGrpSpPr>
        <p:grpSpPr bwMode="auto">
          <a:xfrm>
            <a:off x="4648200" y="3657600"/>
            <a:ext cx="677863" cy="1447800"/>
            <a:chOff x="1781" y="2304"/>
            <a:chExt cx="427" cy="912"/>
          </a:xfrm>
        </p:grpSpPr>
        <p:sp>
          <p:nvSpPr>
            <p:cNvPr id="142382" name="Rectangle 46"/>
            <p:cNvSpPr>
              <a:spLocks noChangeArrowheads="1"/>
            </p:cNvSpPr>
            <p:nvPr/>
          </p:nvSpPr>
          <p:spPr bwMode="auto">
            <a:xfrm>
              <a:off x="1781" y="259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383" name="Line 47"/>
            <p:cNvSpPr>
              <a:spLocks noChangeShapeType="1"/>
            </p:cNvSpPr>
            <p:nvPr/>
          </p:nvSpPr>
          <p:spPr bwMode="auto">
            <a:xfrm>
              <a:off x="1968" y="2304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2384" name="Line 48"/>
            <p:cNvSpPr>
              <a:spLocks noChangeShapeType="1"/>
            </p:cNvSpPr>
            <p:nvPr/>
          </p:nvSpPr>
          <p:spPr bwMode="auto">
            <a:xfrm flipV="1">
              <a:off x="2064" y="2304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007" y="2602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2386" name="Group 50"/>
          <p:cNvGrpSpPr>
            <a:grpSpLocks/>
          </p:cNvGrpSpPr>
          <p:nvPr/>
        </p:nvGrpSpPr>
        <p:grpSpPr bwMode="auto">
          <a:xfrm>
            <a:off x="6308725" y="3657600"/>
            <a:ext cx="677863" cy="1447800"/>
            <a:chOff x="1781" y="2304"/>
            <a:chExt cx="427" cy="912"/>
          </a:xfrm>
        </p:grpSpPr>
        <p:sp>
          <p:nvSpPr>
            <p:cNvPr id="142387" name="Rectangle 51"/>
            <p:cNvSpPr>
              <a:spLocks noChangeArrowheads="1"/>
            </p:cNvSpPr>
            <p:nvPr/>
          </p:nvSpPr>
          <p:spPr bwMode="auto">
            <a:xfrm>
              <a:off x="1781" y="259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388" name="Line 52"/>
            <p:cNvSpPr>
              <a:spLocks noChangeShapeType="1"/>
            </p:cNvSpPr>
            <p:nvPr/>
          </p:nvSpPr>
          <p:spPr bwMode="auto">
            <a:xfrm>
              <a:off x="1968" y="2304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2389" name="Line 53"/>
            <p:cNvSpPr>
              <a:spLocks noChangeShapeType="1"/>
            </p:cNvSpPr>
            <p:nvPr/>
          </p:nvSpPr>
          <p:spPr bwMode="auto">
            <a:xfrm flipV="1">
              <a:off x="2064" y="2304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2390" name="Rectangle 54"/>
            <p:cNvSpPr>
              <a:spLocks noChangeArrowheads="1"/>
            </p:cNvSpPr>
            <p:nvPr/>
          </p:nvSpPr>
          <p:spPr bwMode="auto">
            <a:xfrm>
              <a:off x="2007" y="2602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2420" name="Group 84"/>
          <p:cNvGrpSpPr>
            <a:grpSpLocks/>
          </p:cNvGrpSpPr>
          <p:nvPr/>
        </p:nvGrpSpPr>
        <p:grpSpPr bwMode="auto">
          <a:xfrm>
            <a:off x="1905000" y="2514600"/>
            <a:ext cx="623888" cy="838200"/>
            <a:chOff x="1200" y="1584"/>
            <a:chExt cx="393" cy="528"/>
          </a:xfrm>
        </p:grpSpPr>
        <p:cxnSp>
          <p:nvCxnSpPr>
            <p:cNvPr id="142355" name="AutoShape 19"/>
            <p:cNvCxnSpPr>
              <a:cxnSpLocks noChangeShapeType="1"/>
            </p:cNvCxnSpPr>
            <p:nvPr/>
          </p:nvCxnSpPr>
          <p:spPr bwMode="auto">
            <a:xfrm flipH="1" flipV="1">
              <a:off x="1200" y="1908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42402" name="Rectangle 66"/>
            <p:cNvSpPr>
              <a:spLocks noChangeArrowheads="1"/>
            </p:cNvSpPr>
            <p:nvPr/>
          </p:nvSpPr>
          <p:spPr bwMode="auto">
            <a:xfrm>
              <a:off x="1392" y="1584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2421" name="Group 85"/>
          <p:cNvGrpSpPr>
            <a:grpSpLocks/>
          </p:cNvGrpSpPr>
          <p:nvPr/>
        </p:nvGrpSpPr>
        <p:grpSpPr bwMode="auto">
          <a:xfrm>
            <a:off x="1905000" y="2514600"/>
            <a:ext cx="5638800" cy="2914650"/>
            <a:chOff x="1200" y="1584"/>
            <a:chExt cx="3552" cy="1836"/>
          </a:xfrm>
        </p:grpSpPr>
        <p:cxnSp>
          <p:nvCxnSpPr>
            <p:cNvPr id="142364" name="AutoShape 28"/>
            <p:cNvCxnSpPr>
              <a:cxnSpLocks noChangeShapeType="1"/>
            </p:cNvCxnSpPr>
            <p:nvPr/>
          </p:nvCxnSpPr>
          <p:spPr bwMode="auto">
            <a:xfrm flipH="1" flipV="1">
              <a:off x="2256" y="1908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42365" name="AutoShape 29"/>
            <p:cNvCxnSpPr>
              <a:cxnSpLocks noChangeShapeType="1"/>
            </p:cNvCxnSpPr>
            <p:nvPr/>
          </p:nvCxnSpPr>
          <p:spPr bwMode="auto">
            <a:xfrm flipH="1" flipV="1">
              <a:off x="3259" y="1908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42366" name="AutoShape 30"/>
            <p:cNvCxnSpPr>
              <a:cxnSpLocks noChangeShapeType="1"/>
            </p:cNvCxnSpPr>
            <p:nvPr/>
          </p:nvCxnSpPr>
          <p:spPr bwMode="auto">
            <a:xfrm flipH="1" flipV="1">
              <a:off x="4284" y="1908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42367" name="AutoShape 31"/>
            <p:cNvCxnSpPr>
              <a:cxnSpLocks noChangeShapeType="1"/>
            </p:cNvCxnSpPr>
            <p:nvPr/>
          </p:nvCxnSpPr>
          <p:spPr bwMode="auto">
            <a:xfrm flipH="1" flipV="1">
              <a:off x="1200" y="3216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42368" name="AutoShape 32"/>
            <p:cNvCxnSpPr>
              <a:cxnSpLocks noChangeShapeType="1"/>
            </p:cNvCxnSpPr>
            <p:nvPr/>
          </p:nvCxnSpPr>
          <p:spPr bwMode="auto">
            <a:xfrm flipH="1" flipV="1">
              <a:off x="2256" y="3216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42369" name="AutoShape 33"/>
            <p:cNvCxnSpPr>
              <a:cxnSpLocks noChangeShapeType="1"/>
            </p:cNvCxnSpPr>
            <p:nvPr/>
          </p:nvCxnSpPr>
          <p:spPr bwMode="auto">
            <a:xfrm flipH="1" flipV="1">
              <a:off x="3259" y="3216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42370" name="AutoShape 34"/>
            <p:cNvCxnSpPr>
              <a:cxnSpLocks noChangeShapeType="1"/>
            </p:cNvCxnSpPr>
            <p:nvPr/>
          </p:nvCxnSpPr>
          <p:spPr bwMode="auto">
            <a:xfrm flipH="1" flipV="1">
              <a:off x="4284" y="3216"/>
              <a:ext cx="228" cy="204"/>
            </a:xfrm>
            <a:prstGeom prst="curvedConnector4">
              <a:avLst>
                <a:gd name="adj1" fmla="val -57894"/>
                <a:gd name="adj2" fmla="val 164704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448" y="1584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3456" y="1584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405" name="Rectangle 69"/>
            <p:cNvSpPr>
              <a:spLocks noChangeArrowheads="1"/>
            </p:cNvSpPr>
            <p:nvPr/>
          </p:nvSpPr>
          <p:spPr bwMode="auto">
            <a:xfrm>
              <a:off x="4464" y="1584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440" y="2928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2487" y="2928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408" name="Rectangle 72"/>
            <p:cNvSpPr>
              <a:spLocks noChangeArrowheads="1"/>
            </p:cNvSpPr>
            <p:nvPr/>
          </p:nvSpPr>
          <p:spPr bwMode="auto">
            <a:xfrm>
              <a:off x="3495" y="2928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551" y="297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2574925" y="2979738"/>
            <a:ext cx="3190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4229100" y="2971800"/>
            <a:ext cx="3190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5753100" y="2971800"/>
            <a:ext cx="3190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49" name="Oval 13"/>
          <p:cNvSpPr>
            <a:spLocks noChangeArrowheads="1"/>
          </p:cNvSpPr>
          <p:nvPr/>
        </p:nvSpPr>
        <p:spPr bwMode="auto">
          <a:xfrm>
            <a:off x="1423988" y="3048000"/>
            <a:ext cx="838200" cy="609600"/>
          </a:xfrm>
          <a:prstGeom prst="ellipse">
            <a:avLst/>
          </a:prstGeom>
          <a:solidFill>
            <a:srgbClr val="FFFF66"/>
          </a:solidFill>
          <a:ln w="57150" cmpd="thickThin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זוגי</a:t>
            </a:r>
            <a:r>
              <a:rPr lang="he-IL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800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351" name="Oval 15"/>
          <p:cNvSpPr>
            <a:spLocks noChangeArrowheads="1"/>
          </p:cNvSpPr>
          <p:nvPr/>
        </p:nvSpPr>
        <p:spPr bwMode="auto">
          <a:xfrm>
            <a:off x="3100388" y="3048000"/>
            <a:ext cx="838200" cy="609600"/>
          </a:xfrm>
          <a:prstGeom prst="ellipse">
            <a:avLst/>
          </a:prstGeom>
          <a:solidFill>
            <a:srgbClr val="FFFF66"/>
          </a:solidFill>
          <a:ln w="57150" cmpd="thickThin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זוגי</a:t>
            </a:r>
            <a:r>
              <a:rPr lang="he-IL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sz="2800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358" name="Oval 22"/>
          <p:cNvSpPr>
            <a:spLocks noChangeArrowheads="1"/>
          </p:cNvSpPr>
          <p:nvPr/>
        </p:nvSpPr>
        <p:spPr bwMode="auto">
          <a:xfrm>
            <a:off x="4768850" y="3048000"/>
            <a:ext cx="762000" cy="609600"/>
          </a:xfrm>
          <a:prstGeom prst="ellipse">
            <a:avLst/>
          </a:prstGeom>
          <a:solidFill>
            <a:srgbClr val="FFFF66"/>
          </a:solidFill>
          <a:ln w="57150" cmpd="thickThin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זוגי</a:t>
            </a:r>
            <a:r>
              <a:rPr lang="he-IL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800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359" name="Oval 23"/>
          <p:cNvSpPr>
            <a:spLocks noChangeArrowheads="1"/>
          </p:cNvSpPr>
          <p:nvPr/>
        </p:nvSpPr>
        <p:spPr bwMode="auto">
          <a:xfrm>
            <a:off x="6300788" y="3048000"/>
            <a:ext cx="838200" cy="609600"/>
          </a:xfrm>
          <a:prstGeom prst="ellipse">
            <a:avLst/>
          </a:prstGeom>
          <a:solidFill>
            <a:srgbClr val="FFFF66"/>
          </a:solidFill>
          <a:ln w="57150" cmpd="thickThin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זוגי</a:t>
            </a:r>
            <a:r>
              <a:rPr lang="he-IL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2800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391" name="Line 55"/>
          <p:cNvSpPr>
            <a:spLocks noChangeShapeType="1"/>
          </p:cNvSpPr>
          <p:nvPr/>
        </p:nvSpPr>
        <p:spPr bwMode="auto">
          <a:xfrm>
            <a:off x="2262188" y="33528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392" name="Line 56"/>
          <p:cNvSpPr>
            <a:spLocks noChangeShapeType="1"/>
          </p:cNvSpPr>
          <p:nvPr/>
        </p:nvSpPr>
        <p:spPr bwMode="auto">
          <a:xfrm>
            <a:off x="3938588" y="33528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393" name="Line 57"/>
          <p:cNvSpPr>
            <a:spLocks noChangeShapeType="1"/>
          </p:cNvSpPr>
          <p:nvPr/>
        </p:nvSpPr>
        <p:spPr bwMode="auto">
          <a:xfrm>
            <a:off x="5462588" y="33528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411" name="Oval 75"/>
          <p:cNvSpPr>
            <a:spLocks noChangeArrowheads="1"/>
          </p:cNvSpPr>
          <p:nvPr/>
        </p:nvSpPr>
        <p:spPr bwMode="auto">
          <a:xfrm>
            <a:off x="7672388" y="3962400"/>
            <a:ext cx="838200" cy="609600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&gt;3</a:t>
            </a:r>
            <a:endParaRPr lang="en-US" sz="2000" baseline="-25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412" name="Line 76"/>
          <p:cNvSpPr>
            <a:spLocks noChangeShapeType="1"/>
          </p:cNvSpPr>
          <p:nvPr/>
        </p:nvSpPr>
        <p:spPr bwMode="auto">
          <a:xfrm>
            <a:off x="7138988" y="3352800"/>
            <a:ext cx="685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7367588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42396" name="Rectangle 60"/>
          <p:cNvSpPr>
            <a:spLocks noChangeArrowheads="1"/>
          </p:cNvSpPr>
          <p:nvPr/>
        </p:nvSpPr>
        <p:spPr bwMode="auto">
          <a:xfrm>
            <a:off x="2597150" y="5122863"/>
            <a:ext cx="3190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98" name="Line 62"/>
          <p:cNvSpPr>
            <a:spLocks noChangeShapeType="1"/>
          </p:cNvSpPr>
          <p:nvPr/>
        </p:nvSpPr>
        <p:spPr bwMode="auto">
          <a:xfrm>
            <a:off x="3960813" y="5495925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399" name="Line 63"/>
          <p:cNvSpPr>
            <a:spLocks noChangeShapeType="1"/>
          </p:cNvSpPr>
          <p:nvPr/>
        </p:nvSpPr>
        <p:spPr bwMode="auto">
          <a:xfrm>
            <a:off x="5484813" y="5495925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354" name="Line 18"/>
          <p:cNvSpPr>
            <a:spLocks noChangeShapeType="1"/>
          </p:cNvSpPr>
          <p:nvPr/>
        </p:nvSpPr>
        <p:spPr bwMode="auto">
          <a:xfrm>
            <a:off x="971550" y="2565400"/>
            <a:ext cx="5334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360" name="Oval 24"/>
          <p:cNvSpPr>
            <a:spLocks noChangeArrowheads="1"/>
          </p:cNvSpPr>
          <p:nvPr/>
        </p:nvSpPr>
        <p:spPr bwMode="auto">
          <a:xfrm>
            <a:off x="1446213" y="5114925"/>
            <a:ext cx="838200" cy="609600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he-IL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אי-זוגי</a:t>
            </a:r>
            <a:r>
              <a:rPr lang="he-IL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sz="2000" baseline="-25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61" name="Oval 25"/>
          <p:cNvSpPr>
            <a:spLocks noChangeArrowheads="1"/>
          </p:cNvSpPr>
          <p:nvPr/>
        </p:nvSpPr>
        <p:spPr bwMode="auto">
          <a:xfrm>
            <a:off x="3122613" y="5114925"/>
            <a:ext cx="838200" cy="609600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he-IL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אי-זוגי</a:t>
            </a:r>
            <a:r>
              <a:rPr lang="he-IL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000" baseline="-25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62" name="Oval 26"/>
          <p:cNvSpPr>
            <a:spLocks noChangeArrowheads="1"/>
          </p:cNvSpPr>
          <p:nvPr/>
        </p:nvSpPr>
        <p:spPr bwMode="auto">
          <a:xfrm>
            <a:off x="4714875" y="5114925"/>
            <a:ext cx="838200" cy="609600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he-IL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אי-זוגי</a:t>
            </a:r>
            <a:r>
              <a:rPr lang="he-IL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000" baseline="-25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63" name="Oval 27"/>
          <p:cNvSpPr>
            <a:spLocks noChangeArrowheads="1"/>
          </p:cNvSpPr>
          <p:nvPr/>
        </p:nvSpPr>
        <p:spPr bwMode="auto">
          <a:xfrm>
            <a:off x="6323013" y="5114925"/>
            <a:ext cx="838200" cy="609600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accent2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pPr rtl="0"/>
            <a:r>
              <a:rPr lang="he-IL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אי-זוגי</a:t>
            </a:r>
            <a:r>
              <a:rPr lang="he-IL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2000" baseline="-25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97" name="Line 61"/>
          <p:cNvSpPr>
            <a:spLocks noChangeShapeType="1"/>
          </p:cNvSpPr>
          <p:nvPr/>
        </p:nvSpPr>
        <p:spPr bwMode="auto">
          <a:xfrm>
            <a:off x="2284413" y="5495925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251325" y="5114925"/>
            <a:ext cx="3190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775325" y="5114925"/>
            <a:ext cx="3190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413" name="Line 77"/>
          <p:cNvSpPr>
            <a:spLocks noChangeShapeType="1"/>
          </p:cNvSpPr>
          <p:nvPr/>
        </p:nvSpPr>
        <p:spPr bwMode="auto">
          <a:xfrm flipV="1">
            <a:off x="7161213" y="4581525"/>
            <a:ext cx="9144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7519988" y="487838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317C-2A8B-464C-877A-42167938E027}" type="slidenum">
              <a:rPr lang="he-IL"/>
              <a:pPr/>
              <a:t>3</a:t>
            </a:fld>
            <a:endParaRPr lang="en-US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מכונת טיורינג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מורכבת מ-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5181600" y="1219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קבוצה סופית של מצבים.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5486400" y="1752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אלפבית סופי של תווים.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7772400" y="4114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{0,1}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733800" y="22860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סרט אינסופי שמשבצות מסומנות עליו.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457200" y="2819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4. ראש קורא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כותב  המסוגל לנוע לאורך הסרט, לקרוא ולכתוב עליו.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3" name="Line 25">
            <a:hlinkClick r:id="" action="ppaction://noaction" highlightClick="1"/>
          </p:cNvPr>
          <p:cNvSpPr>
            <a:spLocks noChangeShapeType="1"/>
          </p:cNvSpPr>
          <p:nvPr/>
        </p:nvSpPr>
        <p:spPr bwMode="auto">
          <a:xfrm flipV="1">
            <a:off x="4752975" y="6310313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6248400" y="3352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תרשים מעברים.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73803" name="Group 75"/>
          <p:cNvGrpSpPr>
            <a:grpSpLocks/>
          </p:cNvGrpSpPr>
          <p:nvPr/>
        </p:nvGrpSpPr>
        <p:grpSpPr bwMode="auto">
          <a:xfrm>
            <a:off x="381000" y="3576638"/>
            <a:ext cx="2103438" cy="1833562"/>
            <a:chOff x="288" y="2553"/>
            <a:chExt cx="1152" cy="1155"/>
          </a:xfrm>
        </p:grpSpPr>
        <p:sp>
          <p:nvSpPr>
            <p:cNvPr id="73796" name="Text Box 68"/>
            <p:cNvSpPr txBox="1">
              <a:spLocks noChangeArrowheads="1"/>
            </p:cNvSpPr>
            <p:nvPr/>
          </p:nvSpPr>
          <p:spPr bwMode="auto">
            <a:xfrm>
              <a:off x="288" y="2553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(A,0)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→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(A,0,R)</a:t>
              </a:r>
            </a:p>
          </p:txBody>
        </p:sp>
        <p:sp>
          <p:nvSpPr>
            <p:cNvPr id="73797" name="Text Box 69"/>
            <p:cNvSpPr txBox="1">
              <a:spLocks noChangeArrowheads="1"/>
            </p:cNvSpPr>
            <p:nvPr/>
          </p:nvSpPr>
          <p:spPr bwMode="auto">
            <a:xfrm>
              <a:off x="288" y="2736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(A,1)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→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(A,1,R)</a:t>
              </a:r>
            </a:p>
          </p:txBody>
        </p:sp>
        <p:sp>
          <p:nvSpPr>
            <p:cNvPr id="73798" name="Text Box 70"/>
            <p:cNvSpPr txBox="1">
              <a:spLocks noChangeArrowheads="1"/>
            </p:cNvSpPr>
            <p:nvPr/>
          </p:nvSpPr>
          <p:spPr bwMode="auto">
            <a:xfrm>
              <a:off x="288" y="2937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(A,#)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→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(B,0,L)</a:t>
              </a:r>
            </a:p>
          </p:txBody>
        </p:sp>
        <p:sp>
          <p:nvSpPr>
            <p:cNvPr id="73800" name="Text Box 72"/>
            <p:cNvSpPr txBox="1">
              <a:spLocks noChangeArrowheads="1"/>
            </p:cNvSpPr>
            <p:nvPr/>
          </p:nvSpPr>
          <p:spPr bwMode="auto">
            <a:xfrm>
              <a:off x="288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(B,0)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→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(B,0,L)</a:t>
              </a:r>
            </a:p>
          </p:txBody>
        </p:sp>
        <p:sp>
          <p:nvSpPr>
            <p:cNvPr id="73801" name="Text Box 73"/>
            <p:cNvSpPr txBox="1">
              <a:spLocks noChangeArrowheads="1"/>
            </p:cNvSpPr>
            <p:nvPr/>
          </p:nvSpPr>
          <p:spPr bwMode="auto">
            <a:xfrm>
              <a:off x="288" y="3303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(B,1)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→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(B,1,L)</a:t>
              </a:r>
            </a:p>
          </p:txBody>
        </p:sp>
        <p:sp>
          <p:nvSpPr>
            <p:cNvPr id="73802" name="Text Box 74"/>
            <p:cNvSpPr txBox="1">
              <a:spLocks noChangeArrowheads="1"/>
            </p:cNvSpPr>
            <p:nvPr/>
          </p:nvSpPr>
          <p:spPr bwMode="auto">
            <a:xfrm>
              <a:off x="288" y="3477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(B,#)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→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(stop, #,R)</a:t>
              </a:r>
            </a:p>
          </p:txBody>
        </p:sp>
      </p:grpSp>
      <p:grpSp>
        <p:nvGrpSpPr>
          <p:cNvPr id="73809" name="Group 81"/>
          <p:cNvGrpSpPr>
            <a:grpSpLocks/>
          </p:cNvGrpSpPr>
          <p:nvPr/>
        </p:nvGrpSpPr>
        <p:grpSpPr bwMode="auto">
          <a:xfrm>
            <a:off x="3352800" y="4724400"/>
            <a:ext cx="3733800" cy="533400"/>
            <a:chOff x="1824" y="3120"/>
            <a:chExt cx="2256" cy="192"/>
          </a:xfrm>
        </p:grpSpPr>
        <p:sp>
          <p:nvSpPr>
            <p:cNvPr id="73804" name="AutoShape 76"/>
            <p:cNvSpPr>
              <a:spLocks noChangeArrowheads="1"/>
            </p:cNvSpPr>
            <p:nvPr/>
          </p:nvSpPr>
          <p:spPr bwMode="auto">
            <a:xfrm>
              <a:off x="1824" y="3120"/>
              <a:ext cx="33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73805" name="AutoShape 77"/>
            <p:cNvSpPr>
              <a:spLocks noChangeArrowheads="1"/>
            </p:cNvSpPr>
            <p:nvPr/>
          </p:nvSpPr>
          <p:spPr bwMode="auto">
            <a:xfrm>
              <a:off x="2784" y="3120"/>
              <a:ext cx="33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73806" name="AutoShape 78"/>
            <p:cNvSpPr>
              <a:spLocks noChangeArrowheads="1"/>
            </p:cNvSpPr>
            <p:nvPr/>
          </p:nvSpPr>
          <p:spPr bwMode="auto">
            <a:xfrm>
              <a:off x="3744" y="3120"/>
              <a:ext cx="336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stop</a:t>
              </a:r>
            </a:p>
          </p:txBody>
        </p:sp>
      </p:grpSp>
      <p:grpSp>
        <p:nvGrpSpPr>
          <p:cNvPr id="73808" name="Group 80"/>
          <p:cNvGrpSpPr>
            <a:grpSpLocks/>
          </p:cNvGrpSpPr>
          <p:nvPr/>
        </p:nvGrpSpPr>
        <p:grpSpPr bwMode="auto">
          <a:xfrm>
            <a:off x="3124200" y="3763963"/>
            <a:ext cx="3505200" cy="1189037"/>
            <a:chOff x="1680" y="2544"/>
            <a:chExt cx="2112" cy="702"/>
          </a:xfrm>
        </p:grpSpPr>
        <p:grpSp>
          <p:nvGrpSpPr>
            <p:cNvPr id="73795" name="Group 67"/>
            <p:cNvGrpSpPr>
              <a:grpSpLocks/>
            </p:cNvGrpSpPr>
            <p:nvPr/>
          </p:nvGrpSpPr>
          <p:grpSpPr bwMode="auto">
            <a:xfrm>
              <a:off x="1728" y="2544"/>
              <a:ext cx="2064" cy="702"/>
              <a:chOff x="1728" y="2544"/>
              <a:chExt cx="2064" cy="702"/>
            </a:xfrm>
          </p:grpSpPr>
          <p:sp>
            <p:nvSpPr>
              <p:cNvPr id="73784" name="Line 56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785" name="Line 57"/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cxnSp>
            <p:nvCxnSpPr>
              <p:cNvPr id="73786" name="AutoShape 58"/>
              <p:cNvCxnSpPr>
                <a:cxnSpLocks noChangeShapeType="1"/>
              </p:cNvCxnSpPr>
              <p:nvPr/>
            </p:nvCxnSpPr>
            <p:spPr bwMode="auto">
              <a:xfrm rot="5400000" flipV="1">
                <a:off x="1991" y="2990"/>
                <a:ext cx="1" cy="238"/>
              </a:xfrm>
              <a:prstGeom prst="curvedConnector3">
                <a:avLst>
                  <a:gd name="adj1" fmla="val -18000000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73787" name="AutoShape 59"/>
              <p:cNvCxnSpPr>
                <a:cxnSpLocks noChangeShapeType="1"/>
              </p:cNvCxnSpPr>
              <p:nvPr/>
            </p:nvCxnSpPr>
            <p:spPr bwMode="auto">
              <a:xfrm rot="5400000" flipV="1">
                <a:off x="2950" y="3002"/>
                <a:ext cx="1" cy="238"/>
              </a:xfrm>
              <a:prstGeom prst="curvedConnector3">
                <a:avLst>
                  <a:gd name="adj1" fmla="val -17200005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73788" name="Text Box 60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672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&lt;1/1,R&gt;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3789" name="Text Box 61"/>
              <p:cNvSpPr txBox="1">
                <a:spLocks noChangeArrowheads="1"/>
              </p:cNvSpPr>
              <p:nvPr/>
            </p:nvSpPr>
            <p:spPr bwMode="auto">
              <a:xfrm>
                <a:off x="1728" y="2544"/>
                <a:ext cx="672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&lt;0/0,R&gt;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3790" name="Text Box 62"/>
              <p:cNvSpPr txBox="1">
                <a:spLocks noChangeArrowheads="1"/>
              </p:cNvSpPr>
              <p:nvPr/>
            </p:nvSpPr>
            <p:spPr bwMode="auto">
              <a:xfrm>
                <a:off x="2688" y="2706"/>
                <a:ext cx="672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&lt;1/1,L&gt;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3791" name="Text Box 63"/>
              <p:cNvSpPr txBox="1">
                <a:spLocks noChangeArrowheads="1"/>
              </p:cNvSpPr>
              <p:nvPr/>
            </p:nvSpPr>
            <p:spPr bwMode="auto">
              <a:xfrm>
                <a:off x="2688" y="2562"/>
                <a:ext cx="672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&lt;0/0,L&gt;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3792" name="Text Box 64"/>
              <p:cNvSpPr txBox="1">
                <a:spLocks noChangeArrowheads="1"/>
              </p:cNvSpPr>
              <p:nvPr/>
            </p:nvSpPr>
            <p:spPr bwMode="auto">
              <a:xfrm>
                <a:off x="2160" y="2976"/>
                <a:ext cx="672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&lt;#/0,L&gt;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3793" name="Text Box 65"/>
              <p:cNvSpPr txBox="1">
                <a:spLocks noChangeArrowheads="1"/>
              </p:cNvSpPr>
              <p:nvPr/>
            </p:nvSpPr>
            <p:spPr bwMode="auto">
              <a:xfrm>
                <a:off x="3120" y="2976"/>
                <a:ext cx="672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&lt;#/#,R&gt;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73807" name="Line 79"/>
            <p:cNvSpPr>
              <a:spLocks noChangeShapeType="1"/>
            </p:cNvSpPr>
            <p:nvPr/>
          </p:nvSpPr>
          <p:spPr bwMode="auto">
            <a:xfrm>
              <a:off x="1680" y="3072"/>
              <a:ext cx="144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3840" name="Group 112"/>
          <p:cNvGrpSpPr>
            <a:grpSpLocks/>
          </p:cNvGrpSpPr>
          <p:nvPr/>
        </p:nvGrpSpPr>
        <p:grpSpPr bwMode="auto">
          <a:xfrm>
            <a:off x="0" y="5867400"/>
            <a:ext cx="9144000" cy="425450"/>
            <a:chOff x="0" y="3456"/>
            <a:chExt cx="5760" cy="268"/>
          </a:xfrm>
        </p:grpSpPr>
        <p:sp>
          <p:nvSpPr>
            <p:cNvPr id="73810" name="Rectangle 82"/>
            <p:cNvSpPr>
              <a:spLocks noChangeArrowheads="1"/>
            </p:cNvSpPr>
            <p:nvPr/>
          </p:nvSpPr>
          <p:spPr bwMode="auto">
            <a:xfrm>
              <a:off x="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1" name="Rectangle 83"/>
            <p:cNvSpPr>
              <a:spLocks noChangeArrowheads="1"/>
            </p:cNvSpPr>
            <p:nvPr/>
          </p:nvSpPr>
          <p:spPr bwMode="auto">
            <a:xfrm>
              <a:off x="2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2" name="Rectangle 84"/>
            <p:cNvSpPr>
              <a:spLocks noChangeArrowheads="1"/>
            </p:cNvSpPr>
            <p:nvPr/>
          </p:nvSpPr>
          <p:spPr bwMode="auto">
            <a:xfrm>
              <a:off x="4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3" name="Rectangle 85"/>
            <p:cNvSpPr>
              <a:spLocks noChangeArrowheads="1"/>
            </p:cNvSpPr>
            <p:nvPr/>
          </p:nvSpPr>
          <p:spPr bwMode="auto">
            <a:xfrm>
              <a:off x="7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4" name="Rectangle 86"/>
            <p:cNvSpPr>
              <a:spLocks noChangeArrowheads="1"/>
            </p:cNvSpPr>
            <p:nvPr/>
          </p:nvSpPr>
          <p:spPr bwMode="auto">
            <a:xfrm>
              <a:off x="9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5" name="Rectangle 87"/>
            <p:cNvSpPr>
              <a:spLocks noChangeArrowheads="1"/>
            </p:cNvSpPr>
            <p:nvPr/>
          </p:nvSpPr>
          <p:spPr bwMode="auto">
            <a:xfrm>
              <a:off x="12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6" name="Rectangle 88"/>
            <p:cNvSpPr>
              <a:spLocks noChangeArrowheads="1"/>
            </p:cNvSpPr>
            <p:nvPr/>
          </p:nvSpPr>
          <p:spPr bwMode="auto">
            <a:xfrm>
              <a:off x="14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7" name="Rectangle 89"/>
            <p:cNvSpPr>
              <a:spLocks noChangeArrowheads="1"/>
            </p:cNvSpPr>
            <p:nvPr/>
          </p:nvSpPr>
          <p:spPr bwMode="auto">
            <a:xfrm>
              <a:off x="16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19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19" name="Rectangle 91"/>
            <p:cNvSpPr>
              <a:spLocks noChangeArrowheads="1"/>
            </p:cNvSpPr>
            <p:nvPr/>
          </p:nvSpPr>
          <p:spPr bwMode="auto">
            <a:xfrm>
              <a:off x="21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20" name="Rectangle 92"/>
            <p:cNvSpPr>
              <a:spLocks noChangeArrowheads="1"/>
            </p:cNvSpPr>
            <p:nvPr/>
          </p:nvSpPr>
          <p:spPr bwMode="auto">
            <a:xfrm>
              <a:off x="24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21" name="Rectangle 93"/>
            <p:cNvSpPr>
              <a:spLocks noChangeArrowheads="1"/>
            </p:cNvSpPr>
            <p:nvPr/>
          </p:nvSpPr>
          <p:spPr bwMode="auto">
            <a:xfrm>
              <a:off x="26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22" name="Rectangle 94"/>
            <p:cNvSpPr>
              <a:spLocks noChangeArrowheads="1"/>
            </p:cNvSpPr>
            <p:nvPr/>
          </p:nvSpPr>
          <p:spPr bwMode="auto">
            <a:xfrm>
              <a:off x="28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73823" name="Rectangle 95"/>
            <p:cNvSpPr>
              <a:spLocks noChangeArrowheads="1"/>
            </p:cNvSpPr>
            <p:nvPr/>
          </p:nvSpPr>
          <p:spPr bwMode="auto">
            <a:xfrm>
              <a:off x="31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73824" name="Rectangle 96"/>
            <p:cNvSpPr>
              <a:spLocks noChangeArrowheads="1"/>
            </p:cNvSpPr>
            <p:nvPr/>
          </p:nvSpPr>
          <p:spPr bwMode="auto">
            <a:xfrm>
              <a:off x="33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36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73826" name="Rectangle 98"/>
            <p:cNvSpPr>
              <a:spLocks noChangeArrowheads="1"/>
            </p:cNvSpPr>
            <p:nvPr/>
          </p:nvSpPr>
          <p:spPr bwMode="auto">
            <a:xfrm>
              <a:off x="38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73827" name="Rectangle 99"/>
            <p:cNvSpPr>
              <a:spLocks noChangeArrowheads="1"/>
            </p:cNvSpPr>
            <p:nvPr/>
          </p:nvSpPr>
          <p:spPr bwMode="auto">
            <a:xfrm>
              <a:off x="40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28" name="Rectangle 100"/>
            <p:cNvSpPr>
              <a:spLocks noChangeArrowheads="1"/>
            </p:cNvSpPr>
            <p:nvPr/>
          </p:nvSpPr>
          <p:spPr bwMode="auto">
            <a:xfrm>
              <a:off x="43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29" name="Rectangle 101"/>
            <p:cNvSpPr>
              <a:spLocks noChangeArrowheads="1"/>
            </p:cNvSpPr>
            <p:nvPr/>
          </p:nvSpPr>
          <p:spPr bwMode="auto">
            <a:xfrm>
              <a:off x="45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30" name="Rectangle 102"/>
            <p:cNvSpPr>
              <a:spLocks noChangeArrowheads="1"/>
            </p:cNvSpPr>
            <p:nvPr/>
          </p:nvSpPr>
          <p:spPr bwMode="auto">
            <a:xfrm>
              <a:off x="48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31" name="Rectangle 103"/>
            <p:cNvSpPr>
              <a:spLocks noChangeArrowheads="1"/>
            </p:cNvSpPr>
            <p:nvPr/>
          </p:nvSpPr>
          <p:spPr bwMode="auto">
            <a:xfrm>
              <a:off x="50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32" name="Rectangle 104"/>
            <p:cNvSpPr>
              <a:spLocks noChangeArrowheads="1"/>
            </p:cNvSpPr>
            <p:nvPr/>
          </p:nvSpPr>
          <p:spPr bwMode="auto">
            <a:xfrm>
              <a:off x="52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73833" name="Rectangle 105"/>
            <p:cNvSpPr>
              <a:spLocks noChangeArrowheads="1"/>
            </p:cNvSpPr>
            <p:nvPr/>
          </p:nvSpPr>
          <p:spPr bwMode="auto">
            <a:xfrm>
              <a:off x="55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5" grpId="0" autoUpdateAnimBg="0"/>
      <p:bldP spid="73741" grpId="0" autoUpdateAnimBg="0"/>
      <p:bldP spid="73742" grpId="0" autoUpdateAnimBg="0"/>
      <p:bldP spid="73743" grpId="0" autoUpdateAnimBg="0"/>
      <p:bldP spid="73752" grpId="0" autoUpdateAnimBg="0"/>
      <p:bldP spid="73753" grpId="0" animBg="1"/>
      <p:bldP spid="737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B155-2821-40CC-BF38-EFB082479E97}" type="slidenum">
              <a:rPr lang="he-IL"/>
              <a:pPr/>
              <a:t>4</a:t>
            </a:fld>
            <a:endParaRPr lang="en-US"/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מה מבצעת המכונת שהוצגה בעמוד הקודם?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18860" name="Group 76"/>
          <p:cNvGrpSpPr>
            <a:grpSpLocks/>
          </p:cNvGrpSpPr>
          <p:nvPr/>
        </p:nvGrpSpPr>
        <p:grpSpPr bwMode="auto">
          <a:xfrm>
            <a:off x="2819400" y="1371600"/>
            <a:ext cx="3962400" cy="1493838"/>
            <a:chOff x="1776" y="864"/>
            <a:chExt cx="2496" cy="941"/>
          </a:xfrm>
        </p:grpSpPr>
        <p:grpSp>
          <p:nvGrpSpPr>
            <p:cNvPr id="118787" name="Group 3"/>
            <p:cNvGrpSpPr>
              <a:grpSpLocks/>
            </p:cNvGrpSpPr>
            <p:nvPr/>
          </p:nvGrpSpPr>
          <p:grpSpPr bwMode="auto">
            <a:xfrm>
              <a:off x="1920" y="1469"/>
              <a:ext cx="2352" cy="336"/>
              <a:chOff x="1824" y="3120"/>
              <a:chExt cx="2256" cy="192"/>
            </a:xfrm>
          </p:grpSpPr>
          <p:sp>
            <p:nvSpPr>
              <p:cNvPr id="118788" name="AutoShape 4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336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18789" name="AutoShape 5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336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18790" name="AutoShape 6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stop</a:t>
                </a:r>
              </a:p>
            </p:txBody>
          </p:sp>
        </p:grpSp>
        <p:sp>
          <p:nvSpPr>
            <p:cNvPr id="118793" name="Line 9"/>
            <p:cNvSpPr>
              <a:spLocks noChangeShapeType="1"/>
            </p:cNvSpPr>
            <p:nvPr/>
          </p:nvSpPr>
          <p:spPr bwMode="auto">
            <a:xfrm>
              <a:off x="2278" y="1581"/>
              <a:ext cx="65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3281" y="1581"/>
              <a:ext cx="65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cxnSp>
          <p:nvCxnSpPr>
            <p:cNvPr id="118795" name="AutoShape 11"/>
            <p:cNvCxnSpPr>
              <a:cxnSpLocks noChangeShapeType="1"/>
            </p:cNvCxnSpPr>
            <p:nvPr/>
          </p:nvCxnSpPr>
          <p:spPr bwMode="auto">
            <a:xfrm rot="5400000" flipV="1">
              <a:off x="2101" y="1343"/>
              <a:ext cx="1" cy="248"/>
            </a:xfrm>
            <a:prstGeom prst="curvedConnector3">
              <a:avLst>
                <a:gd name="adj1" fmla="val -1800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796" name="AutoShape 12"/>
            <p:cNvCxnSpPr>
              <a:cxnSpLocks noChangeShapeType="1"/>
            </p:cNvCxnSpPr>
            <p:nvPr/>
          </p:nvCxnSpPr>
          <p:spPr bwMode="auto">
            <a:xfrm rot="5400000" flipV="1">
              <a:off x="3104" y="1355"/>
              <a:ext cx="1" cy="249"/>
            </a:xfrm>
            <a:prstGeom prst="curvedConnector3">
              <a:avLst>
                <a:gd name="adj1" fmla="val -1720000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1826" y="1018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&lt;1/1,R&gt;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1826" y="864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&lt;0/0,R&gt;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2830" y="1037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&lt;1/1,L&gt;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2830" y="883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&lt;0/0,L&gt;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2278" y="1325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&lt;#/0,L&gt;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8802" name="Text Box 18"/>
            <p:cNvSpPr txBox="1">
              <a:spLocks noChangeArrowheads="1"/>
            </p:cNvSpPr>
            <p:nvPr/>
          </p:nvSpPr>
          <p:spPr bwMode="auto">
            <a:xfrm>
              <a:off x="3281" y="1325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&lt;#/#,R&gt;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>
              <a:off x="1776" y="1427"/>
              <a:ext cx="151" cy="1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76200" y="3200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מצב הסרט לפני פעולת המכונה: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8805" name="Line 21">
            <a:hlinkClick r:id="" action="ppaction://noaction" highlightClick="1"/>
          </p:cNvPr>
          <p:cNvSpPr>
            <a:spLocks noChangeShapeType="1"/>
          </p:cNvSpPr>
          <p:nvPr/>
        </p:nvSpPr>
        <p:spPr bwMode="auto">
          <a:xfrm flipV="1">
            <a:off x="4752975" y="4252913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grpSp>
        <p:nvGrpSpPr>
          <p:cNvPr id="118806" name="Group 22"/>
          <p:cNvGrpSpPr>
            <a:grpSpLocks/>
          </p:cNvGrpSpPr>
          <p:nvPr/>
        </p:nvGrpSpPr>
        <p:grpSpPr bwMode="auto">
          <a:xfrm>
            <a:off x="0" y="3810000"/>
            <a:ext cx="9144000" cy="425450"/>
            <a:chOff x="0" y="3456"/>
            <a:chExt cx="5760" cy="268"/>
          </a:xfrm>
        </p:grpSpPr>
        <p:sp>
          <p:nvSpPr>
            <p:cNvPr id="118807" name="Rectangle 23"/>
            <p:cNvSpPr>
              <a:spLocks noChangeArrowheads="1"/>
            </p:cNvSpPr>
            <p:nvPr/>
          </p:nvSpPr>
          <p:spPr bwMode="auto">
            <a:xfrm>
              <a:off x="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08" name="Rectangle 24"/>
            <p:cNvSpPr>
              <a:spLocks noChangeArrowheads="1"/>
            </p:cNvSpPr>
            <p:nvPr/>
          </p:nvSpPr>
          <p:spPr bwMode="auto">
            <a:xfrm>
              <a:off x="2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09" name="Rectangle 25"/>
            <p:cNvSpPr>
              <a:spLocks noChangeArrowheads="1"/>
            </p:cNvSpPr>
            <p:nvPr/>
          </p:nvSpPr>
          <p:spPr bwMode="auto">
            <a:xfrm>
              <a:off x="4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0" name="Rectangle 26"/>
            <p:cNvSpPr>
              <a:spLocks noChangeArrowheads="1"/>
            </p:cNvSpPr>
            <p:nvPr/>
          </p:nvSpPr>
          <p:spPr bwMode="auto">
            <a:xfrm>
              <a:off x="7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1" name="Rectangle 27"/>
            <p:cNvSpPr>
              <a:spLocks noChangeArrowheads="1"/>
            </p:cNvSpPr>
            <p:nvPr/>
          </p:nvSpPr>
          <p:spPr bwMode="auto">
            <a:xfrm>
              <a:off x="9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2" name="Rectangle 28"/>
            <p:cNvSpPr>
              <a:spLocks noChangeArrowheads="1"/>
            </p:cNvSpPr>
            <p:nvPr/>
          </p:nvSpPr>
          <p:spPr bwMode="auto">
            <a:xfrm>
              <a:off x="12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3" name="Rectangle 29"/>
            <p:cNvSpPr>
              <a:spLocks noChangeArrowheads="1"/>
            </p:cNvSpPr>
            <p:nvPr/>
          </p:nvSpPr>
          <p:spPr bwMode="auto">
            <a:xfrm>
              <a:off x="14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4" name="Rectangle 30"/>
            <p:cNvSpPr>
              <a:spLocks noChangeArrowheads="1"/>
            </p:cNvSpPr>
            <p:nvPr/>
          </p:nvSpPr>
          <p:spPr bwMode="auto">
            <a:xfrm>
              <a:off x="16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5" name="Rectangle 31"/>
            <p:cNvSpPr>
              <a:spLocks noChangeArrowheads="1"/>
            </p:cNvSpPr>
            <p:nvPr/>
          </p:nvSpPr>
          <p:spPr bwMode="auto">
            <a:xfrm>
              <a:off x="19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6" name="Rectangle 32"/>
            <p:cNvSpPr>
              <a:spLocks noChangeArrowheads="1"/>
            </p:cNvSpPr>
            <p:nvPr/>
          </p:nvSpPr>
          <p:spPr bwMode="auto">
            <a:xfrm>
              <a:off x="21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7" name="Rectangle 33"/>
            <p:cNvSpPr>
              <a:spLocks noChangeArrowheads="1"/>
            </p:cNvSpPr>
            <p:nvPr/>
          </p:nvSpPr>
          <p:spPr bwMode="auto">
            <a:xfrm>
              <a:off x="24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8" name="Rectangle 34"/>
            <p:cNvSpPr>
              <a:spLocks noChangeArrowheads="1"/>
            </p:cNvSpPr>
            <p:nvPr/>
          </p:nvSpPr>
          <p:spPr bwMode="auto">
            <a:xfrm>
              <a:off x="26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19" name="Rectangle 35"/>
            <p:cNvSpPr>
              <a:spLocks noChangeArrowheads="1"/>
            </p:cNvSpPr>
            <p:nvPr/>
          </p:nvSpPr>
          <p:spPr bwMode="auto">
            <a:xfrm>
              <a:off x="28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18820" name="Rectangle 36"/>
            <p:cNvSpPr>
              <a:spLocks noChangeArrowheads="1"/>
            </p:cNvSpPr>
            <p:nvPr/>
          </p:nvSpPr>
          <p:spPr bwMode="auto">
            <a:xfrm>
              <a:off x="31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18821" name="Rectangle 37"/>
            <p:cNvSpPr>
              <a:spLocks noChangeArrowheads="1"/>
            </p:cNvSpPr>
            <p:nvPr/>
          </p:nvSpPr>
          <p:spPr bwMode="auto">
            <a:xfrm>
              <a:off x="33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18822" name="Rectangle 38"/>
            <p:cNvSpPr>
              <a:spLocks noChangeArrowheads="1"/>
            </p:cNvSpPr>
            <p:nvPr/>
          </p:nvSpPr>
          <p:spPr bwMode="auto">
            <a:xfrm>
              <a:off x="36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18823" name="Rectangle 39"/>
            <p:cNvSpPr>
              <a:spLocks noChangeArrowheads="1"/>
            </p:cNvSpPr>
            <p:nvPr/>
          </p:nvSpPr>
          <p:spPr bwMode="auto">
            <a:xfrm>
              <a:off x="38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18824" name="Rectangle 40"/>
            <p:cNvSpPr>
              <a:spLocks noChangeArrowheads="1"/>
            </p:cNvSpPr>
            <p:nvPr/>
          </p:nvSpPr>
          <p:spPr bwMode="auto">
            <a:xfrm>
              <a:off x="40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25" name="Rectangle 41"/>
            <p:cNvSpPr>
              <a:spLocks noChangeArrowheads="1"/>
            </p:cNvSpPr>
            <p:nvPr/>
          </p:nvSpPr>
          <p:spPr bwMode="auto">
            <a:xfrm>
              <a:off x="43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26" name="Rectangle 42"/>
            <p:cNvSpPr>
              <a:spLocks noChangeArrowheads="1"/>
            </p:cNvSpPr>
            <p:nvPr/>
          </p:nvSpPr>
          <p:spPr bwMode="auto">
            <a:xfrm>
              <a:off x="45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27" name="Rectangle 43"/>
            <p:cNvSpPr>
              <a:spLocks noChangeArrowheads="1"/>
            </p:cNvSpPr>
            <p:nvPr/>
          </p:nvSpPr>
          <p:spPr bwMode="auto">
            <a:xfrm>
              <a:off x="48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28" name="Rectangle 44"/>
            <p:cNvSpPr>
              <a:spLocks noChangeArrowheads="1"/>
            </p:cNvSpPr>
            <p:nvPr/>
          </p:nvSpPr>
          <p:spPr bwMode="auto">
            <a:xfrm>
              <a:off x="50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29" name="Rectangle 45"/>
            <p:cNvSpPr>
              <a:spLocks noChangeArrowheads="1"/>
            </p:cNvSpPr>
            <p:nvPr/>
          </p:nvSpPr>
          <p:spPr bwMode="auto">
            <a:xfrm>
              <a:off x="52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30" name="Rectangle 46"/>
            <p:cNvSpPr>
              <a:spLocks noChangeArrowheads="1"/>
            </p:cNvSpPr>
            <p:nvPr/>
          </p:nvSpPr>
          <p:spPr bwMode="auto">
            <a:xfrm>
              <a:off x="55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</p:grp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76200" y="4648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מצב הסרט אחרי פעולת המכונה: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8833" name="Line 49">
            <a:hlinkClick r:id="" action="ppaction://noaction" highlightClick="1"/>
          </p:cNvPr>
          <p:cNvSpPr>
            <a:spLocks noChangeShapeType="1"/>
          </p:cNvSpPr>
          <p:nvPr/>
        </p:nvSpPr>
        <p:spPr bwMode="auto">
          <a:xfrm flipV="1">
            <a:off x="4752975" y="569595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he-IL"/>
          </a:p>
        </p:txBody>
      </p:sp>
      <p:grpSp>
        <p:nvGrpSpPr>
          <p:cNvPr id="118834" name="Group 50"/>
          <p:cNvGrpSpPr>
            <a:grpSpLocks/>
          </p:cNvGrpSpPr>
          <p:nvPr/>
        </p:nvGrpSpPr>
        <p:grpSpPr bwMode="auto">
          <a:xfrm>
            <a:off x="0" y="5253038"/>
            <a:ext cx="9144000" cy="425450"/>
            <a:chOff x="0" y="3456"/>
            <a:chExt cx="5760" cy="268"/>
          </a:xfrm>
        </p:grpSpPr>
        <p:sp>
          <p:nvSpPr>
            <p:cNvPr id="118835" name="Rectangle 51"/>
            <p:cNvSpPr>
              <a:spLocks noChangeArrowheads="1"/>
            </p:cNvSpPr>
            <p:nvPr/>
          </p:nvSpPr>
          <p:spPr bwMode="auto">
            <a:xfrm>
              <a:off x="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36" name="Rectangle 52"/>
            <p:cNvSpPr>
              <a:spLocks noChangeArrowheads="1"/>
            </p:cNvSpPr>
            <p:nvPr/>
          </p:nvSpPr>
          <p:spPr bwMode="auto">
            <a:xfrm>
              <a:off x="2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37" name="Rectangle 53"/>
            <p:cNvSpPr>
              <a:spLocks noChangeArrowheads="1"/>
            </p:cNvSpPr>
            <p:nvPr/>
          </p:nvSpPr>
          <p:spPr bwMode="auto">
            <a:xfrm>
              <a:off x="4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38" name="Rectangle 54"/>
            <p:cNvSpPr>
              <a:spLocks noChangeArrowheads="1"/>
            </p:cNvSpPr>
            <p:nvPr/>
          </p:nvSpPr>
          <p:spPr bwMode="auto">
            <a:xfrm>
              <a:off x="7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39" name="Rectangle 55"/>
            <p:cNvSpPr>
              <a:spLocks noChangeArrowheads="1"/>
            </p:cNvSpPr>
            <p:nvPr/>
          </p:nvSpPr>
          <p:spPr bwMode="auto">
            <a:xfrm>
              <a:off x="9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40" name="Rectangle 56"/>
            <p:cNvSpPr>
              <a:spLocks noChangeArrowheads="1"/>
            </p:cNvSpPr>
            <p:nvPr/>
          </p:nvSpPr>
          <p:spPr bwMode="auto">
            <a:xfrm>
              <a:off x="12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41" name="Rectangle 57"/>
            <p:cNvSpPr>
              <a:spLocks noChangeArrowheads="1"/>
            </p:cNvSpPr>
            <p:nvPr/>
          </p:nvSpPr>
          <p:spPr bwMode="auto">
            <a:xfrm>
              <a:off x="14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42" name="Rectangle 58"/>
            <p:cNvSpPr>
              <a:spLocks noChangeArrowheads="1"/>
            </p:cNvSpPr>
            <p:nvPr/>
          </p:nvSpPr>
          <p:spPr bwMode="auto">
            <a:xfrm>
              <a:off x="16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43" name="Rectangle 59"/>
            <p:cNvSpPr>
              <a:spLocks noChangeArrowheads="1"/>
            </p:cNvSpPr>
            <p:nvPr/>
          </p:nvSpPr>
          <p:spPr bwMode="auto">
            <a:xfrm>
              <a:off x="19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44" name="Rectangle 60"/>
            <p:cNvSpPr>
              <a:spLocks noChangeArrowheads="1"/>
            </p:cNvSpPr>
            <p:nvPr/>
          </p:nvSpPr>
          <p:spPr bwMode="auto">
            <a:xfrm>
              <a:off x="21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45" name="Rectangle 61"/>
            <p:cNvSpPr>
              <a:spLocks noChangeArrowheads="1"/>
            </p:cNvSpPr>
            <p:nvPr/>
          </p:nvSpPr>
          <p:spPr bwMode="auto">
            <a:xfrm>
              <a:off x="24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46" name="Rectangle 62"/>
            <p:cNvSpPr>
              <a:spLocks noChangeArrowheads="1"/>
            </p:cNvSpPr>
            <p:nvPr/>
          </p:nvSpPr>
          <p:spPr bwMode="auto">
            <a:xfrm>
              <a:off x="26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47" name="Rectangle 63"/>
            <p:cNvSpPr>
              <a:spLocks noChangeArrowheads="1"/>
            </p:cNvSpPr>
            <p:nvPr/>
          </p:nvSpPr>
          <p:spPr bwMode="auto">
            <a:xfrm>
              <a:off x="28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18848" name="Rectangle 64"/>
            <p:cNvSpPr>
              <a:spLocks noChangeArrowheads="1"/>
            </p:cNvSpPr>
            <p:nvPr/>
          </p:nvSpPr>
          <p:spPr bwMode="auto">
            <a:xfrm>
              <a:off x="31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18849" name="Rectangle 65"/>
            <p:cNvSpPr>
              <a:spLocks noChangeArrowheads="1"/>
            </p:cNvSpPr>
            <p:nvPr/>
          </p:nvSpPr>
          <p:spPr bwMode="auto">
            <a:xfrm>
              <a:off x="33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18850" name="Rectangle 66"/>
            <p:cNvSpPr>
              <a:spLocks noChangeArrowheads="1"/>
            </p:cNvSpPr>
            <p:nvPr/>
          </p:nvSpPr>
          <p:spPr bwMode="auto">
            <a:xfrm>
              <a:off x="36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18851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18852" name="Rectangle 68"/>
            <p:cNvSpPr>
              <a:spLocks noChangeArrowheads="1"/>
            </p:cNvSpPr>
            <p:nvPr/>
          </p:nvSpPr>
          <p:spPr bwMode="auto">
            <a:xfrm>
              <a:off x="40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18853" name="Rectangle 69"/>
            <p:cNvSpPr>
              <a:spLocks noChangeArrowheads="1"/>
            </p:cNvSpPr>
            <p:nvPr/>
          </p:nvSpPr>
          <p:spPr bwMode="auto">
            <a:xfrm>
              <a:off x="43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54" name="Rectangle 70"/>
            <p:cNvSpPr>
              <a:spLocks noChangeArrowheads="1"/>
            </p:cNvSpPr>
            <p:nvPr/>
          </p:nvSpPr>
          <p:spPr bwMode="auto">
            <a:xfrm>
              <a:off x="456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55" name="Rectangle 71"/>
            <p:cNvSpPr>
              <a:spLocks noChangeArrowheads="1"/>
            </p:cNvSpPr>
            <p:nvPr/>
          </p:nvSpPr>
          <p:spPr bwMode="auto">
            <a:xfrm>
              <a:off x="480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56" name="Rectangle 72"/>
            <p:cNvSpPr>
              <a:spLocks noChangeArrowheads="1"/>
            </p:cNvSpPr>
            <p:nvPr/>
          </p:nvSpPr>
          <p:spPr bwMode="auto">
            <a:xfrm>
              <a:off x="504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57" name="Rectangle 73"/>
            <p:cNvSpPr>
              <a:spLocks noChangeArrowheads="1"/>
            </p:cNvSpPr>
            <p:nvPr/>
          </p:nvSpPr>
          <p:spPr bwMode="auto">
            <a:xfrm>
              <a:off x="528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  <p:sp>
          <p:nvSpPr>
            <p:cNvPr id="118858" name="Rectangle 74"/>
            <p:cNvSpPr>
              <a:spLocks noChangeArrowheads="1"/>
            </p:cNvSpPr>
            <p:nvPr/>
          </p:nvSpPr>
          <p:spPr bwMode="auto">
            <a:xfrm>
              <a:off x="5520" y="3456"/>
              <a:ext cx="24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</a:p>
          </p:txBody>
        </p:sp>
      </p:grpSp>
      <p:sp>
        <p:nvSpPr>
          <p:cNvPr id="118859" name="Text Box 75"/>
          <p:cNvSpPr txBox="1">
            <a:spLocks noChangeArrowheads="1"/>
          </p:cNvSpPr>
          <p:nvPr/>
        </p:nvSpPr>
        <p:spPr bwMode="auto">
          <a:xfrm>
            <a:off x="76200" y="632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המכונה מבצעת הכפלת מספר בינרי ב-2.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804" grpId="0" autoUpdateAnimBg="0"/>
      <p:bldP spid="118805" grpId="0" animBg="1"/>
      <p:bldP spid="118832" grpId="0" autoUpdateAnimBg="0"/>
      <p:bldP spid="118833" grpId="0" animBg="1"/>
      <p:bldP spid="11885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6F8C-5A10-46EF-933D-46030C18D8ED}" type="slidenum">
              <a:rPr lang="he-IL"/>
              <a:pPr/>
              <a:t>5</a:t>
            </a:fld>
            <a:endParaRPr lang="en-US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1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בנו מכונת טיורינג, אשר מקבלת כקלט מספר בינרי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גדול מ-1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ומחסירה ממנו 1.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76200" y="29718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המכונה תנוע ימינה עד ל-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LSB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ואז היא תתחיל לנוע שמאלה ותשנה בדרך כל 0 ל-1.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76200" y="396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כשהמכונה תגיע לספרה 1 היא תשנה אותה ל-0.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76200" y="4664075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 כך הראש הקורא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כותב ימשיך לנוע שמאלה עד למשבצת הראשונה של הפלט.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9842" name="Text Box 34"/>
          <p:cNvSpPr txBox="1">
            <a:spLocks noChangeArrowheads="1"/>
          </p:cNvSpPr>
          <p:nvPr/>
        </p:nvSpPr>
        <p:spPr bwMode="auto">
          <a:xfrm>
            <a:off x="76200" y="2452688"/>
            <a:ext cx="853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  <p:bldP spid="119811" grpId="0" autoUpdateAnimBg="0"/>
      <p:bldP spid="119839" grpId="0" autoUpdateAnimBg="0"/>
      <p:bldP spid="119840" grpId="0" autoUpdateAnimBg="0"/>
      <p:bldP spid="119841" grpId="0" autoUpdateAnimBg="0"/>
      <p:bldP spid="11984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658-62B1-43F2-A389-57175BC1D5D6}" type="slidenum">
              <a:rPr lang="he-IL"/>
              <a:pPr/>
              <a:t>6</a:t>
            </a:fld>
            <a:endParaRPr 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76200" y="762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לדוגמה - מצב הסרט לפני פעולת המכונה: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0893" name="Group 61"/>
          <p:cNvGrpSpPr>
            <a:grpSpLocks/>
          </p:cNvGrpSpPr>
          <p:nvPr/>
        </p:nvGrpSpPr>
        <p:grpSpPr bwMode="auto">
          <a:xfrm>
            <a:off x="0" y="1371600"/>
            <a:ext cx="9144000" cy="747713"/>
            <a:chOff x="0" y="864"/>
            <a:chExt cx="5760" cy="471"/>
          </a:xfrm>
        </p:grpSpPr>
        <p:sp>
          <p:nvSpPr>
            <p:cNvPr id="120835" name="Line 3">
              <a:hlinkClick r:id="" action="ppaction://noaction" highlightClick="1"/>
            </p:cNvPr>
            <p:cNvSpPr>
              <a:spLocks noChangeShapeType="1"/>
            </p:cNvSpPr>
            <p:nvPr/>
          </p:nvSpPr>
          <p:spPr bwMode="auto">
            <a:xfrm flipV="1">
              <a:off x="2994" y="1143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grpSp>
          <p:nvGrpSpPr>
            <p:cNvPr id="120836" name="Group 4"/>
            <p:cNvGrpSpPr>
              <a:grpSpLocks/>
            </p:cNvGrpSpPr>
            <p:nvPr/>
          </p:nvGrpSpPr>
          <p:grpSpPr bwMode="auto">
            <a:xfrm>
              <a:off x="0" y="864"/>
              <a:ext cx="5760" cy="268"/>
              <a:chOff x="0" y="3456"/>
              <a:chExt cx="5760" cy="268"/>
            </a:xfrm>
          </p:grpSpPr>
          <p:sp>
            <p:nvSpPr>
              <p:cNvPr id="120837" name="Rectangle 5"/>
              <p:cNvSpPr>
                <a:spLocks noChangeArrowheads="1"/>
              </p:cNvSpPr>
              <p:nvPr/>
            </p:nvSpPr>
            <p:spPr bwMode="auto">
              <a:xfrm>
                <a:off x="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38" name="Rectangle 6"/>
              <p:cNvSpPr>
                <a:spLocks noChangeArrowheads="1"/>
              </p:cNvSpPr>
              <p:nvPr/>
            </p:nvSpPr>
            <p:spPr bwMode="auto">
              <a:xfrm>
                <a:off x="2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39" name="Rectangle 7"/>
              <p:cNvSpPr>
                <a:spLocks noChangeArrowheads="1"/>
              </p:cNvSpPr>
              <p:nvPr/>
            </p:nvSpPr>
            <p:spPr bwMode="auto">
              <a:xfrm>
                <a:off x="4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0" name="Rectangle 8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1" name="Rectangle 9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2" name="Rectangle 10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3" name="Rectangle 11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4" name="Rectangle 12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5" name="Rectangle 13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6" name="Rectangle 14"/>
              <p:cNvSpPr>
                <a:spLocks noChangeArrowheads="1"/>
              </p:cNvSpPr>
              <p:nvPr/>
            </p:nvSpPr>
            <p:spPr bwMode="auto">
              <a:xfrm>
                <a:off x="21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7" name="Rectangle 15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8" name="Rectangle 16"/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49" name="Rectangle 17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0850" name="Rectangle 18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0851" name="Rectangle 19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0852" name="Rectangle 20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0853" name="Rectangle 21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0854" name="Rectangle 22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0855" name="Rectangle 23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0856" name="Rectangle 24"/>
              <p:cNvSpPr>
                <a:spLocks noChangeArrowheads="1"/>
              </p:cNvSpPr>
              <p:nvPr/>
            </p:nvSpPr>
            <p:spPr bwMode="auto">
              <a:xfrm>
                <a:off x="45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57" name="Rectangle 25"/>
              <p:cNvSpPr>
                <a:spLocks noChangeArrowheads="1"/>
              </p:cNvSpPr>
              <p:nvPr/>
            </p:nvSpPr>
            <p:spPr bwMode="auto">
              <a:xfrm>
                <a:off x="48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58" name="Rectangle 26"/>
              <p:cNvSpPr>
                <a:spLocks noChangeArrowheads="1"/>
              </p:cNvSpPr>
              <p:nvPr/>
            </p:nvSpPr>
            <p:spPr bwMode="auto">
              <a:xfrm>
                <a:off x="50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59" name="Rectangle 27"/>
              <p:cNvSpPr>
                <a:spLocks noChangeArrowheads="1"/>
              </p:cNvSpPr>
              <p:nvPr/>
            </p:nvSpPr>
            <p:spPr bwMode="auto">
              <a:xfrm>
                <a:off x="52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60" name="Rectangle 28"/>
              <p:cNvSpPr>
                <a:spLocks noChangeArrowheads="1"/>
              </p:cNvSpPr>
              <p:nvPr/>
            </p:nvSpPr>
            <p:spPr bwMode="auto">
              <a:xfrm>
                <a:off x="55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</p:grpSp>
      </p:grpSp>
      <p:grpSp>
        <p:nvGrpSpPr>
          <p:cNvPr id="120889" name="Group 57"/>
          <p:cNvGrpSpPr>
            <a:grpSpLocks/>
          </p:cNvGrpSpPr>
          <p:nvPr/>
        </p:nvGrpSpPr>
        <p:grpSpPr bwMode="auto">
          <a:xfrm>
            <a:off x="1476375" y="3657600"/>
            <a:ext cx="838200" cy="685800"/>
            <a:chOff x="930" y="2304"/>
            <a:chExt cx="528" cy="432"/>
          </a:xfrm>
        </p:grpSpPr>
        <p:sp>
          <p:nvSpPr>
            <p:cNvPr id="120863" name="AutoShape 31"/>
            <p:cNvSpPr>
              <a:spLocks noChangeArrowheads="1"/>
            </p:cNvSpPr>
            <p:nvPr/>
          </p:nvSpPr>
          <p:spPr bwMode="auto">
            <a:xfrm>
              <a:off x="1026" y="2400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20878" name="Line 46"/>
            <p:cNvSpPr>
              <a:spLocks noChangeShapeType="1"/>
            </p:cNvSpPr>
            <p:nvPr/>
          </p:nvSpPr>
          <p:spPr bwMode="auto">
            <a:xfrm>
              <a:off x="930" y="2304"/>
              <a:ext cx="151" cy="1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20922" name="Group 90"/>
          <p:cNvGrpSpPr>
            <a:grpSpLocks/>
          </p:cNvGrpSpPr>
          <p:nvPr/>
        </p:nvGrpSpPr>
        <p:grpSpPr bwMode="auto">
          <a:xfrm>
            <a:off x="1552575" y="2879725"/>
            <a:ext cx="2514600" cy="1463675"/>
            <a:chOff x="978" y="1814"/>
            <a:chExt cx="1584" cy="922"/>
          </a:xfrm>
        </p:grpSpPr>
        <p:grpSp>
          <p:nvGrpSpPr>
            <p:cNvPr id="120890" name="Group 58"/>
            <p:cNvGrpSpPr>
              <a:grpSpLocks/>
            </p:cNvGrpSpPr>
            <p:nvPr/>
          </p:nvGrpSpPr>
          <p:grpSpPr bwMode="auto">
            <a:xfrm>
              <a:off x="978" y="1814"/>
              <a:ext cx="1221" cy="796"/>
              <a:chOff x="978" y="1814"/>
              <a:chExt cx="1221" cy="796"/>
            </a:xfrm>
          </p:grpSpPr>
          <p:sp>
            <p:nvSpPr>
              <p:cNvPr id="120868" name="Line 36"/>
              <p:cNvSpPr>
                <a:spLocks noChangeShapeType="1"/>
              </p:cNvSpPr>
              <p:nvPr/>
            </p:nvSpPr>
            <p:spPr bwMode="auto">
              <a:xfrm>
                <a:off x="1458" y="2592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cxnSp>
            <p:nvCxnSpPr>
              <p:cNvPr id="120870" name="AutoShape 38"/>
              <p:cNvCxnSpPr>
                <a:cxnSpLocks noChangeShapeType="1"/>
              </p:cNvCxnSpPr>
              <p:nvPr/>
            </p:nvCxnSpPr>
            <p:spPr bwMode="auto">
              <a:xfrm rot="5400000" flipV="1">
                <a:off x="1245" y="2277"/>
                <a:ext cx="1" cy="248"/>
              </a:xfrm>
              <a:prstGeom prst="curvedConnector3">
                <a:avLst>
                  <a:gd name="adj1" fmla="val -18000000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0872" name="Text Box 40"/>
              <p:cNvSpPr txBox="1">
                <a:spLocks noChangeArrowheads="1"/>
              </p:cNvSpPr>
              <p:nvPr/>
            </p:nvSpPr>
            <p:spPr bwMode="auto">
              <a:xfrm>
                <a:off x="978" y="1968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&lt;1/1,R&gt;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0873" name="Text Box 41"/>
              <p:cNvSpPr txBox="1">
                <a:spLocks noChangeArrowheads="1"/>
              </p:cNvSpPr>
              <p:nvPr/>
            </p:nvSpPr>
            <p:spPr bwMode="auto">
              <a:xfrm>
                <a:off x="978" y="1814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&lt;0/0,R&gt;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0876" name="Text Box 44"/>
              <p:cNvSpPr txBox="1">
                <a:spLocks noChangeArrowheads="1"/>
              </p:cNvSpPr>
              <p:nvPr/>
            </p:nvSpPr>
            <p:spPr bwMode="auto">
              <a:xfrm>
                <a:off x="1497" y="2322"/>
                <a:ext cx="7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&lt;#/#,L&gt;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20879" name="AutoShape 47"/>
            <p:cNvSpPr>
              <a:spLocks noChangeArrowheads="1"/>
            </p:cNvSpPr>
            <p:nvPr/>
          </p:nvSpPr>
          <p:spPr bwMode="auto">
            <a:xfrm>
              <a:off x="2130" y="2400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20924" name="Group 92"/>
          <p:cNvGrpSpPr>
            <a:grpSpLocks/>
          </p:cNvGrpSpPr>
          <p:nvPr/>
        </p:nvGrpSpPr>
        <p:grpSpPr bwMode="auto">
          <a:xfrm>
            <a:off x="5010150" y="2819400"/>
            <a:ext cx="2609850" cy="1524000"/>
            <a:chOff x="3156" y="1776"/>
            <a:chExt cx="1644" cy="960"/>
          </a:xfrm>
        </p:grpSpPr>
        <p:sp>
          <p:nvSpPr>
            <p:cNvPr id="120882" name="AutoShape 50"/>
            <p:cNvSpPr>
              <a:spLocks noChangeArrowheads="1"/>
            </p:cNvSpPr>
            <p:nvPr/>
          </p:nvSpPr>
          <p:spPr bwMode="auto">
            <a:xfrm>
              <a:off x="4320" y="2400"/>
              <a:ext cx="480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Stop</a:t>
              </a:r>
              <a:endParaRPr lang="en-US" sz="2400" baseline="-25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20892" name="Group 60"/>
            <p:cNvGrpSpPr>
              <a:grpSpLocks/>
            </p:cNvGrpSpPr>
            <p:nvPr/>
          </p:nvGrpSpPr>
          <p:grpSpPr bwMode="auto">
            <a:xfrm>
              <a:off x="3156" y="1776"/>
              <a:ext cx="1230" cy="864"/>
              <a:chOff x="3156" y="1776"/>
              <a:chExt cx="1230" cy="864"/>
            </a:xfrm>
          </p:grpSpPr>
          <p:cxnSp>
            <p:nvCxnSpPr>
              <p:cNvPr id="120871" name="AutoShape 39"/>
              <p:cNvCxnSpPr>
                <a:cxnSpLocks noChangeShapeType="1"/>
              </p:cNvCxnSpPr>
              <p:nvPr/>
            </p:nvCxnSpPr>
            <p:spPr bwMode="auto">
              <a:xfrm rot="5400000" flipV="1">
                <a:off x="3430" y="2248"/>
                <a:ext cx="1" cy="249"/>
              </a:xfrm>
              <a:prstGeom prst="curvedConnector3">
                <a:avLst>
                  <a:gd name="adj1" fmla="val -17200005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0874" name="Text Box 42"/>
              <p:cNvSpPr txBox="1">
                <a:spLocks noChangeArrowheads="1"/>
              </p:cNvSpPr>
              <p:nvPr/>
            </p:nvSpPr>
            <p:spPr bwMode="auto">
              <a:xfrm>
                <a:off x="3156" y="1930"/>
                <a:ext cx="7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&lt;1/1,L&gt;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0875" name="Text Box 43"/>
              <p:cNvSpPr txBox="1">
                <a:spLocks noChangeArrowheads="1"/>
              </p:cNvSpPr>
              <p:nvPr/>
            </p:nvSpPr>
            <p:spPr bwMode="auto">
              <a:xfrm>
                <a:off x="3156" y="1776"/>
                <a:ext cx="7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&lt;0/0,L&gt;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0877" name="Text Box 45"/>
              <p:cNvSpPr txBox="1">
                <a:spLocks noChangeArrowheads="1"/>
              </p:cNvSpPr>
              <p:nvPr/>
            </p:nvSpPr>
            <p:spPr bwMode="auto">
              <a:xfrm>
                <a:off x="3683" y="2352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&lt;#/#,R&gt;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0884" name="Line 52"/>
              <p:cNvSpPr>
                <a:spLocks noChangeShapeType="1"/>
              </p:cNvSpPr>
              <p:nvPr/>
            </p:nvSpPr>
            <p:spPr bwMode="auto">
              <a:xfrm>
                <a:off x="3657" y="2592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</p:grpSp>
      <p:grpSp>
        <p:nvGrpSpPr>
          <p:cNvPr id="120923" name="Group 91"/>
          <p:cNvGrpSpPr>
            <a:grpSpLocks/>
          </p:cNvGrpSpPr>
          <p:nvPr/>
        </p:nvGrpSpPr>
        <p:grpSpPr bwMode="auto">
          <a:xfrm>
            <a:off x="3305175" y="3124200"/>
            <a:ext cx="2486025" cy="1219200"/>
            <a:chOff x="2082" y="1968"/>
            <a:chExt cx="1566" cy="768"/>
          </a:xfrm>
        </p:grpSpPr>
        <p:sp>
          <p:nvSpPr>
            <p:cNvPr id="120880" name="AutoShape 48"/>
            <p:cNvSpPr>
              <a:spLocks noChangeArrowheads="1"/>
            </p:cNvSpPr>
            <p:nvPr/>
          </p:nvSpPr>
          <p:spPr bwMode="auto">
            <a:xfrm>
              <a:off x="3216" y="2400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120891" name="Group 59"/>
            <p:cNvGrpSpPr>
              <a:grpSpLocks/>
            </p:cNvGrpSpPr>
            <p:nvPr/>
          </p:nvGrpSpPr>
          <p:grpSpPr bwMode="auto">
            <a:xfrm>
              <a:off x="2082" y="1968"/>
              <a:ext cx="1200" cy="672"/>
              <a:chOff x="2082" y="1968"/>
              <a:chExt cx="1200" cy="672"/>
            </a:xfrm>
          </p:grpSpPr>
          <p:sp>
            <p:nvSpPr>
              <p:cNvPr id="120883" name="Line 51"/>
              <p:cNvSpPr>
                <a:spLocks noChangeShapeType="1"/>
              </p:cNvSpPr>
              <p:nvPr/>
            </p:nvSpPr>
            <p:spPr bwMode="auto">
              <a:xfrm>
                <a:off x="2562" y="2592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0886" name="Text Box 54"/>
              <p:cNvSpPr txBox="1">
                <a:spLocks noChangeArrowheads="1"/>
              </p:cNvSpPr>
              <p:nvPr/>
            </p:nvSpPr>
            <p:spPr bwMode="auto">
              <a:xfrm>
                <a:off x="2082" y="1968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&lt;0/1,L&gt;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cxnSp>
            <p:nvCxnSpPr>
              <p:cNvPr id="120887" name="AutoShape 55"/>
              <p:cNvCxnSpPr>
                <a:cxnSpLocks noChangeShapeType="1"/>
              </p:cNvCxnSpPr>
              <p:nvPr/>
            </p:nvCxnSpPr>
            <p:spPr bwMode="auto">
              <a:xfrm rot="5400000" flipV="1">
                <a:off x="2349" y="2277"/>
                <a:ext cx="1" cy="248"/>
              </a:xfrm>
              <a:prstGeom prst="curvedConnector3">
                <a:avLst>
                  <a:gd name="adj1" fmla="val -18000000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0888" name="Text Box 56"/>
              <p:cNvSpPr txBox="1">
                <a:spLocks noChangeArrowheads="1"/>
              </p:cNvSpPr>
              <p:nvPr/>
            </p:nvSpPr>
            <p:spPr bwMode="auto">
              <a:xfrm>
                <a:off x="2579" y="2352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&lt;1/0,L&gt;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76200" y="5181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מצב הסרט אחרי פעולת המכונה: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0895" name="Group 63"/>
          <p:cNvGrpSpPr>
            <a:grpSpLocks/>
          </p:cNvGrpSpPr>
          <p:nvPr/>
        </p:nvGrpSpPr>
        <p:grpSpPr bwMode="auto">
          <a:xfrm>
            <a:off x="0" y="5791200"/>
            <a:ext cx="9144000" cy="747713"/>
            <a:chOff x="0" y="864"/>
            <a:chExt cx="5760" cy="471"/>
          </a:xfrm>
        </p:grpSpPr>
        <p:sp>
          <p:nvSpPr>
            <p:cNvPr id="120896" name="Line 64">
              <a:hlinkClick r:id="" action="ppaction://noaction" highlightClick="1"/>
            </p:cNvPr>
            <p:cNvSpPr>
              <a:spLocks noChangeShapeType="1"/>
            </p:cNvSpPr>
            <p:nvPr/>
          </p:nvSpPr>
          <p:spPr bwMode="auto">
            <a:xfrm flipV="1">
              <a:off x="2994" y="1143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grpSp>
          <p:nvGrpSpPr>
            <p:cNvPr id="120897" name="Group 65"/>
            <p:cNvGrpSpPr>
              <a:grpSpLocks/>
            </p:cNvGrpSpPr>
            <p:nvPr/>
          </p:nvGrpSpPr>
          <p:grpSpPr bwMode="auto">
            <a:xfrm>
              <a:off x="0" y="864"/>
              <a:ext cx="5760" cy="268"/>
              <a:chOff x="0" y="3456"/>
              <a:chExt cx="5760" cy="268"/>
            </a:xfrm>
          </p:grpSpPr>
          <p:sp>
            <p:nvSpPr>
              <p:cNvPr id="120898" name="Rectangle 66"/>
              <p:cNvSpPr>
                <a:spLocks noChangeArrowheads="1"/>
              </p:cNvSpPr>
              <p:nvPr/>
            </p:nvSpPr>
            <p:spPr bwMode="auto">
              <a:xfrm>
                <a:off x="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899" name="Rectangle 67"/>
              <p:cNvSpPr>
                <a:spLocks noChangeArrowheads="1"/>
              </p:cNvSpPr>
              <p:nvPr/>
            </p:nvSpPr>
            <p:spPr bwMode="auto">
              <a:xfrm>
                <a:off x="2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0" name="Rectangle 68"/>
              <p:cNvSpPr>
                <a:spLocks noChangeArrowheads="1"/>
              </p:cNvSpPr>
              <p:nvPr/>
            </p:nvSpPr>
            <p:spPr bwMode="auto">
              <a:xfrm>
                <a:off x="4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1" name="Rectangle 69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2" name="Rectangle 70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3" name="Rectangle 71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4" name="Rectangle 7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5" name="Rectangle 73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6" name="Rectangle 74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7" name="Rectangle 75"/>
              <p:cNvSpPr>
                <a:spLocks noChangeArrowheads="1"/>
              </p:cNvSpPr>
              <p:nvPr/>
            </p:nvSpPr>
            <p:spPr bwMode="auto">
              <a:xfrm>
                <a:off x="21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8" name="Rectangle 76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09" name="Rectangle 77"/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10" name="Rectangle 78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0911" name="Rectangle 79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0912" name="Rectangle 80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0913" name="Rectangle 81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0914" name="Rectangle 82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20915" name="Rectangle 83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0916" name="Rectangle 84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20917" name="Rectangle 85"/>
              <p:cNvSpPr>
                <a:spLocks noChangeArrowheads="1"/>
              </p:cNvSpPr>
              <p:nvPr/>
            </p:nvSpPr>
            <p:spPr bwMode="auto">
              <a:xfrm>
                <a:off x="456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18" name="Rectangle 86"/>
              <p:cNvSpPr>
                <a:spLocks noChangeArrowheads="1"/>
              </p:cNvSpPr>
              <p:nvPr/>
            </p:nvSpPr>
            <p:spPr bwMode="auto">
              <a:xfrm>
                <a:off x="480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19" name="Rectangle 87"/>
              <p:cNvSpPr>
                <a:spLocks noChangeArrowheads="1"/>
              </p:cNvSpPr>
              <p:nvPr/>
            </p:nvSpPr>
            <p:spPr bwMode="auto">
              <a:xfrm>
                <a:off x="504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20" name="Rectangle 88"/>
              <p:cNvSpPr>
                <a:spLocks noChangeArrowheads="1"/>
              </p:cNvSpPr>
              <p:nvPr/>
            </p:nvSpPr>
            <p:spPr bwMode="auto">
              <a:xfrm>
                <a:off x="528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  <p:sp>
            <p:nvSpPr>
              <p:cNvPr id="120921" name="Rectangle 89"/>
              <p:cNvSpPr>
                <a:spLocks noChangeArrowheads="1"/>
              </p:cNvSpPr>
              <p:nvPr/>
            </p:nvSpPr>
            <p:spPr bwMode="auto">
              <a:xfrm>
                <a:off x="5520" y="3456"/>
                <a:ext cx="240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#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9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3C6B-8D03-44BA-9ED1-FDCA4CC1E248}" type="slidenum">
              <a:rPr lang="he-IL"/>
              <a:pPr/>
              <a:t>7</a:t>
            </a:fld>
            <a:endParaRPr lang="en-US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2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בנו מכונת טיורינג, אשר מקבלת כקלט מחרוזת המורכבת מהאותיות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ובודקת האם המחרוזת היא מהצורה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n&gt;0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המכונה תחזיר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הקלטים: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438400" y="2819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aaaabbbb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4384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495800" y="37338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המכונה תחזיר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הקלטים: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438400" y="3733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abab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2438400" y="4191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aaabb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4876800" y="2362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לדוגמה: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59" grpId="0" autoUpdateAnimBg="0"/>
      <p:bldP spid="121860" grpId="0" autoUpdateAnimBg="0"/>
      <p:bldP spid="121861" grpId="0" autoUpdateAnimBg="0"/>
      <p:bldP spid="121862" grpId="0" autoUpdateAnimBg="0"/>
      <p:bldP spid="121863" grpId="0" autoUpdateAnimBg="0"/>
      <p:bldP spid="121864" grpId="0" autoUpdateAnimBg="0"/>
      <p:bldP spid="121865" grpId="0" autoUpdateAnimBg="0"/>
      <p:bldP spid="1218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2EDB-3F32-45D5-A83F-09814C2A5FE2}" type="slidenum">
              <a:rPr lang="he-IL"/>
              <a:pPr/>
              <a:t>8</a:t>
            </a:fld>
            <a:endParaRPr lang="en-US"/>
          </a:p>
        </p:txBody>
      </p: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381000" y="3124200"/>
            <a:ext cx="838200" cy="685800"/>
            <a:chOff x="930" y="2304"/>
            <a:chExt cx="528" cy="432"/>
          </a:xfrm>
        </p:grpSpPr>
        <p:sp>
          <p:nvSpPr>
            <p:cNvPr id="122889" name="AutoShape 9"/>
            <p:cNvSpPr>
              <a:spLocks noChangeArrowheads="1"/>
            </p:cNvSpPr>
            <p:nvPr/>
          </p:nvSpPr>
          <p:spPr bwMode="auto">
            <a:xfrm>
              <a:off x="1026" y="2400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930" y="2304"/>
              <a:ext cx="151" cy="1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22939" name="Group 59"/>
          <p:cNvGrpSpPr>
            <a:grpSpLocks/>
          </p:cNvGrpSpPr>
          <p:nvPr/>
        </p:nvGrpSpPr>
        <p:grpSpPr bwMode="auto">
          <a:xfrm>
            <a:off x="2208213" y="2362200"/>
            <a:ext cx="2487612" cy="1447800"/>
            <a:chOff x="1391" y="1488"/>
            <a:chExt cx="1567" cy="912"/>
          </a:xfrm>
        </p:grpSpPr>
        <p:sp>
          <p:nvSpPr>
            <p:cNvPr id="122892" name="AutoShape 12"/>
            <p:cNvSpPr>
              <a:spLocks noChangeArrowheads="1"/>
            </p:cNvSpPr>
            <p:nvPr/>
          </p:nvSpPr>
          <p:spPr bwMode="auto">
            <a:xfrm>
              <a:off x="2526" y="2064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122937" name="Group 57"/>
            <p:cNvGrpSpPr>
              <a:grpSpLocks/>
            </p:cNvGrpSpPr>
            <p:nvPr/>
          </p:nvGrpSpPr>
          <p:grpSpPr bwMode="auto">
            <a:xfrm>
              <a:off x="1391" y="1488"/>
              <a:ext cx="1201" cy="816"/>
              <a:chOff x="1391" y="1488"/>
              <a:chExt cx="1201" cy="816"/>
            </a:xfrm>
          </p:grpSpPr>
          <p:grpSp>
            <p:nvGrpSpPr>
              <p:cNvPr id="122924" name="Group 44"/>
              <p:cNvGrpSpPr>
                <a:grpSpLocks/>
              </p:cNvGrpSpPr>
              <p:nvPr/>
            </p:nvGrpSpPr>
            <p:grpSpPr bwMode="auto">
              <a:xfrm>
                <a:off x="1872" y="2016"/>
                <a:ext cx="720" cy="288"/>
                <a:chOff x="1920" y="1584"/>
                <a:chExt cx="720" cy="288"/>
              </a:xfrm>
            </p:grpSpPr>
            <p:sp>
              <p:nvSpPr>
                <p:cNvPr id="122901" name="Line 21"/>
                <p:cNvSpPr>
                  <a:spLocks noChangeShapeType="1"/>
                </p:cNvSpPr>
                <p:nvPr/>
              </p:nvSpPr>
              <p:spPr bwMode="auto">
                <a:xfrm>
                  <a:off x="1920" y="1824"/>
                  <a:ext cx="652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2290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37" y="1584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&lt;#/#,L&gt;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1391" y="1488"/>
                <a:ext cx="704" cy="577"/>
                <a:chOff x="1439" y="1056"/>
                <a:chExt cx="704" cy="577"/>
              </a:xfrm>
            </p:grpSpPr>
            <p:sp>
              <p:nvSpPr>
                <p:cNvPr id="12290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40" y="1200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&lt;b/b,R&gt;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cxnSp>
              <p:nvCxnSpPr>
                <p:cNvPr id="122903" name="AutoShape 23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1707" y="1509"/>
                  <a:ext cx="1" cy="248"/>
                </a:xfrm>
                <a:prstGeom prst="curvedConnector3">
                  <a:avLst>
                    <a:gd name="adj1" fmla="val -18000000"/>
                  </a:avLst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2290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39" y="1056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&lt;a/a,R&gt;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22941" name="Group 61"/>
          <p:cNvGrpSpPr>
            <a:grpSpLocks/>
          </p:cNvGrpSpPr>
          <p:nvPr/>
        </p:nvGrpSpPr>
        <p:grpSpPr bwMode="auto">
          <a:xfrm>
            <a:off x="5791200" y="2971800"/>
            <a:ext cx="2543175" cy="2362200"/>
            <a:chOff x="3648" y="1872"/>
            <a:chExt cx="1602" cy="1488"/>
          </a:xfrm>
        </p:grpSpPr>
        <p:sp>
          <p:nvSpPr>
            <p:cNvPr id="122913" name="AutoShape 33"/>
            <p:cNvSpPr>
              <a:spLocks noChangeArrowheads="1"/>
            </p:cNvSpPr>
            <p:nvPr/>
          </p:nvSpPr>
          <p:spPr bwMode="auto">
            <a:xfrm>
              <a:off x="4770" y="2064"/>
              <a:ext cx="480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grpSp>
          <p:nvGrpSpPr>
            <p:cNvPr id="122927" name="Group 47"/>
            <p:cNvGrpSpPr>
              <a:grpSpLocks/>
            </p:cNvGrpSpPr>
            <p:nvPr/>
          </p:nvGrpSpPr>
          <p:grpSpPr bwMode="auto">
            <a:xfrm>
              <a:off x="3648" y="1872"/>
              <a:ext cx="1183" cy="1488"/>
              <a:chOff x="3696" y="1440"/>
              <a:chExt cx="1183" cy="1488"/>
            </a:xfrm>
          </p:grpSpPr>
          <p:sp>
            <p:nvSpPr>
              <p:cNvPr id="122906" name="Line 26"/>
              <p:cNvSpPr>
                <a:spLocks noChangeShapeType="1"/>
              </p:cNvSpPr>
              <p:nvPr/>
            </p:nvSpPr>
            <p:spPr bwMode="auto">
              <a:xfrm>
                <a:off x="4167" y="1824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22926" name="Group 46"/>
              <p:cNvGrpSpPr>
                <a:grpSpLocks/>
              </p:cNvGrpSpPr>
              <p:nvPr/>
            </p:nvGrpSpPr>
            <p:grpSpPr bwMode="auto">
              <a:xfrm>
                <a:off x="3696" y="1440"/>
                <a:ext cx="1183" cy="1488"/>
                <a:chOff x="3696" y="1440"/>
                <a:chExt cx="1183" cy="1488"/>
              </a:xfrm>
            </p:grpSpPr>
            <p:sp>
              <p:nvSpPr>
                <p:cNvPr id="12290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88" y="2160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&lt;#/#,L&gt;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2908" name="AutoShape 28"/>
                <p:cNvSpPr>
                  <a:spLocks noChangeArrowheads="1"/>
                </p:cNvSpPr>
                <p:nvPr/>
              </p:nvSpPr>
              <p:spPr bwMode="auto">
                <a:xfrm>
                  <a:off x="3696" y="2592"/>
                  <a:ext cx="480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rgbClr val="CC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YES</a:t>
                  </a:r>
                  <a:endParaRPr lang="en-US" sz="2400" baseline="-250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2914" name="Line 34"/>
                <p:cNvSpPr>
                  <a:spLocks noChangeShapeType="1"/>
                </p:cNvSpPr>
                <p:nvPr/>
              </p:nvSpPr>
              <p:spPr bwMode="auto">
                <a:xfrm>
                  <a:off x="3936" y="1968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2291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176" y="1584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&lt;a/a,L&gt;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2291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176" y="1440"/>
                  <a:ext cx="70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&lt;b/b,L&gt;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22940" name="Group 60"/>
          <p:cNvGrpSpPr>
            <a:grpSpLocks/>
          </p:cNvGrpSpPr>
          <p:nvPr/>
        </p:nvGrpSpPr>
        <p:grpSpPr bwMode="auto">
          <a:xfrm>
            <a:off x="4267200" y="3200400"/>
            <a:ext cx="2257425" cy="1600200"/>
            <a:chOff x="2688" y="2016"/>
            <a:chExt cx="1422" cy="1008"/>
          </a:xfrm>
        </p:grpSpPr>
        <p:sp>
          <p:nvSpPr>
            <p:cNvPr id="122893" name="AutoShape 13"/>
            <p:cNvSpPr>
              <a:spLocks noChangeArrowheads="1"/>
            </p:cNvSpPr>
            <p:nvPr/>
          </p:nvSpPr>
          <p:spPr bwMode="auto">
            <a:xfrm>
              <a:off x="3630" y="2064"/>
              <a:ext cx="480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22898" name="Text Box 18"/>
            <p:cNvSpPr txBox="1">
              <a:spLocks noChangeArrowheads="1"/>
            </p:cNvSpPr>
            <p:nvPr/>
          </p:nvSpPr>
          <p:spPr bwMode="auto">
            <a:xfrm>
              <a:off x="2993" y="2016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&lt;b/#,L&gt;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>
              <a:off x="2967" y="2256"/>
              <a:ext cx="65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22918" name="Line 38"/>
            <p:cNvSpPr>
              <a:spLocks noChangeShapeType="1"/>
            </p:cNvSpPr>
            <p:nvPr/>
          </p:nvSpPr>
          <p:spPr bwMode="auto">
            <a:xfrm>
              <a:off x="2736" y="240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22920" name="Text Box 40"/>
            <p:cNvSpPr txBox="1">
              <a:spLocks noChangeArrowheads="1"/>
            </p:cNvSpPr>
            <p:nvPr/>
          </p:nvSpPr>
          <p:spPr bwMode="auto">
            <a:xfrm>
              <a:off x="2688" y="2544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&lt;a/a,L&gt;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2932" name="Group 52"/>
          <p:cNvGrpSpPr>
            <a:grpSpLocks/>
          </p:cNvGrpSpPr>
          <p:nvPr/>
        </p:nvGrpSpPr>
        <p:grpSpPr bwMode="auto">
          <a:xfrm>
            <a:off x="876300" y="1524000"/>
            <a:ext cx="8039100" cy="3124200"/>
            <a:chOff x="600" y="528"/>
            <a:chExt cx="5064" cy="1968"/>
          </a:xfrm>
        </p:grpSpPr>
        <p:cxnSp>
          <p:nvCxnSpPr>
            <p:cNvPr id="122912" name="AutoShape 32"/>
            <p:cNvCxnSpPr>
              <a:cxnSpLocks noChangeShapeType="1"/>
            </p:cNvCxnSpPr>
            <p:nvPr/>
          </p:nvCxnSpPr>
          <p:spPr bwMode="auto">
            <a:xfrm rot="16200000" flipH="1" flipV="1">
              <a:off x="2828" y="-596"/>
              <a:ext cx="1" cy="4458"/>
            </a:xfrm>
            <a:prstGeom prst="curvedConnector3">
              <a:avLst>
                <a:gd name="adj1" fmla="val -8710000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2921" name="Text Box 41"/>
            <p:cNvSpPr txBox="1">
              <a:spLocks noChangeArrowheads="1"/>
            </p:cNvSpPr>
            <p:nvPr/>
          </p:nvSpPr>
          <p:spPr bwMode="auto">
            <a:xfrm>
              <a:off x="2592" y="528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&lt;#/#,R&gt;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22929" name="AutoShape 49"/>
            <p:cNvCxnSpPr>
              <a:cxnSpLocks noChangeShapeType="1"/>
              <a:stCxn id="122913" idx="3"/>
              <a:endCxn id="122913" idx="2"/>
            </p:cNvCxnSpPr>
            <p:nvPr/>
          </p:nvCxnSpPr>
          <p:spPr bwMode="auto">
            <a:xfrm flipH="1">
              <a:off x="5058" y="1800"/>
              <a:ext cx="240" cy="168"/>
            </a:xfrm>
            <a:prstGeom prst="curvedConnector4">
              <a:avLst>
                <a:gd name="adj1" fmla="val -60000"/>
                <a:gd name="adj2" fmla="val 185713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2930" name="Text Box 50"/>
            <p:cNvSpPr txBox="1">
              <a:spLocks noChangeArrowheads="1"/>
            </p:cNvSpPr>
            <p:nvPr/>
          </p:nvSpPr>
          <p:spPr bwMode="auto">
            <a:xfrm>
              <a:off x="4944" y="2064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&lt;a/a,L&gt;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2931" name="Text Box 51"/>
            <p:cNvSpPr txBox="1">
              <a:spLocks noChangeArrowheads="1"/>
            </p:cNvSpPr>
            <p:nvPr/>
          </p:nvSpPr>
          <p:spPr bwMode="auto">
            <a:xfrm>
              <a:off x="4961" y="2208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&lt;b/b,L&gt;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2938" name="Group 58"/>
          <p:cNvGrpSpPr>
            <a:grpSpLocks/>
          </p:cNvGrpSpPr>
          <p:nvPr/>
        </p:nvGrpSpPr>
        <p:grpSpPr bwMode="auto">
          <a:xfrm>
            <a:off x="914400" y="3152775"/>
            <a:ext cx="3810000" cy="2181225"/>
            <a:chOff x="576" y="1986"/>
            <a:chExt cx="2400" cy="1374"/>
          </a:xfrm>
        </p:grpSpPr>
        <p:sp>
          <p:nvSpPr>
            <p:cNvPr id="122891" name="AutoShape 11"/>
            <p:cNvSpPr>
              <a:spLocks noChangeArrowheads="1"/>
            </p:cNvSpPr>
            <p:nvPr/>
          </p:nvSpPr>
          <p:spPr bwMode="auto">
            <a:xfrm>
              <a:off x="1440" y="2064"/>
              <a:ext cx="432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sz="2400" baseline="-250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2919" name="AutoShape 39"/>
            <p:cNvSpPr>
              <a:spLocks noChangeArrowheads="1"/>
            </p:cNvSpPr>
            <p:nvPr/>
          </p:nvSpPr>
          <p:spPr bwMode="auto">
            <a:xfrm>
              <a:off x="2496" y="3024"/>
              <a:ext cx="480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</a:t>
              </a:r>
              <a:endParaRPr lang="en-US" sz="2400" baseline="-25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22922" name="Group 42"/>
            <p:cNvGrpSpPr>
              <a:grpSpLocks/>
            </p:cNvGrpSpPr>
            <p:nvPr/>
          </p:nvGrpSpPr>
          <p:grpSpPr bwMode="auto">
            <a:xfrm>
              <a:off x="768" y="1986"/>
              <a:ext cx="741" cy="298"/>
              <a:chOff x="816" y="1554"/>
              <a:chExt cx="741" cy="270"/>
            </a:xfrm>
          </p:grpSpPr>
          <p:sp>
            <p:nvSpPr>
              <p:cNvPr id="122883" name="Line 3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2887" name="Text Box 7"/>
              <p:cNvSpPr txBox="1">
                <a:spLocks noChangeArrowheads="1"/>
              </p:cNvSpPr>
              <p:nvPr/>
            </p:nvSpPr>
            <p:spPr bwMode="auto">
              <a:xfrm>
                <a:off x="855" y="1554"/>
                <a:ext cx="702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&lt;a/#,R&gt;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22934" name="Line 54"/>
            <p:cNvSpPr>
              <a:spLocks noChangeShapeType="1"/>
            </p:cNvSpPr>
            <p:nvPr/>
          </p:nvSpPr>
          <p:spPr bwMode="auto">
            <a:xfrm>
              <a:off x="576" y="2400"/>
              <a:ext cx="1920" cy="90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22935" name="Text Box 55"/>
            <p:cNvSpPr txBox="1">
              <a:spLocks noChangeArrowheads="1"/>
            </p:cNvSpPr>
            <p:nvPr/>
          </p:nvSpPr>
          <p:spPr bwMode="auto">
            <a:xfrm>
              <a:off x="1026" y="2736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&lt;b/b,R&gt;</a:t>
              </a:r>
              <a:r>
                <a:rPr lang="he-IL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76200" y="6858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3779838" y="4365625"/>
            <a:ext cx="1944687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&lt;#/#, 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B29D-F813-4441-98F0-8EF59A198335}" type="slidenum">
              <a:rPr lang="he-IL"/>
              <a:pPr/>
              <a:t>9</a:t>
            </a:fld>
            <a:endParaRPr lang="en-US"/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הסבר: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המכונה מוחקת את התו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שבראש הקלט, נעה ימינה עד סוף הקלט ומוחקת את התו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הימני ביותר.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76200" y="3505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אחרת, היא ממשיכה לנוע שמאלה עד תחילת הקלט וחוזרת על אותה פעולה.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76200" y="480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התו השמאלי ביותר  הוא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המכונה תעצור ותחזיר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76200" y="5334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התו הימני ביותר הוא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המכונה תעצור ותחזיר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76200" y="2378075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אחרי מחיקת התו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הימני ביותר המכונה נעה צעד אחד שמאלה. אם היא רואה את התו #, סימן שכל התווים נמחקו ולכן המכונה עוצרת ומחזירה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76200" y="4267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בכל איטרציה: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2" grpId="0" autoUpdateAnimBg="0"/>
      <p:bldP spid="124933" grpId="0" autoUpdateAnimBg="0"/>
      <p:bldP spid="124934" grpId="0" autoUpdateAnimBg="0"/>
      <p:bldP spid="124935" grpId="0" autoUpdateAnimBg="0"/>
      <p:bldP spid="124936" grpId="0" autoUpdateAnimBg="0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1678</Words>
  <Application>Microsoft PowerPoint</Application>
  <PresentationFormat>On-screen Show (4:3)</PresentationFormat>
  <Paragraphs>644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Times New Roman</vt:lpstr>
      <vt:lpstr>David</vt:lpstr>
      <vt:lpstr>עיצוב ברירת מחדל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 Bina Rosenberg</dc:creator>
  <cp:lastModifiedBy>hp</cp:lastModifiedBy>
  <cp:revision>216</cp:revision>
  <dcterms:created xsi:type="dcterms:W3CDTF">2003-06-23T06:21:41Z</dcterms:created>
  <dcterms:modified xsi:type="dcterms:W3CDTF">2007-11-16T10:17:19Z</dcterms:modified>
</cp:coreProperties>
</file>