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11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2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4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0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8/27/2020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9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190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1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4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2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0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new_york_datas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073CA-8196-4464-82EB-671B60C61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Capstone Project Final Work – Best Culinary </a:t>
            </a:r>
            <a:r>
              <a:rPr lang="en-US" dirty="0" err="1"/>
              <a:t>Neighbourhood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23F47-81B4-4378-8DF2-B1622975D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88667-2B0A-4C60-AB2B-B86E6FD87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38" r="13458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46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B668-3A4E-44E6-A285-4FB1E9F2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GB" dirty="0"/>
              <a:t>Introduction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7F3E-E356-4250-A863-5C6F9A91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>
                <a:effectLst/>
                <a:latin typeface="Calibri" panose="020F0502020204030204" pitchFamily="34" charset="0"/>
              </a:rPr>
              <a:t>Giving a data set of neighborhoods in NY or in any other place, this work examine every neighborhood separately for examine its culinary ‘abilities’.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8379D-2EA1-48AF-A264-C60075772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0" r="30548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872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737D7-ACE5-46C4-B24C-AFBF394C7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7" r="21137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06161-60EE-45D8-BC5B-D179EDB5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anchor="b">
            <a:normAutofit/>
          </a:bodyPr>
          <a:lstStyle/>
          <a:p>
            <a:r>
              <a:rPr lang="en-GB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7900-BAC3-4036-8E17-C442C98C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 fontScale="92500"/>
          </a:bodyPr>
          <a:lstStyle/>
          <a:p>
            <a:pPr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b="0" i="0" u="none" strike="noStrike" dirty="0">
                <a:effectLst/>
                <a:latin typeface="Calibri" panose="020F0502020204030204" pitchFamily="34" charset="0"/>
              </a:rPr>
              <a:t>This Work uses a basic data set of neighborhoods in NY to analyze it with </a:t>
            </a:r>
            <a:r>
              <a:rPr lang="en-US" sz="1500" b="0" i="0" u="none" strike="noStrike" dirty="0" err="1">
                <a:effectLst/>
                <a:latin typeface="Calibri" panose="020F0502020204030204" pitchFamily="34" charset="0"/>
              </a:rPr>
              <a:t>Fourquare</a:t>
            </a:r>
            <a:r>
              <a:rPr lang="en-US" sz="1500" b="0" i="0" u="none" strike="noStrike" dirty="0">
                <a:effectLst/>
                <a:latin typeface="Calibri" panose="020F0502020204030204" pitchFamily="34" charset="0"/>
              </a:rPr>
              <a:t> queries that gives the venues in each place and, </a:t>
            </a:r>
            <a:r>
              <a:rPr lang="en-US" sz="1500" b="0" i="0" u="none" strike="noStrike" dirty="0" err="1">
                <a:effectLst/>
                <a:latin typeface="Calibri" panose="020F0502020204030204" pitchFamily="34" charset="0"/>
              </a:rPr>
              <a:t>ofcourse</a:t>
            </a:r>
            <a:r>
              <a:rPr lang="en-US" sz="1500" b="0" i="0" u="none" strike="noStrike" dirty="0">
                <a:effectLst/>
                <a:latin typeface="Calibri" panose="020F0502020204030204" pitchFamily="34" charset="0"/>
              </a:rPr>
              <a:t>, details about these venues.</a:t>
            </a:r>
            <a:endParaRPr lang="en-US" sz="1500" b="0" dirty="0">
              <a:effectLst/>
            </a:endParaRPr>
          </a:p>
          <a:p>
            <a:pPr marL="742950" lvl="1" indent="-285750" rtl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b="0" i="0" u="none" strike="noStrike" dirty="0">
                <a:effectLst/>
                <a:latin typeface="Calibri" panose="020F0502020204030204" pitchFamily="34" charset="0"/>
              </a:rPr>
              <a:t>The Basic data set that this work uses for neighborhood analyze is: </a:t>
            </a:r>
            <a:r>
              <a:rPr lang="en-US" sz="1500" b="0" i="0" u="sng" strike="noStrike" dirty="0">
                <a:effectLst/>
                <a:latin typeface="Calibri" panose="020F0502020204030204" pitchFamily="34" charset="0"/>
                <a:hlinkClick r:id="rId3"/>
              </a:rPr>
              <a:t>https://cocl.us/new_york_dataset</a:t>
            </a:r>
            <a:r>
              <a:rPr lang="en-US" sz="1500" b="0" i="0" u="none" strike="noStrike" dirty="0">
                <a:effectLst/>
                <a:latin typeface="Calibri" panose="020F0502020204030204" pitchFamily="34" charset="0"/>
              </a:rPr>
              <a:t>  which has its neighborhoods in addition to details about locations and borough name and so.</a:t>
            </a:r>
          </a:p>
          <a:p>
            <a:pPr marL="742950" lvl="1" indent="-285750" rtl="0" fontAlgn="base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500" b="0" i="0" u="none" strike="noStrike" dirty="0">
                <a:effectLst/>
                <a:latin typeface="Calibri" panose="020F0502020204030204" pitchFamily="34" charset="0"/>
              </a:rPr>
              <a:t>The data about venues comes from </a:t>
            </a:r>
            <a:r>
              <a:rPr lang="en-US" sz="1500" b="0" i="0" u="none" strike="noStrike" dirty="0" err="1">
                <a:effectLst/>
                <a:latin typeface="Calibri" panose="020F0502020204030204" pitchFamily="34" charset="0"/>
              </a:rPr>
              <a:t>Foursuqaure</a:t>
            </a:r>
            <a:r>
              <a:rPr lang="en-US" sz="1500" b="0" i="0" u="none" strike="noStrike" dirty="0">
                <a:effectLst/>
                <a:latin typeface="Calibri" panose="020F0502020204030204" pitchFamily="34" charset="0"/>
              </a:rPr>
              <a:t> API with is called for every location separately.</a:t>
            </a:r>
          </a:p>
          <a:p>
            <a:pPr>
              <a:lnSpc>
                <a:spcPct val="13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5382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DBA4A-E882-435D-B106-B1C65167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25" y="0"/>
            <a:ext cx="5271804" cy="860593"/>
          </a:xfrm>
        </p:spPr>
        <p:txBody>
          <a:bodyPr anchor="b">
            <a:normAutofit/>
          </a:bodyPr>
          <a:lstStyle/>
          <a:p>
            <a:r>
              <a:rPr lang="en-US" b="1" i="0" u="none" strike="noStrike" dirty="0">
                <a:effectLst/>
                <a:latin typeface="Calibri" panose="020F0502020204030204" pitchFamily="34" charset="0"/>
              </a:rPr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4F21-A484-4BEF-A897-C160E36D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3092"/>
            <a:ext cx="6332417" cy="567240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sz="800" b="0" dirty="0">
              <a:effectLst/>
            </a:endParaRPr>
          </a:p>
          <a:p>
            <a:pPr marL="742950" lvl="1" indent="-285750" rtl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Taking  the NY data base from </a:t>
            </a:r>
            <a:r>
              <a:rPr lang="en-US" sz="1900" b="0" i="0" u="sng" strike="noStrike" dirty="0">
                <a:effectLst/>
                <a:latin typeface="Calibri" panose="020F0502020204030204" pitchFamily="34" charset="0"/>
                <a:hlinkClick r:id="rId2"/>
              </a:rPr>
              <a:t>https://cocl.us/new_york_dataset</a:t>
            </a: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  as dictionary</a:t>
            </a:r>
          </a:p>
          <a:p>
            <a:pPr marL="742950" lvl="1" indent="-285750" rtl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Creating a call for each neighborhood separately for restaurants in 500 meter radius using its location (latitude/longitude) </a:t>
            </a:r>
          </a:p>
          <a:p>
            <a:pPr marL="742950" lvl="1" indent="-285750" rtl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Turning data into a panda’s data frame while avoiding neighborhoods that doesn’t have any venues in the json file received from foursquare. Now, each neighborhood has its data frame with its restaurant venues.</a:t>
            </a:r>
          </a:p>
          <a:p>
            <a:pPr marL="742950" lvl="1" indent="-285750" rtl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Create a convenient data frame of venues for each neighborhood keeping only relevant. </a:t>
            </a:r>
          </a:p>
          <a:p>
            <a:pPr marL="742950" lvl="1" indent="-285750" rtl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Adding neighborhood name to each data frame so we can use it in the final results. These data frames is saved as a data frame </a:t>
            </a:r>
            <a:r>
              <a:rPr lang="en-US" sz="1900" b="0" i="0" u="none" strike="noStrike" dirty="0" err="1">
                <a:effectLst/>
                <a:latin typeface="Calibri" panose="020F0502020204030204" pitchFamily="34" charset="0"/>
              </a:rPr>
              <a:t>dictionaty</a:t>
            </a: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 of 59 data frames called: “</a:t>
            </a:r>
            <a:r>
              <a:rPr lang="en-US" sz="1900" b="0" i="0" u="none" strike="noStrike" dirty="0" err="1">
                <a:effectLst/>
                <a:latin typeface="Calibri" panose="020F0502020204030204" pitchFamily="34" charset="0"/>
              </a:rPr>
              <a:t>dataframe_filtered</a:t>
            </a: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”</a:t>
            </a:r>
          </a:p>
          <a:p>
            <a:pPr marL="742950" lvl="1" indent="-285750" rtl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Now that we have a data frame for each neighborhood, we will call each venue in each data frame for its rating (if it has a rating value), if not, put ‘-1’ rating to the venue. Adding a new column for each data frame ‘rating’ that will contain the rating of the venues.</a:t>
            </a:r>
          </a:p>
          <a:p>
            <a:pPr marL="742950" lvl="1" indent="-285750" rtl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Now, we will go thru all of the data frame, and look for the </a:t>
            </a:r>
            <a:r>
              <a:rPr lang="en-US" sz="1900" b="0" i="0" u="none" strike="noStrike" dirty="0" err="1">
                <a:effectLst/>
                <a:latin typeface="Calibri" panose="020F0502020204030204" pitchFamily="34" charset="0"/>
              </a:rPr>
              <a:t>hneighborhiid</a:t>
            </a: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 with the highest rating score in average, and the neighborhood with the most </a:t>
            </a:r>
            <a:r>
              <a:rPr lang="en-US" sz="1900" b="0" i="0" u="none" strike="noStrike" dirty="0" err="1">
                <a:effectLst/>
                <a:latin typeface="Calibri" panose="020F0502020204030204" pitchFamily="34" charset="0"/>
              </a:rPr>
              <a:t>resturands</a:t>
            </a: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 that have ratings which also says something about the culinary of the place. </a:t>
            </a:r>
          </a:p>
          <a:p>
            <a:pPr marL="742950" lvl="1" indent="-285750" rtl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Present the two </a:t>
            </a:r>
            <a:r>
              <a:rPr lang="en-US" sz="1900" b="0" i="0" u="none" strike="noStrike" dirty="0" err="1">
                <a:effectLst/>
                <a:latin typeface="Calibri" panose="020F0502020204030204" pitchFamily="34" charset="0"/>
              </a:rPr>
              <a:t>neighbothood</a:t>
            </a: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 on the map.</a:t>
            </a:r>
          </a:p>
          <a:p>
            <a:pPr marL="742950" lvl="1" indent="-285750" rtl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b="0" i="0" u="none" strike="noStrike" dirty="0">
                <a:effectLst/>
                <a:latin typeface="Calibri" panose="020F0502020204030204" pitchFamily="34" charset="0"/>
              </a:rPr>
              <a:t>Same process can be done on a dataset of neighborhoods of every city in the world ! </a:t>
            </a:r>
          </a:p>
          <a:p>
            <a:pPr>
              <a:lnSpc>
                <a:spcPct val="130000"/>
              </a:lnSpc>
            </a:pPr>
            <a:endParaRPr lang="en-US" sz="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D19EC-F8D6-4041-818E-18D0CB343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4" r="18312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294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EBC0E-8954-47FF-8D98-58DE5096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  <a:latin typeface="Calibri" panose="020F0502020204030204" pitchFamily="34" charset="0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139A-2F61-4731-A246-D0696DCE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b="0" i="0" u="none" strike="noStrike">
                <a:effectLst/>
                <a:latin typeface="Calibri" panose="020F0502020204030204" pitchFamily="34" charset="0"/>
              </a:rPr>
              <a:t>The main result is the two neighborhoods:</a:t>
            </a:r>
            <a:endParaRPr lang="en-US" sz="1500" b="0">
              <a:effectLst/>
            </a:endParaRPr>
          </a:p>
          <a:p>
            <a:pPr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>
                <a:effectLst/>
                <a:latin typeface="Calibri" panose="020F0502020204030204" pitchFamily="34" charset="0"/>
              </a:rPr>
              <a:t>4.1 The neighborhood with the highest rating score:</a:t>
            </a:r>
            <a:endParaRPr lang="en-US" sz="1500" b="0">
              <a:effectLst/>
            </a:endParaRPr>
          </a:p>
          <a:p>
            <a:pPr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>
                <a:effectLst/>
                <a:latin typeface="Calibri" panose="020F0502020204030204" pitchFamily="34" charset="0"/>
              </a:rPr>
              <a:t>Upper east side</a:t>
            </a:r>
            <a:endParaRPr lang="en-US" sz="1500" b="0">
              <a:effectLst/>
            </a:endParaRPr>
          </a:p>
          <a:p>
            <a:pPr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>
                <a:effectLst/>
                <a:latin typeface="Calibri" panose="020F0502020204030204" pitchFamily="34" charset="0"/>
              </a:rPr>
              <a:t>4.2 The neighborhood with the most ratings of restaurants venues:</a:t>
            </a:r>
            <a:endParaRPr lang="en-US" sz="1500" b="0">
              <a:effectLst/>
            </a:endParaRPr>
          </a:p>
          <a:p>
            <a:pPr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>
                <a:effectLst/>
                <a:latin typeface="Calibri" panose="020F0502020204030204" pitchFamily="34" charset="0"/>
              </a:rPr>
              <a:t>China </a:t>
            </a:r>
            <a:r>
              <a:rPr lang="en-US" sz="1500" b="0" i="0" u="none" strike="noStrike" err="1">
                <a:effectLst/>
                <a:latin typeface="Calibri" panose="020F0502020204030204" pitchFamily="34" charset="0"/>
              </a:rPr>
              <a:t>towm</a:t>
            </a:r>
            <a:endParaRPr lang="en-US" sz="1500" b="0">
              <a:effectLst/>
            </a:endParaRPr>
          </a:p>
          <a:p>
            <a:pPr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>
                <a:effectLst/>
                <a:latin typeface="Calibri" panose="020F0502020204030204" pitchFamily="34" charset="0"/>
              </a:rPr>
              <a:t>4.3 The neighborhood on the map:</a:t>
            </a:r>
            <a:endParaRPr lang="en-US" sz="1500" b="0">
              <a:effectLst/>
            </a:endParaRPr>
          </a:p>
          <a:p>
            <a:pPr>
              <a:lnSpc>
                <a:spcPct val="130000"/>
              </a:lnSpc>
            </a:pPr>
            <a:br>
              <a:rPr lang="en-US" sz="1500"/>
            </a:br>
            <a:endParaRPr lang="en-US" sz="1500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0" name="Freeform: Shape 7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1" name="Freeform: Shape 7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FA078A-6450-4ABD-9559-82F474B74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1" r="37616"/>
          <a:stretch/>
        </p:blipFill>
        <p:spPr bwMode="auto"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1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39CE4-F1C7-4FF7-A22F-36D22CCE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9" y="893763"/>
            <a:ext cx="4527965" cy="1587444"/>
          </a:xfrm>
        </p:spPr>
        <p:txBody>
          <a:bodyPr anchor="b">
            <a:normAutofit/>
          </a:bodyPr>
          <a:lstStyle/>
          <a:p>
            <a:r>
              <a:rPr lang="en-US" i="0" u="none" strike="noStrike">
                <a:effectLst/>
                <a:latin typeface="Arial" panose="020B0604020202020204" pitchFamily="34" charset="0"/>
              </a:rPr>
              <a:t>Discussions</a:t>
            </a:r>
            <a:endParaRPr 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2CEA6-C166-4D08-A6B8-DC03D0251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1" r="1331" b="2"/>
          <a:stretch/>
        </p:blipFill>
        <p:spPr>
          <a:xfrm>
            <a:off x="1033670" y="1288109"/>
            <a:ext cx="4349282" cy="4221274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3B46-5632-4A03-8B8A-89F7FB5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0" y="2721030"/>
            <a:ext cx="4691478" cy="3243207"/>
          </a:xfrm>
        </p:spPr>
        <p:txBody>
          <a:bodyPr>
            <a:normAutofit/>
          </a:bodyPr>
          <a:lstStyle/>
          <a:p>
            <a:pPr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0" i="0" u="none" strike="noStrike">
                <a:effectLst/>
                <a:latin typeface="Calibri" panose="020F0502020204030204" pitchFamily="34" charset="0"/>
              </a:rPr>
              <a:t>We can see that the result for the ‘highest score’ for restaurants venues in a specific neighborhood can be </a:t>
            </a:r>
            <a:r>
              <a:rPr lang="en-US" sz="1700" b="0" i="0" u="none" strike="noStrike" err="1">
                <a:effectLst/>
                <a:latin typeface="Calibri" panose="020F0502020204030204" pitchFamily="34" charset="0"/>
              </a:rPr>
              <a:t>iilusive</a:t>
            </a:r>
            <a:r>
              <a:rPr lang="en-US" sz="1700" b="0" i="0" u="none" strike="noStrike">
                <a:effectLst/>
                <a:latin typeface="Calibri" panose="020F0502020204030204" pitchFamily="34" charset="0"/>
              </a:rPr>
              <a:t> because  Upper East side neighborhood has only one venue that got a high rating</a:t>
            </a:r>
            <a:endParaRPr lang="en-US" sz="1700" b="0">
              <a:effectLst/>
            </a:endParaRPr>
          </a:p>
          <a:p>
            <a:pPr>
              <a:lnSpc>
                <a:spcPct val="130000"/>
              </a:lnSpc>
            </a:pPr>
            <a:br>
              <a:rPr lang="en-US" sz="1700"/>
            </a:br>
            <a:br>
              <a:rPr lang="en-US" sz="1700"/>
            </a:b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07798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2A0-ECF9-43B3-93AF-C42FCE88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Conclusions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EF676-CF1E-44CF-9C71-11243E4B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work gives a traveler or people who want to live in a new city, a look on the top culinary places in the city. This can help them decide where is the best place to live/travel in the city.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 course that this work can be implemented for every city in the world.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Also, we can change the venue type from restaurant to hotels/attractions or every type of venues for other people who interested in other things !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9009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43241"/>
      </a:dk2>
      <a:lt2>
        <a:srgbClr val="E3E8E2"/>
      </a:lt2>
      <a:accent1>
        <a:srgbClr val="A84DC3"/>
      </a:accent1>
      <a:accent2>
        <a:srgbClr val="7048B7"/>
      </a:accent2>
      <a:accent3>
        <a:srgbClr val="4D54C3"/>
      </a:accent3>
      <a:accent4>
        <a:srgbClr val="3B73B1"/>
      </a:accent4>
      <a:accent5>
        <a:srgbClr val="4AB0BC"/>
      </a:accent5>
      <a:accent6>
        <a:srgbClr val="3BB18D"/>
      </a:accent6>
      <a:hlink>
        <a:srgbClr val="398CA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Corbel</vt:lpstr>
      <vt:lpstr>SketchLinesVTI</vt:lpstr>
      <vt:lpstr>Capstone Project Final Work – Best Culinary Neighbourhood</vt:lpstr>
      <vt:lpstr>Introduction </vt:lpstr>
      <vt:lpstr>Data</vt:lpstr>
      <vt:lpstr>Method</vt:lpstr>
      <vt:lpstr>Results</vt:lpstr>
      <vt:lpstr>Discussions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Final Work – Best Culinary Neighbourhood</dc:title>
  <dc:creator>Gilad Goldenberg</dc:creator>
  <cp:lastModifiedBy>Gilad Goldenberg</cp:lastModifiedBy>
  <cp:revision>1</cp:revision>
  <dcterms:created xsi:type="dcterms:W3CDTF">2020-08-27T06:43:10Z</dcterms:created>
  <dcterms:modified xsi:type="dcterms:W3CDTF">2020-08-27T06:43:24Z</dcterms:modified>
</cp:coreProperties>
</file>