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9" r:id="rId11"/>
    <p:sldId id="268" r:id="rId12"/>
    <p:sldId id="271" r:id="rId13"/>
    <p:sldId id="270" r:id="rId14"/>
    <p:sldId id="264" r:id="rId15"/>
    <p:sldId id="265" r:id="rId16"/>
    <p:sldId id="267" r:id="rId17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C9CB51-2F3E-F365-4586-2021197FB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792A631-DE78-BC58-DD76-849FD236B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E8F9278-C07F-E32D-91E1-0B9524D6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E6B8-EA9F-49F9-A7C1-154BB3DD558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D6FCA2-369D-5DFE-784C-98242DD4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D26FADB-7927-DD09-9A7B-905C7B1D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6E6A-65F9-4B81-8366-A6EAE1241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29633E-DDC8-71E0-C7CA-E99F8AA26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371E4F9-C4C4-CE5D-0549-67EE02DA5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7D8448F-4EC6-F783-1CE8-BD336E50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E6B8-EA9F-49F9-A7C1-154BB3DD558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B2BB5B5-F412-17F4-8B14-3D9370C9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413346C-F13C-FE9D-A496-41C85C16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6E6A-65F9-4B81-8366-A6EAE1241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9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AC4BDB5-FBD7-511C-55B0-533D1FEDD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3CDEAFF-C5C2-0220-1B0D-12D624925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106E2CA-B824-5047-F772-FDBAB669B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E6B8-EA9F-49F9-A7C1-154BB3DD558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776EECD-9B46-341D-6578-CDD2EAE50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A85465C-BE38-8BF6-F1F2-1A2873D8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6E6A-65F9-4B81-8366-A6EAE1241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3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0C71BF8-6CED-9756-E909-0636DC78D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99956BE-7412-39A5-0746-9DD07CA90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374F3D6-BA31-A808-7F5E-4845F611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E6B8-EA9F-49F9-A7C1-154BB3DD558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17717F9-959A-BE63-9A9D-D947A87F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E8C6520-9040-7D24-8F0C-38130992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6E6A-65F9-4B81-8366-A6EAE1241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2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5A1E61-F83B-B9A0-F97F-F734FC768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D4C1C79-EEB1-74CC-A9DF-9492207C0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2BB2566-5A0E-E63F-AF4E-CFED2EC51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E6B8-EA9F-49F9-A7C1-154BB3DD558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1A52456-D7EE-0A9B-A5D9-D6AA3E5E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F0552BB-BD88-C840-077D-14E2DDBD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6E6A-65F9-4B81-8366-A6EAE1241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8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093C21-9565-9715-A958-F2B10A6A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83AF9C-F64E-8086-255E-F577F91BC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B50D6B6-6D45-6B91-9AD9-B3D4E639D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D9CB16C-B2AD-A377-6471-600F0DE3F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E6B8-EA9F-49F9-A7C1-154BB3DD558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63C6F31-9EAD-71DD-1CBC-E755F11D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789FFB9-07C6-D9C4-2964-145C3AB0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6E6A-65F9-4B81-8366-A6EAE1241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7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21EAB6-67DF-C43A-5286-A3165DCFC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80EE3F9-0492-5A85-F92F-AB39B731D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601FEBC-C56C-A032-3F70-709FE708B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5FD707C-E628-44C2-EC09-85674E1F9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C5617B8C-8598-F2E1-ACB4-AA8E5F2D6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16595A9-CCC2-CA7B-924C-337051D9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E6B8-EA9F-49F9-A7C1-154BB3DD558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2C448F4-39DE-CD89-8831-8F6C26CD6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DC1C22C-BB9E-46F6-CC83-B719EA50F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6E6A-65F9-4B81-8366-A6EAE1241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3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AD2085-851C-5F8C-C1D9-9225B340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51836B59-8BDF-614E-D500-C142936C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E6B8-EA9F-49F9-A7C1-154BB3DD558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70F6048-E452-C1E5-2712-0D0F6B0C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DA9AC20-3740-E82A-FE71-74CF68DD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6E6A-65F9-4B81-8366-A6EAE1241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2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8BDC06C-4338-D6EC-482A-059DA35E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E6B8-EA9F-49F9-A7C1-154BB3DD558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10D6F18-2914-96B0-0D3D-81A4E053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EF27E70-E75A-093F-4B45-1C7C8824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6E6A-65F9-4B81-8366-A6EAE1241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6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8E02E0-E61B-BBB8-D608-2E99A5254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1397AF3-AEE4-5D6E-51F0-667A70D2A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25201BA-3416-9826-6096-13F733240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A2BD017-F2F0-8F2D-B406-AA14B67CB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E6B8-EA9F-49F9-A7C1-154BB3DD558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44E675D-668B-BFFD-8C65-6473A1B8C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CDC8137-F7BE-B23A-E386-CAA1234B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6E6A-65F9-4B81-8366-A6EAE1241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9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CAFF7C-5A8D-71F0-3F76-DC10311C7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CBA9543-E492-004B-A0E4-794EF592F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F3F7987-A5A5-BBE4-28CD-B87D336A3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4686239-B616-5B23-FD1F-46183F8C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E6B8-EA9F-49F9-A7C1-154BB3DD558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5C2E697-9398-9021-20A8-057C1C7FA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83CFB67-7E32-2633-280F-CCF6626D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6E6A-65F9-4B81-8366-A6EAE1241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9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687EB9E-1845-2B3D-A380-9228A4E62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B2F4C51-B022-E72E-8B32-93A674D27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6623031-7B76-AE50-77AF-F5AE1DE1E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EE6B8-EA9F-49F9-A7C1-154BB3DD558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1A9D148-9BAF-8C88-2458-FDAE3FEBF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8261AA7-3212-AEDE-5BEF-A99D82A6F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36E6A-65F9-4B81-8366-A6EAE1241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4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E19C95-17BC-6A07-263B-DF1105D5B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תחרות סיסקו</a:t>
            </a:r>
            <a:endParaRPr lang="en-US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6D37663-579C-3B7B-E5D5-86C2139EA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שי פרץ וגלעד ליבשיץ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52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C6C0C8F5-FF2B-9B86-34A5-5378EA80B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919" y="1718367"/>
            <a:ext cx="9760161" cy="3421266"/>
          </a:xfrm>
        </p:spPr>
      </p:pic>
    </p:spTree>
    <p:extLst>
      <p:ext uri="{BB962C8B-B14F-4D97-AF65-F5344CB8AC3E}">
        <p14:creationId xmlns:p14="http://schemas.microsoft.com/office/powerpoint/2010/main" val="1415758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FA7EC88F-DF84-A309-BF20-5E287218A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394" y="1666121"/>
            <a:ext cx="9221212" cy="3525758"/>
          </a:xfrm>
        </p:spPr>
      </p:pic>
    </p:spTree>
    <p:extLst>
      <p:ext uri="{BB962C8B-B14F-4D97-AF65-F5344CB8AC3E}">
        <p14:creationId xmlns:p14="http://schemas.microsoft.com/office/powerpoint/2010/main" val="2730969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64DC5DC4-45B0-4B5A-F41E-74DC26F0E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652" y="3742264"/>
            <a:ext cx="7044694" cy="1917722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52F289CA-59DD-C479-A5B0-40F49A5ED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685" y="1198014"/>
            <a:ext cx="8124629" cy="170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36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000D25F4-6FD5-A6EA-AB78-A6983ED5E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905" y="751511"/>
            <a:ext cx="8936190" cy="535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37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A7789F-4E47-339A-6EFD-080CCA47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תוצאות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A9220CC-E414-B04C-A18E-1E4691CC2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במהלך הסיווג שלנו מצאנו כי השיטה לא יעילה כל כך לסיווג ספציפי,</a:t>
            </a:r>
          </a:p>
          <a:p>
            <a:r>
              <a:rPr lang="he-IL" dirty="0"/>
              <a:t>אולם השיטה אכן יעילה למציאת אנומליה של </a:t>
            </a:r>
            <a:r>
              <a:rPr lang="en-US" dirty="0"/>
              <a:t>MALWARE</a:t>
            </a:r>
            <a:r>
              <a:rPr lang="he-IL" dirty="0"/>
              <a:t>-ים</a:t>
            </a:r>
          </a:p>
          <a:p>
            <a:r>
              <a:rPr lang="he-IL" dirty="0"/>
              <a:t>קיבלנו אחוזי הצלחה מאוד גבוהים בתצורה הזו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906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4F4900-8C49-962F-4FC9-F7E2A3CA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סיווג של 1</a:t>
            </a:r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56A17E9-C6E6-8730-616E-12CE89E4F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846" y="1759268"/>
            <a:ext cx="6172308" cy="458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07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4F4900-8C49-962F-4FC9-F7E2A3CA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סיווג של 4</a:t>
            </a:r>
            <a:endParaRPr lang="en-US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1EF5C019-AC44-68C8-845B-0AE1882AD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738" y="365125"/>
            <a:ext cx="7703286" cy="624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2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00CF38-B83C-054A-2ABF-9395430C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הקדמה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F2C5322-F94D-66D3-BAC9-931E0C2C1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קיבלנו </a:t>
            </a:r>
            <a:r>
              <a:rPr lang="en-US" dirty="0"/>
              <a:t>datasets</a:t>
            </a:r>
            <a:r>
              <a:rPr lang="he-IL" dirty="0"/>
              <a:t> של </a:t>
            </a:r>
            <a:r>
              <a:rPr lang="en-US" dirty="0"/>
              <a:t>http</a:t>
            </a:r>
            <a:r>
              <a:rPr lang="he-IL" dirty="0"/>
              <a:t> – בקשות ותגובות</a:t>
            </a:r>
          </a:p>
          <a:p>
            <a:r>
              <a:rPr lang="he-IL" dirty="0"/>
              <a:t>ביחד קיבלנו את המידע עליהם – האם הן תקיפון ומה סוגן</a:t>
            </a:r>
          </a:p>
          <a:p>
            <a:r>
              <a:rPr lang="he-IL" dirty="0"/>
              <a:t>במצגת זו אנחנו נסביר את השיטות שלנו לסיווג של המידע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85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0BEAD7C-3974-78E9-5A12-D32AB5F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מסווג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3DDBA8D-292C-C771-7821-FB29AEBA1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המשימה טומנת בחובה מספר מסווגים:</a:t>
            </a:r>
          </a:p>
          <a:p>
            <a:pPr lvl="1"/>
            <a:r>
              <a:rPr lang="en-US" dirty="0" err="1"/>
              <a:t>HashingVectorizor</a:t>
            </a:r>
            <a:endParaRPr lang="he-IL" dirty="0"/>
          </a:p>
          <a:p>
            <a:pPr lvl="1"/>
            <a:r>
              <a:rPr lang="en-US" dirty="0" err="1"/>
              <a:t>DecisionTreeClassifier</a:t>
            </a:r>
            <a:endParaRPr lang="en-US" dirty="0"/>
          </a:p>
          <a:p>
            <a:pPr lvl="1"/>
            <a:r>
              <a:rPr lang="en-US" dirty="0" err="1"/>
              <a:t>RandomForestClassifier</a:t>
            </a:r>
            <a:endParaRPr lang="en-US" dirty="0"/>
          </a:p>
          <a:p>
            <a:r>
              <a:rPr lang="he-IL" dirty="0"/>
              <a:t>נפרק ונרכיב אותם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9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2CB2D5-83E8-17EC-3472-F54B7FA8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HashingVectorizor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CD37030-6675-ACAB-D8D7-3BF093E11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יש לוו מספר מרכיבים עיקריים:</a:t>
            </a:r>
          </a:p>
          <a:p>
            <a:pPr lvl="1"/>
            <a:r>
              <a:rPr lang="en-US" dirty="0" err="1"/>
              <a:t>N_features</a:t>
            </a:r>
            <a:r>
              <a:rPr lang="he-IL" dirty="0"/>
              <a:t> – מספר הפיצ'רים שהכלי משתמש בהם</a:t>
            </a:r>
            <a:endParaRPr lang="en-US" dirty="0"/>
          </a:p>
          <a:p>
            <a:pPr lvl="1"/>
            <a:r>
              <a:rPr lang="en-US" dirty="0" err="1"/>
              <a:t>N_gram</a:t>
            </a:r>
            <a:r>
              <a:rPr lang="he-IL" dirty="0"/>
              <a:t> – כמות המילים המקסימלית שניתן לבנות מהם רצף ובכך להסתמך על צירופי מילים</a:t>
            </a:r>
            <a:endParaRPr lang="en-US" dirty="0"/>
          </a:p>
          <a:p>
            <a:pPr lvl="1"/>
            <a:r>
              <a:rPr lang="en-US" dirty="0" err="1"/>
              <a:t>Token_pattern</a:t>
            </a:r>
            <a:r>
              <a:rPr lang="he-IL" dirty="0"/>
              <a:t> – דפוס בחינת המילים במחרוזת</a:t>
            </a:r>
          </a:p>
          <a:p>
            <a:pPr lvl="1"/>
            <a:endParaRPr lang="he-IL" dirty="0"/>
          </a:p>
          <a:p>
            <a:r>
              <a:rPr lang="he-IL" dirty="0"/>
              <a:t>בתרגילים שונים הגדלנו את מספר הפיצ'רים שלנו פי 2:</a:t>
            </a:r>
          </a:p>
          <a:p>
            <a:pPr lvl="1"/>
            <a:r>
              <a:rPr lang="he-IL" dirty="0"/>
              <a:t>1 </a:t>
            </a:r>
            <a:r>
              <a:rPr lang="he-IL" dirty="0">
                <a:sym typeface="Wingdings" panose="05000000000000000000" pitchFamily="2" charset="2"/>
              </a:rPr>
              <a:t> 2</a:t>
            </a:r>
          </a:p>
          <a:p>
            <a:pPr lvl="1"/>
            <a:r>
              <a:rPr lang="he-IL" dirty="0"/>
              <a:t>2 </a:t>
            </a:r>
            <a:r>
              <a:rPr lang="he-IL" dirty="0">
                <a:sym typeface="Wingdings" panose="05000000000000000000" pitchFamily="2" charset="2"/>
              </a:rPr>
              <a:t>4</a:t>
            </a:r>
          </a:p>
          <a:p>
            <a:pPr lvl="1"/>
            <a:r>
              <a:rPr lang="he-IL" dirty="0">
                <a:sym typeface="Wingdings" panose="05000000000000000000" pitchFamily="2" charset="2"/>
              </a:rPr>
              <a:t>316</a:t>
            </a:r>
          </a:p>
          <a:p>
            <a:pPr lvl="1"/>
            <a:r>
              <a:rPr lang="he-IL" dirty="0">
                <a:sym typeface="Wingdings" panose="05000000000000000000" pitchFamily="2" charset="2"/>
              </a:rPr>
              <a:t>432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7482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E209A83-B5A6-0F9F-7BB4-7D024C8C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HashingVectorizor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D6FE15E-D59F-59D6-5B2E-B88AD1D2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דפוס – החלטנו להתמקד בכל אלו שלא מכילים רווחים, או </a:t>
            </a:r>
            <a:r>
              <a:rPr lang="he-IL" dirty="0" err="1"/>
              <a:t>סלאשים</a:t>
            </a:r>
            <a:endParaRPr lang="he-IL" dirty="0"/>
          </a:p>
          <a:p>
            <a:r>
              <a:rPr lang="he-IL" dirty="0"/>
              <a:t>צירופי מילים – ב2 הראשונים החלטנו לאפשר עד 4 צירופים וב3-4 החלטנו לשים עד 10</a:t>
            </a:r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AB345E3-4F08-C432-EC49-566700929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32" y="4245429"/>
            <a:ext cx="11103735" cy="59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60BD564-C6B4-5513-25FA-C735BA47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RandomForestClassifier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5937AFD-F0BF-A793-685D-8633279AA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המסווג הזה עזר לנו לקחת אוספי מידע ולסווג אותו בהתאם</a:t>
            </a:r>
          </a:p>
          <a:p>
            <a:r>
              <a:rPr lang="he-IL" dirty="0"/>
              <a:t>המסווג פועל בצורה כזו שהוא בוחן כל דרך ובוחר את התוצאה הטובה ביותר</a:t>
            </a:r>
          </a:p>
          <a:p>
            <a:r>
              <a:rPr lang="he-IL" dirty="0"/>
              <a:t>לתרגיל זה זהו מסווג מתאים ביותר</a:t>
            </a:r>
          </a:p>
          <a:p>
            <a:r>
              <a:rPr lang="he-IL" dirty="0"/>
              <a:t>זה היה המסווג הראשי שאיתו עבדנו</a:t>
            </a:r>
          </a:p>
          <a:p>
            <a:r>
              <a:rPr lang="he-IL" dirty="0"/>
              <a:t>הוא אכן הביא תוצאות נהדרות ואמינות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884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F04B49-CDFF-59B2-AB1C-3E4D58560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RandomTreeClassifier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3910AD8-8B1E-96BC-5D0C-5A82C059F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פועל בדומה לקודם רק באופן רנדומלי ולא שיטתי</a:t>
            </a:r>
          </a:p>
          <a:p>
            <a:r>
              <a:rPr lang="he-IL" dirty="0"/>
              <a:t>הגדרנו את ההערכה שלו ל-200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6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E2C718A-92E9-DA33-8429-A8EA66042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שילוב של כולם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742637-0AC2-B2CB-F3F6-E531530FF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בתרגיל השני והרביעי מצאנו שאכן עם המסווג השני אחוזי הדיוק </a:t>
            </a:r>
            <a:r>
              <a:rPr lang="he-IL" dirty="0" err="1"/>
              <a:t>גבוהיים</a:t>
            </a:r>
            <a:r>
              <a:rPr lang="he-IL" dirty="0"/>
              <a:t> אולם קיימים מעט פספוסים.</a:t>
            </a:r>
          </a:p>
          <a:p>
            <a:r>
              <a:rPr lang="he-IL" dirty="0"/>
              <a:t>לכן, החלטנו לבנות מסווג ראשי – שיבצע סיווג ראשוני</a:t>
            </a:r>
          </a:p>
          <a:p>
            <a:r>
              <a:rPr lang="he-IL" dirty="0"/>
              <a:t>לאחר מכאן ראינו שיש סיווגים וודאיים</a:t>
            </a:r>
          </a:p>
          <a:p>
            <a:r>
              <a:rPr lang="he-IL" dirty="0"/>
              <a:t>הרצנו על תוצאות הטסט עוד כמה פעמים על נתונים אחרים שלא היו וודאיים וקיבלנו תוצאות דיוק יותר מיטביות</a:t>
            </a:r>
          </a:p>
        </p:txBody>
      </p:sp>
    </p:spTree>
    <p:extLst>
      <p:ext uri="{BB962C8B-B14F-4D97-AF65-F5344CB8AC3E}">
        <p14:creationId xmlns:p14="http://schemas.microsoft.com/office/powerpoint/2010/main" val="199110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E2C718A-92E9-DA33-8429-A8EA66042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771"/>
            <a:ext cx="10515600" cy="1325563"/>
          </a:xfrm>
        </p:spPr>
        <p:txBody>
          <a:bodyPr/>
          <a:lstStyle/>
          <a:p>
            <a:r>
              <a:rPr lang="he-IL" dirty="0"/>
              <a:t>שילוב של כולם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742637-0AC2-B2CB-F3F6-E531530FF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408"/>
            <a:ext cx="10515600" cy="4351338"/>
          </a:xfrm>
        </p:spPr>
        <p:txBody>
          <a:bodyPr/>
          <a:lstStyle/>
          <a:p>
            <a:r>
              <a:rPr lang="he-IL" dirty="0"/>
              <a:t>ראינו בעיון מעמיק שיש שני סוגים של סיווגים שיכולים להיקבע באלגוריתם ישיר:</a:t>
            </a:r>
          </a:p>
          <a:p>
            <a:pPr lvl="1"/>
            <a:r>
              <a:rPr lang="en-US" dirty="0"/>
              <a:t>LOG4J</a:t>
            </a:r>
            <a:r>
              <a:rPr lang="he-IL" dirty="0"/>
              <a:t> – באמצעות דפוס </a:t>
            </a:r>
            <a:r>
              <a:rPr lang="he-IL" dirty="0" err="1"/>
              <a:t>מסויים</a:t>
            </a:r>
            <a:r>
              <a:rPr lang="he-IL" dirty="0"/>
              <a:t>: </a:t>
            </a:r>
            <a:r>
              <a:rPr lang="en-US" dirty="0"/>
              <a:t>${[a-z]+:.*}</a:t>
            </a:r>
          </a:p>
          <a:p>
            <a:pPr lvl="1"/>
            <a:r>
              <a:rPr lang="en-US" dirty="0"/>
              <a:t>SQL Injection</a:t>
            </a:r>
            <a:r>
              <a:rPr lang="he-IL" dirty="0"/>
              <a:t> – ב-</a:t>
            </a:r>
            <a:r>
              <a:rPr lang="en-US" dirty="0"/>
              <a:t>URL</a:t>
            </a:r>
            <a:r>
              <a:rPr lang="he-IL" dirty="0"/>
              <a:t> קיום של תגית ' ולאחריה מילים שמורות של </a:t>
            </a:r>
            <a:r>
              <a:rPr lang="en-US" dirty="0"/>
              <a:t>SQL</a:t>
            </a:r>
            <a:r>
              <a:rPr lang="he-IL" dirty="0"/>
              <a:t> או לחילופין -- </a:t>
            </a:r>
          </a:p>
          <a:p>
            <a:pPr lvl="2"/>
            <a:r>
              <a:rPr lang="he-IL" dirty="0"/>
              <a:t>או לחילופין אותיות שהפכו לקידוד </a:t>
            </a:r>
            <a:r>
              <a:rPr lang="en-US" dirty="0"/>
              <a:t>HTML</a:t>
            </a:r>
            <a:r>
              <a:rPr lang="he-IL" dirty="0"/>
              <a:t> שיחליף אותיות במספרים ואחוז לפניהם</a:t>
            </a:r>
          </a:p>
          <a:p>
            <a:r>
              <a:rPr lang="he-IL" dirty="0"/>
              <a:t>בכך לפני הרצת המסווגים הבחנו בכך ודאגנו לשנות את כל ערכי השורה לערך קבוע מראש שיעזור לנו להתמודד עם הבעיה</a:t>
            </a:r>
          </a:p>
          <a:p>
            <a:pPr lvl="1"/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528E79B-7019-5E8D-53F7-0503103E0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70" y="4828598"/>
            <a:ext cx="4642493" cy="1894294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5BFD7586-014E-DA8A-36A8-87198B9DB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645" y="5112964"/>
            <a:ext cx="641158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1344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356</Words>
  <Application>Microsoft Office PowerPoint</Application>
  <PresentationFormat>מסך רחב</PresentationFormat>
  <Paragraphs>52</Paragraphs>
  <Slides>16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ערכת נושא Office</vt:lpstr>
      <vt:lpstr>תחרות סיסקו</vt:lpstr>
      <vt:lpstr>הקדמה</vt:lpstr>
      <vt:lpstr>מסווג</vt:lpstr>
      <vt:lpstr>HashingVectorizor</vt:lpstr>
      <vt:lpstr>HashingVectorizor</vt:lpstr>
      <vt:lpstr>RandomForestClassifier</vt:lpstr>
      <vt:lpstr>RandomTreeClassifier</vt:lpstr>
      <vt:lpstr>שילוב של כולם</vt:lpstr>
      <vt:lpstr>שילוב של כולם</vt:lpstr>
      <vt:lpstr>מצגת של PowerPoint‏</vt:lpstr>
      <vt:lpstr>מצגת של PowerPoint‏</vt:lpstr>
      <vt:lpstr>מצגת של PowerPoint‏</vt:lpstr>
      <vt:lpstr>מצגת של PowerPoint‏</vt:lpstr>
      <vt:lpstr>תוצאות</vt:lpstr>
      <vt:lpstr>סיווג של 1</vt:lpstr>
      <vt:lpstr>סיווג של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תחרות סיסקו</dc:title>
  <dc:creator>גלעד ליבשיץ</dc:creator>
  <cp:lastModifiedBy>גלעד ליבשיץ</cp:lastModifiedBy>
  <cp:revision>13</cp:revision>
  <dcterms:created xsi:type="dcterms:W3CDTF">2023-01-08T01:17:52Z</dcterms:created>
  <dcterms:modified xsi:type="dcterms:W3CDTF">2023-01-08T07:26:09Z</dcterms:modified>
</cp:coreProperties>
</file>