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72" r:id="rId4"/>
    <p:sldId id="258" r:id="rId5"/>
    <p:sldId id="259" r:id="rId6"/>
    <p:sldId id="262" r:id="rId7"/>
    <p:sldId id="260" r:id="rId8"/>
    <p:sldId id="261"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260389C-3E56-089E-E97A-560F004BC1CB}"/>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3140B644-E7EE-4A66-0670-F7E8C0F512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24F3130E-2688-224F-F829-4911490C9CC0}"/>
              </a:ext>
            </a:extLst>
          </p:cNvPr>
          <p:cNvSpPr>
            <a:spLocks noGrp="1"/>
          </p:cNvSpPr>
          <p:nvPr>
            <p:ph type="dt" sz="half" idx="10"/>
          </p:nvPr>
        </p:nvSpPr>
        <p:spPr/>
        <p:txBody>
          <a:bodyPr/>
          <a:lstStyle/>
          <a:p>
            <a:fld id="{B43D0B0F-FBE8-4583-B422-784021D88E34}" type="datetimeFigureOut">
              <a:rPr lang="he-IL" smtClean="0"/>
              <a:t>י'/אלול/תשפ"ב</a:t>
            </a:fld>
            <a:endParaRPr lang="he-IL"/>
          </a:p>
        </p:txBody>
      </p:sp>
      <p:sp>
        <p:nvSpPr>
          <p:cNvPr id="5" name="מציין מיקום של כותרת תחתונה 4">
            <a:extLst>
              <a:ext uri="{FF2B5EF4-FFF2-40B4-BE49-F238E27FC236}">
                <a16:creationId xmlns:a16="http://schemas.microsoft.com/office/drawing/2014/main" id="{2F88E931-1222-5106-8A53-73BD2591621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AFF4B91-F32E-6B20-2EF0-C8BBFB0010EC}"/>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1449012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D289E7-D4FD-9C85-2837-D141C4B0937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F2E0D22-812A-1CB9-1A2C-A4DBF40F4B0B}"/>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AC93640-02B9-65D9-2117-22F200E72917}"/>
              </a:ext>
            </a:extLst>
          </p:cNvPr>
          <p:cNvSpPr>
            <a:spLocks noGrp="1"/>
          </p:cNvSpPr>
          <p:nvPr>
            <p:ph type="dt" sz="half" idx="10"/>
          </p:nvPr>
        </p:nvSpPr>
        <p:spPr/>
        <p:txBody>
          <a:bodyPr/>
          <a:lstStyle/>
          <a:p>
            <a:fld id="{B43D0B0F-FBE8-4583-B422-784021D88E34}" type="datetimeFigureOut">
              <a:rPr lang="he-IL" smtClean="0"/>
              <a:t>י'/אלול/תשפ"ב</a:t>
            </a:fld>
            <a:endParaRPr lang="he-IL"/>
          </a:p>
        </p:txBody>
      </p:sp>
      <p:sp>
        <p:nvSpPr>
          <p:cNvPr id="5" name="מציין מיקום של כותרת תחתונה 4">
            <a:extLst>
              <a:ext uri="{FF2B5EF4-FFF2-40B4-BE49-F238E27FC236}">
                <a16:creationId xmlns:a16="http://schemas.microsoft.com/office/drawing/2014/main" id="{56E6B243-FFA1-AEA1-DDA2-38F0C8A3C05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1C06B1E-D9CE-A974-261A-531540F2F5D4}"/>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2799885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0B02551A-33EF-B361-0A43-250ADC6B9AC1}"/>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44145FC-0761-88E3-23A1-E764F8C453FD}"/>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7FEBEC6-E7EA-FF05-2FE8-6D3CDF00B887}"/>
              </a:ext>
            </a:extLst>
          </p:cNvPr>
          <p:cNvSpPr>
            <a:spLocks noGrp="1"/>
          </p:cNvSpPr>
          <p:nvPr>
            <p:ph type="dt" sz="half" idx="10"/>
          </p:nvPr>
        </p:nvSpPr>
        <p:spPr/>
        <p:txBody>
          <a:bodyPr/>
          <a:lstStyle/>
          <a:p>
            <a:fld id="{B43D0B0F-FBE8-4583-B422-784021D88E34}" type="datetimeFigureOut">
              <a:rPr lang="he-IL" smtClean="0"/>
              <a:t>י'/אלול/תשפ"ב</a:t>
            </a:fld>
            <a:endParaRPr lang="he-IL"/>
          </a:p>
        </p:txBody>
      </p:sp>
      <p:sp>
        <p:nvSpPr>
          <p:cNvPr id="5" name="מציין מיקום של כותרת תחתונה 4">
            <a:extLst>
              <a:ext uri="{FF2B5EF4-FFF2-40B4-BE49-F238E27FC236}">
                <a16:creationId xmlns:a16="http://schemas.microsoft.com/office/drawing/2014/main" id="{57989756-665A-A2F0-DCF6-DFC6ED683AD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2CF9E8B-673C-8B0A-4FCD-C55A75E22D8B}"/>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63323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9C8FFCB-21D2-588C-4F13-88B297AFEBD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254E176-EA92-6A21-9B91-6EB9E3E4857D}"/>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AA370E4-9D4B-D06A-623D-EE652FDC308D}"/>
              </a:ext>
            </a:extLst>
          </p:cNvPr>
          <p:cNvSpPr>
            <a:spLocks noGrp="1"/>
          </p:cNvSpPr>
          <p:nvPr>
            <p:ph type="dt" sz="half" idx="10"/>
          </p:nvPr>
        </p:nvSpPr>
        <p:spPr/>
        <p:txBody>
          <a:bodyPr/>
          <a:lstStyle/>
          <a:p>
            <a:fld id="{B43D0B0F-FBE8-4583-B422-784021D88E34}" type="datetimeFigureOut">
              <a:rPr lang="he-IL" smtClean="0"/>
              <a:t>י'/אלול/תשפ"ב</a:t>
            </a:fld>
            <a:endParaRPr lang="he-IL"/>
          </a:p>
        </p:txBody>
      </p:sp>
      <p:sp>
        <p:nvSpPr>
          <p:cNvPr id="5" name="מציין מיקום של כותרת תחתונה 4">
            <a:extLst>
              <a:ext uri="{FF2B5EF4-FFF2-40B4-BE49-F238E27FC236}">
                <a16:creationId xmlns:a16="http://schemas.microsoft.com/office/drawing/2014/main" id="{50244228-56CE-57F7-EAA1-476C2C0B372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E98036A-DB31-7B22-C8DF-28079CC5C6E5}"/>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286350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6E43AE4-A994-E11D-6E4F-51AF20D11414}"/>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3118A91-6A4D-81FC-D9F6-586520032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ABEF11F3-8EC8-31B4-8893-84F64C71EEE7}"/>
              </a:ext>
            </a:extLst>
          </p:cNvPr>
          <p:cNvSpPr>
            <a:spLocks noGrp="1"/>
          </p:cNvSpPr>
          <p:nvPr>
            <p:ph type="dt" sz="half" idx="10"/>
          </p:nvPr>
        </p:nvSpPr>
        <p:spPr/>
        <p:txBody>
          <a:bodyPr/>
          <a:lstStyle/>
          <a:p>
            <a:fld id="{B43D0B0F-FBE8-4583-B422-784021D88E34}" type="datetimeFigureOut">
              <a:rPr lang="he-IL" smtClean="0"/>
              <a:t>י'/אלול/תשפ"ב</a:t>
            </a:fld>
            <a:endParaRPr lang="he-IL"/>
          </a:p>
        </p:txBody>
      </p:sp>
      <p:sp>
        <p:nvSpPr>
          <p:cNvPr id="5" name="מציין מיקום של כותרת תחתונה 4">
            <a:extLst>
              <a:ext uri="{FF2B5EF4-FFF2-40B4-BE49-F238E27FC236}">
                <a16:creationId xmlns:a16="http://schemas.microsoft.com/office/drawing/2014/main" id="{9AD3DEE6-FF55-CB2C-A71D-AB0BDF7AFC8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0A543DB-2D29-26DA-7CFB-7975D92B35F3}"/>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4101260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897DEE-E81B-237B-C0D5-44C313C1512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19B791A-D5B4-FBF3-1B0A-ECECF21D753F}"/>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8CC3C7DF-9540-70F9-65B6-A199A3751280}"/>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49B0F1A7-65FF-BE0F-586F-24A09B49D582}"/>
              </a:ext>
            </a:extLst>
          </p:cNvPr>
          <p:cNvSpPr>
            <a:spLocks noGrp="1"/>
          </p:cNvSpPr>
          <p:nvPr>
            <p:ph type="dt" sz="half" idx="10"/>
          </p:nvPr>
        </p:nvSpPr>
        <p:spPr/>
        <p:txBody>
          <a:bodyPr/>
          <a:lstStyle/>
          <a:p>
            <a:fld id="{B43D0B0F-FBE8-4583-B422-784021D88E34}" type="datetimeFigureOut">
              <a:rPr lang="he-IL" smtClean="0"/>
              <a:t>י'/אלול/תשפ"ב</a:t>
            </a:fld>
            <a:endParaRPr lang="he-IL"/>
          </a:p>
        </p:txBody>
      </p:sp>
      <p:sp>
        <p:nvSpPr>
          <p:cNvPr id="6" name="מציין מיקום של כותרת תחתונה 5">
            <a:extLst>
              <a:ext uri="{FF2B5EF4-FFF2-40B4-BE49-F238E27FC236}">
                <a16:creationId xmlns:a16="http://schemas.microsoft.com/office/drawing/2014/main" id="{D89DE779-D637-327F-0DAF-DFAC6AB08E1F}"/>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A4B65A7-BBA8-E812-758B-94512859A0FB}"/>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264528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B234C5-6EC9-9C8B-9692-01B80A327DF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6D4083B-1C45-5900-FEEA-BFFFF2F8B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9D3D0C9-AC7E-DB36-F99A-A151A4774FDE}"/>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E1F256BA-BF71-ADC6-D507-F8179C3B22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41A28CDF-7540-B5A2-0111-4B12D2F608C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3ADBDF17-D4BB-A708-E70B-8DF409C58716}"/>
              </a:ext>
            </a:extLst>
          </p:cNvPr>
          <p:cNvSpPr>
            <a:spLocks noGrp="1"/>
          </p:cNvSpPr>
          <p:nvPr>
            <p:ph type="dt" sz="half" idx="10"/>
          </p:nvPr>
        </p:nvSpPr>
        <p:spPr/>
        <p:txBody>
          <a:bodyPr/>
          <a:lstStyle/>
          <a:p>
            <a:fld id="{B43D0B0F-FBE8-4583-B422-784021D88E34}" type="datetimeFigureOut">
              <a:rPr lang="he-IL" smtClean="0"/>
              <a:t>י'/אלול/תשפ"ב</a:t>
            </a:fld>
            <a:endParaRPr lang="he-IL"/>
          </a:p>
        </p:txBody>
      </p:sp>
      <p:sp>
        <p:nvSpPr>
          <p:cNvPr id="8" name="מציין מיקום של כותרת תחתונה 7">
            <a:extLst>
              <a:ext uri="{FF2B5EF4-FFF2-40B4-BE49-F238E27FC236}">
                <a16:creationId xmlns:a16="http://schemas.microsoft.com/office/drawing/2014/main" id="{14636676-E16D-31A8-A5B7-84EF5EE8CA0B}"/>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5B556D86-AF74-33B1-9AEC-1239EEB54271}"/>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133501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7FE86A3-1338-5ED7-9E6C-F1C07F021DC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704EFB10-A1E2-662B-B929-C7DC352152E4}"/>
              </a:ext>
            </a:extLst>
          </p:cNvPr>
          <p:cNvSpPr>
            <a:spLocks noGrp="1"/>
          </p:cNvSpPr>
          <p:nvPr>
            <p:ph type="dt" sz="half" idx="10"/>
          </p:nvPr>
        </p:nvSpPr>
        <p:spPr/>
        <p:txBody>
          <a:bodyPr/>
          <a:lstStyle/>
          <a:p>
            <a:fld id="{B43D0B0F-FBE8-4583-B422-784021D88E34}" type="datetimeFigureOut">
              <a:rPr lang="he-IL" smtClean="0"/>
              <a:t>י'/אלול/תשפ"ב</a:t>
            </a:fld>
            <a:endParaRPr lang="he-IL"/>
          </a:p>
        </p:txBody>
      </p:sp>
      <p:sp>
        <p:nvSpPr>
          <p:cNvPr id="4" name="מציין מיקום של כותרת תחתונה 3">
            <a:extLst>
              <a:ext uri="{FF2B5EF4-FFF2-40B4-BE49-F238E27FC236}">
                <a16:creationId xmlns:a16="http://schemas.microsoft.com/office/drawing/2014/main" id="{8859CFF1-A508-ED55-5E40-89A1F55D513B}"/>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1A0B8684-12DD-98C1-858F-3E3306D1271C}"/>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87109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BB4DAEAC-2034-E75E-7183-79102DF1C77A}"/>
              </a:ext>
            </a:extLst>
          </p:cNvPr>
          <p:cNvSpPr>
            <a:spLocks noGrp="1"/>
          </p:cNvSpPr>
          <p:nvPr>
            <p:ph type="dt" sz="half" idx="10"/>
          </p:nvPr>
        </p:nvSpPr>
        <p:spPr/>
        <p:txBody>
          <a:bodyPr/>
          <a:lstStyle/>
          <a:p>
            <a:fld id="{B43D0B0F-FBE8-4583-B422-784021D88E34}" type="datetimeFigureOut">
              <a:rPr lang="he-IL" smtClean="0"/>
              <a:t>י'/אלול/תשפ"ב</a:t>
            </a:fld>
            <a:endParaRPr lang="he-IL"/>
          </a:p>
        </p:txBody>
      </p:sp>
      <p:sp>
        <p:nvSpPr>
          <p:cNvPr id="3" name="מציין מיקום של כותרת תחתונה 2">
            <a:extLst>
              <a:ext uri="{FF2B5EF4-FFF2-40B4-BE49-F238E27FC236}">
                <a16:creationId xmlns:a16="http://schemas.microsoft.com/office/drawing/2014/main" id="{118DB94A-41EB-0743-7EBF-7E44B7AD81B7}"/>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A3B5BD28-F795-635B-B86A-EF44B10E0CB9}"/>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496880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99F548-9AC5-36C0-1569-CA2127797CA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ABE2117-5F2E-3B50-5B32-564C611948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57116E4C-D5C0-E2C9-CDFF-D0E8CDA89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2B16862-98A5-1153-D46C-4D7431DC5F24}"/>
              </a:ext>
            </a:extLst>
          </p:cNvPr>
          <p:cNvSpPr>
            <a:spLocks noGrp="1"/>
          </p:cNvSpPr>
          <p:nvPr>
            <p:ph type="dt" sz="half" idx="10"/>
          </p:nvPr>
        </p:nvSpPr>
        <p:spPr/>
        <p:txBody>
          <a:bodyPr/>
          <a:lstStyle/>
          <a:p>
            <a:fld id="{B43D0B0F-FBE8-4583-B422-784021D88E34}" type="datetimeFigureOut">
              <a:rPr lang="he-IL" smtClean="0"/>
              <a:t>י'/אלול/תשפ"ב</a:t>
            </a:fld>
            <a:endParaRPr lang="he-IL"/>
          </a:p>
        </p:txBody>
      </p:sp>
      <p:sp>
        <p:nvSpPr>
          <p:cNvPr id="6" name="מציין מיקום של כותרת תחתונה 5">
            <a:extLst>
              <a:ext uri="{FF2B5EF4-FFF2-40B4-BE49-F238E27FC236}">
                <a16:creationId xmlns:a16="http://schemas.microsoft.com/office/drawing/2014/main" id="{94344B32-EC21-6E5D-DFDE-A1D9E02281E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16400467-5F11-5A3B-EFEF-A4EA4F4CDEA7}"/>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252530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B74E78-3B34-2B25-0D1F-7A1CC0D202F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84EE18B9-FADB-DF95-8456-EC1481AA59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9BE3367A-02E4-58A4-9C2B-A63056DDC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4FF81A7-BD0A-4595-8EB6-6EBC608420F5}"/>
              </a:ext>
            </a:extLst>
          </p:cNvPr>
          <p:cNvSpPr>
            <a:spLocks noGrp="1"/>
          </p:cNvSpPr>
          <p:nvPr>
            <p:ph type="dt" sz="half" idx="10"/>
          </p:nvPr>
        </p:nvSpPr>
        <p:spPr/>
        <p:txBody>
          <a:bodyPr/>
          <a:lstStyle/>
          <a:p>
            <a:fld id="{B43D0B0F-FBE8-4583-B422-784021D88E34}" type="datetimeFigureOut">
              <a:rPr lang="he-IL" smtClean="0"/>
              <a:t>י'/אלול/תשפ"ב</a:t>
            </a:fld>
            <a:endParaRPr lang="he-IL"/>
          </a:p>
        </p:txBody>
      </p:sp>
      <p:sp>
        <p:nvSpPr>
          <p:cNvPr id="6" name="מציין מיקום של כותרת תחתונה 5">
            <a:extLst>
              <a:ext uri="{FF2B5EF4-FFF2-40B4-BE49-F238E27FC236}">
                <a16:creationId xmlns:a16="http://schemas.microsoft.com/office/drawing/2014/main" id="{2D72A6DC-3A64-B9B3-D41C-76628FCD3F3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4534309-D603-3C1C-77C8-BE1FC76D9AE1}"/>
              </a:ext>
            </a:extLst>
          </p:cNvPr>
          <p:cNvSpPr>
            <a:spLocks noGrp="1"/>
          </p:cNvSpPr>
          <p:nvPr>
            <p:ph type="sldNum" sz="quarter" idx="12"/>
          </p:nvPr>
        </p:nvSpPr>
        <p:spPr/>
        <p:txBody>
          <a:bodyPr/>
          <a:lstStyle/>
          <a:p>
            <a:fld id="{6B1EF526-94AE-4EBF-BE01-7A531B6472DD}" type="slidenum">
              <a:rPr lang="he-IL" smtClean="0"/>
              <a:t>‹#›</a:t>
            </a:fld>
            <a:endParaRPr lang="he-IL"/>
          </a:p>
        </p:txBody>
      </p:sp>
    </p:spTree>
    <p:extLst>
      <p:ext uri="{BB962C8B-B14F-4D97-AF65-F5344CB8AC3E}">
        <p14:creationId xmlns:p14="http://schemas.microsoft.com/office/powerpoint/2010/main" val="428669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CE0D112F-61DB-0D95-2ADA-68BC47A6D90B}"/>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339D93A-94BB-BE0D-9549-470EDD397240}"/>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B8E0960-B073-BD2D-2DA9-4DE600F29B20}"/>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B43D0B0F-FBE8-4583-B422-784021D88E34}" type="datetimeFigureOut">
              <a:rPr lang="he-IL" smtClean="0"/>
              <a:t>י'/אלול/תשפ"ב</a:t>
            </a:fld>
            <a:endParaRPr lang="he-IL"/>
          </a:p>
        </p:txBody>
      </p:sp>
      <p:sp>
        <p:nvSpPr>
          <p:cNvPr id="5" name="מציין מיקום של כותרת תחתונה 4">
            <a:extLst>
              <a:ext uri="{FF2B5EF4-FFF2-40B4-BE49-F238E27FC236}">
                <a16:creationId xmlns:a16="http://schemas.microsoft.com/office/drawing/2014/main" id="{C8BC2C35-6CC6-7F27-D319-F7F0B2308C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2F89529-40E9-8BF2-768A-BFE3C7B356EB}"/>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B1EF526-94AE-4EBF-BE01-7A531B6472DD}" type="slidenum">
              <a:rPr lang="he-IL" smtClean="0"/>
              <a:t>‹#›</a:t>
            </a:fld>
            <a:endParaRPr lang="he-IL"/>
          </a:p>
        </p:txBody>
      </p:sp>
    </p:spTree>
    <p:extLst>
      <p:ext uri="{BB962C8B-B14F-4D97-AF65-F5344CB8AC3E}">
        <p14:creationId xmlns:p14="http://schemas.microsoft.com/office/powerpoint/2010/main" val="776931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itizenlab.ca/2018/09/hide-and-seek-tracking-nso-groups-pegasus-spyware-to-operations-in-45-countries/" TargetMode="External"/><Relationship Id="rId2" Type="http://schemas.openxmlformats.org/officeDocument/2006/relationships/hyperlink" Target="https://citizenlab.ca/2016/08/million-dollar-dissident-iphone-zero-day-nso-group-uae/" TargetMode="External"/><Relationship Id="rId1" Type="http://schemas.openxmlformats.org/officeDocument/2006/relationships/slideLayout" Target="../slideLayouts/slideLayout2.xml"/><Relationship Id="rId6" Type="http://schemas.openxmlformats.org/officeDocument/2006/relationships/hyperlink" Target="https://linux.die.net/man/1/fpdns" TargetMode="External"/><Relationship Id="rId5" Type="http://schemas.openxmlformats.org/officeDocument/2006/relationships/hyperlink" Target="https://www.researchgate.net/publication/262347575_Towards_passive_DNS_software_fingerprinting" TargetMode="External"/><Relationship Id="rId4" Type="http://schemas.openxmlformats.org/officeDocument/2006/relationships/hyperlink" Target="https://fingerprint.com/blog/what-is-tls-fingerprinting-transport-layer-securit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1B47BA1-F68A-9BE0-ABAE-2DC4867F0324}"/>
              </a:ext>
            </a:extLst>
          </p:cNvPr>
          <p:cNvSpPr>
            <a:spLocks noGrp="1"/>
          </p:cNvSpPr>
          <p:nvPr>
            <p:ph type="ctrTitle"/>
          </p:nvPr>
        </p:nvSpPr>
        <p:spPr/>
        <p:txBody>
          <a:bodyPr/>
          <a:lstStyle/>
          <a:p>
            <a:r>
              <a:rPr lang="en-US" dirty="0"/>
              <a:t>DNS Fingerprinting</a:t>
            </a:r>
            <a:endParaRPr lang="he-IL" dirty="0"/>
          </a:p>
        </p:txBody>
      </p:sp>
      <p:sp>
        <p:nvSpPr>
          <p:cNvPr id="3" name="כותרת משנה 2">
            <a:extLst>
              <a:ext uri="{FF2B5EF4-FFF2-40B4-BE49-F238E27FC236}">
                <a16:creationId xmlns:a16="http://schemas.microsoft.com/office/drawing/2014/main" id="{E5C46E2B-B5F1-584C-8087-729FE91B5A47}"/>
              </a:ext>
            </a:extLst>
          </p:cNvPr>
          <p:cNvSpPr>
            <a:spLocks noGrp="1"/>
          </p:cNvSpPr>
          <p:nvPr>
            <p:ph type="subTitle" idx="1"/>
          </p:nvPr>
        </p:nvSpPr>
        <p:spPr/>
        <p:txBody>
          <a:bodyPr/>
          <a:lstStyle/>
          <a:p>
            <a:r>
              <a:rPr lang="he-IL" dirty="0"/>
              <a:t>גלעד ליבשיץ</a:t>
            </a:r>
          </a:p>
          <a:p>
            <a:r>
              <a:rPr lang="he-IL" dirty="0"/>
              <a:t>דוד </a:t>
            </a:r>
            <a:r>
              <a:rPr lang="he-IL" dirty="0" err="1"/>
              <a:t>יחביץ</a:t>
            </a:r>
            <a:r>
              <a:rPr lang="he-IL" dirty="0"/>
              <a:t>'</a:t>
            </a:r>
          </a:p>
          <a:p>
            <a:r>
              <a:rPr lang="he-IL" dirty="0"/>
              <a:t>אירית ענבר</a:t>
            </a:r>
          </a:p>
        </p:txBody>
      </p:sp>
    </p:spTree>
    <p:extLst>
      <p:ext uri="{BB962C8B-B14F-4D97-AF65-F5344CB8AC3E}">
        <p14:creationId xmlns:p14="http://schemas.microsoft.com/office/powerpoint/2010/main" val="124739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311F7DC-6320-C01B-13DD-02044AAE2348}"/>
              </a:ext>
            </a:extLst>
          </p:cNvPr>
          <p:cNvSpPr>
            <a:spLocks noGrp="1"/>
          </p:cNvSpPr>
          <p:nvPr>
            <p:ph type="title"/>
          </p:nvPr>
        </p:nvSpPr>
        <p:spPr/>
        <p:txBody>
          <a:bodyPr/>
          <a:lstStyle/>
          <a:p>
            <a:endParaRPr lang="he-IL" dirty="0"/>
          </a:p>
        </p:txBody>
      </p:sp>
      <p:sp>
        <p:nvSpPr>
          <p:cNvPr id="3" name="מציין מיקום תוכן 2">
            <a:extLst>
              <a:ext uri="{FF2B5EF4-FFF2-40B4-BE49-F238E27FC236}">
                <a16:creationId xmlns:a16="http://schemas.microsoft.com/office/drawing/2014/main" id="{4450D5A6-9983-DC68-36F9-5DF6B9FC1C53}"/>
              </a:ext>
            </a:extLst>
          </p:cNvPr>
          <p:cNvSpPr>
            <a:spLocks noGrp="1"/>
          </p:cNvSpPr>
          <p:nvPr>
            <p:ph idx="1"/>
          </p:nvPr>
        </p:nvSpPr>
        <p:spPr/>
        <p:txBody>
          <a:bodyPr/>
          <a:lstStyle/>
          <a:p>
            <a:r>
              <a:rPr lang="he-IL" sz="1800" dirty="0">
                <a:effectLst/>
                <a:latin typeface="Arial" panose="020B0604020202020204" pitchFamily="34" charset="0"/>
                <a:ea typeface="Arial" panose="020B0604020202020204" pitchFamily="34" charset="0"/>
              </a:rPr>
              <a:t>לאחר לחיצה ראשונה על הקישור שקיבלו מאחמד </a:t>
            </a:r>
            <a:r>
              <a:rPr lang="he-IL" sz="1800" dirty="0" err="1">
                <a:effectLst/>
                <a:latin typeface="Arial" panose="020B0604020202020204" pitchFamily="34" charset="0"/>
                <a:ea typeface="Arial" panose="020B0604020202020204" pitchFamily="34" charset="0"/>
              </a:rPr>
              <a:t>מנסור</a:t>
            </a:r>
            <a:r>
              <a:rPr lang="he-IL" sz="1800" dirty="0">
                <a:effectLst/>
                <a:latin typeface="Arial" panose="020B0604020202020204" pitchFamily="34" charset="0"/>
                <a:ea typeface="Arial" panose="020B0604020202020204" pitchFamily="34" charset="0"/>
              </a:rPr>
              <a:t> ולפני שפרסמו את הממצאים שלהם, כל שרתי ה-</a:t>
            </a:r>
            <a:r>
              <a:rPr lang="en-US" sz="1800" dirty="0">
                <a:effectLst/>
                <a:latin typeface="Arial" panose="020B0604020202020204" pitchFamily="34" charset="0"/>
                <a:ea typeface="Arial" panose="020B0604020202020204" pitchFamily="34" charset="0"/>
              </a:rPr>
              <a:t>front end</a:t>
            </a:r>
            <a:r>
              <a:rPr lang="he-IL" sz="1800" dirty="0">
                <a:effectLst/>
                <a:latin typeface="Arial" panose="020B0604020202020204" pitchFamily="34" charset="0"/>
                <a:ea typeface="Arial" panose="020B0604020202020204" pitchFamily="34" charset="0"/>
              </a:rPr>
              <a:t> ש-</a:t>
            </a:r>
            <a:r>
              <a:rPr lang="en-US" sz="1800" dirty="0">
                <a:effectLst/>
                <a:latin typeface="Arial" panose="020B0604020202020204" pitchFamily="34" charset="0"/>
                <a:ea typeface="Arial" panose="020B0604020202020204" pitchFamily="34" charset="0"/>
              </a:rPr>
              <a:t>citizen lab</a:t>
            </a:r>
            <a:r>
              <a:rPr lang="he-IL" sz="1800" dirty="0">
                <a:effectLst/>
                <a:latin typeface="Arial" panose="020B0604020202020204" pitchFamily="34" charset="0"/>
                <a:ea typeface="Arial" panose="020B0604020202020204" pitchFamily="34" charset="0"/>
              </a:rPr>
              <a:t> מצאו, הוסרו, ככל כנראה על ידי קבוצת </a:t>
            </a:r>
            <a:r>
              <a:rPr lang="en-US" sz="1800" dirty="0">
                <a:effectLst/>
                <a:latin typeface="Arial" panose="020B0604020202020204" pitchFamily="34" charset="0"/>
                <a:ea typeface="Arial" panose="020B0604020202020204" pitchFamily="34" charset="0"/>
              </a:rPr>
              <a:t>NSO</a:t>
            </a:r>
            <a:r>
              <a:rPr lang="he-IL" sz="1800" dirty="0">
                <a:effectLst/>
                <a:latin typeface="Arial" panose="020B0604020202020204" pitchFamily="34" charset="0"/>
                <a:ea typeface="Arial" panose="020B0604020202020204" pitchFamily="34" charset="0"/>
              </a:rPr>
              <a:t>.</a:t>
            </a:r>
          </a:p>
          <a:p>
            <a:r>
              <a:rPr lang="he-IL" sz="1800" dirty="0">
                <a:effectLst/>
                <a:latin typeface="Arial" panose="020B0604020202020204" pitchFamily="34" charset="0"/>
                <a:ea typeface="Arial" panose="020B0604020202020204" pitchFamily="34" charset="0"/>
              </a:rPr>
              <a:t>לאחר כשבועיים, חלק מהשרתים עלו לרשת שוב אבל הוסרו אותם דפי ה- /</a:t>
            </a:r>
            <a:r>
              <a:rPr lang="en-US" sz="1800" dirty="0">
                <a:effectLst/>
                <a:latin typeface="Arial" panose="020B0604020202020204" pitchFamily="34" charset="0"/>
                <a:ea typeface="Arial" panose="020B0604020202020204" pitchFamily="34" charset="0"/>
              </a:rPr>
              <a:t>redirect.aspx</a:t>
            </a:r>
            <a:r>
              <a:rPr lang="he-IL" sz="1800" dirty="0">
                <a:effectLst/>
                <a:latin typeface="Arial" panose="020B0604020202020204" pitchFamily="34" charset="0"/>
                <a:ea typeface="Arial" panose="020B0604020202020204" pitchFamily="34" charset="0"/>
              </a:rPr>
              <a:t> ו /</a:t>
            </a:r>
            <a:r>
              <a:rPr lang="en-US" sz="1800" dirty="0">
                <a:effectLst/>
                <a:latin typeface="Arial" panose="020B0604020202020204" pitchFamily="34" charset="0"/>
                <a:ea typeface="Arial" panose="020B0604020202020204" pitchFamily="34" charset="0"/>
              </a:rPr>
              <a:t>support.aspx</a:t>
            </a:r>
            <a:r>
              <a:rPr lang="he-IL" sz="1800" dirty="0">
                <a:effectLst/>
                <a:latin typeface="Arial" panose="020B0604020202020204" pitchFamily="34" charset="0"/>
                <a:ea typeface="Arial" panose="020B0604020202020204" pitchFamily="34" charset="0"/>
              </a:rPr>
              <a:t> ונעשו שינויים בקוד השרת כדי לאפשר סגירת חיבור התקשורת עם השרת ללא החזרת מידע ממנו, אלא אם החיבור נעשה אך ורק דרך לינק ה-</a:t>
            </a:r>
            <a:r>
              <a:rPr lang="en-US" sz="1800" dirty="0">
                <a:effectLst/>
                <a:latin typeface="Arial" panose="020B0604020202020204" pitchFamily="34" charset="0"/>
                <a:ea typeface="Arial" panose="020B0604020202020204" pitchFamily="34" charset="0"/>
              </a:rPr>
              <a:t>exploit</a:t>
            </a:r>
            <a:r>
              <a:rPr lang="he-IL" sz="1800" dirty="0">
                <a:effectLst/>
                <a:latin typeface="Arial" panose="020B0604020202020204" pitchFamily="34" charset="0"/>
                <a:ea typeface="Arial" panose="020B0604020202020204" pitchFamily="34" charset="0"/>
              </a:rPr>
              <a:t> שהשרת מזהה כתקין.</a:t>
            </a:r>
          </a:p>
          <a:p>
            <a:r>
              <a:rPr lang="he-IL" sz="1800" dirty="0">
                <a:effectLst/>
                <a:latin typeface="Arial" panose="020B0604020202020204" pitchFamily="34" charset="0"/>
                <a:ea typeface="Arial" panose="020B0604020202020204" pitchFamily="34" charset="0"/>
              </a:rPr>
              <a:t>השינויים האלו מתאימים לשינויים שבוצעו ממקרים קודמים של </a:t>
            </a:r>
            <a:r>
              <a:rPr lang="en-US" sz="1800" dirty="0">
                <a:effectLst/>
                <a:latin typeface="Arial" panose="020B0604020202020204" pitchFamily="34" charset="0"/>
                <a:ea typeface="Arial" panose="020B0604020202020204" pitchFamily="34" charset="0"/>
              </a:rPr>
              <a:t>TCL</a:t>
            </a:r>
            <a:r>
              <a:rPr lang="he-IL" sz="1800" dirty="0">
                <a:effectLst/>
                <a:latin typeface="Arial" panose="020B0604020202020204" pitchFamily="34" charset="0"/>
                <a:ea typeface="Arial" panose="020B0604020202020204" pitchFamily="34" charset="0"/>
              </a:rPr>
              <a:t> לאחר שחשפו טביעות אצבע דומות של מתחרים אחרים.</a:t>
            </a:r>
          </a:p>
          <a:p>
            <a:r>
              <a:rPr lang="he-IL" sz="1800" dirty="0">
                <a:effectLst/>
                <a:latin typeface="Arial" panose="020B0604020202020204" pitchFamily="34" charset="0"/>
                <a:ea typeface="Arial" panose="020B0604020202020204" pitchFamily="34" charset="0"/>
              </a:rPr>
              <a:t>השרתים שעלו מחדש לא תאמו יותר את טביעות האצבע שהמעבדה הפיקה ולכן חקרו מחדש לשם טביעות אצבע חדשות וסקרו את הרשת בתדירות </a:t>
            </a:r>
            <a:r>
              <a:rPr lang="he-IL" sz="1800" dirty="0">
                <a:latin typeface="Arial" panose="020B0604020202020204" pitchFamily="34" charset="0"/>
                <a:ea typeface="Arial" panose="020B0604020202020204" pitchFamily="34" charset="0"/>
              </a:rPr>
              <a:t>ג</a:t>
            </a:r>
            <a:r>
              <a:rPr lang="he-IL" sz="1800" dirty="0">
                <a:effectLst/>
                <a:latin typeface="Arial" panose="020B0604020202020204" pitchFamily="34" charset="0"/>
                <a:ea typeface="Arial" panose="020B0604020202020204" pitchFamily="34" charset="0"/>
              </a:rPr>
              <a:t>בוהה.</a:t>
            </a:r>
          </a:p>
          <a:p>
            <a:r>
              <a:rPr lang="he-IL" sz="1800" dirty="0">
                <a:effectLst/>
                <a:latin typeface="Arial" panose="020B0604020202020204" pitchFamily="34" charset="0"/>
                <a:ea typeface="Arial" panose="020B0604020202020204" pitchFamily="34" charset="0"/>
              </a:rPr>
              <a:t>בין השנים 2016-2018 מצאו 1091 כתובות </a:t>
            </a:r>
            <a:r>
              <a:rPr lang="en-US" sz="1800" dirty="0">
                <a:effectLst/>
                <a:latin typeface="Arial" panose="020B0604020202020204" pitchFamily="34" charset="0"/>
                <a:ea typeface="Arial" panose="020B0604020202020204" pitchFamily="34" charset="0"/>
              </a:rPr>
              <a:t>IP</a:t>
            </a:r>
            <a:r>
              <a:rPr lang="he-IL" sz="1800" dirty="0">
                <a:effectLst/>
                <a:latin typeface="Arial" panose="020B0604020202020204" pitchFamily="34" charset="0"/>
                <a:ea typeface="Arial" panose="020B0604020202020204" pitchFamily="34" charset="0"/>
              </a:rPr>
              <a:t> ו-1014 שמות דומיין המתאימים לטביעות אצבע 'החדשות'.</a:t>
            </a:r>
          </a:p>
          <a:p>
            <a:r>
              <a:rPr lang="he-IL" sz="1800" dirty="0">
                <a:effectLst/>
                <a:latin typeface="Arial" panose="020B0604020202020204" pitchFamily="34" charset="0"/>
                <a:ea typeface="Arial" panose="020B0604020202020204" pitchFamily="34" charset="0"/>
              </a:rPr>
              <a:t>המעבדה חקרה את התנהגות של כמה שרתים החשודים כשרתי </a:t>
            </a:r>
            <a:r>
              <a:rPr lang="he-IL" sz="1800" dirty="0" err="1">
                <a:effectLst/>
                <a:latin typeface="Arial" panose="020B0604020202020204" pitchFamily="34" charset="0"/>
                <a:ea typeface="Arial" panose="020B0604020202020204" pitchFamily="34" charset="0"/>
              </a:rPr>
              <a:t>פגסוס</a:t>
            </a:r>
            <a:r>
              <a:rPr lang="he-IL" sz="1800" dirty="0">
                <a:effectLst/>
                <a:latin typeface="Arial" panose="020B0604020202020204" pitchFamily="34" charset="0"/>
                <a:ea typeface="Arial" panose="020B0604020202020204" pitchFamily="34" charset="0"/>
              </a:rPr>
              <a:t> ופיתחה 3 טביעות אצבע.</a:t>
            </a:r>
            <a:endParaRPr lang="en-US" sz="1800" dirty="0">
              <a:effectLst/>
              <a:latin typeface="Arial" panose="020B0604020202020204" pitchFamily="34" charset="0"/>
              <a:ea typeface="Arial" panose="020B0604020202020204" pitchFamily="34" charset="0"/>
            </a:endParaRPr>
          </a:p>
          <a:p>
            <a:pPr marL="0" indent="0">
              <a:buNone/>
            </a:pPr>
            <a:endParaRPr lang="en-US" sz="1800" dirty="0">
              <a:effectLst/>
              <a:latin typeface="Arial" panose="020B0604020202020204" pitchFamily="34" charset="0"/>
              <a:ea typeface="Arial" panose="020B0604020202020204" pitchFamily="34" charset="0"/>
            </a:endParaRPr>
          </a:p>
          <a:p>
            <a:endParaRPr lang="he-IL" dirty="0"/>
          </a:p>
        </p:txBody>
      </p:sp>
    </p:spTree>
    <p:extLst>
      <p:ext uri="{BB962C8B-B14F-4D97-AF65-F5344CB8AC3E}">
        <p14:creationId xmlns:p14="http://schemas.microsoft.com/office/powerpoint/2010/main" val="3827890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28D2B1B-654F-ABE3-E7F9-42E52380CD0B}"/>
              </a:ext>
            </a:extLst>
          </p:cNvPr>
          <p:cNvSpPr>
            <a:spLocks noGrp="1"/>
          </p:cNvSpPr>
          <p:nvPr>
            <p:ph type="title"/>
          </p:nvPr>
        </p:nvSpPr>
        <p:spPr/>
        <p:txBody>
          <a:bodyPr/>
          <a:lstStyle/>
          <a:p>
            <a:pPr algn="ctr"/>
            <a:r>
              <a:rPr lang="en-US" dirty="0"/>
              <a:t>The Finger Prints</a:t>
            </a:r>
            <a:endParaRPr lang="he-IL" dirty="0"/>
          </a:p>
        </p:txBody>
      </p:sp>
      <p:sp>
        <p:nvSpPr>
          <p:cNvPr id="3" name="מציין מיקום תוכן 2">
            <a:extLst>
              <a:ext uri="{FF2B5EF4-FFF2-40B4-BE49-F238E27FC236}">
                <a16:creationId xmlns:a16="http://schemas.microsoft.com/office/drawing/2014/main" id="{18993E9E-BB2A-E399-097D-68381CC49FFB}"/>
              </a:ext>
            </a:extLst>
          </p:cNvPr>
          <p:cNvSpPr>
            <a:spLocks noGrp="1"/>
          </p:cNvSpPr>
          <p:nvPr>
            <p:ph idx="1"/>
          </p:nvPr>
        </p:nvSpPr>
        <p:spPr>
          <a:xfrm>
            <a:off x="838200" y="1809560"/>
            <a:ext cx="10515600" cy="4351338"/>
          </a:xfrm>
        </p:spPr>
        <p:txBody>
          <a:bodyPr>
            <a:noAutofit/>
          </a:bodyPr>
          <a:lstStyle/>
          <a:p>
            <a:pPr algn="r" rtl="1">
              <a:lnSpc>
                <a:spcPct val="115000"/>
              </a:lnSpc>
            </a:pPr>
            <a:r>
              <a:rPr lang="he-IL" sz="1800" dirty="0">
                <a:effectLst/>
                <a:latin typeface="Arial" panose="020B0604020202020204" pitchFamily="34" charset="0"/>
                <a:ea typeface="Arial" panose="020B0604020202020204" pitchFamily="34" charset="0"/>
              </a:rPr>
              <a:t>טביעת אצבע ראשונה נמצאה ב-</a:t>
            </a:r>
            <a:r>
              <a:rPr lang="en-US" sz="1800" dirty="0">
                <a:effectLst/>
                <a:latin typeface="Arial" panose="020B0604020202020204" pitchFamily="34" charset="0"/>
                <a:ea typeface="Arial" panose="020B0604020202020204" pitchFamily="34" charset="0"/>
              </a:rPr>
              <a:t>TLS - transport layer security</a:t>
            </a:r>
            <a:r>
              <a:rPr lang="he-IL" sz="1800" dirty="0">
                <a:effectLst/>
                <a:latin typeface="Arial" panose="020B0604020202020204" pitchFamily="34"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algn="r" rtl="1">
              <a:lnSpc>
                <a:spcPct val="115000"/>
              </a:lnSpc>
            </a:pPr>
            <a:r>
              <a:rPr lang="en-US" sz="1800" dirty="0">
                <a:effectLst/>
                <a:latin typeface="Arial" panose="020B0604020202020204" pitchFamily="34" charset="0"/>
                <a:ea typeface="Arial" panose="020B0604020202020204" pitchFamily="34" charset="0"/>
              </a:rPr>
              <a:t>TLS</a:t>
            </a:r>
            <a:r>
              <a:rPr lang="he-IL" sz="1800" dirty="0">
                <a:effectLst/>
                <a:latin typeface="Arial" panose="020B0604020202020204" pitchFamily="34" charset="0"/>
                <a:ea typeface="Arial" panose="020B0604020202020204" pitchFamily="34" charset="0"/>
              </a:rPr>
              <a:t>, הוא פרוטוקול להצפנת תקשורת מבוססת </a:t>
            </a:r>
            <a:r>
              <a:rPr lang="en-US" sz="1800" dirty="0">
                <a:effectLst/>
                <a:latin typeface="Arial" panose="020B0604020202020204" pitchFamily="34" charset="0"/>
                <a:ea typeface="Arial" panose="020B0604020202020204" pitchFamily="34" charset="0"/>
              </a:rPr>
              <a:t>web</a:t>
            </a:r>
            <a:r>
              <a:rPr lang="he-IL" sz="1800" dirty="0">
                <a:effectLst/>
                <a:latin typeface="Arial" panose="020B0604020202020204" pitchFamily="34" charset="0"/>
                <a:ea typeface="Arial" panose="020B0604020202020204" pitchFamily="34" charset="0"/>
              </a:rPr>
              <a:t> בין הלקוח לשרת, בעזרת חבילות ואלגוריתמי הצפנה שונים.</a:t>
            </a:r>
          </a:p>
          <a:p>
            <a:pPr algn="r" rtl="1">
              <a:lnSpc>
                <a:spcPct val="115000"/>
              </a:lnSpc>
            </a:pPr>
            <a:r>
              <a:rPr lang="he-IL" sz="1800" dirty="0">
                <a:effectLst/>
                <a:latin typeface="Arial" panose="020B0604020202020204" pitchFamily="34" charset="0"/>
                <a:ea typeface="Arial" panose="020B0604020202020204" pitchFamily="34" charset="0"/>
              </a:rPr>
              <a:t>לאחר סיום חיבור </a:t>
            </a:r>
            <a:r>
              <a:rPr lang="en-US" sz="1800" dirty="0">
                <a:effectLst/>
                <a:latin typeface="Arial" panose="020B0604020202020204" pitchFamily="34" charset="0"/>
                <a:ea typeface="Arial" panose="020B0604020202020204" pitchFamily="34" charset="0"/>
              </a:rPr>
              <a:t>TCP</a:t>
            </a:r>
            <a:r>
              <a:rPr lang="he-IL" sz="1800" dirty="0">
                <a:effectLst/>
                <a:latin typeface="Arial" panose="020B0604020202020204" pitchFamily="34" charset="0"/>
                <a:ea typeface="Arial" panose="020B0604020202020204" pitchFamily="34" charset="0"/>
              </a:rPr>
              <a:t> מתבצעת גם לחיצת יד של </a:t>
            </a:r>
            <a:r>
              <a:rPr lang="en-US" sz="1800" dirty="0">
                <a:effectLst/>
                <a:latin typeface="Arial" panose="020B0604020202020204" pitchFamily="34" charset="0"/>
                <a:ea typeface="Arial" panose="020B0604020202020204" pitchFamily="34" charset="0"/>
              </a:rPr>
              <a:t>TLS</a:t>
            </a:r>
            <a:r>
              <a:rPr lang="he-IL" sz="1800" dirty="0">
                <a:effectLst/>
                <a:latin typeface="Arial" panose="020B0604020202020204" pitchFamily="34" charset="0"/>
                <a:ea typeface="Arial" panose="020B0604020202020204" pitchFamily="34" charset="0"/>
              </a:rPr>
              <a:t>:</a:t>
            </a:r>
            <a:endParaRPr lang="en-US" sz="1800" dirty="0">
              <a:latin typeface="Arial" panose="020B0604020202020204" pitchFamily="34" charset="0"/>
              <a:ea typeface="Arial" panose="020B0604020202020204" pitchFamily="34" charset="0"/>
            </a:endParaRPr>
          </a:p>
          <a:p>
            <a:pPr marL="800100" lvl="1" indent="-342900">
              <a:lnSpc>
                <a:spcPct val="115000"/>
              </a:lnSpc>
              <a:buFont typeface="+mj-lt"/>
              <a:buAutoNum type="arabicPeriod"/>
            </a:pPr>
            <a:r>
              <a:rPr lang="he-IL" sz="1800" dirty="0">
                <a:effectLst/>
                <a:latin typeface="Arial" panose="020B0604020202020204" pitchFamily="34" charset="0"/>
                <a:ea typeface="Arial" panose="020B0604020202020204" pitchFamily="34" charset="0"/>
              </a:rPr>
              <a:t>מצד הלקוח נשלחת הודעת </a:t>
            </a:r>
            <a:r>
              <a:rPr lang="en-US" sz="1800" dirty="0">
                <a:effectLst/>
                <a:latin typeface="Arial" panose="020B0604020202020204" pitchFamily="34" charset="0"/>
                <a:ea typeface="Arial" panose="020B0604020202020204" pitchFamily="34" charset="0"/>
              </a:rPr>
              <a:t>client hello</a:t>
            </a:r>
            <a:r>
              <a:rPr lang="he-IL" sz="1800" dirty="0">
                <a:effectLst/>
                <a:latin typeface="Arial" panose="020B0604020202020204" pitchFamily="34" charset="0"/>
                <a:ea typeface="Arial" panose="020B0604020202020204" pitchFamily="34" charset="0"/>
              </a:rPr>
              <a:t> עם פרטי ההצפנה שמתאימים לו.</a:t>
            </a:r>
          </a:p>
          <a:p>
            <a:pPr marL="800100" lvl="1" indent="-342900">
              <a:lnSpc>
                <a:spcPct val="115000"/>
              </a:lnSpc>
              <a:buFont typeface="+mj-lt"/>
              <a:buAutoNum type="arabicPeriod"/>
            </a:pPr>
            <a:r>
              <a:rPr lang="he-IL" sz="1800" dirty="0">
                <a:effectLst/>
                <a:latin typeface="Arial" panose="020B0604020202020204" pitchFamily="34" charset="0"/>
                <a:ea typeface="Arial" panose="020B0604020202020204" pitchFamily="34" charset="0"/>
              </a:rPr>
              <a:t>השרת מנתח את ההודעה, משווה בין רשימת </a:t>
            </a:r>
            <a:r>
              <a:rPr lang="he-IL" sz="1800" dirty="0" err="1">
                <a:effectLst/>
                <a:latin typeface="Arial" panose="020B0604020202020204" pitchFamily="34" charset="0"/>
                <a:ea typeface="Arial" panose="020B0604020202020204" pitchFamily="34" charset="0"/>
              </a:rPr>
              <a:t>ההצפנות</a:t>
            </a:r>
            <a:r>
              <a:rPr lang="he-IL" sz="1800" dirty="0">
                <a:effectLst/>
                <a:latin typeface="Arial" panose="020B0604020202020204" pitchFamily="34" charset="0"/>
                <a:ea typeface="Arial" panose="020B0604020202020204" pitchFamily="34" charset="0"/>
              </a:rPr>
              <a:t> של הלקוח לרשימת </a:t>
            </a:r>
            <a:r>
              <a:rPr lang="he-IL" sz="1800" dirty="0" err="1">
                <a:effectLst/>
                <a:latin typeface="Arial" panose="020B0604020202020204" pitchFamily="34" charset="0"/>
                <a:ea typeface="Arial" panose="020B0604020202020204" pitchFamily="34" charset="0"/>
              </a:rPr>
              <a:t>הצפנות</a:t>
            </a:r>
            <a:r>
              <a:rPr lang="he-IL" sz="1800" dirty="0">
                <a:effectLst/>
                <a:latin typeface="Arial" panose="020B0604020202020204" pitchFamily="34" charset="0"/>
                <a:ea typeface="Arial" panose="020B0604020202020204" pitchFamily="34" charset="0"/>
              </a:rPr>
              <a:t> שהשרת תומך בהם ושולח בחזרה הודעת </a:t>
            </a:r>
            <a:r>
              <a:rPr lang="en-US" sz="1800" dirty="0">
                <a:effectLst/>
                <a:latin typeface="Arial" panose="020B0604020202020204" pitchFamily="34" charset="0"/>
                <a:ea typeface="Arial" panose="020B0604020202020204" pitchFamily="34" charset="0"/>
              </a:rPr>
              <a:t>server hello</a:t>
            </a:r>
            <a:r>
              <a:rPr lang="he-IL" sz="1800" dirty="0">
                <a:effectLst/>
                <a:latin typeface="Arial" panose="020B0604020202020204" pitchFamily="34" charset="0"/>
                <a:ea typeface="Arial" panose="020B0604020202020204" pitchFamily="34" charset="0"/>
              </a:rPr>
              <a:t>.</a:t>
            </a:r>
            <a:endParaRPr lang="en-US" sz="1800" dirty="0">
              <a:latin typeface="Arial" panose="020B0604020202020204" pitchFamily="34" charset="0"/>
              <a:ea typeface="Arial" panose="020B0604020202020204" pitchFamily="34" charset="0"/>
            </a:endParaRPr>
          </a:p>
          <a:p>
            <a:pPr marL="800100" lvl="1" indent="-342900">
              <a:lnSpc>
                <a:spcPct val="115000"/>
              </a:lnSpc>
              <a:buFont typeface="+mj-lt"/>
              <a:buAutoNum type="arabicPeriod"/>
            </a:pPr>
            <a:r>
              <a:rPr lang="he-IL" sz="1800" dirty="0">
                <a:effectLst/>
                <a:latin typeface="Arial" panose="020B0604020202020204" pitchFamily="34" charset="0"/>
                <a:ea typeface="Arial" panose="020B0604020202020204" pitchFamily="34" charset="0"/>
              </a:rPr>
              <a:t>ולאחר שליחת פרטים נוספים וביצוע בדיקות בין שני הצדדים מסתיימת לחיצת יד של </a:t>
            </a:r>
            <a:r>
              <a:rPr lang="en-US" sz="1800" dirty="0">
                <a:effectLst/>
                <a:latin typeface="Arial" panose="020B0604020202020204" pitchFamily="34" charset="0"/>
                <a:ea typeface="Arial" panose="020B0604020202020204" pitchFamily="34" charset="0"/>
              </a:rPr>
              <a:t>TLS</a:t>
            </a:r>
            <a:r>
              <a:rPr lang="he-IL" sz="1800" dirty="0">
                <a:effectLst/>
                <a:latin typeface="Arial" panose="020B0604020202020204" pitchFamily="34" charset="0"/>
                <a:ea typeface="Arial" panose="020B0604020202020204" pitchFamily="34" charset="0"/>
              </a:rPr>
              <a:t> כאשר השרת והלקוח מתואמים עם שיטות ההצפנה.</a:t>
            </a:r>
          </a:p>
          <a:p>
            <a:pPr algn="r" rtl="1">
              <a:lnSpc>
                <a:spcPct val="115000"/>
              </a:lnSpc>
            </a:pPr>
            <a:r>
              <a:rPr lang="he-IL" sz="1800" dirty="0">
                <a:effectLst/>
                <a:latin typeface="Arial" panose="020B0604020202020204" pitchFamily="34" charset="0"/>
                <a:ea typeface="Arial" panose="020B0604020202020204" pitchFamily="34" charset="0"/>
              </a:rPr>
              <a:t>בהודעות שמתחלפות בין הלקוח לשרת וההפך יש שדה של רשימת </a:t>
            </a:r>
            <a:r>
              <a:rPr lang="he-IL" sz="1800" dirty="0" err="1">
                <a:effectLst/>
                <a:latin typeface="Arial" panose="020B0604020202020204" pitchFamily="34" charset="0"/>
                <a:ea typeface="Arial" panose="020B0604020202020204" pitchFamily="34" charset="0"/>
              </a:rPr>
              <a:t>הצפנות</a:t>
            </a:r>
            <a:r>
              <a:rPr lang="he-IL" sz="1800" dirty="0">
                <a:effectLst/>
                <a:latin typeface="Arial" panose="020B0604020202020204" pitchFamily="34" charset="0"/>
                <a:ea typeface="Arial" panose="020B0604020202020204" pitchFamily="34" charset="0"/>
              </a:rPr>
              <a:t> - הרשימה תלויה בספריות </a:t>
            </a:r>
            <a:r>
              <a:rPr lang="en-US" sz="1800" dirty="0">
                <a:effectLst/>
                <a:latin typeface="Arial" panose="020B0604020202020204" pitchFamily="34" charset="0"/>
                <a:ea typeface="Arial" panose="020B0604020202020204" pitchFamily="34" charset="0"/>
              </a:rPr>
              <a:t>TLS</a:t>
            </a:r>
            <a:r>
              <a:rPr lang="he-IL" sz="1800" dirty="0">
                <a:effectLst/>
                <a:latin typeface="Arial" panose="020B0604020202020204" pitchFamily="34" charset="0"/>
                <a:ea typeface="Arial" panose="020B0604020202020204" pitchFamily="34" charset="0"/>
              </a:rPr>
              <a:t> שונות.</a:t>
            </a:r>
          </a:p>
          <a:p>
            <a:pPr algn="r" rtl="1">
              <a:lnSpc>
                <a:spcPct val="115000"/>
              </a:lnSpc>
            </a:pPr>
            <a:r>
              <a:rPr lang="he-IL" sz="1800" dirty="0">
                <a:effectLst/>
                <a:latin typeface="Arial" panose="020B0604020202020204" pitchFamily="34" charset="0"/>
                <a:ea typeface="Arial" panose="020B0604020202020204" pitchFamily="34" charset="0"/>
              </a:rPr>
              <a:t>לפיכך ניתן לבנות טביעות אצבע לפי ה-</a:t>
            </a:r>
            <a:r>
              <a:rPr lang="en-US" sz="1800" dirty="0">
                <a:effectLst/>
                <a:latin typeface="Arial" panose="020B0604020202020204" pitchFamily="34" charset="0"/>
                <a:ea typeface="Arial" panose="020B0604020202020204" pitchFamily="34" charset="0"/>
              </a:rPr>
              <a:t>TLS</a:t>
            </a:r>
            <a:r>
              <a:rPr lang="he-IL" sz="1800" dirty="0">
                <a:effectLst/>
                <a:latin typeface="Arial" panose="020B0604020202020204" pitchFamily="34" charset="0"/>
                <a:ea typeface="Arial" panose="020B0604020202020204" pitchFamily="34" charset="0"/>
              </a:rPr>
              <a:t> והספריות הנמצאות של שרת או לקוח בהשוואה לאותם ספריות, ולהתאים </a:t>
            </a:r>
            <a:r>
              <a:rPr lang="en-US" sz="1800" dirty="0">
                <a:effectLst/>
                <a:latin typeface="Arial" panose="020B0604020202020204" pitchFamily="34" charset="0"/>
                <a:ea typeface="Arial" panose="020B0604020202020204" pitchFamily="34" charset="0"/>
              </a:rPr>
              <a:t>hosts</a:t>
            </a:r>
            <a:r>
              <a:rPr lang="he-IL" sz="1800" dirty="0">
                <a:effectLst/>
                <a:latin typeface="Arial" panose="020B0604020202020204" pitchFamily="34" charset="0"/>
                <a:ea typeface="Arial" panose="020B0604020202020204" pitchFamily="34" charset="0"/>
              </a:rPr>
              <a:t> ושרתים לפי ספריית ה-</a:t>
            </a:r>
            <a:r>
              <a:rPr lang="en-US" sz="1800" dirty="0">
                <a:effectLst/>
                <a:latin typeface="Arial" panose="020B0604020202020204" pitchFamily="34" charset="0"/>
                <a:ea typeface="Arial" panose="020B0604020202020204" pitchFamily="34" charset="0"/>
              </a:rPr>
              <a:t>TLS</a:t>
            </a:r>
            <a:r>
              <a:rPr lang="he-IL" sz="1800" dirty="0">
                <a:effectLst/>
                <a:latin typeface="Arial" panose="020B0604020202020204" pitchFamily="34" charset="0"/>
                <a:ea typeface="Arial" panose="020B0604020202020204" pitchFamily="34" charset="0"/>
              </a:rPr>
              <a:t>.  לפי פרטי השדות בתקשורת של </a:t>
            </a:r>
            <a:r>
              <a:rPr lang="en-US" sz="1800" dirty="0">
                <a:effectLst/>
                <a:latin typeface="Arial" panose="020B0604020202020204" pitchFamily="34" charset="0"/>
                <a:ea typeface="Arial" panose="020B0604020202020204" pitchFamily="34" charset="0"/>
              </a:rPr>
              <a:t>TLS handshake</a:t>
            </a:r>
            <a:r>
              <a:rPr lang="he-IL" sz="1800" dirty="0">
                <a:effectLst/>
                <a:latin typeface="Arial" panose="020B0604020202020204" pitchFamily="34" charset="0"/>
                <a:ea typeface="Arial" panose="020B0604020202020204" pitchFamily="34" charset="0"/>
              </a:rPr>
              <a:t> המעבדה הצליחה לבנות טביעת אצבע.</a:t>
            </a:r>
            <a:endParaRPr lang="he-IL" sz="1800" dirty="0">
              <a:effectLst/>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053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0E8033-36C4-89AA-EAC0-E8981C53D23F}"/>
              </a:ext>
            </a:extLst>
          </p:cNvPr>
          <p:cNvSpPr>
            <a:spLocks noGrp="1"/>
          </p:cNvSpPr>
          <p:nvPr>
            <p:ph type="title"/>
          </p:nvPr>
        </p:nvSpPr>
        <p:spPr/>
        <p:txBody>
          <a:bodyPr/>
          <a:lstStyle/>
          <a:p>
            <a:pPr algn="ctr"/>
            <a:r>
              <a:rPr lang="en-US" dirty="0"/>
              <a:t>Now To The Lab</a:t>
            </a:r>
            <a:endParaRPr lang="he-IL" dirty="0"/>
          </a:p>
        </p:txBody>
      </p:sp>
      <p:sp>
        <p:nvSpPr>
          <p:cNvPr id="3" name="מציין מיקום תוכן 2">
            <a:extLst>
              <a:ext uri="{FF2B5EF4-FFF2-40B4-BE49-F238E27FC236}">
                <a16:creationId xmlns:a16="http://schemas.microsoft.com/office/drawing/2014/main" id="{045F344B-F9BC-1E76-BD96-74B50021F529}"/>
              </a:ext>
            </a:extLst>
          </p:cNvPr>
          <p:cNvSpPr>
            <a:spLocks noGrp="1"/>
          </p:cNvSpPr>
          <p:nvPr>
            <p:ph idx="1"/>
          </p:nvPr>
        </p:nvSpPr>
        <p:spPr/>
        <p:txBody>
          <a:bodyPr/>
          <a:lstStyle/>
          <a:p>
            <a:r>
              <a:rPr lang="he-IL" sz="1800" dirty="0">
                <a:effectLst/>
                <a:ea typeface="Arial" panose="020B0604020202020204" pitchFamily="34" charset="0"/>
                <a:cs typeface="Arial" panose="020B0604020202020204" pitchFamily="34" charset="0"/>
              </a:rPr>
              <a:t>שתי טביעות אצבע נוספות הציגו הגדרות קונפיגורציה שונות שצפו במהלך הסריקות – לצערנו נתונים נוספים עליהם לא פורסמו מסיבות שיפורטו בהמשך.</a:t>
            </a:r>
          </a:p>
          <a:p>
            <a:endParaRPr lang="he-IL" sz="1800" dirty="0">
              <a:effectLst/>
              <a:ea typeface="Arial" panose="020B0604020202020204" pitchFamily="34" charset="0"/>
              <a:cs typeface="Arial" panose="020B0604020202020204" pitchFamily="34" charset="0"/>
            </a:endParaRPr>
          </a:p>
          <a:p>
            <a:r>
              <a:rPr lang="he-IL" sz="1800" dirty="0">
                <a:effectLst/>
                <a:ea typeface="Arial" panose="020B0604020202020204" pitchFamily="34" charset="0"/>
                <a:cs typeface="Arial" panose="020B0604020202020204" pitchFamily="34" charset="0"/>
              </a:rPr>
              <a:t>אם שרת מתאים לטביעת אצבע 1 ולאחת מהטביעות 2 או 3 השרת מוגדר כחלק ממבנה </a:t>
            </a:r>
            <a:r>
              <a:rPr lang="he-IL" sz="1800" dirty="0" err="1">
                <a:effectLst/>
                <a:ea typeface="Arial" panose="020B0604020202020204" pitchFamily="34" charset="0"/>
                <a:cs typeface="Arial" panose="020B0604020202020204" pitchFamily="34" charset="0"/>
              </a:rPr>
              <a:t>פגסוס</a:t>
            </a:r>
            <a:r>
              <a:rPr lang="he-IL" sz="1800" dirty="0">
                <a:effectLst/>
                <a:ea typeface="Arial" panose="020B0604020202020204" pitchFamily="34" charset="0"/>
                <a:cs typeface="Arial" panose="020B0604020202020204" pitchFamily="34" charset="0"/>
              </a:rPr>
              <a:t> של קבוצת </a:t>
            </a:r>
            <a:r>
              <a:rPr lang="en-US" sz="1800" dirty="0">
                <a:effectLst/>
                <a:latin typeface="Arial" panose="020B0604020202020204" pitchFamily="34" charset="0"/>
                <a:ea typeface="Arial" panose="020B0604020202020204" pitchFamily="34" charset="0"/>
              </a:rPr>
              <a:t>NSO</a:t>
            </a:r>
            <a:r>
              <a:rPr lang="he-IL" sz="1800" dirty="0">
                <a:effectLst/>
                <a:ea typeface="Arial" panose="020B0604020202020204" pitchFamily="34" charset="0"/>
                <a:cs typeface="Arial" panose="020B0604020202020204" pitchFamily="34" charset="0"/>
              </a:rPr>
              <a:t>.</a:t>
            </a:r>
          </a:p>
          <a:p>
            <a:r>
              <a:rPr lang="he-IL" sz="1800" dirty="0">
                <a:effectLst/>
                <a:ea typeface="Arial" panose="020B0604020202020204" pitchFamily="34" charset="0"/>
                <a:cs typeface="Arial" panose="020B0604020202020204" pitchFamily="34" charset="0"/>
              </a:rPr>
              <a:t>הם השתמשו בטכניקת </a:t>
            </a:r>
            <a:r>
              <a:rPr lang="en-US" sz="1800" dirty="0" err="1">
                <a:effectLst/>
                <a:latin typeface="Arial" panose="020B0604020202020204" pitchFamily="34" charset="0"/>
                <a:ea typeface="Arial" panose="020B0604020202020204" pitchFamily="34" charset="0"/>
              </a:rPr>
              <a:t>athena</a:t>
            </a:r>
            <a:r>
              <a:rPr lang="he-IL" sz="1800" dirty="0">
                <a:effectLst/>
                <a:ea typeface="Arial" panose="020B0604020202020204" pitchFamily="34" charset="0"/>
                <a:cs typeface="Arial" panose="020B0604020202020204" pitchFamily="34" charset="0"/>
              </a:rPr>
              <a:t> כדי לקבץ את התוצאות ל 36 קבוצות שונות.</a:t>
            </a:r>
          </a:p>
          <a:p>
            <a:r>
              <a:rPr lang="he-IL" sz="1800" dirty="0">
                <a:effectLst/>
                <a:ea typeface="Arial" panose="020B0604020202020204" pitchFamily="34" charset="0"/>
                <a:cs typeface="Arial" panose="020B0604020202020204" pitchFamily="34" charset="0"/>
              </a:rPr>
              <a:t>כל קבוצה מייצגת מפעיל של </a:t>
            </a:r>
            <a:r>
              <a:rPr lang="he-IL" sz="1800" dirty="0" err="1">
                <a:effectLst/>
                <a:ea typeface="Arial" panose="020B0604020202020204" pitchFamily="34" charset="0"/>
                <a:cs typeface="Arial" panose="020B0604020202020204" pitchFamily="34" charset="0"/>
              </a:rPr>
              <a:t>פגסוס</a:t>
            </a:r>
            <a:r>
              <a:rPr lang="he-IL" sz="1800" dirty="0">
                <a:effectLst/>
                <a:ea typeface="Arial" panose="020B0604020202020204" pitchFamily="34" charset="0"/>
                <a:cs typeface="Arial" panose="020B0604020202020204" pitchFamily="34" charset="0"/>
              </a:rPr>
              <a:t> אך עלולה לייצג מערכות הדגמה ובדיקות.</a:t>
            </a:r>
          </a:p>
          <a:p>
            <a:pPr marL="0" indent="0">
              <a:buNone/>
            </a:pPr>
            <a:endParaRPr lang="he-IL" sz="1800" dirty="0">
              <a:effectLst/>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9223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8A314E9-599E-42B1-6645-4EAA443E907D}"/>
              </a:ext>
            </a:extLst>
          </p:cNvPr>
          <p:cNvSpPr>
            <a:spLocks noGrp="1"/>
          </p:cNvSpPr>
          <p:nvPr>
            <p:ph type="title"/>
          </p:nvPr>
        </p:nvSpPr>
        <p:spPr/>
        <p:txBody>
          <a:bodyPr/>
          <a:lstStyle/>
          <a:p>
            <a:pPr algn="ctr"/>
            <a:r>
              <a:rPr lang="he-IL" dirty="0"/>
              <a:t>אתיקה</a:t>
            </a:r>
          </a:p>
        </p:txBody>
      </p:sp>
      <p:sp>
        <p:nvSpPr>
          <p:cNvPr id="3" name="מציין מיקום תוכן 2">
            <a:extLst>
              <a:ext uri="{FF2B5EF4-FFF2-40B4-BE49-F238E27FC236}">
                <a16:creationId xmlns:a16="http://schemas.microsoft.com/office/drawing/2014/main" id="{6810D82D-2220-91E1-D8CF-5C761A7F7F17}"/>
              </a:ext>
            </a:extLst>
          </p:cNvPr>
          <p:cNvSpPr>
            <a:spLocks noGrp="1"/>
          </p:cNvSpPr>
          <p:nvPr>
            <p:ph idx="1"/>
          </p:nvPr>
        </p:nvSpPr>
        <p:spPr/>
        <p:txBody>
          <a:bodyPr/>
          <a:lstStyle/>
          <a:p>
            <a:r>
              <a:rPr lang="he-IL" sz="2800" dirty="0">
                <a:effectLst/>
                <a:ea typeface="Arial" panose="020B0604020202020204" pitchFamily="34" charset="0"/>
                <a:cs typeface="Arial" panose="020B0604020202020204" pitchFamily="34" charset="0"/>
              </a:rPr>
              <a:t>במהלך הסקירה והתוצאות, </a:t>
            </a:r>
            <a:r>
              <a:rPr lang="en-US" sz="2800" dirty="0">
                <a:effectLst/>
                <a:latin typeface="Arial" panose="020B0604020202020204" pitchFamily="34" charset="0"/>
                <a:ea typeface="Arial" panose="020B0604020202020204" pitchFamily="34" charset="0"/>
              </a:rPr>
              <a:t>citizen lab</a:t>
            </a:r>
            <a:r>
              <a:rPr lang="he-IL" sz="2800" dirty="0">
                <a:effectLst/>
                <a:ea typeface="Arial" panose="020B0604020202020204" pitchFamily="34" charset="0"/>
                <a:cs typeface="Arial" panose="020B0604020202020204" pitchFamily="34" charset="0"/>
              </a:rPr>
              <a:t> לא פרסמה טביעות אצבע ספציפיות או טכניקות </a:t>
            </a:r>
            <a:r>
              <a:rPr lang="he-IL" sz="2800" dirty="0" err="1">
                <a:effectLst/>
                <a:ea typeface="Arial" panose="020B0604020202020204" pitchFamily="34" charset="0"/>
                <a:cs typeface="Arial" panose="020B0604020202020204" pitchFamily="34" charset="0"/>
              </a:rPr>
              <a:t>מסויימות</a:t>
            </a:r>
            <a:r>
              <a:rPr lang="he-IL" sz="2800" dirty="0">
                <a:effectLst/>
                <a:ea typeface="Arial" panose="020B0604020202020204" pitchFamily="34" charset="0"/>
                <a:cs typeface="Arial" panose="020B0604020202020204" pitchFamily="34" charset="0"/>
              </a:rPr>
              <a:t>, כדי למנוע נזק משימוש של קבוצות חיצוניות ליצירה רשימות </a:t>
            </a:r>
            <a:r>
              <a:rPr lang="he-IL" sz="2800" dirty="0" err="1">
                <a:effectLst/>
                <a:ea typeface="Arial" panose="020B0604020202020204" pitchFamily="34" charset="0"/>
                <a:cs typeface="Arial" panose="020B0604020202020204" pitchFamily="34" charset="0"/>
              </a:rPr>
              <a:t>דומיינים</a:t>
            </a:r>
            <a:r>
              <a:rPr lang="he-IL" sz="2800" dirty="0">
                <a:effectLst/>
                <a:ea typeface="Arial" panose="020B0604020202020204" pitchFamily="34" charset="0"/>
                <a:cs typeface="Arial" panose="020B0604020202020204" pitchFamily="34" charset="0"/>
              </a:rPr>
              <a:t> של </a:t>
            </a:r>
            <a:r>
              <a:rPr lang="en-US" sz="2800" dirty="0">
                <a:effectLst/>
                <a:latin typeface="Arial" panose="020B0604020202020204" pitchFamily="34" charset="0"/>
                <a:ea typeface="Arial" panose="020B0604020202020204" pitchFamily="34" charset="0"/>
              </a:rPr>
              <a:t>NSO</a:t>
            </a:r>
            <a:r>
              <a:rPr lang="he-IL" sz="2800" dirty="0">
                <a:effectLst/>
                <a:ea typeface="Arial" panose="020B0604020202020204" pitchFamily="34" charset="0"/>
                <a:cs typeface="Arial" panose="020B0604020202020204" pitchFamily="34" charset="0"/>
              </a:rPr>
              <a:t>.</a:t>
            </a:r>
          </a:p>
          <a:p>
            <a:r>
              <a:rPr lang="he-IL" sz="2800" dirty="0">
                <a:effectLst/>
                <a:ea typeface="Arial" panose="020B0604020202020204" pitchFamily="34" charset="0"/>
                <a:cs typeface="Arial" panose="020B0604020202020204" pitchFamily="34" charset="0"/>
              </a:rPr>
              <a:t>במהלך הסריקות כחלק משמירת אתיקה של </a:t>
            </a:r>
            <a:r>
              <a:rPr lang="en-US" sz="2800" dirty="0">
                <a:effectLst/>
                <a:latin typeface="Arial" panose="020B0604020202020204" pitchFamily="34" charset="0"/>
                <a:ea typeface="Arial" panose="020B0604020202020204" pitchFamily="34" charset="0"/>
              </a:rPr>
              <a:t>DNS probing</a:t>
            </a:r>
            <a:r>
              <a:rPr lang="he-IL" sz="2800" dirty="0">
                <a:effectLst/>
                <a:ea typeface="Arial" panose="020B0604020202020204" pitchFamily="34" charset="0"/>
                <a:cs typeface="Arial" panose="020B0604020202020204" pitchFamily="34" charset="0"/>
              </a:rPr>
              <a:t> הם התחשבו בהשפעת הפעולות והסריקות שלהם על משתמשים שאינם מטרתם ושאפו לצמצם את הסיכוי של כל הפרעה.</a:t>
            </a:r>
          </a:p>
          <a:p>
            <a:r>
              <a:rPr lang="he-IL" dirty="0">
                <a:cs typeface="Arial" panose="020B0604020202020204" pitchFamily="34" charset="0"/>
              </a:rPr>
              <a:t>על כן, קיימים פרטים חסרים ללמידה עצמית ולשם קריאה ביקורתית, אולם טכניקות העבודה משמשות לנו ככלי לימודי בערך ערך רב.</a:t>
            </a:r>
            <a:endParaRPr lang="he-IL" dirty="0"/>
          </a:p>
          <a:p>
            <a:endParaRPr lang="he-IL" dirty="0"/>
          </a:p>
        </p:txBody>
      </p:sp>
    </p:spTree>
    <p:extLst>
      <p:ext uri="{BB962C8B-B14F-4D97-AF65-F5344CB8AC3E}">
        <p14:creationId xmlns:p14="http://schemas.microsoft.com/office/powerpoint/2010/main" val="286394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4268B2-A5BF-6589-FFAF-AC6CAB257EAD}"/>
              </a:ext>
            </a:extLst>
          </p:cNvPr>
          <p:cNvSpPr>
            <a:spLocks noGrp="1"/>
          </p:cNvSpPr>
          <p:nvPr>
            <p:ph type="title"/>
          </p:nvPr>
        </p:nvSpPr>
        <p:spPr/>
        <p:txBody>
          <a:bodyPr>
            <a:normAutofit/>
          </a:bodyPr>
          <a:lstStyle/>
          <a:p>
            <a:r>
              <a:rPr lang="he-IL" sz="3600" dirty="0">
                <a:effectLst/>
                <a:ea typeface="Arial" panose="020B0604020202020204" pitchFamily="34" charset="0"/>
                <a:cs typeface="Arial" panose="020B0604020202020204" pitchFamily="34" charset="0"/>
              </a:rPr>
              <a:t>שיטות נוספות ל-</a:t>
            </a:r>
            <a:r>
              <a:rPr lang="en-US" sz="3600" b="1" dirty="0">
                <a:effectLst/>
                <a:latin typeface="Arial" panose="020B0604020202020204" pitchFamily="34" charset="0"/>
                <a:ea typeface="Arial" panose="020B0604020202020204" pitchFamily="34" charset="0"/>
              </a:rPr>
              <a:t>DNS Finger Printing</a:t>
            </a:r>
            <a:endParaRPr lang="he-IL" sz="7200" dirty="0"/>
          </a:p>
        </p:txBody>
      </p:sp>
      <p:sp>
        <p:nvSpPr>
          <p:cNvPr id="3" name="מציין מיקום תוכן 2">
            <a:extLst>
              <a:ext uri="{FF2B5EF4-FFF2-40B4-BE49-F238E27FC236}">
                <a16:creationId xmlns:a16="http://schemas.microsoft.com/office/drawing/2014/main" id="{8B68A17F-6C9E-45E2-0C93-44B7421AB02E}"/>
              </a:ext>
            </a:extLst>
          </p:cNvPr>
          <p:cNvSpPr>
            <a:spLocks noGrp="1"/>
          </p:cNvSpPr>
          <p:nvPr>
            <p:ph idx="1"/>
          </p:nvPr>
        </p:nvSpPr>
        <p:spPr/>
        <p:txBody>
          <a:bodyPr>
            <a:normAutofit fontScale="85000" lnSpcReduction="10000"/>
          </a:bodyPr>
          <a:lstStyle/>
          <a:p>
            <a:r>
              <a:rPr lang="he-IL" sz="1800" u="sng" dirty="0">
                <a:effectLst/>
                <a:latin typeface="Arial" panose="020B0604020202020204" pitchFamily="34" charset="0"/>
                <a:ea typeface="Arial" panose="020B0604020202020204" pitchFamily="34" charset="0"/>
              </a:rPr>
              <a:t>גישה פסיבית לבניית טביעות </a:t>
            </a:r>
            <a:r>
              <a:rPr lang="en-US" sz="1800" u="sng"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 גישה שונה לטכניקת טביעות אצבע לזיהוי התוכנה המותקנת על שרתי </a:t>
            </a:r>
            <a:r>
              <a:rPr lang="en-US" sz="1800" dirty="0">
                <a:effectLst/>
                <a:latin typeface="Arial" panose="020B0604020202020204" pitchFamily="34" charset="0"/>
                <a:ea typeface="Arial" panose="020B0604020202020204" pitchFamily="34" charset="0"/>
              </a:rPr>
              <a:t>DNS resolver</a:t>
            </a:r>
            <a:r>
              <a:rPr lang="he-IL" sz="1800" dirty="0">
                <a:effectLst/>
                <a:latin typeface="Arial" panose="020B0604020202020204" pitchFamily="34" charset="0"/>
                <a:ea typeface="Arial" panose="020B0604020202020204" pitchFamily="34" charset="0"/>
              </a:rPr>
              <a:t>. </a:t>
            </a:r>
          </a:p>
          <a:p>
            <a:r>
              <a:rPr lang="he-IL" sz="1800" dirty="0">
                <a:effectLst/>
                <a:latin typeface="Arial" panose="020B0604020202020204" pitchFamily="34" charset="0"/>
                <a:ea typeface="Arial" panose="020B0604020202020204" pitchFamily="34" charset="0"/>
              </a:rPr>
              <a:t>אוסף מידע באופן פסיבי לפי התעבורה, בשיטה זו אין צורך בשליחת בקשות במהלך הסריקה. </a:t>
            </a:r>
          </a:p>
          <a:p>
            <a:r>
              <a:rPr lang="he-IL" sz="1800" dirty="0">
                <a:effectLst/>
                <a:latin typeface="Arial" panose="020B0604020202020204" pitchFamily="34" charset="0"/>
                <a:ea typeface="Arial" panose="020B0604020202020204" pitchFamily="34" charset="0"/>
              </a:rPr>
              <a:t>בתחילה יבחנו דפוסים של שאילתות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בכוונה מתוכננת וינסחו חוקים הנצפים בתוצאות כדי לזהות תוכנה ומערכת הפעלה של השרת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a:t>
            </a:r>
          </a:p>
          <a:p>
            <a:endParaRPr lang="he-IL" sz="1800" dirty="0">
              <a:latin typeface="Arial" panose="020B0604020202020204" pitchFamily="34" charset="0"/>
              <a:ea typeface="Arial" panose="020B0604020202020204" pitchFamily="34" charset="0"/>
            </a:endParaRPr>
          </a:p>
          <a:p>
            <a:pPr algn="r" rtl="1">
              <a:lnSpc>
                <a:spcPct val="115000"/>
              </a:lnSpc>
            </a:pPr>
            <a:r>
              <a:rPr lang="en-US" sz="1800" u="sng" dirty="0">
                <a:effectLst/>
                <a:latin typeface="Arial" panose="020B0604020202020204" pitchFamily="34" charset="0"/>
                <a:ea typeface="Arial" panose="020B0604020202020204" pitchFamily="34" charset="0"/>
              </a:rPr>
              <a:t>DONUT - Domain oriented network unmasking tool</a:t>
            </a:r>
          </a:p>
          <a:p>
            <a:pPr algn="r" rtl="1">
              <a:lnSpc>
                <a:spcPct val="115000"/>
              </a:lnSpc>
            </a:pPr>
            <a:r>
              <a:rPr lang="he-IL" sz="1800" dirty="0">
                <a:effectLst/>
                <a:latin typeface="Arial" panose="020B0604020202020204" pitchFamily="34" charset="0"/>
                <a:ea typeface="Arial" panose="020B0604020202020204" pitchFamily="34" charset="0"/>
              </a:rPr>
              <a:t>מערכות לבניית טביעות אצבע אשר עוסקות בעיקר וזיהוי של סוג מערכת הפעלה של שרת ה-</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סוג המכשיר, תוכנות בשימוש ומבנה התקשורת לפי תעבורת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a:t>
            </a:r>
          </a:p>
          <a:p>
            <a:pPr algn="r" rtl="1">
              <a:lnSpc>
                <a:spcPct val="115000"/>
              </a:lnSpc>
            </a:pPr>
            <a:r>
              <a:rPr lang="he-IL" sz="1800" dirty="0">
                <a:effectLst/>
                <a:latin typeface="Arial" panose="020B0604020202020204" pitchFamily="34" charset="0"/>
                <a:ea typeface="Arial" panose="020B0604020202020204" pitchFamily="34" charset="0"/>
              </a:rPr>
              <a:t>עיקרן של אותן המערכות הוא שימוש בחוקים, הגדרות והתנהגויות כדי לזהות מאפיינים מסוימים ובכך ניתנת האפשרות להרחבתן בקלות.</a:t>
            </a:r>
          </a:p>
          <a:p>
            <a:pPr algn="r" rtl="1">
              <a:lnSpc>
                <a:spcPct val="115000"/>
              </a:lnSpc>
            </a:pPr>
            <a:r>
              <a:rPr lang="he-IL" sz="1800" dirty="0">
                <a:effectLst/>
                <a:latin typeface="Arial" panose="020B0604020202020204" pitchFamily="34" charset="0"/>
                <a:ea typeface="Arial" panose="020B0604020202020204" pitchFamily="34" charset="0"/>
              </a:rPr>
              <a:t>בנוסף התוכנה מסוגלת לזהות הגדרות </a:t>
            </a:r>
            <a:r>
              <a:rPr lang="en-US" sz="1800" dirty="0">
                <a:effectLst/>
                <a:latin typeface="Arial" panose="020B0604020202020204" pitchFamily="34" charset="0"/>
                <a:ea typeface="Arial" panose="020B0604020202020204" pitchFamily="34" charset="0"/>
              </a:rPr>
              <a:t>NAT</a:t>
            </a:r>
            <a:r>
              <a:rPr lang="he-IL" sz="1800" dirty="0">
                <a:effectLst/>
                <a:latin typeface="Arial" panose="020B0604020202020204" pitchFamily="34" charset="0"/>
                <a:ea typeface="Arial" panose="020B0604020202020204" pitchFamily="34" charset="0"/>
              </a:rPr>
              <a:t> ולחלק לבצע </a:t>
            </a:r>
            <a:r>
              <a:rPr lang="en-US" sz="1800" dirty="0">
                <a:effectLst/>
                <a:latin typeface="Arial" panose="020B0604020202020204" pitchFamily="34" charset="0"/>
                <a:ea typeface="Arial" panose="020B0604020202020204" pitchFamily="34" charset="0"/>
              </a:rPr>
              <a:t>de-NAT</a:t>
            </a:r>
            <a:r>
              <a:rPr lang="he-IL" sz="1800" dirty="0">
                <a:effectLst/>
                <a:latin typeface="Arial" panose="020B0604020202020204" pitchFamily="34" charset="0"/>
                <a:ea typeface="Arial" panose="020B0604020202020204" pitchFamily="34" charset="0"/>
              </a:rPr>
              <a:t> לתעבורת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 לזהות את כתובת המקור אמיתית ללא השפעת </a:t>
            </a:r>
            <a:r>
              <a:rPr lang="en-US" sz="1800" dirty="0">
                <a:effectLst/>
                <a:latin typeface="Arial" panose="020B0604020202020204" pitchFamily="34" charset="0"/>
                <a:ea typeface="Arial" panose="020B0604020202020204" pitchFamily="34" charset="0"/>
              </a:rPr>
              <a:t>NAT</a:t>
            </a:r>
            <a:r>
              <a:rPr lang="he-IL" sz="1800" dirty="0">
                <a:effectLst/>
                <a:latin typeface="Arial" panose="020B0604020202020204" pitchFamily="34" charset="0"/>
                <a:ea typeface="Arial" panose="020B0604020202020204" pitchFamily="34" charset="0"/>
              </a:rPr>
              <a:t>.</a:t>
            </a:r>
            <a:endParaRPr lang="en-US" sz="1800" dirty="0">
              <a:effectLst/>
              <a:latin typeface="Arial" panose="020B0604020202020204" pitchFamily="34" charset="0"/>
              <a:ea typeface="Arial" panose="020B0604020202020204" pitchFamily="34" charset="0"/>
            </a:endParaRPr>
          </a:p>
          <a:p>
            <a:pPr algn="r" rtl="1">
              <a:lnSpc>
                <a:spcPct val="115000"/>
              </a:lnSpc>
            </a:pPr>
            <a:r>
              <a:rPr lang="en-US" sz="1800" u="sng" dirty="0" err="1">
                <a:effectLst/>
                <a:latin typeface="Arial" panose="020B0604020202020204" pitchFamily="34" charset="0"/>
                <a:ea typeface="Arial" panose="020B0604020202020204" pitchFamily="34" charset="0"/>
              </a:rPr>
              <a:t>Fpdns</a:t>
            </a:r>
            <a:r>
              <a:rPr lang="en-US" sz="1800" u="sng" dirty="0">
                <a:effectLst/>
                <a:latin typeface="Arial" panose="020B0604020202020204" pitchFamily="34" charset="0"/>
                <a:ea typeface="Arial" panose="020B0604020202020204" pitchFamily="34" charset="0"/>
              </a:rPr>
              <a:t> - DNS server fingerprinting tool</a:t>
            </a:r>
            <a:endParaRPr lang="en-US" sz="1800" dirty="0">
              <a:effectLst/>
              <a:latin typeface="Arial" panose="020B0604020202020204" pitchFamily="34" charset="0"/>
              <a:ea typeface="Arial" panose="020B0604020202020204" pitchFamily="34" charset="0"/>
            </a:endParaRPr>
          </a:p>
          <a:p>
            <a:pPr algn="r" rtl="1">
              <a:lnSpc>
                <a:spcPct val="115000"/>
              </a:lnSpc>
            </a:pPr>
            <a:r>
              <a:rPr lang="he-IL" sz="1800" dirty="0">
                <a:effectLst/>
                <a:latin typeface="Arial" panose="020B0604020202020204" pitchFamily="34" charset="0"/>
                <a:ea typeface="Arial" panose="020B0604020202020204" pitchFamily="34" charset="0"/>
              </a:rPr>
              <a:t>תוכנה לזיהוי מרחוק וקביעת גרסאות שרתי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על ידי שליחה שאילתות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והשוואה מול טבלה של תשובות וגרסאות שרתים שונות.</a:t>
            </a:r>
            <a:endParaRPr lang="en-US" sz="1800" dirty="0">
              <a:effectLst/>
              <a:latin typeface="Arial" panose="020B0604020202020204" pitchFamily="34" charset="0"/>
              <a:ea typeface="Arial" panose="020B0604020202020204" pitchFamily="34" charset="0"/>
            </a:endParaRPr>
          </a:p>
          <a:p>
            <a:endParaRPr lang="en-US" sz="1800" dirty="0">
              <a:effectLst/>
              <a:latin typeface="Arial" panose="020B0604020202020204" pitchFamily="34" charset="0"/>
              <a:ea typeface="Arial" panose="020B0604020202020204" pitchFamily="34" charset="0"/>
            </a:endParaRPr>
          </a:p>
          <a:p>
            <a:endParaRPr lang="he-IL" dirty="0"/>
          </a:p>
        </p:txBody>
      </p:sp>
    </p:spTree>
    <p:extLst>
      <p:ext uri="{BB962C8B-B14F-4D97-AF65-F5344CB8AC3E}">
        <p14:creationId xmlns:p14="http://schemas.microsoft.com/office/powerpoint/2010/main" val="1370693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DE45B6-7B76-F7CE-40B6-A2DD4BC0BB7B}"/>
              </a:ext>
            </a:extLst>
          </p:cNvPr>
          <p:cNvSpPr>
            <a:spLocks noGrp="1"/>
          </p:cNvSpPr>
          <p:nvPr>
            <p:ph type="title"/>
          </p:nvPr>
        </p:nvSpPr>
        <p:spPr/>
        <p:txBody>
          <a:bodyPr/>
          <a:lstStyle/>
          <a:p>
            <a:r>
              <a:rPr lang="he-IL" dirty="0"/>
              <a:t>ביבליוגרפיה</a:t>
            </a:r>
          </a:p>
        </p:txBody>
      </p:sp>
      <p:sp>
        <p:nvSpPr>
          <p:cNvPr id="3" name="מציין מיקום תוכן 2">
            <a:extLst>
              <a:ext uri="{FF2B5EF4-FFF2-40B4-BE49-F238E27FC236}">
                <a16:creationId xmlns:a16="http://schemas.microsoft.com/office/drawing/2014/main" id="{10F036BB-D90E-7F8C-3EEF-112697BDF57E}"/>
              </a:ext>
            </a:extLst>
          </p:cNvPr>
          <p:cNvSpPr>
            <a:spLocks noGrp="1"/>
          </p:cNvSpPr>
          <p:nvPr>
            <p:ph idx="1"/>
          </p:nvPr>
        </p:nvSpPr>
        <p:spPr/>
        <p:txBody>
          <a:bodyPr/>
          <a:lstStyle/>
          <a:p>
            <a:pPr>
              <a:lnSpc>
                <a:spcPct val="115000"/>
              </a:lnSpc>
            </a:pPr>
            <a:r>
              <a:rPr lang="en-US" sz="1800" u="sng" dirty="0">
                <a:solidFill>
                  <a:srgbClr val="1155CC"/>
                </a:solidFill>
                <a:effectLst/>
                <a:latin typeface="Arial" panose="020B0604020202020204" pitchFamily="34" charset="0"/>
                <a:ea typeface="Arial" panose="020B0604020202020204" pitchFamily="34" charset="0"/>
                <a:hlinkClick r:id="rId2"/>
              </a:rPr>
              <a:t>https://citizenlab.ca/2016/08/million-dollar-dissident-iphone-zero-day-nso-group-uae/</a:t>
            </a:r>
            <a:endParaRPr lang="en-US" sz="1800" dirty="0">
              <a:effectLst/>
              <a:latin typeface="Arial" panose="020B0604020202020204" pitchFamily="34" charset="0"/>
              <a:ea typeface="Arial" panose="020B0604020202020204" pitchFamily="34" charset="0"/>
            </a:endParaRPr>
          </a:p>
          <a:p>
            <a:pPr>
              <a:lnSpc>
                <a:spcPct val="115000"/>
              </a:lnSpc>
            </a:pPr>
            <a:r>
              <a:rPr lang="en-US" sz="1800" u="sng" dirty="0">
                <a:solidFill>
                  <a:srgbClr val="1155CC"/>
                </a:solidFill>
                <a:effectLst/>
                <a:latin typeface="Arial" panose="020B0604020202020204" pitchFamily="34" charset="0"/>
                <a:ea typeface="Arial" panose="020B0604020202020204" pitchFamily="34" charset="0"/>
                <a:hlinkClick r:id="rId3"/>
              </a:rPr>
              <a:t>https://citizenlab.ca/2018/09/hide-and-seek-tracking-nso-groups-pegasus-spyware-to-operations-in-45-countries/</a:t>
            </a:r>
            <a:endParaRPr lang="en-US" sz="1800" dirty="0">
              <a:effectLst/>
              <a:latin typeface="Arial" panose="020B0604020202020204" pitchFamily="34" charset="0"/>
              <a:ea typeface="Arial" panose="020B0604020202020204" pitchFamily="34" charset="0"/>
            </a:endParaRPr>
          </a:p>
          <a:p>
            <a:pPr>
              <a:lnSpc>
                <a:spcPct val="115000"/>
              </a:lnSpc>
            </a:pPr>
            <a:r>
              <a:rPr lang="en-US" sz="1800" dirty="0">
                <a:effectLst/>
                <a:latin typeface="Arial" panose="020B0604020202020204" pitchFamily="34" charset="0"/>
                <a:ea typeface="Arial" panose="020B0604020202020204" pitchFamily="34" charset="0"/>
              </a:rPr>
              <a:t> </a:t>
            </a:r>
            <a:r>
              <a:rPr lang="en-US" sz="1800" u="sng" dirty="0">
                <a:solidFill>
                  <a:srgbClr val="1155CC"/>
                </a:solidFill>
                <a:effectLst/>
                <a:latin typeface="Arial" panose="020B0604020202020204" pitchFamily="34" charset="0"/>
                <a:ea typeface="Arial" panose="020B0604020202020204" pitchFamily="34" charset="0"/>
                <a:hlinkClick r:id="rId4"/>
              </a:rPr>
              <a:t>https://fingerprint.com/blog/what-is-tls-fingerprinting-transport-layer-security/</a:t>
            </a:r>
            <a:endParaRPr lang="en-US" sz="1800" dirty="0">
              <a:effectLst/>
              <a:latin typeface="Arial" panose="020B0604020202020204" pitchFamily="34" charset="0"/>
              <a:ea typeface="Arial" panose="020B0604020202020204" pitchFamily="34" charset="0"/>
            </a:endParaRPr>
          </a:p>
          <a:p>
            <a:pPr>
              <a:lnSpc>
                <a:spcPct val="115000"/>
              </a:lnSpc>
            </a:pPr>
            <a:r>
              <a:rPr lang="en-US" sz="1800" u="sng" dirty="0">
                <a:solidFill>
                  <a:srgbClr val="1155CC"/>
                </a:solidFill>
                <a:effectLst/>
                <a:latin typeface="Arial" panose="020B0604020202020204" pitchFamily="34" charset="0"/>
                <a:ea typeface="Arial" panose="020B0604020202020204" pitchFamily="34" charset="0"/>
                <a:hlinkClick r:id="rId5"/>
              </a:rPr>
              <a:t>https://www.researchgate.net/publication/262347575_Towards_passive_DNS_software_fingerprinting</a:t>
            </a:r>
            <a:endParaRPr lang="en-US" sz="1800" dirty="0">
              <a:effectLst/>
              <a:latin typeface="Arial" panose="020B0604020202020204" pitchFamily="34" charset="0"/>
              <a:ea typeface="Arial" panose="020B0604020202020204" pitchFamily="34" charset="0"/>
            </a:endParaRPr>
          </a:p>
          <a:p>
            <a:r>
              <a:rPr lang="en-US" sz="1800" u="sng" dirty="0">
                <a:solidFill>
                  <a:srgbClr val="1155CC"/>
                </a:solidFill>
                <a:effectLst/>
                <a:latin typeface="Arial" panose="020B0604020202020204" pitchFamily="34" charset="0"/>
                <a:ea typeface="Arial" panose="020B0604020202020204" pitchFamily="34" charset="0"/>
                <a:hlinkClick r:id="rId6"/>
              </a:rPr>
              <a:t>https://linux.die.net/man/1/fpdns</a:t>
            </a:r>
            <a:endParaRPr lang="he-IL" dirty="0"/>
          </a:p>
        </p:txBody>
      </p:sp>
    </p:spTree>
    <p:extLst>
      <p:ext uri="{BB962C8B-B14F-4D97-AF65-F5344CB8AC3E}">
        <p14:creationId xmlns:p14="http://schemas.microsoft.com/office/powerpoint/2010/main" val="1892104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8F9FD1-8AA9-25F8-D5B6-129859255596}"/>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2F4495FD-0D15-2F83-4108-FF7B587ABC02}"/>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975757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97AB8C-E577-FCD9-6A0A-3DAACDBB8163}"/>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1805A521-5A18-F427-18A7-829ADDD5775E}"/>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115528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4D975E-787C-7425-90D1-96E8AA0D365F}"/>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C5FA4DB0-C6DB-D10C-20BB-8BAA4967DD33}"/>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3276313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643B9A-E7E4-B113-BF7D-A8B5E9083C5D}"/>
              </a:ext>
            </a:extLst>
          </p:cNvPr>
          <p:cNvSpPr>
            <a:spLocks noGrp="1"/>
          </p:cNvSpPr>
          <p:nvPr>
            <p:ph type="title"/>
          </p:nvPr>
        </p:nvSpPr>
        <p:spPr/>
        <p:txBody>
          <a:bodyPr/>
          <a:lstStyle/>
          <a:p>
            <a:endParaRPr lang="he-IL" dirty="0"/>
          </a:p>
        </p:txBody>
      </p:sp>
      <p:sp>
        <p:nvSpPr>
          <p:cNvPr id="3" name="מציין מיקום תוכן 2">
            <a:extLst>
              <a:ext uri="{FF2B5EF4-FFF2-40B4-BE49-F238E27FC236}">
                <a16:creationId xmlns:a16="http://schemas.microsoft.com/office/drawing/2014/main" id="{325B632A-B2A1-4112-7145-D58F2ADCFBA1}"/>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5825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4D975E-787C-7425-90D1-96E8AA0D365F}"/>
              </a:ext>
            </a:extLst>
          </p:cNvPr>
          <p:cNvSpPr>
            <a:spLocks noGrp="1"/>
          </p:cNvSpPr>
          <p:nvPr>
            <p:ph type="title"/>
          </p:nvPr>
        </p:nvSpPr>
        <p:spPr/>
        <p:txBody>
          <a:bodyPr/>
          <a:lstStyle/>
          <a:p>
            <a:r>
              <a:rPr lang="en-US" dirty="0"/>
              <a:t>DNS Cache Probing</a:t>
            </a:r>
            <a:endParaRPr lang="he-IL" dirty="0"/>
          </a:p>
        </p:txBody>
      </p:sp>
      <p:sp>
        <p:nvSpPr>
          <p:cNvPr id="3" name="מציין מיקום תוכן 2">
            <a:extLst>
              <a:ext uri="{FF2B5EF4-FFF2-40B4-BE49-F238E27FC236}">
                <a16:creationId xmlns:a16="http://schemas.microsoft.com/office/drawing/2014/main" id="{C5FA4DB0-C6DB-D10C-20BB-8BAA4967DD33}"/>
              </a:ext>
            </a:extLst>
          </p:cNvPr>
          <p:cNvSpPr>
            <a:spLocks noGrp="1"/>
          </p:cNvSpPr>
          <p:nvPr>
            <p:ph idx="1"/>
          </p:nvPr>
        </p:nvSpPr>
        <p:spPr>
          <a:xfrm>
            <a:off x="838200" y="1825625"/>
            <a:ext cx="10515600" cy="4667250"/>
          </a:xfrm>
        </p:spPr>
        <p:txBody>
          <a:bodyPr/>
          <a:lstStyle/>
          <a:p>
            <a:r>
              <a:rPr lang="he-IL" sz="1800" dirty="0">
                <a:effectLst/>
                <a:latin typeface="Arial" panose="020B0604020202020204" pitchFamily="34" charset="0"/>
                <a:ea typeface="Arial" panose="020B0604020202020204" pitchFamily="34" charset="0"/>
              </a:rPr>
              <a:t>שליחת בקשות לשרת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כדי לצפות בערך </a:t>
            </a:r>
            <a:r>
              <a:rPr lang="en-US" sz="1800" dirty="0">
                <a:effectLst/>
                <a:latin typeface="Arial" panose="020B0604020202020204" pitchFamily="34" charset="0"/>
                <a:ea typeface="Arial" panose="020B0604020202020204" pitchFamily="34" charset="0"/>
              </a:rPr>
              <a:t>TTL</a:t>
            </a:r>
            <a:r>
              <a:rPr lang="he-IL" sz="1800" dirty="0">
                <a:effectLst/>
                <a:latin typeface="Arial" panose="020B0604020202020204" pitchFamily="34" charset="0"/>
                <a:ea typeface="Arial" panose="020B0604020202020204" pitchFamily="34" charset="0"/>
              </a:rPr>
              <a:t> נקראת </a:t>
            </a:r>
            <a:r>
              <a:rPr lang="en-US" sz="1800" dirty="0">
                <a:effectLst/>
                <a:latin typeface="Arial" panose="020B0604020202020204" pitchFamily="34" charset="0"/>
                <a:ea typeface="Arial" panose="020B0604020202020204" pitchFamily="34" charset="0"/>
              </a:rPr>
              <a:t>DNS cache probing</a:t>
            </a:r>
            <a:r>
              <a:rPr lang="he-IL" sz="1800" dirty="0">
                <a:effectLst/>
                <a:latin typeface="Arial" panose="020B0604020202020204" pitchFamily="34" charset="0"/>
                <a:ea typeface="Arial" panose="020B0604020202020204" pitchFamily="34" charset="0"/>
              </a:rPr>
              <a:t>.</a:t>
            </a:r>
          </a:p>
          <a:p>
            <a:r>
              <a:rPr lang="he-IL" sz="1800" dirty="0">
                <a:effectLst/>
                <a:latin typeface="Arial" panose="020B0604020202020204" pitchFamily="34" charset="0"/>
                <a:ea typeface="Arial" panose="020B0604020202020204" pitchFamily="34" charset="0"/>
              </a:rPr>
              <a:t>ב-</a:t>
            </a:r>
            <a:r>
              <a:rPr lang="en-US" sz="1800" dirty="0">
                <a:effectLst/>
                <a:latin typeface="Arial" panose="020B0604020202020204" pitchFamily="34" charset="0"/>
                <a:ea typeface="Arial" panose="020B0604020202020204" pitchFamily="34" charset="0"/>
              </a:rPr>
              <a:t>cache</a:t>
            </a:r>
            <a:r>
              <a:rPr lang="he-IL" sz="1800" dirty="0">
                <a:effectLst/>
                <a:latin typeface="Arial" panose="020B0604020202020204" pitchFamily="34" charset="0"/>
                <a:ea typeface="Arial" panose="020B0604020202020204" pitchFamily="34" charset="0"/>
              </a:rPr>
              <a:t> של שרתי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ישנו מיפוי כתובות </a:t>
            </a:r>
            <a:r>
              <a:rPr lang="en-US" sz="1800" dirty="0">
                <a:effectLst/>
                <a:latin typeface="Arial" panose="020B0604020202020204" pitchFamily="34" charset="0"/>
                <a:ea typeface="Arial" panose="020B0604020202020204" pitchFamily="34" charset="0"/>
              </a:rPr>
              <a:t>IP</a:t>
            </a:r>
            <a:r>
              <a:rPr lang="he-IL" sz="1800" dirty="0">
                <a:effectLst/>
                <a:latin typeface="Arial" panose="020B0604020202020204" pitchFamily="34" charset="0"/>
                <a:ea typeface="Arial" panose="020B0604020202020204" pitchFamily="34" charset="0"/>
              </a:rPr>
              <a:t> לשמות דומיין באופן זמני, למשך זמן שהוגדר מראש (לרוב על ידי בעל הדומיין – מוגדר מראש בעת הפעלת השרת). לאחר הזמן הזה הכתובת בעבור שם הדומיין </a:t>
            </a:r>
          </a:p>
          <a:p>
            <a:r>
              <a:rPr lang="he-IL" sz="1800" dirty="0">
                <a:effectLst/>
                <a:latin typeface="Arial" panose="020B0604020202020204" pitchFamily="34" charset="0"/>
                <a:ea typeface="Arial" panose="020B0604020202020204" pitchFamily="34" charset="0"/>
              </a:rPr>
              <a:t>כאשר ה</a:t>
            </a:r>
            <a:r>
              <a:rPr lang="en-US" sz="1800" dirty="0">
                <a:effectLst/>
                <a:latin typeface="Arial" panose="020B0604020202020204" pitchFamily="34" charset="0"/>
                <a:ea typeface="Arial" panose="020B0604020202020204" pitchFamily="34" charset="0"/>
              </a:rPr>
              <a:t>host-</a:t>
            </a:r>
            <a:r>
              <a:rPr lang="he-IL" sz="1800" dirty="0">
                <a:effectLst/>
                <a:latin typeface="Arial" panose="020B0604020202020204" pitchFamily="34" charset="0"/>
                <a:ea typeface="Arial" panose="020B0604020202020204" pitchFamily="34" charset="0"/>
              </a:rPr>
              <a:t> פונה לשרת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לכתובת מסוימת, השרת בודק ב-</a:t>
            </a:r>
            <a:r>
              <a:rPr lang="en-US" sz="1800" dirty="0">
                <a:effectLst/>
                <a:latin typeface="Arial" panose="020B0604020202020204" pitchFamily="34" charset="0"/>
                <a:ea typeface="Arial" panose="020B0604020202020204" pitchFamily="34" charset="0"/>
              </a:rPr>
              <a:t>cache</a:t>
            </a:r>
            <a:r>
              <a:rPr lang="he-IL" sz="1800" dirty="0">
                <a:effectLst/>
                <a:latin typeface="Arial" panose="020B0604020202020204" pitchFamily="34" charset="0"/>
                <a:ea typeface="Arial" panose="020B0604020202020204" pitchFamily="34" charset="0"/>
              </a:rPr>
              <a:t> שלו אם רשומה קיימת ושולח תשובה.</a:t>
            </a:r>
          </a:p>
          <a:p>
            <a:r>
              <a:rPr lang="he-IL" sz="1800" dirty="0">
                <a:effectLst/>
                <a:latin typeface="Arial" panose="020B0604020202020204" pitchFamily="34" charset="0"/>
                <a:ea typeface="Arial" panose="020B0604020202020204" pitchFamily="34" charset="0"/>
              </a:rPr>
              <a:t>אם ה-</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שולח תשובה חזרה שהגיעה מה-</a:t>
            </a:r>
            <a:r>
              <a:rPr lang="en-US" sz="1800" dirty="0">
                <a:effectLst/>
                <a:latin typeface="Arial" panose="020B0604020202020204" pitchFamily="34" charset="0"/>
                <a:ea typeface="Arial" panose="020B0604020202020204" pitchFamily="34" charset="0"/>
              </a:rPr>
              <a:t>cache</a:t>
            </a:r>
            <a:r>
              <a:rPr lang="he-IL" sz="1800" dirty="0">
                <a:effectLst/>
                <a:latin typeface="Arial" panose="020B0604020202020204" pitchFamily="34" charset="0"/>
                <a:ea typeface="Arial" panose="020B0604020202020204" pitchFamily="34" charset="0"/>
              </a:rPr>
              <a:t>, יש שדה נוסף בעל ערך </a:t>
            </a:r>
            <a:r>
              <a:rPr lang="en-US" sz="1800" dirty="0">
                <a:effectLst/>
                <a:latin typeface="Arial" panose="020B0604020202020204" pitchFamily="34" charset="0"/>
                <a:ea typeface="Arial" panose="020B0604020202020204" pitchFamily="34" charset="0"/>
              </a:rPr>
              <a:t>TTL</a:t>
            </a:r>
            <a:r>
              <a:rPr lang="he-IL" sz="1800" dirty="0">
                <a:effectLst/>
                <a:latin typeface="Arial" panose="020B0604020202020204" pitchFamily="34" charset="0"/>
                <a:ea typeface="Arial" panose="020B0604020202020204" pitchFamily="34" charset="0"/>
              </a:rPr>
              <a:t> המציין מתי הרשומה תפוג (יש לשים לב לשוני בין ה-</a:t>
            </a:r>
            <a:r>
              <a:rPr lang="en-US" sz="1800" dirty="0">
                <a:effectLst/>
                <a:latin typeface="Arial" panose="020B0604020202020204" pitchFamily="34" charset="0"/>
                <a:ea typeface="Arial" panose="020B0604020202020204" pitchFamily="34" charset="0"/>
              </a:rPr>
              <a:t>TTL</a:t>
            </a:r>
            <a:r>
              <a:rPr lang="he-IL" sz="1800" dirty="0">
                <a:effectLst/>
                <a:latin typeface="Arial" panose="020B0604020202020204" pitchFamily="34" charset="0"/>
                <a:ea typeface="Arial" panose="020B0604020202020204" pitchFamily="34" charset="0"/>
              </a:rPr>
              <a:t> של </a:t>
            </a:r>
            <a:r>
              <a:rPr lang="he-IL" sz="1800" dirty="0" err="1">
                <a:effectLst/>
                <a:latin typeface="Arial" panose="020B0604020202020204" pitchFamily="34" charset="0"/>
                <a:ea typeface="Arial" panose="020B0604020202020204" pitchFamily="34" charset="0"/>
              </a:rPr>
              <a:t>הפקטה</a:t>
            </a:r>
            <a:r>
              <a:rPr lang="he-IL" sz="1800" dirty="0">
                <a:effectLst/>
                <a:latin typeface="Arial" panose="020B0604020202020204" pitchFamily="34" charset="0"/>
                <a:ea typeface="Arial" panose="020B0604020202020204" pitchFamily="34" charset="0"/>
              </a:rPr>
              <a:t> לבין זה של תוקף התשובה ב-</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a:t>
            </a:r>
          </a:p>
          <a:p>
            <a:r>
              <a:rPr lang="he-IL" sz="1800" dirty="0">
                <a:effectLst/>
                <a:latin typeface="Arial" panose="020B0604020202020204" pitchFamily="34" charset="0"/>
                <a:ea typeface="Arial" panose="020B0604020202020204" pitchFamily="34" charset="0"/>
              </a:rPr>
              <a:t>אם ערך </a:t>
            </a:r>
            <a:r>
              <a:rPr lang="en-US" sz="1800" dirty="0">
                <a:effectLst/>
                <a:latin typeface="Arial" panose="020B0604020202020204" pitchFamily="34" charset="0"/>
                <a:ea typeface="Arial" panose="020B0604020202020204" pitchFamily="34" charset="0"/>
              </a:rPr>
              <a:t>TTL</a:t>
            </a:r>
            <a:r>
              <a:rPr lang="he-IL" sz="1800" dirty="0">
                <a:effectLst/>
                <a:latin typeface="Arial" panose="020B0604020202020204" pitchFamily="34" charset="0"/>
                <a:ea typeface="Arial" panose="020B0604020202020204" pitchFamily="34" charset="0"/>
              </a:rPr>
              <a:t> המוחזר נמוך ממה שנקבע מראש סביר שנעשה חיפוש קודם של אותה כתובת על ידי משתמש אחר לאחרונה.</a:t>
            </a:r>
          </a:p>
          <a:p>
            <a:r>
              <a:rPr lang="he-IL" sz="1800" dirty="0">
                <a:effectLst/>
                <a:latin typeface="Arial" panose="020B0604020202020204" pitchFamily="34" charset="0"/>
                <a:ea typeface="Arial" panose="020B0604020202020204" pitchFamily="34" charset="0"/>
              </a:rPr>
              <a:t>בעזרת שיטה זו ניתן לעקוב אחר קשרים של </a:t>
            </a:r>
            <a:r>
              <a:rPr lang="en-US" sz="1800" dirty="0">
                <a:effectLst/>
                <a:latin typeface="Arial" panose="020B0604020202020204" pitchFamily="34" charset="0"/>
                <a:ea typeface="Arial" panose="020B0604020202020204" pitchFamily="34" charset="0"/>
              </a:rPr>
              <a:t>hosts</a:t>
            </a:r>
            <a:r>
              <a:rPr lang="he-IL" sz="1800" dirty="0">
                <a:effectLst/>
                <a:latin typeface="Arial" panose="020B0604020202020204" pitchFamily="34" charset="0"/>
                <a:ea typeface="Arial" panose="020B0604020202020204" pitchFamily="34" charset="0"/>
              </a:rPr>
              <a:t> לשרתים שונים לפי בקשות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ומסלול ה </a:t>
            </a:r>
            <a:r>
              <a:rPr lang="en-US" sz="1800" dirty="0">
                <a:effectLst/>
                <a:latin typeface="Arial" panose="020B0604020202020204" pitchFamily="34" charset="0"/>
                <a:ea typeface="Arial" panose="020B0604020202020204" pitchFamily="34" charset="0"/>
              </a:rPr>
              <a:t>query</a:t>
            </a:r>
            <a:r>
              <a:rPr lang="he-IL" sz="1800" dirty="0">
                <a:effectLst/>
                <a:latin typeface="Arial" panose="020B0604020202020204" pitchFamily="34" charset="0"/>
                <a:ea typeface="Arial" panose="020B0604020202020204" pitchFamily="34" charset="0"/>
              </a:rPr>
              <a:t> והתשובות שחוזרות אולי מרמות שונות של שרתי </a:t>
            </a:r>
            <a:r>
              <a:rPr lang="en-US" sz="1800" dirty="0">
                <a:effectLst/>
                <a:latin typeface="Arial" panose="020B0604020202020204" pitchFamily="34" charset="0"/>
                <a:ea typeface="Arial" panose="020B0604020202020204" pitchFamily="34" charset="0"/>
              </a:rPr>
              <a:t>DNS</a:t>
            </a:r>
            <a:r>
              <a:rPr lang="he-IL" sz="1800" dirty="0">
                <a:effectLst/>
                <a:latin typeface="Arial" panose="020B0604020202020204" pitchFamily="34" charset="0"/>
                <a:ea typeface="Arial" panose="020B0604020202020204" pitchFamily="34" charset="0"/>
              </a:rPr>
              <a:t>. (בגלל קיום רשומה קודמת - יש </a:t>
            </a:r>
            <a:r>
              <a:rPr lang="en-US" sz="1800" dirty="0">
                <a:effectLst/>
                <a:latin typeface="Arial" panose="020B0604020202020204" pitchFamily="34" charset="0"/>
                <a:ea typeface="Arial" panose="020B0604020202020204" pitchFamily="34" charset="0"/>
              </a:rPr>
              <a:t>host</a:t>
            </a:r>
            <a:r>
              <a:rPr lang="he-IL" sz="1800" dirty="0">
                <a:effectLst/>
                <a:latin typeface="Arial" panose="020B0604020202020204" pitchFamily="34" charset="0"/>
                <a:ea typeface="Arial" panose="020B0604020202020204" pitchFamily="34" charset="0"/>
              </a:rPr>
              <a:t> שרוצה ליצור קשר עם כתובת מסוימת).</a:t>
            </a:r>
          </a:p>
          <a:p>
            <a:r>
              <a:rPr lang="he-IL" sz="1800" dirty="0">
                <a:latin typeface="Arial" panose="020B0604020202020204" pitchFamily="34" charset="0"/>
                <a:ea typeface="Arial" panose="020B0604020202020204" pitchFamily="34" charset="0"/>
              </a:rPr>
              <a:t>חשוב לציין – אין בהכרח שה-</a:t>
            </a:r>
            <a:r>
              <a:rPr lang="en-US" sz="1800" dirty="0">
                <a:latin typeface="Arial" panose="020B0604020202020204" pitchFamily="34" charset="0"/>
                <a:ea typeface="Arial" panose="020B0604020202020204" pitchFamily="34" charset="0"/>
              </a:rPr>
              <a:t>TTL</a:t>
            </a:r>
            <a:r>
              <a:rPr lang="he-IL" sz="1800" dirty="0">
                <a:latin typeface="Arial" panose="020B0604020202020204" pitchFamily="34" charset="0"/>
                <a:ea typeface="Arial" panose="020B0604020202020204" pitchFamily="34" charset="0"/>
              </a:rPr>
              <a:t> ששרת ה-</a:t>
            </a:r>
            <a:r>
              <a:rPr lang="en-US" sz="1800" dirty="0">
                <a:latin typeface="Arial" panose="020B0604020202020204" pitchFamily="34" charset="0"/>
                <a:ea typeface="Arial" panose="020B0604020202020204" pitchFamily="34" charset="0"/>
              </a:rPr>
              <a:t>DNS</a:t>
            </a:r>
            <a:r>
              <a:rPr lang="he-IL" sz="1800" dirty="0">
                <a:latin typeface="Arial" panose="020B0604020202020204" pitchFamily="34" charset="0"/>
                <a:ea typeface="Arial" panose="020B0604020202020204" pitchFamily="34" charset="0"/>
              </a:rPr>
              <a:t> יחזיר למשתמש הוא ה-</a:t>
            </a:r>
            <a:r>
              <a:rPr lang="en-US" sz="1800" dirty="0">
                <a:latin typeface="Arial" panose="020B0604020202020204" pitchFamily="34" charset="0"/>
                <a:ea typeface="Arial" panose="020B0604020202020204" pitchFamily="34" charset="0"/>
              </a:rPr>
              <a:t>TTL</a:t>
            </a:r>
            <a:r>
              <a:rPr lang="he-IL" sz="1800" dirty="0">
                <a:latin typeface="Arial" panose="020B0604020202020204" pitchFamily="34" charset="0"/>
                <a:ea typeface="Arial" panose="020B0604020202020204" pitchFamily="34" charset="0"/>
              </a:rPr>
              <a:t> ה-"אמיתי" הדבר כמובן תלוי במימוש המתכנת וסדרת הצפייה בדברים הללו יכולה לנו להבין את ההתנהגות של ה-</a:t>
            </a:r>
            <a:r>
              <a:rPr lang="en-US" sz="1800" dirty="0">
                <a:latin typeface="Arial" panose="020B0604020202020204" pitchFamily="34" charset="0"/>
                <a:ea typeface="Arial" panose="020B0604020202020204" pitchFamily="34" charset="0"/>
              </a:rPr>
              <a:t>DNS</a:t>
            </a:r>
            <a:r>
              <a:rPr lang="he-IL" sz="1800" dirty="0">
                <a:latin typeface="Arial" panose="020B0604020202020204" pitchFamily="34" charset="0"/>
                <a:ea typeface="Arial" panose="020B0604020202020204" pitchFamily="34" charset="0"/>
              </a:rPr>
              <a:t> והמטמון שלו.</a:t>
            </a:r>
            <a:endParaRPr lang="en-US" sz="1800" dirty="0">
              <a:effectLst/>
              <a:latin typeface="Arial" panose="020B0604020202020204" pitchFamily="34" charset="0"/>
              <a:ea typeface="Arial" panose="020B0604020202020204" pitchFamily="34" charset="0"/>
            </a:endParaRPr>
          </a:p>
          <a:p>
            <a:endParaRPr lang="he-IL" dirty="0"/>
          </a:p>
        </p:txBody>
      </p:sp>
    </p:spTree>
    <p:extLst>
      <p:ext uri="{BB962C8B-B14F-4D97-AF65-F5344CB8AC3E}">
        <p14:creationId xmlns:p14="http://schemas.microsoft.com/office/powerpoint/2010/main" val="661234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4D975E-787C-7425-90D1-96E8AA0D365F}"/>
              </a:ext>
            </a:extLst>
          </p:cNvPr>
          <p:cNvSpPr>
            <a:spLocks noGrp="1"/>
          </p:cNvSpPr>
          <p:nvPr>
            <p:ph type="title"/>
          </p:nvPr>
        </p:nvSpPr>
        <p:spPr/>
        <p:txBody>
          <a:bodyPr/>
          <a:lstStyle/>
          <a:p>
            <a:r>
              <a:rPr lang="he-IL" dirty="0" err="1"/>
              <a:t>פגסוס</a:t>
            </a:r>
            <a:endParaRPr lang="he-IL" dirty="0"/>
          </a:p>
        </p:txBody>
      </p:sp>
      <p:sp>
        <p:nvSpPr>
          <p:cNvPr id="3" name="מציין מיקום תוכן 2">
            <a:extLst>
              <a:ext uri="{FF2B5EF4-FFF2-40B4-BE49-F238E27FC236}">
                <a16:creationId xmlns:a16="http://schemas.microsoft.com/office/drawing/2014/main" id="{C5FA4DB0-C6DB-D10C-20BB-8BAA4967DD33}"/>
              </a:ext>
            </a:extLst>
          </p:cNvPr>
          <p:cNvSpPr>
            <a:spLocks noGrp="1"/>
          </p:cNvSpPr>
          <p:nvPr>
            <p:ph idx="1"/>
          </p:nvPr>
        </p:nvSpPr>
        <p:spPr/>
        <p:txBody>
          <a:bodyPr>
            <a:normAutofit/>
          </a:bodyPr>
          <a:lstStyle/>
          <a:p>
            <a:r>
              <a:rPr lang="he-IL" sz="1800" dirty="0">
                <a:effectLst/>
                <a:latin typeface="Arial" panose="020B0604020202020204" pitchFamily="34" charset="0"/>
                <a:ea typeface="Arial" panose="020B0604020202020204" pitchFamily="34" charset="0"/>
              </a:rPr>
              <a:t>לפי מסמכים שהתפרסמו קבוצת </a:t>
            </a:r>
            <a:r>
              <a:rPr lang="en-US" sz="1800" dirty="0">
                <a:effectLst/>
                <a:latin typeface="Arial" panose="020B0604020202020204" pitchFamily="34" charset="0"/>
                <a:ea typeface="Arial" panose="020B0604020202020204" pitchFamily="34" charset="0"/>
              </a:rPr>
              <a:t>NSO</a:t>
            </a:r>
            <a:r>
              <a:rPr lang="he-IL" sz="1800" dirty="0">
                <a:effectLst/>
                <a:latin typeface="Arial" panose="020B0604020202020204" pitchFamily="34" charset="0"/>
                <a:ea typeface="Arial" panose="020B0604020202020204" pitchFamily="34" charset="0"/>
              </a:rPr>
              <a:t> מציעה שני </a:t>
            </a:r>
            <a:r>
              <a:rPr lang="he-IL" sz="1800" dirty="0" err="1">
                <a:effectLst/>
                <a:latin typeface="Arial" panose="020B0604020202020204" pitchFamily="34" charset="0"/>
                <a:ea typeface="Arial" panose="020B0604020202020204" pitchFamily="34" charset="0"/>
              </a:rPr>
              <a:t>וקטורי</a:t>
            </a:r>
            <a:r>
              <a:rPr lang="he-IL" sz="1800" dirty="0">
                <a:effectLst/>
                <a:latin typeface="Arial" panose="020B0604020202020204" pitchFamily="34" charset="0"/>
                <a:ea typeface="Arial" panose="020B0604020202020204" pitchFamily="34" charset="0"/>
              </a:rPr>
              <a:t> התקפה עם </a:t>
            </a:r>
            <a:r>
              <a:rPr lang="he-IL" sz="1800" dirty="0" err="1">
                <a:effectLst/>
                <a:latin typeface="Arial" panose="020B0604020202020204" pitchFamily="34" charset="0"/>
                <a:ea typeface="Arial" panose="020B0604020202020204" pitchFamily="34" charset="0"/>
              </a:rPr>
              <a:t>פגסוס</a:t>
            </a:r>
            <a:r>
              <a:rPr lang="he-IL" sz="1800" dirty="0">
                <a:effectLst/>
                <a:latin typeface="Arial" panose="020B0604020202020204" pitchFamily="34" charset="0"/>
                <a:ea typeface="Arial" panose="020B0604020202020204" pitchFamily="34" charset="0"/>
              </a:rPr>
              <a:t>.</a:t>
            </a:r>
          </a:p>
          <a:p>
            <a:r>
              <a:rPr lang="en-US" sz="1800" dirty="0">
                <a:effectLst/>
                <a:latin typeface="Arial" panose="020B0604020202020204" pitchFamily="34" charset="0"/>
                <a:ea typeface="Arial" panose="020B0604020202020204" pitchFamily="34" charset="0"/>
              </a:rPr>
              <a:t>One-click vector</a:t>
            </a:r>
            <a:r>
              <a:rPr lang="he-IL" sz="1800" dirty="0">
                <a:effectLst/>
                <a:latin typeface="Arial" panose="020B0604020202020204" pitchFamily="34" charset="0"/>
                <a:ea typeface="Arial" panose="020B0604020202020204" pitchFamily="34" charset="0"/>
              </a:rPr>
              <a:t> - המטרה צריכה ללחוץ על הלינק בהודעה על מנת שישלחו החולשות והתקנת </a:t>
            </a:r>
            <a:r>
              <a:rPr lang="he-IL" sz="1800" dirty="0" err="1">
                <a:effectLst/>
                <a:latin typeface="Arial" panose="020B0604020202020204" pitchFamily="34" charset="0"/>
                <a:ea typeface="Arial" panose="020B0604020202020204" pitchFamily="34" charset="0"/>
              </a:rPr>
              <a:t>פגסוס</a:t>
            </a:r>
            <a:r>
              <a:rPr lang="he-IL" sz="1800" dirty="0">
                <a:effectLst/>
                <a:latin typeface="Arial" panose="020B0604020202020204" pitchFamily="34" charset="0"/>
                <a:ea typeface="Arial" panose="020B0604020202020204" pitchFamily="34" charset="0"/>
              </a:rPr>
              <a:t>.</a:t>
            </a:r>
          </a:p>
          <a:p>
            <a:r>
              <a:rPr lang="en-US" sz="1800" dirty="0">
                <a:effectLst/>
                <a:latin typeface="Arial" panose="020B0604020202020204" pitchFamily="34" charset="0"/>
                <a:ea typeface="Arial" panose="020B0604020202020204" pitchFamily="34" charset="0"/>
              </a:rPr>
              <a:t>Zero-click vector</a:t>
            </a:r>
            <a:r>
              <a:rPr lang="he-IL" sz="1800" dirty="0">
                <a:effectLst/>
                <a:latin typeface="Arial" panose="020B0604020202020204" pitchFamily="34" charset="0"/>
                <a:ea typeface="Arial" panose="020B0604020202020204" pitchFamily="34" charset="0"/>
              </a:rPr>
              <a:t> – לא דרושה לחיצה והתערבות של המטרה, אלא המפעיל שולח הודעה עם לינק דרך סוג מיוחד של הודעת </a:t>
            </a:r>
            <a:r>
              <a:rPr lang="en-US" sz="1800" dirty="0">
                <a:effectLst/>
                <a:latin typeface="Arial" panose="020B0604020202020204" pitchFamily="34" charset="0"/>
                <a:ea typeface="Arial" panose="020B0604020202020204" pitchFamily="34" charset="0"/>
              </a:rPr>
              <a:t>SMS</a:t>
            </a:r>
            <a:r>
              <a:rPr lang="he-IL" sz="1800" dirty="0">
                <a:effectLst/>
                <a:latin typeface="Arial" panose="020B0604020202020204" pitchFamily="34" charset="0"/>
                <a:ea typeface="Arial" panose="020B0604020202020204" pitchFamily="34" charset="0"/>
              </a:rPr>
              <a:t> שגורמת לטלפון לפתוח באופן אוטומטי את הלינק.</a:t>
            </a:r>
          </a:p>
          <a:p>
            <a:r>
              <a:rPr lang="he-IL" sz="1800" dirty="0">
                <a:effectLst/>
                <a:latin typeface="Arial" panose="020B0604020202020204" pitchFamily="34" charset="0"/>
                <a:ea typeface="Arial" panose="020B0604020202020204" pitchFamily="34" charset="0"/>
              </a:rPr>
              <a:t>בשתי הדרכים </a:t>
            </a:r>
            <a:r>
              <a:rPr lang="he-IL" sz="1800" dirty="0" err="1">
                <a:effectLst/>
                <a:latin typeface="Arial" panose="020B0604020202020204" pitchFamily="34" charset="0"/>
                <a:ea typeface="Arial" panose="020B0604020202020204" pitchFamily="34" charset="0"/>
              </a:rPr>
              <a:t>הנוזקות</a:t>
            </a:r>
            <a:r>
              <a:rPr lang="he-IL" sz="1800" dirty="0">
                <a:effectLst/>
                <a:latin typeface="Arial" panose="020B0604020202020204" pitchFamily="34" charset="0"/>
                <a:ea typeface="Arial" panose="020B0604020202020204" pitchFamily="34" charset="0"/>
              </a:rPr>
              <a:t> חודרות למחשב </a:t>
            </a:r>
            <a:r>
              <a:rPr lang="he-IL" sz="1800" dirty="0" err="1">
                <a:effectLst/>
                <a:latin typeface="Arial" panose="020B0604020202020204" pitchFamily="34" charset="0"/>
                <a:ea typeface="Arial" panose="020B0604020202020204" pitchFamily="34" charset="0"/>
              </a:rPr>
              <a:t>ופגסוס</a:t>
            </a:r>
            <a:r>
              <a:rPr lang="he-IL" sz="1800" dirty="0">
                <a:effectLst/>
                <a:latin typeface="Arial" panose="020B0604020202020204" pitchFamily="34" charset="0"/>
                <a:ea typeface="Arial" panose="020B0604020202020204" pitchFamily="34" charset="0"/>
              </a:rPr>
              <a:t> מותקנת על הטלפון ללא ידיעה או אישור של בעל המכשיר.</a:t>
            </a:r>
          </a:p>
        </p:txBody>
      </p:sp>
    </p:spTree>
    <p:extLst>
      <p:ext uri="{BB962C8B-B14F-4D97-AF65-F5344CB8AC3E}">
        <p14:creationId xmlns:p14="http://schemas.microsoft.com/office/powerpoint/2010/main" val="1401059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4D975E-787C-7425-90D1-96E8AA0D365F}"/>
              </a:ext>
            </a:extLst>
          </p:cNvPr>
          <p:cNvSpPr>
            <a:spLocks noGrp="1"/>
          </p:cNvSpPr>
          <p:nvPr>
            <p:ph type="title"/>
          </p:nvPr>
        </p:nvSpPr>
        <p:spPr/>
        <p:txBody>
          <a:bodyPr/>
          <a:lstStyle/>
          <a:p>
            <a:r>
              <a:rPr lang="he-IL" dirty="0" err="1"/>
              <a:t>פגסוס</a:t>
            </a:r>
            <a:endParaRPr lang="he-IL" dirty="0"/>
          </a:p>
        </p:txBody>
      </p:sp>
      <p:sp>
        <p:nvSpPr>
          <p:cNvPr id="3" name="מציין מיקום תוכן 2">
            <a:extLst>
              <a:ext uri="{FF2B5EF4-FFF2-40B4-BE49-F238E27FC236}">
                <a16:creationId xmlns:a16="http://schemas.microsoft.com/office/drawing/2014/main" id="{C5FA4DB0-C6DB-D10C-20BB-8BAA4967DD33}"/>
              </a:ext>
            </a:extLst>
          </p:cNvPr>
          <p:cNvSpPr>
            <a:spLocks noGrp="1"/>
          </p:cNvSpPr>
          <p:nvPr>
            <p:ph idx="1"/>
          </p:nvPr>
        </p:nvSpPr>
        <p:spPr/>
        <p:txBody>
          <a:bodyPr/>
          <a:lstStyle/>
          <a:p>
            <a:r>
              <a:rPr lang="he-IL" sz="1800" dirty="0">
                <a:effectLst/>
                <a:latin typeface="Arial" panose="020B0604020202020204" pitchFamily="34" charset="0"/>
                <a:ea typeface="Arial" panose="020B0604020202020204" pitchFamily="34" charset="0"/>
              </a:rPr>
              <a:t>קישורי </a:t>
            </a:r>
            <a:r>
              <a:rPr lang="he-IL" sz="1800" dirty="0" err="1">
                <a:effectLst/>
                <a:latin typeface="Arial" panose="020B0604020202020204" pitchFamily="34" charset="0"/>
                <a:ea typeface="Arial" panose="020B0604020202020204" pitchFamily="34" charset="0"/>
              </a:rPr>
              <a:t>הנוזקות</a:t>
            </a:r>
            <a:r>
              <a:rPr lang="he-IL" sz="1800" dirty="0">
                <a:effectLst/>
                <a:latin typeface="Arial" panose="020B0604020202020204" pitchFamily="34" charset="0"/>
                <a:ea typeface="Arial" panose="020B0604020202020204" pitchFamily="34" charset="0"/>
              </a:rPr>
              <a:t> ושרתי המפעיל משתמשים בפרוטוקול </a:t>
            </a:r>
            <a:r>
              <a:rPr lang="en-US" sz="1800" dirty="0">
                <a:effectLst/>
                <a:latin typeface="Arial" panose="020B0604020202020204" pitchFamily="34" charset="0"/>
                <a:ea typeface="Arial" panose="020B0604020202020204" pitchFamily="34" charset="0"/>
              </a:rPr>
              <a:t>HTTPS</a:t>
            </a:r>
            <a:r>
              <a:rPr lang="he-IL" sz="1800" dirty="0">
                <a:effectLst/>
                <a:latin typeface="Arial" panose="020B0604020202020204" pitchFamily="34" charset="0"/>
                <a:ea typeface="Arial" panose="020B0604020202020204" pitchFamily="34" charset="0"/>
              </a:rPr>
              <a:t> לכן המפעיל מחויב ברישום דומיין ואחזקתו.</a:t>
            </a:r>
          </a:p>
          <a:p>
            <a:r>
              <a:rPr lang="he-IL" sz="1800" dirty="0">
                <a:effectLst/>
                <a:latin typeface="Arial" panose="020B0604020202020204" pitchFamily="34" charset="0"/>
                <a:ea typeface="Arial" panose="020B0604020202020204" pitchFamily="34" charset="0"/>
              </a:rPr>
              <a:t>הדומיין מתחזה לאתר שנראה בטוח לשימוש כמו אתרי בנק, ספקי תקשורת ושירותי נוספים.</a:t>
            </a:r>
          </a:p>
          <a:p>
            <a:r>
              <a:rPr lang="he-IL" sz="1800" dirty="0">
                <a:effectLst/>
                <a:latin typeface="Arial" panose="020B0604020202020204" pitchFamily="34" charset="0"/>
                <a:ea typeface="Arial" panose="020B0604020202020204" pitchFamily="34" charset="0"/>
              </a:rPr>
              <a:t>לרוב שרתי הדומיין מובילים לשרתי ענן </a:t>
            </a:r>
            <a:r>
              <a:rPr lang="he-IL" sz="1800" dirty="0" err="1">
                <a:effectLst/>
                <a:latin typeface="Arial" panose="020B0604020202020204" pitchFamily="34" charset="0"/>
                <a:ea typeface="Arial" panose="020B0604020202020204" pitchFamily="34" charset="0"/>
              </a:rPr>
              <a:t>וירטואלים</a:t>
            </a:r>
            <a:r>
              <a:rPr lang="he-IL" sz="1800" dirty="0">
                <a:effectLst/>
                <a:latin typeface="Arial" panose="020B0604020202020204" pitchFamily="34" charset="0"/>
                <a:ea typeface="Arial" panose="020B0604020202020204" pitchFamily="34" charset="0"/>
              </a:rPr>
              <a:t> פרטיים המושכרים על ידי קבוצות </a:t>
            </a:r>
            <a:r>
              <a:rPr lang="en-US" sz="1800" dirty="0">
                <a:effectLst/>
                <a:latin typeface="Arial" panose="020B0604020202020204" pitchFamily="34" charset="0"/>
                <a:ea typeface="Arial" panose="020B0604020202020204" pitchFamily="34" charset="0"/>
              </a:rPr>
              <a:t>NSO</a:t>
            </a:r>
            <a:r>
              <a:rPr lang="he-IL" sz="1800" dirty="0">
                <a:effectLst/>
                <a:latin typeface="Arial" panose="020B0604020202020204" pitchFamily="34" charset="0"/>
                <a:ea typeface="Arial" panose="020B0604020202020204" pitchFamily="34" charset="0"/>
              </a:rPr>
              <a:t> או המפעיל והם נקראים </a:t>
            </a:r>
            <a:r>
              <a:rPr lang="en-US" sz="1800" dirty="0">
                <a:effectLst/>
                <a:latin typeface="Arial" panose="020B0604020202020204" pitchFamily="34" charset="0"/>
                <a:ea typeface="Arial" panose="020B0604020202020204" pitchFamily="34" charset="0"/>
              </a:rPr>
              <a:t>front end servers</a:t>
            </a:r>
            <a:r>
              <a:rPr lang="he-IL" sz="1800" dirty="0">
                <a:effectLst/>
                <a:latin typeface="Arial" panose="020B0604020202020204" pitchFamily="34" charset="0"/>
                <a:ea typeface="Arial" panose="020B0604020202020204" pitchFamily="34" charset="0"/>
              </a:rPr>
              <a:t>.</a:t>
            </a:r>
          </a:p>
          <a:p>
            <a:r>
              <a:rPr lang="he-IL" sz="1800" dirty="0">
                <a:effectLst/>
                <a:latin typeface="Arial" panose="020B0604020202020204" pitchFamily="34" charset="0"/>
                <a:ea typeface="Arial" panose="020B0604020202020204" pitchFamily="34" charset="0"/>
              </a:rPr>
              <a:t>שרתי </a:t>
            </a:r>
            <a:r>
              <a:rPr lang="en-US" sz="1800" dirty="0">
                <a:effectLst/>
                <a:latin typeface="Arial" panose="020B0604020202020204" pitchFamily="34" charset="0"/>
                <a:ea typeface="Arial" panose="020B0604020202020204" pitchFamily="34" charset="0"/>
              </a:rPr>
              <a:t>front end</a:t>
            </a:r>
            <a:r>
              <a:rPr lang="he-IL" sz="1800" dirty="0">
                <a:effectLst/>
                <a:latin typeface="Arial" panose="020B0604020202020204" pitchFamily="34" charset="0"/>
                <a:ea typeface="Arial" panose="020B0604020202020204" pitchFamily="34" charset="0"/>
              </a:rPr>
              <a:t> מעבירים תעבורה דרך שרשרת של שרתים עד לשרתים במיקום המפעיל - </a:t>
            </a:r>
            <a:r>
              <a:rPr lang="en-US" sz="1800" dirty="0">
                <a:effectLst/>
                <a:latin typeface="Arial" panose="020B0604020202020204" pitchFamily="34" charset="0"/>
                <a:ea typeface="Arial" panose="020B0604020202020204" pitchFamily="34" charset="0"/>
              </a:rPr>
              <a:t>back end servers</a:t>
            </a:r>
            <a:r>
              <a:rPr lang="he-IL" sz="1800" dirty="0">
                <a:effectLst/>
                <a:latin typeface="Arial" panose="020B0604020202020204" pitchFamily="34" charset="0"/>
                <a:ea typeface="Arial" panose="020B0604020202020204" pitchFamily="34" charset="0"/>
              </a:rPr>
              <a:t>.</a:t>
            </a:r>
            <a:endParaRPr lang="en-US" sz="1800" dirty="0">
              <a:effectLst/>
              <a:latin typeface="Arial" panose="020B0604020202020204" pitchFamily="34" charset="0"/>
              <a:ea typeface="Arial" panose="020B0604020202020204" pitchFamily="34" charset="0"/>
            </a:endParaRPr>
          </a:p>
          <a:p>
            <a:pPr marL="0" indent="0">
              <a:buNone/>
            </a:pPr>
            <a:endParaRPr lang="he-IL" dirty="0"/>
          </a:p>
        </p:txBody>
      </p:sp>
    </p:spTree>
    <p:extLst>
      <p:ext uri="{BB962C8B-B14F-4D97-AF65-F5344CB8AC3E}">
        <p14:creationId xmlns:p14="http://schemas.microsoft.com/office/powerpoint/2010/main" val="8309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4D975E-787C-7425-90D1-96E8AA0D365F}"/>
              </a:ext>
            </a:extLst>
          </p:cNvPr>
          <p:cNvSpPr>
            <a:spLocks noGrp="1"/>
          </p:cNvSpPr>
          <p:nvPr>
            <p:ph type="title"/>
          </p:nvPr>
        </p:nvSpPr>
        <p:spPr/>
        <p:txBody>
          <a:bodyPr>
            <a:normAutofit/>
          </a:bodyPr>
          <a:lstStyle/>
          <a:p>
            <a:r>
              <a:rPr lang="en-US" b="1" dirty="0">
                <a:effectLst/>
                <a:latin typeface="Arial" panose="020B0604020202020204" pitchFamily="34" charset="0"/>
                <a:ea typeface="Arial" panose="020B0604020202020204" pitchFamily="34" charset="0"/>
              </a:rPr>
              <a:t>The Citizen Lab</a:t>
            </a:r>
            <a:endParaRPr lang="he-IL" dirty="0"/>
          </a:p>
        </p:txBody>
      </p:sp>
      <p:sp>
        <p:nvSpPr>
          <p:cNvPr id="3" name="מציין מיקום תוכן 2">
            <a:extLst>
              <a:ext uri="{FF2B5EF4-FFF2-40B4-BE49-F238E27FC236}">
                <a16:creationId xmlns:a16="http://schemas.microsoft.com/office/drawing/2014/main" id="{C5FA4DB0-C6DB-D10C-20BB-8BAA4967DD33}"/>
              </a:ext>
            </a:extLst>
          </p:cNvPr>
          <p:cNvSpPr>
            <a:spLocks noGrp="1"/>
          </p:cNvSpPr>
          <p:nvPr>
            <p:ph idx="1"/>
          </p:nvPr>
        </p:nvSpPr>
        <p:spPr/>
        <p:txBody>
          <a:bodyPr/>
          <a:lstStyle/>
          <a:p>
            <a:r>
              <a:rPr lang="en-US" sz="1800" dirty="0">
                <a:latin typeface="Arial" panose="020B0604020202020204" pitchFamily="34" charset="0"/>
                <a:ea typeface="Arial" panose="020B0604020202020204" pitchFamily="34" charset="0"/>
              </a:rPr>
              <a:t>The Citizen Lab</a:t>
            </a:r>
            <a:r>
              <a:rPr lang="he-IL" sz="1800" dirty="0">
                <a:latin typeface="Arial" panose="020B0604020202020204" pitchFamily="34" charset="0"/>
                <a:ea typeface="Arial" panose="020B0604020202020204" pitchFamily="34" charset="0"/>
              </a:rPr>
              <a:t> (</a:t>
            </a:r>
            <a:r>
              <a:rPr lang="en-US" sz="1800" dirty="0">
                <a:latin typeface="Arial" panose="020B0604020202020204" pitchFamily="34" charset="0"/>
                <a:ea typeface="Arial" panose="020B0604020202020204" pitchFamily="34" charset="0"/>
              </a:rPr>
              <a:t>TCL</a:t>
            </a:r>
            <a:r>
              <a:rPr lang="he-IL" sz="1800" dirty="0">
                <a:latin typeface="Arial" panose="020B0604020202020204" pitchFamily="34" charset="0"/>
                <a:ea typeface="Arial" panose="020B0604020202020204" pitchFamily="34" charset="0"/>
              </a:rPr>
              <a:t>) </a:t>
            </a:r>
            <a:r>
              <a:rPr lang="he-IL" sz="1800" dirty="0">
                <a:effectLst/>
                <a:latin typeface="Arial" panose="020B0604020202020204" pitchFamily="34" charset="0"/>
                <a:ea typeface="Arial" panose="020B0604020202020204" pitchFamily="34" charset="0"/>
              </a:rPr>
              <a:t>היא מעבדה בינתחומית הפועלת באוניברסיטת טורונטו ומתמקדת במחקר, פיתוח, במדיניות אסטרטגיה ויישום חוקי של טכנולוגיות מידע ותקשורת, זכויות אדם וביטחון גלובלי.</a:t>
            </a:r>
          </a:p>
          <a:p>
            <a:r>
              <a:rPr lang="he-IL" sz="1800" dirty="0">
                <a:effectLst/>
                <a:latin typeface="Arial" panose="020B0604020202020204" pitchFamily="34" charset="0"/>
                <a:ea typeface="Arial" panose="020B0604020202020204" pitchFamily="34" charset="0"/>
              </a:rPr>
              <a:t>המעבדה המשתמשת בטכניקות משולבות של מדעי המדינה וחוק ומדעי המחשב.</a:t>
            </a:r>
          </a:p>
          <a:p>
            <a:r>
              <a:rPr lang="he-IL" sz="1800" dirty="0">
                <a:latin typeface="Arial" panose="020B0604020202020204" pitchFamily="34" charset="0"/>
                <a:ea typeface="Arial" panose="020B0604020202020204" pitchFamily="34" charset="0"/>
              </a:rPr>
              <a:t>תחום </a:t>
            </a:r>
            <a:r>
              <a:rPr lang="he-IL" sz="1800" dirty="0">
                <a:effectLst/>
                <a:latin typeface="Arial" panose="020B0604020202020204" pitchFamily="34" charset="0"/>
                <a:ea typeface="Arial" panose="020B0604020202020204" pitchFamily="34" charset="0"/>
              </a:rPr>
              <a:t>המחקר שלה כולל חקירה של ריגול דיגיטלי נגד אוכלוסיית העולם ושיטות שונות המשפיעות על חופש הביטוי ברשתות.</a:t>
            </a:r>
          </a:p>
          <a:p>
            <a:r>
              <a:rPr lang="he-IL" sz="1800" dirty="0">
                <a:effectLst/>
                <a:latin typeface="Arial" panose="020B0604020202020204" pitchFamily="34" charset="0"/>
                <a:ea typeface="Arial" panose="020B0604020202020204" pitchFamily="34" charset="0"/>
              </a:rPr>
              <a:t>בנוסף מנתחת ובוחנת:</a:t>
            </a:r>
          </a:p>
          <a:p>
            <a:pPr lvl="1"/>
            <a:r>
              <a:rPr lang="he-IL" sz="1600" dirty="0">
                <a:effectLst/>
                <a:latin typeface="Arial" panose="020B0604020202020204" pitchFamily="34" charset="0"/>
                <a:ea typeface="Arial" panose="020B0604020202020204" pitchFamily="34" charset="0"/>
              </a:rPr>
              <a:t>מדיניות של פרטיות</a:t>
            </a:r>
          </a:p>
          <a:p>
            <a:pPr lvl="1"/>
            <a:r>
              <a:rPr lang="he-IL" sz="1600" dirty="0">
                <a:effectLst/>
                <a:latin typeface="Arial" panose="020B0604020202020204" pitchFamily="34" charset="0"/>
                <a:ea typeface="Arial" panose="020B0604020202020204" pitchFamily="34" charset="0"/>
              </a:rPr>
              <a:t>ביטחון ומידע של אפליקציות פופולריות</a:t>
            </a:r>
          </a:p>
          <a:p>
            <a:pPr lvl="1"/>
            <a:r>
              <a:rPr lang="he-IL" sz="1600" dirty="0">
                <a:effectLst/>
                <a:latin typeface="Arial" panose="020B0604020202020204" pitchFamily="34" charset="0"/>
                <a:ea typeface="Arial" panose="020B0604020202020204" pitchFamily="34" charset="0"/>
              </a:rPr>
              <a:t>שקיפות ואחריות של מוסדות וסוכנויות על מידע פרטי</a:t>
            </a:r>
          </a:p>
          <a:p>
            <a:pPr lvl="1"/>
            <a:r>
              <a:rPr lang="he-IL" sz="1600" dirty="0">
                <a:effectLst/>
                <a:latin typeface="Arial" panose="020B0604020202020204" pitchFamily="34" charset="0"/>
                <a:ea typeface="Arial" panose="020B0604020202020204" pitchFamily="34" charset="0"/>
              </a:rPr>
              <a:t>פעולות ניטור אחרות. </a:t>
            </a:r>
            <a:endParaRPr lang="en-US" sz="1600" dirty="0">
              <a:effectLst/>
              <a:latin typeface="Arial" panose="020B0604020202020204" pitchFamily="34" charset="0"/>
              <a:ea typeface="Arial" panose="020B0604020202020204" pitchFamily="34" charset="0"/>
            </a:endParaRPr>
          </a:p>
          <a:p>
            <a:endParaRPr lang="he-IL" dirty="0"/>
          </a:p>
        </p:txBody>
      </p:sp>
    </p:spTree>
    <p:extLst>
      <p:ext uri="{BB962C8B-B14F-4D97-AF65-F5344CB8AC3E}">
        <p14:creationId xmlns:p14="http://schemas.microsoft.com/office/powerpoint/2010/main" val="3123825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4D975E-787C-7425-90D1-96E8AA0D365F}"/>
              </a:ext>
            </a:extLst>
          </p:cNvPr>
          <p:cNvSpPr>
            <a:spLocks noGrp="1"/>
          </p:cNvSpPr>
          <p:nvPr>
            <p:ph type="title"/>
          </p:nvPr>
        </p:nvSpPr>
        <p:spPr/>
        <p:txBody>
          <a:bodyPr/>
          <a:lstStyle/>
          <a:p>
            <a:pPr algn="ctr"/>
            <a:r>
              <a:rPr lang="en-US" b="1" dirty="0">
                <a:effectLst/>
                <a:latin typeface="Arial" panose="020B0604020202020204" pitchFamily="34" charset="0"/>
                <a:ea typeface="Arial" panose="020B0604020202020204" pitchFamily="34" charset="0"/>
              </a:rPr>
              <a:t>The Citizen Lab vs. Pegasus</a:t>
            </a:r>
            <a:endParaRPr lang="he-IL" dirty="0"/>
          </a:p>
        </p:txBody>
      </p:sp>
      <p:sp>
        <p:nvSpPr>
          <p:cNvPr id="3" name="מציין מיקום תוכן 2">
            <a:extLst>
              <a:ext uri="{FF2B5EF4-FFF2-40B4-BE49-F238E27FC236}">
                <a16:creationId xmlns:a16="http://schemas.microsoft.com/office/drawing/2014/main" id="{C5FA4DB0-C6DB-D10C-20BB-8BAA4967DD33}"/>
              </a:ext>
            </a:extLst>
          </p:cNvPr>
          <p:cNvSpPr>
            <a:spLocks noGrp="1"/>
          </p:cNvSpPr>
          <p:nvPr>
            <p:ph idx="1"/>
          </p:nvPr>
        </p:nvSpPr>
        <p:spPr/>
        <p:txBody>
          <a:bodyPr>
            <a:normAutofit/>
          </a:bodyPr>
          <a:lstStyle/>
          <a:p>
            <a:r>
              <a:rPr lang="he-IL" sz="1800" dirty="0">
                <a:effectLst/>
                <a:latin typeface="Arial" panose="020B0604020202020204" pitchFamily="34" charset="0"/>
                <a:ea typeface="Arial" panose="020B0604020202020204" pitchFamily="34" charset="0"/>
              </a:rPr>
              <a:t>מעקב המעבדה אחרי מבנה </a:t>
            </a:r>
            <a:r>
              <a:rPr lang="he-IL" sz="1800" dirty="0" err="1">
                <a:effectLst/>
                <a:latin typeface="Arial" panose="020B0604020202020204" pitchFamily="34" charset="0"/>
                <a:ea typeface="Arial" panose="020B0604020202020204" pitchFamily="34" charset="0"/>
              </a:rPr>
              <a:t>הפגסוס</a:t>
            </a:r>
            <a:r>
              <a:rPr lang="he-IL" sz="1800" dirty="0">
                <a:effectLst/>
                <a:latin typeface="Arial" panose="020B0604020202020204" pitchFamily="34" charset="0"/>
                <a:ea typeface="Arial" panose="020B0604020202020204" pitchFamily="34" charset="0"/>
              </a:rPr>
              <a:t> של </a:t>
            </a:r>
            <a:r>
              <a:rPr lang="en-US" sz="1800" dirty="0">
                <a:effectLst/>
                <a:latin typeface="Arial" panose="020B0604020202020204" pitchFamily="34" charset="0"/>
                <a:ea typeface="Arial" panose="020B0604020202020204" pitchFamily="34" charset="0"/>
              </a:rPr>
              <a:t>NSO</a:t>
            </a:r>
            <a:r>
              <a:rPr lang="he-IL" sz="1800" dirty="0">
                <a:effectLst/>
                <a:latin typeface="Arial" panose="020B0604020202020204" pitchFamily="34" charset="0"/>
                <a:ea typeface="Arial" panose="020B0604020202020204" pitchFamily="34" charset="0"/>
              </a:rPr>
              <a:t> התחיל מקישור שנעשה כאשר חקרו פעיל סייבר (</a:t>
            </a:r>
            <a:r>
              <a:rPr lang="en-US" sz="1800" dirty="0">
                <a:effectLst/>
                <a:latin typeface="Arial" panose="020B0604020202020204" pitchFamily="34" charset="0"/>
                <a:ea typeface="Arial" panose="020B0604020202020204" pitchFamily="34" charset="0"/>
              </a:rPr>
              <a:t>Threat actor</a:t>
            </a:r>
            <a:r>
              <a:rPr lang="he-IL" sz="1800" dirty="0">
                <a:effectLst/>
                <a:latin typeface="Arial" panose="020B0604020202020204" pitchFamily="34" charset="0"/>
                <a:ea typeface="Arial" panose="020B0604020202020204" pitchFamily="34" charset="0"/>
              </a:rPr>
              <a:t>) של איחוד האמירויות בשם </a:t>
            </a:r>
            <a:r>
              <a:rPr lang="en-US" sz="1800" dirty="0">
                <a:effectLst/>
                <a:latin typeface="Arial" panose="020B0604020202020204" pitchFamily="34" charset="0"/>
                <a:ea typeface="Arial" panose="020B0604020202020204" pitchFamily="34" charset="0"/>
              </a:rPr>
              <a:t>Stealth Falcon</a:t>
            </a:r>
            <a:r>
              <a:rPr lang="he-IL" sz="1800" dirty="0">
                <a:effectLst/>
                <a:latin typeface="Arial" panose="020B0604020202020204" pitchFamily="34" charset="0"/>
                <a:ea typeface="Arial" panose="020B0604020202020204" pitchFamily="34" charset="0"/>
              </a:rPr>
              <a:t>.</a:t>
            </a:r>
            <a:endParaRPr lang="en-US" sz="1800" dirty="0">
              <a:latin typeface="Arial" panose="020B0604020202020204" pitchFamily="34" charset="0"/>
              <a:ea typeface="Arial" panose="020B0604020202020204" pitchFamily="34" charset="0"/>
            </a:endParaRPr>
          </a:p>
          <a:p>
            <a:r>
              <a:rPr lang="he-IL" sz="1800" dirty="0">
                <a:effectLst/>
                <a:latin typeface="Arial" panose="020B0604020202020204" pitchFamily="34" charset="0"/>
                <a:ea typeface="Arial" panose="020B0604020202020204" pitchFamily="34" charset="0"/>
              </a:rPr>
              <a:t>הוא רשם שם דומיין שעמוד הבית שלו הכיל לינק של </a:t>
            </a:r>
            <a:r>
              <a:rPr lang="he-IL" sz="1800" dirty="0" err="1">
                <a:effectLst/>
                <a:latin typeface="Arial" panose="020B0604020202020204" pitchFamily="34" charset="0"/>
                <a:ea typeface="Arial" panose="020B0604020202020204" pitchFamily="34" charset="0"/>
              </a:rPr>
              <a:t>פגסוס</a:t>
            </a:r>
            <a:r>
              <a:rPr lang="he-IL" sz="1800" dirty="0">
                <a:effectLst/>
                <a:latin typeface="Arial" panose="020B0604020202020204" pitchFamily="34" charset="0"/>
                <a:ea typeface="Arial" panose="020B0604020202020204" pitchFamily="34" charset="0"/>
              </a:rPr>
              <a:t>, ושם הדומיין </a:t>
            </a:r>
            <a:r>
              <a:rPr lang="he-IL" sz="1800" dirty="0" err="1">
                <a:effectLst/>
                <a:latin typeface="Arial" panose="020B0604020202020204" pitchFamily="34" charset="0"/>
                <a:ea typeface="Arial" panose="020B0604020202020204" pitchFamily="34" charset="0"/>
              </a:rPr>
              <a:t>שומש</a:t>
            </a:r>
            <a:r>
              <a:rPr lang="he-IL" sz="1800" dirty="0">
                <a:effectLst/>
                <a:latin typeface="Arial" panose="020B0604020202020204" pitchFamily="34" charset="0"/>
                <a:ea typeface="Arial" panose="020B0604020202020204" pitchFamily="34" charset="0"/>
              </a:rPr>
              <a:t> לשמות של כתובות אימייל עבור מוצרי ריגול אחרים הידועים למעבדה.</a:t>
            </a:r>
          </a:p>
          <a:p>
            <a:r>
              <a:rPr lang="he-IL" sz="1800" dirty="0">
                <a:effectLst/>
                <a:latin typeface="Arial" panose="020B0604020202020204" pitchFamily="34" charset="0"/>
                <a:ea typeface="Arial" panose="020B0604020202020204" pitchFamily="34" charset="0"/>
              </a:rPr>
              <a:t>באמצעות מאפיינים שונים שנאספו של קישורים וכתובות הקשורות </a:t>
            </a:r>
            <a:r>
              <a:rPr lang="he-IL" sz="1800" dirty="0" err="1">
                <a:latin typeface="Arial" panose="020B0604020202020204" pitchFamily="34" charset="0"/>
                <a:ea typeface="Arial" panose="020B0604020202020204" pitchFamily="34" charset="0"/>
              </a:rPr>
              <a:t>ב</a:t>
            </a:r>
            <a:r>
              <a:rPr lang="he-IL" sz="1800" dirty="0" err="1">
                <a:effectLst/>
                <a:latin typeface="Arial" panose="020B0604020202020204" pitchFamily="34" charset="0"/>
                <a:ea typeface="Arial" panose="020B0604020202020204" pitchFamily="34" charset="0"/>
              </a:rPr>
              <a:t>פגסוס</a:t>
            </a:r>
            <a:r>
              <a:rPr lang="he-IL" sz="180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TCL</a:t>
            </a:r>
            <a:r>
              <a:rPr lang="he-IL" sz="1800" dirty="0">
                <a:effectLst/>
                <a:latin typeface="Arial" panose="020B0604020202020204" pitchFamily="34" charset="0"/>
                <a:ea typeface="Arial" panose="020B0604020202020204" pitchFamily="34" charset="0"/>
              </a:rPr>
              <a:t> סרקו כתובות למציאת שרתים בעלי מאפיינים דומים כדי לגלות את המבנה של תוכנת </a:t>
            </a:r>
            <a:r>
              <a:rPr lang="he-IL" sz="1800" dirty="0" err="1">
                <a:effectLst/>
                <a:latin typeface="Arial" panose="020B0604020202020204" pitchFamily="34" charset="0"/>
                <a:ea typeface="Arial" panose="020B0604020202020204" pitchFamily="34" charset="0"/>
              </a:rPr>
              <a:t>הפגסוס</a:t>
            </a:r>
            <a:r>
              <a:rPr lang="he-IL" sz="1800" dirty="0">
                <a:effectLst/>
                <a:latin typeface="Arial" panose="020B0604020202020204" pitchFamily="34" charset="0"/>
                <a:ea typeface="Arial" panose="020B0604020202020204" pitchFamily="34" charset="0"/>
              </a:rPr>
              <a:t>.</a:t>
            </a:r>
          </a:p>
          <a:p>
            <a:r>
              <a:rPr lang="he-IL" sz="1800" dirty="0">
                <a:effectLst/>
                <a:latin typeface="Arial" panose="020B0604020202020204" pitchFamily="34" charset="0"/>
                <a:ea typeface="Arial" panose="020B0604020202020204" pitchFamily="34" charset="0"/>
              </a:rPr>
              <a:t>באוגוסט 2016 קיבל אחמד </a:t>
            </a:r>
            <a:r>
              <a:rPr lang="he-IL" sz="1800" dirty="0" err="1">
                <a:effectLst/>
                <a:latin typeface="Arial" panose="020B0604020202020204" pitchFamily="34" charset="0"/>
                <a:ea typeface="Arial" panose="020B0604020202020204" pitchFamily="34" charset="0"/>
              </a:rPr>
              <a:t>מנסור</a:t>
            </a:r>
            <a:r>
              <a:rPr lang="he-IL" sz="1800" dirty="0">
                <a:effectLst/>
                <a:latin typeface="Arial" panose="020B0604020202020204" pitchFamily="34" charset="0"/>
                <a:ea typeface="Arial" panose="020B0604020202020204" pitchFamily="34" charset="0"/>
              </a:rPr>
              <a:t> (פעיל זכויות אדם באמירויות) הודעות המכילות לינק עם "הבטחה לקבלת סודות".</a:t>
            </a:r>
          </a:p>
          <a:p>
            <a:r>
              <a:rPr lang="he-IL" sz="1800" dirty="0">
                <a:effectLst/>
                <a:latin typeface="Arial" panose="020B0604020202020204" pitchFamily="34" charset="0"/>
                <a:ea typeface="Arial" panose="020B0604020202020204" pitchFamily="34" charset="0"/>
              </a:rPr>
              <a:t>אחמד </a:t>
            </a:r>
            <a:r>
              <a:rPr lang="he-IL" sz="1800" dirty="0" err="1">
                <a:effectLst/>
                <a:latin typeface="Arial" panose="020B0604020202020204" pitchFamily="34" charset="0"/>
                <a:ea typeface="Arial" panose="020B0604020202020204" pitchFamily="34" charset="0"/>
              </a:rPr>
              <a:t>מנסור</a:t>
            </a:r>
            <a:r>
              <a:rPr lang="he-IL" sz="1800" dirty="0">
                <a:latin typeface="Arial" panose="020B0604020202020204" pitchFamily="34" charset="0"/>
                <a:ea typeface="Arial" panose="020B0604020202020204" pitchFamily="34" charset="0"/>
              </a:rPr>
              <a:t> </a:t>
            </a:r>
            <a:r>
              <a:rPr lang="he-IL" sz="1800" dirty="0">
                <a:effectLst/>
                <a:latin typeface="Arial" panose="020B0604020202020204" pitchFamily="34" charset="0"/>
                <a:ea typeface="Arial" panose="020B0604020202020204" pitchFamily="34" charset="0"/>
              </a:rPr>
              <a:t>נהפך למטרה </a:t>
            </a:r>
            <a:r>
              <a:rPr lang="he-IL" sz="1800" dirty="0">
                <a:latin typeface="Arial" panose="020B0604020202020204" pitchFamily="34" charset="0"/>
                <a:ea typeface="Arial" panose="020B0604020202020204" pitchFamily="34" charset="0"/>
              </a:rPr>
              <a:t>נחשקת ומבוקשת </a:t>
            </a:r>
            <a:r>
              <a:rPr lang="he-IL" sz="1800" dirty="0">
                <a:effectLst/>
                <a:latin typeface="Arial" panose="020B0604020202020204" pitchFamily="34" charset="0"/>
                <a:ea typeface="Arial" panose="020B0604020202020204" pitchFamily="34" charset="0"/>
              </a:rPr>
              <a:t>לריגול, וניסיונות התקיפה העיקריים דרכו היו שליחת לינקים לאימייל שלו </a:t>
            </a:r>
            <a:r>
              <a:rPr lang="he-IL" sz="1800" dirty="0">
                <a:latin typeface="Arial" panose="020B0604020202020204" pitchFamily="34" charset="0"/>
                <a:ea typeface="Arial" panose="020B0604020202020204" pitchFamily="34" charset="0"/>
              </a:rPr>
              <a:t>(</a:t>
            </a:r>
            <a:r>
              <a:rPr lang="he-IL" sz="1800" dirty="0" err="1">
                <a:latin typeface="Arial" panose="020B0604020202020204" pitchFamily="34" charset="0"/>
                <a:ea typeface="Arial" panose="020B0604020202020204" pitchFamily="34" charset="0"/>
              </a:rPr>
              <a:t>פישינג</a:t>
            </a:r>
            <a:r>
              <a:rPr lang="he-IL" sz="1800" dirty="0">
                <a:latin typeface="Arial" panose="020B0604020202020204" pitchFamily="34" charset="0"/>
                <a:ea typeface="Arial" panose="020B0604020202020204" pitchFamily="34" charset="0"/>
              </a:rPr>
              <a:t>)</a:t>
            </a:r>
            <a:r>
              <a:rPr lang="he-IL" sz="1800" dirty="0">
                <a:effectLst/>
                <a:latin typeface="Arial" panose="020B0604020202020204" pitchFamily="34" charset="0"/>
                <a:ea typeface="Arial" panose="020B0604020202020204" pitchFamily="34" charset="0"/>
              </a:rPr>
              <a:t>.</a:t>
            </a:r>
          </a:p>
          <a:p>
            <a:r>
              <a:rPr lang="he-IL" sz="1800" dirty="0">
                <a:effectLst/>
                <a:latin typeface="Arial" panose="020B0604020202020204" pitchFamily="34" charset="0"/>
                <a:ea typeface="Arial" panose="020B0604020202020204" pitchFamily="34" charset="0"/>
              </a:rPr>
              <a:t>המעבדה קיבלה ממנו את ההודעה והקישור שנשלח בה. הם לחצו על הקישור וקיבלו 3 </a:t>
            </a:r>
            <a:r>
              <a:rPr lang="en-US" sz="1800" dirty="0">
                <a:effectLst/>
                <a:latin typeface="Arial" panose="020B0604020202020204" pitchFamily="34" charset="0"/>
                <a:ea typeface="Arial" panose="020B0604020202020204" pitchFamily="34" charset="0"/>
              </a:rPr>
              <a:t>zero days exploits</a:t>
            </a:r>
            <a:r>
              <a:rPr lang="he-IL" sz="1800" dirty="0">
                <a:effectLst/>
                <a:latin typeface="Arial" panose="020B0604020202020204" pitchFamily="34" charset="0"/>
                <a:ea typeface="Arial" panose="020B0604020202020204" pitchFamily="34" charset="0"/>
              </a:rPr>
              <a:t> והתקנה של תוכנת </a:t>
            </a:r>
            <a:r>
              <a:rPr lang="he-IL" sz="1800" dirty="0" err="1">
                <a:effectLst/>
                <a:latin typeface="Arial" panose="020B0604020202020204" pitchFamily="34" charset="0"/>
                <a:ea typeface="Arial" panose="020B0604020202020204" pitchFamily="34" charset="0"/>
              </a:rPr>
              <a:t>פגסוס</a:t>
            </a:r>
            <a:r>
              <a:rPr lang="he-IL" sz="1800" dirty="0">
                <a:effectLst/>
                <a:latin typeface="Arial" panose="020B0604020202020204" pitchFamily="34" charset="0"/>
                <a:ea typeface="Arial" panose="020B0604020202020204" pitchFamily="34" charset="0"/>
              </a:rPr>
              <a:t>.</a:t>
            </a:r>
          </a:p>
          <a:p>
            <a:r>
              <a:rPr lang="he-IL" sz="1800" dirty="0">
                <a:effectLst/>
                <a:latin typeface="Arial" panose="020B0604020202020204" pitchFamily="34" charset="0"/>
                <a:ea typeface="Arial" panose="020B0604020202020204" pitchFamily="34" charset="0"/>
              </a:rPr>
              <a:t>מהלינק שקיבלו הם בנו טביעות אצבע למתקפה, וסרקו את הרשת לשרתי </a:t>
            </a:r>
            <a:r>
              <a:rPr lang="en-US" sz="1800" dirty="0">
                <a:effectLst/>
                <a:latin typeface="Arial" panose="020B0604020202020204" pitchFamily="34" charset="0"/>
                <a:ea typeface="Arial" panose="020B0604020202020204" pitchFamily="34" charset="0"/>
              </a:rPr>
              <a:t> front-end</a:t>
            </a:r>
            <a:r>
              <a:rPr lang="he-IL" sz="1800" dirty="0">
                <a:effectLst/>
                <a:latin typeface="Arial" panose="020B0604020202020204" pitchFamily="34" charset="0"/>
                <a:ea typeface="Arial" panose="020B0604020202020204" pitchFamily="34" charset="0"/>
              </a:rPr>
              <a:t>נוספים.</a:t>
            </a:r>
          </a:p>
        </p:txBody>
      </p:sp>
    </p:spTree>
    <p:extLst>
      <p:ext uri="{BB962C8B-B14F-4D97-AF65-F5344CB8AC3E}">
        <p14:creationId xmlns:p14="http://schemas.microsoft.com/office/powerpoint/2010/main" val="3012335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C49CA8-9717-500B-6A1D-F5869DB65104}"/>
              </a:ext>
            </a:extLst>
          </p:cNvPr>
          <p:cNvSpPr>
            <a:spLocks noGrp="1"/>
          </p:cNvSpPr>
          <p:nvPr>
            <p:ph type="title"/>
          </p:nvPr>
        </p:nvSpPr>
        <p:spPr/>
        <p:txBody>
          <a:bodyPr/>
          <a:lstStyle/>
          <a:p>
            <a:pPr algn="ctr"/>
            <a:r>
              <a:rPr lang="en-US" b="1" dirty="0">
                <a:cs typeface="+mn-cs"/>
              </a:rPr>
              <a:t>The beginning of the end</a:t>
            </a:r>
            <a:endParaRPr lang="he-IL" b="1" dirty="0">
              <a:cs typeface="+mn-cs"/>
            </a:endParaRPr>
          </a:p>
        </p:txBody>
      </p:sp>
      <p:sp>
        <p:nvSpPr>
          <p:cNvPr id="3" name="מציין מיקום תוכן 2">
            <a:extLst>
              <a:ext uri="{FF2B5EF4-FFF2-40B4-BE49-F238E27FC236}">
                <a16:creationId xmlns:a16="http://schemas.microsoft.com/office/drawing/2014/main" id="{DE55059D-668F-3915-2E6C-A24122E17676}"/>
              </a:ext>
            </a:extLst>
          </p:cNvPr>
          <p:cNvSpPr>
            <a:spLocks noGrp="1"/>
          </p:cNvSpPr>
          <p:nvPr>
            <p:ph idx="1"/>
          </p:nvPr>
        </p:nvSpPr>
        <p:spPr/>
        <p:txBody>
          <a:bodyPr>
            <a:normAutofit fontScale="77500" lnSpcReduction="20000"/>
          </a:bodyPr>
          <a:lstStyle/>
          <a:p>
            <a:pPr>
              <a:lnSpc>
                <a:spcPct val="120000"/>
              </a:lnSpc>
            </a:pPr>
            <a:r>
              <a:rPr lang="he-IL" sz="2800" dirty="0">
                <a:effectLst/>
                <a:latin typeface="Arial" panose="020B0604020202020204" pitchFamily="34" charset="0"/>
                <a:ea typeface="Arial" panose="020B0604020202020204" pitchFamily="34" charset="0"/>
              </a:rPr>
              <a:t>הם נכנסו לקישור תחת סביבה "בטוחה".</a:t>
            </a:r>
          </a:p>
          <a:p>
            <a:pPr>
              <a:lnSpc>
                <a:spcPct val="120000"/>
              </a:lnSpc>
            </a:pPr>
            <a:r>
              <a:rPr lang="he-IL" sz="2800" dirty="0">
                <a:effectLst/>
                <a:latin typeface="Arial" panose="020B0604020202020204" pitchFamily="34" charset="0"/>
                <a:ea typeface="Arial" panose="020B0604020202020204" pitchFamily="34" charset="0"/>
              </a:rPr>
              <a:t>הם סרקו את הרשת ודרכי ההגעה לקישור, והשתמשו ב-</a:t>
            </a:r>
            <a:r>
              <a:rPr lang="en-US" sz="2800" dirty="0">
                <a:effectLst/>
                <a:latin typeface="Arial" panose="020B0604020202020204" pitchFamily="34" charset="0"/>
                <a:ea typeface="Arial" panose="020B0604020202020204" pitchFamily="34" charset="0"/>
              </a:rPr>
              <a:t>DNS Probing</a:t>
            </a:r>
            <a:r>
              <a:rPr lang="he-IL" sz="2800" dirty="0">
                <a:effectLst/>
                <a:latin typeface="Arial" panose="020B0604020202020204" pitchFamily="34" charset="0"/>
                <a:ea typeface="Arial" panose="020B0604020202020204" pitchFamily="34" charset="0"/>
              </a:rPr>
              <a:t> לאיתור זיהוי שרתים החשודים לאלו של </a:t>
            </a:r>
            <a:r>
              <a:rPr lang="en-US" sz="2800" dirty="0">
                <a:effectLst/>
                <a:latin typeface="Arial" panose="020B0604020202020204" pitchFamily="34" charset="0"/>
                <a:ea typeface="Arial" panose="020B0604020202020204" pitchFamily="34" charset="0"/>
              </a:rPr>
              <a:t>NSO</a:t>
            </a:r>
            <a:r>
              <a:rPr lang="he-IL" sz="2800" dirty="0">
                <a:effectLst/>
                <a:latin typeface="Arial" panose="020B0604020202020204" pitchFamily="34" charset="0"/>
                <a:ea typeface="Arial" panose="020B0604020202020204" pitchFamily="34" charset="0"/>
              </a:rPr>
              <a:t>, </a:t>
            </a:r>
            <a:r>
              <a:rPr lang="he-IL" sz="2800" dirty="0" err="1">
                <a:effectLst/>
                <a:latin typeface="Arial" panose="020B0604020202020204" pitchFamily="34" charset="0"/>
                <a:ea typeface="Arial" panose="020B0604020202020204" pitchFamily="34" charset="0"/>
              </a:rPr>
              <a:t>ובזחלנים</a:t>
            </a:r>
            <a:r>
              <a:rPr lang="he-IL" sz="2800" dirty="0">
                <a:effectLst/>
                <a:latin typeface="Arial" panose="020B0604020202020204" pitchFamily="34" charset="0"/>
                <a:ea typeface="Arial" panose="020B0604020202020204" pitchFamily="34" charset="0"/>
              </a:rPr>
              <a:t> (</a:t>
            </a:r>
            <a:r>
              <a:rPr lang="en-US" sz="2800" dirty="0">
                <a:effectLst/>
                <a:latin typeface="Arial" panose="020B0604020202020204" pitchFamily="34" charset="0"/>
                <a:ea typeface="Arial" panose="020B0604020202020204" pitchFamily="34" charset="0"/>
              </a:rPr>
              <a:t>crawlers</a:t>
            </a:r>
            <a:r>
              <a:rPr lang="he-IL" sz="2800" dirty="0">
                <a:effectLst/>
                <a:latin typeface="Arial" panose="020B0604020202020204" pitchFamily="34" charset="0"/>
                <a:ea typeface="Arial" panose="020B0604020202020204" pitchFamily="34" charset="0"/>
              </a:rPr>
              <a:t>) למציאת דפי </a:t>
            </a:r>
            <a:r>
              <a:rPr lang="en-US" sz="2800" dirty="0">
                <a:effectLst/>
                <a:latin typeface="Arial" panose="020B0604020202020204" pitchFamily="34" charset="0"/>
                <a:ea typeface="Arial" panose="020B0604020202020204" pitchFamily="34" charset="0"/>
              </a:rPr>
              <a:t>/redirect.aspx</a:t>
            </a:r>
            <a:r>
              <a:rPr lang="he-IL" sz="2800" dirty="0">
                <a:effectLst/>
                <a:latin typeface="Arial" panose="020B0604020202020204" pitchFamily="34" charset="0"/>
                <a:ea typeface="Arial" panose="020B0604020202020204" pitchFamily="34" charset="0"/>
              </a:rPr>
              <a:t> ו- </a:t>
            </a:r>
            <a:r>
              <a:rPr lang="en-US" sz="2800" dirty="0">
                <a:effectLst/>
                <a:latin typeface="Arial" panose="020B0604020202020204" pitchFamily="34" charset="0"/>
                <a:ea typeface="Arial" panose="020B0604020202020204" pitchFamily="34" charset="0"/>
              </a:rPr>
              <a:t>/support.aspx</a:t>
            </a:r>
            <a:r>
              <a:rPr lang="he-IL" sz="2800" dirty="0">
                <a:effectLst/>
                <a:latin typeface="Arial" panose="020B0604020202020204" pitchFamily="34" charset="0"/>
                <a:ea typeface="Arial" panose="020B0604020202020204" pitchFamily="34" charset="0"/>
              </a:rPr>
              <a:t> .</a:t>
            </a:r>
          </a:p>
          <a:p>
            <a:pPr>
              <a:lnSpc>
                <a:spcPct val="120000"/>
              </a:lnSpc>
            </a:pPr>
            <a:r>
              <a:rPr lang="he-IL" sz="2800" dirty="0">
                <a:effectLst/>
                <a:latin typeface="Arial" panose="020B0604020202020204" pitchFamily="34" charset="0"/>
                <a:ea typeface="Arial" panose="020B0604020202020204" pitchFamily="34" charset="0"/>
              </a:rPr>
              <a:t>בעת כניסה לאותם האתרים עם הסיומות הנ"ל שרתי </a:t>
            </a:r>
            <a:r>
              <a:rPr lang="he-IL" sz="2800" dirty="0" err="1">
                <a:effectLst/>
                <a:latin typeface="Arial" panose="020B0604020202020204" pitchFamily="34" charset="0"/>
                <a:ea typeface="Arial" panose="020B0604020202020204" pitchFamily="34" charset="0"/>
              </a:rPr>
              <a:t>פגסוס</a:t>
            </a:r>
            <a:r>
              <a:rPr lang="he-IL" sz="2800" dirty="0">
                <a:effectLst/>
                <a:latin typeface="Arial" panose="020B0604020202020204" pitchFamily="34" charset="0"/>
                <a:ea typeface="Arial" panose="020B0604020202020204" pitchFamily="34" charset="0"/>
              </a:rPr>
              <a:t> החזירו דפי פיתיון (</a:t>
            </a:r>
            <a:r>
              <a:rPr lang="en-US" sz="2800" dirty="0">
                <a:effectLst/>
                <a:latin typeface="Arial" panose="020B0604020202020204" pitchFamily="34" charset="0"/>
                <a:ea typeface="Arial" panose="020B0604020202020204" pitchFamily="34" charset="0"/>
              </a:rPr>
              <a:t>decoy pages</a:t>
            </a:r>
            <a:r>
              <a:rPr lang="he-IL" sz="2800" dirty="0">
                <a:effectLst/>
                <a:latin typeface="Arial" panose="020B0604020202020204" pitchFamily="34" charset="0"/>
                <a:ea typeface="Arial" panose="020B0604020202020204" pitchFamily="34" charset="0"/>
              </a:rPr>
              <a:t>).</a:t>
            </a:r>
          </a:p>
          <a:p>
            <a:pPr>
              <a:lnSpc>
                <a:spcPct val="120000"/>
              </a:lnSpc>
            </a:pPr>
            <a:r>
              <a:rPr lang="he-IL" sz="2800" dirty="0">
                <a:effectLst/>
                <a:latin typeface="Arial" panose="020B0604020202020204" pitchFamily="34" charset="0"/>
                <a:ea typeface="Arial" panose="020B0604020202020204" pitchFamily="34" charset="0"/>
              </a:rPr>
              <a:t>דפי פיתיון אלו הם דפים המוצגים כאשר משתמש שאינו רצוי ניגש לשרת, מוצגים כדפים בטוחים.</a:t>
            </a:r>
          </a:p>
          <a:p>
            <a:pPr>
              <a:lnSpc>
                <a:spcPct val="120000"/>
              </a:lnSpc>
            </a:pPr>
            <a:r>
              <a:rPr lang="he-IL" sz="2800" dirty="0">
                <a:effectLst/>
                <a:latin typeface="Arial" panose="020B0604020202020204" pitchFamily="34" charset="0"/>
                <a:ea typeface="Arial" panose="020B0604020202020204" pitchFamily="34" charset="0"/>
              </a:rPr>
              <a:t>הפעולה של הצגת הדפים האלו נמצאת בקוד של שרת תוכנת הריגול ובחקירת הדפים המעבדה הצליחה להרכיב ולגבש טביעות אצבע של התקיפה, זאת בכדי לזהות שרתים נוספים בתקשורת עם אותו שרת או באם תוכנת הריגול נמצאת בשימוש של כמה מפעילים, למצוא את אותם המפעילים.</a:t>
            </a:r>
            <a:endParaRPr lang="en-US" sz="2800" dirty="0">
              <a:effectLst/>
              <a:latin typeface="Arial" panose="020B0604020202020204" pitchFamily="34" charset="0"/>
              <a:ea typeface="Arial" panose="020B0604020202020204" pitchFamily="34" charset="0"/>
            </a:endParaRPr>
          </a:p>
          <a:p>
            <a:endParaRPr lang="he-IL" dirty="0"/>
          </a:p>
        </p:txBody>
      </p:sp>
    </p:spTree>
    <p:extLst>
      <p:ext uri="{BB962C8B-B14F-4D97-AF65-F5344CB8AC3E}">
        <p14:creationId xmlns:p14="http://schemas.microsoft.com/office/powerpoint/2010/main" val="1760620126"/>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1438</Words>
  <Application>Microsoft Office PowerPoint</Application>
  <PresentationFormat>מסך רחב</PresentationFormat>
  <Paragraphs>87</Paragraphs>
  <Slides>17</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17</vt:i4>
      </vt:variant>
    </vt:vector>
  </HeadingPairs>
  <TitlesOfParts>
    <vt:vector size="21" baseType="lpstr">
      <vt:lpstr>Arial</vt:lpstr>
      <vt:lpstr>Calibri</vt:lpstr>
      <vt:lpstr>Calibri Light</vt:lpstr>
      <vt:lpstr>ערכת נושא Office</vt:lpstr>
      <vt:lpstr>DNS Fingerprinting</vt:lpstr>
      <vt:lpstr>מצגת של PowerPoint‏</vt:lpstr>
      <vt:lpstr>מצגת של PowerPoint‏</vt:lpstr>
      <vt:lpstr>DNS Cache Probing</vt:lpstr>
      <vt:lpstr>פגסוס</vt:lpstr>
      <vt:lpstr>פגסוס</vt:lpstr>
      <vt:lpstr>The Citizen Lab</vt:lpstr>
      <vt:lpstr>The Citizen Lab vs. Pegasus</vt:lpstr>
      <vt:lpstr>The beginning of the end</vt:lpstr>
      <vt:lpstr>מצגת של PowerPoint‏</vt:lpstr>
      <vt:lpstr>The Finger Prints</vt:lpstr>
      <vt:lpstr>Now To The Lab</vt:lpstr>
      <vt:lpstr>אתיקה</vt:lpstr>
      <vt:lpstr>שיטות נוספות ל-DNS Finger Printing</vt:lpstr>
      <vt:lpstr>ביבליוגרפיה</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גלעד ליבשיץ</dc:creator>
  <cp:lastModifiedBy>גלעד ליבשיץ</cp:lastModifiedBy>
  <cp:revision>14</cp:revision>
  <dcterms:created xsi:type="dcterms:W3CDTF">2022-09-06T15:30:38Z</dcterms:created>
  <dcterms:modified xsi:type="dcterms:W3CDTF">2022-09-06T18:30:18Z</dcterms:modified>
</cp:coreProperties>
</file>