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72"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60389C-3E56-089E-E97A-560F004BC1C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140B644-E7EE-4A66-0670-F7E8C0F51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4F3130E-2688-224F-F829-4911490C9CC0}"/>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2F88E931-1222-5106-8A53-73BD2591621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AFF4B91-F32E-6B20-2EF0-C8BBFB0010E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44901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D289E7-D4FD-9C85-2837-D141C4B0937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F2E0D22-812A-1CB9-1A2C-A4DBF40F4B0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C93640-02B9-65D9-2117-22F200E72917}"/>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56E6B243-FFA1-AEA1-DDA2-38F0C8A3C05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1C06B1E-D9CE-A974-261A-531540F2F5D4}"/>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79988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B02551A-33EF-B361-0A43-250ADC6B9AC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44145FC-0761-88E3-23A1-E764F8C453F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7FEBEC6-E7EA-FF05-2FE8-6D3CDF00B887}"/>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57989756-665A-A2F0-DCF6-DFC6ED683A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CF9E8B-673C-8B0A-4FCD-C55A75E22D8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63323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C8FFCB-21D2-588C-4F13-88B297AFEBD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254E176-EA92-6A21-9B91-6EB9E3E4857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A370E4-9D4B-D06A-623D-EE652FDC308D}"/>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50244228-56CE-57F7-EAA1-476C2C0B37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E98036A-DB31-7B22-C8DF-28079CC5C6E5}"/>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8635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E43AE4-A994-E11D-6E4F-51AF20D1141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3118A91-6A4D-81FC-D9F6-586520032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BEF11F3-8EC8-31B4-8893-84F64C71EEE7}"/>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9AD3DEE6-FF55-CB2C-A71D-AB0BDF7AFC8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A543DB-2D29-26DA-7CFB-7975D92B35F3}"/>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10126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97DEE-E81B-237B-C0D5-44C313C1512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19B791A-D5B4-FBF3-1B0A-ECECF21D753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CC3C7DF-9540-70F9-65B6-A199A375128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9B0F1A7-65FF-BE0F-586F-24A09B49D582}"/>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6" name="מציין מיקום של כותרת תחתונה 5">
            <a:extLst>
              <a:ext uri="{FF2B5EF4-FFF2-40B4-BE49-F238E27FC236}">
                <a16:creationId xmlns:a16="http://schemas.microsoft.com/office/drawing/2014/main" id="{D89DE779-D637-327F-0DAF-DFAC6AB08E1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A4B65A7-BBA8-E812-758B-94512859A0F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64528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B234C5-6EC9-9C8B-9692-01B80A327DF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6D4083B-1C45-5900-FEEA-BFFFF2F8B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9D3D0C9-AC7E-DB36-F99A-A151A4774F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1F256BA-BF71-ADC6-D507-F8179C3B2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1A28CDF-7540-B5A2-0111-4B12D2F608C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ADBDF17-D4BB-A708-E70B-8DF409C58716}"/>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8" name="מציין מיקום של כותרת תחתונה 7">
            <a:extLst>
              <a:ext uri="{FF2B5EF4-FFF2-40B4-BE49-F238E27FC236}">
                <a16:creationId xmlns:a16="http://schemas.microsoft.com/office/drawing/2014/main" id="{14636676-E16D-31A8-A5B7-84EF5EE8CA0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B556D86-AF74-33B1-9AEC-1239EEB5427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33501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FE86A3-1338-5ED7-9E6C-F1C07F021D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04EFB10-A1E2-662B-B929-C7DC352152E4}"/>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4" name="מציין מיקום של כותרת תחתונה 3">
            <a:extLst>
              <a:ext uri="{FF2B5EF4-FFF2-40B4-BE49-F238E27FC236}">
                <a16:creationId xmlns:a16="http://schemas.microsoft.com/office/drawing/2014/main" id="{8859CFF1-A508-ED55-5E40-89A1F55D513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A0B8684-12DD-98C1-858F-3E3306D1271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87109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B4DAEAC-2034-E75E-7183-79102DF1C77A}"/>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3" name="מציין מיקום של כותרת תחתונה 2">
            <a:extLst>
              <a:ext uri="{FF2B5EF4-FFF2-40B4-BE49-F238E27FC236}">
                <a16:creationId xmlns:a16="http://schemas.microsoft.com/office/drawing/2014/main" id="{118DB94A-41EB-0743-7EBF-7E44B7AD81B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3B5BD28-F795-635B-B86A-EF44B10E0CB9}"/>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9688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99F548-9AC5-36C0-1569-CA2127797CA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ABE2117-5F2E-3B50-5B32-564C61194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7116E4C-D5C0-E2C9-CDFF-D0E8CDA8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2B16862-98A5-1153-D46C-4D7431DC5F24}"/>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6" name="מציין מיקום של כותרת תחתונה 5">
            <a:extLst>
              <a:ext uri="{FF2B5EF4-FFF2-40B4-BE49-F238E27FC236}">
                <a16:creationId xmlns:a16="http://schemas.microsoft.com/office/drawing/2014/main" id="{94344B32-EC21-6E5D-DFDE-A1D9E02281E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6400467-5F11-5A3B-EFEF-A4EA4F4CDEA7}"/>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5253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B74E78-3B34-2B25-0D1F-7A1CC0D202F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4EE18B9-FADB-DF95-8456-EC1481AA5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BE3367A-02E4-58A4-9C2B-A63056DD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FF81A7-BD0A-4595-8EB6-6EBC608420F5}"/>
              </a:ext>
            </a:extLst>
          </p:cNvPr>
          <p:cNvSpPr>
            <a:spLocks noGrp="1"/>
          </p:cNvSpPr>
          <p:nvPr>
            <p:ph type="dt" sz="half" idx="10"/>
          </p:nvPr>
        </p:nvSpPr>
        <p:spPr/>
        <p:txBody>
          <a:bodyPr/>
          <a:lstStyle/>
          <a:p>
            <a:fld id="{B43D0B0F-FBE8-4583-B422-784021D88E34}" type="datetimeFigureOut">
              <a:rPr lang="he-IL" smtClean="0"/>
              <a:t>י"א/אלול/תשפ"ב</a:t>
            </a:fld>
            <a:endParaRPr lang="he-IL"/>
          </a:p>
        </p:txBody>
      </p:sp>
      <p:sp>
        <p:nvSpPr>
          <p:cNvPr id="6" name="מציין מיקום של כותרת תחתונה 5">
            <a:extLst>
              <a:ext uri="{FF2B5EF4-FFF2-40B4-BE49-F238E27FC236}">
                <a16:creationId xmlns:a16="http://schemas.microsoft.com/office/drawing/2014/main" id="{2D72A6DC-3A64-B9B3-D41C-76628FCD3F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534309-D603-3C1C-77C8-BE1FC76D9AE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28669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E0D112F-61DB-0D95-2ADA-68BC47A6D90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339D93A-94BB-BE0D-9549-470EDD39724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8E0960-B073-BD2D-2DA9-4DE600F29B2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3D0B0F-FBE8-4583-B422-784021D88E34}" type="datetimeFigureOut">
              <a:rPr lang="he-IL" smtClean="0"/>
              <a:t>י"א/אלול/תשפ"ב</a:t>
            </a:fld>
            <a:endParaRPr lang="he-IL"/>
          </a:p>
        </p:txBody>
      </p:sp>
      <p:sp>
        <p:nvSpPr>
          <p:cNvPr id="5" name="מציין מיקום של כותרת תחתונה 4">
            <a:extLst>
              <a:ext uri="{FF2B5EF4-FFF2-40B4-BE49-F238E27FC236}">
                <a16:creationId xmlns:a16="http://schemas.microsoft.com/office/drawing/2014/main" id="{C8BC2C35-6CC6-7F27-D319-F7F0B2308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2F89529-40E9-8BF2-768A-BFE3C7B356E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B1EF526-94AE-4EBF-BE01-7A531B6472DD}" type="slidenum">
              <a:rPr lang="he-IL" smtClean="0"/>
              <a:t>‹#›</a:t>
            </a:fld>
            <a:endParaRPr lang="he-IL"/>
          </a:p>
        </p:txBody>
      </p:sp>
    </p:spTree>
    <p:extLst>
      <p:ext uri="{BB962C8B-B14F-4D97-AF65-F5344CB8AC3E}">
        <p14:creationId xmlns:p14="http://schemas.microsoft.com/office/powerpoint/2010/main" val="77693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itizenlab.ca/2018/09/hide-and-seek-tracking-nso-groups-pegasus-spyware-to-operations-in-45-countries/" TargetMode="External"/><Relationship Id="rId2" Type="http://schemas.openxmlformats.org/officeDocument/2006/relationships/hyperlink" Target="https://citizenlab.ca/2016/08/million-dollar-dissident-iphone-zero-day-nso-group-uae/" TargetMode="External"/><Relationship Id="rId1" Type="http://schemas.openxmlformats.org/officeDocument/2006/relationships/slideLayout" Target="../slideLayouts/slideLayout2.xml"/><Relationship Id="rId6" Type="http://schemas.openxmlformats.org/officeDocument/2006/relationships/hyperlink" Target="https://linux.die.net/man/1/fpdns" TargetMode="External"/><Relationship Id="rId5" Type="http://schemas.openxmlformats.org/officeDocument/2006/relationships/hyperlink" Target="https://www.researchgate.net/publication/262347575_Towards_passive_DNS_software_fingerprinting" TargetMode="External"/><Relationship Id="rId4" Type="http://schemas.openxmlformats.org/officeDocument/2006/relationships/hyperlink" Target="https://fingerprint.com/blog/what-is-tls-fingerprinting-transport-layer-secur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B47BA1-F68A-9BE0-ABAE-2DC4867F0324}"/>
              </a:ext>
            </a:extLst>
          </p:cNvPr>
          <p:cNvSpPr>
            <a:spLocks noGrp="1"/>
          </p:cNvSpPr>
          <p:nvPr>
            <p:ph type="ctrTitle"/>
          </p:nvPr>
        </p:nvSpPr>
        <p:spPr/>
        <p:txBody>
          <a:bodyPr/>
          <a:lstStyle/>
          <a:p>
            <a:r>
              <a:rPr lang="en-US" dirty="0"/>
              <a:t>DNS Fingerprinting</a:t>
            </a:r>
            <a:endParaRPr lang="he-IL" dirty="0"/>
          </a:p>
        </p:txBody>
      </p:sp>
      <p:sp>
        <p:nvSpPr>
          <p:cNvPr id="3" name="כותרת משנה 2">
            <a:extLst>
              <a:ext uri="{FF2B5EF4-FFF2-40B4-BE49-F238E27FC236}">
                <a16:creationId xmlns:a16="http://schemas.microsoft.com/office/drawing/2014/main" id="{E5C46E2B-B5F1-584C-8087-729FE91B5A47}"/>
              </a:ext>
            </a:extLst>
          </p:cNvPr>
          <p:cNvSpPr>
            <a:spLocks noGrp="1"/>
          </p:cNvSpPr>
          <p:nvPr>
            <p:ph type="subTitle" idx="1"/>
          </p:nvPr>
        </p:nvSpPr>
        <p:spPr/>
        <p:txBody>
          <a:bodyPr/>
          <a:lstStyle/>
          <a:p>
            <a:r>
              <a:rPr lang="he-IL" dirty="0"/>
              <a:t>גלעד ליבשיץ</a:t>
            </a:r>
          </a:p>
          <a:p>
            <a:r>
              <a:rPr lang="he-IL" dirty="0"/>
              <a:t>דוד </a:t>
            </a:r>
            <a:r>
              <a:rPr lang="he-IL" dirty="0" err="1"/>
              <a:t>יחביץ</a:t>
            </a:r>
            <a:r>
              <a:rPr lang="he-IL" dirty="0"/>
              <a:t>'</a:t>
            </a:r>
          </a:p>
          <a:p>
            <a:r>
              <a:rPr lang="he-IL" dirty="0"/>
              <a:t>אירית ענבר</a:t>
            </a:r>
          </a:p>
        </p:txBody>
      </p:sp>
    </p:spTree>
    <p:extLst>
      <p:ext uri="{BB962C8B-B14F-4D97-AF65-F5344CB8AC3E}">
        <p14:creationId xmlns:p14="http://schemas.microsoft.com/office/powerpoint/2010/main" val="12473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11F7DC-6320-C01B-13DD-02044AAE2348}"/>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4450D5A6-9983-DC68-36F9-5DF6B9FC1C5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לאחר לחיצה ראשונה על הקישור שקיבלו מאחמד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ולפני שפרסמו את הממצאים שלהם, כל שרתי ה-</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ש-</a:t>
            </a:r>
            <a:r>
              <a:rPr lang="en-US" sz="1800" dirty="0">
                <a:effectLst/>
                <a:latin typeface="Arial" panose="020B0604020202020204" pitchFamily="34" charset="0"/>
                <a:ea typeface="Arial" panose="020B0604020202020204" pitchFamily="34" charset="0"/>
              </a:rPr>
              <a:t>citizen lab</a:t>
            </a:r>
            <a:r>
              <a:rPr lang="he-IL" sz="1800" dirty="0">
                <a:effectLst/>
                <a:latin typeface="Arial" panose="020B0604020202020204" pitchFamily="34" charset="0"/>
                <a:ea typeface="Arial" panose="020B0604020202020204" pitchFamily="34" charset="0"/>
              </a:rPr>
              <a:t> מצאו, הוסרו, ככל כנראה על ידי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לאחר כשבועיים, חלק מהשרתים עלו לרשת שוב אבל הוסרו אותם דפי ה- /</a:t>
            </a:r>
            <a:r>
              <a:rPr lang="en-US" sz="1800" dirty="0">
                <a:effectLst/>
                <a:latin typeface="Arial" panose="020B0604020202020204" pitchFamily="34" charset="0"/>
                <a:ea typeface="Arial" panose="020B0604020202020204" pitchFamily="34" charset="0"/>
              </a:rPr>
              <a:t>redirect.aspx</a:t>
            </a:r>
            <a:r>
              <a:rPr lang="he-IL" sz="1800" dirty="0">
                <a:effectLst/>
                <a:latin typeface="Arial" panose="020B0604020202020204" pitchFamily="34" charset="0"/>
                <a:ea typeface="Arial" panose="020B0604020202020204" pitchFamily="34" charset="0"/>
              </a:rPr>
              <a:t> ו /</a:t>
            </a:r>
            <a:r>
              <a:rPr lang="en-US" sz="1800" dirty="0">
                <a:effectLst/>
                <a:latin typeface="Arial" panose="020B0604020202020204" pitchFamily="34" charset="0"/>
                <a:ea typeface="Arial" panose="020B0604020202020204" pitchFamily="34" charset="0"/>
              </a:rPr>
              <a:t>support.aspx</a:t>
            </a:r>
            <a:r>
              <a:rPr lang="he-IL" sz="1800" dirty="0">
                <a:effectLst/>
                <a:latin typeface="Arial" panose="020B0604020202020204" pitchFamily="34" charset="0"/>
                <a:ea typeface="Arial" panose="020B0604020202020204" pitchFamily="34" charset="0"/>
              </a:rPr>
              <a:t> ונעשו שינויים בקוד השרת כדי לאפשר סגירת חיבור התקשורת עם השרת ללא החזרת מידע ממנו, אלא אם החיבור נעשה אך ורק דרך לינק ה-</a:t>
            </a:r>
            <a:r>
              <a:rPr lang="en-US" sz="1800" dirty="0">
                <a:effectLst/>
                <a:latin typeface="Arial" panose="020B0604020202020204" pitchFamily="34" charset="0"/>
                <a:ea typeface="Arial" panose="020B0604020202020204" pitchFamily="34" charset="0"/>
              </a:rPr>
              <a:t>exploit</a:t>
            </a:r>
            <a:r>
              <a:rPr lang="he-IL" sz="1800" dirty="0">
                <a:effectLst/>
                <a:latin typeface="Arial" panose="020B0604020202020204" pitchFamily="34" charset="0"/>
                <a:ea typeface="Arial" panose="020B0604020202020204" pitchFamily="34" charset="0"/>
              </a:rPr>
              <a:t> שהשרת מזהה כתקין.</a:t>
            </a:r>
          </a:p>
          <a:p>
            <a:r>
              <a:rPr lang="he-IL" sz="1800" dirty="0">
                <a:effectLst/>
                <a:latin typeface="Arial" panose="020B0604020202020204" pitchFamily="34" charset="0"/>
                <a:ea typeface="Arial" panose="020B0604020202020204" pitchFamily="34" charset="0"/>
              </a:rPr>
              <a:t>השינויים האלו מתאימים לשינויים שבוצעו ממקרים קודמים של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לאחר שחשפו טביעות אצבע דומות של מתחרים אחרים.</a:t>
            </a:r>
          </a:p>
          <a:p>
            <a:r>
              <a:rPr lang="he-IL" sz="1800" dirty="0">
                <a:effectLst/>
                <a:latin typeface="Arial" panose="020B0604020202020204" pitchFamily="34" charset="0"/>
                <a:ea typeface="Arial" panose="020B0604020202020204" pitchFamily="34" charset="0"/>
              </a:rPr>
              <a:t>השרתים שעלו מחדש לא תאמו יותר את טביעות האצבע שהמעבדה הפיקה ולכן חקרו מחדש לשם טביעות אצבע חדשות וסקרו את הרשת בתדירות </a:t>
            </a:r>
            <a:r>
              <a:rPr lang="he-IL" sz="1800" dirty="0">
                <a:latin typeface="Arial" panose="020B0604020202020204" pitchFamily="34" charset="0"/>
                <a:ea typeface="Arial" panose="020B0604020202020204" pitchFamily="34" charset="0"/>
              </a:rPr>
              <a:t>ג</a:t>
            </a:r>
            <a:r>
              <a:rPr lang="he-IL" sz="1800" dirty="0">
                <a:effectLst/>
                <a:latin typeface="Arial" panose="020B0604020202020204" pitchFamily="34" charset="0"/>
                <a:ea typeface="Arial" panose="020B0604020202020204" pitchFamily="34" charset="0"/>
              </a:rPr>
              <a:t>בוהה.</a:t>
            </a:r>
          </a:p>
          <a:p>
            <a:r>
              <a:rPr lang="he-IL" sz="1800" dirty="0">
                <a:effectLst/>
                <a:latin typeface="Arial" panose="020B0604020202020204" pitchFamily="34" charset="0"/>
                <a:ea typeface="Arial" panose="020B0604020202020204" pitchFamily="34" charset="0"/>
              </a:rPr>
              <a:t>בין השנים 2016-2018 מצאו 1091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ו-1014 שמות דומיין המתאימים לטביעות אצבע 'החדשות'.</a:t>
            </a:r>
          </a:p>
          <a:p>
            <a:r>
              <a:rPr lang="he-IL" sz="1800" dirty="0">
                <a:effectLst/>
                <a:latin typeface="Arial" panose="020B0604020202020204" pitchFamily="34" charset="0"/>
                <a:ea typeface="Arial" panose="020B0604020202020204" pitchFamily="34" charset="0"/>
              </a:rPr>
              <a:t>המעבדה חקרה את התנהגות של כמה שרתים החשודים כשרתי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ופיתחה 3 טביעות אצבע.</a:t>
            </a: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82789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8D2B1B-654F-ABE3-E7F9-42E52380CD0B}"/>
              </a:ext>
            </a:extLst>
          </p:cNvPr>
          <p:cNvSpPr>
            <a:spLocks noGrp="1"/>
          </p:cNvSpPr>
          <p:nvPr>
            <p:ph type="title"/>
          </p:nvPr>
        </p:nvSpPr>
        <p:spPr/>
        <p:txBody>
          <a:bodyPr/>
          <a:lstStyle/>
          <a:p>
            <a:pPr algn="ctr"/>
            <a:r>
              <a:rPr lang="en-US" dirty="0"/>
              <a:t>The Finger Prints</a:t>
            </a:r>
            <a:endParaRPr lang="he-IL" dirty="0"/>
          </a:p>
        </p:txBody>
      </p:sp>
      <p:sp>
        <p:nvSpPr>
          <p:cNvPr id="3" name="מציין מיקום תוכן 2">
            <a:extLst>
              <a:ext uri="{FF2B5EF4-FFF2-40B4-BE49-F238E27FC236}">
                <a16:creationId xmlns:a16="http://schemas.microsoft.com/office/drawing/2014/main" id="{18993E9E-BB2A-E399-097D-68381CC49FFB}"/>
              </a:ext>
            </a:extLst>
          </p:cNvPr>
          <p:cNvSpPr>
            <a:spLocks noGrp="1"/>
          </p:cNvSpPr>
          <p:nvPr>
            <p:ph idx="1"/>
          </p:nvPr>
        </p:nvSpPr>
        <p:spPr>
          <a:xfrm>
            <a:off x="838200" y="1809560"/>
            <a:ext cx="10515600" cy="4351338"/>
          </a:xfrm>
        </p:spPr>
        <p:txBody>
          <a:bodyPr>
            <a:noAutofit/>
          </a:bodyPr>
          <a:lstStyle/>
          <a:p>
            <a:pPr algn="r" rtl="1">
              <a:lnSpc>
                <a:spcPct val="115000"/>
              </a:lnSpc>
            </a:pPr>
            <a:r>
              <a:rPr lang="he-IL" sz="1800" dirty="0">
                <a:effectLst/>
                <a:latin typeface="Arial" panose="020B0604020202020204" pitchFamily="34" charset="0"/>
                <a:ea typeface="Arial" panose="020B0604020202020204" pitchFamily="34" charset="0"/>
              </a:rPr>
              <a:t>טביעת אצבע ראשונה נמצאה ב-</a:t>
            </a:r>
            <a:r>
              <a:rPr lang="en-US" sz="1800" dirty="0">
                <a:effectLst/>
                <a:latin typeface="Arial" panose="020B0604020202020204" pitchFamily="34" charset="0"/>
                <a:ea typeface="Arial" panose="020B0604020202020204" pitchFamily="34" charset="0"/>
              </a:rPr>
              <a:t>TLS - transport layer security</a:t>
            </a:r>
            <a:r>
              <a:rPr lang="he-IL" sz="1800"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הוא פרוטוקול להצפנת תקשורת מבוססת </a:t>
            </a:r>
            <a:r>
              <a:rPr lang="en-US" sz="1800" dirty="0">
                <a:effectLst/>
                <a:latin typeface="Arial" panose="020B0604020202020204" pitchFamily="34" charset="0"/>
                <a:ea typeface="Arial" panose="020B0604020202020204" pitchFamily="34" charset="0"/>
              </a:rPr>
              <a:t>web</a:t>
            </a:r>
            <a:r>
              <a:rPr lang="he-IL" sz="1800" dirty="0">
                <a:effectLst/>
                <a:latin typeface="Arial" panose="020B0604020202020204" pitchFamily="34" charset="0"/>
                <a:ea typeface="Arial" panose="020B0604020202020204" pitchFamily="34" charset="0"/>
              </a:rPr>
              <a:t> בין הלקוח לשרת, בעזרת חבילות ואלגוריתמי הצפנה שונים.</a:t>
            </a:r>
          </a:p>
          <a:p>
            <a:pPr algn="r" rtl="1">
              <a:lnSpc>
                <a:spcPct val="115000"/>
              </a:lnSpc>
            </a:pPr>
            <a:r>
              <a:rPr lang="he-IL" sz="1800" dirty="0">
                <a:effectLst/>
                <a:latin typeface="Arial" panose="020B0604020202020204" pitchFamily="34" charset="0"/>
                <a:ea typeface="Arial" panose="020B0604020202020204" pitchFamily="34" charset="0"/>
              </a:rPr>
              <a:t>לאחר סיום חיבור </a:t>
            </a:r>
            <a:r>
              <a:rPr lang="en-US" sz="1800" dirty="0">
                <a:effectLst/>
                <a:latin typeface="Arial" panose="020B0604020202020204" pitchFamily="34" charset="0"/>
                <a:ea typeface="Arial" panose="020B0604020202020204" pitchFamily="34" charset="0"/>
              </a:rPr>
              <a:t>TCP</a:t>
            </a:r>
            <a:r>
              <a:rPr lang="he-IL" sz="1800" dirty="0">
                <a:effectLst/>
                <a:latin typeface="Arial" panose="020B0604020202020204" pitchFamily="34" charset="0"/>
                <a:ea typeface="Arial" panose="020B0604020202020204" pitchFamily="34" charset="0"/>
              </a:rPr>
              <a:t> מתבצעת גם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מצד הלקוח נשלחת הודעת </a:t>
            </a:r>
            <a:r>
              <a:rPr lang="en-US" sz="1800" dirty="0">
                <a:effectLst/>
                <a:latin typeface="Arial" panose="020B0604020202020204" pitchFamily="34" charset="0"/>
                <a:ea typeface="Arial" panose="020B0604020202020204" pitchFamily="34" charset="0"/>
              </a:rPr>
              <a:t>client hello</a:t>
            </a:r>
            <a:r>
              <a:rPr lang="he-IL" sz="1800" dirty="0">
                <a:effectLst/>
                <a:latin typeface="Arial" panose="020B0604020202020204" pitchFamily="34" charset="0"/>
                <a:ea typeface="Arial" panose="020B0604020202020204" pitchFamily="34" charset="0"/>
              </a:rPr>
              <a:t> עם פרטי ההצפנה שמתאימים לו.</a:t>
            </a: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השרת מנתח את ההודעה, משווה בין רשימת </a:t>
            </a:r>
            <a:r>
              <a:rPr lang="he-IL" sz="1800" dirty="0" err="1">
                <a:effectLst/>
                <a:latin typeface="Arial" panose="020B0604020202020204" pitchFamily="34" charset="0"/>
                <a:ea typeface="Arial" panose="020B0604020202020204" pitchFamily="34" charset="0"/>
              </a:rPr>
              <a:t>ההצפנות</a:t>
            </a:r>
            <a:r>
              <a:rPr lang="he-IL" sz="1800" dirty="0">
                <a:effectLst/>
                <a:latin typeface="Arial" panose="020B0604020202020204" pitchFamily="34" charset="0"/>
                <a:ea typeface="Arial" panose="020B0604020202020204" pitchFamily="34" charset="0"/>
              </a:rPr>
              <a:t> של הלקוח לרשימת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שהשרת תומך בהם ושולח בחזרה הודעת </a:t>
            </a:r>
            <a:r>
              <a:rPr lang="en-US" sz="1800" dirty="0">
                <a:effectLst/>
                <a:latin typeface="Arial" panose="020B0604020202020204" pitchFamily="34" charset="0"/>
                <a:ea typeface="Arial" panose="020B0604020202020204" pitchFamily="34" charset="0"/>
              </a:rPr>
              <a:t>server hello</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ולאחר שליחת פרטים נוספים וביצוע בדיקות בין שני הצדדים מסתיימת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כאשר השרת והלקוח מתואמים עם שיטות ההצפנה.</a:t>
            </a:r>
          </a:p>
          <a:p>
            <a:pPr algn="r" rtl="1">
              <a:lnSpc>
                <a:spcPct val="115000"/>
              </a:lnSpc>
            </a:pPr>
            <a:r>
              <a:rPr lang="he-IL" sz="1800" dirty="0">
                <a:effectLst/>
                <a:latin typeface="Arial" panose="020B0604020202020204" pitchFamily="34" charset="0"/>
                <a:ea typeface="Arial" panose="020B0604020202020204" pitchFamily="34" charset="0"/>
              </a:rPr>
              <a:t>בהודעות שמתחלפות בין הלקוח לשרת וההפך יש שדה של 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 הרשימה תלויה בספריות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שונות.</a:t>
            </a:r>
          </a:p>
          <a:p>
            <a:pPr algn="r" rtl="1">
              <a:lnSpc>
                <a:spcPct val="115000"/>
              </a:lnSpc>
            </a:pPr>
            <a:r>
              <a:rPr lang="he-IL" sz="1800" dirty="0">
                <a:effectLst/>
                <a:latin typeface="Arial" panose="020B0604020202020204" pitchFamily="34" charset="0"/>
                <a:ea typeface="Arial" panose="020B0604020202020204" pitchFamily="34" charset="0"/>
              </a:rPr>
              <a:t>לפיכך ניתן לבנות טביעות אצבע לפי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והספריות הנמצאות של שרת או לקוח בהשוואה לאותם ספריות, ולהתאים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ושרתים לפי ספריית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לפי פרטי השדות בתקשורת של </a:t>
            </a:r>
            <a:r>
              <a:rPr lang="en-US" sz="1800" dirty="0">
                <a:effectLst/>
                <a:latin typeface="Arial" panose="020B0604020202020204" pitchFamily="34" charset="0"/>
                <a:ea typeface="Arial" panose="020B0604020202020204" pitchFamily="34" charset="0"/>
              </a:rPr>
              <a:t>TLS handshake</a:t>
            </a:r>
            <a:r>
              <a:rPr lang="he-IL" sz="1800" dirty="0">
                <a:effectLst/>
                <a:latin typeface="Arial" panose="020B0604020202020204" pitchFamily="34" charset="0"/>
                <a:ea typeface="Arial" panose="020B0604020202020204" pitchFamily="34" charset="0"/>
              </a:rPr>
              <a:t> המעבדה הצליחה לבנות טביעת אצבע.</a:t>
            </a: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5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0E8033-36C4-89AA-EAC0-E8981C53D23F}"/>
              </a:ext>
            </a:extLst>
          </p:cNvPr>
          <p:cNvSpPr>
            <a:spLocks noGrp="1"/>
          </p:cNvSpPr>
          <p:nvPr>
            <p:ph type="title"/>
          </p:nvPr>
        </p:nvSpPr>
        <p:spPr/>
        <p:txBody>
          <a:bodyPr/>
          <a:lstStyle/>
          <a:p>
            <a:pPr algn="ctr"/>
            <a:r>
              <a:rPr lang="en-US" dirty="0"/>
              <a:t>Now To The Lab</a:t>
            </a:r>
            <a:endParaRPr lang="he-IL" dirty="0"/>
          </a:p>
        </p:txBody>
      </p:sp>
      <p:sp>
        <p:nvSpPr>
          <p:cNvPr id="3" name="מציין מיקום תוכן 2">
            <a:extLst>
              <a:ext uri="{FF2B5EF4-FFF2-40B4-BE49-F238E27FC236}">
                <a16:creationId xmlns:a16="http://schemas.microsoft.com/office/drawing/2014/main" id="{045F344B-F9BC-1E76-BD96-74B50021F529}"/>
              </a:ext>
            </a:extLst>
          </p:cNvPr>
          <p:cNvSpPr>
            <a:spLocks noGrp="1"/>
          </p:cNvSpPr>
          <p:nvPr>
            <p:ph idx="1"/>
          </p:nvPr>
        </p:nvSpPr>
        <p:spPr/>
        <p:txBody>
          <a:bodyPr/>
          <a:lstStyle/>
          <a:p>
            <a:r>
              <a:rPr lang="he-IL" sz="1800" dirty="0">
                <a:effectLst/>
                <a:ea typeface="Arial" panose="020B0604020202020204" pitchFamily="34" charset="0"/>
                <a:cs typeface="Arial" panose="020B0604020202020204" pitchFamily="34" charset="0"/>
              </a:rPr>
              <a:t>שתי טביעות אצבע נוספות הציגו הגדרות קונפיגורציה שונות שצפו במהלך הסריקות – לצערנו נתונים נוספים עליהם לא פורסמו מסיבות שיפורטו בהמשך.</a:t>
            </a:r>
          </a:p>
          <a:p>
            <a:endParaRPr lang="he-IL" sz="1800" dirty="0">
              <a:effectLst/>
              <a:ea typeface="Arial" panose="020B0604020202020204" pitchFamily="34" charset="0"/>
              <a:cs typeface="Arial" panose="020B0604020202020204" pitchFamily="34" charset="0"/>
            </a:endParaRPr>
          </a:p>
          <a:p>
            <a:r>
              <a:rPr lang="he-IL" sz="1800" dirty="0">
                <a:effectLst/>
                <a:ea typeface="Arial" panose="020B0604020202020204" pitchFamily="34" charset="0"/>
                <a:cs typeface="Arial" panose="020B0604020202020204" pitchFamily="34" charset="0"/>
              </a:rPr>
              <a:t>אם שרת מתאים לטביעת אצבע 1 ולאחת מהטביעות 2 או 3 השרת מוגדר כחלק ממבנה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של קבוצת </a:t>
            </a:r>
            <a:r>
              <a:rPr lang="en-US" sz="1800" dirty="0">
                <a:effectLst/>
                <a:latin typeface="Arial" panose="020B0604020202020204" pitchFamily="34" charset="0"/>
                <a:ea typeface="Arial" panose="020B0604020202020204" pitchFamily="34" charset="0"/>
              </a:rPr>
              <a:t>NSO</a:t>
            </a:r>
            <a:r>
              <a:rPr lang="he-IL" sz="1800" dirty="0">
                <a:effectLst/>
                <a:ea typeface="Arial" panose="020B0604020202020204" pitchFamily="34" charset="0"/>
                <a:cs typeface="Arial" panose="020B0604020202020204" pitchFamily="34" charset="0"/>
              </a:rPr>
              <a:t>.</a:t>
            </a:r>
          </a:p>
          <a:p>
            <a:r>
              <a:rPr lang="he-IL" sz="1800" dirty="0">
                <a:effectLst/>
                <a:ea typeface="Arial" panose="020B0604020202020204" pitchFamily="34" charset="0"/>
                <a:cs typeface="Arial" panose="020B0604020202020204" pitchFamily="34" charset="0"/>
              </a:rPr>
              <a:t>הם השתמשו בטכניקת </a:t>
            </a:r>
            <a:r>
              <a:rPr lang="en-US" sz="1800" dirty="0" err="1">
                <a:effectLst/>
                <a:latin typeface="Arial" panose="020B0604020202020204" pitchFamily="34" charset="0"/>
                <a:ea typeface="Arial" panose="020B0604020202020204" pitchFamily="34" charset="0"/>
              </a:rPr>
              <a:t>athena</a:t>
            </a:r>
            <a:r>
              <a:rPr lang="he-IL" sz="1800" dirty="0">
                <a:effectLst/>
                <a:ea typeface="Arial" panose="020B0604020202020204" pitchFamily="34" charset="0"/>
                <a:cs typeface="Arial" panose="020B0604020202020204" pitchFamily="34" charset="0"/>
              </a:rPr>
              <a:t> כדי לקבץ את התוצאות ל 36 קבוצות שונות.</a:t>
            </a:r>
          </a:p>
          <a:p>
            <a:r>
              <a:rPr lang="he-IL" sz="1800" dirty="0">
                <a:effectLst/>
                <a:ea typeface="Arial" panose="020B0604020202020204" pitchFamily="34" charset="0"/>
                <a:cs typeface="Arial" panose="020B0604020202020204" pitchFamily="34" charset="0"/>
              </a:rPr>
              <a:t>כל קבוצה מייצגת מפעיל של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אך עלולה לייצג מערכות הדגמה ובדיקות.</a:t>
            </a:r>
          </a:p>
          <a:p>
            <a:pPr marL="0" indent="0">
              <a:buNone/>
            </a:pP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22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A314E9-599E-42B1-6645-4EAA443E907D}"/>
              </a:ext>
            </a:extLst>
          </p:cNvPr>
          <p:cNvSpPr>
            <a:spLocks noGrp="1"/>
          </p:cNvSpPr>
          <p:nvPr>
            <p:ph type="title"/>
          </p:nvPr>
        </p:nvSpPr>
        <p:spPr/>
        <p:txBody>
          <a:bodyPr/>
          <a:lstStyle/>
          <a:p>
            <a:pPr algn="ctr"/>
            <a:r>
              <a:rPr lang="he-IL" dirty="0"/>
              <a:t>אתיקה</a:t>
            </a:r>
          </a:p>
        </p:txBody>
      </p:sp>
      <p:sp>
        <p:nvSpPr>
          <p:cNvPr id="3" name="מציין מיקום תוכן 2">
            <a:extLst>
              <a:ext uri="{FF2B5EF4-FFF2-40B4-BE49-F238E27FC236}">
                <a16:creationId xmlns:a16="http://schemas.microsoft.com/office/drawing/2014/main" id="{6810D82D-2220-91E1-D8CF-5C761A7F7F17}"/>
              </a:ext>
            </a:extLst>
          </p:cNvPr>
          <p:cNvSpPr>
            <a:spLocks noGrp="1"/>
          </p:cNvSpPr>
          <p:nvPr>
            <p:ph idx="1"/>
          </p:nvPr>
        </p:nvSpPr>
        <p:spPr/>
        <p:txBody>
          <a:bodyPr/>
          <a:lstStyle/>
          <a:p>
            <a:r>
              <a:rPr lang="he-IL" sz="2800" dirty="0">
                <a:effectLst/>
                <a:ea typeface="Arial" panose="020B0604020202020204" pitchFamily="34" charset="0"/>
                <a:cs typeface="Arial" panose="020B0604020202020204" pitchFamily="34" charset="0"/>
              </a:rPr>
              <a:t>במהלך הסקירה והתוצאות, </a:t>
            </a:r>
            <a:r>
              <a:rPr lang="en-US" sz="2800" dirty="0">
                <a:effectLst/>
                <a:latin typeface="Arial" panose="020B0604020202020204" pitchFamily="34" charset="0"/>
                <a:ea typeface="Arial" panose="020B0604020202020204" pitchFamily="34" charset="0"/>
              </a:rPr>
              <a:t>citizen lab</a:t>
            </a:r>
            <a:r>
              <a:rPr lang="he-IL" sz="2800" dirty="0">
                <a:effectLst/>
                <a:ea typeface="Arial" panose="020B0604020202020204" pitchFamily="34" charset="0"/>
                <a:cs typeface="Arial" panose="020B0604020202020204" pitchFamily="34" charset="0"/>
              </a:rPr>
              <a:t> לא פרסמה טביעות אצבע ספציפיות או טכניקות </a:t>
            </a:r>
            <a:r>
              <a:rPr lang="he-IL" sz="2800" dirty="0" err="1">
                <a:effectLst/>
                <a:ea typeface="Arial" panose="020B0604020202020204" pitchFamily="34" charset="0"/>
                <a:cs typeface="Arial" panose="020B0604020202020204" pitchFamily="34" charset="0"/>
              </a:rPr>
              <a:t>מסויימות</a:t>
            </a:r>
            <a:r>
              <a:rPr lang="he-IL" sz="2800" dirty="0">
                <a:effectLst/>
                <a:ea typeface="Arial" panose="020B0604020202020204" pitchFamily="34" charset="0"/>
                <a:cs typeface="Arial" panose="020B0604020202020204" pitchFamily="34" charset="0"/>
              </a:rPr>
              <a:t>, כדי למנוע נזק משימוש של קבוצות חיצוניות ליצירה רשימות </a:t>
            </a:r>
            <a:r>
              <a:rPr lang="he-IL" sz="2800" dirty="0" err="1">
                <a:effectLst/>
                <a:ea typeface="Arial" panose="020B0604020202020204" pitchFamily="34" charset="0"/>
                <a:cs typeface="Arial" panose="020B0604020202020204" pitchFamily="34" charset="0"/>
              </a:rPr>
              <a:t>דומיינים</a:t>
            </a:r>
            <a:r>
              <a:rPr lang="he-IL" sz="2800" dirty="0">
                <a:effectLst/>
                <a:ea typeface="Arial" panose="020B0604020202020204" pitchFamily="34" charset="0"/>
                <a:cs typeface="Arial" panose="020B0604020202020204" pitchFamily="34" charset="0"/>
              </a:rPr>
              <a:t> של </a:t>
            </a:r>
            <a:r>
              <a:rPr lang="en-US" sz="2800" dirty="0">
                <a:effectLst/>
                <a:latin typeface="Arial" panose="020B0604020202020204" pitchFamily="34" charset="0"/>
                <a:ea typeface="Arial" panose="020B0604020202020204" pitchFamily="34" charset="0"/>
              </a:rPr>
              <a:t>NSO</a:t>
            </a:r>
            <a:r>
              <a:rPr lang="he-IL" sz="2800" dirty="0">
                <a:effectLst/>
                <a:ea typeface="Arial" panose="020B0604020202020204" pitchFamily="34" charset="0"/>
                <a:cs typeface="Arial" panose="020B0604020202020204" pitchFamily="34" charset="0"/>
              </a:rPr>
              <a:t>.</a:t>
            </a:r>
          </a:p>
          <a:p>
            <a:r>
              <a:rPr lang="he-IL" sz="2800" dirty="0">
                <a:effectLst/>
                <a:ea typeface="Arial" panose="020B0604020202020204" pitchFamily="34" charset="0"/>
                <a:cs typeface="Arial" panose="020B0604020202020204" pitchFamily="34" charset="0"/>
              </a:rPr>
              <a:t>במהלך הסריקות כחלק משמירת אתיקה של </a:t>
            </a:r>
            <a:r>
              <a:rPr lang="en-US" sz="2800" dirty="0">
                <a:effectLst/>
                <a:latin typeface="Arial" panose="020B0604020202020204" pitchFamily="34" charset="0"/>
                <a:ea typeface="Arial" panose="020B0604020202020204" pitchFamily="34" charset="0"/>
              </a:rPr>
              <a:t>DNS probing</a:t>
            </a:r>
            <a:r>
              <a:rPr lang="he-IL" sz="2800" dirty="0">
                <a:effectLst/>
                <a:ea typeface="Arial" panose="020B0604020202020204" pitchFamily="34" charset="0"/>
                <a:cs typeface="Arial" panose="020B0604020202020204" pitchFamily="34" charset="0"/>
              </a:rPr>
              <a:t> הם התחשבו בהשפעת הפעולות והסריקות שלהם על משתמשים שאינם מטרתם ושאפו לצמצם את הסיכוי של כל הפרעה.</a:t>
            </a:r>
          </a:p>
          <a:p>
            <a:r>
              <a:rPr lang="he-IL" dirty="0">
                <a:cs typeface="Arial" panose="020B0604020202020204" pitchFamily="34" charset="0"/>
              </a:rPr>
              <a:t>על כן, קיימים פרטים חסרים ללמידה עצמית ולשם קריאה ביקורתית, אולם טכניקות העבודה משמשות לנו ככלי לימודי בערך ערך רב.</a:t>
            </a:r>
            <a:endParaRPr lang="he-IL" dirty="0"/>
          </a:p>
          <a:p>
            <a:endParaRPr lang="he-IL" dirty="0"/>
          </a:p>
        </p:txBody>
      </p:sp>
    </p:spTree>
    <p:extLst>
      <p:ext uri="{BB962C8B-B14F-4D97-AF65-F5344CB8AC3E}">
        <p14:creationId xmlns:p14="http://schemas.microsoft.com/office/powerpoint/2010/main" val="286394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4268B2-A5BF-6589-FFAF-AC6CAB257EAD}"/>
              </a:ext>
            </a:extLst>
          </p:cNvPr>
          <p:cNvSpPr>
            <a:spLocks noGrp="1"/>
          </p:cNvSpPr>
          <p:nvPr>
            <p:ph type="title"/>
          </p:nvPr>
        </p:nvSpPr>
        <p:spPr/>
        <p:txBody>
          <a:bodyPr>
            <a:normAutofit/>
          </a:bodyPr>
          <a:lstStyle/>
          <a:p>
            <a:r>
              <a:rPr lang="he-IL" sz="3600" dirty="0">
                <a:effectLst/>
                <a:ea typeface="Arial" panose="020B0604020202020204" pitchFamily="34" charset="0"/>
                <a:cs typeface="Arial" panose="020B0604020202020204" pitchFamily="34" charset="0"/>
              </a:rPr>
              <a:t>שיטות נוספות ל-</a:t>
            </a:r>
            <a:r>
              <a:rPr lang="en-US" sz="3600" b="1" dirty="0">
                <a:effectLst/>
                <a:latin typeface="Arial" panose="020B0604020202020204" pitchFamily="34" charset="0"/>
                <a:ea typeface="Arial" panose="020B0604020202020204" pitchFamily="34" charset="0"/>
              </a:rPr>
              <a:t>DNS Finger Printing</a:t>
            </a:r>
            <a:endParaRPr lang="he-IL" sz="7200" dirty="0"/>
          </a:p>
        </p:txBody>
      </p:sp>
      <p:sp>
        <p:nvSpPr>
          <p:cNvPr id="3" name="מציין מיקום תוכן 2">
            <a:extLst>
              <a:ext uri="{FF2B5EF4-FFF2-40B4-BE49-F238E27FC236}">
                <a16:creationId xmlns:a16="http://schemas.microsoft.com/office/drawing/2014/main" id="{8B68A17F-6C9E-45E2-0C93-44B7421AB02E}"/>
              </a:ext>
            </a:extLst>
          </p:cNvPr>
          <p:cNvSpPr>
            <a:spLocks noGrp="1"/>
          </p:cNvSpPr>
          <p:nvPr>
            <p:ph idx="1"/>
          </p:nvPr>
        </p:nvSpPr>
        <p:spPr/>
        <p:txBody>
          <a:bodyPr>
            <a:normAutofit fontScale="85000" lnSpcReduction="10000"/>
          </a:bodyPr>
          <a:lstStyle/>
          <a:p>
            <a:r>
              <a:rPr lang="he-IL" sz="1800" u="sng" dirty="0">
                <a:effectLst/>
                <a:latin typeface="Arial" panose="020B0604020202020204" pitchFamily="34" charset="0"/>
                <a:ea typeface="Arial" panose="020B0604020202020204" pitchFamily="34" charset="0"/>
              </a:rPr>
              <a:t>גישה פסיבית לבניית טביעות </a:t>
            </a:r>
            <a:r>
              <a:rPr lang="en-US" sz="1800" u="sng"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גישה שונה לטכניקת טביעות אצבע לזיהוי התוכנה המותקנת על שרתי </a:t>
            </a:r>
            <a:r>
              <a:rPr lang="en-US" sz="1800" dirty="0">
                <a:effectLst/>
                <a:latin typeface="Arial" panose="020B0604020202020204" pitchFamily="34" charset="0"/>
                <a:ea typeface="Arial" panose="020B0604020202020204" pitchFamily="34" charset="0"/>
              </a:rPr>
              <a:t>DNS resolver</a:t>
            </a:r>
            <a:r>
              <a:rPr lang="he-IL" sz="1800" dirty="0">
                <a:effectLst/>
                <a:latin typeface="Arial" panose="020B0604020202020204" pitchFamily="34" charset="0"/>
                <a:ea typeface="Arial" panose="020B0604020202020204" pitchFamily="34" charset="0"/>
              </a:rPr>
              <a:t>. </a:t>
            </a:r>
          </a:p>
          <a:p>
            <a:r>
              <a:rPr lang="he-IL" sz="1800" dirty="0">
                <a:effectLst/>
                <a:latin typeface="Arial" panose="020B0604020202020204" pitchFamily="34" charset="0"/>
                <a:ea typeface="Arial" panose="020B0604020202020204" pitchFamily="34" charset="0"/>
              </a:rPr>
              <a:t>אוסף מידע באופן פסיבי לפי התעבורה, בשיטה זו אין צורך בשליחת בקשות במהלך הסריקה. </a:t>
            </a:r>
          </a:p>
          <a:p>
            <a:r>
              <a:rPr lang="he-IL" sz="1800" dirty="0">
                <a:effectLst/>
                <a:latin typeface="Arial" panose="020B0604020202020204" pitchFamily="34" charset="0"/>
                <a:ea typeface="Arial" panose="020B0604020202020204" pitchFamily="34" charset="0"/>
              </a:rPr>
              <a:t>בתחילה יבחנו דפוסים של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בכוונה מתוכננת וינסחו חוקים הנצפים בתוצאות כדי לזהות תוכנה ומערכת הפעלה של השרת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a:t>
            </a:r>
          </a:p>
          <a:p>
            <a:endParaRPr lang="he-IL" sz="1800" dirty="0">
              <a:latin typeface="Arial" panose="020B0604020202020204" pitchFamily="34" charset="0"/>
              <a:ea typeface="Arial" panose="020B0604020202020204" pitchFamily="34" charset="0"/>
            </a:endParaRPr>
          </a:p>
          <a:p>
            <a:pPr algn="r" rtl="1">
              <a:lnSpc>
                <a:spcPct val="115000"/>
              </a:lnSpc>
            </a:pPr>
            <a:r>
              <a:rPr lang="en-US" sz="1800" u="sng" dirty="0">
                <a:effectLst/>
                <a:latin typeface="Arial" panose="020B0604020202020204" pitchFamily="34" charset="0"/>
                <a:ea typeface="Arial" panose="020B0604020202020204" pitchFamily="34" charset="0"/>
              </a:rPr>
              <a:t>DONUT - Domain oriented network unmasking tool</a:t>
            </a:r>
          </a:p>
          <a:p>
            <a:pPr algn="r" rtl="1">
              <a:lnSpc>
                <a:spcPct val="115000"/>
              </a:lnSpc>
            </a:pPr>
            <a:r>
              <a:rPr lang="he-IL" sz="1800" dirty="0">
                <a:effectLst/>
                <a:latin typeface="Arial" panose="020B0604020202020204" pitchFamily="34" charset="0"/>
                <a:ea typeface="Arial" panose="020B0604020202020204" pitchFamily="34" charset="0"/>
              </a:rPr>
              <a:t>מערכות לבניית טביעות אצבע אשר עוסקות בעיקר וזיהוי של סוג מערכת הפעלה של שרת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סוג המכשיר, תוכנות בשימוש ומבנה התקשורת לפי 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a:t>
            </a:r>
          </a:p>
          <a:p>
            <a:pPr algn="r" rtl="1">
              <a:lnSpc>
                <a:spcPct val="115000"/>
              </a:lnSpc>
            </a:pPr>
            <a:r>
              <a:rPr lang="he-IL" sz="1800" dirty="0">
                <a:effectLst/>
                <a:latin typeface="Arial" panose="020B0604020202020204" pitchFamily="34" charset="0"/>
                <a:ea typeface="Arial" panose="020B0604020202020204" pitchFamily="34" charset="0"/>
              </a:rPr>
              <a:t>עיקרן של אותן המערכות הוא שימוש בחוקים, הגדרות והתנהגויות כדי לזהות מאפיינים מסוימים ובכך ניתנת האפשרות להרחבתן בקלות.</a:t>
            </a:r>
          </a:p>
          <a:p>
            <a:pPr algn="r" rtl="1">
              <a:lnSpc>
                <a:spcPct val="115000"/>
              </a:lnSpc>
            </a:pPr>
            <a:r>
              <a:rPr lang="he-IL" sz="1800" dirty="0">
                <a:effectLst/>
                <a:latin typeface="Arial" panose="020B0604020202020204" pitchFamily="34" charset="0"/>
                <a:ea typeface="Arial" panose="020B0604020202020204" pitchFamily="34" charset="0"/>
              </a:rPr>
              <a:t>בנוסף התוכנה מסוגלת לזהות הגדרות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 ולחלק לבצע </a:t>
            </a:r>
            <a:r>
              <a:rPr lang="en-US" sz="1800" dirty="0">
                <a:effectLst/>
                <a:latin typeface="Arial" panose="020B0604020202020204" pitchFamily="34" charset="0"/>
                <a:ea typeface="Arial" panose="020B0604020202020204" pitchFamily="34" charset="0"/>
              </a:rPr>
              <a:t>de-NAT</a:t>
            </a:r>
            <a:r>
              <a:rPr lang="he-IL" sz="1800" dirty="0">
                <a:effectLst/>
                <a:latin typeface="Arial" panose="020B0604020202020204" pitchFamily="34" charset="0"/>
                <a:ea typeface="Arial" panose="020B0604020202020204" pitchFamily="34" charset="0"/>
              </a:rPr>
              <a:t> לתעבורת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לזהות את כתובת המקור אמיתית ללא השפעת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u="sng" dirty="0" err="1">
                <a:effectLst/>
                <a:latin typeface="Arial" panose="020B0604020202020204" pitchFamily="34" charset="0"/>
                <a:ea typeface="Arial" panose="020B0604020202020204" pitchFamily="34" charset="0"/>
              </a:rPr>
              <a:t>Fpdns</a:t>
            </a:r>
            <a:r>
              <a:rPr lang="en-US" sz="1800" u="sng" dirty="0">
                <a:effectLst/>
                <a:latin typeface="Arial" panose="020B0604020202020204" pitchFamily="34" charset="0"/>
                <a:ea typeface="Arial" panose="020B0604020202020204" pitchFamily="34" charset="0"/>
              </a:rPr>
              <a:t> - DNS server fingerprinting tool</a:t>
            </a:r>
            <a:endParaRPr lang="en-US" sz="1800" dirty="0">
              <a:effectLst/>
              <a:latin typeface="Arial" panose="020B0604020202020204" pitchFamily="34" charset="0"/>
              <a:ea typeface="Arial" panose="020B0604020202020204" pitchFamily="34" charset="0"/>
            </a:endParaRPr>
          </a:p>
          <a:p>
            <a:pPr algn="r" rtl="1">
              <a:lnSpc>
                <a:spcPct val="115000"/>
              </a:lnSpc>
            </a:pPr>
            <a:r>
              <a:rPr lang="he-IL" sz="1800" dirty="0">
                <a:effectLst/>
                <a:latin typeface="Arial" panose="020B0604020202020204" pitchFamily="34" charset="0"/>
                <a:ea typeface="Arial" panose="020B0604020202020204" pitchFamily="34" charset="0"/>
              </a:rPr>
              <a:t>תוכנה לזיהוי מרחוק וקביעת גרסאות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על ידי שליחה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והשוואה מול טבלה של תשובות וגרסאות שרתים שונות.</a:t>
            </a:r>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137069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DE45B6-7B76-F7CE-40B6-A2DD4BC0BB7B}"/>
              </a:ext>
            </a:extLst>
          </p:cNvPr>
          <p:cNvSpPr>
            <a:spLocks noGrp="1"/>
          </p:cNvSpPr>
          <p:nvPr>
            <p:ph type="title"/>
          </p:nvPr>
        </p:nvSpPr>
        <p:spPr/>
        <p:txBody>
          <a:bodyPr/>
          <a:lstStyle/>
          <a:p>
            <a:r>
              <a:rPr lang="he-IL" dirty="0"/>
              <a:t>ביבליוגרפיה</a:t>
            </a:r>
          </a:p>
        </p:txBody>
      </p:sp>
      <p:sp>
        <p:nvSpPr>
          <p:cNvPr id="3" name="מציין מיקום תוכן 2">
            <a:extLst>
              <a:ext uri="{FF2B5EF4-FFF2-40B4-BE49-F238E27FC236}">
                <a16:creationId xmlns:a16="http://schemas.microsoft.com/office/drawing/2014/main" id="{10F036BB-D90E-7F8C-3EEF-112697BDF57E}"/>
              </a:ext>
            </a:extLst>
          </p:cNvPr>
          <p:cNvSpPr>
            <a:spLocks noGrp="1"/>
          </p:cNvSpPr>
          <p:nvPr>
            <p:ph idx="1"/>
          </p:nvPr>
        </p:nvSpPr>
        <p:spPr/>
        <p:txBody>
          <a:bodyPr/>
          <a:lstStyle/>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2"/>
              </a:rPr>
              <a:t>https://citizenlab.ca/2016/08/million-dollar-dissident-iphone-zero-day-nso-group-uae/</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3"/>
              </a:rPr>
              <a:t>https://citizenlab.ca/2018/09/hide-and-seek-tracking-nso-groups-pegasus-spyware-to-operations-in-45-countries/</a:t>
            </a:r>
            <a:endParaRPr lang="en-US"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 </a:t>
            </a:r>
            <a:r>
              <a:rPr lang="en-US" sz="1800" u="sng" dirty="0">
                <a:solidFill>
                  <a:srgbClr val="1155CC"/>
                </a:solidFill>
                <a:effectLst/>
                <a:latin typeface="Arial" panose="020B0604020202020204" pitchFamily="34" charset="0"/>
                <a:ea typeface="Arial" panose="020B0604020202020204" pitchFamily="34" charset="0"/>
                <a:hlinkClick r:id="rId4"/>
              </a:rPr>
              <a:t>https://fingerprint.com/blog/what-is-tls-fingerprinting-transport-layer-security/</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5"/>
              </a:rPr>
              <a:t>https://www.researchgate.net/publication/262347575_Towards_passive_DNS_software_fingerprinting</a:t>
            </a:r>
            <a:endParaRPr lang="en-US" sz="1800" dirty="0">
              <a:effectLst/>
              <a:latin typeface="Arial" panose="020B0604020202020204" pitchFamily="34" charset="0"/>
              <a:ea typeface="Arial" panose="020B0604020202020204" pitchFamily="34" charset="0"/>
            </a:endParaRPr>
          </a:p>
          <a:p>
            <a:r>
              <a:rPr lang="en-US" sz="1800" u="sng" dirty="0">
                <a:solidFill>
                  <a:srgbClr val="1155CC"/>
                </a:solidFill>
                <a:effectLst/>
                <a:latin typeface="Arial" panose="020B0604020202020204" pitchFamily="34" charset="0"/>
                <a:ea typeface="Arial" panose="020B0604020202020204" pitchFamily="34" charset="0"/>
                <a:hlinkClick r:id="rId6"/>
              </a:rPr>
              <a:t>https://linux.die.net/man/1/fpdns</a:t>
            </a:r>
            <a:endParaRPr lang="he-IL" dirty="0"/>
          </a:p>
        </p:txBody>
      </p:sp>
    </p:spTree>
    <p:extLst>
      <p:ext uri="{BB962C8B-B14F-4D97-AF65-F5344CB8AC3E}">
        <p14:creationId xmlns:p14="http://schemas.microsoft.com/office/powerpoint/2010/main" val="189210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8F9FD1-8AA9-25F8-D5B6-129859255596}"/>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2F4495FD-0D15-2F83-4108-FF7B587ABC0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97575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97AB8C-E577-FCD9-6A0A-3DAACDBB8163}"/>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1805A521-5A18-F427-18A7-829ADDD5775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1552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27631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643B9A-E7E4-B113-BF7D-A8B5E9083C5D}"/>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325B632A-B2A1-4112-7145-D58F2ADCFBA1}"/>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5825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en-US" dirty="0"/>
              <a:t>DNS Cache Probing</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a:xfrm>
            <a:off x="838200" y="1825625"/>
            <a:ext cx="10515600" cy="4667250"/>
          </a:xfrm>
        </p:spPr>
        <p:txBody>
          <a:bodyPr/>
          <a:lstStyle/>
          <a:p>
            <a:r>
              <a:rPr lang="he-IL" sz="1800" dirty="0">
                <a:effectLst/>
                <a:latin typeface="Arial" panose="020B0604020202020204" pitchFamily="34" charset="0"/>
                <a:ea typeface="Arial" panose="020B0604020202020204" pitchFamily="34" charset="0"/>
              </a:rPr>
              <a:t>שליחת בקשות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כדי לצפות בערך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נקראת </a:t>
            </a:r>
            <a:r>
              <a:rPr lang="en-US" sz="1800" dirty="0">
                <a:effectLst/>
                <a:latin typeface="Arial" panose="020B0604020202020204" pitchFamily="34" charset="0"/>
                <a:ea typeface="Arial" panose="020B0604020202020204" pitchFamily="34" charset="0"/>
              </a:rPr>
              <a:t>DNS cache probing</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ישנו מיפוי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לשמות דומיין באופן זמני, למשך זמן שהוגדר מראש (לרוב על ידי בעל הדומיין – מוגדר מראש בעת הפעלת השרת). </a:t>
            </a:r>
          </a:p>
          <a:p>
            <a:r>
              <a:rPr lang="he-IL" sz="1800" dirty="0">
                <a:effectLst/>
                <a:latin typeface="Arial" panose="020B0604020202020204" pitchFamily="34" charset="0"/>
                <a:ea typeface="Arial" panose="020B0604020202020204" pitchFamily="34" charset="0"/>
              </a:rPr>
              <a:t>כאשר ה</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פונה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לכתובת מסוימת, השרת בודק 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שלו אם רשומה קיימת ושולח תשובה.</a:t>
            </a:r>
          </a:p>
          <a:p>
            <a:r>
              <a:rPr lang="he-IL" sz="1800" dirty="0">
                <a:effectLst/>
                <a:latin typeface="Arial" panose="020B0604020202020204" pitchFamily="34" charset="0"/>
                <a:ea typeface="Arial" panose="020B0604020202020204" pitchFamily="34" charset="0"/>
              </a:rPr>
              <a:t>אם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שולח תשובה חזרה שהגיעה מה-</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יש שדה נוסף בעל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המציין מתי הרשומה תפוג (יש לשים לב לשוני בין ה-</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של </a:t>
            </a:r>
            <a:r>
              <a:rPr lang="he-IL" sz="1800" dirty="0" err="1">
                <a:effectLst/>
                <a:latin typeface="Arial" panose="020B0604020202020204" pitchFamily="34" charset="0"/>
                <a:ea typeface="Arial" panose="020B0604020202020204" pitchFamily="34" charset="0"/>
              </a:rPr>
              <a:t>הפקטה</a:t>
            </a:r>
            <a:r>
              <a:rPr lang="he-IL" sz="1800" dirty="0">
                <a:effectLst/>
                <a:latin typeface="Arial" panose="020B0604020202020204" pitchFamily="34" charset="0"/>
                <a:ea typeface="Arial" panose="020B0604020202020204" pitchFamily="34" charset="0"/>
              </a:rPr>
              <a:t> לבין זה של תוקף התשובה ב-</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כלומר בתום הזמן הזה, הרשומה תמחק מן </a:t>
            </a:r>
            <a:r>
              <a:rPr lang="he-IL" sz="1800" dirty="0" err="1">
                <a:effectLst/>
                <a:latin typeface="Arial" panose="020B0604020202020204" pitchFamily="34" charset="0"/>
                <a:ea typeface="Arial" panose="020B0604020202020204" pitchFamily="34" charset="0"/>
              </a:rPr>
              <a:t>זכרון</a:t>
            </a:r>
            <a:r>
              <a:rPr lang="he-IL" sz="1800" dirty="0">
                <a:effectLst/>
                <a:latin typeface="Arial" panose="020B0604020202020204" pitchFamily="34" charset="0"/>
                <a:ea typeface="Arial" panose="020B0604020202020204" pitchFamily="34" charset="0"/>
              </a:rPr>
              <a:t> המטמון.</a:t>
            </a:r>
          </a:p>
          <a:p>
            <a:r>
              <a:rPr lang="he-IL" sz="1800" dirty="0">
                <a:effectLst/>
                <a:latin typeface="Arial" panose="020B0604020202020204" pitchFamily="34" charset="0"/>
                <a:ea typeface="Arial" panose="020B0604020202020204" pitchFamily="34" charset="0"/>
              </a:rPr>
              <a:t>אם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המוחזר נמוך ממה שנקבע מראש סביר שנעשה חיפוש קודם של אותה כתובת על ידי משתמש אחר לאחרונה.</a:t>
            </a:r>
          </a:p>
          <a:p>
            <a:r>
              <a:rPr lang="he-IL" sz="1800" dirty="0">
                <a:effectLst/>
                <a:latin typeface="Arial" panose="020B0604020202020204" pitchFamily="34" charset="0"/>
                <a:ea typeface="Arial" panose="020B0604020202020204" pitchFamily="34" charset="0"/>
              </a:rPr>
              <a:t>בעזרת שיטה זו ניתן לעקוב אחר קשרים של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לשרתים שונים לפי בקשות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ומסלול ה </a:t>
            </a:r>
            <a:r>
              <a:rPr lang="en-US" sz="1800" dirty="0">
                <a:effectLst/>
                <a:latin typeface="Arial" panose="020B0604020202020204" pitchFamily="34" charset="0"/>
                <a:ea typeface="Arial" panose="020B0604020202020204" pitchFamily="34" charset="0"/>
              </a:rPr>
              <a:t>query</a:t>
            </a:r>
            <a:r>
              <a:rPr lang="he-IL" sz="1800" dirty="0">
                <a:effectLst/>
                <a:latin typeface="Arial" panose="020B0604020202020204" pitchFamily="34" charset="0"/>
                <a:ea typeface="Arial" panose="020B0604020202020204" pitchFamily="34" charset="0"/>
              </a:rPr>
              <a:t> והתשובות שחוזרות אולי מרמות שונות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(בגלל קיום רשומה קודמת - יש </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שרוצה ליצור קשר עם כתובת מסוימת).</a:t>
            </a:r>
          </a:p>
          <a:p>
            <a:r>
              <a:rPr lang="he-IL" sz="1800" dirty="0">
                <a:latin typeface="Arial" panose="020B0604020202020204" pitchFamily="34" charset="0"/>
                <a:ea typeface="Arial" panose="020B0604020202020204" pitchFamily="34" charset="0"/>
              </a:rPr>
              <a:t>חשוב לציין – אין בהכרח שה-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ששרת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יחזיר למשתמש הוא 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ה-"אמיתי" הדבר כמובן תלוי במימוש המתכנת וסדרת הצפייה בדברים הללו יכולה לנו להבין את ההתנהגות של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והמטמון שלו.</a:t>
            </a: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66123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לפי מסמכים שהתפרסמו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מציעה שני </a:t>
            </a:r>
            <a:r>
              <a:rPr lang="he-IL" sz="1800" dirty="0" err="1">
                <a:effectLst/>
                <a:latin typeface="Arial" panose="020B0604020202020204" pitchFamily="34" charset="0"/>
                <a:ea typeface="Arial" panose="020B0604020202020204" pitchFamily="34" charset="0"/>
              </a:rPr>
              <a:t>וקטורי</a:t>
            </a:r>
            <a:r>
              <a:rPr lang="he-IL" sz="1800" dirty="0">
                <a:effectLst/>
                <a:latin typeface="Arial" panose="020B0604020202020204" pitchFamily="34" charset="0"/>
                <a:ea typeface="Arial" panose="020B0604020202020204" pitchFamily="34" charset="0"/>
              </a:rPr>
              <a:t> התקפה עם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One-click vector</a:t>
            </a:r>
            <a:r>
              <a:rPr lang="he-IL" sz="1800" dirty="0">
                <a:effectLst/>
                <a:latin typeface="Arial" panose="020B0604020202020204" pitchFamily="34" charset="0"/>
                <a:ea typeface="Arial" panose="020B0604020202020204" pitchFamily="34" charset="0"/>
              </a:rPr>
              <a:t> - המטרה צריכה ללחוץ על הלינק בהודעה על מנת שישלחו החולשות והתקנת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Zero-click vector</a:t>
            </a:r>
            <a:r>
              <a:rPr lang="he-IL" sz="1800" dirty="0">
                <a:effectLst/>
                <a:latin typeface="Arial" panose="020B0604020202020204" pitchFamily="34" charset="0"/>
                <a:ea typeface="Arial" panose="020B0604020202020204" pitchFamily="34" charset="0"/>
              </a:rPr>
              <a:t> – לא דרושה לחיצה והתערבות של המטרה, אלא המפעיל שולח הודעה עם לינק דרך סוג מיוחד של הודעת </a:t>
            </a:r>
            <a:r>
              <a:rPr lang="en-US" sz="1800" dirty="0">
                <a:effectLst/>
                <a:latin typeface="Arial" panose="020B0604020202020204" pitchFamily="34" charset="0"/>
                <a:ea typeface="Arial" panose="020B0604020202020204" pitchFamily="34" charset="0"/>
              </a:rPr>
              <a:t>SMS</a:t>
            </a:r>
            <a:r>
              <a:rPr lang="he-IL" sz="1800" dirty="0">
                <a:effectLst/>
                <a:latin typeface="Arial" panose="020B0604020202020204" pitchFamily="34" charset="0"/>
                <a:ea typeface="Arial" panose="020B0604020202020204" pitchFamily="34" charset="0"/>
              </a:rPr>
              <a:t> שגורמת לטלפון לפתוח באופן אוטומטי את הלינק.</a:t>
            </a:r>
          </a:p>
          <a:p>
            <a:r>
              <a:rPr lang="he-IL" sz="1800" dirty="0">
                <a:effectLst/>
                <a:latin typeface="Arial" panose="020B0604020202020204" pitchFamily="34" charset="0"/>
                <a:ea typeface="Arial" panose="020B0604020202020204" pitchFamily="34" charset="0"/>
              </a:rPr>
              <a:t>בשתי הדרכים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חודרות למחשב </a:t>
            </a:r>
            <a:r>
              <a:rPr lang="he-IL" sz="1800" dirty="0" err="1">
                <a:effectLst/>
                <a:latin typeface="Arial" panose="020B0604020202020204" pitchFamily="34" charset="0"/>
                <a:ea typeface="Arial" panose="020B0604020202020204" pitchFamily="34" charset="0"/>
              </a:rPr>
              <a:t>ופגסוס</a:t>
            </a:r>
            <a:r>
              <a:rPr lang="he-IL" sz="1800" dirty="0">
                <a:effectLst/>
                <a:latin typeface="Arial" panose="020B0604020202020204" pitchFamily="34" charset="0"/>
                <a:ea typeface="Arial" panose="020B0604020202020204" pitchFamily="34" charset="0"/>
              </a:rPr>
              <a:t> מותקנת על הטלפון ללא ידיעה או אישור של בעל המכשיר.</a:t>
            </a:r>
          </a:p>
        </p:txBody>
      </p:sp>
    </p:spTree>
    <p:extLst>
      <p:ext uri="{BB962C8B-B14F-4D97-AF65-F5344CB8AC3E}">
        <p14:creationId xmlns:p14="http://schemas.microsoft.com/office/powerpoint/2010/main" val="140105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קישורי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ושרתי המפעיל משתמשים בפרוטוקול </a:t>
            </a:r>
            <a:r>
              <a:rPr lang="en-US" sz="1800" dirty="0">
                <a:effectLst/>
                <a:latin typeface="Arial" panose="020B0604020202020204" pitchFamily="34" charset="0"/>
                <a:ea typeface="Arial" panose="020B0604020202020204" pitchFamily="34" charset="0"/>
              </a:rPr>
              <a:t>HTTPS</a:t>
            </a:r>
            <a:r>
              <a:rPr lang="he-IL" sz="1800" dirty="0">
                <a:effectLst/>
                <a:latin typeface="Arial" panose="020B0604020202020204" pitchFamily="34" charset="0"/>
                <a:ea typeface="Arial" panose="020B0604020202020204" pitchFamily="34" charset="0"/>
              </a:rPr>
              <a:t> לכן המפעיל מחויב ברישום דומיין ואחזקתו.</a:t>
            </a:r>
          </a:p>
          <a:p>
            <a:r>
              <a:rPr lang="he-IL" sz="1800" dirty="0">
                <a:effectLst/>
                <a:latin typeface="Arial" panose="020B0604020202020204" pitchFamily="34" charset="0"/>
                <a:ea typeface="Arial" panose="020B0604020202020204" pitchFamily="34" charset="0"/>
              </a:rPr>
              <a:t>הדומיין מתחזה לאתר שנראה בטוח לשימוש כמו אתרי בנק, ספקי תקשורת ושירותי נוספים.</a:t>
            </a:r>
          </a:p>
          <a:p>
            <a:r>
              <a:rPr lang="he-IL" sz="1800" dirty="0">
                <a:effectLst/>
                <a:latin typeface="Arial" panose="020B0604020202020204" pitchFamily="34" charset="0"/>
                <a:ea typeface="Arial" panose="020B0604020202020204" pitchFamily="34" charset="0"/>
              </a:rPr>
              <a:t>לרוב שרתי הדומיין מובילים לשרתי ענן </a:t>
            </a:r>
            <a:r>
              <a:rPr lang="he-IL" sz="1800" dirty="0" err="1">
                <a:effectLst/>
                <a:latin typeface="Arial" panose="020B0604020202020204" pitchFamily="34" charset="0"/>
                <a:ea typeface="Arial" panose="020B0604020202020204" pitchFamily="34" charset="0"/>
              </a:rPr>
              <a:t>וירטואלים</a:t>
            </a:r>
            <a:r>
              <a:rPr lang="he-IL" sz="1800" dirty="0">
                <a:effectLst/>
                <a:latin typeface="Arial" panose="020B0604020202020204" pitchFamily="34" charset="0"/>
                <a:ea typeface="Arial" panose="020B0604020202020204" pitchFamily="34" charset="0"/>
              </a:rPr>
              <a:t> פרטיים המושכרים על ידי קבוצות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או המפעיל והם נקראים </a:t>
            </a:r>
            <a:r>
              <a:rPr lang="en-US" sz="1800" dirty="0">
                <a:effectLst/>
                <a:latin typeface="Arial" panose="020B0604020202020204" pitchFamily="34" charset="0"/>
                <a:ea typeface="Arial" panose="020B0604020202020204" pitchFamily="34" charset="0"/>
              </a:rPr>
              <a:t>front end servers</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שרתי </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מעבירים תעבורה דרך שרשרת של שרתים עד לשרתים במיקום המפעיל - </a:t>
            </a:r>
            <a:r>
              <a:rPr lang="en-US" sz="1800" dirty="0">
                <a:effectLst/>
                <a:latin typeface="Arial" panose="020B0604020202020204" pitchFamily="34" charset="0"/>
                <a:ea typeface="Arial" panose="020B0604020202020204" pitchFamily="34" charset="0"/>
              </a:rPr>
              <a:t>back end servers</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8309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normAutofit/>
          </a:bodyPr>
          <a:lstStyle/>
          <a:p>
            <a:r>
              <a:rPr lang="en-US" b="1" dirty="0">
                <a:effectLst/>
                <a:latin typeface="Arial" panose="020B0604020202020204" pitchFamily="34" charset="0"/>
                <a:ea typeface="Arial" panose="020B0604020202020204" pitchFamily="34" charset="0"/>
              </a:rPr>
              <a:t>The Citizen Lab</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en-US" sz="1800" dirty="0">
                <a:latin typeface="Arial" panose="020B0604020202020204" pitchFamily="34" charset="0"/>
                <a:ea typeface="Arial" panose="020B0604020202020204" pitchFamily="34" charset="0"/>
              </a:rPr>
              <a:t>The Citizen Lab</a:t>
            </a:r>
            <a:r>
              <a:rPr lang="he-IL" sz="1800" dirty="0">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TCL</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היא מעבדה בינתחומית הפועלת באוניברסיטת טורונטו ומתמקדת במחקר, פיתוח, במדיניות אסטרטגיה ויישום חוקי של טכנולוגיות מידע ותקשורת, זכויות אדם וביטחון גלובלי.</a:t>
            </a:r>
          </a:p>
          <a:p>
            <a:r>
              <a:rPr lang="he-IL" sz="1800" dirty="0">
                <a:effectLst/>
                <a:latin typeface="Arial" panose="020B0604020202020204" pitchFamily="34" charset="0"/>
                <a:ea typeface="Arial" panose="020B0604020202020204" pitchFamily="34" charset="0"/>
              </a:rPr>
              <a:t>המעבדה המשתמשת בטכניקות משולבות של מדעי המדינה וחוק ומדעי המחשב.</a:t>
            </a:r>
          </a:p>
          <a:p>
            <a:r>
              <a:rPr lang="he-IL" sz="1800" dirty="0">
                <a:latin typeface="Arial" panose="020B0604020202020204" pitchFamily="34" charset="0"/>
                <a:ea typeface="Arial" panose="020B0604020202020204" pitchFamily="34" charset="0"/>
              </a:rPr>
              <a:t>תחום </a:t>
            </a:r>
            <a:r>
              <a:rPr lang="he-IL" sz="1800" dirty="0">
                <a:effectLst/>
                <a:latin typeface="Arial" panose="020B0604020202020204" pitchFamily="34" charset="0"/>
                <a:ea typeface="Arial" panose="020B0604020202020204" pitchFamily="34" charset="0"/>
              </a:rPr>
              <a:t>המחקר שלה כולל חקירה של ריגול דיגיטלי נגד אוכלוסיית העולם ושיטות שונות המשפיעות על חופש הביטוי ברשתות.</a:t>
            </a:r>
          </a:p>
          <a:p>
            <a:r>
              <a:rPr lang="he-IL" sz="1800" dirty="0">
                <a:effectLst/>
                <a:latin typeface="Arial" panose="020B0604020202020204" pitchFamily="34" charset="0"/>
                <a:ea typeface="Arial" panose="020B0604020202020204" pitchFamily="34" charset="0"/>
              </a:rPr>
              <a:t>בנוסף מנתחת ובוחנת:</a:t>
            </a:r>
          </a:p>
          <a:p>
            <a:pPr lvl="1"/>
            <a:r>
              <a:rPr lang="he-IL" sz="1600" dirty="0">
                <a:effectLst/>
                <a:latin typeface="Arial" panose="020B0604020202020204" pitchFamily="34" charset="0"/>
                <a:ea typeface="Arial" panose="020B0604020202020204" pitchFamily="34" charset="0"/>
              </a:rPr>
              <a:t>מדיניות של פרטיות</a:t>
            </a:r>
          </a:p>
          <a:p>
            <a:pPr lvl="1"/>
            <a:r>
              <a:rPr lang="he-IL" sz="1600" dirty="0">
                <a:effectLst/>
                <a:latin typeface="Arial" panose="020B0604020202020204" pitchFamily="34" charset="0"/>
                <a:ea typeface="Arial" panose="020B0604020202020204" pitchFamily="34" charset="0"/>
              </a:rPr>
              <a:t>ביטחון ומידע של אפליקציות פופולריות</a:t>
            </a:r>
          </a:p>
          <a:p>
            <a:pPr lvl="1"/>
            <a:r>
              <a:rPr lang="he-IL" sz="1600" dirty="0">
                <a:effectLst/>
                <a:latin typeface="Arial" panose="020B0604020202020204" pitchFamily="34" charset="0"/>
                <a:ea typeface="Arial" panose="020B0604020202020204" pitchFamily="34" charset="0"/>
              </a:rPr>
              <a:t>שקיפות ואחריות של מוסדות וסוכנויות על מידע פרטי</a:t>
            </a:r>
          </a:p>
          <a:p>
            <a:pPr lvl="1"/>
            <a:r>
              <a:rPr lang="he-IL" sz="1600" dirty="0">
                <a:effectLst/>
                <a:latin typeface="Arial" panose="020B0604020202020204" pitchFamily="34" charset="0"/>
                <a:ea typeface="Arial" panose="020B0604020202020204" pitchFamily="34" charset="0"/>
              </a:rPr>
              <a:t>פעולות ניטור אחרות. </a:t>
            </a:r>
            <a:endParaRPr lang="en-US" sz="16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12382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pPr algn="ctr"/>
            <a:r>
              <a:rPr lang="en-US" b="1" dirty="0">
                <a:effectLst/>
                <a:latin typeface="Arial" panose="020B0604020202020204" pitchFamily="34" charset="0"/>
                <a:ea typeface="Arial" panose="020B0604020202020204" pitchFamily="34" charset="0"/>
              </a:rPr>
              <a:t>The Citizen Lab vs. Pegasus</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מעקב המעבדה אחרי מבנה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 של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התחיל מקישור שנעשה כאשר חקרו פעיל סייבר (</a:t>
            </a:r>
            <a:r>
              <a:rPr lang="en-US" sz="1800" dirty="0">
                <a:effectLst/>
                <a:latin typeface="Arial" panose="020B0604020202020204" pitchFamily="34" charset="0"/>
                <a:ea typeface="Arial" panose="020B0604020202020204" pitchFamily="34" charset="0"/>
              </a:rPr>
              <a:t>Threat actor</a:t>
            </a:r>
            <a:r>
              <a:rPr lang="he-IL" sz="1800" dirty="0">
                <a:effectLst/>
                <a:latin typeface="Arial" panose="020B0604020202020204" pitchFamily="34" charset="0"/>
                <a:ea typeface="Arial" panose="020B0604020202020204" pitchFamily="34" charset="0"/>
              </a:rPr>
              <a:t>) של איחוד האמירויות בשם </a:t>
            </a:r>
            <a:r>
              <a:rPr lang="en-US" sz="1800" dirty="0">
                <a:effectLst/>
                <a:latin typeface="Arial" panose="020B0604020202020204" pitchFamily="34" charset="0"/>
                <a:ea typeface="Arial" panose="020B0604020202020204" pitchFamily="34" charset="0"/>
              </a:rPr>
              <a:t>Stealth Falcon</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r>
              <a:rPr lang="he-IL" sz="1800" dirty="0">
                <a:effectLst/>
                <a:latin typeface="Arial" panose="020B0604020202020204" pitchFamily="34" charset="0"/>
                <a:ea typeface="Arial" panose="020B0604020202020204" pitchFamily="34" charset="0"/>
              </a:rPr>
              <a:t>הוא רשם שם דומיין שעמוד הבית שלו הכיל לינק של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ושם הדומיין </a:t>
            </a:r>
            <a:r>
              <a:rPr lang="he-IL" sz="1800" dirty="0" err="1">
                <a:effectLst/>
                <a:latin typeface="Arial" panose="020B0604020202020204" pitchFamily="34" charset="0"/>
                <a:ea typeface="Arial" panose="020B0604020202020204" pitchFamily="34" charset="0"/>
              </a:rPr>
              <a:t>שומש</a:t>
            </a:r>
            <a:r>
              <a:rPr lang="he-IL" sz="1800" dirty="0">
                <a:effectLst/>
                <a:latin typeface="Arial" panose="020B0604020202020204" pitchFamily="34" charset="0"/>
                <a:ea typeface="Arial" panose="020B0604020202020204" pitchFamily="34" charset="0"/>
              </a:rPr>
              <a:t> לשמות של כתובות אימייל עבור מוצרי ריגול אחרים הידועים למעבדה.</a:t>
            </a:r>
          </a:p>
          <a:p>
            <a:r>
              <a:rPr lang="he-IL" sz="1800" dirty="0">
                <a:effectLst/>
                <a:latin typeface="Arial" panose="020B0604020202020204" pitchFamily="34" charset="0"/>
                <a:ea typeface="Arial" panose="020B0604020202020204" pitchFamily="34" charset="0"/>
              </a:rPr>
              <a:t>באמצעות מאפיינים שונים שנאספו של קישורים וכתובות הקשורות </a:t>
            </a:r>
            <a:r>
              <a:rPr lang="he-IL" sz="1800" dirty="0" err="1">
                <a:latin typeface="Arial" panose="020B0604020202020204" pitchFamily="34" charset="0"/>
                <a:ea typeface="Arial" panose="020B0604020202020204" pitchFamily="34" charset="0"/>
              </a:rPr>
              <a:t>ב</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סרקו כתובות למציאת שרתים בעלי מאפיינים דומים כדי לגלות את המבנה של תוכנת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באוגוסט 2016 קיבל 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(פעיל זכויות אדם באמירויות) הודעות המכילות לינק עם "הבטחה לקבלת סודות".</a:t>
            </a:r>
          </a:p>
          <a:p>
            <a:r>
              <a:rPr lang="he-IL" sz="1800" dirty="0">
                <a:effectLst/>
                <a:latin typeface="Arial" panose="020B0604020202020204" pitchFamily="34" charset="0"/>
                <a:ea typeface="Arial" panose="020B0604020202020204" pitchFamily="34" charset="0"/>
              </a:rPr>
              <a:t>אחמד </a:t>
            </a:r>
            <a:r>
              <a:rPr lang="he-IL" sz="1800" dirty="0" err="1">
                <a:effectLst/>
                <a:latin typeface="Arial" panose="020B0604020202020204" pitchFamily="34" charset="0"/>
                <a:ea typeface="Arial" panose="020B0604020202020204" pitchFamily="34" charset="0"/>
              </a:rPr>
              <a:t>מנסור</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נהפך למטרה </a:t>
            </a:r>
            <a:r>
              <a:rPr lang="he-IL" sz="1800" dirty="0">
                <a:latin typeface="Arial" panose="020B0604020202020204" pitchFamily="34" charset="0"/>
                <a:ea typeface="Arial" panose="020B0604020202020204" pitchFamily="34" charset="0"/>
              </a:rPr>
              <a:t>נחשקת ומבוקשת </a:t>
            </a:r>
            <a:r>
              <a:rPr lang="he-IL" sz="1800" dirty="0">
                <a:effectLst/>
                <a:latin typeface="Arial" panose="020B0604020202020204" pitchFamily="34" charset="0"/>
                <a:ea typeface="Arial" panose="020B0604020202020204" pitchFamily="34" charset="0"/>
              </a:rPr>
              <a:t>לריגול, וניסיונות התקיפה העיקריים דרכו היו שליחת לינקים לאימייל שלו </a:t>
            </a:r>
            <a:r>
              <a:rPr lang="he-IL" sz="1800" dirty="0">
                <a:latin typeface="Arial" panose="020B0604020202020204" pitchFamily="34" charset="0"/>
                <a:ea typeface="Arial" panose="020B0604020202020204" pitchFamily="34" charset="0"/>
              </a:rPr>
              <a:t>(</a:t>
            </a:r>
            <a:r>
              <a:rPr lang="he-IL" sz="1800" dirty="0" err="1">
                <a:latin typeface="Arial" panose="020B0604020202020204" pitchFamily="34" charset="0"/>
                <a:ea typeface="Arial" panose="020B0604020202020204" pitchFamily="34" charset="0"/>
              </a:rPr>
              <a:t>פישינג</a:t>
            </a:r>
            <a:r>
              <a:rPr lang="he-IL" sz="1800" dirty="0">
                <a:latin typeface="Arial" panose="020B0604020202020204" pitchFamily="34" charset="0"/>
                <a:ea typeface="Arial" panose="020B0604020202020204" pitchFamily="34" charset="0"/>
              </a:rPr>
              <a:t>)</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המעבדה קיבלה ממנו את ההודעה והקישור שנשלח בה. הם לחצו על הקישור וקיבלו 3 </a:t>
            </a:r>
            <a:r>
              <a:rPr lang="en-US" sz="1800" dirty="0">
                <a:effectLst/>
                <a:latin typeface="Arial" panose="020B0604020202020204" pitchFamily="34" charset="0"/>
                <a:ea typeface="Arial" panose="020B0604020202020204" pitchFamily="34" charset="0"/>
              </a:rPr>
              <a:t>zero days exploits</a:t>
            </a:r>
            <a:r>
              <a:rPr lang="he-IL" sz="1800" dirty="0">
                <a:effectLst/>
                <a:latin typeface="Arial" panose="020B0604020202020204" pitchFamily="34" charset="0"/>
                <a:ea typeface="Arial" panose="020B0604020202020204" pitchFamily="34" charset="0"/>
              </a:rPr>
              <a:t> והתקנה של תוכנת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מהלינק שקיבלו הם בנו טביעות אצבע למתקפה, וסרקו את הרשת לשרתי </a:t>
            </a:r>
            <a:r>
              <a:rPr lang="en-US" sz="1800" dirty="0">
                <a:effectLst/>
                <a:latin typeface="Arial" panose="020B0604020202020204" pitchFamily="34" charset="0"/>
                <a:ea typeface="Arial" panose="020B0604020202020204" pitchFamily="34" charset="0"/>
              </a:rPr>
              <a:t> front-end</a:t>
            </a:r>
            <a:r>
              <a:rPr lang="he-IL" sz="1800" dirty="0">
                <a:effectLst/>
                <a:latin typeface="Arial" panose="020B0604020202020204" pitchFamily="34" charset="0"/>
                <a:ea typeface="Arial" panose="020B0604020202020204" pitchFamily="34" charset="0"/>
              </a:rPr>
              <a:t>נוספים.</a:t>
            </a:r>
          </a:p>
        </p:txBody>
      </p:sp>
    </p:spTree>
    <p:extLst>
      <p:ext uri="{BB962C8B-B14F-4D97-AF65-F5344CB8AC3E}">
        <p14:creationId xmlns:p14="http://schemas.microsoft.com/office/powerpoint/2010/main" val="301233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49CA8-9717-500B-6A1D-F5869DB65104}"/>
              </a:ext>
            </a:extLst>
          </p:cNvPr>
          <p:cNvSpPr>
            <a:spLocks noGrp="1"/>
          </p:cNvSpPr>
          <p:nvPr>
            <p:ph type="title"/>
          </p:nvPr>
        </p:nvSpPr>
        <p:spPr/>
        <p:txBody>
          <a:bodyPr/>
          <a:lstStyle/>
          <a:p>
            <a:pPr algn="ctr"/>
            <a:r>
              <a:rPr lang="en-US" b="1" dirty="0">
                <a:cs typeface="+mn-cs"/>
              </a:rPr>
              <a:t>The beginning of the end</a:t>
            </a:r>
            <a:endParaRPr lang="he-IL" b="1" dirty="0">
              <a:cs typeface="+mn-cs"/>
            </a:endParaRPr>
          </a:p>
        </p:txBody>
      </p:sp>
      <p:sp>
        <p:nvSpPr>
          <p:cNvPr id="3" name="מציין מיקום תוכן 2">
            <a:extLst>
              <a:ext uri="{FF2B5EF4-FFF2-40B4-BE49-F238E27FC236}">
                <a16:creationId xmlns:a16="http://schemas.microsoft.com/office/drawing/2014/main" id="{DE55059D-668F-3915-2E6C-A24122E17676}"/>
              </a:ext>
            </a:extLst>
          </p:cNvPr>
          <p:cNvSpPr>
            <a:spLocks noGrp="1"/>
          </p:cNvSpPr>
          <p:nvPr>
            <p:ph idx="1"/>
          </p:nvPr>
        </p:nvSpPr>
        <p:spPr/>
        <p:txBody>
          <a:bodyPr>
            <a:normAutofit fontScale="77500" lnSpcReduction="20000"/>
          </a:bodyPr>
          <a:lstStyle/>
          <a:p>
            <a:pPr>
              <a:lnSpc>
                <a:spcPct val="120000"/>
              </a:lnSpc>
            </a:pPr>
            <a:r>
              <a:rPr lang="he-IL" sz="2800" dirty="0">
                <a:effectLst/>
                <a:latin typeface="Arial" panose="020B0604020202020204" pitchFamily="34" charset="0"/>
                <a:ea typeface="Arial" panose="020B0604020202020204" pitchFamily="34" charset="0"/>
              </a:rPr>
              <a:t>הם נכנסו לקישור תחת סביבה "בטוחה".</a:t>
            </a:r>
          </a:p>
          <a:p>
            <a:pPr>
              <a:lnSpc>
                <a:spcPct val="120000"/>
              </a:lnSpc>
            </a:pPr>
            <a:r>
              <a:rPr lang="he-IL" sz="2800" dirty="0">
                <a:effectLst/>
                <a:latin typeface="Arial" panose="020B0604020202020204" pitchFamily="34" charset="0"/>
                <a:ea typeface="Arial" panose="020B0604020202020204" pitchFamily="34" charset="0"/>
              </a:rPr>
              <a:t>הם סרקו את הרשת ודרכי ההגעה לקישור, והשתמשו ב-</a:t>
            </a:r>
            <a:r>
              <a:rPr lang="en-US" sz="2800" dirty="0">
                <a:effectLst/>
                <a:latin typeface="Arial" panose="020B0604020202020204" pitchFamily="34" charset="0"/>
                <a:ea typeface="Arial" panose="020B0604020202020204" pitchFamily="34" charset="0"/>
              </a:rPr>
              <a:t>DNS Probing</a:t>
            </a:r>
            <a:r>
              <a:rPr lang="he-IL" sz="2800" dirty="0">
                <a:effectLst/>
                <a:latin typeface="Arial" panose="020B0604020202020204" pitchFamily="34" charset="0"/>
                <a:ea typeface="Arial" panose="020B0604020202020204" pitchFamily="34" charset="0"/>
              </a:rPr>
              <a:t> לאיתור זיהוי שרתים החשודים לאלו של </a:t>
            </a:r>
            <a:r>
              <a:rPr lang="en-US" sz="2800" dirty="0">
                <a:effectLst/>
                <a:latin typeface="Arial" panose="020B0604020202020204" pitchFamily="34" charset="0"/>
                <a:ea typeface="Arial" panose="020B0604020202020204" pitchFamily="34" charset="0"/>
              </a:rPr>
              <a:t>NSO</a:t>
            </a:r>
            <a:r>
              <a:rPr lang="he-IL" sz="2800" dirty="0">
                <a:effectLst/>
                <a:latin typeface="Arial" panose="020B0604020202020204" pitchFamily="34" charset="0"/>
                <a:ea typeface="Arial" panose="020B0604020202020204" pitchFamily="34" charset="0"/>
              </a:rPr>
              <a:t>, </a:t>
            </a:r>
            <a:r>
              <a:rPr lang="he-IL" sz="2800" dirty="0" err="1">
                <a:effectLst/>
                <a:latin typeface="Arial" panose="020B0604020202020204" pitchFamily="34" charset="0"/>
                <a:ea typeface="Arial" panose="020B0604020202020204" pitchFamily="34" charset="0"/>
              </a:rPr>
              <a:t>ובזחלנים</a:t>
            </a:r>
            <a:r>
              <a:rPr lang="he-IL" sz="2800"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crawlers</a:t>
            </a:r>
            <a:r>
              <a:rPr lang="he-IL" sz="2800" dirty="0">
                <a:effectLst/>
                <a:latin typeface="Arial" panose="020B0604020202020204" pitchFamily="34" charset="0"/>
                <a:ea typeface="Arial" panose="020B0604020202020204" pitchFamily="34" charset="0"/>
              </a:rPr>
              <a:t>) למציאת דפי </a:t>
            </a:r>
            <a:r>
              <a:rPr lang="en-US" sz="2800" dirty="0">
                <a:effectLst/>
                <a:latin typeface="Arial" panose="020B0604020202020204" pitchFamily="34" charset="0"/>
                <a:ea typeface="Arial" panose="020B0604020202020204" pitchFamily="34" charset="0"/>
              </a:rPr>
              <a:t>/redirect.aspx</a:t>
            </a:r>
            <a:r>
              <a:rPr lang="he-IL" sz="2800" dirty="0">
                <a:effectLst/>
                <a:latin typeface="Arial" panose="020B0604020202020204" pitchFamily="34" charset="0"/>
                <a:ea typeface="Arial" panose="020B0604020202020204" pitchFamily="34" charset="0"/>
              </a:rPr>
              <a:t> ו- </a:t>
            </a:r>
            <a:r>
              <a:rPr lang="en-US" sz="2800" dirty="0">
                <a:effectLst/>
                <a:latin typeface="Arial" panose="020B0604020202020204" pitchFamily="34" charset="0"/>
                <a:ea typeface="Arial" panose="020B0604020202020204" pitchFamily="34" charset="0"/>
              </a:rPr>
              <a:t>/support.aspx</a:t>
            </a:r>
            <a:r>
              <a:rPr lang="he-IL" sz="2800" dirty="0">
                <a:effectLst/>
                <a:latin typeface="Arial" panose="020B0604020202020204" pitchFamily="34" charset="0"/>
                <a:ea typeface="Arial" panose="020B0604020202020204" pitchFamily="34" charset="0"/>
              </a:rPr>
              <a:t> .</a:t>
            </a:r>
          </a:p>
          <a:p>
            <a:pPr>
              <a:lnSpc>
                <a:spcPct val="120000"/>
              </a:lnSpc>
            </a:pPr>
            <a:r>
              <a:rPr lang="he-IL" sz="2800" dirty="0">
                <a:effectLst/>
                <a:latin typeface="Arial" panose="020B0604020202020204" pitchFamily="34" charset="0"/>
                <a:ea typeface="Arial" panose="020B0604020202020204" pitchFamily="34" charset="0"/>
              </a:rPr>
              <a:t>בעת כניסה לאותם האתרים עם הסיומות הנ"ל שרתי </a:t>
            </a:r>
            <a:r>
              <a:rPr lang="he-IL" sz="2800" dirty="0" err="1">
                <a:effectLst/>
                <a:latin typeface="Arial" panose="020B0604020202020204" pitchFamily="34" charset="0"/>
                <a:ea typeface="Arial" panose="020B0604020202020204" pitchFamily="34" charset="0"/>
              </a:rPr>
              <a:t>פגסוס</a:t>
            </a:r>
            <a:r>
              <a:rPr lang="he-IL" sz="2800" dirty="0">
                <a:effectLst/>
                <a:latin typeface="Arial" panose="020B0604020202020204" pitchFamily="34" charset="0"/>
                <a:ea typeface="Arial" panose="020B0604020202020204" pitchFamily="34" charset="0"/>
              </a:rPr>
              <a:t> החזירו דפי פיתיון (</a:t>
            </a:r>
            <a:r>
              <a:rPr lang="en-US" sz="2800" dirty="0">
                <a:effectLst/>
                <a:latin typeface="Arial" panose="020B0604020202020204" pitchFamily="34" charset="0"/>
                <a:ea typeface="Arial" panose="020B0604020202020204" pitchFamily="34" charset="0"/>
              </a:rPr>
              <a:t>decoy pages</a:t>
            </a:r>
            <a:r>
              <a:rPr lang="he-IL" sz="2800" dirty="0">
                <a:effectLst/>
                <a:latin typeface="Arial" panose="020B0604020202020204" pitchFamily="34" charset="0"/>
                <a:ea typeface="Arial" panose="020B0604020202020204" pitchFamily="34" charset="0"/>
              </a:rPr>
              <a:t>).</a:t>
            </a:r>
          </a:p>
          <a:p>
            <a:pPr>
              <a:lnSpc>
                <a:spcPct val="120000"/>
              </a:lnSpc>
            </a:pPr>
            <a:r>
              <a:rPr lang="he-IL" sz="2800" dirty="0">
                <a:effectLst/>
                <a:latin typeface="Arial" panose="020B0604020202020204" pitchFamily="34" charset="0"/>
                <a:ea typeface="Arial" panose="020B0604020202020204" pitchFamily="34" charset="0"/>
              </a:rPr>
              <a:t>דפי פיתיון אלו הם דפים המוצגים כאשר משתמש שאינו רצוי ניגש לשרת, מוצגים כדפים בטוחים.</a:t>
            </a:r>
          </a:p>
          <a:p>
            <a:pPr>
              <a:lnSpc>
                <a:spcPct val="120000"/>
              </a:lnSpc>
            </a:pPr>
            <a:r>
              <a:rPr lang="he-IL" sz="2800" dirty="0">
                <a:effectLst/>
                <a:latin typeface="Arial" panose="020B0604020202020204" pitchFamily="34" charset="0"/>
                <a:ea typeface="Arial" panose="020B0604020202020204" pitchFamily="34" charset="0"/>
              </a:rPr>
              <a:t>הפעולה של הצגת הדפים האלו נמצאת בקוד של שרת תוכנת הריגול ובחקירת הדפים המעבדה הצליחה להרכיב ולגבש טביעות אצבע של התקיפה, זאת בכדי לזהות שרתים נוספים בתקשורת עם אותו שרת או באם תוכנת הריגול נמצאת בשימוש של כמה מפעילים, למצוא את אותם המפעילים.</a:t>
            </a:r>
            <a:endParaRPr lang="en-US" sz="2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176062012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1442</Words>
  <Application>Microsoft Office PowerPoint</Application>
  <PresentationFormat>מסך רחב</PresentationFormat>
  <Paragraphs>87</Paragraphs>
  <Slides>17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17</vt:i4>
      </vt:variant>
    </vt:vector>
  </HeadingPairs>
  <TitlesOfParts>
    <vt:vector size="21" baseType="lpstr">
      <vt:lpstr>Arial</vt:lpstr>
      <vt:lpstr>Calibri</vt:lpstr>
      <vt:lpstr>Calibri Light</vt:lpstr>
      <vt:lpstr>ערכת נושא Office</vt:lpstr>
      <vt:lpstr>DNS Fingerprinting</vt:lpstr>
      <vt:lpstr>מצגת של PowerPoint‏</vt:lpstr>
      <vt:lpstr>מצגת של PowerPoint‏</vt:lpstr>
      <vt:lpstr>DNS Cache Probing</vt:lpstr>
      <vt:lpstr>פגסוס</vt:lpstr>
      <vt:lpstr>פגסוס</vt:lpstr>
      <vt:lpstr>The Citizen Lab</vt:lpstr>
      <vt:lpstr>The Citizen Lab vs. Pegasus</vt:lpstr>
      <vt:lpstr>The beginning of the end</vt:lpstr>
      <vt:lpstr>מצגת של PowerPoint‏</vt:lpstr>
      <vt:lpstr>The Finger Prints</vt:lpstr>
      <vt:lpstr>Now To The Lab</vt:lpstr>
      <vt:lpstr>אתיקה</vt:lpstr>
      <vt:lpstr>שיטות נוספות ל-DNS Finger Printing</vt:lpstr>
      <vt:lpstr>ביבליוגרפיה</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ליבשיץ</dc:creator>
  <cp:lastModifiedBy>גלעד ליבשיץ</cp:lastModifiedBy>
  <cp:revision>17</cp:revision>
  <dcterms:created xsi:type="dcterms:W3CDTF">2022-09-06T15:30:38Z</dcterms:created>
  <dcterms:modified xsi:type="dcterms:W3CDTF">2022-09-07T21:34:46Z</dcterms:modified>
</cp:coreProperties>
</file>