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8" r:id="rId3"/>
    <p:sldId id="294" r:id="rId4"/>
    <p:sldId id="295" r:id="rId5"/>
    <p:sldId id="296" r:id="rId6"/>
    <p:sldId id="297" r:id="rId7"/>
    <p:sldId id="299" r:id="rId8"/>
    <p:sldId id="298" r:id="rId9"/>
    <p:sldId id="300"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92" r:id="rId31"/>
    <p:sldId id="279" r:id="rId32"/>
    <p:sldId id="280" r:id="rId33"/>
    <p:sldId id="281" r:id="rId34"/>
    <p:sldId id="282" r:id="rId35"/>
    <p:sldId id="283" r:id="rId36"/>
    <p:sldId id="284" r:id="rId37"/>
    <p:sldId id="285" r:id="rId38"/>
    <p:sldId id="293" r:id="rId39"/>
    <p:sldId id="291" r:id="rId40"/>
    <p:sldId id="286" r:id="rId41"/>
    <p:sldId id="288" r:id="rId42"/>
    <p:sldId id="289" r:id="rId43"/>
    <p:sldId id="287" r:id="rId44"/>
    <p:sldId id="29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53819" autoAdjust="0"/>
  </p:normalViewPr>
  <p:slideViewPr>
    <p:cSldViewPr showGuides="1">
      <p:cViewPr>
        <p:scale>
          <a:sx n="66" d="100"/>
          <a:sy n="66" d="100"/>
        </p:scale>
        <p:origin x="-1882" y="-485"/>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5/15/2017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 xmlns:p14="http://schemas.microsoft.com/office/powerpoint/2010/main" val="388865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Anchor tag (&lt;a&gt;) can be used to redirect the user to either other pages </a:t>
            </a:r>
            <a:r>
              <a:rPr lang="en-US" b="1" dirty="0"/>
              <a:t>or websites</a:t>
            </a:r>
            <a:r>
              <a:rPr lang="en-US" dirty="0"/>
              <a:t>, or redirect to another element in the </a:t>
            </a:r>
            <a:r>
              <a:rPr lang="en-US" b="1" dirty="0"/>
              <a:t>webpage</a:t>
            </a:r>
            <a:r>
              <a:rPr lang="en-US" dirty="0"/>
              <a:t>.</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 xmlns:p14="http://schemas.microsoft.com/office/powerpoint/2010/main" val="152149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 xmlns:p14="http://schemas.microsoft.com/office/powerpoint/2010/main" val="258123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 xmlns:p14="http://schemas.microsoft.com/office/powerpoint/2010/main" val="267146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 xmlns:p14="http://schemas.microsoft.com/office/powerpoint/2010/main" val="30278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recommendation is to separate the structure (HTML) from the styling</a:t>
            </a:r>
            <a:r>
              <a:rPr lang="en-US" baseline="0" dirty="0"/>
              <a:t> (CSS) and from the behavior (JavaScript), to different files.</a:t>
            </a:r>
          </a:p>
          <a:p>
            <a:r>
              <a:rPr lang="en-US" baseline="0" dirty="0"/>
              <a:t>This will allow easier reading and editing of the website by the developer side.</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 xmlns:p14="http://schemas.microsoft.com/office/powerpoint/2010/main" val="1336737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on chaining and other usages of selectors can be found here:</a:t>
            </a:r>
          </a:p>
          <a:p>
            <a:r>
              <a:rPr lang="en-US" dirty="0"/>
              <a:t>CSS Selector Reference (</a:t>
            </a:r>
            <a:r>
              <a:rPr lang="en-US"/>
              <a:t>on google).</a:t>
            </a:r>
          </a:p>
          <a:p>
            <a:r>
              <a:rPr lang="en-US" dirty="0"/>
              <a:t>http://www.w3schools.com/cssref/css_selectors.asp</a:t>
            </a:r>
          </a:p>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37</a:t>
            </a:fld>
            <a:endParaRPr lang="en-US"/>
          </a:p>
        </p:txBody>
      </p:sp>
    </p:spTree>
    <p:extLst>
      <p:ext uri="{BB962C8B-B14F-4D97-AF65-F5344CB8AC3E}">
        <p14:creationId xmlns="" xmlns:p14="http://schemas.microsoft.com/office/powerpoint/2010/main" val="120050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on chaining and other usages of selectors can be found here:</a:t>
            </a:r>
          </a:p>
          <a:p>
            <a:r>
              <a:rPr lang="en-US" dirty="0"/>
              <a:t>CSS Selector Reference (</a:t>
            </a:r>
            <a:r>
              <a:rPr lang="en-US"/>
              <a:t>on google).</a:t>
            </a:r>
          </a:p>
          <a:p>
            <a:r>
              <a:rPr lang="en-US" dirty="0"/>
              <a:t>http://www.w3schools.com/cssref/css_selectors.asp</a:t>
            </a:r>
          </a:p>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38</a:t>
            </a:fld>
            <a:endParaRPr lang="en-US"/>
          </a:p>
        </p:txBody>
      </p:sp>
    </p:spTree>
    <p:extLst>
      <p:ext uri="{BB962C8B-B14F-4D97-AF65-F5344CB8AC3E}">
        <p14:creationId xmlns="" xmlns:p14="http://schemas.microsoft.com/office/powerpoint/2010/main" val="134781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on chaining and other usages of selectors can be found here:</a:t>
            </a:r>
          </a:p>
          <a:p>
            <a:r>
              <a:rPr lang="en-US" dirty="0"/>
              <a:t>CSS Selector Reference (</a:t>
            </a:r>
            <a:r>
              <a:rPr lang="en-US"/>
              <a:t>on google).</a:t>
            </a:r>
          </a:p>
          <a:p>
            <a:r>
              <a:rPr lang="en-US" dirty="0"/>
              <a:t>http://www.w3schools.com/cssref/css_selectors.asp</a:t>
            </a:r>
          </a:p>
          <a:p>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39</a:t>
            </a:fld>
            <a:endParaRPr lang="en-US"/>
          </a:p>
        </p:txBody>
      </p:sp>
    </p:spTree>
    <p:extLst>
      <p:ext uri="{BB962C8B-B14F-4D97-AF65-F5344CB8AC3E}">
        <p14:creationId xmlns="" xmlns:p14="http://schemas.microsoft.com/office/powerpoint/2010/main" val="120050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sela.co.i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HTML and Dynamic HTML</a:t>
            </a:r>
            <a:endParaRPr lang="he-IL" dirty="0"/>
          </a:p>
        </p:txBody>
      </p:sp>
      <p:sp>
        <p:nvSpPr>
          <p:cNvPr id="5" name="Subtitle 4"/>
          <p:cNvSpPr>
            <a:spLocks noGrp="1"/>
          </p:cNvSpPr>
          <p:nvPr>
            <p:ph type="subTitle" idx="10"/>
          </p:nvPr>
        </p:nvSpPr>
        <p:spPr/>
        <p:txBody>
          <a:bodyPr/>
          <a:lstStyle/>
          <a:p>
            <a:r>
              <a:rPr lang="en-US" dirty="0"/>
              <a:t>Module 03 - Commonly used tags.</a:t>
            </a:r>
          </a:p>
        </p:txBody>
      </p:sp>
    </p:spTree>
    <p:extLst>
      <p:ext uri="{BB962C8B-B14F-4D97-AF65-F5344CB8AC3E}">
        <p14:creationId xmlns="" xmlns:p14="http://schemas.microsoft.com/office/powerpoint/2010/main" val="215556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tag</a:t>
            </a:r>
            <a:endParaRPr lang="he-IL" dirty="0"/>
          </a:p>
        </p:txBody>
      </p:sp>
      <p:sp>
        <p:nvSpPr>
          <p:cNvPr id="3" name="Content Placeholder 2"/>
          <p:cNvSpPr>
            <a:spLocks noGrp="1"/>
          </p:cNvSpPr>
          <p:nvPr>
            <p:ph idx="1"/>
          </p:nvPr>
        </p:nvSpPr>
        <p:spPr/>
        <p:txBody>
          <a:bodyPr/>
          <a:lstStyle/>
          <a:p>
            <a:r>
              <a:rPr lang="en-US" dirty="0"/>
              <a:t>An image tag (&lt;</a:t>
            </a:r>
            <a:r>
              <a:rPr lang="en-US" dirty="0" err="1"/>
              <a:t>img</a:t>
            </a:r>
            <a:r>
              <a:rPr lang="en-US" dirty="0"/>
              <a:t>&gt;) is used to link an image to the user. Image files use the following attributes:</a:t>
            </a:r>
          </a:p>
          <a:p>
            <a:r>
              <a:rPr lang="en-US" dirty="0" err="1"/>
              <a:t>Src</a:t>
            </a:r>
            <a:r>
              <a:rPr lang="en-US" dirty="0"/>
              <a:t> attribute – This attribute is used to determine the source of the image.</a:t>
            </a:r>
          </a:p>
          <a:p>
            <a:r>
              <a:rPr lang="en-US" dirty="0"/>
              <a:t>Alt attribute – This attribute is used to set text that is relevant to the image. In the event the image cannot load, the text will be displayed instead.</a:t>
            </a:r>
          </a:p>
          <a:p>
            <a:pPr marL="0" indent="0">
              <a:buNone/>
            </a:pPr>
            <a:endParaRPr lang="he-IL" dirty="0"/>
          </a:p>
        </p:txBody>
      </p:sp>
    </p:spTree>
    <p:extLst>
      <p:ext uri="{BB962C8B-B14F-4D97-AF65-F5344CB8AC3E}">
        <p14:creationId xmlns="" xmlns:p14="http://schemas.microsoft.com/office/powerpoint/2010/main" val="103163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tag</a:t>
            </a:r>
            <a:endParaRPr lang="he-IL" dirty="0"/>
          </a:p>
        </p:txBody>
      </p:sp>
      <p:sp>
        <p:nvSpPr>
          <p:cNvPr id="3" name="Content Placeholder 2"/>
          <p:cNvSpPr>
            <a:spLocks noGrp="1"/>
          </p:cNvSpPr>
          <p:nvPr>
            <p:ph idx="1"/>
          </p:nvPr>
        </p:nvSpPr>
        <p:spPr/>
        <p:txBody>
          <a:bodyPr/>
          <a:lstStyle/>
          <a:p>
            <a:r>
              <a:rPr lang="en-US" dirty="0"/>
              <a:t>Example of Image tag usage:</a:t>
            </a:r>
          </a:p>
          <a:p>
            <a:r>
              <a:rPr lang="en-US" dirty="0"/>
              <a:t>Full Image Path -</a:t>
            </a:r>
          </a:p>
          <a:p>
            <a:pPr marL="0" indent="0">
              <a:buNone/>
            </a:pPr>
            <a:r>
              <a:rPr lang="en-US" dirty="0"/>
              <a:t>    &lt;</a:t>
            </a:r>
            <a:r>
              <a:rPr lang="en-US" dirty="0" err="1"/>
              <a:t>img</a:t>
            </a:r>
            <a:r>
              <a:rPr lang="en-US" dirty="0"/>
              <a:t> </a:t>
            </a:r>
            <a:r>
              <a:rPr lang="en-US" dirty="0" err="1"/>
              <a:t>src</a:t>
            </a:r>
            <a:r>
              <a:rPr lang="en-US" dirty="0"/>
              <a:t>=</a:t>
            </a:r>
            <a:r>
              <a:rPr lang="he-IL" dirty="0"/>
              <a:t>"</a:t>
            </a:r>
            <a:r>
              <a:rPr lang="en-US" dirty="0"/>
              <a:t>http://www.sela.co.il/_pics/logosela.jpg</a:t>
            </a:r>
            <a:r>
              <a:rPr lang="he-IL" dirty="0"/>
              <a:t>"</a:t>
            </a:r>
            <a:r>
              <a:rPr lang="en-US" dirty="0"/>
              <a:t>            	alt=</a:t>
            </a:r>
            <a:r>
              <a:rPr lang="he-IL" dirty="0"/>
              <a:t>"</a:t>
            </a:r>
            <a:r>
              <a:rPr lang="en-US" dirty="0" err="1"/>
              <a:t>Sela</a:t>
            </a:r>
            <a:r>
              <a:rPr lang="en-US" dirty="0"/>
              <a:t> Logo</a:t>
            </a:r>
            <a:r>
              <a:rPr lang="he-IL" dirty="0"/>
              <a:t>"</a:t>
            </a:r>
            <a:r>
              <a:rPr lang="en-US" dirty="0"/>
              <a:t>/&gt;</a:t>
            </a:r>
          </a:p>
          <a:p>
            <a:r>
              <a:rPr lang="en-US" dirty="0"/>
              <a:t>Relative Image Path –</a:t>
            </a:r>
          </a:p>
          <a:p>
            <a:pPr marL="0" indent="0">
              <a:buNone/>
            </a:pPr>
            <a:r>
              <a:rPr lang="en-US" dirty="0"/>
              <a:t>    &lt;</a:t>
            </a:r>
            <a:r>
              <a:rPr lang="en-US" dirty="0" err="1"/>
              <a:t>img</a:t>
            </a:r>
            <a:r>
              <a:rPr lang="en-US" dirty="0"/>
              <a:t> </a:t>
            </a:r>
            <a:r>
              <a:rPr lang="en-US" dirty="0" err="1"/>
              <a:t>src</a:t>
            </a:r>
            <a:r>
              <a:rPr lang="en-US" dirty="0"/>
              <a:t>=</a:t>
            </a:r>
            <a:r>
              <a:rPr lang="he-IL" dirty="0"/>
              <a:t>"</a:t>
            </a:r>
            <a:r>
              <a:rPr lang="en-US" dirty="0"/>
              <a:t>pictures/myPicture.jpg</a:t>
            </a:r>
            <a:r>
              <a:rPr lang="he-IL" dirty="0"/>
              <a:t>"</a:t>
            </a:r>
            <a:r>
              <a:rPr lang="en-US" dirty="0"/>
              <a:t> alt=</a:t>
            </a:r>
            <a:r>
              <a:rPr lang="he-IL" dirty="0"/>
              <a:t>"</a:t>
            </a:r>
            <a:r>
              <a:rPr lang="en-US" dirty="0"/>
              <a:t>A picture in my 	site</a:t>
            </a:r>
            <a:r>
              <a:rPr lang="he-IL" dirty="0"/>
              <a:t>"</a:t>
            </a:r>
            <a:r>
              <a:rPr lang="en-US" dirty="0"/>
              <a:t>/&gt;</a:t>
            </a:r>
          </a:p>
          <a:p>
            <a:pPr marL="0" indent="0">
              <a:buNone/>
            </a:pPr>
            <a:endParaRPr lang="he-IL" dirty="0"/>
          </a:p>
        </p:txBody>
      </p:sp>
    </p:spTree>
    <p:extLst>
      <p:ext uri="{BB962C8B-B14F-4D97-AF65-F5344CB8AC3E}">
        <p14:creationId xmlns="" xmlns:p14="http://schemas.microsoft.com/office/powerpoint/2010/main" val="111081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a:t>
            </a:r>
            <a:endParaRPr lang="he-IL" dirty="0"/>
          </a:p>
        </p:txBody>
      </p:sp>
      <p:sp>
        <p:nvSpPr>
          <p:cNvPr id="3" name="Content Placeholder 2"/>
          <p:cNvSpPr>
            <a:spLocks noGrp="1"/>
          </p:cNvSpPr>
          <p:nvPr>
            <p:ph idx="1"/>
          </p:nvPr>
        </p:nvSpPr>
        <p:spPr/>
        <p:txBody>
          <a:bodyPr/>
          <a:lstStyle/>
          <a:p>
            <a:r>
              <a:rPr lang="en-US" dirty="0"/>
              <a:t>The Anchor tag (&lt;a&gt;) can be used to redirect the user to either other pages or redirect to another element in the website.</a:t>
            </a:r>
          </a:p>
          <a:p>
            <a:r>
              <a:rPr lang="en-US" dirty="0"/>
              <a:t>This can be useful for giving the user navigation options.</a:t>
            </a:r>
          </a:p>
          <a:p>
            <a:r>
              <a:rPr lang="en-US" dirty="0"/>
              <a:t>The main attribute for the anchor tag is </a:t>
            </a:r>
            <a:r>
              <a:rPr lang="en-US" dirty="0" err="1"/>
              <a:t>href</a:t>
            </a:r>
            <a:r>
              <a:rPr lang="en-US" dirty="0"/>
              <a:t>.</a:t>
            </a:r>
          </a:p>
          <a:p>
            <a:r>
              <a:rPr lang="en-US" dirty="0" err="1"/>
              <a:t>Href</a:t>
            </a:r>
            <a:r>
              <a:rPr lang="en-US" dirty="0"/>
              <a:t> allows you to set the target.</a:t>
            </a:r>
            <a:endParaRPr lang="he-IL" dirty="0"/>
          </a:p>
        </p:txBody>
      </p:sp>
    </p:spTree>
    <p:extLst>
      <p:ext uri="{BB962C8B-B14F-4D97-AF65-F5344CB8AC3E}">
        <p14:creationId xmlns="" xmlns:p14="http://schemas.microsoft.com/office/powerpoint/2010/main" val="221052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Redirecting to other pages and websites.</a:t>
            </a:r>
            <a:endParaRPr lang="he-IL" dirty="0"/>
          </a:p>
        </p:txBody>
      </p:sp>
      <p:sp>
        <p:nvSpPr>
          <p:cNvPr id="3" name="Content Placeholder 2"/>
          <p:cNvSpPr>
            <a:spLocks noGrp="1"/>
          </p:cNvSpPr>
          <p:nvPr>
            <p:ph idx="1"/>
          </p:nvPr>
        </p:nvSpPr>
        <p:spPr/>
        <p:txBody>
          <a:bodyPr/>
          <a:lstStyle/>
          <a:p>
            <a:r>
              <a:rPr lang="en-US" dirty="0"/>
              <a:t>In order to redirect to other pages on the same website, or even on other websites, the </a:t>
            </a:r>
            <a:r>
              <a:rPr lang="en-US" dirty="0" err="1"/>
              <a:t>href</a:t>
            </a:r>
            <a:r>
              <a:rPr lang="en-US" dirty="0"/>
              <a:t> will need to direct to that page.</a:t>
            </a:r>
          </a:p>
          <a:p>
            <a:r>
              <a:rPr lang="en-US" dirty="0"/>
              <a:t>Full path:</a:t>
            </a:r>
          </a:p>
          <a:p>
            <a:pPr marL="0" indent="0">
              <a:buNone/>
            </a:pPr>
            <a:r>
              <a:rPr lang="en-US" dirty="0"/>
              <a:t>    &lt;a </a:t>
            </a:r>
            <a:r>
              <a:rPr lang="en-US" dirty="0" err="1"/>
              <a:t>href</a:t>
            </a:r>
            <a:r>
              <a:rPr lang="en-US" dirty="0"/>
              <a:t>=</a:t>
            </a:r>
            <a:r>
              <a:rPr lang="he-IL" dirty="0"/>
              <a:t>"</a:t>
            </a:r>
            <a:r>
              <a:rPr lang="en-US" dirty="0">
                <a:hlinkClick r:id="rId2"/>
              </a:rPr>
              <a:t>www.sela.co.il</a:t>
            </a:r>
            <a:r>
              <a:rPr lang="he-IL" dirty="0"/>
              <a:t>"</a:t>
            </a:r>
            <a:r>
              <a:rPr lang="en-US" dirty="0"/>
              <a:t>&gt;This is a link to the 	</a:t>
            </a:r>
            <a:r>
              <a:rPr lang="en-US" dirty="0" err="1"/>
              <a:t>Sela</a:t>
            </a:r>
            <a:r>
              <a:rPr lang="en-US" dirty="0"/>
              <a:t> website.&lt;/a&gt;</a:t>
            </a:r>
          </a:p>
          <a:p>
            <a:r>
              <a:rPr lang="en-US" dirty="0"/>
              <a:t>Relative path:</a:t>
            </a:r>
          </a:p>
          <a:p>
            <a:pPr marL="0" indent="0">
              <a:buNone/>
            </a:pPr>
            <a:r>
              <a:rPr lang="en-US" dirty="0"/>
              <a:t>    &lt;a </a:t>
            </a:r>
            <a:r>
              <a:rPr lang="en-US" dirty="0" err="1"/>
              <a:t>href</a:t>
            </a:r>
            <a:r>
              <a:rPr lang="en-US" dirty="0"/>
              <a:t>=</a:t>
            </a:r>
            <a:r>
              <a:rPr lang="he-IL" dirty="0"/>
              <a:t>"</a:t>
            </a:r>
            <a:r>
              <a:rPr lang="en-US" dirty="0" err="1"/>
              <a:t>otherPages</a:t>
            </a:r>
            <a:r>
              <a:rPr lang="en-US" dirty="0"/>
              <a:t>/myOtherPage.html</a:t>
            </a:r>
            <a:r>
              <a:rPr lang="he-IL" dirty="0"/>
              <a:t>"</a:t>
            </a:r>
            <a:r>
              <a:rPr lang="en-US" dirty="0"/>
              <a:t>&gt;This 	is a link to my other page.&lt;/a&gt;</a:t>
            </a:r>
            <a:endParaRPr lang="he-IL" dirty="0"/>
          </a:p>
        </p:txBody>
      </p:sp>
    </p:spTree>
    <p:extLst>
      <p:ext uri="{BB962C8B-B14F-4D97-AF65-F5344CB8AC3E}">
        <p14:creationId xmlns="" xmlns:p14="http://schemas.microsoft.com/office/powerpoint/2010/main" val="60340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Anchors</a:t>
            </a:r>
            <a:endParaRPr lang="he-IL" dirty="0"/>
          </a:p>
        </p:txBody>
      </p:sp>
      <p:sp>
        <p:nvSpPr>
          <p:cNvPr id="3" name="Content Placeholder 2"/>
          <p:cNvSpPr>
            <a:spLocks noGrp="1"/>
          </p:cNvSpPr>
          <p:nvPr>
            <p:ph idx="1"/>
          </p:nvPr>
        </p:nvSpPr>
        <p:spPr/>
        <p:txBody>
          <a:bodyPr>
            <a:normAutofit fontScale="92500" lnSpcReduction="10000"/>
          </a:bodyPr>
          <a:lstStyle/>
          <a:p>
            <a:r>
              <a:rPr lang="en-US" dirty="0"/>
              <a:t>In order to facilitate navigation within a webpage we can use the &lt;a&gt; tag to navigate to specific locations within our webpage.</a:t>
            </a:r>
          </a:p>
          <a:p>
            <a:r>
              <a:rPr lang="en-US" dirty="0"/>
              <a:t>First we will need to set another tag as the recipient for the navigation. This can be done by giving the target the id attribute. </a:t>
            </a:r>
          </a:p>
          <a:p>
            <a:r>
              <a:rPr lang="en-US" dirty="0"/>
              <a:t>Example: </a:t>
            </a:r>
          </a:p>
          <a:p>
            <a:pPr marL="0" indent="0">
              <a:buNone/>
            </a:pPr>
            <a:r>
              <a:rPr lang="en-US" dirty="0"/>
              <a:t>     &lt;div id=</a:t>
            </a:r>
            <a:r>
              <a:rPr lang="he-IL" dirty="0"/>
              <a:t>"</a:t>
            </a:r>
            <a:r>
              <a:rPr lang="en-US" dirty="0" err="1"/>
              <a:t>myDiv</a:t>
            </a:r>
            <a:r>
              <a:rPr lang="he-IL" dirty="0"/>
              <a:t>"</a:t>
            </a:r>
            <a:r>
              <a:rPr lang="en-US" dirty="0"/>
              <a:t>&gt;&lt;/div&gt;</a:t>
            </a:r>
          </a:p>
          <a:p>
            <a:r>
              <a:rPr lang="en-US" dirty="0"/>
              <a:t>We will then need to set up the appropriate anchor tag with an </a:t>
            </a:r>
            <a:r>
              <a:rPr lang="en-US" dirty="0" err="1"/>
              <a:t>href</a:t>
            </a:r>
            <a:r>
              <a:rPr lang="en-US" dirty="0"/>
              <a:t> with # followed by the id of the target.</a:t>
            </a:r>
          </a:p>
        </p:txBody>
      </p:sp>
    </p:spTree>
    <p:extLst>
      <p:ext uri="{BB962C8B-B14F-4D97-AF65-F5344CB8AC3E}">
        <p14:creationId xmlns="" xmlns:p14="http://schemas.microsoft.com/office/powerpoint/2010/main" val="275475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p:txBody>
          <a:bodyPr>
            <a:normAutofit/>
          </a:bodyPr>
          <a:lstStyle/>
          <a:p>
            <a:pPr marL="0" indent="0">
              <a:buNone/>
            </a:pPr>
            <a:r>
              <a:rPr lang="en-US" dirty="0"/>
              <a:t>&lt;a </a:t>
            </a:r>
            <a:r>
              <a:rPr lang="en-US" dirty="0" err="1"/>
              <a:t>href</a:t>
            </a:r>
            <a:r>
              <a:rPr lang="en-US" dirty="0"/>
              <a:t>=</a:t>
            </a:r>
            <a:r>
              <a:rPr lang="he-IL" dirty="0"/>
              <a:t>"</a:t>
            </a:r>
            <a:r>
              <a:rPr lang="en-US" dirty="0"/>
              <a:t>#</a:t>
            </a:r>
            <a:r>
              <a:rPr lang="en-US" dirty="0" err="1"/>
              <a:t>topOfPage</a:t>
            </a:r>
            <a:r>
              <a:rPr lang="he-IL" dirty="0"/>
              <a:t>"</a:t>
            </a:r>
            <a:r>
              <a:rPr lang="en-US" dirty="0"/>
              <a:t>&gt;Click here to go to the top.&lt;/a&gt;</a:t>
            </a:r>
          </a:p>
          <a:p>
            <a:pPr marL="0" indent="0">
              <a:buNone/>
            </a:pPr>
            <a:r>
              <a:rPr lang="en-US" dirty="0"/>
              <a:t>&lt;a </a:t>
            </a:r>
            <a:r>
              <a:rPr lang="en-US" dirty="0" err="1"/>
              <a:t>href</a:t>
            </a:r>
            <a:r>
              <a:rPr lang="en-US" dirty="0"/>
              <a:t>=</a:t>
            </a:r>
            <a:r>
              <a:rPr lang="he-IL" dirty="0"/>
              <a:t>"</a:t>
            </a:r>
            <a:r>
              <a:rPr lang="en-US" dirty="0"/>
              <a:t>#</a:t>
            </a:r>
            <a:r>
              <a:rPr lang="en-US" dirty="0" err="1"/>
              <a:t>bottomOfPage</a:t>
            </a:r>
            <a:r>
              <a:rPr lang="he-IL" dirty="0"/>
              <a:t>"</a:t>
            </a:r>
            <a:r>
              <a:rPr lang="en-US" dirty="0"/>
              <a:t>&gt;Click here to go to the bottom.&lt;/a&gt;</a:t>
            </a:r>
          </a:p>
          <a:p>
            <a:pPr marL="0" indent="0">
              <a:buNone/>
            </a:pPr>
            <a:r>
              <a:rPr lang="en-US" dirty="0"/>
              <a:t>&lt;div id=</a:t>
            </a:r>
            <a:r>
              <a:rPr lang="he-IL" dirty="0"/>
              <a:t>"</a:t>
            </a:r>
            <a:r>
              <a:rPr lang="en-US" dirty="0" err="1"/>
              <a:t>topOfPage</a:t>
            </a:r>
            <a:r>
              <a:rPr lang="he-IL" dirty="0"/>
              <a:t>"</a:t>
            </a:r>
            <a:r>
              <a:rPr lang="en-US" dirty="0"/>
              <a:t>&gt;</a:t>
            </a:r>
          </a:p>
          <a:p>
            <a:pPr marL="0" indent="0">
              <a:buNone/>
            </a:pPr>
            <a:r>
              <a:rPr lang="en-US" dirty="0"/>
              <a:t>	…</a:t>
            </a:r>
          </a:p>
          <a:p>
            <a:pPr marL="0" indent="0">
              <a:buNone/>
            </a:pPr>
            <a:r>
              <a:rPr lang="en-US" dirty="0"/>
              <a:t>&lt;/div&gt;</a:t>
            </a:r>
          </a:p>
          <a:p>
            <a:pPr marL="0" indent="0">
              <a:buNone/>
            </a:pPr>
            <a:r>
              <a:rPr lang="en-US" dirty="0"/>
              <a:t>…</a:t>
            </a:r>
          </a:p>
          <a:p>
            <a:pPr marL="0" indent="0">
              <a:buNone/>
            </a:pPr>
            <a:r>
              <a:rPr lang="en-US" dirty="0"/>
              <a:t>&lt;div id=</a:t>
            </a:r>
            <a:r>
              <a:rPr lang="he-IL" dirty="0"/>
              <a:t>"</a:t>
            </a:r>
            <a:r>
              <a:rPr lang="en-US" dirty="0" err="1"/>
              <a:t>bottomOfPage</a:t>
            </a:r>
            <a:r>
              <a:rPr lang="he-IL" dirty="0"/>
              <a:t>"</a:t>
            </a:r>
            <a:r>
              <a:rPr lang="en-US" dirty="0"/>
              <a:t>&gt;</a:t>
            </a:r>
          </a:p>
          <a:p>
            <a:pPr marL="0" indent="0">
              <a:buNone/>
            </a:pPr>
            <a:r>
              <a:rPr lang="en-US" dirty="0"/>
              <a:t>	…</a:t>
            </a:r>
          </a:p>
          <a:p>
            <a:pPr marL="0" indent="0">
              <a:buNone/>
            </a:pPr>
            <a:r>
              <a:rPr lang="en-US" dirty="0"/>
              <a:t>&lt;/div&gt;</a:t>
            </a:r>
          </a:p>
          <a:p>
            <a:pPr marL="0" indent="0">
              <a:buNone/>
            </a:pPr>
            <a:endParaRPr lang="en-US" dirty="0"/>
          </a:p>
        </p:txBody>
      </p:sp>
      <p:sp>
        <p:nvSpPr>
          <p:cNvPr id="2" name="Title 1"/>
          <p:cNvSpPr>
            <a:spLocks noGrp="1"/>
          </p:cNvSpPr>
          <p:nvPr>
            <p:ph type="title"/>
          </p:nvPr>
        </p:nvSpPr>
        <p:spPr/>
        <p:txBody>
          <a:bodyPr/>
          <a:lstStyle/>
          <a:p>
            <a:r>
              <a:rPr lang="en-US" dirty="0"/>
              <a:t>Anchors example:</a:t>
            </a:r>
            <a:endParaRPr lang="he-IL" dirty="0"/>
          </a:p>
        </p:txBody>
      </p:sp>
    </p:spTree>
    <p:extLst>
      <p:ext uri="{BB962C8B-B14F-4D97-AF65-F5344CB8AC3E}">
        <p14:creationId xmlns="" xmlns:p14="http://schemas.microsoft.com/office/powerpoint/2010/main" val="253495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endParaRPr lang="he-IL" dirty="0"/>
          </a:p>
        </p:txBody>
      </p:sp>
      <p:sp>
        <p:nvSpPr>
          <p:cNvPr id="3" name="Content Placeholder 2"/>
          <p:cNvSpPr>
            <a:spLocks noGrp="1"/>
          </p:cNvSpPr>
          <p:nvPr>
            <p:ph idx="1"/>
          </p:nvPr>
        </p:nvSpPr>
        <p:spPr/>
        <p:txBody>
          <a:bodyPr/>
          <a:lstStyle/>
          <a:p>
            <a:r>
              <a:rPr lang="en-US" dirty="0"/>
              <a:t>In HTML we are able to create bullet point lists. </a:t>
            </a:r>
          </a:p>
          <a:p>
            <a:r>
              <a:rPr lang="en-US" dirty="0"/>
              <a:t>This can be used to give example of things, provide different links, list recommended items and more.</a:t>
            </a:r>
          </a:p>
          <a:p>
            <a:r>
              <a:rPr lang="en-US" dirty="0"/>
              <a:t>In order to facilitate this we have two types of lists, an unordered list, and an ordered list.</a:t>
            </a:r>
          </a:p>
        </p:txBody>
      </p:sp>
    </p:spTree>
    <p:extLst>
      <p:ext uri="{BB962C8B-B14F-4D97-AF65-F5344CB8AC3E}">
        <p14:creationId xmlns="" xmlns:p14="http://schemas.microsoft.com/office/powerpoint/2010/main" val="266623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lists</a:t>
            </a:r>
            <a:endParaRPr lang="he-IL" dirty="0"/>
          </a:p>
        </p:txBody>
      </p:sp>
      <p:sp>
        <p:nvSpPr>
          <p:cNvPr id="3" name="Content Placeholder 2"/>
          <p:cNvSpPr>
            <a:spLocks noGrp="1"/>
          </p:cNvSpPr>
          <p:nvPr>
            <p:ph idx="1"/>
          </p:nvPr>
        </p:nvSpPr>
        <p:spPr/>
        <p:txBody>
          <a:bodyPr>
            <a:normAutofit/>
          </a:bodyPr>
          <a:lstStyle/>
          <a:p>
            <a:r>
              <a:rPr lang="en-US" dirty="0"/>
              <a:t>Ordered lists use the &lt;</a:t>
            </a:r>
            <a:r>
              <a:rPr lang="en-US" dirty="0" err="1"/>
              <a:t>ol</a:t>
            </a:r>
            <a:r>
              <a:rPr lang="en-US" dirty="0"/>
              <a:t>&gt; tag. </a:t>
            </a:r>
          </a:p>
          <a:p>
            <a:r>
              <a:rPr lang="en-US" dirty="0"/>
              <a:t>We can use ordered lists to list things numerically.</a:t>
            </a:r>
          </a:p>
          <a:p>
            <a:r>
              <a:rPr lang="en-US" dirty="0"/>
              <a:t>Examples for use in ordered list could be- steps in a recipe or a list of top ranked films.</a:t>
            </a:r>
          </a:p>
          <a:p>
            <a:r>
              <a:rPr lang="en-US" dirty="0"/>
              <a:t>All items inside the ordered list must use the &lt;li&gt; tag.</a:t>
            </a:r>
          </a:p>
          <a:p>
            <a:r>
              <a:rPr lang="en-US" dirty="0"/>
              <a:t>We can optionally use the start attribute in order to start from a number that is higher then 1.</a:t>
            </a:r>
          </a:p>
        </p:txBody>
      </p:sp>
    </p:spTree>
    <p:extLst>
      <p:ext uri="{BB962C8B-B14F-4D97-AF65-F5344CB8AC3E}">
        <p14:creationId xmlns="" xmlns:p14="http://schemas.microsoft.com/office/powerpoint/2010/main" val="111808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p:txBody>
          <a:bodyPr>
            <a:normAutofit/>
          </a:bodyPr>
          <a:lstStyle/>
          <a:p>
            <a:pPr marL="0" indent="0">
              <a:buNone/>
            </a:pPr>
            <a:r>
              <a:rPr lang="en-US" dirty="0"/>
              <a:t>&lt;div&gt;Fastest animal rankings:&lt;/div&gt;</a:t>
            </a:r>
          </a:p>
          <a:p>
            <a:pPr marL="0" indent="0">
              <a:buNone/>
            </a:pPr>
            <a:r>
              <a:rPr lang="en-US" dirty="0"/>
              <a:t>&lt;</a:t>
            </a:r>
            <a:r>
              <a:rPr lang="en-US" dirty="0" err="1"/>
              <a:t>ol</a:t>
            </a:r>
            <a:r>
              <a:rPr lang="en-US" dirty="0"/>
              <a:t>&gt;</a:t>
            </a:r>
          </a:p>
          <a:p>
            <a:pPr marL="0" indent="0">
              <a:buNone/>
            </a:pPr>
            <a:r>
              <a:rPr lang="en-US" dirty="0"/>
              <a:t>	&lt;li&gt;Cheetah&lt;/li&gt;</a:t>
            </a:r>
          </a:p>
          <a:p>
            <a:pPr marL="0" indent="0">
              <a:buNone/>
            </a:pPr>
            <a:r>
              <a:rPr lang="en-US" dirty="0"/>
              <a:t>	&lt;li&gt;Free tailed bat&lt;/li&gt;</a:t>
            </a:r>
          </a:p>
          <a:p>
            <a:pPr marL="0" indent="0">
              <a:buNone/>
            </a:pPr>
            <a:r>
              <a:rPr lang="en-US" dirty="0"/>
              <a:t>	&lt;li&gt;Pronghorn&lt;/li&gt;</a:t>
            </a:r>
          </a:p>
          <a:p>
            <a:pPr marL="0" indent="0">
              <a:buNone/>
            </a:pPr>
            <a:r>
              <a:rPr lang="en-US" dirty="0"/>
              <a:t>&lt;/</a:t>
            </a:r>
            <a:r>
              <a:rPr lang="en-US" dirty="0" err="1"/>
              <a:t>ol</a:t>
            </a:r>
            <a:r>
              <a:rPr lang="en-US" dirty="0"/>
              <a:t>&gt;</a:t>
            </a:r>
          </a:p>
        </p:txBody>
      </p:sp>
      <p:sp>
        <p:nvSpPr>
          <p:cNvPr id="2" name="Title 1"/>
          <p:cNvSpPr>
            <a:spLocks noGrp="1"/>
          </p:cNvSpPr>
          <p:nvPr>
            <p:ph type="title"/>
          </p:nvPr>
        </p:nvSpPr>
        <p:spPr/>
        <p:txBody>
          <a:bodyPr/>
          <a:lstStyle/>
          <a:p>
            <a:r>
              <a:rPr lang="en-US" dirty="0"/>
              <a:t>Ordered lists Example</a:t>
            </a:r>
            <a:endParaRPr lang="he-IL" dirty="0"/>
          </a:p>
        </p:txBody>
      </p:sp>
      <p:pic>
        <p:nvPicPr>
          <p:cNvPr id="1026" name="Picture 2"/>
          <p:cNvPicPr>
            <a:picLocks noChangeAspect="1" noChangeArrowheads="1"/>
          </p:cNvPicPr>
          <p:nvPr/>
        </p:nvPicPr>
        <p:blipFill>
          <a:blip r:embed="rId2" cstate="print"/>
          <a:srcRect/>
          <a:stretch>
            <a:fillRect/>
          </a:stretch>
        </p:blipFill>
        <p:spPr bwMode="auto">
          <a:xfrm>
            <a:off x="6084168" y="4365104"/>
            <a:ext cx="2085975" cy="1514475"/>
          </a:xfrm>
          <a:prstGeom prst="rect">
            <a:avLst/>
          </a:prstGeom>
          <a:noFill/>
          <a:ln w="9525">
            <a:noFill/>
            <a:miter lim="800000"/>
            <a:headEnd/>
            <a:tailEnd/>
          </a:ln>
        </p:spPr>
      </p:pic>
    </p:spTree>
    <p:extLst>
      <p:ext uri="{BB962C8B-B14F-4D97-AF65-F5344CB8AC3E}">
        <p14:creationId xmlns="" xmlns:p14="http://schemas.microsoft.com/office/powerpoint/2010/main" val="79694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lists</a:t>
            </a:r>
            <a:endParaRPr lang="he-IL" dirty="0"/>
          </a:p>
        </p:txBody>
      </p:sp>
      <p:sp>
        <p:nvSpPr>
          <p:cNvPr id="3" name="Content Placeholder 2"/>
          <p:cNvSpPr>
            <a:spLocks noGrp="1"/>
          </p:cNvSpPr>
          <p:nvPr>
            <p:ph idx="1"/>
          </p:nvPr>
        </p:nvSpPr>
        <p:spPr/>
        <p:txBody>
          <a:bodyPr/>
          <a:lstStyle/>
          <a:p>
            <a:r>
              <a:rPr lang="en-US" dirty="0"/>
              <a:t>Unordered lists use the &lt;</a:t>
            </a:r>
            <a:r>
              <a:rPr lang="en-US" dirty="0" err="1"/>
              <a:t>ul</a:t>
            </a:r>
            <a:r>
              <a:rPr lang="en-US" dirty="0"/>
              <a:t>&gt; tag. </a:t>
            </a:r>
          </a:p>
          <a:p>
            <a:r>
              <a:rPr lang="en-US" dirty="0"/>
              <a:t>Unordered lists display items in bullet points.</a:t>
            </a:r>
          </a:p>
          <a:p>
            <a:r>
              <a:rPr lang="en-US" dirty="0"/>
              <a:t>Examples for use for an unordered list could be ingredients in a recipe, list of actors and other things in which order does not matter.</a:t>
            </a:r>
          </a:p>
          <a:p>
            <a:r>
              <a:rPr lang="en-US" dirty="0"/>
              <a:t>All items inside the unordered list must use the &lt;li&gt; tag.</a:t>
            </a:r>
          </a:p>
        </p:txBody>
      </p:sp>
    </p:spTree>
    <p:extLst>
      <p:ext uri="{BB962C8B-B14F-4D97-AF65-F5344CB8AC3E}">
        <p14:creationId xmlns="" xmlns:p14="http://schemas.microsoft.com/office/powerpoint/2010/main" val="146090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Prelude</a:t>
            </a:r>
            <a:endParaRPr lang="en-US" dirty="0"/>
          </a:p>
        </p:txBody>
      </p:sp>
      <p:sp>
        <p:nvSpPr>
          <p:cNvPr id="3" name="Content Placeholder 2"/>
          <p:cNvSpPr>
            <a:spLocks noGrp="1"/>
          </p:cNvSpPr>
          <p:nvPr>
            <p:ph idx="1"/>
          </p:nvPr>
        </p:nvSpPr>
        <p:spPr/>
        <p:txBody>
          <a:bodyPr/>
          <a:lstStyle/>
          <a:p>
            <a:r>
              <a:rPr lang="en-US" dirty="0"/>
              <a:t>As we have seen in the previous chapters, all websites in the world are composed of tags. However, the tags we have learned before are not the only ones. </a:t>
            </a:r>
          </a:p>
          <a:p>
            <a:r>
              <a:rPr lang="en-US" dirty="0"/>
              <a:t>This chapter will introduce several other commonly used tags, and attributes commonly used with them.</a:t>
            </a:r>
          </a:p>
          <a:p>
            <a:endParaRPr lang="en-US" dirty="0"/>
          </a:p>
        </p:txBody>
      </p:sp>
    </p:spTree>
    <p:extLst>
      <p:ext uri="{BB962C8B-B14F-4D97-AF65-F5344CB8AC3E}">
        <p14:creationId xmlns="" xmlns:p14="http://schemas.microsoft.com/office/powerpoint/2010/main" val="12794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p:txBody>
          <a:bodyPr>
            <a:normAutofit/>
          </a:bodyPr>
          <a:lstStyle/>
          <a:p>
            <a:pPr marL="0" indent="0">
              <a:buNone/>
            </a:pPr>
            <a:r>
              <a:rPr lang="en-US" dirty="0"/>
              <a:t>&lt;div&gt;My Shopping List:&lt;/div&gt;</a:t>
            </a:r>
          </a:p>
          <a:p>
            <a:pPr marL="0" indent="0">
              <a:buNone/>
            </a:pPr>
            <a:r>
              <a:rPr lang="en-US" dirty="0"/>
              <a:t>&lt;</a:t>
            </a:r>
            <a:r>
              <a:rPr lang="en-US" dirty="0" err="1"/>
              <a:t>ul</a:t>
            </a:r>
            <a:r>
              <a:rPr lang="en-US" dirty="0"/>
              <a:t>&gt;</a:t>
            </a:r>
          </a:p>
          <a:p>
            <a:pPr marL="0" indent="0">
              <a:buNone/>
            </a:pPr>
            <a:r>
              <a:rPr lang="en-US" dirty="0"/>
              <a:t>	&lt;li&gt;Bread&lt;/li&gt;</a:t>
            </a:r>
          </a:p>
          <a:p>
            <a:pPr marL="0" indent="0">
              <a:buNone/>
            </a:pPr>
            <a:r>
              <a:rPr lang="en-US" dirty="0"/>
              <a:t>	&lt;li&gt;Milk&lt;/li&gt;</a:t>
            </a:r>
          </a:p>
          <a:p>
            <a:pPr marL="0" indent="0">
              <a:buNone/>
            </a:pPr>
            <a:r>
              <a:rPr lang="en-US" dirty="0"/>
              <a:t>	&lt;li&gt;Eggs&lt;/li&gt;</a:t>
            </a:r>
          </a:p>
          <a:p>
            <a:pPr marL="0" indent="0">
              <a:buNone/>
            </a:pPr>
            <a:r>
              <a:rPr lang="en-US" dirty="0"/>
              <a:t>&lt;/</a:t>
            </a:r>
            <a:r>
              <a:rPr lang="en-US" dirty="0" err="1"/>
              <a:t>ul</a:t>
            </a:r>
            <a:r>
              <a:rPr lang="en-US" dirty="0"/>
              <a:t>&gt;</a:t>
            </a:r>
          </a:p>
        </p:txBody>
      </p:sp>
      <p:sp>
        <p:nvSpPr>
          <p:cNvPr id="2" name="Title 1"/>
          <p:cNvSpPr>
            <a:spLocks noGrp="1"/>
          </p:cNvSpPr>
          <p:nvPr>
            <p:ph type="title"/>
          </p:nvPr>
        </p:nvSpPr>
        <p:spPr/>
        <p:txBody>
          <a:bodyPr/>
          <a:lstStyle/>
          <a:p>
            <a:r>
              <a:rPr lang="en-US" dirty="0"/>
              <a:t>Unordered lists Example</a:t>
            </a:r>
            <a:endParaRPr lang="he-IL" dirty="0"/>
          </a:p>
        </p:txBody>
      </p:sp>
      <p:pic>
        <p:nvPicPr>
          <p:cNvPr id="2050" name="Picture 2"/>
          <p:cNvPicPr>
            <a:picLocks noChangeAspect="1" noChangeArrowheads="1"/>
          </p:cNvPicPr>
          <p:nvPr/>
        </p:nvPicPr>
        <p:blipFill>
          <a:blip r:embed="rId2" cstate="print"/>
          <a:srcRect/>
          <a:stretch>
            <a:fillRect/>
          </a:stretch>
        </p:blipFill>
        <p:spPr bwMode="auto">
          <a:xfrm>
            <a:off x="6516216" y="4293096"/>
            <a:ext cx="1543050" cy="1447800"/>
          </a:xfrm>
          <a:prstGeom prst="rect">
            <a:avLst/>
          </a:prstGeom>
          <a:noFill/>
          <a:ln w="9525">
            <a:noFill/>
            <a:miter lim="800000"/>
            <a:headEnd/>
            <a:tailEnd/>
          </a:ln>
        </p:spPr>
      </p:pic>
    </p:spTree>
    <p:extLst>
      <p:ext uri="{BB962C8B-B14F-4D97-AF65-F5344CB8AC3E}">
        <p14:creationId xmlns="" xmlns:p14="http://schemas.microsoft.com/office/powerpoint/2010/main" val="3803497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a:t>
            </a:r>
            <a:endParaRPr lang="he-IL" dirty="0"/>
          </a:p>
        </p:txBody>
      </p:sp>
      <p:sp>
        <p:nvSpPr>
          <p:cNvPr id="3" name="Content Placeholder 2"/>
          <p:cNvSpPr>
            <a:spLocks noGrp="1"/>
          </p:cNvSpPr>
          <p:nvPr>
            <p:ph idx="1"/>
          </p:nvPr>
        </p:nvSpPr>
        <p:spPr/>
        <p:txBody>
          <a:bodyPr>
            <a:normAutofit/>
          </a:bodyPr>
          <a:lstStyle/>
          <a:p>
            <a:r>
              <a:rPr lang="en-US" sz="2400" dirty="0"/>
              <a:t>In order to make a drop down box, we can use the &lt;select&gt; tag.</a:t>
            </a:r>
          </a:p>
          <a:p>
            <a:r>
              <a:rPr lang="en-US" sz="2400" dirty="0"/>
              <a:t>We can then populate it with &lt;option&gt; tag items. </a:t>
            </a:r>
          </a:p>
          <a:p>
            <a:r>
              <a:rPr lang="en-US" sz="2400" dirty="0"/>
              <a:t>Each option item has a value attribute, and a display text which is between the start and end tag.</a:t>
            </a:r>
          </a:p>
          <a:p>
            <a:r>
              <a:rPr lang="en-US" sz="2400" dirty="0"/>
              <a:t>Additionally an option tag can have the selected attribute. This will make it behave as the default selection.</a:t>
            </a:r>
          </a:p>
          <a:p>
            <a:r>
              <a:rPr lang="en-US" sz="2400" dirty="0"/>
              <a:t>In order to allow selecting multiple options we can give the multiple select attribute on the select tag the value of true.</a:t>
            </a:r>
          </a:p>
          <a:p>
            <a:endParaRPr lang="en-US" sz="2400" dirty="0"/>
          </a:p>
        </p:txBody>
      </p:sp>
    </p:spTree>
    <p:extLst>
      <p:ext uri="{BB962C8B-B14F-4D97-AF65-F5344CB8AC3E}">
        <p14:creationId xmlns="" xmlns:p14="http://schemas.microsoft.com/office/powerpoint/2010/main" val="198378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p:txBody>
          <a:bodyPr>
            <a:normAutofit/>
          </a:bodyPr>
          <a:lstStyle/>
          <a:p>
            <a:pPr marL="0" indent="0">
              <a:buNone/>
            </a:pPr>
            <a:r>
              <a:rPr lang="en-US" dirty="0"/>
              <a:t>&lt;select&gt;</a:t>
            </a:r>
          </a:p>
          <a:p>
            <a:pPr marL="0" indent="0">
              <a:buNone/>
            </a:pPr>
            <a:r>
              <a:rPr lang="he-IL" dirty="0"/>
              <a:t>     </a:t>
            </a:r>
            <a:r>
              <a:rPr lang="en-US" dirty="0"/>
              <a:t>&lt;option value=</a:t>
            </a:r>
            <a:r>
              <a:rPr lang="he-IL" dirty="0"/>
              <a:t>"</a:t>
            </a:r>
            <a:r>
              <a:rPr lang="en-US" dirty="0" err="1"/>
              <a:t>goodOption</a:t>
            </a:r>
            <a:r>
              <a:rPr lang="he-IL" dirty="0"/>
              <a:t>"</a:t>
            </a:r>
            <a:r>
              <a:rPr lang="en-US" dirty="0"/>
              <a:t>&gt;This option is </a:t>
            </a:r>
            <a:r>
              <a:rPr lang="he-IL" dirty="0"/>
              <a:t>	</a:t>
            </a:r>
            <a:r>
              <a:rPr lang="en-US" dirty="0"/>
              <a:t>good&lt;/option&gt;</a:t>
            </a:r>
          </a:p>
          <a:p>
            <a:pPr marL="0" indent="0">
              <a:buNone/>
            </a:pPr>
            <a:r>
              <a:rPr lang="he-IL" dirty="0"/>
              <a:t>     </a:t>
            </a:r>
            <a:r>
              <a:rPr lang="en-US" dirty="0"/>
              <a:t>&lt;option value=</a:t>
            </a:r>
            <a:r>
              <a:rPr lang="he-IL" dirty="0"/>
              <a:t>"</a:t>
            </a:r>
            <a:r>
              <a:rPr lang="en-US" dirty="0" err="1"/>
              <a:t>betterOption</a:t>
            </a:r>
            <a:r>
              <a:rPr lang="he-IL" dirty="0"/>
              <a:t>"</a:t>
            </a:r>
            <a:r>
              <a:rPr lang="en-US" dirty="0"/>
              <a:t>&gt;This option is </a:t>
            </a:r>
            <a:r>
              <a:rPr lang="he-IL" dirty="0"/>
              <a:t>	</a:t>
            </a:r>
            <a:r>
              <a:rPr lang="en-US" dirty="0"/>
              <a:t>better&lt;/option&gt;</a:t>
            </a:r>
          </a:p>
          <a:p>
            <a:pPr marL="0" indent="0">
              <a:buNone/>
            </a:pPr>
            <a:r>
              <a:rPr lang="he-IL" dirty="0"/>
              <a:t>     </a:t>
            </a:r>
            <a:r>
              <a:rPr lang="en-US" dirty="0"/>
              <a:t>&lt;option value=</a:t>
            </a:r>
            <a:r>
              <a:rPr lang="he-IL" dirty="0"/>
              <a:t>"</a:t>
            </a:r>
            <a:r>
              <a:rPr lang="en-US" dirty="0" err="1"/>
              <a:t>bestOption</a:t>
            </a:r>
            <a:r>
              <a:rPr lang="he-IL" dirty="0"/>
              <a:t>"</a:t>
            </a:r>
            <a:r>
              <a:rPr lang="en-US" dirty="0"/>
              <a:t> selected=</a:t>
            </a:r>
            <a:r>
              <a:rPr lang="he-IL" dirty="0"/>
              <a:t>"</a:t>
            </a:r>
            <a:r>
              <a:rPr lang="en-US" dirty="0"/>
              <a:t>selected</a:t>
            </a:r>
            <a:r>
              <a:rPr lang="he-IL" dirty="0"/>
              <a:t>"</a:t>
            </a:r>
            <a:r>
              <a:rPr lang="en-US" dirty="0"/>
              <a:t>&gt;This </a:t>
            </a:r>
            <a:r>
              <a:rPr lang="he-IL" dirty="0"/>
              <a:t>	</a:t>
            </a:r>
            <a:r>
              <a:rPr lang="en-US" dirty="0"/>
              <a:t>option is best&lt;/option&gt;</a:t>
            </a:r>
          </a:p>
          <a:p>
            <a:pPr marL="0" indent="0">
              <a:buNone/>
            </a:pPr>
            <a:r>
              <a:rPr lang="en-US" dirty="0"/>
              <a:t>&lt;/select&gt;</a:t>
            </a:r>
          </a:p>
        </p:txBody>
      </p:sp>
      <p:sp>
        <p:nvSpPr>
          <p:cNvPr id="2" name="Title 1"/>
          <p:cNvSpPr>
            <a:spLocks noGrp="1"/>
          </p:cNvSpPr>
          <p:nvPr>
            <p:ph type="title"/>
          </p:nvPr>
        </p:nvSpPr>
        <p:spPr/>
        <p:txBody>
          <a:bodyPr/>
          <a:lstStyle/>
          <a:p>
            <a:r>
              <a:rPr lang="en-US" dirty="0"/>
              <a:t>Select Example</a:t>
            </a:r>
            <a:endParaRPr lang="he-IL" dirty="0"/>
          </a:p>
        </p:txBody>
      </p:sp>
      <p:pic>
        <p:nvPicPr>
          <p:cNvPr id="3074" name="Picture 2"/>
          <p:cNvPicPr>
            <a:picLocks noChangeAspect="1" noChangeArrowheads="1"/>
          </p:cNvPicPr>
          <p:nvPr/>
        </p:nvPicPr>
        <p:blipFill>
          <a:blip r:embed="rId2" cstate="print"/>
          <a:srcRect/>
          <a:stretch>
            <a:fillRect/>
          </a:stretch>
        </p:blipFill>
        <p:spPr bwMode="auto">
          <a:xfrm>
            <a:off x="6516216" y="4365104"/>
            <a:ext cx="1609725" cy="1352550"/>
          </a:xfrm>
          <a:prstGeom prst="rect">
            <a:avLst/>
          </a:prstGeom>
          <a:noFill/>
          <a:ln w="9525">
            <a:noFill/>
            <a:miter lim="800000"/>
            <a:headEnd/>
            <a:tailEnd/>
          </a:ln>
        </p:spPr>
      </p:pic>
    </p:spTree>
    <p:extLst>
      <p:ext uri="{BB962C8B-B14F-4D97-AF65-F5344CB8AC3E}">
        <p14:creationId xmlns="" xmlns:p14="http://schemas.microsoft.com/office/powerpoint/2010/main" val="172137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6"/>
          </p:nvPr>
        </p:nvSpPr>
        <p:spPr/>
        <p:txBody>
          <a:bodyPr>
            <a:normAutofit/>
          </a:bodyPr>
          <a:lstStyle/>
          <a:p>
            <a:pPr marL="0" indent="0">
              <a:buNone/>
            </a:pPr>
            <a:r>
              <a:rPr lang="en-US" dirty="0"/>
              <a:t>&lt;select multiple=</a:t>
            </a:r>
            <a:r>
              <a:rPr lang="he-IL" dirty="0"/>
              <a:t>"</a:t>
            </a:r>
            <a:r>
              <a:rPr lang="en-US" dirty="0"/>
              <a:t>multiple</a:t>
            </a:r>
            <a:r>
              <a:rPr lang="he-IL" dirty="0"/>
              <a:t>"</a:t>
            </a:r>
            <a:r>
              <a:rPr lang="en-US" dirty="0"/>
              <a:t>&gt;</a:t>
            </a:r>
          </a:p>
          <a:p>
            <a:pPr marL="0" indent="0">
              <a:buNone/>
            </a:pPr>
            <a:r>
              <a:rPr lang="he-IL" dirty="0"/>
              <a:t>     </a:t>
            </a:r>
            <a:r>
              <a:rPr lang="en-US" dirty="0"/>
              <a:t>&lt;option value=</a:t>
            </a:r>
            <a:r>
              <a:rPr lang="he-IL" dirty="0"/>
              <a:t>"</a:t>
            </a:r>
            <a:r>
              <a:rPr lang="en-US" dirty="0" err="1"/>
              <a:t>bigCup</a:t>
            </a:r>
            <a:r>
              <a:rPr lang="he-IL" dirty="0"/>
              <a:t>"</a:t>
            </a:r>
            <a:r>
              <a:rPr lang="en-US" dirty="0"/>
              <a:t>&gt;Select this option to get a </a:t>
            </a:r>
            <a:r>
              <a:rPr lang="he-IL" dirty="0"/>
              <a:t> 	</a:t>
            </a:r>
            <a:r>
              <a:rPr lang="en-US" dirty="0"/>
              <a:t>large drink.&lt;/option&gt;</a:t>
            </a:r>
          </a:p>
          <a:p>
            <a:pPr marL="0" indent="0">
              <a:buNone/>
            </a:pPr>
            <a:r>
              <a:rPr lang="he-IL" dirty="0"/>
              <a:t>     </a:t>
            </a:r>
            <a:r>
              <a:rPr lang="en-US" dirty="0"/>
              <a:t>&lt;option value=</a:t>
            </a:r>
            <a:r>
              <a:rPr lang="he-IL" dirty="0"/>
              <a:t>"</a:t>
            </a:r>
            <a:r>
              <a:rPr lang="en-US" dirty="0" err="1"/>
              <a:t>bigFries</a:t>
            </a:r>
            <a:r>
              <a:rPr lang="he-IL" dirty="0"/>
              <a:t>"</a:t>
            </a:r>
            <a:r>
              <a:rPr lang="en-US" dirty="0"/>
              <a:t>&gt;Select this option to get </a:t>
            </a:r>
            <a:r>
              <a:rPr lang="he-IL" dirty="0"/>
              <a:t>	</a:t>
            </a:r>
            <a:r>
              <a:rPr lang="en-US" dirty="0"/>
              <a:t>more fries.&lt;/option&gt;</a:t>
            </a:r>
          </a:p>
          <a:p>
            <a:pPr marL="0" indent="0">
              <a:buNone/>
            </a:pPr>
            <a:r>
              <a:rPr lang="he-IL" dirty="0"/>
              <a:t>     </a:t>
            </a:r>
            <a:r>
              <a:rPr lang="en-US" dirty="0"/>
              <a:t>&lt;option value=</a:t>
            </a:r>
            <a:r>
              <a:rPr lang="he-IL" dirty="0"/>
              <a:t>"</a:t>
            </a:r>
            <a:r>
              <a:rPr lang="en-US" dirty="0" err="1"/>
              <a:t>doubleBurger</a:t>
            </a:r>
            <a:r>
              <a:rPr lang="he-IL" dirty="0"/>
              <a:t>"</a:t>
            </a:r>
            <a:r>
              <a:rPr lang="en-US" dirty="0"/>
              <a:t>&gt;Select this option to </a:t>
            </a:r>
            <a:r>
              <a:rPr lang="he-IL" dirty="0"/>
              <a:t>	</a:t>
            </a:r>
            <a:r>
              <a:rPr lang="en-US" dirty="0"/>
              <a:t>get a double burger.&lt;/option&gt;</a:t>
            </a:r>
          </a:p>
          <a:p>
            <a:pPr marL="0" indent="0">
              <a:buNone/>
            </a:pPr>
            <a:r>
              <a:rPr lang="en-US" dirty="0"/>
              <a:t>&lt;/select&gt;</a:t>
            </a:r>
          </a:p>
        </p:txBody>
      </p:sp>
      <p:sp>
        <p:nvSpPr>
          <p:cNvPr id="2" name="Title 1"/>
          <p:cNvSpPr>
            <a:spLocks noGrp="1"/>
          </p:cNvSpPr>
          <p:nvPr>
            <p:ph type="title"/>
          </p:nvPr>
        </p:nvSpPr>
        <p:spPr/>
        <p:txBody>
          <a:bodyPr/>
          <a:lstStyle/>
          <a:p>
            <a:r>
              <a:rPr lang="en-US" dirty="0"/>
              <a:t>Select multiple Example</a:t>
            </a:r>
            <a:endParaRPr lang="he-IL" dirty="0"/>
          </a:p>
        </p:txBody>
      </p:sp>
      <p:pic>
        <p:nvPicPr>
          <p:cNvPr id="4098" name="Picture 2"/>
          <p:cNvPicPr>
            <a:picLocks noChangeAspect="1" noChangeArrowheads="1"/>
          </p:cNvPicPr>
          <p:nvPr/>
        </p:nvPicPr>
        <p:blipFill>
          <a:blip r:embed="rId2" cstate="print"/>
          <a:srcRect/>
          <a:stretch>
            <a:fillRect/>
          </a:stretch>
        </p:blipFill>
        <p:spPr bwMode="auto">
          <a:xfrm>
            <a:off x="5364088" y="4653136"/>
            <a:ext cx="2819400" cy="1076325"/>
          </a:xfrm>
          <a:prstGeom prst="rect">
            <a:avLst/>
          </a:prstGeom>
          <a:noFill/>
          <a:ln w="9525">
            <a:noFill/>
            <a:miter lim="800000"/>
            <a:headEnd/>
            <a:tailEnd/>
          </a:ln>
        </p:spPr>
      </p:pic>
    </p:spTree>
    <p:extLst>
      <p:ext uri="{BB962C8B-B14F-4D97-AF65-F5344CB8AC3E}">
        <p14:creationId xmlns="" xmlns:p14="http://schemas.microsoft.com/office/powerpoint/2010/main" val="2921192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a:t>
            </a:r>
            <a:endParaRPr lang="he-IL" dirty="0"/>
          </a:p>
        </p:txBody>
      </p:sp>
      <p:sp>
        <p:nvSpPr>
          <p:cNvPr id="3" name="Content Placeholder 2"/>
          <p:cNvSpPr>
            <a:spLocks noGrp="1"/>
          </p:cNvSpPr>
          <p:nvPr>
            <p:ph idx="1"/>
          </p:nvPr>
        </p:nvSpPr>
        <p:spPr/>
        <p:txBody>
          <a:bodyPr>
            <a:normAutofit lnSpcReduction="10000"/>
          </a:bodyPr>
          <a:lstStyle/>
          <a:p>
            <a:r>
              <a:rPr lang="en-US" dirty="0"/>
              <a:t>The &lt;input&gt; tag allows us to add controls which allow various forms of user input. This chapter will only server to introduce some of them, but they will be touched on more heavily in a later chapter.</a:t>
            </a:r>
          </a:p>
          <a:p>
            <a:r>
              <a:rPr lang="en-US" dirty="0"/>
              <a:t>The input tag allows users to interact with our website, by exposing controls allowing them to make choices and type in text.</a:t>
            </a:r>
          </a:p>
          <a:p>
            <a:r>
              <a:rPr lang="en-US" dirty="0"/>
              <a:t>The type of control is determined by the value of the type attribute.</a:t>
            </a:r>
          </a:p>
          <a:p>
            <a:r>
              <a:rPr lang="en-US" dirty="0"/>
              <a:t>Here are some of the commonly used ones:</a:t>
            </a:r>
          </a:p>
        </p:txBody>
      </p:sp>
    </p:spTree>
    <p:extLst>
      <p:ext uri="{BB962C8B-B14F-4D97-AF65-F5344CB8AC3E}">
        <p14:creationId xmlns="" xmlns:p14="http://schemas.microsoft.com/office/powerpoint/2010/main" val="425505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Button</a:t>
            </a:r>
            <a:endParaRPr lang="he-IL" dirty="0"/>
          </a:p>
        </p:txBody>
      </p:sp>
      <p:sp>
        <p:nvSpPr>
          <p:cNvPr id="3" name="Content Placeholder 2"/>
          <p:cNvSpPr>
            <a:spLocks noGrp="1"/>
          </p:cNvSpPr>
          <p:nvPr>
            <p:ph idx="1"/>
          </p:nvPr>
        </p:nvSpPr>
        <p:spPr/>
        <p:txBody>
          <a:bodyPr>
            <a:normAutofit/>
          </a:bodyPr>
          <a:lstStyle/>
          <a:p>
            <a:r>
              <a:rPr lang="en-US" dirty="0"/>
              <a:t>When input type is button, a button will be rendered. The button can be used to implement button behaviors.</a:t>
            </a:r>
          </a:p>
          <a:p>
            <a:r>
              <a:rPr lang="en-US" dirty="0"/>
              <a:t>Value allows setting the button text.</a:t>
            </a:r>
          </a:p>
          <a:p>
            <a:r>
              <a:rPr lang="en-US" dirty="0"/>
              <a:t>Example:</a:t>
            </a:r>
          </a:p>
          <a:p>
            <a:pPr marL="0" indent="0">
              <a:buNone/>
            </a:pPr>
            <a:r>
              <a:rPr lang="en-US" dirty="0"/>
              <a:t>    &lt;input type=</a:t>
            </a:r>
            <a:r>
              <a:rPr lang="he-IL" dirty="0"/>
              <a:t>"</a:t>
            </a:r>
            <a:r>
              <a:rPr lang="en-US" dirty="0"/>
              <a:t>button</a:t>
            </a:r>
            <a:r>
              <a:rPr lang="he-IL" dirty="0"/>
              <a:t>"</a:t>
            </a:r>
            <a:r>
              <a:rPr lang="en-US" dirty="0"/>
              <a:t> value=</a:t>
            </a:r>
            <a:r>
              <a:rPr lang="he-IL" dirty="0"/>
              <a:t>"</a:t>
            </a:r>
            <a:r>
              <a:rPr lang="en-US" dirty="0"/>
              <a:t>My Button</a:t>
            </a:r>
            <a:r>
              <a:rPr lang="he-IL" dirty="0"/>
              <a:t>"</a:t>
            </a:r>
            <a:r>
              <a:rPr lang="en-US" dirty="0"/>
              <a:t> /&gt;</a:t>
            </a:r>
          </a:p>
        </p:txBody>
      </p:sp>
    </p:spTree>
    <p:extLst>
      <p:ext uri="{BB962C8B-B14F-4D97-AF65-F5344CB8AC3E}">
        <p14:creationId xmlns="" xmlns:p14="http://schemas.microsoft.com/office/powerpoint/2010/main" val="148196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a:t>
            </a:r>
            <a:endParaRPr lang="he-IL" dirty="0"/>
          </a:p>
        </p:txBody>
      </p:sp>
      <p:sp>
        <p:nvSpPr>
          <p:cNvPr id="3" name="Content Placeholder 2"/>
          <p:cNvSpPr>
            <a:spLocks noGrp="1"/>
          </p:cNvSpPr>
          <p:nvPr>
            <p:ph idx="1"/>
          </p:nvPr>
        </p:nvSpPr>
        <p:spPr/>
        <p:txBody>
          <a:bodyPr>
            <a:normAutofit/>
          </a:bodyPr>
          <a:lstStyle/>
          <a:p>
            <a:r>
              <a:rPr lang="en-US" dirty="0"/>
              <a:t>This input acts as a text box, allowing for user input to be added.</a:t>
            </a:r>
          </a:p>
          <a:p>
            <a:r>
              <a:rPr lang="en-US" dirty="0"/>
              <a:t>Value determines initial text.</a:t>
            </a:r>
          </a:p>
          <a:p>
            <a:r>
              <a:rPr lang="en-US" dirty="0"/>
              <a:t>Example:</a:t>
            </a:r>
          </a:p>
          <a:p>
            <a:pPr marL="0" indent="0">
              <a:buNone/>
            </a:pPr>
            <a:r>
              <a:rPr lang="en-US" dirty="0"/>
              <a:t>    &lt;input type=</a:t>
            </a:r>
            <a:r>
              <a:rPr lang="he-IL" dirty="0"/>
              <a:t>"</a:t>
            </a:r>
            <a:r>
              <a:rPr lang="en-US" dirty="0"/>
              <a:t>text</a:t>
            </a:r>
            <a:r>
              <a:rPr lang="he-IL" dirty="0"/>
              <a:t>"</a:t>
            </a:r>
            <a:r>
              <a:rPr lang="en-US" dirty="0"/>
              <a:t> value=</a:t>
            </a:r>
            <a:r>
              <a:rPr lang="he-IL" dirty="0"/>
              <a:t>"</a:t>
            </a:r>
            <a:r>
              <a:rPr lang="en-US" dirty="0"/>
              <a:t>Initial Text</a:t>
            </a:r>
            <a:r>
              <a:rPr lang="he-IL" dirty="0"/>
              <a:t>"</a:t>
            </a:r>
            <a:r>
              <a:rPr lang="en-US" dirty="0"/>
              <a:t>/&gt;</a:t>
            </a:r>
          </a:p>
        </p:txBody>
      </p:sp>
    </p:spTree>
    <p:extLst>
      <p:ext uri="{BB962C8B-B14F-4D97-AF65-F5344CB8AC3E}">
        <p14:creationId xmlns="" xmlns:p14="http://schemas.microsoft.com/office/powerpoint/2010/main" val="357448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Checkbox</a:t>
            </a:r>
            <a:endParaRPr lang="he-IL" dirty="0"/>
          </a:p>
        </p:txBody>
      </p:sp>
      <p:sp>
        <p:nvSpPr>
          <p:cNvPr id="3" name="Content Placeholder 2"/>
          <p:cNvSpPr>
            <a:spLocks noGrp="1"/>
          </p:cNvSpPr>
          <p:nvPr>
            <p:ph idx="1"/>
          </p:nvPr>
        </p:nvSpPr>
        <p:spPr/>
        <p:txBody>
          <a:bodyPr>
            <a:normAutofit lnSpcReduction="10000"/>
          </a:bodyPr>
          <a:lstStyle/>
          <a:p>
            <a:r>
              <a:rPr lang="en-US" dirty="0"/>
              <a:t>This input acts as a checkbox, allowing checking and unchecking. Note that this control requires a separate label. </a:t>
            </a:r>
          </a:p>
          <a:p>
            <a:r>
              <a:rPr lang="en-US" dirty="0"/>
              <a:t>The checked attribute determines if the box is checked.</a:t>
            </a:r>
          </a:p>
          <a:p>
            <a:r>
              <a:rPr lang="en-US" dirty="0"/>
              <a:t>Value is the actual value the checkbox represents.</a:t>
            </a:r>
          </a:p>
          <a:p>
            <a:r>
              <a:rPr lang="en-US" dirty="0"/>
              <a:t>Example:</a:t>
            </a:r>
          </a:p>
          <a:p>
            <a:pPr marL="0" indent="0">
              <a:buNone/>
            </a:pPr>
            <a:r>
              <a:rPr lang="en-US" dirty="0"/>
              <a:t>    &lt;input type=</a:t>
            </a:r>
            <a:r>
              <a:rPr lang="he-IL" dirty="0"/>
              <a:t>"</a:t>
            </a:r>
            <a:r>
              <a:rPr lang="en-US" dirty="0"/>
              <a:t>checkbox</a:t>
            </a:r>
            <a:r>
              <a:rPr lang="he-IL" dirty="0"/>
              <a:t>"</a:t>
            </a:r>
            <a:r>
              <a:rPr lang="en-US" dirty="0"/>
              <a:t> checked=</a:t>
            </a:r>
            <a:r>
              <a:rPr lang="he-IL" dirty="0"/>
              <a:t>"</a:t>
            </a:r>
            <a:r>
              <a:rPr lang="en-US" dirty="0"/>
              <a:t>checked</a:t>
            </a:r>
            <a:r>
              <a:rPr lang="he-IL" dirty="0"/>
              <a:t>"</a:t>
            </a:r>
            <a:r>
              <a:rPr lang="en-US" dirty="0"/>
              <a:t>  	value=</a:t>
            </a:r>
            <a:r>
              <a:rPr lang="he-IL" dirty="0"/>
              <a:t>"</a:t>
            </a:r>
            <a:r>
              <a:rPr lang="en-US" dirty="0" err="1"/>
              <a:t>iAmChecked</a:t>
            </a:r>
            <a:r>
              <a:rPr lang="he-IL" dirty="0"/>
              <a:t>"</a:t>
            </a:r>
            <a:r>
              <a:rPr lang="en-US" dirty="0"/>
              <a:t> /&gt;</a:t>
            </a:r>
          </a:p>
        </p:txBody>
      </p:sp>
    </p:spTree>
    <p:extLst>
      <p:ext uri="{BB962C8B-B14F-4D97-AF65-F5344CB8AC3E}">
        <p14:creationId xmlns="" xmlns:p14="http://schemas.microsoft.com/office/powerpoint/2010/main" val="269419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Password</a:t>
            </a:r>
            <a:endParaRPr lang="he-IL" dirty="0"/>
          </a:p>
        </p:txBody>
      </p:sp>
      <p:sp>
        <p:nvSpPr>
          <p:cNvPr id="3" name="Content Placeholder 2"/>
          <p:cNvSpPr>
            <a:spLocks noGrp="1"/>
          </p:cNvSpPr>
          <p:nvPr>
            <p:ph idx="1"/>
          </p:nvPr>
        </p:nvSpPr>
        <p:spPr/>
        <p:txBody>
          <a:bodyPr>
            <a:normAutofit/>
          </a:bodyPr>
          <a:lstStyle/>
          <a:p>
            <a:r>
              <a:rPr lang="en-US" dirty="0"/>
              <a:t>This input acts similarly to textbox, however all text in a password field is obscured.</a:t>
            </a:r>
          </a:p>
          <a:p>
            <a:r>
              <a:rPr lang="en-US" dirty="0"/>
              <a:t>Value is the text inside the password box.</a:t>
            </a:r>
          </a:p>
          <a:p>
            <a:r>
              <a:rPr lang="en-US" dirty="0"/>
              <a:t>Example:</a:t>
            </a:r>
          </a:p>
          <a:p>
            <a:pPr marL="0" indent="0">
              <a:buNone/>
            </a:pPr>
            <a:r>
              <a:rPr lang="en-US" dirty="0"/>
              <a:t>     &lt;input type=</a:t>
            </a:r>
            <a:r>
              <a:rPr lang="he-IL" dirty="0"/>
              <a:t>"</a:t>
            </a:r>
            <a:r>
              <a:rPr lang="en-US" dirty="0"/>
              <a:t>password</a:t>
            </a:r>
            <a:r>
              <a:rPr lang="he-IL" dirty="0"/>
              <a:t>"</a:t>
            </a:r>
            <a:r>
              <a:rPr lang="en-US" dirty="0"/>
              <a:t>/&gt;</a:t>
            </a:r>
          </a:p>
        </p:txBody>
      </p:sp>
    </p:spTree>
    <p:extLst>
      <p:ext uri="{BB962C8B-B14F-4D97-AF65-F5344CB8AC3E}">
        <p14:creationId xmlns="" xmlns:p14="http://schemas.microsoft.com/office/powerpoint/2010/main" val="773297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fontScale="77500" lnSpcReduction="20000"/>
          </a:bodyPr>
          <a:lstStyle/>
          <a:p>
            <a:r>
              <a:rPr lang="en-US" dirty="0"/>
              <a:t>Using the radio input we can make multiple radio buttons, of which only one can be selected at any time. The actual scope for the buttons is determined by the name attribute.</a:t>
            </a:r>
          </a:p>
          <a:p>
            <a:r>
              <a:rPr lang="en-US" dirty="0"/>
              <a:t>Value determines the value of the buttons.</a:t>
            </a:r>
          </a:p>
          <a:p>
            <a:r>
              <a:rPr lang="en-US" dirty="0"/>
              <a:t>Example:</a:t>
            </a:r>
          </a:p>
          <a:p>
            <a:pPr marL="0" indent="0">
              <a:buNone/>
            </a:pPr>
            <a:r>
              <a:rPr lang="en-US" dirty="0"/>
              <a:t>     </a:t>
            </a:r>
          </a:p>
          <a:p>
            <a:endParaRPr lang="en-US" dirty="0"/>
          </a:p>
        </p:txBody>
      </p:sp>
      <p:sp>
        <p:nvSpPr>
          <p:cNvPr id="6" name="Text Placeholder 5"/>
          <p:cNvSpPr>
            <a:spLocks noGrp="1"/>
          </p:cNvSpPr>
          <p:nvPr>
            <p:ph type="body" sz="quarter" idx="16"/>
          </p:nvPr>
        </p:nvSpPr>
        <p:spPr/>
        <p:txBody>
          <a:bodyPr/>
          <a:lstStyle/>
          <a:p>
            <a:pPr marL="0" indent="0"/>
            <a:r>
              <a:rPr lang="en-US" dirty="0"/>
              <a:t>&lt;input type=</a:t>
            </a:r>
            <a:r>
              <a:rPr lang="he-IL" dirty="0"/>
              <a:t>"</a:t>
            </a:r>
            <a:r>
              <a:rPr lang="en-US" dirty="0"/>
              <a:t>radio</a:t>
            </a:r>
            <a:r>
              <a:rPr lang="he-IL" dirty="0"/>
              <a:t>"</a:t>
            </a:r>
            <a:r>
              <a:rPr lang="en-US" dirty="0"/>
              <a:t> name=</a:t>
            </a:r>
            <a:r>
              <a:rPr lang="he-IL" dirty="0"/>
              <a:t>"</a:t>
            </a:r>
            <a:r>
              <a:rPr lang="en-US" dirty="0"/>
              <a:t>color</a:t>
            </a:r>
            <a:r>
              <a:rPr lang="he-IL" dirty="0"/>
              <a:t>"</a:t>
            </a:r>
            <a:r>
              <a:rPr lang="en-US" dirty="0"/>
              <a:t> value=</a:t>
            </a:r>
            <a:r>
              <a:rPr lang="he-IL" dirty="0"/>
              <a:t>"</a:t>
            </a:r>
            <a:r>
              <a:rPr lang="en-US" dirty="0"/>
              <a:t>blue</a:t>
            </a:r>
            <a:r>
              <a:rPr lang="he-IL" dirty="0"/>
              <a:t>"</a:t>
            </a:r>
            <a:r>
              <a:rPr lang="en-US" dirty="0"/>
              <a:t>/&gt;Blue</a:t>
            </a:r>
          </a:p>
          <a:p>
            <a:pPr marL="0" indent="0"/>
            <a:r>
              <a:rPr lang="en-US" dirty="0"/>
              <a:t>&lt;input type=</a:t>
            </a:r>
            <a:r>
              <a:rPr lang="he-IL" dirty="0"/>
              <a:t>"</a:t>
            </a:r>
            <a:r>
              <a:rPr lang="en-US" dirty="0"/>
              <a:t>radio</a:t>
            </a:r>
            <a:r>
              <a:rPr lang="he-IL" dirty="0"/>
              <a:t>"</a:t>
            </a:r>
            <a:r>
              <a:rPr lang="en-US" dirty="0"/>
              <a:t> name=</a:t>
            </a:r>
            <a:r>
              <a:rPr lang="he-IL" dirty="0"/>
              <a:t>"</a:t>
            </a:r>
            <a:r>
              <a:rPr lang="en-US" dirty="0"/>
              <a:t>color</a:t>
            </a:r>
            <a:r>
              <a:rPr lang="he-IL" dirty="0"/>
              <a:t>"</a:t>
            </a:r>
            <a:r>
              <a:rPr lang="en-US" dirty="0"/>
              <a:t> value=</a:t>
            </a:r>
            <a:r>
              <a:rPr lang="he-IL" dirty="0"/>
              <a:t>"</a:t>
            </a:r>
            <a:r>
              <a:rPr lang="en-US" dirty="0"/>
              <a:t>red</a:t>
            </a:r>
            <a:r>
              <a:rPr lang="he-IL" dirty="0"/>
              <a:t>"</a:t>
            </a:r>
            <a:r>
              <a:rPr lang="en-US" dirty="0"/>
              <a:t>/&gt;Red</a:t>
            </a:r>
          </a:p>
          <a:p>
            <a:pPr marL="0" indent="0"/>
            <a:r>
              <a:rPr lang="en-US" dirty="0"/>
              <a:t>&lt;input type=</a:t>
            </a:r>
            <a:r>
              <a:rPr lang="he-IL" dirty="0"/>
              <a:t>"</a:t>
            </a:r>
            <a:r>
              <a:rPr lang="en-US" dirty="0"/>
              <a:t>radio</a:t>
            </a:r>
            <a:r>
              <a:rPr lang="he-IL" dirty="0"/>
              <a:t>"</a:t>
            </a:r>
            <a:r>
              <a:rPr lang="en-US" dirty="0"/>
              <a:t> name=</a:t>
            </a:r>
            <a:r>
              <a:rPr lang="he-IL" dirty="0"/>
              <a:t>"</a:t>
            </a:r>
            <a:r>
              <a:rPr lang="en-US" dirty="0"/>
              <a:t>shape</a:t>
            </a:r>
            <a:r>
              <a:rPr lang="he-IL" dirty="0"/>
              <a:t>"</a:t>
            </a:r>
            <a:r>
              <a:rPr lang="en-US" dirty="0"/>
              <a:t> value=</a:t>
            </a:r>
            <a:r>
              <a:rPr lang="he-IL" dirty="0"/>
              <a:t>"</a:t>
            </a:r>
            <a:r>
              <a:rPr lang="en-US" dirty="0"/>
              <a:t>square</a:t>
            </a:r>
            <a:r>
              <a:rPr lang="he-IL" dirty="0"/>
              <a:t>"</a:t>
            </a:r>
            <a:r>
              <a:rPr lang="en-US" dirty="0"/>
              <a:t>/&gt;Square</a:t>
            </a:r>
          </a:p>
          <a:p>
            <a:pPr marL="0" indent="0"/>
            <a:r>
              <a:rPr lang="en-US" dirty="0"/>
              <a:t>&lt;input type=</a:t>
            </a:r>
            <a:r>
              <a:rPr lang="he-IL" dirty="0"/>
              <a:t>"</a:t>
            </a:r>
            <a:r>
              <a:rPr lang="en-US" dirty="0"/>
              <a:t>radio</a:t>
            </a:r>
            <a:r>
              <a:rPr lang="he-IL" dirty="0"/>
              <a:t>"</a:t>
            </a:r>
            <a:r>
              <a:rPr lang="en-US" dirty="0"/>
              <a:t> name=</a:t>
            </a:r>
            <a:r>
              <a:rPr lang="he-IL" dirty="0"/>
              <a:t>"</a:t>
            </a:r>
            <a:r>
              <a:rPr lang="en-US" dirty="0"/>
              <a:t>shape</a:t>
            </a:r>
            <a:r>
              <a:rPr lang="he-IL" dirty="0"/>
              <a:t>"</a:t>
            </a:r>
            <a:r>
              <a:rPr lang="en-US" dirty="0"/>
              <a:t> value=</a:t>
            </a:r>
            <a:r>
              <a:rPr lang="he-IL" dirty="0"/>
              <a:t>"</a:t>
            </a:r>
            <a:r>
              <a:rPr lang="en-US" dirty="0"/>
              <a:t>triangle</a:t>
            </a:r>
            <a:r>
              <a:rPr lang="he-IL" dirty="0"/>
              <a:t>"</a:t>
            </a:r>
            <a:r>
              <a:rPr lang="en-US" dirty="0"/>
              <a:t>/&gt;Triangle</a:t>
            </a:r>
          </a:p>
          <a:p>
            <a:endParaRPr lang="he-IL" dirty="0"/>
          </a:p>
        </p:txBody>
      </p:sp>
      <p:sp>
        <p:nvSpPr>
          <p:cNvPr id="2" name="Title 1"/>
          <p:cNvSpPr>
            <a:spLocks noGrp="1"/>
          </p:cNvSpPr>
          <p:nvPr>
            <p:ph type="title"/>
          </p:nvPr>
        </p:nvSpPr>
        <p:spPr/>
        <p:txBody>
          <a:bodyPr/>
          <a:lstStyle/>
          <a:p>
            <a:r>
              <a:rPr lang="en-US" dirty="0"/>
              <a:t>Input Radio</a:t>
            </a:r>
            <a:endParaRPr lang="he-IL" dirty="0"/>
          </a:p>
        </p:txBody>
      </p:sp>
      <p:pic>
        <p:nvPicPr>
          <p:cNvPr id="5122" name="Picture 2"/>
          <p:cNvPicPr>
            <a:picLocks noChangeAspect="1" noChangeArrowheads="1"/>
          </p:cNvPicPr>
          <p:nvPr/>
        </p:nvPicPr>
        <p:blipFill>
          <a:blip r:embed="rId2" cstate="print"/>
          <a:srcRect/>
          <a:stretch>
            <a:fillRect/>
          </a:stretch>
        </p:blipFill>
        <p:spPr bwMode="auto">
          <a:xfrm>
            <a:off x="5364088" y="5445224"/>
            <a:ext cx="3067050" cy="533400"/>
          </a:xfrm>
          <a:prstGeom prst="rect">
            <a:avLst/>
          </a:prstGeom>
          <a:noFill/>
          <a:ln w="9525">
            <a:noFill/>
            <a:miter lim="800000"/>
            <a:headEnd/>
            <a:tailEnd/>
          </a:ln>
        </p:spPr>
      </p:pic>
    </p:spTree>
    <p:extLst>
      <p:ext uri="{BB962C8B-B14F-4D97-AF65-F5344CB8AC3E}">
        <p14:creationId xmlns="" xmlns:p14="http://schemas.microsoft.com/office/powerpoint/2010/main" val="113620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smtClean="0"/>
              <a:t>Elements - Basics</a:t>
            </a:r>
            <a:endParaRPr lang="he-IL" dirty="0"/>
          </a:p>
        </p:txBody>
      </p:sp>
      <p:sp>
        <p:nvSpPr>
          <p:cNvPr id="3" name="מציין מיקום תוכן 2"/>
          <p:cNvSpPr>
            <a:spLocks noGrp="1"/>
          </p:cNvSpPr>
          <p:nvPr>
            <p:ph idx="1"/>
          </p:nvPr>
        </p:nvSpPr>
        <p:spPr>
          <a:ln>
            <a:solidFill>
              <a:schemeClr val="accent1"/>
            </a:solidFill>
          </a:ln>
        </p:spPr>
        <p:txBody>
          <a:bodyPr>
            <a:normAutofit fontScale="77500" lnSpcReduction="20000"/>
          </a:bodyPr>
          <a:lstStyle/>
          <a:p>
            <a:r>
              <a:rPr lang="en-US" dirty="0" smtClean="0"/>
              <a:t>HTML Elements mostly consist of open tag:</a:t>
            </a:r>
          </a:p>
          <a:p>
            <a:pPr>
              <a:buNone/>
            </a:pPr>
            <a:r>
              <a:rPr lang="en-US" dirty="0" smtClean="0"/>
              <a:t>	&lt;&gt; </a:t>
            </a:r>
          </a:p>
          <a:p>
            <a:pPr>
              <a:buNone/>
            </a:pPr>
            <a:r>
              <a:rPr lang="en-US" dirty="0" smtClean="0"/>
              <a:t>and close tag :</a:t>
            </a:r>
          </a:p>
          <a:p>
            <a:pPr>
              <a:buNone/>
            </a:pPr>
            <a:r>
              <a:rPr lang="en-US" dirty="0" smtClean="0"/>
              <a:t>	&lt;/&gt;</a:t>
            </a:r>
          </a:p>
          <a:p>
            <a:pPr>
              <a:buNone/>
            </a:pPr>
            <a:endParaRPr lang="en-US" dirty="0" smtClean="0"/>
          </a:p>
          <a:p>
            <a:pPr>
              <a:buNone/>
            </a:pPr>
            <a:r>
              <a:rPr lang="en-US" dirty="0" smtClean="0"/>
              <a:t>	example:</a:t>
            </a:r>
          </a:p>
          <a:p>
            <a:r>
              <a:rPr lang="en-US" dirty="0" smtClean="0"/>
              <a:t>&lt;body&gt;&lt;/body&gt;</a:t>
            </a:r>
          </a:p>
          <a:p>
            <a:r>
              <a:rPr lang="en-US" dirty="0" smtClean="0"/>
              <a:t>&lt;canvas&gt;&lt;/canvas</a:t>
            </a:r>
          </a:p>
          <a:p>
            <a:r>
              <a:rPr lang="en-US" dirty="0" smtClean="0"/>
              <a:t>&lt;script&gt;&lt;/script&gt;</a:t>
            </a:r>
          </a:p>
          <a:p>
            <a:r>
              <a:rPr lang="en-US" dirty="0" smtClean="0"/>
              <a:t>&lt;div&gt;&lt;/div&gt;</a:t>
            </a:r>
          </a:p>
          <a:p>
            <a:r>
              <a:rPr lang="en-US" dirty="0" smtClean="0"/>
              <a:t>&lt;h1&gt;&lt;/h1&gt;</a:t>
            </a:r>
          </a:p>
          <a:p>
            <a:r>
              <a:rPr lang="en-US" dirty="0" smtClean="0"/>
              <a:t>&lt;h2&gt;&lt;/h2&gt;</a:t>
            </a:r>
            <a:br>
              <a:rPr lang="en-US" dirty="0" smtClean="0"/>
            </a:br>
            <a:endParaRPr lang="he-IL"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tag</a:t>
            </a:r>
            <a:endParaRPr lang="he-IL" dirty="0"/>
          </a:p>
        </p:txBody>
      </p:sp>
      <p:sp>
        <p:nvSpPr>
          <p:cNvPr id="3" name="Content Placeholder 2"/>
          <p:cNvSpPr>
            <a:spLocks noGrp="1"/>
          </p:cNvSpPr>
          <p:nvPr>
            <p:ph idx="1"/>
          </p:nvPr>
        </p:nvSpPr>
        <p:spPr/>
        <p:txBody>
          <a:bodyPr>
            <a:normAutofit lnSpcReduction="10000"/>
          </a:bodyPr>
          <a:lstStyle/>
          <a:p>
            <a:r>
              <a:rPr lang="en-US" dirty="0"/>
              <a:t>A &lt;form&gt; tag is a special type of tag that is used for containing multiple input tags inside it.</a:t>
            </a:r>
          </a:p>
          <a:p>
            <a:r>
              <a:rPr lang="en-US" dirty="0"/>
              <a:t>If we add a special input tag with the type submit, it will allow us to send data via query string.</a:t>
            </a:r>
          </a:p>
          <a:p>
            <a:r>
              <a:rPr lang="en-US" dirty="0"/>
              <a:t>A query string is a special string that is added to the page address and allows us to send parameters to a refresh.</a:t>
            </a:r>
          </a:p>
          <a:p>
            <a:r>
              <a:rPr lang="en-US" dirty="0"/>
              <a:t>An additional feature of the form is that all inputs inside it are independent of inputs in other forms.</a:t>
            </a:r>
          </a:p>
          <a:p>
            <a:endParaRPr lang="en-US" dirty="0"/>
          </a:p>
        </p:txBody>
      </p:sp>
    </p:spTree>
    <p:extLst>
      <p:ext uri="{BB962C8B-B14F-4D97-AF65-F5344CB8AC3E}">
        <p14:creationId xmlns="" xmlns:p14="http://schemas.microsoft.com/office/powerpoint/2010/main" val="773297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external CSS files</a:t>
            </a:r>
            <a:endParaRPr lang="he-IL" dirty="0"/>
          </a:p>
        </p:txBody>
      </p:sp>
      <p:sp>
        <p:nvSpPr>
          <p:cNvPr id="3" name="Content Placeholder 2"/>
          <p:cNvSpPr>
            <a:spLocks noGrp="1"/>
          </p:cNvSpPr>
          <p:nvPr>
            <p:ph idx="1"/>
          </p:nvPr>
        </p:nvSpPr>
        <p:spPr/>
        <p:txBody>
          <a:bodyPr>
            <a:normAutofit fontScale="85000" lnSpcReduction="10000"/>
          </a:bodyPr>
          <a:lstStyle/>
          <a:p>
            <a:r>
              <a:rPr lang="en-US" dirty="0"/>
              <a:t>A big problem with using the style attribute to change the appearance of controls on our page is that the page quickly becomes very full and cluttered.</a:t>
            </a:r>
          </a:p>
          <a:p>
            <a:r>
              <a:rPr lang="en-US" dirty="0"/>
              <a:t>As a result it makes reading it much harder, and changing a style requires changing it for all controls using it.</a:t>
            </a:r>
          </a:p>
          <a:p>
            <a:r>
              <a:rPr lang="en-US" dirty="0"/>
              <a:t>For this purpose we can choose instead to include external CSS files.</a:t>
            </a:r>
          </a:p>
          <a:p>
            <a:r>
              <a:rPr lang="en-US" dirty="0"/>
              <a:t>Note that it is possible to have several external CSS files as well as inside the page itself. The order of the files and inline CSS as it is ordered inside the page, will determine the final result. The last CSS definition wins, as these are CSS (Cascaded).  </a:t>
            </a:r>
          </a:p>
          <a:p>
            <a:endParaRPr lang="en-US" dirty="0"/>
          </a:p>
        </p:txBody>
      </p:sp>
    </p:spTree>
    <p:extLst>
      <p:ext uri="{BB962C8B-B14F-4D97-AF65-F5344CB8AC3E}">
        <p14:creationId xmlns="" xmlns:p14="http://schemas.microsoft.com/office/powerpoint/2010/main" val="288296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add CSS files</a:t>
            </a:r>
            <a:endParaRPr lang="he-IL" dirty="0"/>
          </a:p>
        </p:txBody>
      </p:sp>
      <p:sp>
        <p:nvSpPr>
          <p:cNvPr id="3" name="Content Placeholder 2"/>
          <p:cNvSpPr>
            <a:spLocks noGrp="1"/>
          </p:cNvSpPr>
          <p:nvPr>
            <p:ph idx="1"/>
          </p:nvPr>
        </p:nvSpPr>
        <p:spPr/>
        <p:txBody>
          <a:bodyPr>
            <a:normAutofit fontScale="92500"/>
          </a:bodyPr>
          <a:lstStyle/>
          <a:p>
            <a:r>
              <a:rPr lang="en-US" dirty="0"/>
              <a:t>In order to add a reference to an external style sheet we will use the &lt;link&gt; tag.</a:t>
            </a:r>
          </a:p>
          <a:p>
            <a:r>
              <a:rPr lang="en-US" dirty="0"/>
              <a:t>The link tag should be included in the head of the html file.</a:t>
            </a:r>
          </a:p>
          <a:p>
            <a:r>
              <a:rPr lang="en-US" dirty="0"/>
              <a:t>The link tag has the following important attributes:</a:t>
            </a:r>
          </a:p>
          <a:p>
            <a:r>
              <a:rPr lang="en-US" dirty="0" err="1"/>
              <a:t>href</a:t>
            </a:r>
            <a:r>
              <a:rPr lang="en-US" dirty="0"/>
              <a:t> – This allows us to link either the relative or partial path to our CSS file.</a:t>
            </a:r>
          </a:p>
          <a:p>
            <a:r>
              <a:rPr lang="en-US" dirty="0" err="1"/>
              <a:t>Rel</a:t>
            </a:r>
            <a:r>
              <a:rPr lang="en-US" dirty="0"/>
              <a:t> – Determines the relation between the link and our page. In the case of CSS files, we should use </a:t>
            </a:r>
            <a:r>
              <a:rPr lang="en-US" dirty="0" err="1"/>
              <a:t>Stylesheet</a:t>
            </a:r>
            <a:r>
              <a:rPr lang="en-US" dirty="0"/>
              <a:t>.</a:t>
            </a:r>
          </a:p>
          <a:p>
            <a:endParaRPr lang="en-US" dirty="0"/>
          </a:p>
        </p:txBody>
      </p:sp>
    </p:spTree>
    <p:extLst>
      <p:ext uri="{BB962C8B-B14F-4D97-AF65-F5344CB8AC3E}">
        <p14:creationId xmlns="" xmlns:p14="http://schemas.microsoft.com/office/powerpoint/2010/main" val="422646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 format</a:t>
            </a:r>
            <a:endParaRPr lang="he-IL" dirty="0"/>
          </a:p>
        </p:txBody>
      </p:sp>
      <p:sp>
        <p:nvSpPr>
          <p:cNvPr id="3" name="Content Placeholder 2"/>
          <p:cNvSpPr>
            <a:spLocks noGrp="1"/>
          </p:cNvSpPr>
          <p:nvPr>
            <p:ph idx="1"/>
          </p:nvPr>
        </p:nvSpPr>
        <p:spPr/>
        <p:txBody>
          <a:bodyPr>
            <a:normAutofit lnSpcReduction="10000"/>
          </a:bodyPr>
          <a:lstStyle/>
          <a:p>
            <a:r>
              <a:rPr lang="en-US" dirty="0"/>
              <a:t>CSS is composed of the following components: A selector, and one or more descriptors.</a:t>
            </a:r>
          </a:p>
          <a:p>
            <a:r>
              <a:rPr lang="en-US" dirty="0"/>
              <a:t>The selector determines what parts of the HTML does the CSS affect.</a:t>
            </a:r>
          </a:p>
          <a:p>
            <a:r>
              <a:rPr lang="en-US" dirty="0"/>
              <a:t>The descriptor determines what styling properties will be applied to the elements.</a:t>
            </a:r>
          </a:p>
          <a:p>
            <a:r>
              <a:rPr lang="en-US" dirty="0"/>
              <a:t>Example:</a:t>
            </a:r>
          </a:p>
          <a:p>
            <a:pPr lvl="1">
              <a:buNone/>
            </a:pPr>
            <a:r>
              <a:rPr lang="en-US" sz="2000" dirty="0"/>
              <a:t>selector {                     </a:t>
            </a:r>
          </a:p>
          <a:p>
            <a:pPr lvl="1">
              <a:buNone/>
            </a:pPr>
            <a:r>
              <a:rPr lang="en-US" sz="2000" dirty="0"/>
              <a:t>	</a:t>
            </a:r>
            <a:r>
              <a:rPr lang="en-US" sz="2000" dirty="0" err="1"/>
              <a:t>property:value</a:t>
            </a:r>
            <a:r>
              <a:rPr lang="en-US" sz="2000" dirty="0"/>
              <a:t>;</a:t>
            </a:r>
          </a:p>
          <a:p>
            <a:pPr lvl="1">
              <a:buNone/>
            </a:pPr>
            <a:r>
              <a:rPr lang="en-US" sz="2000" dirty="0"/>
              <a:t>	 </a:t>
            </a:r>
            <a:r>
              <a:rPr lang="en-US" sz="2000" dirty="0" err="1"/>
              <a:t>property:value</a:t>
            </a:r>
            <a:r>
              <a:rPr lang="en-US" sz="2000" dirty="0"/>
              <a:t>;                         </a:t>
            </a:r>
          </a:p>
          <a:p>
            <a:pPr lvl="1">
              <a:buNone/>
            </a:pPr>
            <a:r>
              <a:rPr lang="en-US" sz="2000" dirty="0"/>
              <a:t>}         </a:t>
            </a:r>
            <a:r>
              <a:rPr lang="en-US" dirty="0"/>
              <a:t>             </a:t>
            </a:r>
          </a:p>
          <a:p>
            <a:endParaRPr lang="en-US" dirty="0"/>
          </a:p>
        </p:txBody>
      </p:sp>
    </p:spTree>
    <p:extLst>
      <p:ext uri="{BB962C8B-B14F-4D97-AF65-F5344CB8AC3E}">
        <p14:creationId xmlns="" xmlns:p14="http://schemas.microsoft.com/office/powerpoint/2010/main" val="3213615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Selector</a:t>
            </a:r>
            <a:endParaRPr lang="he-IL" dirty="0"/>
          </a:p>
        </p:txBody>
      </p:sp>
      <p:sp>
        <p:nvSpPr>
          <p:cNvPr id="3" name="Content Placeholder 2"/>
          <p:cNvSpPr>
            <a:spLocks noGrp="1"/>
          </p:cNvSpPr>
          <p:nvPr>
            <p:ph idx="1"/>
          </p:nvPr>
        </p:nvSpPr>
        <p:spPr/>
        <p:txBody>
          <a:bodyPr>
            <a:normAutofit fontScale="92500" lnSpcReduction="10000"/>
          </a:bodyPr>
          <a:lstStyle/>
          <a:p>
            <a:r>
              <a:rPr lang="en-US" dirty="0"/>
              <a:t>The first type of selector is the tag selector. </a:t>
            </a:r>
          </a:p>
          <a:p>
            <a:r>
              <a:rPr lang="en-US" dirty="0"/>
              <a:t>The tag selector affects styling for all elements of a certain tag.</a:t>
            </a:r>
          </a:p>
          <a:p>
            <a:r>
              <a:rPr lang="en-US" dirty="0"/>
              <a:t>This allows us to set universal styling for elements in our website, which will unify the behavior according to tags.</a:t>
            </a:r>
          </a:p>
          <a:p>
            <a:r>
              <a:rPr lang="en-US" dirty="0"/>
              <a:t>The tag selector is identical to the name of the tag.</a:t>
            </a:r>
          </a:p>
          <a:p>
            <a:r>
              <a:rPr lang="en-US" dirty="0"/>
              <a:t>Example:</a:t>
            </a:r>
          </a:p>
          <a:p>
            <a:pPr marL="0" indent="0">
              <a:buNone/>
            </a:pPr>
            <a:r>
              <a:rPr lang="en-US" dirty="0"/>
              <a:t>     div {</a:t>
            </a:r>
          </a:p>
          <a:p>
            <a:pPr marL="457200" lvl="1" indent="0">
              <a:buNone/>
            </a:pPr>
            <a:r>
              <a:rPr lang="en-US" dirty="0"/>
              <a:t>	</a:t>
            </a:r>
            <a:r>
              <a:rPr lang="en-US" dirty="0" err="1"/>
              <a:t>background-color:blue</a:t>
            </a:r>
            <a:r>
              <a:rPr lang="en-US" dirty="0"/>
              <a:t>;</a:t>
            </a:r>
          </a:p>
          <a:p>
            <a:pPr marL="0" indent="0">
              <a:buNone/>
            </a:pPr>
            <a:r>
              <a:rPr lang="en-US" dirty="0"/>
              <a:t>      }</a:t>
            </a:r>
          </a:p>
        </p:txBody>
      </p:sp>
    </p:spTree>
    <p:extLst>
      <p:ext uri="{BB962C8B-B14F-4D97-AF65-F5344CB8AC3E}">
        <p14:creationId xmlns="" xmlns:p14="http://schemas.microsoft.com/office/powerpoint/2010/main" val="3798676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a:t>
            </a:r>
            <a:endParaRPr lang="he-IL" dirty="0"/>
          </a:p>
        </p:txBody>
      </p:sp>
      <p:sp>
        <p:nvSpPr>
          <p:cNvPr id="3" name="Content Placeholder 2"/>
          <p:cNvSpPr>
            <a:spLocks noGrp="1"/>
          </p:cNvSpPr>
          <p:nvPr>
            <p:ph idx="1"/>
          </p:nvPr>
        </p:nvSpPr>
        <p:spPr/>
        <p:txBody>
          <a:bodyPr>
            <a:normAutofit fontScale="77500" lnSpcReduction="20000"/>
          </a:bodyPr>
          <a:lstStyle/>
          <a:p>
            <a:r>
              <a:rPr lang="en-US" dirty="0"/>
              <a:t>The most commonly used type of selector.</a:t>
            </a:r>
          </a:p>
          <a:p>
            <a:r>
              <a:rPr lang="en-US" dirty="0"/>
              <a:t>The class selector affects styling for all elements of a certain class. </a:t>
            </a:r>
          </a:p>
          <a:p>
            <a:r>
              <a:rPr lang="en-US" dirty="0"/>
              <a:t>Class is an attribute that can be applied to any visual HTML elements.</a:t>
            </a:r>
          </a:p>
          <a:p>
            <a:r>
              <a:rPr lang="en-US" dirty="0"/>
              <a:t>This allows us to create styled classes which can be used to create specific display behavior, and implement it to any element.</a:t>
            </a:r>
          </a:p>
          <a:p>
            <a:r>
              <a:rPr lang="en-US" dirty="0"/>
              <a:t>The class selector is a dot(.) followed by the class name.</a:t>
            </a:r>
          </a:p>
          <a:p>
            <a:r>
              <a:rPr lang="en-US" dirty="0"/>
              <a:t>Example:</a:t>
            </a:r>
          </a:p>
          <a:p>
            <a:pPr marL="0" indent="0">
              <a:buNone/>
            </a:pPr>
            <a:r>
              <a:rPr lang="en-US" dirty="0"/>
              <a:t>     .</a:t>
            </a:r>
            <a:r>
              <a:rPr lang="en-US" dirty="0" err="1"/>
              <a:t>myClass</a:t>
            </a:r>
            <a:r>
              <a:rPr lang="en-US" dirty="0"/>
              <a:t> {</a:t>
            </a:r>
          </a:p>
          <a:p>
            <a:pPr marL="457200" lvl="1" indent="0">
              <a:buNone/>
            </a:pPr>
            <a:r>
              <a:rPr lang="en-US" dirty="0"/>
              <a:t>	font-size:12px;</a:t>
            </a:r>
          </a:p>
          <a:p>
            <a:pPr marL="0" indent="0">
              <a:buNone/>
            </a:pPr>
            <a:r>
              <a:rPr lang="en-US" dirty="0"/>
              <a:t>     }</a:t>
            </a:r>
          </a:p>
        </p:txBody>
      </p:sp>
    </p:spTree>
    <p:extLst>
      <p:ext uri="{BB962C8B-B14F-4D97-AF65-F5344CB8AC3E}">
        <p14:creationId xmlns="" xmlns:p14="http://schemas.microsoft.com/office/powerpoint/2010/main" val="1405288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a:t>
            </a:r>
            <a:endParaRPr lang="he-IL" dirty="0"/>
          </a:p>
        </p:txBody>
      </p:sp>
      <p:sp>
        <p:nvSpPr>
          <p:cNvPr id="3" name="Content Placeholder 2"/>
          <p:cNvSpPr>
            <a:spLocks noGrp="1"/>
          </p:cNvSpPr>
          <p:nvPr>
            <p:ph idx="1"/>
          </p:nvPr>
        </p:nvSpPr>
        <p:spPr/>
        <p:txBody>
          <a:bodyPr>
            <a:normAutofit fontScale="85000" lnSpcReduction="20000"/>
          </a:bodyPr>
          <a:lstStyle/>
          <a:p>
            <a:r>
              <a:rPr lang="en-US" dirty="0"/>
              <a:t>Another commonly used selector.</a:t>
            </a:r>
          </a:p>
          <a:p>
            <a:r>
              <a:rPr lang="en-US" dirty="0"/>
              <a:t>The id selector affects styling an individual element with a matching id. </a:t>
            </a:r>
          </a:p>
          <a:p>
            <a:r>
              <a:rPr lang="en-US" dirty="0"/>
              <a:t>ID is an attribute that can be applied to any visual HTML elements, as an important note, ID should always be unique.</a:t>
            </a:r>
          </a:p>
          <a:p>
            <a:r>
              <a:rPr lang="en-US" dirty="0"/>
              <a:t>This allows us to style a specific element.</a:t>
            </a:r>
          </a:p>
          <a:p>
            <a:r>
              <a:rPr lang="en-US" dirty="0"/>
              <a:t>The id selector is a number sign(#) followed by the id.</a:t>
            </a:r>
          </a:p>
          <a:p>
            <a:r>
              <a:rPr lang="en-US" dirty="0"/>
              <a:t>Example:</a:t>
            </a:r>
          </a:p>
          <a:p>
            <a:pPr marL="0" indent="0">
              <a:buNone/>
            </a:pPr>
            <a:r>
              <a:rPr lang="en-US" dirty="0"/>
              <a:t>      #</a:t>
            </a:r>
            <a:r>
              <a:rPr lang="en-US" dirty="0" err="1"/>
              <a:t>myId</a:t>
            </a:r>
            <a:r>
              <a:rPr lang="en-US" dirty="0"/>
              <a:t> {</a:t>
            </a:r>
          </a:p>
          <a:p>
            <a:pPr marL="457200" lvl="1" indent="0">
              <a:buNone/>
            </a:pPr>
            <a:r>
              <a:rPr lang="en-US" dirty="0"/>
              <a:t>	font-size:30;</a:t>
            </a:r>
          </a:p>
          <a:p>
            <a:pPr marL="457200" lvl="1" indent="0">
              <a:buNone/>
            </a:pPr>
            <a:r>
              <a:rPr lang="en-US" dirty="0"/>
              <a:t>        </a:t>
            </a:r>
            <a:r>
              <a:rPr lang="en-US" dirty="0" err="1"/>
              <a:t>font-weight:bold</a:t>
            </a:r>
            <a:r>
              <a:rPr lang="en-US" dirty="0"/>
              <a:t>;</a:t>
            </a:r>
          </a:p>
          <a:p>
            <a:pPr marL="0" indent="0">
              <a:buNone/>
            </a:pPr>
            <a:r>
              <a:rPr lang="en-US" dirty="0"/>
              <a:t>      }</a:t>
            </a:r>
          </a:p>
        </p:txBody>
      </p:sp>
    </p:spTree>
    <p:extLst>
      <p:ext uri="{BB962C8B-B14F-4D97-AF65-F5344CB8AC3E}">
        <p14:creationId xmlns="" xmlns:p14="http://schemas.microsoft.com/office/powerpoint/2010/main" val="3323545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Descendent selectors</a:t>
            </a:r>
            <a:endParaRPr lang="he-IL" dirty="0"/>
          </a:p>
        </p:txBody>
      </p:sp>
      <p:sp>
        <p:nvSpPr>
          <p:cNvPr id="3" name="Content Placeholder 2"/>
          <p:cNvSpPr>
            <a:spLocks noGrp="1"/>
          </p:cNvSpPr>
          <p:nvPr>
            <p:ph idx="1"/>
          </p:nvPr>
        </p:nvSpPr>
        <p:spPr/>
        <p:txBody>
          <a:bodyPr>
            <a:normAutofit fontScale="92500" lnSpcReduction="10000"/>
          </a:bodyPr>
          <a:lstStyle/>
          <a:p>
            <a:r>
              <a:rPr lang="en-US" dirty="0"/>
              <a:t>Selectors can also be applied to all the elements under a specified condition without affecting the element itself. This I called descendent selector.</a:t>
            </a:r>
          </a:p>
          <a:p>
            <a:r>
              <a:rPr lang="en-US" dirty="0"/>
              <a:t>An example would be if we want to style all </a:t>
            </a:r>
            <a:r>
              <a:rPr lang="en-US" dirty="0" err="1"/>
              <a:t>divs</a:t>
            </a:r>
            <a:r>
              <a:rPr lang="en-US" dirty="0"/>
              <a:t> that appear under a class name.</a:t>
            </a:r>
          </a:p>
          <a:p>
            <a:r>
              <a:rPr lang="en-US" dirty="0"/>
              <a:t>We can apply descendant selectors between adding a space after the parent.</a:t>
            </a:r>
          </a:p>
          <a:p>
            <a:r>
              <a:rPr lang="en-US" dirty="0"/>
              <a:t>This will be done in the following manner:</a:t>
            </a:r>
          </a:p>
          <a:p>
            <a:pPr marL="0" indent="0">
              <a:buNone/>
            </a:pPr>
            <a:r>
              <a:rPr lang="en-US" dirty="0"/>
              <a:t>     .</a:t>
            </a:r>
            <a:r>
              <a:rPr lang="en-US" dirty="0" err="1"/>
              <a:t>myClass</a:t>
            </a:r>
            <a:r>
              <a:rPr lang="en-US" dirty="0">
                <a:highlight>
                  <a:srgbClr val="FFFF00"/>
                </a:highlight>
              </a:rPr>
              <a:t> </a:t>
            </a:r>
            <a:r>
              <a:rPr lang="en-US" dirty="0"/>
              <a:t>div{</a:t>
            </a:r>
          </a:p>
          <a:p>
            <a:pPr marL="0" indent="0">
              <a:buNone/>
            </a:pPr>
            <a:r>
              <a:rPr lang="en-US" dirty="0"/>
              <a:t>	</a:t>
            </a:r>
            <a:r>
              <a:rPr lang="en-US"/>
              <a:t>background-color:red;</a:t>
            </a:r>
            <a:r>
              <a:rPr lang="en-US" dirty="0"/>
              <a:t>	</a:t>
            </a:r>
          </a:p>
          <a:p>
            <a:pPr marL="0" indent="0">
              <a:buNone/>
            </a:pPr>
            <a:r>
              <a:rPr lang="en-US" dirty="0"/>
              <a:t>     }</a:t>
            </a:r>
          </a:p>
        </p:txBody>
      </p:sp>
    </p:spTree>
    <p:extLst>
      <p:ext uri="{BB962C8B-B14F-4D97-AF65-F5344CB8AC3E}">
        <p14:creationId xmlns="" xmlns:p14="http://schemas.microsoft.com/office/powerpoint/2010/main" val="4149684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selectors</a:t>
            </a:r>
            <a:endParaRPr lang="he-IL" dirty="0"/>
          </a:p>
        </p:txBody>
      </p:sp>
      <p:sp>
        <p:nvSpPr>
          <p:cNvPr id="3" name="Content Placeholder 2"/>
          <p:cNvSpPr>
            <a:spLocks noGrp="1"/>
          </p:cNvSpPr>
          <p:nvPr>
            <p:ph idx="1"/>
          </p:nvPr>
        </p:nvSpPr>
        <p:spPr/>
        <p:txBody>
          <a:bodyPr>
            <a:normAutofit/>
          </a:bodyPr>
          <a:lstStyle/>
          <a:p>
            <a:r>
              <a:rPr lang="en-US" dirty="0"/>
              <a:t>It is possible to apply more then one selector to an element, thus causing them to apply to very specific elements.</a:t>
            </a:r>
          </a:p>
          <a:p>
            <a:r>
              <a:rPr lang="en-US" dirty="0"/>
              <a:t>An example would be if we want all </a:t>
            </a:r>
            <a:r>
              <a:rPr lang="en-US" dirty="0" err="1"/>
              <a:t>divs</a:t>
            </a:r>
            <a:r>
              <a:rPr lang="en-US" dirty="0"/>
              <a:t> with the class </a:t>
            </a:r>
            <a:r>
              <a:rPr lang="en-US" dirty="0" err="1"/>
              <a:t>blueFont</a:t>
            </a:r>
            <a:r>
              <a:rPr lang="en-US" dirty="0"/>
              <a:t> to also be underlined.</a:t>
            </a:r>
          </a:p>
          <a:p>
            <a:r>
              <a:rPr lang="en-US" dirty="0"/>
              <a:t>This will be done in the following manner:</a:t>
            </a:r>
          </a:p>
          <a:p>
            <a:pPr marL="0" indent="0">
              <a:buNone/>
            </a:pPr>
            <a:r>
              <a:rPr lang="en-US" dirty="0"/>
              <a:t>     </a:t>
            </a:r>
            <a:r>
              <a:rPr lang="en-US" dirty="0" err="1"/>
              <a:t>div.blueFont</a:t>
            </a:r>
            <a:r>
              <a:rPr lang="en-US" dirty="0"/>
              <a:t>{</a:t>
            </a:r>
          </a:p>
          <a:p>
            <a:pPr marL="0" indent="0">
              <a:buNone/>
            </a:pPr>
            <a:r>
              <a:rPr lang="en-US" dirty="0"/>
              <a:t>	text-decoration: underline;	</a:t>
            </a:r>
          </a:p>
          <a:p>
            <a:pPr marL="0" indent="0">
              <a:buNone/>
            </a:pPr>
            <a:r>
              <a:rPr lang="en-US" dirty="0"/>
              <a:t>     }</a:t>
            </a:r>
          </a:p>
        </p:txBody>
      </p:sp>
    </p:spTree>
    <p:extLst>
      <p:ext uri="{BB962C8B-B14F-4D97-AF65-F5344CB8AC3E}">
        <p14:creationId xmlns="" xmlns:p14="http://schemas.microsoft.com/office/powerpoint/2010/main" val="3863678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selectors</a:t>
            </a:r>
            <a:endParaRPr lang="he-IL" dirty="0"/>
          </a:p>
        </p:txBody>
      </p:sp>
      <p:sp>
        <p:nvSpPr>
          <p:cNvPr id="3" name="Content Placeholder 2"/>
          <p:cNvSpPr>
            <a:spLocks noGrp="1"/>
          </p:cNvSpPr>
          <p:nvPr>
            <p:ph idx="1"/>
          </p:nvPr>
        </p:nvSpPr>
        <p:spPr/>
        <p:txBody>
          <a:bodyPr>
            <a:normAutofit/>
          </a:bodyPr>
          <a:lstStyle/>
          <a:p>
            <a:r>
              <a:rPr lang="en-US" dirty="0"/>
              <a:t>It is possible to apply selectors to more than one element.</a:t>
            </a:r>
          </a:p>
          <a:p>
            <a:r>
              <a:rPr lang="en-US" dirty="0"/>
              <a:t>An example would be if we want all </a:t>
            </a:r>
            <a:r>
              <a:rPr lang="en-US" dirty="0" err="1"/>
              <a:t>divs</a:t>
            </a:r>
            <a:r>
              <a:rPr lang="en-US" dirty="0"/>
              <a:t> and all &lt;h1&gt; tags to be underlined.</a:t>
            </a:r>
          </a:p>
          <a:p>
            <a:r>
              <a:rPr lang="en-US" dirty="0"/>
              <a:t>This will be done in the following manner:</a:t>
            </a:r>
          </a:p>
          <a:p>
            <a:pPr marL="0" indent="0">
              <a:buNone/>
            </a:pPr>
            <a:r>
              <a:rPr lang="en-US" dirty="0"/>
              <a:t>     div, h1{</a:t>
            </a:r>
          </a:p>
          <a:p>
            <a:pPr marL="0" indent="0">
              <a:buNone/>
            </a:pPr>
            <a:r>
              <a:rPr lang="en-US" dirty="0"/>
              <a:t>	text-decoration: underline;	</a:t>
            </a:r>
          </a:p>
          <a:p>
            <a:pPr marL="0" indent="0">
              <a:buNone/>
            </a:pPr>
            <a:r>
              <a:rPr lang="en-US" dirty="0"/>
              <a:t>     }</a:t>
            </a:r>
          </a:p>
        </p:txBody>
      </p:sp>
    </p:spTree>
    <p:extLst>
      <p:ext uri="{BB962C8B-B14F-4D97-AF65-F5344CB8AC3E}">
        <p14:creationId xmlns="" xmlns:p14="http://schemas.microsoft.com/office/powerpoint/2010/main" val="414968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smtClean="0"/>
              <a:t>Elements - Basics</a:t>
            </a:r>
            <a:endParaRPr lang="he-IL" dirty="0"/>
          </a:p>
        </p:txBody>
      </p:sp>
      <p:sp>
        <p:nvSpPr>
          <p:cNvPr id="3" name="מציין מיקום תוכן 2"/>
          <p:cNvSpPr>
            <a:spLocks noGrp="1"/>
          </p:cNvSpPr>
          <p:nvPr>
            <p:ph idx="1"/>
          </p:nvPr>
        </p:nvSpPr>
        <p:spPr/>
        <p:txBody>
          <a:bodyPr/>
          <a:lstStyle/>
          <a:p>
            <a:r>
              <a:rPr lang="en-US" dirty="0" smtClean="0"/>
              <a:t>On the other hand, we will sometimes find elements that uses only the close tag</a:t>
            </a:r>
          </a:p>
          <a:p>
            <a:pPr>
              <a:buNone/>
            </a:pPr>
            <a:r>
              <a:rPr lang="en-US" dirty="0" smtClean="0"/>
              <a:t>	example:</a:t>
            </a:r>
          </a:p>
          <a:p>
            <a:r>
              <a:rPr lang="en-US" dirty="0" smtClean="0"/>
              <a:t>&lt;</a:t>
            </a:r>
            <a:r>
              <a:rPr lang="en-US" dirty="0" err="1" smtClean="0"/>
              <a:t>br</a:t>
            </a:r>
            <a:r>
              <a:rPr lang="en-US" dirty="0" smtClean="0"/>
              <a:t> /&gt;</a:t>
            </a:r>
          </a:p>
          <a:p>
            <a:r>
              <a:rPr lang="en-US" dirty="0" smtClean="0"/>
              <a:t>&lt;link /&gt;</a:t>
            </a:r>
          </a:p>
          <a:p>
            <a:r>
              <a:rPr lang="en-US" dirty="0" smtClean="0"/>
              <a:t> &lt;</a:t>
            </a:r>
            <a:r>
              <a:rPr lang="en-US" dirty="0" err="1" smtClean="0"/>
              <a:t>param</a:t>
            </a:r>
            <a:r>
              <a:rPr lang="en-US" dirty="0" smtClean="0"/>
              <a:t> /&gt;</a:t>
            </a:r>
          </a:p>
          <a:p>
            <a:r>
              <a:rPr lang="en-US" dirty="0" smtClean="0"/>
              <a:t>&lt;</a:t>
            </a:r>
            <a:r>
              <a:rPr lang="en-US" dirty="0" err="1" smtClean="0"/>
              <a:t>img</a:t>
            </a:r>
            <a:r>
              <a:rPr lang="en-US" dirty="0" smtClean="0"/>
              <a:t> /&gt;</a:t>
            </a:r>
          </a:p>
          <a:p>
            <a:r>
              <a:rPr lang="en-US" dirty="0" smtClean="0"/>
              <a:t> &lt;input /&gt;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a:t>
            </a:r>
            <a:endParaRPr lang="he-IL" dirty="0"/>
          </a:p>
        </p:txBody>
      </p:sp>
      <p:sp>
        <p:nvSpPr>
          <p:cNvPr id="8" name="Content Placeholder 7"/>
          <p:cNvSpPr>
            <a:spLocks noGrp="1"/>
          </p:cNvSpPr>
          <p:nvPr>
            <p:ph idx="1"/>
          </p:nvPr>
        </p:nvSpPr>
        <p:spPr/>
        <p:txBody>
          <a:bodyPr/>
          <a:lstStyle/>
          <a:p>
            <a:r>
              <a:rPr lang="en-US" dirty="0"/>
              <a:t>Create the controls on this page.</a:t>
            </a:r>
          </a:p>
          <a:p>
            <a:endParaRPr lang="he-IL" dirty="0"/>
          </a:p>
        </p:txBody>
      </p:sp>
      <p:pic>
        <p:nvPicPr>
          <p:cNvPr id="7" name="Picture 6"/>
          <p:cNvPicPr>
            <a:picLocks noChangeAspect="1"/>
          </p:cNvPicPr>
          <p:nvPr/>
        </p:nvPicPr>
        <p:blipFill>
          <a:blip r:embed="rId2" cstate="print"/>
          <a:stretch>
            <a:fillRect/>
          </a:stretch>
        </p:blipFill>
        <p:spPr>
          <a:xfrm>
            <a:off x="3124200" y="1828800"/>
            <a:ext cx="3057525" cy="4397375"/>
          </a:xfrm>
          <a:prstGeom prst="rect">
            <a:avLst/>
          </a:prstGeom>
        </p:spPr>
      </p:pic>
    </p:spTree>
    <p:extLst>
      <p:ext uri="{BB962C8B-B14F-4D97-AF65-F5344CB8AC3E}">
        <p14:creationId xmlns="" xmlns:p14="http://schemas.microsoft.com/office/powerpoint/2010/main" val="2185676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he-IL" dirty="0"/>
          </a:p>
        </p:txBody>
      </p:sp>
      <p:sp>
        <p:nvSpPr>
          <p:cNvPr id="3" name="Content Placeholder 2"/>
          <p:cNvSpPr>
            <a:spLocks noGrp="1"/>
          </p:cNvSpPr>
          <p:nvPr>
            <p:ph idx="1"/>
          </p:nvPr>
        </p:nvSpPr>
        <p:spPr>
          <a:noFill/>
        </p:spPr>
        <p:txBody>
          <a:bodyPr wrap="square">
            <a:normAutofit/>
          </a:bodyPr>
          <a:lstStyle/>
          <a:p>
            <a:pPr marL="0" indent="0">
              <a:buNone/>
            </a:pPr>
            <a:r>
              <a:rPr lang="en-US" dirty="0"/>
              <a:t>Controls should behave as they appear on the screen. </a:t>
            </a:r>
          </a:p>
          <a:p>
            <a:pPr marL="0" indent="0">
              <a:buNone/>
            </a:pPr>
            <a:r>
              <a:rPr lang="en-US" dirty="0"/>
              <a:t>The select box should have at least two options. </a:t>
            </a:r>
          </a:p>
          <a:p>
            <a:pPr marL="0" indent="0">
              <a:buNone/>
            </a:pPr>
            <a:r>
              <a:rPr lang="en-US" dirty="0"/>
              <a:t>The password box should only show password symbols.</a:t>
            </a:r>
          </a:p>
        </p:txBody>
      </p:sp>
    </p:spTree>
    <p:extLst>
      <p:ext uri="{BB962C8B-B14F-4D97-AF65-F5344CB8AC3E}">
        <p14:creationId xmlns="" xmlns:p14="http://schemas.microsoft.com/office/powerpoint/2010/main" val="389852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he-IL" dirty="0"/>
          </a:p>
        </p:txBody>
      </p:sp>
      <p:sp>
        <p:nvSpPr>
          <p:cNvPr id="3" name="Content Placeholder 2"/>
          <p:cNvSpPr>
            <a:spLocks noGrp="1"/>
          </p:cNvSpPr>
          <p:nvPr>
            <p:ph idx="1"/>
          </p:nvPr>
        </p:nvSpPr>
        <p:spPr>
          <a:noFill/>
        </p:spPr>
        <p:txBody>
          <a:bodyPr wrap="square">
            <a:normAutofit/>
          </a:bodyPr>
          <a:lstStyle/>
          <a:p>
            <a:pPr marL="0" indent="0">
              <a:buNone/>
            </a:pPr>
            <a:r>
              <a:rPr lang="en-US"/>
              <a:t>In </a:t>
            </a:r>
            <a:r>
              <a:rPr lang="en-US" dirty="0"/>
              <a:t>this exercise we will style the previous exercise.</a:t>
            </a:r>
          </a:p>
          <a:p>
            <a:pPr marL="0" indent="0">
              <a:buNone/>
            </a:pPr>
            <a:r>
              <a:rPr lang="en-US" dirty="0"/>
              <a:t>You must use at least one of each selector.</a:t>
            </a:r>
          </a:p>
          <a:p>
            <a:pPr marL="0" indent="0">
              <a:buNone/>
            </a:pPr>
            <a:r>
              <a:rPr lang="en-US" dirty="0"/>
              <a:t>You must use at least one chained selector.</a:t>
            </a:r>
          </a:p>
          <a:p>
            <a:pPr marL="0" indent="0">
              <a:buNone/>
            </a:pPr>
            <a:r>
              <a:rPr lang="en-US" dirty="0"/>
              <a:t>Style the entire page to your liking.</a:t>
            </a:r>
          </a:p>
          <a:p>
            <a:pPr marL="0" indent="0">
              <a:buNone/>
            </a:pPr>
            <a:r>
              <a:rPr lang="en-US" dirty="0"/>
              <a:t>You may not use any inline style.</a:t>
            </a:r>
          </a:p>
        </p:txBody>
      </p:sp>
    </p:spTree>
    <p:extLst>
      <p:ext uri="{BB962C8B-B14F-4D97-AF65-F5344CB8AC3E}">
        <p14:creationId xmlns="" xmlns:p14="http://schemas.microsoft.com/office/powerpoint/2010/main" val="1031205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he-IL" dirty="0"/>
          </a:p>
        </p:txBody>
      </p:sp>
      <p:sp>
        <p:nvSpPr>
          <p:cNvPr id="3" name="Content Placeholder 2"/>
          <p:cNvSpPr>
            <a:spLocks noGrp="1"/>
          </p:cNvSpPr>
          <p:nvPr>
            <p:ph idx="1"/>
          </p:nvPr>
        </p:nvSpPr>
        <p:spPr>
          <a:noFill/>
        </p:spPr>
        <p:txBody>
          <a:bodyPr wrap="square">
            <a:normAutofit fontScale="92500" lnSpcReduction="10000"/>
          </a:bodyPr>
          <a:lstStyle/>
          <a:p>
            <a:pPr marL="0" indent="0">
              <a:buNone/>
            </a:pPr>
            <a:r>
              <a:rPr lang="en-US" dirty="0"/>
              <a:t>At the top of the page should be 4 links. Top, Middle, Bottom and google, the arrow images should be part of the link.</a:t>
            </a:r>
          </a:p>
          <a:p>
            <a:pPr marL="0" indent="0">
              <a:buNone/>
            </a:pPr>
            <a:r>
              <a:rPr lang="en-US" dirty="0"/>
              <a:t>Pressing on the top link will move you to the top of the page. </a:t>
            </a:r>
          </a:p>
          <a:p>
            <a:pPr marL="0" indent="0">
              <a:buNone/>
            </a:pPr>
            <a:r>
              <a:rPr lang="en-US" dirty="0"/>
              <a:t>Pressing on the middle link will move you to the set of instructions.</a:t>
            </a:r>
          </a:p>
          <a:p>
            <a:pPr marL="0" indent="0">
              <a:buNone/>
            </a:pPr>
            <a:r>
              <a:rPr lang="en-US" dirty="0"/>
              <a:t>Pressing the bottom link will move you to the select box.</a:t>
            </a:r>
          </a:p>
          <a:p>
            <a:pPr marL="0" indent="0">
              <a:buNone/>
            </a:pPr>
            <a:r>
              <a:rPr lang="en-US" dirty="0"/>
              <a:t>Pressing on google link will redirect you to </a:t>
            </a:r>
            <a:r>
              <a:rPr lang="en-US" dirty="0">
                <a:hlinkClick r:id="rId2"/>
              </a:rPr>
              <a:t>www.google.com</a:t>
            </a:r>
            <a:r>
              <a:rPr lang="en-US" dirty="0"/>
              <a:t> page.</a:t>
            </a:r>
          </a:p>
        </p:txBody>
      </p:sp>
    </p:spTree>
    <p:extLst>
      <p:ext uri="{BB962C8B-B14F-4D97-AF65-F5344CB8AC3E}">
        <p14:creationId xmlns="" xmlns:p14="http://schemas.microsoft.com/office/powerpoint/2010/main" val="51891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014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smtClean="0"/>
              <a:t>Elements - Basics</a:t>
            </a:r>
            <a:endParaRPr lang="he-IL" dirty="0"/>
          </a:p>
        </p:txBody>
      </p:sp>
      <p:sp>
        <p:nvSpPr>
          <p:cNvPr id="3" name="מציין מיקום תוכן 2"/>
          <p:cNvSpPr>
            <a:spLocks noGrp="1"/>
          </p:cNvSpPr>
          <p:nvPr>
            <p:ph idx="1"/>
          </p:nvPr>
        </p:nvSpPr>
        <p:spPr/>
        <p:txBody>
          <a:bodyPr/>
          <a:lstStyle/>
          <a:p>
            <a:r>
              <a:rPr lang="en-US" dirty="0" smtClean="0"/>
              <a:t>There are some important concepts about HTML Elements. One of them is the difference between:</a:t>
            </a:r>
          </a:p>
          <a:p>
            <a:pPr>
              <a:buNone/>
            </a:pPr>
            <a:r>
              <a:rPr lang="en-US" dirty="0" smtClean="0"/>
              <a:t>	</a:t>
            </a:r>
            <a:r>
              <a:rPr lang="en-US" u="sng" dirty="0" smtClean="0"/>
              <a:t>Inline Elements</a:t>
            </a:r>
            <a:r>
              <a:rPr lang="en-US" dirty="0" smtClean="0"/>
              <a:t> and </a:t>
            </a:r>
            <a:r>
              <a:rPr lang="en-US" u="sng" dirty="0" smtClean="0"/>
              <a:t>Block Elements</a:t>
            </a:r>
          </a:p>
          <a:p>
            <a:pPr>
              <a:buNone/>
            </a:pPr>
            <a:endParaRPr lang="en-US" u="sng" dirty="0" smtClean="0"/>
          </a:p>
          <a:p>
            <a:pPr>
              <a:buNone/>
            </a:pPr>
            <a:endParaRPr lang="en-US" u="sng" dirty="0" smtClean="0"/>
          </a:p>
          <a:p>
            <a:pPr>
              <a:buNone/>
            </a:pPr>
            <a:endParaRPr lang="en-US" u="sng" dirty="0" smtClean="0"/>
          </a:p>
          <a:p>
            <a:pPr>
              <a:buNone/>
            </a:pPr>
            <a:endParaRPr lang="en-US" u="sng" dirty="0" smtClean="0"/>
          </a:p>
          <a:p>
            <a:pPr>
              <a:buNone/>
            </a:pPr>
            <a:endParaRPr lang="en-US" u="sng"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smtClean="0"/>
              <a:t>Inline Element</a:t>
            </a:r>
            <a:endParaRPr lang="he-IL" dirty="0"/>
          </a:p>
        </p:txBody>
      </p:sp>
      <p:sp>
        <p:nvSpPr>
          <p:cNvPr id="3" name="מציין מיקום תוכן 2"/>
          <p:cNvSpPr>
            <a:spLocks noGrp="1"/>
          </p:cNvSpPr>
          <p:nvPr>
            <p:ph idx="1"/>
          </p:nvPr>
        </p:nvSpPr>
        <p:spPr/>
        <p:txBody>
          <a:bodyPr>
            <a:normAutofit fontScale="92500" lnSpcReduction="20000"/>
          </a:bodyPr>
          <a:lstStyle/>
          <a:p>
            <a:r>
              <a:rPr lang="en-US" dirty="0" smtClean="0"/>
              <a:t>Inline Elements are elements which occupies only the space bounded by the tags that define them. For understanding we will explain with example:</a:t>
            </a:r>
          </a:p>
          <a:p>
            <a:endParaRPr lang="en-US" u="sng" dirty="0" smtClean="0"/>
          </a:p>
          <a:p>
            <a:r>
              <a:rPr lang="en-US" dirty="0" smtClean="0"/>
              <a:t>If we have an opening and closing tag like this:</a:t>
            </a:r>
          </a:p>
          <a:p>
            <a:r>
              <a:rPr lang="en-US" dirty="0" smtClean="0"/>
              <a:t>&lt;span&gt; &lt;/span&gt;</a:t>
            </a:r>
          </a:p>
          <a:p>
            <a:r>
              <a:rPr lang="en-US" dirty="0" smtClean="0"/>
              <a:t>And we want to color its background with red:</a:t>
            </a:r>
          </a:p>
          <a:p>
            <a:endParaRPr lang="en-US" dirty="0" smtClean="0"/>
          </a:p>
          <a:p>
            <a:pPr>
              <a:buNone/>
            </a:pPr>
            <a:r>
              <a:rPr lang="en-US" sz="2000" dirty="0" smtClean="0"/>
              <a:t>&lt; span style=“background-</a:t>
            </a:r>
            <a:r>
              <a:rPr lang="en-US" sz="2000" dirty="0" err="1" smtClean="0"/>
              <a:t>color:red</a:t>
            </a:r>
            <a:r>
              <a:rPr lang="en-US" sz="2000" dirty="0" smtClean="0"/>
              <a:t>”&gt; COLOR ME ! &lt;/span &gt;</a:t>
            </a:r>
          </a:p>
          <a:p>
            <a:pPr>
              <a:buNone/>
            </a:pPr>
            <a:endParaRPr lang="en-US" sz="2000" dirty="0" smtClean="0"/>
          </a:p>
          <a:p>
            <a:r>
              <a:rPr lang="en-US" dirty="0" smtClean="0"/>
              <a:t>The red color will only imply only on the Text that between the opening tag and closing tag</a:t>
            </a:r>
          </a:p>
          <a:p>
            <a:endParaRPr lang="en-US" u="sng" dirty="0" smtClean="0"/>
          </a:p>
          <a:p>
            <a:endParaRPr lang="he-I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normAutofit/>
          </a:bodyPr>
          <a:lstStyle/>
          <a:p>
            <a:r>
              <a:rPr lang="en-US" sz="3200" dirty="0" smtClean="0"/>
              <a:t>Code Exampl</a:t>
            </a:r>
            <a:r>
              <a:rPr lang="en-US" sz="3200" dirty="0" smtClean="0"/>
              <a:t>e and Result- Inline Element</a:t>
            </a:r>
            <a:endParaRPr lang="he-IL" sz="3200" dirty="0"/>
          </a:p>
        </p:txBody>
      </p:sp>
      <p:pic>
        <p:nvPicPr>
          <p:cNvPr id="1027" name="Picture 3"/>
          <p:cNvPicPr>
            <a:picLocks noGrp="1" noChangeAspect="1" noChangeArrowheads="1"/>
          </p:cNvPicPr>
          <p:nvPr>
            <p:ph idx="1"/>
          </p:nvPr>
        </p:nvPicPr>
        <p:blipFill>
          <a:blip r:embed="rId2" cstate="print"/>
          <a:srcRect l="50454" t="8948" r="15313" b="51013"/>
          <a:stretch>
            <a:fillRect/>
          </a:stretch>
        </p:blipFill>
        <p:spPr bwMode="auto">
          <a:xfrm>
            <a:off x="899592" y="1628800"/>
            <a:ext cx="6552728" cy="2586603"/>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t="10101" r="68106" b="72050"/>
          <a:stretch>
            <a:fillRect/>
          </a:stretch>
        </p:blipFill>
        <p:spPr bwMode="auto">
          <a:xfrm>
            <a:off x="971600" y="4581128"/>
            <a:ext cx="6480720" cy="122413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lstStyle/>
          <a:p>
            <a:r>
              <a:rPr lang="en-US" dirty="0" smtClean="0"/>
              <a:t>Block Element</a:t>
            </a:r>
            <a:endParaRPr lang="he-IL" dirty="0"/>
          </a:p>
        </p:txBody>
      </p:sp>
      <p:sp>
        <p:nvSpPr>
          <p:cNvPr id="3" name="מציין מיקום תוכן 2"/>
          <p:cNvSpPr>
            <a:spLocks noGrp="1"/>
          </p:cNvSpPr>
          <p:nvPr>
            <p:ph idx="1"/>
          </p:nvPr>
        </p:nvSpPr>
        <p:spPr/>
        <p:txBody>
          <a:bodyPr/>
          <a:lstStyle/>
          <a:p>
            <a:r>
              <a:rPr lang="en-US" dirty="0" smtClean="0"/>
              <a:t>The Block Elements will behave differently from the Inline Elements. The Block Elements will always start on a new line and takes the full width available. We will show example:</a:t>
            </a:r>
          </a:p>
          <a:p>
            <a:pPr>
              <a:buNone/>
            </a:pPr>
            <a:endParaRPr lang="en-US" dirty="0" smtClean="0"/>
          </a:p>
          <a:p>
            <a:pPr>
              <a:buNone/>
            </a:pPr>
            <a:r>
              <a:rPr lang="en-US" sz="2400" dirty="0" smtClean="0"/>
              <a:t>&lt;div style=“background-</a:t>
            </a:r>
            <a:r>
              <a:rPr lang="en-US" sz="2400" dirty="0" err="1" smtClean="0"/>
              <a:t>color:blue</a:t>
            </a:r>
            <a:r>
              <a:rPr lang="en-US" sz="2400" dirty="0" smtClean="0"/>
              <a:t>&gt; Color me &lt;div&gt; </a:t>
            </a:r>
          </a:p>
          <a:p>
            <a:endParaRPr lang="en-US" dirty="0" smtClean="0"/>
          </a:p>
          <a:p>
            <a:r>
              <a:rPr lang="en-US" dirty="0" smtClean="0"/>
              <a:t>This will color the whole line where the div is declared</a:t>
            </a:r>
            <a:endParaRPr lang="he-I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solidFill>
            <a:srgbClr val="FFFF00"/>
          </a:solidFill>
        </p:spPr>
        <p:txBody>
          <a:bodyPr>
            <a:normAutofit/>
          </a:bodyPr>
          <a:lstStyle/>
          <a:p>
            <a:r>
              <a:rPr lang="en-US" sz="3200" dirty="0" smtClean="0"/>
              <a:t>Code Example and Result- </a:t>
            </a:r>
            <a:r>
              <a:rPr lang="en-US" sz="3200" dirty="0" smtClean="0"/>
              <a:t>Bock Element</a:t>
            </a:r>
            <a:endParaRPr lang="he-IL" sz="3200" dirty="0"/>
          </a:p>
        </p:txBody>
      </p:sp>
      <p:pic>
        <p:nvPicPr>
          <p:cNvPr id="2052" name="Picture 4"/>
          <p:cNvPicPr>
            <a:picLocks noGrp="1" noChangeAspect="1" noChangeArrowheads="1"/>
          </p:cNvPicPr>
          <p:nvPr>
            <p:ph idx="1"/>
          </p:nvPr>
        </p:nvPicPr>
        <p:blipFill>
          <a:blip r:embed="rId2" cstate="print"/>
          <a:srcRect l="50454" t="8948" b="48343"/>
          <a:stretch>
            <a:fillRect/>
          </a:stretch>
        </p:blipFill>
        <p:spPr bwMode="auto">
          <a:xfrm>
            <a:off x="467544" y="1340768"/>
            <a:ext cx="7920484" cy="2808312"/>
          </a:xfrm>
          <a:prstGeom prst="rect">
            <a:avLst/>
          </a:prstGeom>
          <a:noFill/>
          <a:ln w="9525">
            <a:noFill/>
            <a:miter lim="800000"/>
            <a:headEnd/>
            <a:tailEnd/>
          </a:ln>
        </p:spPr>
      </p:pic>
      <p:pic>
        <p:nvPicPr>
          <p:cNvPr id="2053" name="Picture 5"/>
          <p:cNvPicPr>
            <a:picLocks noChangeAspect="1" noChangeArrowheads="1"/>
          </p:cNvPicPr>
          <p:nvPr/>
        </p:nvPicPr>
        <p:blipFill>
          <a:blip r:embed="rId2" cstate="print"/>
          <a:srcRect t="11150" r="61374" b="71000"/>
          <a:stretch>
            <a:fillRect/>
          </a:stretch>
        </p:blipFill>
        <p:spPr bwMode="auto">
          <a:xfrm>
            <a:off x="539552" y="4437112"/>
            <a:ext cx="7848872" cy="158417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Classroom Template V8 7.1.14" id="{D68E7503-3C58-4D1C-A283-433ED9674668}" vid="{8A6CDBD8-D271-41AF-B343-73D31C62B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1037</TotalTime>
  <Words>2424</Words>
  <Application>Microsoft Office PowerPoint</Application>
  <PresentationFormat>‫הצגה על המסך (4:3)</PresentationFormat>
  <Paragraphs>285</Paragraphs>
  <Slides>44</Slides>
  <Notes>9</Notes>
  <HiddenSlides>0</HiddenSlides>
  <MMClips>0</MMClips>
  <ScaleCrop>false</ScaleCrop>
  <HeadingPairs>
    <vt:vector size="4" baseType="variant">
      <vt:variant>
        <vt:lpstr>ערכת נושא</vt:lpstr>
      </vt:variant>
      <vt:variant>
        <vt:i4>1</vt:i4>
      </vt:variant>
      <vt:variant>
        <vt:lpstr>כותרות שקופיות</vt:lpstr>
      </vt:variant>
      <vt:variant>
        <vt:i4>44</vt:i4>
      </vt:variant>
    </vt:vector>
  </HeadingPairs>
  <TitlesOfParts>
    <vt:vector size="45" baseType="lpstr">
      <vt:lpstr>Sela_Template_Ver_01</vt:lpstr>
      <vt:lpstr>HTML and Dynamic HTML</vt:lpstr>
      <vt:lpstr>Prelude</vt:lpstr>
      <vt:lpstr>Elements - Basics</vt:lpstr>
      <vt:lpstr>Elements - Basics</vt:lpstr>
      <vt:lpstr>Elements - Basics</vt:lpstr>
      <vt:lpstr>Inline Element</vt:lpstr>
      <vt:lpstr>Code Example and Result- Inline Element</vt:lpstr>
      <vt:lpstr>Block Element</vt:lpstr>
      <vt:lpstr>Code Example and Result- Bock Element</vt:lpstr>
      <vt:lpstr>Image tag</vt:lpstr>
      <vt:lpstr>Image tag</vt:lpstr>
      <vt:lpstr>Links and Anchors</vt:lpstr>
      <vt:lpstr>Redirecting to other pages and websites.</vt:lpstr>
      <vt:lpstr>Anchors</vt:lpstr>
      <vt:lpstr>Anchors example:</vt:lpstr>
      <vt:lpstr>Lists</vt:lpstr>
      <vt:lpstr>Ordered lists</vt:lpstr>
      <vt:lpstr>Ordered lists Example</vt:lpstr>
      <vt:lpstr>Unordered lists</vt:lpstr>
      <vt:lpstr>Unordered lists Example</vt:lpstr>
      <vt:lpstr>Select</vt:lpstr>
      <vt:lpstr>Select Example</vt:lpstr>
      <vt:lpstr>Select multiple Example</vt:lpstr>
      <vt:lpstr>Inputs</vt:lpstr>
      <vt:lpstr>Input Button</vt:lpstr>
      <vt:lpstr>Input Text</vt:lpstr>
      <vt:lpstr>Input Checkbox</vt:lpstr>
      <vt:lpstr>Input Password</vt:lpstr>
      <vt:lpstr>Input Radio</vt:lpstr>
      <vt:lpstr>Form tag</vt:lpstr>
      <vt:lpstr>Using external CSS files</vt:lpstr>
      <vt:lpstr>How to add CSS files</vt:lpstr>
      <vt:lpstr>CSS File format</vt:lpstr>
      <vt:lpstr>Tag Selector</vt:lpstr>
      <vt:lpstr>Class Selector</vt:lpstr>
      <vt:lpstr>ID Selector</vt:lpstr>
      <vt:lpstr>Descendent selectors</vt:lpstr>
      <vt:lpstr>Chaining selectors</vt:lpstr>
      <vt:lpstr>Grouping selectors</vt:lpstr>
      <vt:lpstr>Exercises</vt:lpstr>
      <vt:lpstr>Exercises</vt:lpstr>
      <vt:lpstr>Exercises</vt:lpstr>
      <vt:lpstr>Exercises</vt:lpstr>
      <vt:lpstr>שקופית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Dynamic HTML</dc:title>
  <dc:creator>אבי ברודנו</dc:creator>
  <cp:lastModifiedBy>USER</cp:lastModifiedBy>
  <cp:revision>36</cp:revision>
  <cp:lastPrinted>2013-09-11T13:44:00Z</cp:lastPrinted>
  <dcterms:created xsi:type="dcterms:W3CDTF">2014-03-06T17:19:15Z</dcterms:created>
  <dcterms:modified xsi:type="dcterms:W3CDTF">2017-05-15T10:28:10Z</dcterms:modified>
</cp:coreProperties>
</file>