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58" r:id="rId3"/>
    <p:sldId id="259" r:id="rId4"/>
    <p:sldId id="260" r:id="rId5"/>
    <p:sldId id="261" r:id="rId6"/>
    <p:sldId id="262" r:id="rId7"/>
    <p:sldId id="263" r:id="rId8"/>
    <p:sldId id="265" r:id="rId9"/>
    <p:sldId id="266" r:id="rId10"/>
    <p:sldId id="274" r:id="rId11"/>
    <p:sldId id="280" r:id="rId12"/>
    <p:sldId id="268" r:id="rId13"/>
    <p:sldId id="269" r:id="rId14"/>
    <p:sldId id="270" r:id="rId15"/>
    <p:sldId id="283" r:id="rId16"/>
    <p:sldId id="281" r:id="rId17"/>
    <p:sldId id="282" r:id="rId18"/>
    <p:sldId id="275" r:id="rId19"/>
    <p:sldId id="272" r:id="rId20"/>
    <p:sldId id="276" r:id="rId21"/>
    <p:sldId id="277" r:id="rId22"/>
    <p:sldId id="278" r:id="rId23"/>
    <p:sldId id="279" r:id="rId24"/>
    <p:sldId id="27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2304">
          <p15:clr>
            <a:srgbClr val="A4A3A4"/>
          </p15:clr>
        </p15:guide>
        <p15:guide id="3" orient="horz" pos="2704" userDrawn="1">
          <p15:clr>
            <a:srgbClr val="A4A3A4"/>
          </p15:clr>
        </p15:guide>
        <p15:guide id="4" pos="2880">
          <p15:clr>
            <a:srgbClr val="A4A3A4"/>
          </p15:clr>
        </p15:guide>
      </p15:sldGuideLst>
    </p:ext>
    <p:ext uri="{2D200454-40CA-4A62-9FC3-DE9A4176ACB9}">
      <p15:notesGuideLst xmlns:p15="http://schemas.microsoft.com/office/powerpoint/2012/main" xmlns="">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89636"/>
    <a:srgbClr val="F08E1B"/>
    <a:srgbClr val="4B84C9"/>
    <a:srgbClr val="385D8A"/>
    <a:srgbClr val="B3C7EB"/>
    <a:srgbClr val="A6BEE8"/>
    <a:srgbClr val="385DA8"/>
    <a:srgbClr val="943C06"/>
    <a:srgbClr val="FFFFCC"/>
    <a:srgbClr val="DC850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8" autoAdjust="0"/>
    <p:restoredTop sz="66628" autoAdjust="0"/>
  </p:normalViewPr>
  <p:slideViewPr>
    <p:cSldViewPr showGuides="1">
      <p:cViewPr varScale="1">
        <p:scale>
          <a:sx n="85" d="100"/>
          <a:sy n="85" d="100"/>
        </p:scale>
        <p:origin x="-1334" y="-72"/>
      </p:cViewPr>
      <p:guideLst>
        <p:guide orient="horz" pos="2160"/>
        <p:guide orient="horz" pos="2304"/>
        <p:guide orient="horz" pos="2704"/>
        <p:guide pos="2880"/>
      </p:guideLst>
    </p:cSldViewPr>
  </p:slideViewPr>
  <p:notesTextViewPr>
    <p:cViewPr>
      <p:scale>
        <a:sx n="3" d="2"/>
        <a:sy n="3" d="2"/>
      </p:scale>
      <p:origin x="0" y="0"/>
    </p:cViewPr>
  </p:notesTextViewPr>
  <p:notesViewPr>
    <p:cSldViewPr showGuides="1">
      <p:cViewPr varScale="1">
        <p:scale>
          <a:sx n="86" d="100"/>
          <a:sy n="86" d="100"/>
        </p:scale>
        <p:origin x="-3810"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7200"/>
          </a:xfrm>
          <a:prstGeom prst="rect">
            <a:avLst/>
          </a:prstGeom>
        </p:spPr>
        <p:txBody>
          <a:bodyPr vert="horz" lIns="91431" tIns="45716" rIns="91431" bIns="45716" rtlCol="0"/>
          <a:lstStyle>
            <a:lvl1pPr algn="l">
              <a:defRPr sz="1200"/>
            </a:lvl1pPr>
          </a:lstStyle>
          <a:p>
            <a:endParaRPr lang="en-US"/>
          </a:p>
        </p:txBody>
      </p:sp>
      <p:sp>
        <p:nvSpPr>
          <p:cNvPr id="3" name="Date Placeholder 2"/>
          <p:cNvSpPr>
            <a:spLocks noGrp="1"/>
          </p:cNvSpPr>
          <p:nvPr>
            <p:ph type="dt" idx="1"/>
          </p:nvPr>
        </p:nvSpPr>
        <p:spPr>
          <a:xfrm>
            <a:off x="3884613" y="1"/>
            <a:ext cx="2971800" cy="457200"/>
          </a:xfrm>
          <a:prstGeom prst="rect">
            <a:avLst/>
          </a:prstGeom>
        </p:spPr>
        <p:txBody>
          <a:bodyPr vert="horz" lIns="91431" tIns="45716" rIns="91431" bIns="45716" rtlCol="0"/>
          <a:lstStyle>
            <a:lvl1pPr algn="r">
              <a:defRPr sz="1200"/>
            </a:lvl1pPr>
          </a:lstStyle>
          <a:p>
            <a:fld id="{91AA33BB-5012-4FA9-BC94-2423B0F96BF0}" type="datetimeFigureOut">
              <a:rPr lang="en-US" smtClean="0"/>
              <a:pPr/>
              <a:t>5/15/2017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31" tIns="45716" rIns="91431" bIns="45716"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1" tIns="45716" rIns="91431" bIns="4571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4"/>
            <a:ext cx="2971800" cy="457200"/>
          </a:xfrm>
          <a:prstGeom prst="rect">
            <a:avLst/>
          </a:prstGeom>
        </p:spPr>
        <p:txBody>
          <a:bodyPr vert="horz" lIns="91431" tIns="45716" rIns="91431" bIns="45716"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4"/>
            <a:ext cx="2971800" cy="457200"/>
          </a:xfrm>
          <a:prstGeom prst="rect">
            <a:avLst/>
          </a:prstGeom>
        </p:spPr>
        <p:txBody>
          <a:bodyPr vert="horz" lIns="91431" tIns="45716" rIns="91431" bIns="45716" rtlCol="0" anchor="b"/>
          <a:lstStyle>
            <a:lvl1pPr algn="r">
              <a:defRPr sz="1200"/>
            </a:lvl1pPr>
          </a:lstStyle>
          <a:p>
            <a:fld id="{C18343ED-3762-4D46-A439-B4D407E13EF8}" type="slidenum">
              <a:rPr lang="en-US" smtClean="0"/>
              <a:pPr/>
              <a:t>‹#›</a:t>
            </a:fld>
            <a:endParaRPr lang="en-US"/>
          </a:p>
        </p:txBody>
      </p:sp>
    </p:spTree>
    <p:extLst>
      <p:ext uri="{BB962C8B-B14F-4D97-AF65-F5344CB8AC3E}">
        <p14:creationId xmlns:p14="http://schemas.microsoft.com/office/powerpoint/2010/main" xmlns="" val="376323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xmlns="" val="1014121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6</a:t>
            </a:fld>
            <a:endParaRPr lang="en-US"/>
          </a:p>
        </p:txBody>
      </p:sp>
    </p:spTree>
    <p:extLst>
      <p:ext uri="{BB962C8B-B14F-4D97-AF65-F5344CB8AC3E}">
        <p14:creationId xmlns:p14="http://schemas.microsoft.com/office/powerpoint/2010/main" xmlns="" val="3092532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element</a:t>
            </a:r>
            <a:r>
              <a:rPr lang="en-US" baseline="0" dirty="0"/>
              <a:t> is null then the if statement will result in false, thus causing the inner code block not to be executed.</a:t>
            </a:r>
            <a:endParaRPr lang="he-IL"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xmlns="" val="2937331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 above will get</a:t>
            </a:r>
            <a:r>
              <a:rPr lang="en-US" baseline="0" dirty="0"/>
              <a:t> a DIV tag with the ID of “</a:t>
            </a:r>
            <a:r>
              <a:rPr lang="en-US" baseline="0" dirty="0" err="1"/>
              <a:t>counterDiv</a:t>
            </a:r>
            <a:r>
              <a:rPr lang="en-US" baseline="0" dirty="0"/>
              <a:t>”.</a:t>
            </a:r>
          </a:p>
          <a:p>
            <a:r>
              <a:rPr lang="en-US" baseline="0" dirty="0"/>
              <a:t>Then it will get all elements which has a class named “group1” (red in the picture).</a:t>
            </a:r>
          </a:p>
          <a:p>
            <a:r>
              <a:rPr lang="en-US" baseline="0" dirty="0"/>
              <a:t>Last, it will count the elements in the array created and set the length in the </a:t>
            </a:r>
            <a:r>
              <a:rPr lang="en-US" baseline="0" dirty="0" err="1"/>
              <a:t>counterDiv</a:t>
            </a:r>
            <a:r>
              <a:rPr lang="en-US" baseline="0" dirty="0"/>
              <a:t> element.</a:t>
            </a:r>
            <a:endParaRPr lang="he-IL"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xmlns="" val="24332328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0537" y="1340768"/>
            <a:ext cx="7388072"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endParaRPr lang="en-US" dirty="0"/>
          </a:p>
        </p:txBody>
      </p:sp>
      <p:sp>
        <p:nvSpPr>
          <p:cNvPr id="11" name="TextBox 10"/>
          <p:cNvSpPr txBox="1"/>
          <p:nvPr userDrawn="1"/>
        </p:nvSpPr>
        <p:spPr>
          <a:xfrm>
            <a:off x="580537" y="6362070"/>
            <a:ext cx="7879895" cy="261610"/>
          </a:xfrm>
          <a:prstGeom prst="rect">
            <a:avLst/>
          </a:prstGeom>
          <a:noFill/>
        </p:spPr>
        <p:txBody>
          <a:bodyPr wrap="square" lIns="0" rtlCol="0">
            <a:spAutoFit/>
          </a:bodyPr>
          <a:lstStyle/>
          <a:p>
            <a:pPr algn="l"/>
            <a:r>
              <a:rPr lang="en-US" sz="1100" kern="1200" dirty="0">
                <a:solidFill>
                  <a:schemeClr val="tx1">
                    <a:lumMod val="85000"/>
                    <a:lumOff val="15000"/>
                  </a:schemeClr>
                </a:solidFill>
                <a:latin typeface="Segoe" panose="020B0502040504020203" pitchFamily="34" charset="0"/>
                <a:ea typeface="+mn-ea"/>
                <a:cs typeface="+mn-cs"/>
              </a:rPr>
              <a:t>© Copyright SELA software &amp; Education Labs Ltd. | 14-18 Baruch Hirsch St </a:t>
            </a:r>
            <a:r>
              <a:rPr lang="en-US" sz="1100" kern="1200" dirty="0" err="1">
                <a:solidFill>
                  <a:schemeClr val="tx1">
                    <a:lumMod val="85000"/>
                    <a:lumOff val="15000"/>
                  </a:schemeClr>
                </a:solidFill>
                <a:latin typeface="Segoe" panose="020B0502040504020203" pitchFamily="34" charset="0"/>
                <a:ea typeface="+mn-ea"/>
                <a:cs typeface="+mn-cs"/>
              </a:rPr>
              <a:t>Bnei</a:t>
            </a:r>
            <a:r>
              <a:rPr lang="en-US" sz="1100" kern="1200" dirty="0">
                <a:solidFill>
                  <a:schemeClr val="tx1">
                    <a:lumMod val="85000"/>
                    <a:lumOff val="15000"/>
                  </a:schemeClr>
                </a:solidFill>
                <a:latin typeface="Segoe" panose="020B0502040504020203" pitchFamily="34" charset="0"/>
                <a:ea typeface="+mn-ea"/>
                <a:cs typeface="+mn-cs"/>
              </a:rPr>
              <a:t> </a:t>
            </a:r>
            <a:r>
              <a:rPr lang="en-US" sz="1100" kern="1200" dirty="0" err="1">
                <a:solidFill>
                  <a:schemeClr val="tx1">
                    <a:lumMod val="85000"/>
                    <a:lumOff val="15000"/>
                  </a:schemeClr>
                </a:solidFill>
                <a:latin typeface="Segoe" panose="020B0502040504020203" pitchFamily="34" charset="0"/>
                <a:ea typeface="+mn-ea"/>
                <a:cs typeface="+mn-cs"/>
              </a:rPr>
              <a:t>Brak</a:t>
            </a:r>
            <a:r>
              <a:rPr lang="en-US" sz="1100" kern="1200" dirty="0">
                <a:solidFill>
                  <a:schemeClr val="tx1">
                    <a:lumMod val="85000"/>
                    <a:lumOff val="15000"/>
                  </a:schemeClr>
                </a:solidFill>
                <a:latin typeface="Segoe" panose="020B0502040504020203" pitchFamily="34" charset="0"/>
                <a:ea typeface="+mn-ea"/>
                <a:cs typeface="+mn-cs"/>
              </a:rPr>
              <a:t>, 51202 Israel | www.selagroup.com</a:t>
            </a:r>
            <a:endParaRPr lang="en-US" sz="800" dirty="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80537" y="534797"/>
            <a:ext cx="2632449" cy="483907"/>
          </a:xfrm>
          <a:prstGeom prst="rect">
            <a:avLst/>
          </a:prstGeom>
        </p:spPr>
      </p:pic>
      <p:sp>
        <p:nvSpPr>
          <p:cNvPr id="7" name="Text Placeholder 6"/>
          <p:cNvSpPr>
            <a:spLocks noGrp="1"/>
          </p:cNvSpPr>
          <p:nvPr>
            <p:ph type="body" sz="quarter" idx="10"/>
          </p:nvPr>
        </p:nvSpPr>
        <p:spPr>
          <a:xfrm>
            <a:off x="581025" y="2427288"/>
            <a:ext cx="7388225"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cSld>
  <p:clrMapOvr>
    <a:masterClrMapping/>
  </p:clrMapOvr>
  <p:extLst mod="1">
    <p:ext uri="{DCECCB84-F9BA-43D5-87BE-67443E8EF086}">
      <p15:sldGuideLst xmlns:p15="http://schemas.microsoft.com/office/powerpoint/2012/main" xmlns="">
        <p15:guide id="1" orient="horz" pos="789">
          <p15:clr>
            <a:srgbClr val="FBAE40"/>
          </p15:clr>
        </p15:guide>
        <p15:guide id="2" pos="61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CodeSnippets">
    <p:spTree>
      <p:nvGrpSpPr>
        <p:cNvPr id="1" name=""/>
        <p:cNvGrpSpPr/>
        <p:nvPr/>
      </p:nvGrpSpPr>
      <p:grpSpPr>
        <a:xfrm>
          <a:off x="0" y="0"/>
          <a:ext cx="0" cy="0"/>
          <a:chOff x="0" y="0"/>
          <a:chExt cx="0" cy="0"/>
        </a:xfrm>
      </p:grpSpPr>
      <p:sp>
        <p:nvSpPr>
          <p:cNvPr id="20" name="Text Placeholder 12"/>
          <p:cNvSpPr>
            <a:spLocks noGrp="1"/>
          </p:cNvSpPr>
          <p:nvPr>
            <p:ph type="body" sz="quarter" idx="15"/>
          </p:nvPr>
        </p:nvSpPr>
        <p:spPr>
          <a:xfrm>
            <a:off x="611560" y="1494000"/>
            <a:ext cx="7992690" cy="1502952"/>
          </a:xfrm>
          <a:prstGeom prst="rect">
            <a:avLst/>
          </a:prstGeom>
          <a:solidFill>
            <a:schemeClr val="bg1">
              <a:alpha val="69000"/>
            </a:schemeClr>
          </a:solidFill>
        </p:spPr>
        <p:txBody>
          <a:bodyPr tIns="9000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a:t>Click to edit Master text styles</a:t>
            </a:r>
          </a:p>
        </p:txBody>
      </p:sp>
      <p:sp>
        <p:nvSpPr>
          <p:cNvPr id="21" name="Text Placeholder 14"/>
          <p:cNvSpPr>
            <a:spLocks noGrp="1"/>
          </p:cNvSpPr>
          <p:nvPr>
            <p:ph type="body" sz="quarter" idx="16"/>
          </p:nvPr>
        </p:nvSpPr>
        <p:spPr bwMode="blackWhite">
          <a:xfrm>
            <a:off x="602680" y="3140969"/>
            <a:ext cx="8001315" cy="3010450"/>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deSnippets">
    <p:spTree>
      <p:nvGrpSpPr>
        <p:cNvPr id="1" name=""/>
        <p:cNvGrpSpPr/>
        <p:nvPr/>
      </p:nvGrpSpPr>
      <p:grpSpPr>
        <a:xfrm>
          <a:off x="0" y="0"/>
          <a:ext cx="0" cy="0"/>
          <a:chOff x="0" y="0"/>
          <a:chExt cx="0" cy="0"/>
        </a:xfrm>
      </p:grpSpPr>
      <p:sp>
        <p:nvSpPr>
          <p:cNvPr id="22" name="Text Placeholder 12"/>
          <p:cNvSpPr>
            <a:spLocks noGrp="1"/>
          </p:cNvSpPr>
          <p:nvPr>
            <p:ph type="body" sz="quarter" idx="15"/>
          </p:nvPr>
        </p:nvSpPr>
        <p:spPr>
          <a:xfrm>
            <a:off x="611560" y="1494177"/>
            <a:ext cx="8004764" cy="1070904"/>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algn="l" rtl="0">
              <a:buFontTx/>
              <a:buBlip>
                <a:blip r:embed="rId3"/>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a:t>Click to edit Master text styles</a:t>
            </a:r>
          </a:p>
        </p:txBody>
      </p:sp>
      <p:sp>
        <p:nvSpPr>
          <p:cNvPr id="23" name="Text Placeholder 14"/>
          <p:cNvSpPr>
            <a:spLocks noGrp="1"/>
          </p:cNvSpPr>
          <p:nvPr>
            <p:ph type="body" sz="quarter" idx="16"/>
          </p:nvPr>
        </p:nvSpPr>
        <p:spPr bwMode="blackWhite">
          <a:xfrm>
            <a:off x="611560" y="2630516"/>
            <a:ext cx="8013402" cy="1139423"/>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7"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
        <p:nvSpPr>
          <p:cNvPr id="3" name="Text Placeholder 2"/>
          <p:cNvSpPr>
            <a:spLocks noGrp="1"/>
          </p:cNvSpPr>
          <p:nvPr>
            <p:ph type="body" sz="quarter" idx="17"/>
          </p:nvPr>
        </p:nvSpPr>
        <p:spPr>
          <a:xfrm>
            <a:off x="611262" y="3835374"/>
            <a:ext cx="8013700" cy="1073150"/>
          </a:xfrm>
          <a:prstGeom prst="rect">
            <a:avLst/>
          </a:prstGeom>
          <a:solidFill>
            <a:schemeClr val="bg1"/>
          </a:solidFill>
        </p:spPr>
        <p:txBody>
          <a:bodyPr/>
          <a:lstStyle>
            <a:lvl1pPr marL="0" indent="0">
              <a:buNone/>
              <a:defRPr lang="en-US" sz="2800" kern="1200" baseline="0" dirty="0">
                <a:solidFill>
                  <a:schemeClr val="tx1"/>
                </a:solidFill>
                <a:latin typeface="Segoe" panose="020B0502040504020203" pitchFamily="34" charset="0"/>
                <a:ea typeface="+mn-ea"/>
                <a:cs typeface="+mn-cs"/>
              </a:defRPr>
            </a:lvl1pPr>
            <a:lvl2pPr marL="342900" indent="-342900">
              <a:defRPr/>
            </a:lvl2pPr>
            <a:lvl3pPr marL="342900" indent="-342900">
              <a:defRPr/>
            </a:lvl3pPr>
            <a:lvl4pPr marL="342900" indent="-342900">
              <a:defRPr/>
            </a:lvl4pPr>
            <a:lvl5pPr marL="342900" indent="-342900">
              <a:defRPr/>
            </a:lvl5pPr>
          </a:lstStyle>
          <a:p>
            <a:pPr marL="342900" lvl="0" indent="-342900" algn="l" defTabSz="914400" rtl="0" eaLnBrk="1" latinLnBrk="0" hangingPunct="1">
              <a:spcBef>
                <a:spcPct val="20000"/>
              </a:spcBef>
              <a:buFontTx/>
              <a:buBlip>
                <a:blip r:embed="rId2"/>
              </a:buBlip>
            </a:pPr>
            <a:r>
              <a:rPr lang="en-US"/>
              <a:t>Click to edit Master text styles</a:t>
            </a:r>
          </a:p>
        </p:txBody>
      </p:sp>
      <p:sp>
        <p:nvSpPr>
          <p:cNvPr id="5" name="Text Placeholder 4"/>
          <p:cNvSpPr>
            <a:spLocks noGrp="1"/>
          </p:cNvSpPr>
          <p:nvPr>
            <p:ph type="body" sz="quarter" idx="18"/>
          </p:nvPr>
        </p:nvSpPr>
        <p:spPr>
          <a:xfrm>
            <a:off x="611262" y="4973959"/>
            <a:ext cx="8013700" cy="1119187"/>
          </a:xfrm>
          <a:prstGeom prst="rect">
            <a:avLst/>
          </a:prstGeom>
          <a:solidFill>
            <a:schemeClr val="accent1">
              <a:alpha val="50000"/>
            </a:schemeClr>
          </a:solidFill>
        </p:spPr>
        <p:txBody>
          <a:bodyPr/>
          <a:lstStyle>
            <a:lvl1pPr marL="0" indent="0">
              <a:defRPr lang="en-US" sz="1800" b="0" kern="1200" dirty="0" smtClean="0">
                <a:solidFill>
                  <a:schemeClr val="tx1"/>
                </a:solidFill>
                <a:latin typeface="Consolas" pitchFamily="49" charset="0"/>
                <a:ea typeface="+mn-ea"/>
                <a:cs typeface="Courier New" pitchFamily="49" charset="0"/>
              </a:defRPr>
            </a:lvl1pPr>
            <a:lvl2pPr marL="0" indent="0">
              <a:defRPr/>
            </a:lvl2pPr>
            <a:lvl3pPr marL="0" indent="0">
              <a:defRPr/>
            </a:lvl3pPr>
            <a:lvl4pPr marL="0" indent="0">
              <a:defRPr/>
            </a:lvl4pPr>
            <a:lvl5pPr marL="0" indent="0">
              <a:defRPr/>
            </a:lvl5pPr>
          </a:lstStyle>
          <a:p>
            <a:pPr marL="342900" lvl="0" indent="-342900" algn="l" defTabSz="914400" rtl="0" eaLnBrk="1" latinLnBrk="0" hangingPunct="1">
              <a:spcBef>
                <a:spcPct val="20000"/>
              </a:spcBef>
              <a:buFont typeface="Arial" pitchFamily="34" charset="0"/>
              <a:buNone/>
            </a:pPr>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7" name="TextBox 6"/>
          <p:cNvSpPr txBox="1"/>
          <p:nvPr userDrawn="1"/>
        </p:nvSpPr>
        <p:spPr>
          <a:xfrm>
            <a:off x="1403648" y="2492896"/>
            <a:ext cx="5545108"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071710" y="1988840"/>
            <a:ext cx="1532540" cy="2844235"/>
          </a:xfrm>
          <a:prstGeom prst="rect">
            <a:avLst/>
          </a:prstGeom>
          <a:effectLst>
            <a:outerShdw blurRad="50800" dist="12700" dir="2220000" sx="102000" sy="102000" algn="ctr" rotWithShape="0">
              <a:srgbClr val="000000">
                <a:alpha val="35000"/>
              </a:srgbClr>
            </a:outerShdw>
            <a:softEdge rad="0"/>
          </a:effectLst>
        </p:spPr>
      </p:pic>
    </p:spTree>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a:xfrm>
            <a:off x="611560" y="1492161"/>
            <a:ext cx="799269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611560" y="1492161"/>
            <a:ext cx="799269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ps">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7380312" y="2348344"/>
            <a:ext cx="1655516" cy="3900056"/>
          </a:xfrm>
          <a:prstGeom prst="rect">
            <a:avLst/>
          </a:prstGeom>
          <a:solidFill>
            <a:schemeClr val="bg1">
              <a:alpha val="69000"/>
            </a:schemeClr>
          </a:solidFill>
        </p:spPr>
        <p:txBody>
          <a:bodyPr>
            <a:normAutofit/>
          </a:bodyPr>
          <a:lstStyle>
            <a:lvl1pPr marL="115888" indent="-115888" algn="l" rtl="0">
              <a:buFont typeface="Arial" pitchFamily="34" charset="0"/>
              <a:buChar char="•"/>
              <a:defRPr sz="1400"/>
            </a:lvl1pPr>
          </a:lstStyle>
          <a:p>
            <a:pPr lvl="0"/>
            <a:r>
              <a:rPr lang="en-US"/>
              <a:t>Click to edit Master text styles</a:t>
            </a:r>
          </a:p>
        </p:txBody>
      </p:sp>
      <p:sp>
        <p:nvSpPr>
          <p:cNvPr id="17" name="Text Placeholder 16"/>
          <p:cNvSpPr>
            <a:spLocks noGrp="1"/>
          </p:cNvSpPr>
          <p:nvPr>
            <p:ph type="body" sz="quarter" idx="16"/>
          </p:nvPr>
        </p:nvSpPr>
        <p:spPr>
          <a:xfrm>
            <a:off x="611560" y="1524000"/>
            <a:ext cx="6553200" cy="4724400"/>
          </a:xfrm>
          <a:prstGeom prst="rect">
            <a:avLst/>
          </a:prstGeom>
          <a:solidFill>
            <a:schemeClr val="bg1">
              <a:alpha val="69000"/>
            </a:schemeClr>
          </a:solidFill>
          <a:ln>
            <a:noFill/>
          </a:ln>
        </p:spPr>
        <p:txBody>
          <a:bodyPr/>
          <a:lstStyle>
            <a:lvl1pPr marL="342900" indent="-342900" algn="l" rtl="0">
              <a:buFontTx/>
              <a:buBlip>
                <a:blip r:embed="rId2"/>
              </a:buBlip>
              <a:defRPr/>
            </a:lvl1pPr>
            <a:lvl2pPr marL="742950" indent="-285750" algn="l" rtl="0">
              <a:buFontTx/>
              <a:buBlip>
                <a:blip r:embed="rId2"/>
              </a:buBlip>
              <a:defRPr/>
            </a:lvl2pPr>
            <a:lvl3pPr marL="1143000" indent="-228600" algn="l" rtl="0">
              <a:buFontTx/>
              <a:buBlip>
                <a:blip r:embed="rId2"/>
              </a:buBlip>
              <a:defRPr/>
            </a:lvl3pPr>
            <a:lvl4pPr marL="1600200" indent="-228600" algn="l" rtl="0">
              <a:buFontTx/>
              <a:buBlip>
                <a:blip r:embed="rId2"/>
              </a:buBlip>
              <a:defRPr/>
            </a:lvl4pPr>
            <a:lvl5pPr marL="2057400" indent="-228600" algn="l" rtl="0">
              <a:buFontTx/>
              <a:buBlip>
                <a:blip r:embed="rId2"/>
              </a:buBlip>
              <a:defRPr/>
            </a:lvl5pPr>
          </a:lstStyle>
          <a:p>
            <a:pPr lvl="0"/>
            <a:r>
              <a:rPr lang="en-US"/>
              <a:t>Click to edit Master text styles</a:t>
            </a:r>
          </a:p>
        </p:txBody>
      </p:sp>
      <p:sp>
        <p:nvSpPr>
          <p:cNvPr id="14" name="TextBox 13"/>
          <p:cNvSpPr txBox="1"/>
          <p:nvPr userDrawn="1"/>
        </p:nvSpPr>
        <p:spPr>
          <a:xfrm>
            <a:off x="7979692" y="1524000"/>
            <a:ext cx="976164" cy="615553"/>
          </a:xfrm>
          <a:prstGeom prst="rect">
            <a:avLst/>
          </a:prstGeom>
          <a:effectLst>
            <a:outerShdw blurRad="50800" dist="12700" dir="2220000" sx="102000" sy="102000" algn="ctr" rotWithShape="0">
              <a:srgbClr val="000000">
                <a:alpha val="35000"/>
              </a:srgbClr>
            </a:outerShdw>
            <a:softEdge rad="0"/>
          </a:effectLst>
        </p:spPr>
        <p:txBody>
          <a:bodyPr vert="horz" wrap="square" lIns="0" tIns="0" rIns="0" bIns="0" rtlCol="0" anchor="t" anchorCtr="0">
            <a:spAutoFit/>
          </a:bodyPr>
          <a:lstStyle>
            <a:lvl1pPr>
              <a:spcBef>
                <a:spcPct val="0"/>
              </a:spcBef>
              <a:buNone/>
              <a:defRPr lang="en-US" sz="4000" b="0" dirty="0" smtClean="0">
                <a:ln w="3175">
                  <a:noFill/>
                </a:ln>
                <a:solidFill>
                  <a:srgbClr val="F08E1B"/>
                </a:solidFill>
                <a:effectLst/>
                <a:latin typeface="Segoe Light" panose="020B0302040504020203" pitchFamily="34" charset="0"/>
                <a:cs typeface="Segoe UI" panose="020B0502040204020203" pitchFamily="34" charset="0"/>
              </a:defRPr>
            </a:lvl1pPr>
          </a:lstStyle>
          <a:p>
            <a:pPr lvl="0"/>
            <a:r>
              <a:rPr lang="en-US" sz="4000" b="1" dirty="0">
                <a:effectLst>
                  <a:outerShdw blurRad="38100" dist="38100" dir="2700000" algn="tl">
                    <a:srgbClr val="000000">
                      <a:alpha val="43137"/>
                    </a:srgbClr>
                  </a:outerShdw>
                </a:effectLst>
                <a:latin typeface="Segoe" panose="020B0502040504020203" pitchFamily="34" charset="0"/>
                <a:cs typeface="Consolas" panose="020B0609020204030204" pitchFamily="49" charset="0"/>
              </a:rPr>
              <a:t>tips</a:t>
            </a: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139090" y="1414674"/>
            <a:ext cx="938110" cy="938110"/>
          </a:xfrm>
          <a:prstGeom prst="rect">
            <a:avLst/>
          </a:prstGeom>
          <a:effectLst>
            <a:outerShdw blurRad="50800" dist="12700" dir="2220000" sx="102000" sy="102000" algn="ctr" rotWithShape="0">
              <a:srgbClr val="000000">
                <a:alpha val="35000"/>
              </a:srgbClr>
            </a:outerShdw>
            <a:softEdge rad="0"/>
          </a:effectLst>
        </p:spPr>
      </p:pic>
      <p:sp>
        <p:nvSpPr>
          <p:cNvPr id="7" name="Title Placeholder 1"/>
          <p:cNvSpPr>
            <a:spLocks noGrp="1"/>
          </p:cNvSpPr>
          <p:nvPr>
            <p:ph type="title" hasCustomPrompt="1"/>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dirty="0"/>
              <a:t>Click to add tips 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ty Pag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0958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ypical page">
    <p:spTree>
      <p:nvGrpSpPr>
        <p:cNvPr id="1" name=""/>
        <p:cNvGrpSpPr/>
        <p:nvPr/>
      </p:nvGrpSpPr>
      <p:grpSpPr>
        <a:xfrm>
          <a:off x="0" y="0"/>
          <a:ext cx="0" cy="0"/>
          <a:chOff x="0" y="0"/>
          <a:chExt cx="0" cy="0"/>
        </a:xfrm>
      </p:grpSpPr>
      <p:sp>
        <p:nvSpPr>
          <p:cNvPr id="2" name="Title 1"/>
          <p:cNvSpPr>
            <a:spLocks noGrp="1"/>
          </p:cNvSpPr>
          <p:nvPr>
            <p:ph type="title"/>
          </p:nvPr>
        </p:nvSpPr>
        <p:spPr>
          <a:xfrm>
            <a:off x="611560" y="548680"/>
            <a:ext cx="7992888" cy="720000"/>
          </a:xfrm>
        </p:spPr>
        <p:txBody>
          <a:bodyPr vert="horz" lIns="0" tIns="0" rIns="91440" bIns="45720" rtlCol="0" anchor="b" anchorCtr="0">
            <a:norm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idx="1"/>
          </p:nvPr>
        </p:nvSpPr>
        <p:spPr>
          <a:xfrm>
            <a:off x="611560" y="1492161"/>
            <a:ext cx="7992888" cy="4648200"/>
          </a:xfrm>
          <a:prstGeom prst="rect">
            <a:avLst/>
          </a:prstGeom>
        </p:spPr>
        <p:txBody>
          <a:bodyPr lIns="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364088" y="1124744"/>
            <a:ext cx="4132746"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475656" y="2492896"/>
            <a:ext cx="3470822"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Demo</a:t>
            </a:r>
          </a:p>
        </p:txBody>
      </p:sp>
    </p:spTree>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475656" y="2492896"/>
            <a:ext cx="212590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lusionLab">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11" name="TextBox 10"/>
          <p:cNvSpPr txBox="1"/>
          <p:nvPr userDrawn="1"/>
        </p:nvSpPr>
        <p:spPr>
          <a:xfrm>
            <a:off x="1547664" y="2492896"/>
            <a:ext cx="3934090" cy="1938992"/>
          </a:xfrm>
          <a:prstGeom prst="rect">
            <a:avLst/>
          </a:prstGeom>
          <a:noFill/>
        </p:spPr>
        <p:txBody>
          <a:bodyPr wrap="none" rtlCol="0">
            <a:spAutoFit/>
          </a:bodyPr>
          <a:lstStyle/>
          <a:p>
            <a:r>
              <a:rPr lang="en-US" sz="6000" b="1" dirty="0">
                <a:solidFill>
                  <a:schemeClr val="tx1">
                    <a:lumMod val="65000"/>
                    <a:lumOff val="35000"/>
                  </a:schemeClr>
                </a:solidFill>
                <a:latin typeface="Segoe Light" panose="020B0302040504020203" pitchFamily="34" charset="0"/>
              </a:rPr>
              <a:t>Conclusion </a:t>
            </a:r>
          </a:p>
          <a:p>
            <a:r>
              <a:rPr lang="en-US" sz="6000" b="1" dirty="0">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400"/>
                                            <p:tgtEl>
                                              <p:spTgt spid="11"/>
                                            </p:tgtEl>
                                          </p:cBhvr>
                                        </p:animEffect>
                                      </p:childTnLst>
                                    </p:cTn>
                                  </p:par>
                                  <p:par>
                                    <p:cTn id="12" presetID="35" presetClass="path" presetSubtype="0" fill="hold" grpId="1" nodeType="withEffect" p14:presetBounceEnd="42000">
                                      <p:stCondLst>
                                        <p:cond delay="500"/>
                                      </p:stCondLst>
                                      <p:childTnLst>
                                        <p:animMotion origin="layout" path="M 0.48837 -1.11111E-6 L -4.44444E-6 -1.11111E-6 " pathEditMode="relative" rAng="0" ptsTypes="AA" p14:bounceEnd="42000">
                                          <p:cBhvr>
                                            <p:cTn id="13" dur="1100" fill="hold"/>
                                            <p:tgtEl>
                                              <p:spTgt spid="11"/>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400"/>
                                            <p:tgtEl>
                                              <p:spTgt spid="11"/>
                                            </p:tgtEl>
                                          </p:cBhvr>
                                        </p:animEffect>
                                      </p:childTnLst>
                                    </p:cTn>
                                  </p:par>
                                  <p:par>
                                    <p:cTn id="12" presetID="35" presetClass="path" presetSubtype="0" fill="hold" grpId="1" nodeType="withEffect">
                                      <p:stCondLst>
                                        <p:cond delay="500"/>
                                      </p:stCondLst>
                                      <p:childTnLst>
                                        <p:animMotion origin="layout" path="M 0.48837 -1.11111E-6 L -4.44444E-6 -1.11111E-6 " pathEditMode="relative" rAng="0" ptsTypes="AA">
                                          <p:cBhvr>
                                            <p:cTn id="13" dur="1100" fill="hold"/>
                                            <p:tgtEl>
                                              <p:spTgt spid="11"/>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clusionLab">
    <p:spTree>
      <p:nvGrpSpPr>
        <p:cNvPr id="1" name=""/>
        <p:cNvGrpSpPr/>
        <p:nvPr/>
      </p:nvGrpSpPr>
      <p:grpSpPr>
        <a:xfrm>
          <a:off x="0" y="0"/>
          <a:ext cx="0" cy="0"/>
          <a:chOff x="0" y="0"/>
          <a:chExt cx="0" cy="0"/>
        </a:xfrm>
      </p:grpSpPr>
      <p:sp>
        <p:nvSpPr>
          <p:cNvPr id="13" name="TextBox 12"/>
          <p:cNvSpPr txBox="1"/>
          <p:nvPr userDrawn="1"/>
        </p:nvSpPr>
        <p:spPr>
          <a:xfrm>
            <a:off x="827584" y="2492896"/>
            <a:ext cx="492314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Final</a:t>
            </a:r>
            <a:r>
              <a:rPr lang="en-US" sz="10000" b="1" baseline="0" dirty="0">
                <a:solidFill>
                  <a:schemeClr val="tx1">
                    <a:lumMod val="65000"/>
                    <a:lumOff val="35000"/>
                  </a:schemeClr>
                </a:solidFill>
                <a:latin typeface="Segoe Light" panose="020B0302040504020203" pitchFamily="34" charset="0"/>
              </a:rPr>
              <a:t> </a:t>
            </a:r>
            <a:r>
              <a:rPr lang="en-US" sz="10000" b="1" dirty="0">
                <a:solidFill>
                  <a:schemeClr val="tx1">
                    <a:lumMod val="65000"/>
                    <a:lumOff val="35000"/>
                  </a:schemeClr>
                </a:solidFill>
                <a:latin typeface="Segoe Light" panose="020B0302040504020203" pitchFamily="34" charset="0"/>
              </a:rPr>
              <a:t>Lab</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8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48837 2.59259E-6 L -3.33333E-6 2.59259E-6 " pathEditMode="relative" rAng="0" ptsTypes="AA" p14:bounceEnd="42000">
                                          <p:cBhvr>
                                            <p:cTn id="13" dur="1100" fill="hold"/>
                                            <p:tgtEl>
                                              <p:spTgt spid="13"/>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8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48837 2.59259E-6 L -3.33333E-6 2.59259E-6 " pathEditMode="relative" rAng="0" ptsTypes="AA">
                                          <p:cBhvr>
                                            <p:cTn id="13" dur="1100" fill="hold"/>
                                            <p:tgtEl>
                                              <p:spTgt spid="13"/>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kCode">
    <p:spTree>
      <p:nvGrpSpPr>
        <p:cNvPr id="1" name=""/>
        <p:cNvGrpSpPr/>
        <p:nvPr/>
      </p:nvGrpSpPr>
      <p:grpSpPr>
        <a:xfrm>
          <a:off x="0" y="0"/>
          <a:ext cx="0" cy="0"/>
          <a:chOff x="0" y="0"/>
          <a:chExt cx="0" cy="0"/>
        </a:xfrm>
      </p:grpSpPr>
      <p:sp>
        <p:nvSpPr>
          <p:cNvPr id="5" name="Text Placeholder 14"/>
          <p:cNvSpPr>
            <a:spLocks noGrp="1"/>
          </p:cNvSpPr>
          <p:nvPr>
            <p:ph type="body" sz="quarter" idx="16"/>
          </p:nvPr>
        </p:nvSpPr>
        <p:spPr bwMode="blackWhite">
          <a:xfrm>
            <a:off x="602680" y="1492161"/>
            <a:ext cx="8001315" cy="4659258"/>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4"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Snippets">
    <p:spTree>
      <p:nvGrpSpPr>
        <p:cNvPr id="1" name=""/>
        <p:cNvGrpSpPr/>
        <p:nvPr/>
      </p:nvGrpSpPr>
      <p:grpSpPr>
        <a:xfrm>
          <a:off x="0" y="0"/>
          <a:ext cx="0" cy="0"/>
          <a:chOff x="0" y="0"/>
          <a:chExt cx="0" cy="0"/>
        </a:xfrm>
      </p:grpSpPr>
      <p:sp>
        <p:nvSpPr>
          <p:cNvPr id="13" name="Text Placeholder 12"/>
          <p:cNvSpPr>
            <a:spLocks noGrp="1"/>
          </p:cNvSpPr>
          <p:nvPr>
            <p:ph type="body" sz="quarter" idx="15"/>
          </p:nvPr>
        </p:nvSpPr>
        <p:spPr>
          <a:xfrm>
            <a:off x="611560" y="1494000"/>
            <a:ext cx="7992690" cy="2286000"/>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15" name="Text Placeholder 14"/>
          <p:cNvSpPr>
            <a:spLocks noGrp="1"/>
          </p:cNvSpPr>
          <p:nvPr>
            <p:ph type="body" sz="quarter" idx="16"/>
          </p:nvPr>
        </p:nvSpPr>
        <p:spPr bwMode="blackWhite">
          <a:xfrm>
            <a:off x="602680" y="3873731"/>
            <a:ext cx="8001315" cy="2277687"/>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1560" y="476672"/>
            <a:ext cx="8424268" cy="1015489"/>
          </a:xfrm>
          <a:prstGeom prst="rect">
            <a:avLst/>
          </a:prstGeom>
          <a:ln>
            <a:noFill/>
          </a:ln>
          <a:effectLst/>
        </p:spPr>
        <p:txBody>
          <a:bodyPr vert="horz" lIns="0" tIns="0" rIns="91440" bIns="45720" rtlCol="0" anchor="t" anchorCtr="0">
            <a:normAutofit/>
          </a:bodyPr>
          <a:lstStyle/>
          <a:p>
            <a:endParaRPr lang="en-US" dirty="0"/>
          </a:p>
        </p:txBody>
      </p:sp>
      <p:cxnSp>
        <p:nvCxnSpPr>
          <p:cNvPr id="3" name="Straight Connector 2"/>
          <p:cNvCxnSpPr/>
          <p:nvPr userDrawn="1"/>
        </p:nvCxnSpPr>
        <p:spPr>
          <a:xfrm flipV="1">
            <a:off x="611188" y="6309320"/>
            <a:ext cx="7951904" cy="157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73" r:id="rId2"/>
    <p:sldLayoutId id="2147483650" r:id="rId3"/>
    <p:sldLayoutId id="2147483651" r:id="rId4"/>
    <p:sldLayoutId id="2147483668" r:id="rId5"/>
    <p:sldLayoutId id="2147483669" r:id="rId6"/>
    <p:sldLayoutId id="2147483672" r:id="rId7"/>
    <p:sldLayoutId id="2147483660" r:id="rId8"/>
    <p:sldLayoutId id="2147483661" r:id="rId9"/>
    <p:sldLayoutId id="2147483670" r:id="rId10"/>
    <p:sldLayoutId id="2147483671" r:id="rId11"/>
    <p:sldLayoutId id="2147483662" r:id="rId12"/>
    <p:sldLayoutId id="2147483663" r:id="rId13"/>
    <p:sldLayoutId id="2147483666" r:id="rId14"/>
    <p:sldLayoutId id="2147483665" r:id="rId15"/>
    <p:sldLayoutId id="2147483654" r:id="rId16"/>
  </p:sldLayoutIdLst>
  <p:hf hdr="0" dt="0"/>
  <p:txStyles>
    <p:titleStyle>
      <a:lvl1pPr algn="l" defTabSz="914400" rtl="0" eaLnBrk="1" latinLnBrk="0" hangingPunct="1">
        <a:spcBef>
          <a:spcPct val="0"/>
        </a:spcBef>
        <a:buNone/>
        <a:defRPr lang="en-US" sz="4000" b="0" kern="1200" dirty="0" smtClean="0">
          <a:ln w="3175">
            <a:noFill/>
          </a:ln>
          <a:solidFill>
            <a:srgbClr val="F08E1B"/>
          </a:solidFill>
          <a:effectLst/>
          <a:latin typeface="Segoe Light" panose="020B0302040504020203" pitchFamily="34" charset="0"/>
          <a:ea typeface="+mn-ea"/>
          <a:cs typeface="Segoe UI" panose="020B0502040204020203" pitchFamily="34" charset="0"/>
        </a:defRPr>
      </a:lvl1pPr>
    </p:titleStyle>
    <p:bodyStyle>
      <a:lvl1pPr marL="342900" indent="-34290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1064" userDrawn="1">
          <p15:clr>
            <a:srgbClr val="F26B43"/>
          </p15:clr>
        </p15:guide>
        <p15:guide id="3" pos="54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HTML and Dynamic HTML</a:t>
            </a:r>
            <a:endParaRPr lang="he-IL" dirty="0"/>
          </a:p>
        </p:txBody>
      </p:sp>
      <p:sp>
        <p:nvSpPr>
          <p:cNvPr id="5" name="Subtitle 4"/>
          <p:cNvSpPr>
            <a:spLocks noGrp="1"/>
          </p:cNvSpPr>
          <p:nvPr>
            <p:ph type="subTitle" idx="10"/>
          </p:nvPr>
        </p:nvSpPr>
        <p:spPr>
          <a:xfrm>
            <a:off x="581025" y="2427288"/>
            <a:ext cx="7388225" cy="1362075"/>
          </a:xfrm>
        </p:spPr>
        <p:txBody>
          <a:bodyPr/>
          <a:lstStyle/>
          <a:p>
            <a:r>
              <a:rPr lang="en-US" dirty="0"/>
              <a:t>Module 07 - User interaction with JavaScript</a:t>
            </a:r>
            <a:endParaRPr lang="he-IL" dirty="0"/>
          </a:p>
        </p:txBody>
      </p:sp>
    </p:spTree>
    <p:extLst>
      <p:ext uri="{BB962C8B-B14F-4D97-AF65-F5344CB8AC3E}">
        <p14:creationId xmlns:p14="http://schemas.microsoft.com/office/powerpoint/2010/main" xmlns="" val="3884049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getElementsByClassName</a:t>
            </a:r>
            <a:r>
              <a:rPr lang="en-US" dirty="0"/>
              <a:t>()</a:t>
            </a:r>
            <a:endParaRPr lang="he-IL" dirty="0"/>
          </a:p>
        </p:txBody>
      </p:sp>
      <p:sp>
        <p:nvSpPr>
          <p:cNvPr id="3" name="Content Placeholder 2"/>
          <p:cNvSpPr>
            <a:spLocks noGrp="1"/>
          </p:cNvSpPr>
          <p:nvPr>
            <p:ph idx="1"/>
          </p:nvPr>
        </p:nvSpPr>
        <p:spPr>
          <a:noFill/>
        </p:spPr>
        <p:txBody>
          <a:bodyPr>
            <a:noAutofit/>
          </a:bodyPr>
          <a:lstStyle/>
          <a:p>
            <a:r>
              <a:rPr lang="en-US" sz="2400" dirty="0"/>
              <a:t>Another option we can use is retrieving all elements with a specific class.</a:t>
            </a:r>
          </a:p>
          <a:p>
            <a:r>
              <a:rPr lang="en-US" sz="2400" dirty="0"/>
              <a:t>Generally the function can be used from the document itself, or if we already have a parent element we can use the parent element to optimize the search.</a:t>
            </a:r>
          </a:p>
          <a:p>
            <a:r>
              <a:rPr lang="en-US" sz="2400" dirty="0"/>
              <a:t>This can be done by retrieving the element according to it’s CSS class attribute.</a:t>
            </a:r>
          </a:p>
          <a:p>
            <a:r>
              <a:rPr lang="en-US" sz="2400" dirty="0"/>
              <a:t>Note that class is not a unique attribute, so the function will return an array of elements, even if only one is found.</a:t>
            </a:r>
          </a:p>
          <a:p>
            <a:r>
              <a:rPr lang="en-US" sz="2400" dirty="0"/>
              <a:t>Note that when an elements are not found, null will be returned.</a:t>
            </a:r>
          </a:p>
        </p:txBody>
      </p:sp>
    </p:spTree>
    <p:extLst>
      <p:ext uri="{BB962C8B-B14F-4D97-AF65-F5344CB8AC3E}">
        <p14:creationId xmlns:p14="http://schemas.microsoft.com/office/powerpoint/2010/main" xmlns="" val="3439948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a:xfrm>
            <a:off x="381000" y="1492161"/>
            <a:ext cx="8458200" cy="1936839"/>
          </a:xfrm>
        </p:spPr>
        <p:txBody>
          <a:bodyPr>
            <a:normAutofit/>
          </a:bodyPr>
          <a:lstStyle/>
          <a:p>
            <a:r>
              <a:rPr lang="en-US" dirty="0"/>
              <a:t> </a:t>
            </a:r>
            <a:r>
              <a:rPr lang="en-US" sz="1600" dirty="0"/>
              <a:t>function count() {</a:t>
            </a:r>
          </a:p>
          <a:p>
            <a:r>
              <a:rPr lang="en-US" sz="1600" dirty="0"/>
              <a:t>            var </a:t>
            </a:r>
            <a:r>
              <a:rPr lang="en-US" sz="1600" dirty="0" err="1"/>
              <a:t>counterDiv</a:t>
            </a:r>
            <a:r>
              <a:rPr lang="en-US" sz="1600" dirty="0"/>
              <a:t> = </a:t>
            </a:r>
            <a:r>
              <a:rPr lang="en-US" sz="1600" dirty="0" err="1"/>
              <a:t>document.getElementById</a:t>
            </a:r>
            <a:r>
              <a:rPr lang="en-US" sz="1600" dirty="0"/>
              <a:t>("counterDiv");</a:t>
            </a:r>
          </a:p>
          <a:p>
            <a:r>
              <a:rPr lang="en-US" sz="1600" dirty="0"/>
              <a:t>            var elements = document.getElementsByClassName("group1");</a:t>
            </a:r>
          </a:p>
          <a:p>
            <a:r>
              <a:rPr lang="en-US" sz="1600" dirty="0"/>
              <a:t>            counterDiv.innerHTML = elements.length + " AAA";</a:t>
            </a:r>
          </a:p>
          <a:p>
            <a:r>
              <a:rPr lang="he-IL" sz="1600" dirty="0"/>
              <a:t>        }</a:t>
            </a:r>
          </a:p>
        </p:txBody>
      </p:sp>
      <p:sp>
        <p:nvSpPr>
          <p:cNvPr id="5" name="Title 4"/>
          <p:cNvSpPr>
            <a:spLocks noGrp="1"/>
          </p:cNvSpPr>
          <p:nvPr>
            <p:ph type="title"/>
          </p:nvPr>
        </p:nvSpPr>
        <p:spPr/>
        <p:txBody>
          <a:bodyPr/>
          <a:lstStyle/>
          <a:p>
            <a:r>
              <a:rPr lang="en-US" dirty="0" err="1"/>
              <a:t>getElementsByClassName</a:t>
            </a:r>
            <a:r>
              <a:rPr lang="en-US" dirty="0"/>
              <a:t>()</a:t>
            </a:r>
            <a:endParaRPr lang="he-IL" dirty="0"/>
          </a:p>
        </p:txBody>
      </p:sp>
      <p:pic>
        <p:nvPicPr>
          <p:cNvPr id="2050" name="Picture 2"/>
          <p:cNvPicPr>
            <a:picLocks noChangeAspect="1" noChangeArrowheads="1"/>
          </p:cNvPicPr>
          <p:nvPr/>
        </p:nvPicPr>
        <p:blipFill>
          <a:blip r:embed="rId3" cstate="print"/>
          <a:srcRect/>
          <a:stretch>
            <a:fillRect/>
          </a:stretch>
        </p:blipFill>
        <p:spPr bwMode="auto">
          <a:xfrm>
            <a:off x="5715000" y="3733800"/>
            <a:ext cx="2743200" cy="2324100"/>
          </a:xfrm>
          <a:prstGeom prst="rect">
            <a:avLst/>
          </a:prstGeom>
          <a:noFill/>
          <a:ln w="9525">
            <a:noFill/>
            <a:miter lim="800000"/>
            <a:headEnd/>
            <a:tailEnd/>
          </a:ln>
        </p:spPr>
      </p:pic>
    </p:spTree>
    <p:extLst>
      <p:ext uri="{BB962C8B-B14F-4D97-AF65-F5344CB8AC3E}">
        <p14:creationId xmlns:p14="http://schemas.microsoft.com/office/powerpoint/2010/main" xmlns="" val="3407774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Additional getElementBy methods.</a:t>
            </a:r>
            <a:endParaRPr lang="he-IL" dirty="0"/>
          </a:p>
        </p:txBody>
      </p:sp>
      <p:sp>
        <p:nvSpPr>
          <p:cNvPr id="3" name="Content Placeholder 2"/>
          <p:cNvSpPr>
            <a:spLocks noGrp="1"/>
          </p:cNvSpPr>
          <p:nvPr>
            <p:ph idx="1"/>
          </p:nvPr>
        </p:nvSpPr>
        <p:spPr/>
        <p:txBody>
          <a:bodyPr/>
          <a:lstStyle/>
          <a:p>
            <a:r>
              <a:rPr lang="en-US" dirty="0"/>
              <a:t>In addition to ID and Class, we can also use the following </a:t>
            </a:r>
            <a:r>
              <a:rPr lang="en-US" dirty="0" err="1"/>
              <a:t>getElementsBy</a:t>
            </a:r>
            <a:r>
              <a:rPr lang="en-US" dirty="0"/>
              <a:t> methods, all of which can return more then one element.</a:t>
            </a:r>
          </a:p>
          <a:p>
            <a:r>
              <a:rPr lang="en-US" dirty="0" err="1"/>
              <a:t>document.getElementsByName</a:t>
            </a:r>
            <a:r>
              <a:rPr lang="en-US" dirty="0"/>
              <a:t> – Uses the HTML name attribute.</a:t>
            </a:r>
          </a:p>
          <a:p>
            <a:r>
              <a:rPr lang="en-US" dirty="0" err="1"/>
              <a:t>document.getElementsByTagName</a:t>
            </a:r>
            <a:r>
              <a:rPr lang="en-US" dirty="0"/>
              <a:t> – Uses the HTML elements type (</a:t>
            </a:r>
            <a:r>
              <a:rPr lang="en-US" dirty="0" err="1"/>
              <a:t>eg</a:t>
            </a:r>
            <a:r>
              <a:rPr lang="en-US" dirty="0"/>
              <a:t>: div, td, input).</a:t>
            </a:r>
          </a:p>
          <a:p>
            <a:endParaRPr lang="en-US" dirty="0"/>
          </a:p>
        </p:txBody>
      </p:sp>
    </p:spTree>
    <p:extLst>
      <p:ext uri="{BB962C8B-B14F-4D97-AF65-F5344CB8AC3E}">
        <p14:creationId xmlns:p14="http://schemas.microsoft.com/office/powerpoint/2010/main" xmlns="" val="2643335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querySelector</a:t>
            </a:r>
            <a:endParaRPr lang="he-IL" dirty="0"/>
          </a:p>
        </p:txBody>
      </p:sp>
      <p:sp>
        <p:nvSpPr>
          <p:cNvPr id="3" name="Content Placeholder 2"/>
          <p:cNvSpPr>
            <a:spLocks noGrp="1"/>
          </p:cNvSpPr>
          <p:nvPr>
            <p:ph idx="1"/>
          </p:nvPr>
        </p:nvSpPr>
        <p:spPr/>
        <p:txBody>
          <a:bodyPr>
            <a:normAutofit fontScale="92500" lnSpcReduction="10000"/>
          </a:bodyPr>
          <a:lstStyle/>
          <a:p>
            <a:r>
              <a:rPr lang="en-US" dirty="0"/>
              <a:t>A far more potent, although slower search method is the </a:t>
            </a:r>
            <a:r>
              <a:rPr lang="en-US" dirty="0" err="1"/>
              <a:t>document.querySelector</a:t>
            </a:r>
            <a:r>
              <a:rPr lang="en-US" dirty="0"/>
              <a:t>().</a:t>
            </a:r>
          </a:p>
          <a:p>
            <a:r>
              <a:rPr lang="en-US" dirty="0"/>
              <a:t>Instead of searching for a specific class or name we can search for any attributes, classes, and even search for controls under specific parent elements.</a:t>
            </a:r>
          </a:p>
          <a:p>
            <a:r>
              <a:rPr lang="en-US" dirty="0"/>
              <a:t>It will return either null if nothing was found, or the first matching element in the event of the match.</a:t>
            </a:r>
          </a:p>
          <a:p>
            <a:r>
              <a:rPr lang="en-US" dirty="0"/>
              <a:t>The actual search logic for this method depends on the usage of CSS selectors. It is therefore vital to know how to use CSS selectors in order to get the optimal results.</a:t>
            </a:r>
          </a:p>
          <a:p>
            <a:pPr marL="0" indent="0">
              <a:buNone/>
            </a:pPr>
            <a:endParaRPr lang="en-US" dirty="0"/>
          </a:p>
        </p:txBody>
      </p:sp>
    </p:spTree>
    <p:extLst>
      <p:ext uri="{BB962C8B-B14F-4D97-AF65-F5344CB8AC3E}">
        <p14:creationId xmlns:p14="http://schemas.microsoft.com/office/powerpoint/2010/main" xmlns="" val="3533499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querySelector</a:t>
            </a:r>
            <a:r>
              <a:rPr lang="en-US" dirty="0"/>
              <a:t> examples</a:t>
            </a:r>
            <a:endParaRPr lang="he-IL" dirty="0"/>
          </a:p>
        </p:txBody>
      </p:sp>
      <p:sp>
        <p:nvSpPr>
          <p:cNvPr id="3" name="Content Placeholder 2"/>
          <p:cNvSpPr>
            <a:spLocks noGrp="1"/>
          </p:cNvSpPr>
          <p:nvPr>
            <p:ph idx="1"/>
          </p:nvPr>
        </p:nvSpPr>
        <p:spPr/>
        <p:txBody>
          <a:bodyPr>
            <a:normAutofit/>
          </a:bodyPr>
          <a:lstStyle/>
          <a:p>
            <a:r>
              <a:rPr lang="en-US" dirty="0"/>
              <a:t>This selector retrieves an element with the ID </a:t>
            </a:r>
            <a:r>
              <a:rPr lang="en-US" dirty="0" err="1"/>
              <a:t>myElement</a:t>
            </a:r>
            <a:r>
              <a:rPr lang="en-US" dirty="0"/>
              <a:t>:</a:t>
            </a:r>
          </a:p>
          <a:p>
            <a:pPr marL="0" indent="0">
              <a:buNone/>
            </a:pPr>
            <a:r>
              <a:rPr lang="he-IL" dirty="0"/>
              <a:t>    </a:t>
            </a:r>
            <a:r>
              <a:rPr lang="en-US" dirty="0" err="1"/>
              <a:t>var</a:t>
            </a:r>
            <a:r>
              <a:rPr lang="en-US" dirty="0"/>
              <a:t> </a:t>
            </a:r>
            <a:r>
              <a:rPr lang="en-US" dirty="0" err="1"/>
              <a:t>document.querySelector</a:t>
            </a:r>
            <a:r>
              <a:rPr lang="en-US" dirty="0"/>
              <a:t>(</a:t>
            </a:r>
            <a:r>
              <a:rPr lang="he-IL" dirty="0"/>
              <a:t>"</a:t>
            </a:r>
            <a:r>
              <a:rPr lang="en-US" dirty="0"/>
              <a:t>#</a:t>
            </a:r>
            <a:r>
              <a:rPr lang="en-US" dirty="0" err="1"/>
              <a:t>myElement</a:t>
            </a:r>
            <a:r>
              <a:rPr lang="he-IL" dirty="0"/>
              <a:t>"</a:t>
            </a:r>
            <a:r>
              <a:rPr lang="en-US" dirty="0"/>
              <a:t>);</a:t>
            </a:r>
          </a:p>
          <a:p>
            <a:r>
              <a:rPr lang="en-US" dirty="0"/>
              <a:t>This selector will retrieve an element with the id </a:t>
            </a:r>
            <a:r>
              <a:rPr lang="en-US" dirty="0" err="1"/>
              <a:t>myElement</a:t>
            </a:r>
            <a:r>
              <a:rPr lang="en-US"/>
              <a:t> :</a:t>
            </a:r>
            <a:endParaRPr lang="en-US" dirty="0"/>
          </a:p>
          <a:p>
            <a:pPr marL="0" indent="0">
              <a:buNone/>
            </a:pPr>
            <a:r>
              <a:rPr lang="he-IL" dirty="0"/>
              <a:t>    </a:t>
            </a:r>
            <a:r>
              <a:rPr lang="en-US" dirty="0" err="1"/>
              <a:t>var</a:t>
            </a:r>
            <a:r>
              <a:rPr lang="en-US" dirty="0"/>
              <a:t> </a:t>
            </a:r>
            <a:r>
              <a:rPr lang="en-US" dirty="0" err="1"/>
              <a:t>document.querySelector</a:t>
            </a:r>
            <a:r>
              <a:rPr lang="en-US" dirty="0"/>
              <a:t>(</a:t>
            </a:r>
            <a:r>
              <a:rPr lang="he-IL" dirty="0"/>
              <a:t>"</a:t>
            </a:r>
            <a:r>
              <a:rPr lang="en-US" dirty="0"/>
              <a:t>.</a:t>
            </a:r>
            <a:r>
              <a:rPr lang="en-US" dirty="0" err="1"/>
              <a:t>myClass</a:t>
            </a:r>
            <a:r>
              <a:rPr lang="he-IL" dirty="0"/>
              <a:t>"</a:t>
            </a:r>
            <a:r>
              <a:rPr lang="en-US" dirty="0"/>
              <a:t>);</a:t>
            </a:r>
          </a:p>
          <a:p>
            <a:r>
              <a:rPr lang="en-US" dirty="0"/>
              <a:t>This selector will return a div with the class </a:t>
            </a:r>
            <a:r>
              <a:rPr lang="en-US" dirty="0" err="1"/>
              <a:t>myClass</a:t>
            </a:r>
            <a:r>
              <a:rPr lang="en-US" dirty="0"/>
              <a:t>:</a:t>
            </a:r>
          </a:p>
          <a:p>
            <a:pPr marL="0" indent="0">
              <a:buNone/>
            </a:pPr>
            <a:r>
              <a:rPr lang="he-IL" dirty="0"/>
              <a:t>    </a:t>
            </a:r>
            <a:r>
              <a:rPr lang="en-US" dirty="0" err="1"/>
              <a:t>var</a:t>
            </a:r>
            <a:r>
              <a:rPr lang="en-US" dirty="0"/>
              <a:t> </a:t>
            </a:r>
            <a:r>
              <a:rPr lang="en-US" dirty="0" err="1"/>
              <a:t>document.querySelector</a:t>
            </a:r>
            <a:r>
              <a:rPr lang="en-US" dirty="0"/>
              <a:t>(</a:t>
            </a:r>
            <a:r>
              <a:rPr lang="he-IL" dirty="0"/>
              <a:t>"</a:t>
            </a:r>
            <a:r>
              <a:rPr lang="en-US" dirty="0" err="1"/>
              <a:t>div.myClass</a:t>
            </a:r>
            <a:r>
              <a:rPr lang="he-IL" dirty="0"/>
              <a:t>"</a:t>
            </a:r>
            <a:r>
              <a:rPr lang="en-US" dirty="0"/>
              <a:t>);</a:t>
            </a:r>
          </a:p>
          <a:p>
            <a:pPr marL="0" indent="0">
              <a:buNone/>
            </a:pPr>
            <a:endParaRPr lang="en-US" dirty="0"/>
          </a:p>
        </p:txBody>
      </p:sp>
    </p:spTree>
    <p:extLst>
      <p:ext uri="{BB962C8B-B14F-4D97-AF65-F5344CB8AC3E}">
        <p14:creationId xmlns:p14="http://schemas.microsoft.com/office/powerpoint/2010/main" xmlns="" val="2891117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solidFill>
            <a:srgbClr val="FFFF00"/>
          </a:solidFill>
        </p:spPr>
        <p:txBody>
          <a:bodyPr/>
          <a:lstStyle/>
          <a:p>
            <a:r>
              <a:rPr lang="en-US" dirty="0" err="1" smtClean="0"/>
              <a:t>querySelector</a:t>
            </a:r>
            <a:r>
              <a:rPr lang="en-US" dirty="0" smtClean="0"/>
              <a:t>() – Code Example</a:t>
            </a:r>
            <a:endParaRPr lang="he-IL" dirty="0"/>
          </a:p>
        </p:txBody>
      </p:sp>
      <p:pic>
        <p:nvPicPr>
          <p:cNvPr id="2051" name="Picture 3"/>
          <p:cNvPicPr>
            <a:picLocks noGrp="1" noChangeAspect="1" noChangeArrowheads="1"/>
          </p:cNvPicPr>
          <p:nvPr>
            <p:ph idx="1"/>
          </p:nvPr>
        </p:nvPicPr>
        <p:blipFill>
          <a:blip r:embed="rId2" cstate="print"/>
          <a:srcRect l="51480" t="8474" r="13168" b="49156"/>
          <a:stretch>
            <a:fillRect/>
          </a:stretch>
        </p:blipFill>
        <p:spPr bwMode="auto">
          <a:xfrm>
            <a:off x="533399" y="1600200"/>
            <a:ext cx="8100483" cy="32766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querySelectorAll</a:t>
            </a:r>
            <a:endParaRPr lang="he-IL" dirty="0"/>
          </a:p>
        </p:txBody>
      </p:sp>
      <p:sp>
        <p:nvSpPr>
          <p:cNvPr id="3" name="Content Placeholder 2"/>
          <p:cNvSpPr>
            <a:spLocks noGrp="1"/>
          </p:cNvSpPr>
          <p:nvPr>
            <p:ph idx="1"/>
          </p:nvPr>
        </p:nvSpPr>
        <p:spPr/>
        <p:txBody>
          <a:bodyPr>
            <a:normAutofit/>
          </a:bodyPr>
          <a:lstStyle/>
          <a:p>
            <a:r>
              <a:rPr lang="en-US" dirty="0"/>
              <a:t>Since </a:t>
            </a:r>
            <a:r>
              <a:rPr lang="en-US" dirty="0" err="1"/>
              <a:t>document.querySelector</a:t>
            </a:r>
            <a:r>
              <a:rPr lang="en-US" dirty="0"/>
              <a:t>() only returns a single result, we can use </a:t>
            </a:r>
            <a:r>
              <a:rPr lang="en-US" dirty="0" err="1"/>
              <a:t>document.querySelectorAll</a:t>
            </a:r>
            <a:r>
              <a:rPr lang="en-US" dirty="0"/>
              <a:t>() to return all matching elements.</a:t>
            </a:r>
          </a:p>
          <a:p>
            <a:r>
              <a:rPr lang="en-US" dirty="0"/>
              <a:t>This function will return an array with all matching elements, that we can then interact with.</a:t>
            </a:r>
          </a:p>
          <a:p>
            <a:r>
              <a:rPr lang="en-US" dirty="0"/>
              <a:t>Similarly to </a:t>
            </a:r>
            <a:r>
              <a:rPr lang="en-US" dirty="0" err="1"/>
              <a:t>querySelector</a:t>
            </a:r>
            <a:r>
              <a:rPr lang="en-US" dirty="0"/>
              <a:t> it also uses CSS selectors.</a:t>
            </a:r>
          </a:p>
          <a:p>
            <a:r>
              <a:rPr lang="en-US" dirty="0"/>
              <a:t>Can allow use of all </a:t>
            </a:r>
            <a:r>
              <a:rPr lang="en-US"/>
              <a:t>matching elements.</a:t>
            </a:r>
            <a:endParaRPr lang="en-US" dirty="0"/>
          </a:p>
          <a:p>
            <a:pPr marL="0" indent="0">
              <a:buNone/>
            </a:pPr>
            <a:endParaRPr lang="en-US" dirty="0"/>
          </a:p>
        </p:txBody>
      </p:sp>
    </p:spTree>
    <p:extLst>
      <p:ext uri="{BB962C8B-B14F-4D97-AF65-F5344CB8AC3E}">
        <p14:creationId xmlns:p14="http://schemas.microsoft.com/office/powerpoint/2010/main" xmlns="" val="438522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solidFill>
            <a:srgbClr val="FFFF00"/>
          </a:solidFill>
        </p:spPr>
        <p:txBody>
          <a:bodyPr>
            <a:normAutofit fontScale="90000"/>
          </a:bodyPr>
          <a:lstStyle/>
          <a:p>
            <a:r>
              <a:rPr lang="en-US" dirty="0" err="1" smtClean="0"/>
              <a:t>querySelectorAll</a:t>
            </a:r>
            <a:r>
              <a:rPr lang="en-US" dirty="0" smtClean="0"/>
              <a:t>() – Code Example</a:t>
            </a:r>
            <a:endParaRPr lang="he-IL" dirty="0"/>
          </a:p>
        </p:txBody>
      </p:sp>
      <p:pic>
        <p:nvPicPr>
          <p:cNvPr id="1026" name="Picture 2"/>
          <p:cNvPicPr>
            <a:picLocks noGrp="1" noChangeAspect="1" noChangeArrowheads="1"/>
          </p:cNvPicPr>
          <p:nvPr>
            <p:ph idx="1"/>
          </p:nvPr>
        </p:nvPicPr>
        <p:blipFill>
          <a:blip r:embed="rId2" cstate="print"/>
          <a:srcRect l="51460" t="7395" r="7548" b="38936"/>
          <a:stretch>
            <a:fillRect/>
          </a:stretch>
        </p:blipFill>
        <p:spPr bwMode="auto">
          <a:xfrm>
            <a:off x="533400" y="1524000"/>
            <a:ext cx="8277726" cy="36576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a:xfrm>
            <a:off x="611560" y="1494000"/>
            <a:ext cx="7992690" cy="2849400"/>
          </a:xfrm>
          <a:noFill/>
        </p:spPr>
        <p:txBody>
          <a:bodyPr>
            <a:noAutofit/>
          </a:bodyPr>
          <a:lstStyle/>
          <a:p>
            <a:r>
              <a:rPr lang="en-US" sz="1800" dirty="0"/>
              <a:t>As a general rule once we retrieved an HTML element we can then update any of their attributes and have it affect the web page itself.</a:t>
            </a:r>
          </a:p>
          <a:p>
            <a:r>
              <a:rPr lang="en-US" sz="1800" dirty="0"/>
              <a:t>We can also change the text inside them using the </a:t>
            </a:r>
            <a:r>
              <a:rPr lang="en-US" sz="1800" dirty="0" err="1"/>
              <a:t>innerText</a:t>
            </a:r>
            <a:r>
              <a:rPr lang="en-US" sz="1800" dirty="0"/>
              <a:t> property, or content via </a:t>
            </a:r>
            <a:r>
              <a:rPr lang="en-US" sz="1800" dirty="0" err="1"/>
              <a:t>innerHtml</a:t>
            </a:r>
            <a:r>
              <a:rPr lang="en-US" sz="1800" dirty="0"/>
              <a:t>.</a:t>
            </a:r>
          </a:p>
          <a:p>
            <a:r>
              <a:rPr lang="en-US" sz="1800" dirty="0"/>
              <a:t>Note that changing the content inside an element will remove any elements inside it as well.</a:t>
            </a:r>
          </a:p>
          <a:p>
            <a:r>
              <a:rPr lang="en-US" sz="1800" dirty="0"/>
              <a:t>The attributes that affect the elements will obviously depend on which attributes the element has.</a:t>
            </a:r>
          </a:p>
          <a:p>
            <a:r>
              <a:rPr lang="en-US" sz="1800" dirty="0"/>
              <a:t>Example of changing text for a div:</a:t>
            </a:r>
          </a:p>
          <a:p>
            <a:pPr marL="0" indent="0">
              <a:buNone/>
            </a:pPr>
            <a:endParaRPr lang="en-US" sz="1800" dirty="0"/>
          </a:p>
        </p:txBody>
      </p:sp>
      <p:sp>
        <p:nvSpPr>
          <p:cNvPr id="6" name="Text Placeholder 5"/>
          <p:cNvSpPr>
            <a:spLocks noGrp="1"/>
          </p:cNvSpPr>
          <p:nvPr>
            <p:ph type="body" sz="quarter" idx="16"/>
          </p:nvPr>
        </p:nvSpPr>
        <p:spPr>
          <a:xfrm>
            <a:off x="602680" y="4419600"/>
            <a:ext cx="8001315" cy="1731818"/>
          </a:xfrm>
        </p:spPr>
        <p:txBody>
          <a:bodyPr>
            <a:normAutofit/>
          </a:bodyPr>
          <a:lstStyle/>
          <a:p>
            <a:r>
              <a:rPr lang="en-US" dirty="0"/>
              <a:t> var myDiv = </a:t>
            </a:r>
            <a:r>
              <a:rPr lang="en-US" dirty="0" err="1"/>
              <a:t>document.getElementById</a:t>
            </a:r>
            <a:r>
              <a:rPr lang="en-US" dirty="0"/>
              <a:t>(</a:t>
            </a:r>
            <a:r>
              <a:rPr lang="he-IL" dirty="0"/>
              <a:t>"</a:t>
            </a:r>
            <a:r>
              <a:rPr lang="en-US" dirty="0" err="1"/>
              <a:t>myDiv</a:t>
            </a:r>
            <a:r>
              <a:rPr lang="he-IL" dirty="0"/>
              <a:t>"</a:t>
            </a:r>
            <a:r>
              <a:rPr lang="en-US" dirty="0"/>
              <a:t>);</a:t>
            </a:r>
          </a:p>
          <a:p>
            <a:r>
              <a:rPr lang="en-US" dirty="0"/>
              <a:t> if (myDiv){</a:t>
            </a:r>
          </a:p>
          <a:p>
            <a:r>
              <a:rPr lang="en-US" dirty="0"/>
              <a:t>     </a:t>
            </a:r>
            <a:r>
              <a:rPr lang="en-US" dirty="0" err="1"/>
              <a:t>myDiv.innerText</a:t>
            </a:r>
            <a:r>
              <a:rPr lang="en-US" dirty="0"/>
              <a:t> = </a:t>
            </a:r>
            <a:r>
              <a:rPr lang="he-IL" dirty="0"/>
              <a:t>"</a:t>
            </a:r>
            <a:r>
              <a:rPr lang="en-US" dirty="0"/>
              <a:t>This is the new text for a div.</a:t>
            </a:r>
            <a:r>
              <a:rPr lang="he-IL" dirty="0"/>
              <a:t>"</a:t>
            </a:r>
            <a:r>
              <a:rPr lang="en-US" dirty="0"/>
              <a:t>;</a:t>
            </a:r>
          </a:p>
          <a:p>
            <a:r>
              <a:rPr lang="he-IL" dirty="0"/>
              <a:t> </a:t>
            </a:r>
            <a:r>
              <a:rPr lang="en-US" dirty="0"/>
              <a:t>}</a:t>
            </a:r>
          </a:p>
          <a:p>
            <a:endParaRPr lang="en-US" dirty="0"/>
          </a:p>
        </p:txBody>
      </p:sp>
      <p:sp>
        <p:nvSpPr>
          <p:cNvPr id="2" name="Title 1"/>
          <p:cNvSpPr>
            <a:spLocks noGrp="1"/>
          </p:cNvSpPr>
          <p:nvPr>
            <p:ph type="title"/>
          </p:nvPr>
        </p:nvSpPr>
        <p:spPr/>
        <p:txBody>
          <a:bodyPr/>
          <a:lstStyle/>
          <a:p>
            <a:r>
              <a:rPr lang="en-US" dirty="0"/>
              <a:t>Updating an HTML element</a:t>
            </a:r>
            <a:endParaRPr lang="he-IL" dirty="0"/>
          </a:p>
        </p:txBody>
      </p:sp>
    </p:spTree>
    <p:extLst>
      <p:ext uri="{BB962C8B-B14F-4D97-AF65-F5344CB8AC3E}">
        <p14:creationId xmlns:p14="http://schemas.microsoft.com/office/powerpoint/2010/main" xmlns="" val="824992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a:xfrm>
            <a:off x="611560" y="1494000"/>
            <a:ext cx="7992690" cy="4657418"/>
          </a:xfrm>
          <a:noFill/>
        </p:spPr>
        <p:txBody>
          <a:bodyPr>
            <a:noAutofit/>
          </a:bodyPr>
          <a:lstStyle/>
          <a:p>
            <a:r>
              <a:rPr lang="en-US" sz="2400" dirty="0"/>
              <a:t>As an additional option we can change the styling of an element or the class of an element via JS.</a:t>
            </a:r>
          </a:p>
          <a:p>
            <a:r>
              <a:rPr lang="en-US" sz="2400" dirty="0"/>
              <a:t>Examples:</a:t>
            </a:r>
          </a:p>
          <a:p>
            <a:endParaRPr lang="en-US" sz="2400" dirty="0"/>
          </a:p>
          <a:p>
            <a:endParaRPr lang="en-US" sz="2400" dirty="0"/>
          </a:p>
          <a:p>
            <a:endParaRPr lang="en-US" sz="2400" dirty="0"/>
          </a:p>
          <a:p>
            <a:pPr marL="0" indent="0">
              <a:buNone/>
            </a:pPr>
            <a:endParaRPr lang="en-US" sz="2400" dirty="0"/>
          </a:p>
          <a:p>
            <a:pPr marL="0" indent="0">
              <a:buNone/>
            </a:pPr>
            <a:endParaRPr lang="en-US" sz="2400" dirty="0"/>
          </a:p>
          <a:p>
            <a:pPr marL="0" indent="0">
              <a:buNone/>
            </a:pPr>
            <a:endParaRPr lang="en-US" sz="2400" dirty="0"/>
          </a:p>
          <a:p>
            <a:r>
              <a:rPr lang="en-US" sz="2400" dirty="0"/>
              <a:t>Notice that changing the style directly does not cancel the class and vice versa.</a:t>
            </a:r>
          </a:p>
        </p:txBody>
      </p:sp>
      <p:sp>
        <p:nvSpPr>
          <p:cNvPr id="6" name="Text Placeholder 5"/>
          <p:cNvSpPr>
            <a:spLocks noGrp="1"/>
          </p:cNvSpPr>
          <p:nvPr>
            <p:ph type="body" sz="quarter" idx="16"/>
          </p:nvPr>
        </p:nvSpPr>
        <p:spPr>
          <a:xfrm>
            <a:off x="685800" y="2895600"/>
            <a:ext cx="8001000" cy="2277687"/>
          </a:xfrm>
        </p:spPr>
        <p:txBody>
          <a:bodyPr/>
          <a:lstStyle/>
          <a:p>
            <a:r>
              <a:rPr lang="en-US" dirty="0"/>
              <a:t> </a:t>
            </a:r>
            <a:r>
              <a:rPr lang="he-IL" dirty="0"/>
              <a:t>  </a:t>
            </a:r>
            <a:r>
              <a:rPr lang="en-US" dirty="0" err="1"/>
              <a:t>var</a:t>
            </a:r>
            <a:r>
              <a:rPr lang="en-US" dirty="0"/>
              <a:t> myElement = </a:t>
            </a:r>
            <a:r>
              <a:rPr lang="en-US" dirty="0" err="1"/>
              <a:t>document.getElementById</a:t>
            </a:r>
            <a:r>
              <a:rPr lang="en-US" dirty="0"/>
              <a:t>("</a:t>
            </a:r>
            <a:r>
              <a:rPr lang="en-US" dirty="0" err="1"/>
              <a:t>myEl</a:t>
            </a:r>
            <a:r>
              <a:rPr lang="en-US" dirty="0"/>
              <a:t>");</a:t>
            </a:r>
          </a:p>
          <a:p>
            <a:r>
              <a:rPr lang="en-US" dirty="0"/>
              <a:t>            if (myElement) {</a:t>
            </a:r>
          </a:p>
          <a:p>
            <a:r>
              <a:rPr lang="en-US" dirty="0"/>
              <a:t>                myElement.className = "group2";</a:t>
            </a:r>
          </a:p>
          <a:p>
            <a:r>
              <a:rPr lang="en-US" dirty="0"/>
              <a:t>                myElement.setAttribute("style",</a:t>
            </a:r>
            <a:r>
              <a:rPr lang="he-IL" dirty="0"/>
              <a:t> </a:t>
            </a:r>
            <a:r>
              <a:rPr lang="en-US" dirty="0"/>
              <a:t>"width: 300px;</a:t>
            </a:r>
            <a:endParaRPr lang="he-IL" dirty="0"/>
          </a:p>
          <a:p>
            <a:r>
              <a:rPr lang="he-IL" dirty="0"/>
              <a:t>			                  </a:t>
            </a:r>
            <a:r>
              <a:rPr lang="en-US" dirty="0"/>
              <a:t>background-color: yellow;");</a:t>
            </a:r>
            <a:endParaRPr lang="he-IL" dirty="0"/>
          </a:p>
          <a:p>
            <a:r>
              <a:rPr lang="he-IL" dirty="0"/>
              <a:t>  		</a:t>
            </a:r>
            <a:r>
              <a:rPr lang="en-US" dirty="0"/>
              <a:t> </a:t>
            </a:r>
            <a:r>
              <a:rPr lang="he-IL" dirty="0"/>
              <a:t>   </a:t>
            </a:r>
            <a:r>
              <a:rPr lang="en-US" dirty="0"/>
              <a:t>}</a:t>
            </a:r>
          </a:p>
        </p:txBody>
      </p:sp>
      <p:sp>
        <p:nvSpPr>
          <p:cNvPr id="2" name="Title 1"/>
          <p:cNvSpPr>
            <a:spLocks noGrp="1"/>
          </p:cNvSpPr>
          <p:nvPr>
            <p:ph type="title"/>
          </p:nvPr>
        </p:nvSpPr>
        <p:spPr/>
        <p:txBody>
          <a:bodyPr/>
          <a:lstStyle/>
          <a:p>
            <a:r>
              <a:rPr lang="en-US" dirty="0"/>
              <a:t>Updating CSS inside an element</a:t>
            </a:r>
            <a:endParaRPr lang="he-IL" dirty="0"/>
          </a:p>
        </p:txBody>
      </p:sp>
    </p:spTree>
    <p:extLst>
      <p:ext uri="{BB962C8B-B14F-4D97-AF65-F5344CB8AC3E}">
        <p14:creationId xmlns:p14="http://schemas.microsoft.com/office/powerpoint/2010/main" xmlns="" val="3010103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Prelude</a:t>
            </a:r>
            <a:endParaRPr lang="en-US" dirty="0"/>
          </a:p>
        </p:txBody>
      </p:sp>
      <p:sp>
        <p:nvSpPr>
          <p:cNvPr id="3" name="Content Placeholder 2"/>
          <p:cNvSpPr>
            <a:spLocks noGrp="1"/>
          </p:cNvSpPr>
          <p:nvPr>
            <p:ph idx="1"/>
          </p:nvPr>
        </p:nvSpPr>
        <p:spPr/>
        <p:txBody>
          <a:bodyPr/>
          <a:lstStyle/>
          <a:p>
            <a:r>
              <a:rPr lang="en-US" dirty="0"/>
              <a:t>In this chapter we will discuss ways for </a:t>
            </a:r>
            <a:r>
              <a:rPr lang="en-US"/>
              <a:t>the JavaScript </a:t>
            </a:r>
            <a:r>
              <a:rPr lang="en-US" dirty="0"/>
              <a:t>to interact with the webpage, and thus allow the user to influence our website directly.</a:t>
            </a:r>
          </a:p>
          <a:p>
            <a:endParaRPr lang="en-US" dirty="0"/>
          </a:p>
        </p:txBody>
      </p:sp>
    </p:spTree>
    <p:extLst>
      <p:ext uri="{BB962C8B-B14F-4D97-AF65-F5344CB8AC3E}">
        <p14:creationId xmlns:p14="http://schemas.microsoft.com/office/powerpoint/2010/main" xmlns="" val="1778173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611560" y="1268680"/>
            <a:ext cx="7992690" cy="5208320"/>
          </a:xfrm>
          <a:noFill/>
        </p:spPr>
        <p:txBody>
          <a:bodyPr>
            <a:normAutofit fontScale="92500" lnSpcReduction="10000"/>
          </a:bodyPr>
          <a:lstStyle/>
          <a:p>
            <a:r>
              <a:rPr lang="en-US" dirty="0"/>
              <a:t>Create a page that presents a div that changes its color and size every few seconds.</a:t>
            </a:r>
          </a:p>
          <a:p>
            <a:r>
              <a:rPr lang="en-US" dirty="0"/>
              <a:t>The page will have 3 buttons: "Start", "Stop", and "Change background".</a:t>
            </a:r>
          </a:p>
          <a:p>
            <a:r>
              <a:rPr lang="en-US" dirty="0"/>
              <a:t>When clicking "Start " the div will start (or continue if stopped before) changing its background color.</a:t>
            </a:r>
          </a:p>
          <a:p>
            <a:r>
              <a:rPr lang="en-US" dirty="0"/>
              <a:t>When clicking "Stop" a confirm message should appear.</a:t>
            </a:r>
          </a:p>
          <a:p>
            <a:r>
              <a:rPr lang="en-US" dirty="0"/>
              <a:t>When clicking "Change background" a prompt message should appear asking the user what color to apply to the background of the div.</a:t>
            </a:r>
          </a:p>
          <a:p>
            <a:r>
              <a:rPr lang="en-US" dirty="0"/>
              <a:t>Perform the change of background by changing the class of the div.</a:t>
            </a:r>
          </a:p>
          <a:p>
            <a:endParaRPr lang="he-IL" dirty="0"/>
          </a:p>
        </p:txBody>
      </p:sp>
      <p:sp>
        <p:nvSpPr>
          <p:cNvPr id="4" name="Title 3"/>
          <p:cNvSpPr>
            <a:spLocks noGrp="1"/>
          </p:cNvSpPr>
          <p:nvPr>
            <p:ph type="title"/>
          </p:nvPr>
        </p:nvSpPr>
        <p:spPr/>
        <p:txBody>
          <a:bodyPr/>
          <a:lstStyle/>
          <a:p>
            <a:r>
              <a:rPr lang="en-US" dirty="0"/>
              <a:t>Exercise</a:t>
            </a:r>
            <a:endParaRPr lang="he-IL"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Exercise</a:t>
            </a:r>
            <a:endParaRPr lang="he-IL" dirty="0"/>
          </a:p>
        </p:txBody>
      </p:sp>
      <p:pic>
        <p:nvPicPr>
          <p:cNvPr id="1026" name="Picture 2"/>
          <p:cNvPicPr>
            <a:picLocks noChangeAspect="1" noChangeArrowheads="1"/>
          </p:cNvPicPr>
          <p:nvPr/>
        </p:nvPicPr>
        <p:blipFill>
          <a:blip r:embed="rId2" cstate="print"/>
          <a:srcRect/>
          <a:stretch>
            <a:fillRect/>
          </a:stretch>
        </p:blipFill>
        <p:spPr bwMode="auto">
          <a:xfrm>
            <a:off x="533400" y="1371600"/>
            <a:ext cx="3981450" cy="326707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648200" y="1371600"/>
            <a:ext cx="3990975" cy="32956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Exercise</a:t>
            </a:r>
            <a:endParaRPr lang="he-IL" dirty="0"/>
          </a:p>
        </p:txBody>
      </p:sp>
      <p:pic>
        <p:nvPicPr>
          <p:cNvPr id="2050" name="Picture 2"/>
          <p:cNvPicPr>
            <a:picLocks noChangeAspect="1" noChangeArrowheads="1"/>
          </p:cNvPicPr>
          <p:nvPr/>
        </p:nvPicPr>
        <p:blipFill>
          <a:blip r:embed="rId2" cstate="print"/>
          <a:srcRect/>
          <a:stretch>
            <a:fillRect/>
          </a:stretch>
        </p:blipFill>
        <p:spPr bwMode="auto">
          <a:xfrm>
            <a:off x="1371600" y="1905000"/>
            <a:ext cx="6400800" cy="35528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Exercise</a:t>
            </a:r>
            <a:endParaRPr lang="he-IL" dirty="0"/>
          </a:p>
        </p:txBody>
      </p:sp>
      <p:pic>
        <p:nvPicPr>
          <p:cNvPr id="3074" name="Picture 2"/>
          <p:cNvPicPr>
            <a:picLocks noChangeAspect="1" noChangeArrowheads="1"/>
          </p:cNvPicPr>
          <p:nvPr/>
        </p:nvPicPr>
        <p:blipFill>
          <a:blip r:embed="rId2" cstate="print"/>
          <a:srcRect/>
          <a:stretch>
            <a:fillRect/>
          </a:stretch>
        </p:blipFill>
        <p:spPr bwMode="auto">
          <a:xfrm>
            <a:off x="228600" y="1295400"/>
            <a:ext cx="4914472" cy="26670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181600" y="1295400"/>
            <a:ext cx="3389897" cy="28003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008123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Alert function</a:t>
            </a:r>
            <a:endParaRPr lang="he-IL" dirty="0"/>
          </a:p>
        </p:txBody>
      </p:sp>
      <p:sp>
        <p:nvSpPr>
          <p:cNvPr id="3" name="Content Placeholder 2"/>
          <p:cNvSpPr>
            <a:spLocks noGrp="1"/>
          </p:cNvSpPr>
          <p:nvPr>
            <p:ph idx="1"/>
          </p:nvPr>
        </p:nvSpPr>
        <p:spPr/>
        <p:txBody>
          <a:bodyPr>
            <a:normAutofit fontScale="92500" lnSpcReduction="10000"/>
          </a:bodyPr>
          <a:lstStyle/>
          <a:p>
            <a:r>
              <a:rPr lang="en-US" dirty="0"/>
              <a:t>The first way to interact with the user in JS is using alerts.</a:t>
            </a:r>
          </a:p>
          <a:p>
            <a:r>
              <a:rPr lang="en-US" dirty="0"/>
              <a:t>The alert function allows us to pop up a single modular notification which includes text.</a:t>
            </a:r>
          </a:p>
          <a:p>
            <a:r>
              <a:rPr lang="en-US" dirty="0"/>
              <a:t>Note that alerts are intrusive and cannot be used stylized and should therefore only be used when it is critical to notify of anything.</a:t>
            </a:r>
          </a:p>
          <a:p>
            <a:r>
              <a:rPr lang="en-US" dirty="0"/>
              <a:t>The text sent to the alert function can be either straight up text or a variable.</a:t>
            </a:r>
          </a:p>
          <a:p>
            <a:r>
              <a:rPr lang="en-US" dirty="0"/>
              <a:t>The syntax for alerts is fairly simple:</a:t>
            </a:r>
          </a:p>
          <a:p>
            <a:pPr marL="0" indent="0">
              <a:buNone/>
            </a:pPr>
            <a:r>
              <a:rPr lang="en-US" dirty="0"/>
              <a:t>     alert(*text*);</a:t>
            </a:r>
          </a:p>
          <a:p>
            <a:pPr marL="0" indent="0">
              <a:buNone/>
            </a:pPr>
            <a:endParaRPr lang="he-IL" dirty="0"/>
          </a:p>
        </p:txBody>
      </p:sp>
    </p:spTree>
    <p:extLst>
      <p:ext uri="{BB962C8B-B14F-4D97-AF65-F5344CB8AC3E}">
        <p14:creationId xmlns:p14="http://schemas.microsoft.com/office/powerpoint/2010/main" xmlns="" val="496134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a:noFill/>
        </p:spPr>
        <p:txBody>
          <a:bodyPr>
            <a:noAutofit/>
          </a:bodyPr>
          <a:lstStyle/>
          <a:p>
            <a:r>
              <a:rPr lang="en-US" sz="2000" dirty="0"/>
              <a:t>A slightly more interactive form of the alert is the confirm dialog.</a:t>
            </a:r>
          </a:p>
          <a:p>
            <a:r>
              <a:rPr lang="en-US" sz="2000" dirty="0"/>
              <a:t>The confirm dialog can allow us to either confirm or cancel an action.</a:t>
            </a:r>
          </a:p>
          <a:p>
            <a:r>
              <a:rPr lang="en-US" sz="2000" dirty="0"/>
              <a:t>This can be implemented for warnings, for example for navigating to a different page on a website we do not control.</a:t>
            </a:r>
          </a:p>
          <a:p>
            <a:r>
              <a:rPr lang="en-US" sz="2000" dirty="0"/>
              <a:t>Confirm example:</a:t>
            </a:r>
          </a:p>
          <a:p>
            <a:pPr marL="0" indent="0">
              <a:buNone/>
            </a:pPr>
            <a:endParaRPr lang="he-IL" sz="2000" dirty="0"/>
          </a:p>
        </p:txBody>
      </p:sp>
      <p:sp>
        <p:nvSpPr>
          <p:cNvPr id="6" name="Text Placeholder 5"/>
          <p:cNvSpPr>
            <a:spLocks noGrp="1"/>
          </p:cNvSpPr>
          <p:nvPr>
            <p:ph type="body" sz="quarter" idx="16"/>
          </p:nvPr>
        </p:nvSpPr>
        <p:spPr/>
        <p:txBody>
          <a:bodyPr>
            <a:normAutofit lnSpcReduction="10000"/>
          </a:bodyPr>
          <a:lstStyle/>
          <a:p>
            <a:pPr marL="0" indent="0"/>
            <a:r>
              <a:rPr lang="en-US" dirty="0" err="1"/>
              <a:t>var</a:t>
            </a:r>
            <a:r>
              <a:rPr lang="en-US" dirty="0"/>
              <a:t> result = confirm(</a:t>
            </a:r>
            <a:r>
              <a:rPr lang="he-IL" dirty="0"/>
              <a:t>"</a:t>
            </a:r>
            <a:r>
              <a:rPr lang="en-US" dirty="0"/>
              <a:t>Are you sure you want to continue?</a:t>
            </a:r>
            <a:r>
              <a:rPr lang="he-IL" dirty="0"/>
              <a:t>"</a:t>
            </a:r>
            <a:r>
              <a:rPr lang="en-US" dirty="0"/>
              <a:t>);</a:t>
            </a:r>
          </a:p>
          <a:p>
            <a:pPr marL="0" indent="0"/>
            <a:r>
              <a:rPr lang="en-US" dirty="0"/>
              <a:t>if (result) {</a:t>
            </a:r>
          </a:p>
          <a:p>
            <a:pPr marL="0" indent="0"/>
            <a:r>
              <a:rPr lang="en-US" dirty="0"/>
              <a:t>	alert(</a:t>
            </a:r>
            <a:r>
              <a:rPr lang="he-IL" dirty="0"/>
              <a:t>"</a:t>
            </a:r>
            <a:r>
              <a:rPr lang="en-US" dirty="0"/>
              <a:t>Good luck</a:t>
            </a:r>
            <a:r>
              <a:rPr lang="he-IL" dirty="0"/>
              <a:t>"</a:t>
            </a:r>
            <a:r>
              <a:rPr lang="en-US" dirty="0"/>
              <a:t>);</a:t>
            </a:r>
          </a:p>
          <a:p>
            <a:pPr marL="0" indent="0"/>
            <a:r>
              <a:rPr lang="en-US" dirty="0"/>
              <a:t>}</a:t>
            </a:r>
          </a:p>
          <a:p>
            <a:pPr marL="0" indent="0"/>
            <a:r>
              <a:rPr lang="en-US" dirty="0"/>
              <a:t>else {</a:t>
            </a:r>
          </a:p>
          <a:p>
            <a:pPr marL="0" indent="0"/>
            <a:r>
              <a:rPr lang="en-US" dirty="0"/>
              <a:t>	alert(</a:t>
            </a:r>
            <a:r>
              <a:rPr lang="he-IL" dirty="0"/>
              <a:t>"</a:t>
            </a:r>
            <a:r>
              <a:rPr lang="en-US" dirty="0"/>
              <a:t>Thanks for staying</a:t>
            </a:r>
            <a:r>
              <a:rPr lang="he-IL" dirty="0"/>
              <a:t>"</a:t>
            </a:r>
            <a:r>
              <a:rPr lang="en-US" dirty="0"/>
              <a:t>);</a:t>
            </a:r>
          </a:p>
          <a:p>
            <a:pPr marL="0" indent="0"/>
            <a:r>
              <a:rPr lang="en-US" dirty="0"/>
              <a:t>}</a:t>
            </a:r>
          </a:p>
          <a:p>
            <a:endParaRPr lang="en-US" dirty="0"/>
          </a:p>
        </p:txBody>
      </p:sp>
      <p:sp>
        <p:nvSpPr>
          <p:cNvPr id="2" name="Title 1"/>
          <p:cNvSpPr>
            <a:spLocks noGrp="1"/>
          </p:cNvSpPr>
          <p:nvPr>
            <p:ph type="title"/>
          </p:nvPr>
        </p:nvSpPr>
        <p:spPr/>
        <p:txBody>
          <a:bodyPr/>
          <a:lstStyle/>
          <a:p>
            <a:r>
              <a:rPr lang="en-US" dirty="0"/>
              <a:t>Confirm function</a:t>
            </a:r>
            <a:endParaRPr lang="he-IL" dirty="0"/>
          </a:p>
        </p:txBody>
      </p:sp>
    </p:spTree>
    <p:extLst>
      <p:ext uri="{BB962C8B-B14F-4D97-AF65-F5344CB8AC3E}">
        <p14:creationId xmlns:p14="http://schemas.microsoft.com/office/powerpoint/2010/main" xmlns="" val="1131919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a:noFill/>
        </p:spPr>
        <p:txBody>
          <a:bodyPr>
            <a:normAutofit fontScale="92500"/>
          </a:bodyPr>
          <a:lstStyle/>
          <a:p>
            <a:r>
              <a:rPr lang="en-US" dirty="0"/>
              <a:t>Another dialog we will cover is the prompt dialog.</a:t>
            </a:r>
          </a:p>
          <a:p>
            <a:r>
              <a:rPr lang="en-US" dirty="0"/>
              <a:t>This dialog allows the user to insert his choice of text, while we can set the text for the prompt, as well as a default choice text.</a:t>
            </a:r>
          </a:p>
          <a:p>
            <a:r>
              <a:rPr lang="en-US" dirty="0"/>
              <a:t>prompt example:</a:t>
            </a:r>
          </a:p>
          <a:p>
            <a:endParaRPr lang="he-IL" dirty="0"/>
          </a:p>
        </p:txBody>
      </p:sp>
      <p:sp>
        <p:nvSpPr>
          <p:cNvPr id="8" name="Text Placeholder 7"/>
          <p:cNvSpPr>
            <a:spLocks noGrp="1"/>
          </p:cNvSpPr>
          <p:nvPr>
            <p:ph type="body" sz="quarter" idx="16"/>
          </p:nvPr>
        </p:nvSpPr>
        <p:spPr/>
        <p:txBody>
          <a:bodyPr/>
          <a:lstStyle/>
          <a:p>
            <a:endParaRPr lang="en-US" dirty="0"/>
          </a:p>
          <a:p>
            <a:r>
              <a:rPr lang="en-US" dirty="0" err="1"/>
              <a:t>var</a:t>
            </a:r>
            <a:r>
              <a:rPr lang="en-US" dirty="0"/>
              <a:t> result = </a:t>
            </a:r>
            <a:r>
              <a:rPr lang="en-US" dirty="0" err="1"/>
              <a:t>window.prompt</a:t>
            </a:r>
            <a:r>
              <a:rPr lang="en-US" dirty="0"/>
              <a:t>(</a:t>
            </a:r>
            <a:r>
              <a:rPr lang="he-IL" dirty="0"/>
              <a:t>"</a:t>
            </a:r>
            <a:r>
              <a:rPr lang="en-US" dirty="0"/>
              <a:t>What would you like to eat?</a:t>
            </a:r>
            <a:r>
              <a:rPr lang="he-IL" dirty="0"/>
              <a:t>"</a:t>
            </a:r>
            <a:r>
              <a:rPr lang="en-US" dirty="0"/>
              <a:t>, </a:t>
            </a:r>
            <a:r>
              <a:rPr lang="he-IL" dirty="0"/>
              <a:t>"</a:t>
            </a:r>
            <a:r>
              <a:rPr lang="en-US" dirty="0"/>
              <a:t>pizza</a:t>
            </a:r>
            <a:r>
              <a:rPr lang="he-IL" dirty="0"/>
              <a:t>"</a:t>
            </a:r>
            <a:r>
              <a:rPr lang="en-US" dirty="0"/>
              <a:t>);</a:t>
            </a:r>
          </a:p>
          <a:p>
            <a:r>
              <a:rPr lang="en-US" dirty="0"/>
              <a:t>alert(</a:t>
            </a:r>
            <a:r>
              <a:rPr lang="he-IL" dirty="0"/>
              <a:t>"</a:t>
            </a:r>
            <a:r>
              <a:rPr lang="en-US" dirty="0"/>
              <a:t>Enjoy your </a:t>
            </a:r>
            <a:r>
              <a:rPr lang="he-IL" dirty="0"/>
              <a:t>"</a:t>
            </a:r>
            <a:r>
              <a:rPr lang="en-US" dirty="0"/>
              <a:t> + result);</a:t>
            </a:r>
          </a:p>
        </p:txBody>
      </p:sp>
      <p:sp>
        <p:nvSpPr>
          <p:cNvPr id="2" name="Title 1"/>
          <p:cNvSpPr>
            <a:spLocks noGrp="1"/>
          </p:cNvSpPr>
          <p:nvPr>
            <p:ph type="title"/>
          </p:nvPr>
        </p:nvSpPr>
        <p:spPr/>
        <p:txBody>
          <a:bodyPr/>
          <a:lstStyle/>
          <a:p>
            <a:r>
              <a:rPr lang="en-US"/>
              <a:t>Prompt function</a:t>
            </a:r>
            <a:endParaRPr lang="he-IL" dirty="0"/>
          </a:p>
        </p:txBody>
      </p:sp>
    </p:spTree>
    <p:extLst>
      <p:ext uri="{BB962C8B-B14F-4D97-AF65-F5344CB8AC3E}">
        <p14:creationId xmlns:p14="http://schemas.microsoft.com/office/powerpoint/2010/main" xmlns="" val="3719298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DOM</a:t>
            </a:r>
            <a:endParaRPr lang="he-IL" dirty="0"/>
          </a:p>
        </p:txBody>
      </p:sp>
      <p:sp>
        <p:nvSpPr>
          <p:cNvPr id="3" name="Content Placeholder 2"/>
          <p:cNvSpPr>
            <a:spLocks noGrp="1"/>
          </p:cNvSpPr>
          <p:nvPr>
            <p:ph idx="1"/>
          </p:nvPr>
        </p:nvSpPr>
        <p:spPr/>
        <p:txBody>
          <a:bodyPr>
            <a:normAutofit/>
          </a:bodyPr>
          <a:lstStyle/>
          <a:p>
            <a:r>
              <a:rPr lang="en-US" dirty="0"/>
              <a:t>The Document Object Model or DOM is an API which was created in order to allow direct access to objects that are present within our document (The web page).</a:t>
            </a:r>
          </a:p>
          <a:p>
            <a:r>
              <a:rPr lang="en-US" dirty="0"/>
              <a:t>This allows us to directly change the webpage dynamically without breaking immersion for the user using popups.</a:t>
            </a:r>
          </a:p>
          <a:p>
            <a:r>
              <a:rPr lang="en-US" dirty="0"/>
              <a:t>As a result this makes web pages a lot more user friendly and interactive.</a:t>
            </a:r>
          </a:p>
          <a:p>
            <a:r>
              <a:rPr lang="en-US" dirty="0"/>
              <a:t>The DOM API also applies to XML documents.</a:t>
            </a:r>
          </a:p>
          <a:p>
            <a:pPr marL="0" indent="0">
              <a:buNone/>
            </a:pPr>
            <a:endParaRPr lang="he-IL" dirty="0"/>
          </a:p>
        </p:txBody>
      </p:sp>
    </p:spTree>
    <p:extLst>
      <p:ext uri="{BB962C8B-B14F-4D97-AF65-F5344CB8AC3E}">
        <p14:creationId xmlns:p14="http://schemas.microsoft.com/office/powerpoint/2010/main" xmlns="" val="2800730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can the DOM be used for?</a:t>
            </a:r>
            <a:endParaRPr lang="he-IL" dirty="0"/>
          </a:p>
        </p:txBody>
      </p:sp>
      <p:sp>
        <p:nvSpPr>
          <p:cNvPr id="3" name="Content Placeholder 2"/>
          <p:cNvSpPr>
            <a:spLocks noGrp="1"/>
          </p:cNvSpPr>
          <p:nvPr>
            <p:ph idx="1"/>
          </p:nvPr>
        </p:nvSpPr>
        <p:spPr/>
        <p:txBody>
          <a:bodyPr/>
          <a:lstStyle/>
          <a:p>
            <a:r>
              <a:rPr lang="en-US" dirty="0"/>
              <a:t>Several of the things we can use the DOM API for include:</a:t>
            </a:r>
          </a:p>
          <a:p>
            <a:pPr lvl="1"/>
            <a:r>
              <a:rPr lang="en-US" dirty="0"/>
              <a:t>Finding and setting the values of elements on a page.</a:t>
            </a:r>
          </a:p>
          <a:p>
            <a:pPr lvl="1"/>
            <a:r>
              <a:rPr lang="en-US" dirty="0"/>
              <a:t>Modifying the styles associated with elements.</a:t>
            </a:r>
          </a:p>
          <a:p>
            <a:pPr lvl="1"/>
            <a:r>
              <a:rPr lang="en-US" dirty="0"/>
              <a:t>Handling events for controls on a page.</a:t>
            </a:r>
          </a:p>
          <a:p>
            <a:pPr lvl="1"/>
            <a:r>
              <a:rPr lang="en-US" dirty="0"/>
              <a:t>Validating web pages.</a:t>
            </a:r>
          </a:p>
          <a:p>
            <a:pPr lvl="1"/>
            <a:r>
              <a:rPr lang="en-US" dirty="0"/>
              <a:t>Serializing and </a:t>
            </a:r>
            <a:r>
              <a:rPr lang="en-US" dirty="0" err="1"/>
              <a:t>deserializing</a:t>
            </a:r>
            <a:r>
              <a:rPr lang="en-US" dirty="0"/>
              <a:t> a page as an XML document.</a:t>
            </a:r>
          </a:p>
          <a:p>
            <a:endParaRPr lang="he-IL" dirty="0"/>
          </a:p>
        </p:txBody>
      </p:sp>
    </p:spTree>
    <p:extLst>
      <p:ext uri="{BB962C8B-B14F-4D97-AF65-F5344CB8AC3E}">
        <p14:creationId xmlns:p14="http://schemas.microsoft.com/office/powerpoint/2010/main" xmlns="" val="3859822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HTML elements</a:t>
            </a:r>
            <a:endParaRPr lang="he-IL" dirty="0"/>
          </a:p>
        </p:txBody>
      </p:sp>
      <p:sp>
        <p:nvSpPr>
          <p:cNvPr id="3" name="Content Placeholder 2"/>
          <p:cNvSpPr>
            <a:spLocks noGrp="1"/>
          </p:cNvSpPr>
          <p:nvPr>
            <p:ph idx="1"/>
          </p:nvPr>
        </p:nvSpPr>
        <p:spPr/>
        <p:txBody>
          <a:bodyPr>
            <a:normAutofit/>
          </a:bodyPr>
          <a:lstStyle/>
          <a:p>
            <a:r>
              <a:rPr lang="en-US" dirty="0"/>
              <a:t>The first and most important of manipulating HTML elements is to retrieve the element itself in JavaScript.</a:t>
            </a:r>
          </a:p>
          <a:p>
            <a:r>
              <a:rPr lang="en-US" dirty="0"/>
              <a:t>We will be explaining some of the more frequently used ones, however there are many more which we can use.</a:t>
            </a:r>
          </a:p>
          <a:p>
            <a:pPr marL="0" indent="0">
              <a:buNone/>
            </a:pPr>
            <a:endParaRPr lang="he-IL" dirty="0"/>
          </a:p>
        </p:txBody>
      </p:sp>
    </p:spTree>
    <p:extLst>
      <p:ext uri="{BB962C8B-B14F-4D97-AF65-F5344CB8AC3E}">
        <p14:creationId xmlns:p14="http://schemas.microsoft.com/office/powerpoint/2010/main" xmlns="" val="1283832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a:xfrm>
            <a:off x="611560" y="1494000"/>
            <a:ext cx="7992690" cy="2849400"/>
          </a:xfrm>
          <a:noFill/>
        </p:spPr>
        <p:txBody>
          <a:bodyPr>
            <a:noAutofit/>
          </a:bodyPr>
          <a:lstStyle/>
          <a:p>
            <a:r>
              <a:rPr lang="en-US" sz="1800" dirty="0"/>
              <a:t>The most obvious method of manipulating an element is to get the element directly. </a:t>
            </a:r>
          </a:p>
          <a:p>
            <a:r>
              <a:rPr lang="en-US" sz="1800" dirty="0"/>
              <a:t>Generally the function can be used from the document itself, or if we already have a parent element we can use the parent element to optimize the search.</a:t>
            </a:r>
          </a:p>
          <a:p>
            <a:r>
              <a:rPr lang="en-US" sz="1800" dirty="0"/>
              <a:t>This can be done by retrieving the element according to it’s ID attribute.</a:t>
            </a:r>
          </a:p>
          <a:p>
            <a:r>
              <a:rPr lang="en-US" sz="1800" dirty="0"/>
              <a:t>Note that ID is a unique attribute, so only one element can be retrieved.</a:t>
            </a:r>
          </a:p>
          <a:p>
            <a:r>
              <a:rPr lang="en-US" sz="1800" dirty="0"/>
              <a:t>Note that when an element is not found, null will be returned.</a:t>
            </a:r>
          </a:p>
          <a:p>
            <a:r>
              <a:rPr lang="en-US" sz="1800" dirty="0"/>
              <a:t>Usage:</a:t>
            </a:r>
          </a:p>
        </p:txBody>
      </p:sp>
      <p:sp>
        <p:nvSpPr>
          <p:cNvPr id="6" name="Text Placeholder 5"/>
          <p:cNvSpPr>
            <a:spLocks noGrp="1"/>
          </p:cNvSpPr>
          <p:nvPr>
            <p:ph type="body" sz="quarter" idx="16"/>
          </p:nvPr>
        </p:nvSpPr>
        <p:spPr>
          <a:xfrm>
            <a:off x="602680" y="4419600"/>
            <a:ext cx="8001315" cy="1731818"/>
          </a:xfrm>
        </p:spPr>
        <p:txBody>
          <a:bodyPr/>
          <a:lstStyle/>
          <a:p>
            <a:pPr marL="0" indent="0"/>
            <a:r>
              <a:rPr lang="en-US"/>
              <a:t>var element = document.getElementById(</a:t>
            </a:r>
            <a:r>
              <a:rPr lang="he-IL"/>
              <a:t>"</a:t>
            </a:r>
            <a:r>
              <a:rPr lang="en-US"/>
              <a:t>myText</a:t>
            </a:r>
            <a:r>
              <a:rPr lang="he-IL"/>
              <a:t>"</a:t>
            </a:r>
            <a:r>
              <a:rPr lang="en-US"/>
              <a:t>);</a:t>
            </a:r>
          </a:p>
          <a:p>
            <a:pPr marL="0" indent="0"/>
            <a:r>
              <a:rPr lang="en-US"/>
              <a:t>if (element)</a:t>
            </a:r>
            <a:r>
              <a:rPr lang="he-IL"/>
              <a:t>  		 </a:t>
            </a:r>
            <a:r>
              <a:rPr lang="en-US"/>
              <a:t>-&gt; It is important to check the element</a:t>
            </a:r>
            <a:endParaRPr lang="he-IL"/>
          </a:p>
          <a:p>
            <a:pPr marL="0" indent="0"/>
            <a:r>
              <a:rPr lang="en-US"/>
              <a:t>{</a:t>
            </a:r>
            <a:r>
              <a:rPr lang="he-IL"/>
              <a:t>			   </a:t>
            </a:r>
            <a:r>
              <a:rPr lang="en-US"/>
              <a:t> exists</a:t>
            </a:r>
            <a:r>
              <a:rPr lang="he-IL"/>
              <a:t> </a:t>
            </a:r>
            <a:r>
              <a:rPr lang="en-US"/>
              <a:t>before using it.</a:t>
            </a:r>
          </a:p>
          <a:p>
            <a:pPr marL="0" indent="0"/>
            <a:r>
              <a:rPr lang="he-IL"/>
              <a:t>   </a:t>
            </a:r>
            <a:r>
              <a:rPr lang="en-US"/>
              <a:t>element.innerHTML = </a:t>
            </a:r>
            <a:r>
              <a:rPr lang="he-IL"/>
              <a:t>"</a:t>
            </a:r>
            <a:r>
              <a:rPr lang="en-US"/>
              <a:t>New Text</a:t>
            </a:r>
            <a:r>
              <a:rPr lang="he-IL"/>
              <a:t>"</a:t>
            </a:r>
            <a:r>
              <a:rPr lang="en-US"/>
              <a:t>;</a:t>
            </a:r>
          </a:p>
          <a:p>
            <a:pPr marL="0" indent="0"/>
            <a:r>
              <a:rPr lang="en-US"/>
              <a:t>}</a:t>
            </a:r>
          </a:p>
          <a:p>
            <a:endParaRPr lang="en-US" dirty="0"/>
          </a:p>
        </p:txBody>
      </p:sp>
      <p:sp>
        <p:nvSpPr>
          <p:cNvPr id="2" name="Title 1"/>
          <p:cNvSpPr>
            <a:spLocks noGrp="1"/>
          </p:cNvSpPr>
          <p:nvPr>
            <p:ph type="title"/>
          </p:nvPr>
        </p:nvSpPr>
        <p:spPr/>
        <p:txBody>
          <a:bodyPr/>
          <a:lstStyle/>
          <a:p>
            <a:r>
              <a:rPr lang="en-US" dirty="0" err="1"/>
              <a:t>getElementById</a:t>
            </a:r>
            <a:r>
              <a:rPr lang="en-US" dirty="0"/>
              <a:t>()</a:t>
            </a:r>
            <a:endParaRPr lang="he-IL" dirty="0"/>
          </a:p>
        </p:txBody>
      </p:sp>
    </p:spTree>
    <p:extLst>
      <p:ext uri="{BB962C8B-B14F-4D97-AF65-F5344CB8AC3E}">
        <p14:creationId xmlns:p14="http://schemas.microsoft.com/office/powerpoint/2010/main" xmlns="" val="2962771011"/>
      </p:ext>
    </p:extLst>
  </p:cSld>
  <p:clrMapOvr>
    <a:masterClrMapping/>
  </p:clrMapOvr>
</p:sld>
</file>

<file path=ppt/theme/theme1.xml><?xml version="1.0" encoding="utf-8"?>
<a:theme xmlns:a="http://schemas.openxmlformats.org/drawingml/2006/main" name="Sela_Template_Ver_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Classroom Template V8 7.1.14" id="{7C96DB5A-8242-4E5A-AC21-C586836763E6}" vid="{90512F68-D56E-4591-94E2-A594D38723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Template V8 7.1.14</Template>
  <TotalTime>1992</TotalTime>
  <Words>1360</Words>
  <Application>Microsoft Office PowerPoint</Application>
  <PresentationFormat>‫הצגה על המסך (4:3)</PresentationFormat>
  <Paragraphs>136</Paragraphs>
  <Slides>24</Slides>
  <Notes>4</Notes>
  <HiddenSlides>0</HiddenSlides>
  <MMClips>0</MMClips>
  <ScaleCrop>false</ScaleCrop>
  <HeadingPairs>
    <vt:vector size="4" baseType="variant">
      <vt:variant>
        <vt:lpstr>ערכת נושא</vt:lpstr>
      </vt:variant>
      <vt:variant>
        <vt:i4>1</vt:i4>
      </vt:variant>
      <vt:variant>
        <vt:lpstr>כותרות שקופיות</vt:lpstr>
      </vt:variant>
      <vt:variant>
        <vt:i4>24</vt:i4>
      </vt:variant>
    </vt:vector>
  </HeadingPairs>
  <TitlesOfParts>
    <vt:vector size="25" baseType="lpstr">
      <vt:lpstr>Sela_Template_Ver_01</vt:lpstr>
      <vt:lpstr>HTML and Dynamic HTML</vt:lpstr>
      <vt:lpstr>Prelude</vt:lpstr>
      <vt:lpstr>Alert function</vt:lpstr>
      <vt:lpstr>Confirm function</vt:lpstr>
      <vt:lpstr>Prompt function</vt:lpstr>
      <vt:lpstr>Introduction to DOM</vt:lpstr>
      <vt:lpstr>What can the DOM be used for?</vt:lpstr>
      <vt:lpstr>Getting HTML elements</vt:lpstr>
      <vt:lpstr>getElementById()</vt:lpstr>
      <vt:lpstr>getElementsByClassName()</vt:lpstr>
      <vt:lpstr>getElementsByClassName()</vt:lpstr>
      <vt:lpstr>Additional getElementBy methods.</vt:lpstr>
      <vt:lpstr>querySelector</vt:lpstr>
      <vt:lpstr>querySelector examples</vt:lpstr>
      <vt:lpstr>querySelector() – Code Example</vt:lpstr>
      <vt:lpstr>querySelectorAll</vt:lpstr>
      <vt:lpstr>querySelectorAll() – Code Example</vt:lpstr>
      <vt:lpstr>Updating an HTML element</vt:lpstr>
      <vt:lpstr>Updating CSS inside an element</vt:lpstr>
      <vt:lpstr>Exercise</vt:lpstr>
      <vt:lpstr>Exercise</vt:lpstr>
      <vt:lpstr>Exercise</vt:lpstr>
      <vt:lpstr>Exercise</vt:lpstr>
      <vt:lpstr>שקופית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and Dynamic HTML</dc:title>
  <dc:creator>אבי ברודנו</dc:creator>
  <cp:lastModifiedBy>USER</cp:lastModifiedBy>
  <cp:revision>95</cp:revision>
  <cp:lastPrinted>2013-09-11T13:44:00Z</cp:lastPrinted>
  <dcterms:created xsi:type="dcterms:W3CDTF">2014-02-13T13:47:22Z</dcterms:created>
  <dcterms:modified xsi:type="dcterms:W3CDTF">2017-05-15T10:39:06Z</dcterms:modified>
</cp:coreProperties>
</file>