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67" r:id="rId1"/>
  </p:sldMasterIdLst>
  <p:notesMasterIdLst>
    <p:notesMasterId r:id="rId32"/>
  </p:notesMasterIdLst>
  <p:handoutMasterIdLst>
    <p:handoutMasterId r:id="rId33"/>
  </p:handoutMasterIdLst>
  <p:sldIdLst>
    <p:sldId id="908" r:id="rId2"/>
    <p:sldId id="284" r:id="rId3"/>
    <p:sldId id="907" r:id="rId4"/>
    <p:sldId id="287" r:id="rId5"/>
    <p:sldId id="833" r:id="rId6"/>
    <p:sldId id="288" r:id="rId7"/>
    <p:sldId id="909" r:id="rId8"/>
    <p:sldId id="289" r:id="rId9"/>
    <p:sldId id="810" r:id="rId10"/>
    <p:sldId id="910" r:id="rId11"/>
    <p:sldId id="310" r:id="rId12"/>
    <p:sldId id="1004" r:id="rId13"/>
    <p:sldId id="312" r:id="rId14"/>
    <p:sldId id="313" r:id="rId15"/>
    <p:sldId id="717" r:id="rId16"/>
    <p:sldId id="314" r:id="rId17"/>
    <p:sldId id="283" r:id="rId18"/>
    <p:sldId id="317" r:id="rId19"/>
    <p:sldId id="318" r:id="rId20"/>
    <p:sldId id="720" r:id="rId21"/>
    <p:sldId id="319" r:id="rId22"/>
    <p:sldId id="321" r:id="rId23"/>
    <p:sldId id="322" r:id="rId24"/>
    <p:sldId id="323" r:id="rId25"/>
    <p:sldId id="324" r:id="rId26"/>
    <p:sldId id="325" r:id="rId27"/>
    <p:sldId id="326" r:id="rId28"/>
    <p:sldId id="814" r:id="rId29"/>
    <p:sldId id="327" r:id="rId30"/>
    <p:sldId id="328" r:id="rId31"/>
  </p:sldIdLst>
  <p:sldSz cx="9144000" cy="5143500" type="screen16x9"/>
  <p:notesSz cx="6810375" cy="9942513"/>
  <p:embeddedFontLst>
    <p:embeddedFont>
      <p:font typeface="Calibri" panose="020F0502020204030204" pitchFamily="34" charset="0"/>
      <p:regular r:id="rId34"/>
      <p:bold r:id="rId35"/>
      <p:italic r:id="rId36"/>
      <p:boldItalic r:id="rId37"/>
    </p:embeddedFont>
    <p:embeddedFont>
      <p:font typeface="Inter UI" panose="020B0502030000000004" pitchFamily="34" charset="0"/>
      <p:regular r:id="rId38"/>
      <p:bold r:id="rId39"/>
      <p:italic r:id="rId40"/>
      <p:boldItalic r:id="rId41"/>
    </p:embeddedFont>
    <p:embeddedFont>
      <p:font typeface="Inter UI Medium" panose="020B0602030000000004" pitchFamily="34" charset="0"/>
      <p:regular r:id="rId42"/>
      <p:italic r:id="rId4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3" userDrawn="1">
          <p15:clr>
            <a:srgbClr val="A4A3A4"/>
          </p15:clr>
        </p15:guide>
        <p15:guide id="2" orient="horz" pos="509" userDrawn="1">
          <p15:clr>
            <a:srgbClr val="A4A3A4"/>
          </p15:clr>
        </p15:guide>
        <p15:guide id="3" orient="horz" pos="282" userDrawn="1">
          <p15:clr>
            <a:srgbClr val="A4A3A4"/>
          </p15:clr>
        </p15:guide>
        <p15:guide id="4" orient="horz" pos="2754" userDrawn="1">
          <p15:clr>
            <a:srgbClr val="A4A3A4"/>
          </p15:clr>
        </p15:guide>
        <p15:guide id="5" orient="horz" pos="1983" userDrawn="1">
          <p15:clr>
            <a:srgbClr val="A4A3A4"/>
          </p15:clr>
        </p15:guide>
        <p15:guide id="6" orient="horz" pos="1892" userDrawn="1">
          <p15:clr>
            <a:srgbClr val="A4A3A4"/>
          </p15:clr>
        </p15:guide>
        <p15:guide id="7" orient="horz" pos="2913" userDrawn="1">
          <p15:clr>
            <a:srgbClr val="A4A3A4"/>
          </p15:clr>
        </p15:guide>
        <p15:guide id="8" orient="horz" pos="713" userDrawn="1">
          <p15:clr>
            <a:srgbClr val="A4A3A4"/>
          </p15:clr>
        </p15:guide>
        <p15:guide id="9" orient="horz" pos="940" userDrawn="1">
          <p15:clr>
            <a:srgbClr val="A4A3A4"/>
          </p15:clr>
        </p15:guide>
        <p15:guide id="10" orient="horz" pos="1982">
          <p15:clr>
            <a:srgbClr val="A4A3A4"/>
          </p15:clr>
        </p15:guide>
        <p15:guide id="11" orient="horz" pos="2459" userDrawn="1">
          <p15:clr>
            <a:srgbClr val="A4A3A4"/>
          </p15:clr>
        </p15:guide>
        <p15:guide id="12" orient="horz" pos="735" userDrawn="1">
          <p15:clr>
            <a:srgbClr val="A4A3A4"/>
          </p15:clr>
        </p15:guide>
        <p15:guide id="13" orient="horz" pos="872" userDrawn="1">
          <p15:clr>
            <a:srgbClr val="A4A3A4"/>
          </p15:clr>
        </p15:guide>
        <p15:guide id="14" pos="4694" userDrawn="1">
          <p15:clr>
            <a:srgbClr val="A4A3A4"/>
          </p15:clr>
        </p15:guide>
        <p15:guide id="15" pos="5556" userDrawn="1">
          <p15:clr>
            <a:srgbClr val="A4A3A4"/>
          </p15:clr>
        </p15:guide>
        <p15:guide id="16" pos="2154" userDrawn="1">
          <p15:clr>
            <a:srgbClr val="A4A3A4"/>
          </p15:clr>
        </p15:guide>
        <p15:guide id="17" pos="317" userDrawn="1">
          <p15:clr>
            <a:srgbClr val="A4A3A4"/>
          </p15:clr>
        </p15:guide>
        <p15:guide id="18" pos="499" userDrawn="1">
          <p15:clr>
            <a:srgbClr val="A4A3A4"/>
          </p15:clr>
        </p15:guide>
        <p15:guide id="19" pos="862" userDrawn="1">
          <p15:clr>
            <a:srgbClr val="A4A3A4"/>
          </p15:clr>
        </p15:guide>
        <p15:guide id="20" pos="567" userDrawn="1">
          <p15:clr>
            <a:srgbClr val="A4A3A4"/>
          </p15:clr>
        </p15:guide>
        <p15:guide id="21" pos="3583" userDrawn="1">
          <p15:clr>
            <a:srgbClr val="A4A3A4"/>
          </p15:clr>
        </p15:guide>
        <p15:guide id="22" pos="226" userDrawn="1">
          <p15:clr>
            <a:srgbClr val="A4A3A4"/>
          </p15:clr>
        </p15:guide>
        <p15:guide id="23" pos="1814" userDrawn="1">
          <p15:clr>
            <a:srgbClr val="A4A3A4"/>
          </p15:clr>
        </p15:guide>
        <p15:guide id="24" pos="3855" userDrawn="1">
          <p15:clr>
            <a:srgbClr val="A4A3A4"/>
          </p15:clr>
        </p15:guide>
        <p15:guide id="25" pos="1565" userDrawn="1">
          <p15:clr>
            <a:srgbClr val="A4A3A4"/>
          </p15:clr>
        </p15:guide>
        <p15:guide id="26" pos="4354"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nye Scholz" initials="MS" lastIdx="11" clrIdx="0"/>
  <p:cmAuthor id="1" name="Daniel Ande" initials="DA" lastIdx="72" clrIdx="1"/>
  <p:cmAuthor id="2" name="Gilad Tsabar" initials="GT" lastIdx="10" clrIdx="2"/>
  <p:cmAuthor id="3" name="Markus Knopke" initials="MK" lastIdx="7" clrIdx="3"/>
  <p:cmAuthor id="4" name="Fanny Bichon" initials="FB" lastIdx="20" clrIdx="4">
    <p:extLst>
      <p:ext uri="{19B8F6BF-5375-455C-9EA6-DF929625EA0E}">
        <p15:presenceInfo xmlns:p15="http://schemas.microsoft.com/office/powerpoint/2012/main" userId="S-1-5-21-695205868-3910767897-943121391-1002" providerId="AD"/>
      </p:ext>
    </p:extLst>
  </p:cmAuthor>
  <p:cmAuthor id="5" name="Fanny Bichon" initials="FB [2]" lastIdx="8" clrIdx="5">
    <p:extLst>
      <p:ext uri="{19B8F6BF-5375-455C-9EA6-DF929625EA0E}">
        <p15:presenceInfo xmlns:p15="http://schemas.microsoft.com/office/powerpoint/2012/main" userId="S::fanny.bichon@trendence.com::0d5992b4-6bda-4534-a589-50ef8703c6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BED"/>
    <a:srgbClr val="D5E9FF"/>
    <a:srgbClr val="006ADF"/>
    <a:srgbClr val="AFD5FF"/>
    <a:srgbClr val="BFBFBF"/>
    <a:srgbClr val="FD5C63"/>
    <a:srgbClr val="1FA8DF"/>
    <a:srgbClr val="C9E3FF"/>
    <a:srgbClr val="69B0FF"/>
    <a:srgbClr val="BD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89929" autoAdjust="0"/>
  </p:normalViewPr>
  <p:slideViewPr>
    <p:cSldViewPr snapToGrid="0" showGuides="1">
      <p:cViewPr varScale="1">
        <p:scale>
          <a:sx n="139" d="100"/>
          <a:sy n="139" d="100"/>
        </p:scale>
        <p:origin x="894" y="120"/>
      </p:cViewPr>
      <p:guideLst>
        <p:guide orient="horz" pos="2663"/>
        <p:guide orient="horz" pos="509"/>
        <p:guide orient="horz" pos="282"/>
        <p:guide orient="horz" pos="2754"/>
        <p:guide orient="horz" pos="1983"/>
        <p:guide orient="horz" pos="1892"/>
        <p:guide orient="horz" pos="2913"/>
        <p:guide orient="horz" pos="713"/>
        <p:guide orient="horz" pos="940"/>
        <p:guide orient="horz" pos="1982"/>
        <p:guide orient="horz" pos="2459"/>
        <p:guide orient="horz" pos="735"/>
        <p:guide orient="horz" pos="872"/>
        <p:guide pos="4694"/>
        <p:guide pos="5556"/>
        <p:guide pos="2154"/>
        <p:guide pos="317"/>
        <p:guide pos="499"/>
        <p:guide pos="862"/>
        <p:guide pos="567"/>
        <p:guide pos="3583"/>
        <p:guide pos="226"/>
        <p:guide pos="1814"/>
        <p:guide pos="3855"/>
        <p:guide pos="1565"/>
        <p:guide pos="4354"/>
      </p:guideLst>
    </p:cSldViewPr>
  </p:slideViewPr>
  <p:outlineViewPr>
    <p:cViewPr>
      <p:scale>
        <a:sx n="33" d="100"/>
        <a:sy n="33" d="100"/>
      </p:scale>
      <p:origin x="0" y="107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3" d="2"/>
        <a:sy n="3" d="2"/>
      </p:scale>
      <p:origin x="0" y="0"/>
    </p:cViewPr>
  </p:notesTextViewPr>
  <p:sorterViewPr>
    <p:cViewPr>
      <p:scale>
        <a:sx n="75" d="100"/>
        <a:sy n="75" d="100"/>
      </p:scale>
      <p:origin x="0" y="34332"/>
    </p:cViewPr>
  </p:sorterViewPr>
  <p:notesViewPr>
    <p:cSldViewPr snapToGrid="0" showGuides="1">
      <p:cViewPr varScale="1">
        <p:scale>
          <a:sx n="58" d="100"/>
          <a:sy n="58" d="100"/>
        </p:scale>
        <p:origin x="2395" y="82"/>
      </p:cViewPr>
      <p:guideLst>
        <p:guide orient="horz" pos="3131"/>
        <p:guide pos="2145"/>
      </p:guideLst>
    </p:cSldViewPr>
  </p:notesViewPr>
  <p:gridSpacing cx="38525" cy="385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B2BEAE0-B2B9-4838-B61D-B37C4853A820}"/>
              </a:ext>
            </a:extLst>
          </p:cNvPr>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331B96F6-6656-4487-B8B6-1A92DD4FF4BB}"/>
              </a:ext>
            </a:extLst>
          </p:cNvPr>
          <p:cNvSpPr>
            <a:spLocks noGrp="1"/>
          </p:cNvSpPr>
          <p:nvPr>
            <p:ph type="dt" sz="quarter" idx="1"/>
          </p:nvPr>
        </p:nvSpPr>
        <p:spPr>
          <a:xfrm>
            <a:off x="3857625" y="0"/>
            <a:ext cx="2951163" cy="498475"/>
          </a:xfrm>
          <a:prstGeom prst="rect">
            <a:avLst/>
          </a:prstGeom>
        </p:spPr>
        <p:txBody>
          <a:bodyPr vert="horz" lIns="91440" tIns="45720" rIns="91440" bIns="45720" rtlCol="0"/>
          <a:lstStyle>
            <a:lvl1pPr algn="r">
              <a:defRPr sz="1200"/>
            </a:lvl1pPr>
          </a:lstStyle>
          <a:p>
            <a:fld id="{EAE40B8D-A930-48AA-8FEA-69B6EAAC55A1}" type="datetimeFigureOut">
              <a:rPr lang="de-DE" smtClean="0"/>
              <a:t>15.12.2019</a:t>
            </a:fld>
            <a:endParaRPr lang="de-DE"/>
          </a:p>
        </p:txBody>
      </p:sp>
      <p:sp>
        <p:nvSpPr>
          <p:cNvPr id="4" name="Fußzeilenplatzhalter 3">
            <a:extLst>
              <a:ext uri="{FF2B5EF4-FFF2-40B4-BE49-F238E27FC236}">
                <a16:creationId xmlns:a16="http://schemas.microsoft.com/office/drawing/2014/main" id="{21473AD0-23BB-4818-897B-B27D7822523A}"/>
              </a:ext>
            </a:extLst>
          </p:cNvPr>
          <p:cNvSpPr>
            <a:spLocks noGrp="1"/>
          </p:cNvSpPr>
          <p:nvPr>
            <p:ph type="ftr" sz="quarter" idx="2"/>
          </p:nvPr>
        </p:nvSpPr>
        <p:spPr>
          <a:xfrm>
            <a:off x="0" y="9444038"/>
            <a:ext cx="2951163" cy="4984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2CAF75B-F86D-46FB-B77E-7ED78CB283AC}"/>
              </a:ext>
            </a:extLst>
          </p:cNvPr>
          <p:cNvSpPr>
            <a:spLocks noGrp="1"/>
          </p:cNvSpPr>
          <p:nvPr>
            <p:ph type="sldNum" sz="quarter" idx="3"/>
          </p:nvPr>
        </p:nvSpPr>
        <p:spPr>
          <a:xfrm>
            <a:off x="3857625" y="9444038"/>
            <a:ext cx="2951163" cy="498475"/>
          </a:xfrm>
          <a:prstGeom prst="rect">
            <a:avLst/>
          </a:prstGeom>
        </p:spPr>
        <p:txBody>
          <a:bodyPr vert="horz" lIns="91440" tIns="45720" rIns="91440" bIns="45720" rtlCol="0" anchor="b"/>
          <a:lstStyle>
            <a:lvl1pPr algn="r">
              <a:defRPr sz="1200"/>
            </a:lvl1pPr>
          </a:lstStyle>
          <a:p>
            <a:fld id="{AEB52D8D-7E4F-4D15-B22A-E072C57222BC}" type="slidenum">
              <a:rPr lang="de-DE" smtClean="0"/>
              <a:t>‹#›</a:t>
            </a:fld>
            <a:endParaRPr lang="de-DE"/>
          </a:p>
        </p:txBody>
      </p:sp>
    </p:spTree>
    <p:extLst>
      <p:ext uri="{BB962C8B-B14F-4D97-AF65-F5344CB8AC3E}">
        <p14:creationId xmlns:p14="http://schemas.microsoft.com/office/powerpoint/2010/main" val="35069499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51163"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7625" y="0"/>
            <a:ext cx="2951163" cy="496888"/>
          </a:xfrm>
          <a:prstGeom prst="rect">
            <a:avLst/>
          </a:prstGeom>
        </p:spPr>
        <p:txBody>
          <a:bodyPr vert="horz" lIns="91440" tIns="45720" rIns="91440" bIns="45720" rtlCol="0"/>
          <a:lstStyle>
            <a:lvl1pPr algn="r">
              <a:defRPr sz="1200"/>
            </a:lvl1pPr>
          </a:lstStyle>
          <a:p>
            <a:fld id="{30B56EAF-E0C5-43D6-A3DF-6A15D81671AF}" type="datetimeFigureOut">
              <a:rPr lang="de-DE" smtClean="0"/>
              <a:t>15.12.2019</a:t>
            </a:fld>
            <a:endParaRPr lang="de-DE"/>
          </a:p>
        </p:txBody>
      </p:sp>
      <p:sp>
        <p:nvSpPr>
          <p:cNvPr id="4" name="Folienbildplatzhalter 3"/>
          <p:cNvSpPr>
            <a:spLocks noGrp="1" noRot="1" noChangeAspect="1"/>
          </p:cNvSpPr>
          <p:nvPr>
            <p:ph type="sldImg" idx="2"/>
          </p:nvPr>
        </p:nvSpPr>
        <p:spPr>
          <a:xfrm>
            <a:off x="92075" y="746125"/>
            <a:ext cx="6626225" cy="37274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1038" y="4722813"/>
            <a:ext cx="5448300" cy="44735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44038"/>
            <a:ext cx="2951163" cy="4968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7625" y="9444038"/>
            <a:ext cx="2951163" cy="496887"/>
          </a:xfrm>
          <a:prstGeom prst="rect">
            <a:avLst/>
          </a:prstGeom>
        </p:spPr>
        <p:txBody>
          <a:bodyPr vert="horz" lIns="91440" tIns="45720" rIns="91440" bIns="45720" rtlCol="0" anchor="b"/>
          <a:lstStyle>
            <a:lvl1pPr algn="r">
              <a:defRPr sz="1200"/>
            </a:lvl1pPr>
          </a:lstStyle>
          <a:p>
            <a:fld id="{9EE1478C-6B0A-48EF-8D7F-FA6196F96A96}" type="slidenum">
              <a:rPr lang="de-DE" smtClean="0"/>
              <a:t>‹#›</a:t>
            </a:fld>
            <a:endParaRPr lang="de-DE"/>
          </a:p>
        </p:txBody>
      </p:sp>
    </p:spTree>
    <p:extLst>
      <p:ext uri="{BB962C8B-B14F-4D97-AF65-F5344CB8AC3E}">
        <p14:creationId xmlns:p14="http://schemas.microsoft.com/office/powerpoint/2010/main" val="397106000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ditionslogo">
    <p:bg>
      <p:bgPr>
        <a:solidFill>
          <a:schemeClr val="tx1"/>
        </a:solidFill>
        <a:effectLst/>
      </p:bgPr>
    </p:bg>
    <p:spTree>
      <p:nvGrpSpPr>
        <p:cNvPr id="1" name=""/>
        <p:cNvGrpSpPr/>
        <p:nvPr/>
      </p:nvGrpSpPr>
      <p:grpSpPr>
        <a:xfrm>
          <a:off x="0" y="0"/>
          <a:ext cx="0" cy="0"/>
          <a:chOff x="0" y="0"/>
          <a:chExt cx="0" cy="0"/>
        </a:xfrm>
      </p:grpSpPr>
      <p:sp>
        <p:nvSpPr>
          <p:cNvPr id="12" name="Textplatzhalter 4"/>
          <p:cNvSpPr>
            <a:spLocks noGrp="1"/>
          </p:cNvSpPr>
          <p:nvPr>
            <p:ph type="body" sz="quarter" idx="11"/>
          </p:nvPr>
        </p:nvSpPr>
        <p:spPr>
          <a:xfrm>
            <a:off x="251520" y="689217"/>
            <a:ext cx="6355536" cy="360363"/>
          </a:xfrm>
          <a:prstGeom prst="rect">
            <a:avLst/>
          </a:prstGeom>
        </p:spPr>
        <p:txBody>
          <a:bodyPr/>
          <a:lstStyle>
            <a:lvl1pPr marL="0" indent="0">
              <a:buNone/>
              <a:defRPr lang="de-DE" sz="1800" b="0" kern="1200" baseline="0" dirty="0">
                <a:solidFill>
                  <a:srgbClr val="006ADF"/>
                </a:solidFill>
                <a:latin typeface="Inter UI" panose="020B0502030000000004" pitchFamily="34" charset="0"/>
                <a:ea typeface="Inter UI" panose="020B0502030000000004" pitchFamily="34" charset="0"/>
                <a:cs typeface="+mn-cs"/>
              </a:defRPr>
            </a:lvl1pPr>
          </a:lstStyle>
          <a:p>
            <a:pPr lvl="0"/>
            <a:endParaRPr lang="de-DE" dirty="0"/>
          </a:p>
        </p:txBody>
      </p:sp>
      <p:sp>
        <p:nvSpPr>
          <p:cNvPr id="3" name="Titel 2"/>
          <p:cNvSpPr>
            <a:spLocks noGrp="1"/>
          </p:cNvSpPr>
          <p:nvPr>
            <p:ph type="title"/>
          </p:nvPr>
        </p:nvSpPr>
        <p:spPr>
          <a:xfrm>
            <a:off x="251460" y="221615"/>
            <a:ext cx="6355596" cy="360000"/>
          </a:xfrm>
          <a:prstGeom prst="rect">
            <a:avLst/>
          </a:prstGeom>
        </p:spPr>
        <p:txBody>
          <a:bodyPr/>
          <a:lstStyle>
            <a:lvl1pPr algn="l">
              <a:defRPr sz="2200" b="1">
                <a:solidFill>
                  <a:schemeClr val="bg1"/>
                </a:solidFill>
                <a:latin typeface="Inter UI" panose="020B0502030000000004" pitchFamily="34" charset="0"/>
                <a:ea typeface="Inter UI" panose="020B0502030000000004" pitchFamily="34" charset="0"/>
              </a:defRPr>
            </a:lvl1pPr>
          </a:lstStyle>
          <a:p>
            <a:endParaRPr lang="en-US" dirty="0"/>
          </a:p>
        </p:txBody>
      </p:sp>
      <p:pic>
        <p:nvPicPr>
          <p:cNvPr id="5" name="Grafik 4">
            <a:extLst>
              <a:ext uri="{FF2B5EF4-FFF2-40B4-BE49-F238E27FC236}">
                <a16:creationId xmlns:a16="http://schemas.microsoft.com/office/drawing/2014/main" id="{7F016747-AAA1-443B-88AB-785907ADDD7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917271" y="3959646"/>
            <a:ext cx="693853" cy="284864"/>
          </a:xfrm>
          <a:prstGeom prst="rect">
            <a:avLst/>
          </a:prstGeom>
        </p:spPr>
      </p:pic>
      <p:pic>
        <p:nvPicPr>
          <p:cNvPr id="9" name="Grafik 8">
            <a:extLst>
              <a:ext uri="{FF2B5EF4-FFF2-40B4-BE49-F238E27FC236}">
                <a16:creationId xmlns:a16="http://schemas.microsoft.com/office/drawing/2014/main" id="{2868D0EC-DADB-4907-AA7C-B9D33BEACFF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08215" y="3091281"/>
            <a:ext cx="683137" cy="430421"/>
          </a:xfrm>
          <a:prstGeom prst="rect">
            <a:avLst/>
          </a:prstGeom>
        </p:spPr>
      </p:pic>
      <p:pic>
        <p:nvPicPr>
          <p:cNvPr id="11" name="Grafik 10">
            <a:extLst>
              <a:ext uri="{FF2B5EF4-FFF2-40B4-BE49-F238E27FC236}">
                <a16:creationId xmlns:a16="http://schemas.microsoft.com/office/drawing/2014/main" id="{0B8B5E09-CE3E-46E0-9C49-7681B789DC7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751408" y="2791325"/>
            <a:ext cx="322369" cy="557226"/>
          </a:xfrm>
          <a:prstGeom prst="rect">
            <a:avLst/>
          </a:prstGeom>
        </p:spPr>
      </p:pic>
      <p:pic>
        <p:nvPicPr>
          <p:cNvPr id="14" name="Grafik 13">
            <a:extLst>
              <a:ext uri="{FF2B5EF4-FFF2-40B4-BE49-F238E27FC236}">
                <a16:creationId xmlns:a16="http://schemas.microsoft.com/office/drawing/2014/main" id="{7EAB9168-AC46-4860-91EA-E089CE5DB99D}"/>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396211" y="1328193"/>
            <a:ext cx="359875" cy="453639"/>
          </a:xfrm>
          <a:prstGeom prst="rect">
            <a:avLst/>
          </a:prstGeom>
        </p:spPr>
      </p:pic>
      <p:pic>
        <p:nvPicPr>
          <p:cNvPr id="39" name="Grafik 38">
            <a:extLst>
              <a:ext uri="{FF2B5EF4-FFF2-40B4-BE49-F238E27FC236}">
                <a16:creationId xmlns:a16="http://schemas.microsoft.com/office/drawing/2014/main" id="{743352FF-1549-40D6-8FDD-14DD7D8F84E3}"/>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4212125" y="4488593"/>
            <a:ext cx="359875" cy="453639"/>
          </a:xfrm>
          <a:prstGeom prst="rect">
            <a:avLst/>
          </a:prstGeom>
        </p:spPr>
      </p:pic>
      <p:pic>
        <p:nvPicPr>
          <p:cNvPr id="40" name="Grafik 39">
            <a:extLst>
              <a:ext uri="{FF2B5EF4-FFF2-40B4-BE49-F238E27FC236}">
                <a16:creationId xmlns:a16="http://schemas.microsoft.com/office/drawing/2014/main" id="{E4128EE9-487D-4AC6-BBFF-DDAB85BC4B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74319" y="1711692"/>
            <a:ext cx="693853" cy="284864"/>
          </a:xfrm>
          <a:prstGeom prst="rect">
            <a:avLst/>
          </a:prstGeom>
        </p:spPr>
      </p:pic>
      <p:pic>
        <p:nvPicPr>
          <p:cNvPr id="41" name="Grafik 40">
            <a:extLst>
              <a:ext uri="{FF2B5EF4-FFF2-40B4-BE49-F238E27FC236}">
                <a16:creationId xmlns:a16="http://schemas.microsoft.com/office/drawing/2014/main" id="{F7B6308D-56CB-4D97-A5AF-D8FECDCE654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275830" y="4454385"/>
            <a:ext cx="683137" cy="430421"/>
          </a:xfrm>
          <a:prstGeom prst="rect">
            <a:avLst/>
          </a:prstGeom>
        </p:spPr>
      </p:pic>
      <p:pic>
        <p:nvPicPr>
          <p:cNvPr id="42" name="Grafik 41">
            <a:extLst>
              <a:ext uri="{FF2B5EF4-FFF2-40B4-BE49-F238E27FC236}">
                <a16:creationId xmlns:a16="http://schemas.microsoft.com/office/drawing/2014/main" id="{C39707B3-2357-46F5-AEA0-D2051B779A6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17398" y="1887178"/>
            <a:ext cx="322369" cy="557226"/>
          </a:xfrm>
          <a:prstGeom prst="rect">
            <a:avLst/>
          </a:prstGeom>
        </p:spPr>
      </p:pic>
      <p:pic>
        <p:nvPicPr>
          <p:cNvPr id="43" name="Grafik 42">
            <a:extLst>
              <a:ext uri="{FF2B5EF4-FFF2-40B4-BE49-F238E27FC236}">
                <a16:creationId xmlns:a16="http://schemas.microsoft.com/office/drawing/2014/main" id="{930F2C3A-E6F4-4EFF-A5F1-C889118C3A2D}"/>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4101086" y="2692798"/>
            <a:ext cx="359875" cy="453639"/>
          </a:xfrm>
          <a:prstGeom prst="rect">
            <a:avLst/>
          </a:prstGeom>
        </p:spPr>
      </p:pic>
      <p:pic>
        <p:nvPicPr>
          <p:cNvPr id="44" name="Grafik 43">
            <a:extLst>
              <a:ext uri="{FF2B5EF4-FFF2-40B4-BE49-F238E27FC236}">
                <a16:creationId xmlns:a16="http://schemas.microsoft.com/office/drawing/2014/main" id="{CCF551BE-1CB5-467A-B927-7B3A2845BEB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07490" y="1938972"/>
            <a:ext cx="359875" cy="453639"/>
          </a:xfrm>
          <a:prstGeom prst="rect">
            <a:avLst/>
          </a:prstGeom>
        </p:spPr>
      </p:pic>
      <p:pic>
        <p:nvPicPr>
          <p:cNvPr id="45" name="Grafik 44">
            <a:extLst>
              <a:ext uri="{FF2B5EF4-FFF2-40B4-BE49-F238E27FC236}">
                <a16:creationId xmlns:a16="http://schemas.microsoft.com/office/drawing/2014/main" id="{2693FC71-0B57-45BB-B2F3-D00C9F93B43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010795" y="2502798"/>
            <a:ext cx="683137" cy="430421"/>
          </a:xfrm>
          <a:prstGeom prst="rect">
            <a:avLst/>
          </a:prstGeom>
        </p:spPr>
      </p:pic>
    </p:spTree>
    <p:extLst>
      <p:ext uri="{BB962C8B-B14F-4D97-AF65-F5344CB8AC3E}">
        <p14:creationId xmlns:p14="http://schemas.microsoft.com/office/powerpoint/2010/main" val="72014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1">
    <p:spTree>
      <p:nvGrpSpPr>
        <p:cNvPr id="1" name=""/>
        <p:cNvGrpSpPr/>
        <p:nvPr/>
      </p:nvGrpSpPr>
      <p:grpSpPr>
        <a:xfrm>
          <a:off x="0" y="0"/>
          <a:ext cx="0" cy="0"/>
          <a:chOff x="0" y="0"/>
          <a:chExt cx="0" cy="0"/>
        </a:xfrm>
      </p:grpSpPr>
      <p:sp>
        <p:nvSpPr>
          <p:cNvPr id="3" name="Textplatzhalter 2"/>
          <p:cNvSpPr>
            <a:spLocks noGrp="1"/>
          </p:cNvSpPr>
          <p:nvPr>
            <p:ph type="body" sz="quarter" idx="10" hasCustomPrompt="1"/>
          </p:nvPr>
        </p:nvSpPr>
        <p:spPr>
          <a:xfrm>
            <a:off x="251459" y="1277183"/>
            <a:ext cx="5239727" cy="3676650"/>
          </a:xfrm>
          <a:prstGeom prst="rect">
            <a:avLst/>
          </a:prstGeom>
        </p:spPr>
        <p:txBody>
          <a:bodyPr tIns="0" bIns="0"/>
          <a:lstStyle>
            <a:lvl1pPr marL="0" indent="0" algn="l">
              <a:lnSpc>
                <a:spcPct val="150000"/>
              </a:lnSpc>
              <a:spcBef>
                <a:spcPts val="0"/>
              </a:spcBef>
              <a:buNone/>
              <a:defRPr sz="2400">
                <a:solidFill>
                  <a:srgbClr val="006ADF"/>
                </a:solidFill>
                <a:latin typeface="Inter UI Medium" panose="020B0602030000000004" pitchFamily="34" charset="0"/>
                <a:ea typeface="Inter UI Medium" panose="020B0602030000000004" pitchFamily="34" charset="0"/>
              </a:defRPr>
            </a:lvl1pPr>
            <a:lvl2pPr marL="457200" indent="0" algn="l">
              <a:buNone/>
              <a:defRPr>
                <a:solidFill>
                  <a:schemeClr val="bg1"/>
                </a:solidFill>
              </a:defRPr>
            </a:lvl2pPr>
            <a:lvl3pPr marL="914400" indent="0" algn="l">
              <a:buNone/>
              <a:defRPr>
                <a:solidFill>
                  <a:schemeClr val="bg1"/>
                </a:solidFill>
              </a:defRPr>
            </a:lvl3pPr>
            <a:lvl4pPr marL="1371600" indent="0" algn="l">
              <a:buNone/>
              <a:defRPr>
                <a:solidFill>
                  <a:schemeClr val="bg1"/>
                </a:solidFill>
              </a:defRPr>
            </a:lvl4pPr>
            <a:lvl5pPr marL="1828800" indent="0" algn="l">
              <a:buNone/>
              <a:defRPr>
                <a:solidFill>
                  <a:schemeClr val="bg1"/>
                </a:solidFill>
              </a:defRPr>
            </a:lvl5pPr>
          </a:lstStyle>
          <a:p>
            <a:r>
              <a:rPr lang="de-DE" dirty="0"/>
              <a:t>Kapitel 1</a:t>
            </a:r>
          </a:p>
          <a:p>
            <a:r>
              <a:rPr lang="de-DE" dirty="0"/>
              <a:t>Kapitel 2</a:t>
            </a:r>
          </a:p>
          <a:p>
            <a:r>
              <a:rPr lang="de-DE" dirty="0"/>
              <a:t>Kapitel 3</a:t>
            </a:r>
          </a:p>
          <a:p>
            <a:r>
              <a:rPr lang="de-DE" dirty="0"/>
              <a:t>Kapitel 4</a:t>
            </a:r>
          </a:p>
        </p:txBody>
      </p:sp>
      <p:sp>
        <p:nvSpPr>
          <p:cNvPr id="9" name="Titel 1"/>
          <p:cNvSpPr>
            <a:spLocks noGrp="1"/>
          </p:cNvSpPr>
          <p:nvPr>
            <p:ph type="title"/>
          </p:nvPr>
        </p:nvSpPr>
        <p:spPr>
          <a:xfrm>
            <a:off x="251460" y="297815"/>
            <a:ext cx="7185660" cy="665412"/>
          </a:xfrm>
          <a:prstGeom prst="rect">
            <a:avLst/>
          </a:prstGeom>
        </p:spPr>
        <p:txBody>
          <a:bodyPr/>
          <a:lstStyle>
            <a:lvl1pPr algn="l">
              <a:defRPr sz="4000" b="1">
                <a:solidFill>
                  <a:srgbClr val="006ADF"/>
                </a:solidFill>
                <a:latin typeface="Inter UI" panose="020B0502030000000004" pitchFamily="34" charset="0"/>
                <a:ea typeface="Inter UI" panose="020B0502030000000004" pitchFamily="34" charset="0"/>
              </a:defRPr>
            </a:lvl1pPr>
          </a:lstStyle>
          <a:p>
            <a:pPr lvl="0"/>
            <a:endParaRPr lang="de-DE" dirty="0"/>
          </a:p>
        </p:txBody>
      </p:sp>
    </p:spTree>
    <p:extLst>
      <p:ext uri="{BB962C8B-B14F-4D97-AF65-F5344CB8AC3E}">
        <p14:creationId xmlns:p14="http://schemas.microsoft.com/office/powerpoint/2010/main" val="409445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odule 1">
    <p:spTree>
      <p:nvGrpSpPr>
        <p:cNvPr id="1" name=""/>
        <p:cNvGrpSpPr/>
        <p:nvPr/>
      </p:nvGrpSpPr>
      <p:grpSpPr>
        <a:xfrm>
          <a:off x="0" y="0"/>
          <a:ext cx="0" cy="0"/>
          <a:chOff x="0" y="0"/>
          <a:chExt cx="0" cy="0"/>
        </a:xfrm>
      </p:grpSpPr>
      <p:sp>
        <p:nvSpPr>
          <p:cNvPr id="4" name="Textplatzhalter 17"/>
          <p:cNvSpPr>
            <a:spLocks noGrp="1"/>
          </p:cNvSpPr>
          <p:nvPr>
            <p:ph type="body" sz="quarter" idx="15"/>
          </p:nvPr>
        </p:nvSpPr>
        <p:spPr>
          <a:xfrm>
            <a:off x="6202680" y="1492250"/>
            <a:ext cx="2941319" cy="287412"/>
          </a:xfrm>
          <a:prstGeom prst="rect">
            <a:avLst/>
          </a:prstGeom>
          <a:solidFill>
            <a:schemeClr val="bg1">
              <a:lumMod val="95000"/>
            </a:schemeClr>
          </a:solidFill>
          <a:ln>
            <a:noFill/>
          </a:ln>
        </p:spPr>
        <p:txBody>
          <a:bodyPr lIns="36000" tIns="36000" rIns="36000" bIns="36000"/>
          <a:lstStyle>
            <a:lvl1pPr marL="0" indent="0">
              <a:buNone/>
              <a:defRPr sz="1000">
                <a:solidFill>
                  <a:srgbClr val="6D6D6D"/>
                </a:solidFill>
                <a:latin typeface="Inter UI" panose="020B0502030000000004" pitchFamily="34" charset="0"/>
                <a:ea typeface="Inter UI" panose="020B0502030000000004" pitchFamily="34" charset="0"/>
              </a:defRPr>
            </a:lvl1pPr>
          </a:lstStyle>
          <a:p>
            <a:pPr lvl="0"/>
            <a:endParaRPr lang="en-US" dirty="0"/>
          </a:p>
        </p:txBody>
      </p:sp>
      <p:sp>
        <p:nvSpPr>
          <p:cNvPr id="5" name="Textplatzhalter 19"/>
          <p:cNvSpPr>
            <a:spLocks noGrp="1"/>
          </p:cNvSpPr>
          <p:nvPr>
            <p:ph type="body" sz="quarter" idx="16"/>
          </p:nvPr>
        </p:nvSpPr>
        <p:spPr>
          <a:xfrm>
            <a:off x="6202680" y="3147814"/>
            <a:ext cx="2941320" cy="288032"/>
          </a:xfrm>
          <a:prstGeom prst="rect">
            <a:avLst/>
          </a:prstGeom>
          <a:solidFill>
            <a:schemeClr val="bg1">
              <a:lumMod val="95000"/>
            </a:schemeClr>
          </a:solidFill>
          <a:ln>
            <a:noFill/>
          </a:ln>
        </p:spPr>
        <p:txBody>
          <a:bodyPr lIns="36000" tIns="36000" rIns="36000" bIns="36000"/>
          <a:lstStyle>
            <a:lvl1pPr marL="0" indent="0">
              <a:buNone/>
              <a:defRPr sz="1000">
                <a:solidFill>
                  <a:srgbClr val="6D6D6D"/>
                </a:solidFill>
                <a:latin typeface="Inter UI" panose="020B0502030000000004" pitchFamily="34" charset="0"/>
                <a:ea typeface="Inter UI" panose="020B0502030000000004" pitchFamily="34" charset="0"/>
              </a:defRPr>
            </a:lvl1pPr>
          </a:lstStyle>
          <a:p>
            <a:pPr lvl="0"/>
            <a:endParaRPr lang="en-US" dirty="0"/>
          </a:p>
        </p:txBody>
      </p:sp>
      <p:sp>
        <p:nvSpPr>
          <p:cNvPr id="8" name="Textplatzhalter 2"/>
          <p:cNvSpPr>
            <a:spLocks noGrp="1"/>
          </p:cNvSpPr>
          <p:nvPr>
            <p:ph type="body" sz="quarter" idx="13"/>
          </p:nvPr>
        </p:nvSpPr>
        <p:spPr>
          <a:xfrm>
            <a:off x="6202681" y="1779662"/>
            <a:ext cx="2941320" cy="1368152"/>
          </a:xfrm>
          <a:prstGeom prst="rect">
            <a:avLst/>
          </a:prstGeom>
          <a:solidFill>
            <a:schemeClr val="bg1">
              <a:lumMod val="95000"/>
            </a:schemeClr>
          </a:solidFill>
        </p:spPr>
        <p:txBody>
          <a:bodyPr lIns="36000" tIns="0" rIns="36000" bIns="0"/>
          <a:lstStyle>
            <a:lvl1pPr marL="0" indent="0">
              <a:buNone/>
              <a:defRPr sz="1000" baseline="0">
                <a:solidFill>
                  <a:srgbClr val="6D6D6D"/>
                </a:solidFill>
                <a:latin typeface="Inter UI" panose="020B0502030000000004" pitchFamily="34" charset="0"/>
                <a:ea typeface="Inter UI" panose="020B0502030000000004" pitchFamily="34" charset="0"/>
              </a:defRPr>
            </a:lvl1pPr>
          </a:lstStyle>
          <a:p>
            <a:pPr lvl="0"/>
            <a:endParaRPr lang="en-US" dirty="0"/>
          </a:p>
        </p:txBody>
      </p:sp>
      <p:sp>
        <p:nvSpPr>
          <p:cNvPr id="9" name="Textplatzhalter 2"/>
          <p:cNvSpPr>
            <a:spLocks noGrp="1"/>
          </p:cNvSpPr>
          <p:nvPr>
            <p:ph type="body" sz="quarter" idx="14"/>
          </p:nvPr>
        </p:nvSpPr>
        <p:spPr>
          <a:xfrm>
            <a:off x="6202680" y="3435846"/>
            <a:ext cx="2941319" cy="1210478"/>
          </a:xfrm>
          <a:prstGeom prst="rect">
            <a:avLst/>
          </a:prstGeom>
          <a:solidFill>
            <a:schemeClr val="bg1">
              <a:lumMod val="95000"/>
            </a:schemeClr>
          </a:solidFill>
        </p:spPr>
        <p:txBody>
          <a:bodyPr lIns="36000" tIns="0" rIns="36000" bIns="0"/>
          <a:lstStyle>
            <a:lvl1pPr marL="0" indent="0">
              <a:buNone/>
              <a:defRPr sz="1000" baseline="0">
                <a:solidFill>
                  <a:srgbClr val="6D6D6D"/>
                </a:solidFill>
                <a:latin typeface="Inter UI" panose="020B0502030000000004" pitchFamily="34" charset="0"/>
                <a:ea typeface="Inter UI" panose="020B0502030000000004" pitchFamily="34" charset="0"/>
              </a:defRPr>
            </a:lvl1pPr>
          </a:lstStyle>
          <a:p>
            <a:pPr lvl="0"/>
            <a:endParaRPr lang="en-US" dirty="0"/>
          </a:p>
        </p:txBody>
      </p:sp>
      <p:sp>
        <p:nvSpPr>
          <p:cNvPr id="12" name="Titel 1">
            <a:extLst>
              <a:ext uri="{FF2B5EF4-FFF2-40B4-BE49-F238E27FC236}">
                <a16:creationId xmlns:a16="http://schemas.microsoft.com/office/drawing/2014/main" id="{0779D6CC-AEF0-4D68-AAE3-F0A93126FEA8}"/>
              </a:ext>
            </a:extLst>
          </p:cNvPr>
          <p:cNvSpPr>
            <a:spLocks noGrp="1"/>
          </p:cNvSpPr>
          <p:nvPr>
            <p:ph type="title"/>
          </p:nvPr>
        </p:nvSpPr>
        <p:spPr>
          <a:xfrm>
            <a:off x="251460" y="297815"/>
            <a:ext cx="7185660" cy="360000"/>
          </a:xfrm>
          <a:prstGeom prst="rect">
            <a:avLst/>
          </a:prstGeom>
        </p:spPr>
        <p:txBody>
          <a:bodyPr/>
          <a:lstStyle>
            <a:lvl1pPr algn="l">
              <a:defRPr sz="2200" b="1">
                <a:latin typeface="Inter UI" panose="020B0502030000000004" pitchFamily="34" charset="0"/>
                <a:ea typeface="Inter UI" panose="020B0502030000000004" pitchFamily="34" charset="0"/>
              </a:defRPr>
            </a:lvl1pPr>
          </a:lstStyle>
          <a:p>
            <a:pPr lvl="0"/>
            <a:endParaRPr lang="de-DE" dirty="0"/>
          </a:p>
        </p:txBody>
      </p:sp>
      <p:sp>
        <p:nvSpPr>
          <p:cNvPr id="13" name="Textplatzhalter 4">
            <a:extLst>
              <a:ext uri="{FF2B5EF4-FFF2-40B4-BE49-F238E27FC236}">
                <a16:creationId xmlns:a16="http://schemas.microsoft.com/office/drawing/2014/main" id="{5426FAE3-D81F-477C-AFD8-EC545A50F8CD}"/>
              </a:ext>
            </a:extLst>
          </p:cNvPr>
          <p:cNvSpPr>
            <a:spLocks noGrp="1"/>
          </p:cNvSpPr>
          <p:nvPr>
            <p:ph type="body" sz="quarter" idx="11"/>
          </p:nvPr>
        </p:nvSpPr>
        <p:spPr>
          <a:xfrm>
            <a:off x="251520" y="689217"/>
            <a:ext cx="7185600" cy="360363"/>
          </a:xfrm>
          <a:prstGeom prst="rect">
            <a:avLst/>
          </a:prstGeom>
        </p:spPr>
        <p:txBody>
          <a:bodyPr/>
          <a:lstStyle>
            <a:lvl1pPr marL="0" indent="0">
              <a:buNone/>
              <a:defRPr lang="de-DE" sz="1800" b="0" kern="1200" baseline="0" dirty="0">
                <a:solidFill>
                  <a:srgbClr val="006ADF"/>
                </a:solidFill>
                <a:latin typeface="Inter UI Medium" panose="020B0602030000000004" pitchFamily="34" charset="0"/>
                <a:ea typeface="Inter UI Medium" panose="020B0602030000000004" pitchFamily="34" charset="0"/>
                <a:cs typeface="+mn-cs"/>
              </a:defRPr>
            </a:lvl1pPr>
          </a:lstStyle>
          <a:p>
            <a:pPr lvl="0"/>
            <a:endParaRPr lang="de-DE" dirty="0"/>
          </a:p>
        </p:txBody>
      </p:sp>
      <p:sp>
        <p:nvSpPr>
          <p:cNvPr id="10" name="Foliennummernplatzhalter 2">
            <a:extLst>
              <a:ext uri="{FF2B5EF4-FFF2-40B4-BE49-F238E27FC236}">
                <a16:creationId xmlns:a16="http://schemas.microsoft.com/office/drawing/2014/main" id="{EFE19150-1C6A-46AA-9B6E-1AEE16C413EE}"/>
              </a:ext>
            </a:extLst>
          </p:cNvPr>
          <p:cNvSpPr txBox="1">
            <a:spLocks/>
          </p:cNvSpPr>
          <p:nvPr userDrawn="1"/>
        </p:nvSpPr>
        <p:spPr>
          <a:xfrm>
            <a:off x="6865620" y="4767263"/>
            <a:ext cx="2133600" cy="274637"/>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67B537-A00D-4F13-8F30-8D19D16E511C}" type="slidenum">
              <a:rPr lang="de-DE" sz="1000" smtClean="0">
                <a:latin typeface="Inter UI" panose="020B0502030000000004" pitchFamily="34" charset="0"/>
                <a:ea typeface="Inter UI" panose="020B0502030000000004" pitchFamily="34" charset="0"/>
              </a:rPr>
              <a:pPr/>
              <a:t>‹#›</a:t>
            </a:fld>
            <a:endParaRPr lang="de-DE" sz="1000" dirty="0">
              <a:latin typeface="Inter UI" panose="020B0502030000000004" pitchFamily="34" charset="0"/>
              <a:ea typeface="Inter UI" panose="020B0502030000000004" pitchFamily="34" charset="0"/>
            </a:endParaRPr>
          </a:p>
        </p:txBody>
      </p:sp>
    </p:spTree>
    <p:extLst>
      <p:ext uri="{BB962C8B-B14F-4D97-AF65-F5344CB8AC3E}">
        <p14:creationId xmlns:p14="http://schemas.microsoft.com/office/powerpoint/2010/main" val="359105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ory slide">
    <p:spTree>
      <p:nvGrpSpPr>
        <p:cNvPr id="1" name=""/>
        <p:cNvGrpSpPr/>
        <p:nvPr/>
      </p:nvGrpSpPr>
      <p:grpSpPr>
        <a:xfrm>
          <a:off x="0" y="0"/>
          <a:ext cx="0" cy="0"/>
          <a:chOff x="0" y="0"/>
          <a:chExt cx="0" cy="0"/>
        </a:xfrm>
      </p:grpSpPr>
      <p:sp>
        <p:nvSpPr>
          <p:cNvPr id="4" name="Textplatzhalter 17"/>
          <p:cNvSpPr>
            <a:spLocks noGrp="1"/>
          </p:cNvSpPr>
          <p:nvPr>
            <p:ph type="body" sz="quarter" idx="15"/>
          </p:nvPr>
        </p:nvSpPr>
        <p:spPr>
          <a:xfrm>
            <a:off x="6202680" y="1492250"/>
            <a:ext cx="2941319" cy="2962034"/>
          </a:xfrm>
          <a:prstGeom prst="rect">
            <a:avLst/>
          </a:prstGeom>
          <a:solidFill>
            <a:srgbClr val="D5E9FF"/>
          </a:solidFill>
          <a:ln>
            <a:noFill/>
          </a:ln>
        </p:spPr>
        <p:txBody>
          <a:bodyPr lIns="36000" tIns="36000" rIns="36000" bIns="36000"/>
          <a:lstStyle>
            <a:lvl1pPr marL="0" indent="0">
              <a:buNone/>
              <a:defRPr sz="1000">
                <a:solidFill>
                  <a:srgbClr val="6D6D6D"/>
                </a:solidFill>
                <a:latin typeface="Inter UI" panose="020B0502030000000004" pitchFamily="34" charset="0"/>
                <a:ea typeface="Inter UI" panose="020B0502030000000004" pitchFamily="34" charset="0"/>
              </a:defRPr>
            </a:lvl1pPr>
          </a:lstStyle>
          <a:p>
            <a:pPr lvl="0"/>
            <a:endParaRPr lang="en-US" dirty="0"/>
          </a:p>
        </p:txBody>
      </p:sp>
      <p:sp>
        <p:nvSpPr>
          <p:cNvPr id="12" name="Titel 1">
            <a:extLst>
              <a:ext uri="{FF2B5EF4-FFF2-40B4-BE49-F238E27FC236}">
                <a16:creationId xmlns:a16="http://schemas.microsoft.com/office/drawing/2014/main" id="{0779D6CC-AEF0-4D68-AAE3-F0A93126FEA8}"/>
              </a:ext>
            </a:extLst>
          </p:cNvPr>
          <p:cNvSpPr>
            <a:spLocks noGrp="1"/>
          </p:cNvSpPr>
          <p:nvPr>
            <p:ph type="title"/>
          </p:nvPr>
        </p:nvSpPr>
        <p:spPr>
          <a:xfrm>
            <a:off x="251460" y="297815"/>
            <a:ext cx="7185660" cy="360000"/>
          </a:xfrm>
          <a:prstGeom prst="rect">
            <a:avLst/>
          </a:prstGeom>
        </p:spPr>
        <p:txBody>
          <a:bodyPr/>
          <a:lstStyle>
            <a:lvl1pPr algn="l">
              <a:defRPr sz="2200" b="1">
                <a:latin typeface="Inter UI" panose="020B0502030000000004" pitchFamily="34" charset="0"/>
                <a:ea typeface="Inter UI" panose="020B0502030000000004" pitchFamily="34" charset="0"/>
              </a:defRPr>
            </a:lvl1pPr>
          </a:lstStyle>
          <a:p>
            <a:pPr lvl="0"/>
            <a:endParaRPr lang="de-DE" dirty="0"/>
          </a:p>
        </p:txBody>
      </p:sp>
      <p:sp>
        <p:nvSpPr>
          <p:cNvPr id="13" name="Textplatzhalter 4">
            <a:extLst>
              <a:ext uri="{FF2B5EF4-FFF2-40B4-BE49-F238E27FC236}">
                <a16:creationId xmlns:a16="http://schemas.microsoft.com/office/drawing/2014/main" id="{5426FAE3-D81F-477C-AFD8-EC545A50F8CD}"/>
              </a:ext>
            </a:extLst>
          </p:cNvPr>
          <p:cNvSpPr>
            <a:spLocks noGrp="1"/>
          </p:cNvSpPr>
          <p:nvPr>
            <p:ph type="body" sz="quarter" idx="11"/>
          </p:nvPr>
        </p:nvSpPr>
        <p:spPr>
          <a:xfrm>
            <a:off x="251520" y="689217"/>
            <a:ext cx="7185600" cy="360363"/>
          </a:xfrm>
          <a:prstGeom prst="rect">
            <a:avLst/>
          </a:prstGeom>
        </p:spPr>
        <p:txBody>
          <a:bodyPr/>
          <a:lstStyle>
            <a:lvl1pPr marL="0" indent="0">
              <a:buNone/>
              <a:defRPr lang="de-DE" sz="1800" b="0" kern="1200" baseline="0" dirty="0">
                <a:solidFill>
                  <a:srgbClr val="006ADF"/>
                </a:solidFill>
                <a:latin typeface="Inter UI Medium" panose="020B0602030000000004" pitchFamily="34" charset="0"/>
                <a:ea typeface="Inter UI Medium" panose="020B0602030000000004" pitchFamily="34" charset="0"/>
                <a:cs typeface="+mn-cs"/>
              </a:defRPr>
            </a:lvl1pPr>
          </a:lstStyle>
          <a:p>
            <a:pPr lvl="0"/>
            <a:endParaRPr lang="de-DE" dirty="0"/>
          </a:p>
        </p:txBody>
      </p:sp>
      <p:sp>
        <p:nvSpPr>
          <p:cNvPr id="10" name="Foliennummernplatzhalter 2">
            <a:extLst>
              <a:ext uri="{FF2B5EF4-FFF2-40B4-BE49-F238E27FC236}">
                <a16:creationId xmlns:a16="http://schemas.microsoft.com/office/drawing/2014/main" id="{EFE19150-1C6A-46AA-9B6E-1AEE16C413EE}"/>
              </a:ext>
            </a:extLst>
          </p:cNvPr>
          <p:cNvSpPr txBox="1">
            <a:spLocks/>
          </p:cNvSpPr>
          <p:nvPr userDrawn="1"/>
        </p:nvSpPr>
        <p:spPr>
          <a:xfrm>
            <a:off x="6865620" y="4767263"/>
            <a:ext cx="2133600" cy="274637"/>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67B537-A00D-4F13-8F30-8D19D16E511C}" type="slidenum">
              <a:rPr lang="de-DE" sz="1000" smtClean="0">
                <a:latin typeface="Inter UI" panose="020B0502030000000004" pitchFamily="34" charset="0"/>
                <a:ea typeface="Inter UI" panose="020B0502030000000004" pitchFamily="34" charset="0"/>
              </a:rPr>
              <a:pPr/>
              <a:t>‹#›</a:t>
            </a:fld>
            <a:endParaRPr lang="de-DE" sz="1000" dirty="0">
              <a:latin typeface="Inter UI" panose="020B0502030000000004" pitchFamily="34" charset="0"/>
              <a:ea typeface="Inter UI" panose="020B0502030000000004" pitchFamily="34" charset="0"/>
            </a:endParaRPr>
          </a:p>
        </p:txBody>
      </p:sp>
    </p:spTree>
    <p:extLst>
      <p:ext uri="{BB962C8B-B14F-4D97-AF65-F5344CB8AC3E}">
        <p14:creationId xmlns:p14="http://schemas.microsoft.com/office/powerpoint/2010/main" val="150620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06B00259-A45D-403A-8AD1-A15D04690DC1}"/>
              </a:ext>
            </a:extLst>
          </p:cNvPr>
          <p:cNvSpPr>
            <a:spLocks noGrp="1"/>
          </p:cNvSpPr>
          <p:nvPr>
            <p:ph type="title"/>
          </p:nvPr>
        </p:nvSpPr>
        <p:spPr>
          <a:xfrm>
            <a:off x="251460" y="297815"/>
            <a:ext cx="7185660" cy="360000"/>
          </a:xfrm>
          <a:prstGeom prst="rect">
            <a:avLst/>
          </a:prstGeom>
        </p:spPr>
        <p:txBody>
          <a:bodyPr/>
          <a:lstStyle>
            <a:lvl1pPr algn="l">
              <a:defRPr sz="2200" b="1">
                <a:latin typeface="Inter UI" panose="020B0502030000000004" pitchFamily="34" charset="0"/>
                <a:ea typeface="Inter UI" panose="020B0502030000000004" pitchFamily="34" charset="0"/>
              </a:defRPr>
            </a:lvl1pPr>
          </a:lstStyle>
          <a:p>
            <a:pPr lvl="0"/>
            <a:endParaRPr lang="de-DE" dirty="0"/>
          </a:p>
        </p:txBody>
      </p:sp>
      <p:sp>
        <p:nvSpPr>
          <p:cNvPr id="9" name="Textplatzhalter 4">
            <a:extLst>
              <a:ext uri="{FF2B5EF4-FFF2-40B4-BE49-F238E27FC236}">
                <a16:creationId xmlns:a16="http://schemas.microsoft.com/office/drawing/2014/main" id="{9E1A6D0C-AC35-48BD-A596-2252E2B5DFEC}"/>
              </a:ext>
            </a:extLst>
          </p:cNvPr>
          <p:cNvSpPr>
            <a:spLocks noGrp="1"/>
          </p:cNvSpPr>
          <p:nvPr>
            <p:ph type="body" sz="quarter" idx="11"/>
          </p:nvPr>
        </p:nvSpPr>
        <p:spPr>
          <a:xfrm>
            <a:off x="251520" y="689217"/>
            <a:ext cx="7185600" cy="360363"/>
          </a:xfrm>
          <a:prstGeom prst="rect">
            <a:avLst/>
          </a:prstGeom>
        </p:spPr>
        <p:txBody>
          <a:bodyPr/>
          <a:lstStyle>
            <a:lvl1pPr marL="0" indent="0">
              <a:buNone/>
              <a:defRPr lang="de-DE" sz="1800" b="0" kern="1200" baseline="0" dirty="0">
                <a:solidFill>
                  <a:srgbClr val="006ADF"/>
                </a:solidFill>
                <a:latin typeface="Inter UI Medium" panose="020B0602030000000004" pitchFamily="34" charset="0"/>
                <a:ea typeface="Inter UI Medium" panose="020B0602030000000004" pitchFamily="34" charset="0"/>
                <a:cs typeface="+mn-cs"/>
              </a:defRPr>
            </a:lvl1pPr>
          </a:lstStyle>
          <a:p>
            <a:pPr lvl="0"/>
            <a:endParaRPr lang="de-DE" dirty="0"/>
          </a:p>
        </p:txBody>
      </p:sp>
      <p:sp>
        <p:nvSpPr>
          <p:cNvPr id="4" name="Foliennummernplatzhalter 2">
            <a:extLst>
              <a:ext uri="{FF2B5EF4-FFF2-40B4-BE49-F238E27FC236}">
                <a16:creationId xmlns:a16="http://schemas.microsoft.com/office/drawing/2014/main" id="{E1EA4A7F-5334-49B0-8CF4-F6A370881A9A}"/>
              </a:ext>
            </a:extLst>
          </p:cNvPr>
          <p:cNvSpPr txBox="1">
            <a:spLocks/>
          </p:cNvSpPr>
          <p:nvPr userDrawn="1"/>
        </p:nvSpPr>
        <p:spPr>
          <a:xfrm>
            <a:off x="6865620" y="4767263"/>
            <a:ext cx="2133600" cy="274637"/>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67B537-A00D-4F13-8F30-8D19D16E511C}" type="slidenum">
              <a:rPr lang="de-DE" sz="1000" smtClean="0">
                <a:latin typeface="Inter UI" panose="020B0502030000000004" pitchFamily="34" charset="0"/>
                <a:ea typeface="Inter UI" panose="020B0502030000000004" pitchFamily="34" charset="0"/>
              </a:rPr>
              <a:pPr/>
              <a:t>‹#›</a:t>
            </a:fld>
            <a:endParaRPr lang="de-DE" sz="1000" dirty="0">
              <a:latin typeface="Inter UI" panose="020B0502030000000004" pitchFamily="34" charset="0"/>
              <a:ea typeface="Inter UI" panose="020B0502030000000004" pitchFamily="34" charset="0"/>
            </a:endParaRPr>
          </a:p>
        </p:txBody>
      </p:sp>
    </p:spTree>
    <p:extLst>
      <p:ext uri="{BB962C8B-B14F-4D97-AF65-F5344CB8AC3E}">
        <p14:creationId xmlns:p14="http://schemas.microsoft.com/office/powerpoint/2010/main" val="282811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udienlogo_Editionslogo">
    <p:spTree>
      <p:nvGrpSpPr>
        <p:cNvPr id="1" name=""/>
        <p:cNvGrpSpPr/>
        <p:nvPr/>
      </p:nvGrpSpPr>
      <p:grpSpPr>
        <a:xfrm>
          <a:off x="0" y="0"/>
          <a:ext cx="0" cy="0"/>
          <a:chOff x="0" y="0"/>
          <a:chExt cx="0" cy="0"/>
        </a:xfrm>
      </p:grpSpPr>
      <p:sp>
        <p:nvSpPr>
          <p:cNvPr id="8" name="Rectangle 26"/>
          <p:cNvSpPr/>
          <p:nvPr userDrawn="1"/>
        </p:nvSpPr>
        <p:spPr>
          <a:xfrm>
            <a:off x="0" y="1194195"/>
            <a:ext cx="9150344" cy="3949305"/>
          </a:xfrm>
          <a:prstGeom prst="rect">
            <a:avLst/>
          </a:prstGeom>
          <a:solidFill>
            <a:srgbClr val="006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Inter UI" panose="020B0502030000000004" pitchFamily="34" charset="0"/>
              <a:ea typeface="Inter UI" panose="020B0502030000000004" pitchFamily="34" charset="0"/>
            </a:endParaRPr>
          </a:p>
        </p:txBody>
      </p:sp>
      <p:sp>
        <p:nvSpPr>
          <p:cNvPr id="11" name="Titel 1">
            <a:extLst>
              <a:ext uri="{FF2B5EF4-FFF2-40B4-BE49-F238E27FC236}">
                <a16:creationId xmlns:a16="http://schemas.microsoft.com/office/drawing/2014/main" id="{EDADA9F9-C278-427D-A21D-2D814360E42C}"/>
              </a:ext>
            </a:extLst>
          </p:cNvPr>
          <p:cNvSpPr>
            <a:spLocks noGrp="1"/>
          </p:cNvSpPr>
          <p:nvPr>
            <p:ph type="title"/>
          </p:nvPr>
        </p:nvSpPr>
        <p:spPr>
          <a:xfrm>
            <a:off x="251460" y="297815"/>
            <a:ext cx="7185660" cy="360000"/>
          </a:xfrm>
          <a:prstGeom prst="rect">
            <a:avLst/>
          </a:prstGeom>
        </p:spPr>
        <p:txBody>
          <a:bodyPr/>
          <a:lstStyle>
            <a:lvl1pPr algn="l">
              <a:defRPr sz="2200" b="1">
                <a:latin typeface="Inter UI" panose="020B0502030000000004" pitchFamily="34" charset="0"/>
                <a:ea typeface="Inter UI" panose="020B0502030000000004" pitchFamily="34" charset="0"/>
              </a:defRPr>
            </a:lvl1pPr>
          </a:lstStyle>
          <a:p>
            <a:pPr lvl="0"/>
            <a:endParaRPr lang="de-DE" dirty="0"/>
          </a:p>
        </p:txBody>
      </p:sp>
      <p:sp>
        <p:nvSpPr>
          <p:cNvPr id="13" name="Textplatzhalter 4">
            <a:extLst>
              <a:ext uri="{FF2B5EF4-FFF2-40B4-BE49-F238E27FC236}">
                <a16:creationId xmlns:a16="http://schemas.microsoft.com/office/drawing/2014/main" id="{1A80F898-2668-464D-A1D2-1821293467D4}"/>
              </a:ext>
            </a:extLst>
          </p:cNvPr>
          <p:cNvSpPr>
            <a:spLocks noGrp="1"/>
          </p:cNvSpPr>
          <p:nvPr>
            <p:ph type="body" sz="quarter" idx="11"/>
          </p:nvPr>
        </p:nvSpPr>
        <p:spPr>
          <a:xfrm>
            <a:off x="251520" y="689217"/>
            <a:ext cx="7185600" cy="360363"/>
          </a:xfrm>
          <a:prstGeom prst="rect">
            <a:avLst/>
          </a:prstGeom>
        </p:spPr>
        <p:txBody>
          <a:bodyPr/>
          <a:lstStyle>
            <a:lvl1pPr marL="0" indent="0">
              <a:buNone/>
              <a:defRPr lang="de-DE" sz="1800" b="0" kern="1200" baseline="0" dirty="0">
                <a:solidFill>
                  <a:srgbClr val="006ADF"/>
                </a:solidFill>
                <a:latin typeface="Inter UI" panose="020B0502030000000004" pitchFamily="34" charset="0"/>
                <a:ea typeface="Inter UI" panose="020B0502030000000004" pitchFamily="34" charset="0"/>
                <a:cs typeface="+mn-cs"/>
              </a:defRPr>
            </a:lvl1pPr>
          </a:lstStyle>
          <a:p>
            <a:pPr lvl="0"/>
            <a:endParaRPr lang="de-DE" dirty="0"/>
          </a:p>
        </p:txBody>
      </p:sp>
    </p:spTree>
    <p:extLst>
      <p:ext uri="{BB962C8B-B14F-4D97-AF65-F5344CB8AC3E}">
        <p14:creationId xmlns:p14="http://schemas.microsoft.com/office/powerpoint/2010/main" val="327480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 Target="../slides/slide3.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Grafik 4">
            <a:hlinkClick r:id="rId8" action="ppaction://hlinksldjump"/>
            <a:extLst>
              <a:ext uri="{FF2B5EF4-FFF2-40B4-BE49-F238E27FC236}">
                <a16:creationId xmlns:a16="http://schemas.microsoft.com/office/drawing/2014/main" id="{A6C27EFD-DD33-41C8-892C-EE251D3276FC}"/>
              </a:ext>
            </a:extLst>
          </p:cNvPr>
          <p:cNvPicPr>
            <a:picLocks noChangeAspect="1"/>
          </p:cNvPicPr>
          <p:nvPr userDrawn="1"/>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597671" y="267071"/>
            <a:ext cx="1340074" cy="255600"/>
          </a:xfrm>
          <a:prstGeom prst="rect">
            <a:avLst/>
          </a:prstGeom>
        </p:spPr>
      </p:pic>
    </p:spTree>
    <p:extLst>
      <p:ext uri="{BB962C8B-B14F-4D97-AF65-F5344CB8AC3E}">
        <p14:creationId xmlns:p14="http://schemas.microsoft.com/office/powerpoint/2010/main" val="15276300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3" r:id="rId4"/>
    <p:sldLayoutId id="2147483871" r:id="rId5"/>
    <p:sldLayoutId id="2147483872"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file:///E:\LOKAL\barometer\_tAB_19\emf\M1\01_01.emf"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file:///E:\LOKAL\barometer\_tAB_19\emf\M1\01_08_5.emf"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file:///E:\LOKAL\barometer\_tAB_19\emf\M1\01_03.emf" TargetMode="External"/><Relationship Id="rId1" Type="http://schemas.openxmlformats.org/officeDocument/2006/relationships/slideLayout" Target="../slideLayouts/slideLayout3.xml"/><Relationship Id="rId4" Type="http://schemas.openxmlformats.org/officeDocument/2006/relationships/image" Target="file:///E:\LOKAL\barometer\_tAB_19\emf\M0\01_08_3.em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file:///E:\LOKAL\barometer\_tAB_19\emf\M1\02_09.emf"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file:///E:\LOKAL\barometer\_tAB_19\emf\M1\02_08.em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file:///E:\LOKAL\barometer\_tAB_19\emf\M0\01_03.emf"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file:///E:\LOKAL\barometer\_tAB_19\emf\M1\01_02.emf"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file:///E:\LOKAL\barometer\_tAB_19\emf\M1\02_05.em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E:\LOKAL\barometer\_tAB_19\emf\M1\02_06.em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file:///E:\LOKAL\barometer\_tAB_19\emf\M0\01_08_1.emf" TargetMode="External"/><Relationship Id="rId2" Type="http://schemas.openxmlformats.org/officeDocument/2006/relationships/image" Target="file:///E:\LOKAL\barometer\_tAB_19\emf\M1\02_10_2.emf"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file:///E:\LOKAL\barometer\_tAB_19\emf\M1\03_01.em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file:///E:\LOKAL\barometer\_tAB_19\emf\M1\02_12.emf"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file:///E:\LOKAL\barometer\_tAB_19\emf\M1\01_09.emf"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E:\LOKAL\barometer\_tAB_19\emf\M1\01_10_4.emf"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file:///E:\LOKAL\barometer\_tAB_19\emf\M1\01_10_5.emf"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file:///E:\LOKAL\barometer\_tAB_19\emf\M1\01_11.emf"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file:///E:\LOKAL\barometer\_tAB_19\emf\M1\01_12_4.emf"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file:///E:\LOKAL\barometer\_tAB_19\emf\M1\01_12_5.emf"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file:///E:\LOKAL\barometer\_tAB_19\emf\M1\02_11.emf"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file:///E:\LOKAL\barometer\_tAB_19\emf\M1\01_05.em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file:///E:\LOKAL\barometer\_tAB_19\emf\M1\02_10_1.emf"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file:///E:\LOKAL\barometer\_tAB_19\emf\M1\01_06.emf"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file:///E:\LOKAL\barometer\_tAB_19\emf\M1\01_04.em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file:///E:\LOKAL\barometer\_tAB_19\emf\M1\01_07.em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file:///E:\LOKAL\barometer\_tAB_19\emf\M1\01_08_2.emf" TargetMode="External"/><Relationship Id="rId1" Type="http://schemas.openxmlformats.org/officeDocument/2006/relationships/slideLayout" Target="../slideLayouts/slideLayout3.xml"/><Relationship Id="rId4" Type="http://schemas.openxmlformats.org/officeDocument/2006/relationships/image" Target="file:///E:\LOKAL\barometer\_tAB_19\emf\M0\01_08_1.em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file:///E:\LOKAL\barometer\_tAB_19\emf\M1\01_08_1.em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file:///E:\LOKAL\barometer\_tAB_19\emf\M1\01_08_4.emf"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4"/>
          </p:nvPr>
        </p:nvSpPr>
        <p:spPr/>
        <p:txBody>
          <a:bodyPr/>
          <a:lstStyle/>
          <a:p>
            <a:endParaRPr lang="en-US" dirty="0"/>
          </a:p>
        </p:txBody>
      </p:sp>
      <p:sp>
        <p:nvSpPr>
          <p:cNvPr id="2" name="Textplatzhalter 1">
            <a:extLst>
              <a:ext uri="{FF2B5EF4-FFF2-40B4-BE49-F238E27FC236}">
                <a16:creationId xmlns:a16="http://schemas.microsoft.com/office/drawing/2014/main" id="{60382406-80C5-491A-BAD6-3A4F7FEBA3C9}"/>
              </a:ext>
            </a:extLst>
          </p:cNvPr>
          <p:cNvSpPr>
            <a:spLocks noGrp="1"/>
          </p:cNvSpPr>
          <p:nvPr>
            <p:ph type="body" sz="quarter" idx="15"/>
          </p:nvPr>
        </p:nvSpPr>
        <p:spPr/>
        <p:txBody>
          <a:bodyPr/>
          <a:lstStyle/>
          <a:p>
            <a:r>
              <a:rPr lang="de-DE" dirty="0"/>
              <a:t>Die Graphik zeigt…</a:t>
            </a:r>
          </a:p>
        </p:txBody>
      </p:sp>
      <p:sp>
        <p:nvSpPr>
          <p:cNvPr id="3" name="Textplatzhalter 2">
            <a:extLst>
              <a:ext uri="{FF2B5EF4-FFF2-40B4-BE49-F238E27FC236}">
                <a16:creationId xmlns:a16="http://schemas.microsoft.com/office/drawing/2014/main" id="{C180A557-BD85-42BF-AFF7-1BA002E42254}"/>
              </a:ext>
            </a:extLst>
          </p:cNvPr>
          <p:cNvSpPr>
            <a:spLocks noGrp="1"/>
          </p:cNvSpPr>
          <p:nvPr>
            <p:ph type="body" sz="quarter" idx="16"/>
          </p:nvPr>
        </p:nvSpPr>
        <p:spPr/>
        <p:txBody>
          <a:bodyPr/>
          <a:lstStyle/>
          <a:p>
            <a:endParaRPr lang="de-DE"/>
          </a:p>
        </p:txBody>
      </p:sp>
      <p:sp>
        <p:nvSpPr>
          <p:cNvPr id="5" name="Textplatzhalter 4"/>
          <p:cNvSpPr>
            <a:spLocks noGrp="1"/>
          </p:cNvSpPr>
          <p:nvPr>
            <p:ph type="body" sz="quarter" idx="13"/>
          </p:nvPr>
        </p:nvSpPr>
        <p:spPr/>
        <p:txBody>
          <a:bodyPr/>
          <a:lstStyle/>
          <a:p>
            <a:r>
              <a:rPr lang="de-DE" dirty="0"/>
              <a:t>…das dreistufige Verfahren zur Ermittlung des </a:t>
            </a:r>
            <a:r>
              <a:rPr lang="de-DE" dirty="0" err="1"/>
              <a:t>trendence</a:t>
            </a:r>
            <a:r>
              <a:rPr lang="de-DE" dirty="0"/>
              <a:t> Top-Arbeitgeber-Rankings:</a:t>
            </a:r>
          </a:p>
          <a:p>
            <a:r>
              <a:rPr lang="de-DE" dirty="0"/>
              <a:t>Zunächst streichen die Studierenden alle Arbeitgeber, die sie nicht kennen. Aus der Liste der verbleibenden Arbeitgeber bestimmen sie nun Unternehmen, die ihnen als Arbeitgeber generell attraktiv erscheinen (max. 10). Erst aus dieser Liste wählen die Studierenden die Arbeitgeber, bei denen sie sich bewerben möchten (max. 3 aus 10). Neben den Prozentangaben finden Sie in Klammern die Rangpositionen von Ihnen und Ihren Wettbewerben auf den drei genannten Stufen (max. 120).</a:t>
            </a:r>
            <a:endParaRPr lang="en-US" dirty="0"/>
          </a:p>
        </p:txBody>
      </p:sp>
      <p:sp>
        <p:nvSpPr>
          <p:cNvPr id="47" name="Titel 46"/>
          <p:cNvSpPr>
            <a:spLocks noGrp="1"/>
          </p:cNvSpPr>
          <p:nvPr>
            <p:ph type="title"/>
          </p:nvPr>
        </p:nvSpPr>
        <p:spPr/>
        <p:txBody>
          <a:bodyPr/>
          <a:lstStyle/>
          <a:p>
            <a:r>
              <a:rPr lang="de-DE" dirty="0"/>
              <a:t>Status quo</a:t>
            </a:r>
            <a:endParaRPr lang="en-US" dirty="0"/>
          </a:p>
        </p:txBody>
      </p:sp>
      <p:sp>
        <p:nvSpPr>
          <p:cNvPr id="20" name="Textplatzhalter 19"/>
          <p:cNvSpPr>
            <a:spLocks noGrp="1"/>
          </p:cNvSpPr>
          <p:nvPr>
            <p:ph type="body" sz="quarter" idx="11"/>
          </p:nvPr>
        </p:nvSpPr>
        <p:spPr/>
        <p:txBody>
          <a:bodyPr/>
          <a:lstStyle/>
          <a:p>
            <a:r>
              <a:rPr lang="de-DE" dirty="0"/>
              <a:t>Von der Bekanntheit zur Bewerbung</a:t>
            </a:r>
            <a:endParaRPr lang="en-US" dirty="0"/>
          </a:p>
        </p:txBody>
      </p:sp>
      <p:pic>
        <p:nvPicPr>
          <p:cNvPr id="8" name="Grafik 7"/>
          <p:cNvPicPr>
            <a:picLocks noChangeAspect="1"/>
          </p:cNvPicPr>
          <p:nvPr/>
        </p:nvPicPr>
        <p:blipFill rotWithShape="1">
          <a:blip r:link="rId2" cstate="print">
            <a:extLst>
              <a:ext uri="{28A0092B-C50C-407E-A947-70E740481C1C}">
                <a14:useLocalDpi xmlns:a14="http://schemas.microsoft.com/office/drawing/2010/main" val="0"/>
              </a:ext>
            </a:extLst>
          </a:blip>
          <a:srcRect l="4132" r="12"/>
          <a:stretch>
            <a:fillRect/>
          </a:stretch>
        </p:blipFill>
        <p:spPr>
          <a:xfrm>
            <a:off x="320912" y="1319730"/>
            <a:ext cx="5175250" cy="3241432"/>
          </a:xfrm>
          <a:prstGeom prst="rect">
            <a:avLst/>
          </a:prstGeom>
          <a:noFill/>
          <a:ln>
            <a:noFill/>
          </a:ln>
        </p:spPr>
      </p:pic>
    </p:spTree>
    <p:extLst>
      <p:ext uri="{BB962C8B-B14F-4D97-AF65-F5344CB8AC3E}">
        <p14:creationId xmlns:p14="http://schemas.microsoft.com/office/powerpoint/2010/main" val="155557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5"/>
          </p:nvPr>
        </p:nvSpPr>
        <p:spPr/>
        <p:txBody>
          <a:bodyPr/>
          <a:lstStyle/>
          <a:p>
            <a:r>
              <a:rPr lang="de-DE" dirty="0"/>
              <a:t>Die Grafik zeigt…</a:t>
            </a:r>
            <a:endParaRPr lang="en-US" dirty="0"/>
          </a:p>
        </p:txBody>
      </p:sp>
      <p:sp>
        <p:nvSpPr>
          <p:cNvPr id="9" name="Textplatzhalter 8"/>
          <p:cNvSpPr>
            <a:spLocks noGrp="1"/>
          </p:cNvSpPr>
          <p:nvPr>
            <p:ph type="body" sz="quarter" idx="16"/>
          </p:nvPr>
        </p:nvSpPr>
        <p:spPr/>
        <p:txBody>
          <a:bodyPr/>
          <a:lstStyle/>
          <a:p>
            <a:r>
              <a:rPr lang="de-DE"/>
              <a:t>Frage Bewerbungsabsicht</a:t>
            </a:r>
            <a:endParaRPr lang="en-US" dirty="0"/>
          </a:p>
        </p:txBody>
      </p:sp>
      <p:sp>
        <p:nvSpPr>
          <p:cNvPr id="5" name="Textplatzhalter 4"/>
          <p:cNvSpPr>
            <a:spLocks noGrp="1"/>
          </p:cNvSpPr>
          <p:nvPr>
            <p:ph type="body" sz="quarter" idx="13"/>
          </p:nvPr>
        </p:nvSpPr>
        <p:spPr/>
        <p:txBody>
          <a:bodyPr/>
          <a:lstStyle/>
          <a:p>
            <a:r>
              <a:rPr lang="de-DE" dirty="0"/>
              <a:t>…die Entwicklung der Beliebtheit Ihrer Arbeitgebermarke und der Ihrer Wettbewerber über die vergangenen Jahre. </a:t>
            </a:r>
          </a:p>
        </p:txBody>
      </p:sp>
      <p:sp>
        <p:nvSpPr>
          <p:cNvPr id="6" name="Textplatzhalter 5"/>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a:t>
            </a:r>
            <a:endParaRPr lang="en-US" dirty="0"/>
          </a:p>
        </p:txBody>
      </p:sp>
      <p:sp>
        <p:nvSpPr>
          <p:cNvPr id="3" name="Titel 2"/>
          <p:cNvSpPr>
            <a:spLocks noGrp="1"/>
          </p:cNvSpPr>
          <p:nvPr>
            <p:ph type="title"/>
          </p:nvPr>
        </p:nvSpPr>
        <p:spPr/>
        <p:txBody>
          <a:bodyPr/>
          <a:lstStyle/>
          <a:p>
            <a:r>
              <a:rPr lang="de-DE" noProof="0" dirty="0"/>
              <a:t>Top-Arbeitgeber</a:t>
            </a:r>
          </a:p>
        </p:txBody>
      </p:sp>
      <p:sp>
        <p:nvSpPr>
          <p:cNvPr id="2" name="Textplatzhalter 1"/>
          <p:cNvSpPr>
            <a:spLocks noGrp="1"/>
          </p:cNvSpPr>
          <p:nvPr>
            <p:ph type="body" sz="quarter" idx="11"/>
          </p:nvPr>
        </p:nvSpPr>
        <p:spPr/>
        <p:txBody>
          <a:bodyPr/>
          <a:lstStyle/>
          <a:p>
            <a:r>
              <a:rPr lang="de-DE" dirty="0"/>
              <a:t>Entwicklung im Zeitverlauf (Ranking)</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766" t="1633" r="1363" b="3050"/>
          <a:stretch>
            <a:fillRect/>
          </a:stretch>
        </p:blipFill>
        <p:spPr>
          <a:xfrm>
            <a:off x="323280" y="1433015"/>
            <a:ext cx="4346806" cy="3058051"/>
          </a:xfrm>
          <a:prstGeom prst="rect">
            <a:avLst/>
          </a:prstGeom>
          <a:noFill/>
          <a:ln>
            <a:noFill/>
          </a:ln>
        </p:spPr>
      </p:pic>
      <p:pic>
        <p:nvPicPr>
          <p:cNvPr id="16" name="Grafik 15"/>
          <p:cNvPicPr>
            <a:picLocks/>
          </p:cNvPicPr>
          <p:nvPr/>
        </p:nvPicPr>
        <p:blipFill rotWithShape="1">
          <a:blip r:link="rId2" cstate="print">
            <a:extLst>
              <a:ext uri="{28A0092B-C50C-407E-A947-70E740481C1C}">
                <a14:useLocalDpi xmlns:a14="http://schemas.microsoft.com/office/drawing/2010/main" val="0"/>
              </a:ext>
            </a:extLst>
          </a:blip>
          <a:srcRect l="1598" t="90939" r="1870" b="3398"/>
          <a:stretch>
            <a:fillRect/>
          </a:stretch>
        </p:blipFill>
        <p:spPr>
          <a:xfrm>
            <a:off x="297881" y="4641850"/>
            <a:ext cx="4343970" cy="183515"/>
          </a:xfrm>
          <a:prstGeom prst="rect">
            <a:avLst/>
          </a:prstGeom>
          <a:noFill/>
          <a:ln>
            <a:noFill/>
          </a:ln>
        </p:spPr>
      </p:pic>
    </p:spTree>
    <p:extLst>
      <p:ext uri="{BB962C8B-B14F-4D97-AF65-F5344CB8AC3E}">
        <p14:creationId xmlns:p14="http://schemas.microsoft.com/office/powerpoint/2010/main" val="224083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5"/>
          </p:nvPr>
        </p:nvSpPr>
        <p:spPr/>
        <p:txBody>
          <a:bodyPr/>
          <a:lstStyle/>
          <a:p>
            <a:r>
              <a:rPr lang="de-DE" dirty="0"/>
              <a:t>Die Grafik zeigt…</a:t>
            </a:r>
            <a:endParaRPr lang="en-US" dirty="0"/>
          </a:p>
        </p:txBody>
      </p:sp>
      <p:sp>
        <p:nvSpPr>
          <p:cNvPr id="9" name="Textplatzhalter 8"/>
          <p:cNvSpPr>
            <a:spLocks noGrp="1"/>
          </p:cNvSpPr>
          <p:nvPr>
            <p:ph type="body" sz="quarter" idx="16"/>
          </p:nvPr>
        </p:nvSpPr>
        <p:spPr/>
        <p:txBody>
          <a:bodyPr/>
          <a:lstStyle/>
          <a:p>
            <a:r>
              <a:rPr lang="de-DE" dirty="0"/>
              <a:t>Frage Bekanntheit</a:t>
            </a:r>
            <a:endParaRPr lang="en-US" dirty="0"/>
          </a:p>
        </p:txBody>
      </p:sp>
      <p:sp>
        <p:nvSpPr>
          <p:cNvPr id="5" name="Textplatzhalter 4"/>
          <p:cNvSpPr>
            <a:spLocks noGrp="1"/>
          </p:cNvSpPr>
          <p:nvPr>
            <p:ph type="body" sz="quarter" idx="13"/>
          </p:nvPr>
        </p:nvSpPr>
        <p:spPr/>
        <p:txBody>
          <a:bodyPr/>
          <a:lstStyle/>
          <a:p>
            <a:r>
              <a:rPr lang="de-DE" dirty="0"/>
              <a:t>…welche Arbeitgeber es schaffen, Bekanntheit in Bewerbungsabsicht umzuwandeln. Arbeitgeber sind entweder etabliert (Quadrant rechts oben), kämpfen mit Re-Branding-Themen (rechts unten), sind in Nischen stark (links oben) oder arbeiten im ersten Schritt an ihrer Bekanntheit (links unten).</a:t>
            </a:r>
          </a:p>
        </p:txBody>
      </p:sp>
      <p:sp>
        <p:nvSpPr>
          <p:cNvPr id="6" name="Textplatzhalter 5"/>
          <p:cNvSpPr>
            <a:spLocks noGrp="1"/>
          </p:cNvSpPr>
          <p:nvPr>
            <p:ph type="body" sz="quarter" idx="14"/>
          </p:nvPr>
        </p:nvSpPr>
        <p:spPr>
          <a:xfrm>
            <a:off x="6202680" y="3435846"/>
            <a:ext cx="2941319" cy="1368152"/>
          </a:xfrm>
        </p:spPr>
        <p:txBody>
          <a:bodyPr/>
          <a:lstStyle/>
          <a:p>
            <a:r>
              <a:rPr lang="de-DE" dirty="0"/>
              <a:t>Die folgenden Arbeitgeber stellen Hochschulabsolventen ein. Bitte markiere diejenigen, die Du NICHT kennst.</a:t>
            </a:r>
          </a:p>
          <a:p>
            <a:r>
              <a:rPr lang="de-DE" dirty="0"/>
              <a:t>Frage Bewerbungsabsicht</a:t>
            </a:r>
            <a:endParaRPr lang="en-US" dirty="0"/>
          </a:p>
          <a:p>
            <a:r>
              <a:rPr lang="de-DE" dirty="0"/>
              <a:t>Welche der Arbeitgeber hältst Du als potenzielle Arbeitgeber für besonders attraktiv, d. h. bei welchen dieser Arbeitgeber würdest Du Dich am ehesten bewerben? </a:t>
            </a:r>
          </a:p>
          <a:p>
            <a:endParaRPr lang="de-DE" dirty="0"/>
          </a:p>
        </p:txBody>
      </p:sp>
      <p:sp>
        <p:nvSpPr>
          <p:cNvPr id="3" name="Titel 2"/>
          <p:cNvSpPr>
            <a:spLocks noGrp="1"/>
          </p:cNvSpPr>
          <p:nvPr>
            <p:ph type="title"/>
          </p:nvPr>
        </p:nvSpPr>
        <p:spPr/>
        <p:txBody>
          <a:bodyPr/>
          <a:lstStyle/>
          <a:p>
            <a:r>
              <a:rPr lang="de-DE" noProof="0" dirty="0"/>
              <a:t>Bekanntheit</a:t>
            </a:r>
          </a:p>
        </p:txBody>
      </p:sp>
      <p:sp>
        <p:nvSpPr>
          <p:cNvPr id="2" name="Textplatzhalter 1"/>
          <p:cNvSpPr>
            <a:spLocks noGrp="1"/>
          </p:cNvSpPr>
          <p:nvPr>
            <p:ph type="body" sz="quarter" idx="11"/>
          </p:nvPr>
        </p:nvSpPr>
        <p:spPr/>
        <p:txBody>
          <a:bodyPr/>
          <a:lstStyle/>
          <a:p>
            <a:r>
              <a:rPr lang="de-DE"/>
              <a:t>Wer schafft es, Bekanntheit in Bewerbungsabsicht umzuwandeln?</a:t>
            </a:r>
            <a:endParaRPr lang="de-DE" dirty="0"/>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 r="8190"/>
          <a:stretch>
            <a:fillRect/>
          </a:stretch>
        </p:blipFill>
        <p:spPr>
          <a:xfrm>
            <a:off x="260824" y="1335747"/>
            <a:ext cx="6584476" cy="3587976"/>
          </a:xfrm>
          <a:prstGeom prst="rect">
            <a:avLst/>
          </a:prstGeom>
          <a:noFill/>
          <a:ln>
            <a:noFill/>
          </a:ln>
        </p:spPr>
      </p:pic>
      <p:pic>
        <p:nvPicPr>
          <p:cNvPr id="14" name="Grafik 13"/>
          <p:cNvPicPr>
            <a:picLocks noChangeAspect="1"/>
          </p:cNvPicPr>
          <p:nvPr/>
        </p:nvPicPr>
        <p:blipFill rotWithShape="1">
          <a:blip r:embed="rId3" r:link="rId4" cstate="print">
            <a:extLst>
              <a:ext uri="{28A0092B-C50C-407E-A947-70E740481C1C}">
                <a14:useLocalDpi xmlns:a14="http://schemas.microsoft.com/office/drawing/2010/main"/>
              </a:ext>
            </a:extLst>
          </a:blip>
          <a:srcRect l="1074" t="17714" r="3190" b="12255"/>
          <a:stretch>
            <a:fillRect/>
          </a:stretch>
        </p:blipFill>
        <p:spPr>
          <a:xfrm>
            <a:off x="736599" y="4908550"/>
            <a:ext cx="5168901" cy="127000"/>
          </a:xfrm>
          <a:prstGeom prst="rect">
            <a:avLst/>
          </a:prstGeom>
        </p:spPr>
      </p:pic>
    </p:spTree>
    <p:extLst>
      <p:ext uri="{BB962C8B-B14F-4D97-AF65-F5344CB8AC3E}">
        <p14:creationId xmlns:p14="http://schemas.microsoft.com/office/powerpoint/2010/main" val="187311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3244F014-108B-4BCD-B8C2-B59FBFF4EFD8}"/>
              </a:ext>
            </a:extLst>
          </p:cNvPr>
          <p:cNvSpPr>
            <a:spLocks noGrp="1"/>
          </p:cNvSpPr>
          <p:nvPr>
            <p:ph type="body" sz="quarter" idx="15"/>
          </p:nvPr>
        </p:nvSpPr>
        <p:spPr/>
        <p:txBody>
          <a:bodyPr/>
          <a:lstStyle/>
          <a:p>
            <a:r>
              <a:rPr lang="de-DE" dirty="0"/>
              <a:t>Der </a:t>
            </a:r>
            <a:r>
              <a:rPr lang="de-DE" dirty="0" err="1"/>
              <a:t>trendence</a:t>
            </a:r>
            <a:r>
              <a:rPr lang="de-DE" dirty="0"/>
              <a:t> </a:t>
            </a:r>
            <a:r>
              <a:rPr lang="de-DE" dirty="0" err="1"/>
              <a:t>Funnel</a:t>
            </a:r>
            <a:r>
              <a:rPr lang="de-DE" dirty="0"/>
              <a:t> zeigt, wie die Bewerbungsabsicht zustande kommt. Voraussetzung hierfür sind Bekanntheit und generelle Attraktivität. Die folgende Analyse beschäftigt sich mit Studierenden, die Ihr Unternehmen kennen und mögen, sich aber im letzten Schritt für den Wettbewerb entscheiden – also mit potenziellen Bewerbern, die Ihnen verloren gehen.</a:t>
            </a:r>
          </a:p>
          <a:p>
            <a:endParaRPr lang="en-AU" dirty="0"/>
          </a:p>
        </p:txBody>
      </p:sp>
      <p:sp>
        <p:nvSpPr>
          <p:cNvPr id="3" name="Titel 2"/>
          <p:cNvSpPr>
            <a:spLocks noGrp="1"/>
          </p:cNvSpPr>
          <p:nvPr>
            <p:ph type="title"/>
          </p:nvPr>
        </p:nvSpPr>
        <p:spPr/>
        <p:txBody>
          <a:bodyPr/>
          <a:lstStyle/>
          <a:p>
            <a:r>
              <a:rPr lang="de-DE" sz="2200" noProof="0" dirty="0" err="1"/>
              <a:t>trendKonzept</a:t>
            </a:r>
            <a:r>
              <a:rPr lang="de-DE" sz="2200" noProof="0" dirty="0"/>
              <a:t> Status quo </a:t>
            </a:r>
          </a:p>
        </p:txBody>
      </p:sp>
      <p:sp>
        <p:nvSpPr>
          <p:cNvPr id="4" name="Textplatzhalter 3">
            <a:extLst>
              <a:ext uri="{FF2B5EF4-FFF2-40B4-BE49-F238E27FC236}">
                <a16:creationId xmlns:a16="http://schemas.microsoft.com/office/drawing/2014/main" id="{071B5A37-DC8A-4099-8C18-B621FEF509FA}"/>
              </a:ext>
            </a:extLst>
          </p:cNvPr>
          <p:cNvSpPr>
            <a:spLocks noGrp="1"/>
          </p:cNvSpPr>
          <p:nvPr>
            <p:ph type="body" sz="quarter" idx="11"/>
          </p:nvPr>
        </p:nvSpPr>
        <p:spPr/>
        <p:txBody>
          <a:bodyPr/>
          <a:lstStyle/>
          <a:p>
            <a:endParaRPr lang="en-AU"/>
          </a:p>
        </p:txBody>
      </p:sp>
      <p:sp>
        <p:nvSpPr>
          <p:cNvPr id="17" name="TextBox 42"/>
          <p:cNvSpPr txBox="1"/>
          <p:nvPr/>
        </p:nvSpPr>
        <p:spPr>
          <a:xfrm>
            <a:off x="3934802" y="3076000"/>
            <a:ext cx="2184111" cy="728849"/>
          </a:xfrm>
          <a:prstGeom prst="rect">
            <a:avLst/>
          </a:prstGeom>
          <a:noFill/>
        </p:spPr>
        <p:txBody>
          <a:bodyPr wrap="square" lIns="0" tIns="18000" rIns="0" bIns="18000" rtlCol="0">
            <a:spAutoFit/>
          </a:bodyPr>
          <a:lstStyle/>
          <a:p>
            <a:r>
              <a:rPr lang="de-DE" sz="900" b="1" dirty="0">
                <a:latin typeface="Inter UI" panose="020B0502030000000004" pitchFamily="34" charset="0"/>
                <a:ea typeface="Inter UI" panose="020B0502030000000004" pitchFamily="34" charset="0"/>
              </a:rPr>
              <a:t>Das verlorene Potenzial</a:t>
            </a:r>
            <a:r>
              <a:rPr lang="de-DE" sz="900" dirty="0">
                <a:latin typeface="Inter UI" panose="020B0502030000000004" pitchFamily="34" charset="0"/>
                <a:ea typeface="Inter UI" panose="020B0502030000000004" pitchFamily="34" charset="0"/>
              </a:rPr>
              <a:t> bezeichnet Studierende, die Ihr Unternehmen unter die zehn attraktivsten Arbeitgeber wählen, sich aber lieber bei anderen Unternehmen bewerben.</a:t>
            </a:r>
          </a:p>
        </p:txBody>
      </p:sp>
      <p:sp>
        <p:nvSpPr>
          <p:cNvPr id="65" name="Parallelogramm 64">
            <a:extLst>
              <a:ext uri="{FF2B5EF4-FFF2-40B4-BE49-F238E27FC236}">
                <a16:creationId xmlns:a16="http://schemas.microsoft.com/office/drawing/2014/main" id="{84A8F662-0E68-41DF-A2D7-D2B2FD02BD38}"/>
              </a:ext>
            </a:extLst>
          </p:cNvPr>
          <p:cNvSpPr/>
          <p:nvPr/>
        </p:nvSpPr>
        <p:spPr>
          <a:xfrm>
            <a:off x="3569407" y="3018130"/>
            <a:ext cx="381242" cy="718281"/>
          </a:xfrm>
          <a:prstGeom prst="parallelogram">
            <a:avLst>
              <a:gd name="adj" fmla="val 94524"/>
            </a:avLst>
          </a:prstGeom>
          <a:solidFill>
            <a:srgbClr val="006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26" name="Gruppieren 125">
            <a:extLst>
              <a:ext uri="{FF2B5EF4-FFF2-40B4-BE49-F238E27FC236}">
                <a16:creationId xmlns:a16="http://schemas.microsoft.com/office/drawing/2014/main" id="{D0ED16B9-AF94-4C69-AE82-51915558F772}"/>
              </a:ext>
            </a:extLst>
          </p:cNvPr>
          <p:cNvGrpSpPr/>
          <p:nvPr/>
        </p:nvGrpSpPr>
        <p:grpSpPr>
          <a:xfrm>
            <a:off x="358929" y="1495430"/>
            <a:ext cx="4305659" cy="236406"/>
            <a:chOff x="646176" y="1131590"/>
            <a:chExt cx="4305659" cy="236406"/>
          </a:xfrm>
        </p:grpSpPr>
        <p:sp>
          <p:nvSpPr>
            <p:cNvPr id="127" name="TextBox 3">
              <a:extLst>
                <a:ext uri="{FF2B5EF4-FFF2-40B4-BE49-F238E27FC236}">
                  <a16:creationId xmlns:a16="http://schemas.microsoft.com/office/drawing/2014/main" id="{CB71A78C-4B5B-40ED-B712-F724B87F7A21}"/>
                </a:ext>
              </a:extLst>
            </p:cNvPr>
            <p:cNvSpPr txBox="1"/>
            <p:nvPr/>
          </p:nvSpPr>
          <p:spPr>
            <a:xfrm>
              <a:off x="646176" y="1131590"/>
              <a:ext cx="1209305" cy="236406"/>
            </a:xfrm>
            <a:prstGeom prst="rect">
              <a:avLst/>
            </a:prstGeom>
            <a:noFill/>
          </p:spPr>
          <p:txBody>
            <a:bodyPr wrap="none" lIns="0" tIns="18000" rIns="0" bIns="18000" rtlCol="0">
              <a:spAutoFit/>
            </a:bodyPr>
            <a:lstStyle/>
            <a:p>
              <a:r>
                <a:rPr lang="de-DE" sz="1300" spc="50" dirty="0">
                  <a:latin typeface="Inter UI" panose="020B0502030000000004" pitchFamily="34" charset="0"/>
                  <a:ea typeface="Inter UI" panose="020B0502030000000004" pitchFamily="34" charset="0"/>
                </a:rPr>
                <a:t>Alle Befragten</a:t>
              </a:r>
            </a:p>
          </p:txBody>
        </p:sp>
        <p:cxnSp>
          <p:nvCxnSpPr>
            <p:cNvPr id="128" name="Straight Connector 12">
              <a:extLst>
                <a:ext uri="{FF2B5EF4-FFF2-40B4-BE49-F238E27FC236}">
                  <a16:creationId xmlns:a16="http://schemas.microsoft.com/office/drawing/2014/main" id="{E3A8B0C2-BC0E-4EB6-9D58-2FB774E742C3}"/>
                </a:ext>
              </a:extLst>
            </p:cNvPr>
            <p:cNvCxnSpPr>
              <a:cxnSpLocks/>
            </p:cNvCxnSpPr>
            <p:nvPr/>
          </p:nvCxnSpPr>
          <p:spPr>
            <a:xfrm>
              <a:off x="646176" y="1131590"/>
              <a:ext cx="430565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Trapezoid 128">
            <a:extLst>
              <a:ext uri="{FF2B5EF4-FFF2-40B4-BE49-F238E27FC236}">
                <a16:creationId xmlns:a16="http://schemas.microsoft.com/office/drawing/2014/main" id="{60CA03CA-70D3-451E-BD48-F563A51AC3FC}"/>
              </a:ext>
            </a:extLst>
          </p:cNvPr>
          <p:cNvSpPr/>
          <p:nvPr/>
        </p:nvSpPr>
        <p:spPr>
          <a:xfrm rot="10800000">
            <a:off x="1624779" y="1500834"/>
            <a:ext cx="3039809" cy="718280"/>
          </a:xfrm>
          <a:prstGeom prst="trapezoid">
            <a:avLst>
              <a:gd name="adj" fmla="val 503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Inter UI" panose="020B0502030000000004" pitchFamily="34" charset="0"/>
              <a:ea typeface="Inter UI" panose="020B0502030000000004" pitchFamily="34" charset="0"/>
            </a:endParaRPr>
          </a:p>
        </p:txBody>
      </p:sp>
      <p:pic>
        <p:nvPicPr>
          <p:cNvPr id="130" name="Grafik 129" descr="Mann">
            <a:extLst>
              <a:ext uri="{FF2B5EF4-FFF2-40B4-BE49-F238E27FC236}">
                <a16:creationId xmlns:a16="http://schemas.microsoft.com/office/drawing/2014/main" id="{BE64A3B0-C0D3-4F20-9968-5980D2C4784F}"/>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720693" y="1545703"/>
            <a:ext cx="320040" cy="320040"/>
          </a:xfrm>
          <a:prstGeom prst="rect">
            <a:avLst/>
          </a:prstGeom>
        </p:spPr>
      </p:pic>
      <p:pic>
        <p:nvPicPr>
          <p:cNvPr id="131" name="Grafik 130" descr="Frau">
            <a:extLst>
              <a:ext uri="{FF2B5EF4-FFF2-40B4-BE49-F238E27FC236}">
                <a16:creationId xmlns:a16="http://schemas.microsoft.com/office/drawing/2014/main" id="{9EDA2A9E-D6B0-46DC-A38C-F05D3955C1A0}"/>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900358" y="1545703"/>
            <a:ext cx="320040" cy="320040"/>
          </a:xfrm>
          <a:prstGeom prst="rect">
            <a:avLst/>
          </a:prstGeom>
        </p:spPr>
      </p:pic>
      <p:pic>
        <p:nvPicPr>
          <p:cNvPr id="132" name="Grafik 131" descr="Mann">
            <a:extLst>
              <a:ext uri="{FF2B5EF4-FFF2-40B4-BE49-F238E27FC236}">
                <a16:creationId xmlns:a16="http://schemas.microsoft.com/office/drawing/2014/main" id="{78AC48ED-539A-472B-9C9F-2D033BE412A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80023" y="1545703"/>
            <a:ext cx="320040" cy="320040"/>
          </a:xfrm>
          <a:prstGeom prst="rect">
            <a:avLst/>
          </a:prstGeom>
        </p:spPr>
      </p:pic>
      <p:pic>
        <p:nvPicPr>
          <p:cNvPr id="133" name="Grafik 132" descr="Frau">
            <a:extLst>
              <a:ext uri="{FF2B5EF4-FFF2-40B4-BE49-F238E27FC236}">
                <a16:creationId xmlns:a16="http://schemas.microsoft.com/office/drawing/2014/main" id="{6462CC0C-5320-4F27-9A2E-5AF12ABCB1B5}"/>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259688" y="1545703"/>
            <a:ext cx="320040" cy="320040"/>
          </a:xfrm>
          <a:prstGeom prst="rect">
            <a:avLst/>
          </a:prstGeom>
        </p:spPr>
      </p:pic>
      <p:pic>
        <p:nvPicPr>
          <p:cNvPr id="134" name="Grafik 133" descr="Mann">
            <a:extLst>
              <a:ext uri="{FF2B5EF4-FFF2-40B4-BE49-F238E27FC236}">
                <a16:creationId xmlns:a16="http://schemas.microsoft.com/office/drawing/2014/main" id="{46F7EFC0-ECB3-4279-B912-B56D3DFBB66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439353" y="1545703"/>
            <a:ext cx="320040" cy="320040"/>
          </a:xfrm>
          <a:prstGeom prst="rect">
            <a:avLst/>
          </a:prstGeom>
        </p:spPr>
      </p:pic>
      <p:pic>
        <p:nvPicPr>
          <p:cNvPr id="135" name="Grafik 134" descr="Frau">
            <a:extLst>
              <a:ext uri="{FF2B5EF4-FFF2-40B4-BE49-F238E27FC236}">
                <a16:creationId xmlns:a16="http://schemas.microsoft.com/office/drawing/2014/main" id="{C4AE5FCA-8045-44E3-A2E7-EF920142BE8B}"/>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619018" y="1545703"/>
            <a:ext cx="320040" cy="320040"/>
          </a:xfrm>
          <a:prstGeom prst="rect">
            <a:avLst/>
          </a:prstGeom>
        </p:spPr>
      </p:pic>
      <p:pic>
        <p:nvPicPr>
          <p:cNvPr id="136" name="Grafik 135" descr="Mann">
            <a:extLst>
              <a:ext uri="{FF2B5EF4-FFF2-40B4-BE49-F238E27FC236}">
                <a16:creationId xmlns:a16="http://schemas.microsoft.com/office/drawing/2014/main" id="{4BBC21DE-D542-48D4-9ED5-2C53C3600C76}"/>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798683" y="1545703"/>
            <a:ext cx="320040" cy="320040"/>
          </a:xfrm>
          <a:prstGeom prst="rect">
            <a:avLst/>
          </a:prstGeom>
        </p:spPr>
      </p:pic>
      <p:pic>
        <p:nvPicPr>
          <p:cNvPr id="137" name="Grafik 136" descr="Frau">
            <a:extLst>
              <a:ext uri="{FF2B5EF4-FFF2-40B4-BE49-F238E27FC236}">
                <a16:creationId xmlns:a16="http://schemas.microsoft.com/office/drawing/2014/main" id="{7BEDCCBE-C1AD-4EFE-A948-829E1F1652EC}"/>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978348" y="1545703"/>
            <a:ext cx="320040" cy="320040"/>
          </a:xfrm>
          <a:prstGeom prst="rect">
            <a:avLst/>
          </a:prstGeom>
        </p:spPr>
      </p:pic>
      <p:pic>
        <p:nvPicPr>
          <p:cNvPr id="138" name="Grafik 137" descr="Mann">
            <a:extLst>
              <a:ext uri="{FF2B5EF4-FFF2-40B4-BE49-F238E27FC236}">
                <a16:creationId xmlns:a16="http://schemas.microsoft.com/office/drawing/2014/main" id="{774CD738-FF53-4CDB-AF1F-7EE5677A72E8}"/>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158013" y="1545703"/>
            <a:ext cx="320040" cy="320040"/>
          </a:xfrm>
          <a:prstGeom prst="rect">
            <a:avLst/>
          </a:prstGeom>
        </p:spPr>
      </p:pic>
      <p:pic>
        <p:nvPicPr>
          <p:cNvPr id="139" name="Grafik 138" descr="Frau">
            <a:extLst>
              <a:ext uri="{FF2B5EF4-FFF2-40B4-BE49-F238E27FC236}">
                <a16:creationId xmlns:a16="http://schemas.microsoft.com/office/drawing/2014/main" id="{72740D8E-8B8E-4F91-BBC8-FFB49B1B9968}"/>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337678" y="1545703"/>
            <a:ext cx="320040" cy="320040"/>
          </a:xfrm>
          <a:prstGeom prst="rect">
            <a:avLst/>
          </a:prstGeom>
        </p:spPr>
      </p:pic>
      <p:pic>
        <p:nvPicPr>
          <p:cNvPr id="140" name="Grafik 139" descr="Mann">
            <a:extLst>
              <a:ext uri="{FF2B5EF4-FFF2-40B4-BE49-F238E27FC236}">
                <a16:creationId xmlns:a16="http://schemas.microsoft.com/office/drawing/2014/main" id="{1C99F035-126D-4607-987A-DB35B48697CD}"/>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517343" y="1545703"/>
            <a:ext cx="320040" cy="320040"/>
          </a:xfrm>
          <a:prstGeom prst="rect">
            <a:avLst/>
          </a:prstGeom>
        </p:spPr>
      </p:pic>
      <p:pic>
        <p:nvPicPr>
          <p:cNvPr id="141" name="Grafik 140" descr="Frau">
            <a:extLst>
              <a:ext uri="{FF2B5EF4-FFF2-40B4-BE49-F238E27FC236}">
                <a16:creationId xmlns:a16="http://schemas.microsoft.com/office/drawing/2014/main" id="{CDBB9D2A-C740-4AEF-8D41-24AC754F3A7F}"/>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97008" y="1545703"/>
            <a:ext cx="320040" cy="320040"/>
          </a:xfrm>
          <a:prstGeom prst="rect">
            <a:avLst/>
          </a:prstGeom>
        </p:spPr>
      </p:pic>
      <p:pic>
        <p:nvPicPr>
          <p:cNvPr id="142" name="Grafik 141" descr="Frau">
            <a:extLst>
              <a:ext uri="{FF2B5EF4-FFF2-40B4-BE49-F238E27FC236}">
                <a16:creationId xmlns:a16="http://schemas.microsoft.com/office/drawing/2014/main" id="{C753798C-D066-4EC5-B7B5-D37827480BFD}"/>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76673" y="1545703"/>
            <a:ext cx="320040" cy="320040"/>
          </a:xfrm>
          <a:prstGeom prst="rect">
            <a:avLst/>
          </a:prstGeom>
        </p:spPr>
      </p:pic>
      <p:pic>
        <p:nvPicPr>
          <p:cNvPr id="143" name="Grafik 142" descr="Mann">
            <a:extLst>
              <a:ext uri="{FF2B5EF4-FFF2-40B4-BE49-F238E27FC236}">
                <a16:creationId xmlns:a16="http://schemas.microsoft.com/office/drawing/2014/main" id="{E8DD6C46-028E-45B3-943E-2F86D88D0917}"/>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56338" y="1545703"/>
            <a:ext cx="320040" cy="320040"/>
          </a:xfrm>
          <a:prstGeom prst="rect">
            <a:avLst/>
          </a:prstGeom>
        </p:spPr>
      </p:pic>
      <p:pic>
        <p:nvPicPr>
          <p:cNvPr id="144" name="Grafik 143" descr="Frau">
            <a:extLst>
              <a:ext uri="{FF2B5EF4-FFF2-40B4-BE49-F238E27FC236}">
                <a16:creationId xmlns:a16="http://schemas.microsoft.com/office/drawing/2014/main" id="{8C0B2E5C-0EFA-48A7-8CF6-BE6B7B6E49F3}"/>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235998" y="1545703"/>
            <a:ext cx="320040" cy="320040"/>
          </a:xfrm>
          <a:prstGeom prst="rect">
            <a:avLst/>
          </a:prstGeom>
        </p:spPr>
      </p:pic>
      <p:pic>
        <p:nvPicPr>
          <p:cNvPr id="145" name="Grafik 144" descr="Mann">
            <a:extLst>
              <a:ext uri="{FF2B5EF4-FFF2-40B4-BE49-F238E27FC236}">
                <a16:creationId xmlns:a16="http://schemas.microsoft.com/office/drawing/2014/main" id="{3BB9BD36-CCC7-4936-9146-B7F319BA206A}"/>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99765" y="1888931"/>
            <a:ext cx="320040" cy="320040"/>
          </a:xfrm>
          <a:prstGeom prst="rect">
            <a:avLst/>
          </a:prstGeom>
        </p:spPr>
      </p:pic>
      <p:pic>
        <p:nvPicPr>
          <p:cNvPr id="146" name="Grafik 145" descr="Frau">
            <a:extLst>
              <a:ext uri="{FF2B5EF4-FFF2-40B4-BE49-F238E27FC236}">
                <a16:creationId xmlns:a16="http://schemas.microsoft.com/office/drawing/2014/main" id="{F640F5D8-F963-4B68-B9F4-D4209E25B97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79430" y="1888931"/>
            <a:ext cx="320040" cy="320040"/>
          </a:xfrm>
          <a:prstGeom prst="rect">
            <a:avLst/>
          </a:prstGeom>
        </p:spPr>
      </p:pic>
      <p:pic>
        <p:nvPicPr>
          <p:cNvPr id="147" name="Grafik 146" descr="Mann">
            <a:extLst>
              <a:ext uri="{FF2B5EF4-FFF2-40B4-BE49-F238E27FC236}">
                <a16:creationId xmlns:a16="http://schemas.microsoft.com/office/drawing/2014/main" id="{91E7ED30-2FDF-4327-8D90-8488B14B26ED}"/>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259095" y="1888931"/>
            <a:ext cx="320040" cy="320040"/>
          </a:xfrm>
          <a:prstGeom prst="rect">
            <a:avLst/>
          </a:prstGeom>
        </p:spPr>
      </p:pic>
      <p:pic>
        <p:nvPicPr>
          <p:cNvPr id="148" name="Grafik 147" descr="Frau">
            <a:extLst>
              <a:ext uri="{FF2B5EF4-FFF2-40B4-BE49-F238E27FC236}">
                <a16:creationId xmlns:a16="http://schemas.microsoft.com/office/drawing/2014/main" id="{272584D7-FD28-4836-9C59-2A558854D962}"/>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438760" y="1888931"/>
            <a:ext cx="320040" cy="320040"/>
          </a:xfrm>
          <a:prstGeom prst="rect">
            <a:avLst/>
          </a:prstGeom>
        </p:spPr>
      </p:pic>
      <p:pic>
        <p:nvPicPr>
          <p:cNvPr id="149" name="Grafik 148" descr="Mann">
            <a:extLst>
              <a:ext uri="{FF2B5EF4-FFF2-40B4-BE49-F238E27FC236}">
                <a16:creationId xmlns:a16="http://schemas.microsoft.com/office/drawing/2014/main" id="{B8072D49-ED3B-4164-951B-70377D700591}"/>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18425" y="1888931"/>
            <a:ext cx="320040" cy="320040"/>
          </a:xfrm>
          <a:prstGeom prst="rect">
            <a:avLst/>
          </a:prstGeom>
        </p:spPr>
      </p:pic>
      <p:pic>
        <p:nvPicPr>
          <p:cNvPr id="150" name="Grafik 149" descr="Frau">
            <a:extLst>
              <a:ext uri="{FF2B5EF4-FFF2-40B4-BE49-F238E27FC236}">
                <a16:creationId xmlns:a16="http://schemas.microsoft.com/office/drawing/2014/main" id="{1DAA7EFD-DD7B-4911-A824-BF5566C923B3}"/>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798090" y="1888931"/>
            <a:ext cx="320040" cy="320040"/>
          </a:xfrm>
          <a:prstGeom prst="rect">
            <a:avLst/>
          </a:prstGeom>
        </p:spPr>
      </p:pic>
      <p:pic>
        <p:nvPicPr>
          <p:cNvPr id="151" name="Grafik 150" descr="Mann">
            <a:extLst>
              <a:ext uri="{FF2B5EF4-FFF2-40B4-BE49-F238E27FC236}">
                <a16:creationId xmlns:a16="http://schemas.microsoft.com/office/drawing/2014/main" id="{639F213D-6442-46CE-BB43-F6873CD29D5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7755" y="1888931"/>
            <a:ext cx="320040" cy="320040"/>
          </a:xfrm>
          <a:prstGeom prst="rect">
            <a:avLst/>
          </a:prstGeom>
        </p:spPr>
      </p:pic>
      <p:pic>
        <p:nvPicPr>
          <p:cNvPr id="152" name="Grafik 151" descr="Frau">
            <a:extLst>
              <a:ext uri="{FF2B5EF4-FFF2-40B4-BE49-F238E27FC236}">
                <a16:creationId xmlns:a16="http://schemas.microsoft.com/office/drawing/2014/main" id="{D4877AE8-E3B0-486C-AFA7-8C038260406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157420" y="1888931"/>
            <a:ext cx="320040" cy="320040"/>
          </a:xfrm>
          <a:prstGeom prst="rect">
            <a:avLst/>
          </a:prstGeom>
        </p:spPr>
      </p:pic>
      <p:pic>
        <p:nvPicPr>
          <p:cNvPr id="153" name="Grafik 152" descr="Mann">
            <a:extLst>
              <a:ext uri="{FF2B5EF4-FFF2-40B4-BE49-F238E27FC236}">
                <a16:creationId xmlns:a16="http://schemas.microsoft.com/office/drawing/2014/main" id="{89F89246-2906-4F11-B072-2B5D949599F5}"/>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337085" y="1888931"/>
            <a:ext cx="320040" cy="320040"/>
          </a:xfrm>
          <a:prstGeom prst="rect">
            <a:avLst/>
          </a:prstGeom>
        </p:spPr>
      </p:pic>
      <p:pic>
        <p:nvPicPr>
          <p:cNvPr id="154" name="Grafik 153" descr="Frau">
            <a:extLst>
              <a:ext uri="{FF2B5EF4-FFF2-40B4-BE49-F238E27FC236}">
                <a16:creationId xmlns:a16="http://schemas.microsoft.com/office/drawing/2014/main" id="{C57CDFF0-4667-4581-A5CB-88AB7C2A8DAB}"/>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516750" y="1888931"/>
            <a:ext cx="320040" cy="320040"/>
          </a:xfrm>
          <a:prstGeom prst="rect">
            <a:avLst/>
          </a:prstGeom>
        </p:spPr>
      </p:pic>
      <p:pic>
        <p:nvPicPr>
          <p:cNvPr id="155" name="Grafik 154" descr="Mann">
            <a:extLst>
              <a:ext uri="{FF2B5EF4-FFF2-40B4-BE49-F238E27FC236}">
                <a16:creationId xmlns:a16="http://schemas.microsoft.com/office/drawing/2014/main" id="{49089ED7-04B9-4C68-B5CF-6361812EC9F1}"/>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696415" y="1888931"/>
            <a:ext cx="320040" cy="320040"/>
          </a:xfrm>
          <a:prstGeom prst="rect">
            <a:avLst/>
          </a:prstGeom>
        </p:spPr>
      </p:pic>
      <p:pic>
        <p:nvPicPr>
          <p:cNvPr id="156" name="Grafik 155" descr="Frau">
            <a:extLst>
              <a:ext uri="{FF2B5EF4-FFF2-40B4-BE49-F238E27FC236}">
                <a16:creationId xmlns:a16="http://schemas.microsoft.com/office/drawing/2014/main" id="{CBD5C14A-7769-4228-8278-FEB469B19C10}"/>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876080" y="1888931"/>
            <a:ext cx="320040" cy="320040"/>
          </a:xfrm>
          <a:prstGeom prst="rect">
            <a:avLst/>
          </a:prstGeom>
        </p:spPr>
      </p:pic>
      <p:pic>
        <p:nvPicPr>
          <p:cNvPr id="157" name="Grafik 156" descr="Frau">
            <a:extLst>
              <a:ext uri="{FF2B5EF4-FFF2-40B4-BE49-F238E27FC236}">
                <a16:creationId xmlns:a16="http://schemas.microsoft.com/office/drawing/2014/main" id="{AC4833D2-7416-4574-8007-F090F056110D}"/>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55745" y="1888931"/>
            <a:ext cx="320040" cy="320040"/>
          </a:xfrm>
          <a:prstGeom prst="rect">
            <a:avLst/>
          </a:prstGeom>
        </p:spPr>
      </p:pic>
      <p:grpSp>
        <p:nvGrpSpPr>
          <p:cNvPr id="158" name="Gruppieren 157">
            <a:extLst>
              <a:ext uri="{FF2B5EF4-FFF2-40B4-BE49-F238E27FC236}">
                <a16:creationId xmlns:a16="http://schemas.microsoft.com/office/drawing/2014/main" id="{D6F6AF4C-0244-455E-9C65-863B8D8203E3}"/>
              </a:ext>
            </a:extLst>
          </p:cNvPr>
          <p:cNvGrpSpPr/>
          <p:nvPr/>
        </p:nvGrpSpPr>
        <p:grpSpPr>
          <a:xfrm>
            <a:off x="487853" y="2257357"/>
            <a:ext cx="3803039" cy="236406"/>
            <a:chOff x="775100" y="1893517"/>
            <a:chExt cx="3803039" cy="236406"/>
          </a:xfrm>
        </p:grpSpPr>
        <p:sp>
          <p:nvSpPr>
            <p:cNvPr id="159" name="TextBox 19">
              <a:extLst>
                <a:ext uri="{FF2B5EF4-FFF2-40B4-BE49-F238E27FC236}">
                  <a16:creationId xmlns:a16="http://schemas.microsoft.com/office/drawing/2014/main" id="{22CAB3B4-F3E1-49B2-8369-45C7A9EFAD66}"/>
                </a:ext>
              </a:extLst>
            </p:cNvPr>
            <p:cNvSpPr txBox="1"/>
            <p:nvPr/>
          </p:nvSpPr>
          <p:spPr>
            <a:xfrm>
              <a:off x="775100" y="1893517"/>
              <a:ext cx="1018227" cy="236406"/>
            </a:xfrm>
            <a:prstGeom prst="rect">
              <a:avLst/>
            </a:prstGeom>
            <a:noFill/>
          </p:spPr>
          <p:txBody>
            <a:bodyPr wrap="none" lIns="0" tIns="18000" rIns="0" bIns="18000" rtlCol="0">
              <a:spAutoFit/>
            </a:bodyPr>
            <a:lstStyle/>
            <a:p>
              <a:r>
                <a:rPr lang="de-DE" sz="1300" spc="50" dirty="0">
                  <a:latin typeface="Inter UI" panose="020B0502030000000004" pitchFamily="34" charset="0"/>
                  <a:ea typeface="Inter UI" panose="020B0502030000000004" pitchFamily="34" charset="0"/>
                </a:rPr>
                <a:t>Bekanntheit</a:t>
              </a:r>
            </a:p>
          </p:txBody>
        </p:sp>
        <p:cxnSp>
          <p:nvCxnSpPr>
            <p:cNvPr id="160" name="Straight Connector 20">
              <a:extLst>
                <a:ext uri="{FF2B5EF4-FFF2-40B4-BE49-F238E27FC236}">
                  <a16:creationId xmlns:a16="http://schemas.microsoft.com/office/drawing/2014/main" id="{F2CB7BC5-F684-43FC-A637-CD50B8781B98}"/>
                </a:ext>
              </a:extLst>
            </p:cNvPr>
            <p:cNvCxnSpPr>
              <a:cxnSpLocks/>
            </p:cNvCxnSpPr>
            <p:nvPr/>
          </p:nvCxnSpPr>
          <p:spPr>
            <a:xfrm>
              <a:off x="790485" y="1893590"/>
              <a:ext cx="378765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uppieren 160">
            <a:extLst>
              <a:ext uri="{FF2B5EF4-FFF2-40B4-BE49-F238E27FC236}">
                <a16:creationId xmlns:a16="http://schemas.microsoft.com/office/drawing/2014/main" id="{AC9A4ED7-CFCD-417C-A4AC-29E893673AB9}"/>
              </a:ext>
            </a:extLst>
          </p:cNvPr>
          <p:cNvGrpSpPr/>
          <p:nvPr/>
        </p:nvGrpSpPr>
        <p:grpSpPr>
          <a:xfrm>
            <a:off x="1991580" y="2261183"/>
            <a:ext cx="2299312" cy="718280"/>
            <a:chOff x="3418228" y="1897343"/>
            <a:chExt cx="2299312" cy="718280"/>
          </a:xfrm>
        </p:grpSpPr>
        <p:sp>
          <p:nvSpPr>
            <p:cNvPr id="162" name="Trapezoid 161">
              <a:extLst>
                <a:ext uri="{FF2B5EF4-FFF2-40B4-BE49-F238E27FC236}">
                  <a16:creationId xmlns:a16="http://schemas.microsoft.com/office/drawing/2014/main" id="{EE011945-35BC-48F5-8326-83271F728DEC}"/>
                </a:ext>
              </a:extLst>
            </p:cNvPr>
            <p:cNvSpPr/>
            <p:nvPr/>
          </p:nvSpPr>
          <p:spPr>
            <a:xfrm rot="10800000">
              <a:off x="3418228" y="1897343"/>
              <a:ext cx="2299312" cy="718280"/>
            </a:xfrm>
            <a:prstGeom prst="trapezoid">
              <a:avLst>
                <a:gd name="adj" fmla="val 51322"/>
              </a:avLst>
            </a:prstGeom>
            <a:solidFill>
              <a:srgbClr val="006AD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Inter UI" panose="020B0502030000000004" pitchFamily="34" charset="0"/>
                <a:ea typeface="Inter UI" panose="020B0502030000000004" pitchFamily="34" charset="0"/>
              </a:endParaRPr>
            </a:p>
          </p:txBody>
        </p:sp>
        <p:grpSp>
          <p:nvGrpSpPr>
            <p:cNvPr id="163" name="Gruppieren 162">
              <a:extLst>
                <a:ext uri="{FF2B5EF4-FFF2-40B4-BE49-F238E27FC236}">
                  <a16:creationId xmlns:a16="http://schemas.microsoft.com/office/drawing/2014/main" id="{111819C2-69B1-4A4B-84B1-1737F53C652A}"/>
                </a:ext>
              </a:extLst>
            </p:cNvPr>
            <p:cNvGrpSpPr/>
            <p:nvPr/>
          </p:nvGrpSpPr>
          <p:grpSpPr>
            <a:xfrm>
              <a:off x="3509539" y="1930684"/>
              <a:ext cx="2116690" cy="320040"/>
              <a:chOff x="3497289" y="1911693"/>
              <a:chExt cx="2116690" cy="320040"/>
            </a:xfrm>
          </p:grpSpPr>
          <p:pic>
            <p:nvPicPr>
              <p:cNvPr id="174" name="Grafik 173" descr="Mann">
                <a:extLst>
                  <a:ext uri="{FF2B5EF4-FFF2-40B4-BE49-F238E27FC236}">
                    <a16:creationId xmlns:a16="http://schemas.microsoft.com/office/drawing/2014/main" id="{4388C6C1-5DD2-401A-88BA-B15E8FC2173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97289" y="1911693"/>
                <a:ext cx="320040" cy="320040"/>
              </a:xfrm>
              <a:prstGeom prst="rect">
                <a:avLst/>
              </a:prstGeom>
            </p:spPr>
          </p:pic>
          <p:pic>
            <p:nvPicPr>
              <p:cNvPr id="175" name="Grafik 174" descr="Frau">
                <a:extLst>
                  <a:ext uri="{FF2B5EF4-FFF2-40B4-BE49-F238E27FC236}">
                    <a16:creationId xmlns:a16="http://schemas.microsoft.com/office/drawing/2014/main" id="{11756751-0DAA-4423-A4E2-20DBF727F9D8}"/>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76954" y="1911693"/>
                <a:ext cx="320040" cy="320040"/>
              </a:xfrm>
              <a:prstGeom prst="rect">
                <a:avLst/>
              </a:prstGeom>
            </p:spPr>
          </p:pic>
          <p:pic>
            <p:nvPicPr>
              <p:cNvPr id="176" name="Grafik 175" descr="Mann">
                <a:extLst>
                  <a:ext uri="{FF2B5EF4-FFF2-40B4-BE49-F238E27FC236}">
                    <a16:creationId xmlns:a16="http://schemas.microsoft.com/office/drawing/2014/main" id="{7D84EA0C-AEBA-4997-A6C7-66BA4922104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56619" y="1911693"/>
                <a:ext cx="320040" cy="320040"/>
              </a:xfrm>
              <a:prstGeom prst="rect">
                <a:avLst/>
              </a:prstGeom>
            </p:spPr>
          </p:pic>
          <p:pic>
            <p:nvPicPr>
              <p:cNvPr id="177" name="Grafik 176" descr="Frau">
                <a:extLst>
                  <a:ext uri="{FF2B5EF4-FFF2-40B4-BE49-F238E27FC236}">
                    <a16:creationId xmlns:a16="http://schemas.microsoft.com/office/drawing/2014/main" id="{94CF6F09-094A-4F8C-92AC-6BCBF84CE217}"/>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36284" y="1911693"/>
                <a:ext cx="320040" cy="320040"/>
              </a:xfrm>
              <a:prstGeom prst="rect">
                <a:avLst/>
              </a:prstGeom>
            </p:spPr>
          </p:pic>
          <p:pic>
            <p:nvPicPr>
              <p:cNvPr id="178" name="Grafik 177" descr="Mann">
                <a:extLst>
                  <a:ext uri="{FF2B5EF4-FFF2-40B4-BE49-F238E27FC236}">
                    <a16:creationId xmlns:a16="http://schemas.microsoft.com/office/drawing/2014/main" id="{FB913007-3776-41ED-9A92-813B7FC6D5D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15949" y="1911693"/>
                <a:ext cx="320040" cy="320040"/>
              </a:xfrm>
              <a:prstGeom prst="rect">
                <a:avLst/>
              </a:prstGeom>
            </p:spPr>
          </p:pic>
          <p:pic>
            <p:nvPicPr>
              <p:cNvPr id="179" name="Grafik 178" descr="Frau">
                <a:extLst>
                  <a:ext uri="{FF2B5EF4-FFF2-40B4-BE49-F238E27FC236}">
                    <a16:creationId xmlns:a16="http://schemas.microsoft.com/office/drawing/2014/main" id="{17A4DA45-C701-4982-B5F4-B8D8A87015B4}"/>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395614" y="1911693"/>
                <a:ext cx="320040" cy="320040"/>
              </a:xfrm>
              <a:prstGeom prst="rect">
                <a:avLst/>
              </a:prstGeom>
            </p:spPr>
          </p:pic>
          <p:pic>
            <p:nvPicPr>
              <p:cNvPr id="180" name="Grafik 179" descr="Mann">
                <a:extLst>
                  <a:ext uri="{FF2B5EF4-FFF2-40B4-BE49-F238E27FC236}">
                    <a16:creationId xmlns:a16="http://schemas.microsoft.com/office/drawing/2014/main" id="{FF772EDF-1B32-4BD7-A704-14D9E29623B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5279" y="1911693"/>
                <a:ext cx="320040" cy="320040"/>
              </a:xfrm>
              <a:prstGeom prst="rect">
                <a:avLst/>
              </a:prstGeom>
            </p:spPr>
          </p:pic>
          <p:pic>
            <p:nvPicPr>
              <p:cNvPr id="181" name="Grafik 180" descr="Frau">
                <a:extLst>
                  <a:ext uri="{FF2B5EF4-FFF2-40B4-BE49-F238E27FC236}">
                    <a16:creationId xmlns:a16="http://schemas.microsoft.com/office/drawing/2014/main" id="{FC932951-5EFE-4D1E-972D-ACA276B8055B}"/>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54944" y="1911693"/>
                <a:ext cx="320040" cy="320040"/>
              </a:xfrm>
              <a:prstGeom prst="rect">
                <a:avLst/>
              </a:prstGeom>
            </p:spPr>
          </p:pic>
          <p:pic>
            <p:nvPicPr>
              <p:cNvPr id="182" name="Grafik 181" descr="Mann">
                <a:extLst>
                  <a:ext uri="{FF2B5EF4-FFF2-40B4-BE49-F238E27FC236}">
                    <a16:creationId xmlns:a16="http://schemas.microsoft.com/office/drawing/2014/main" id="{57F8FF44-3D9C-4A4D-8E6E-93A730AC009C}"/>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4609" y="1911693"/>
                <a:ext cx="320040" cy="320040"/>
              </a:xfrm>
              <a:prstGeom prst="rect">
                <a:avLst/>
              </a:prstGeom>
            </p:spPr>
          </p:pic>
          <p:pic>
            <p:nvPicPr>
              <p:cNvPr id="183" name="Grafik 182" descr="Frau">
                <a:extLst>
                  <a:ext uri="{FF2B5EF4-FFF2-40B4-BE49-F238E27FC236}">
                    <a16:creationId xmlns:a16="http://schemas.microsoft.com/office/drawing/2014/main" id="{EADF6519-7FBD-4D90-A9FB-8E7D8B1556E7}"/>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114274" y="1911693"/>
                <a:ext cx="320040" cy="320040"/>
              </a:xfrm>
              <a:prstGeom prst="rect">
                <a:avLst/>
              </a:prstGeom>
            </p:spPr>
          </p:pic>
          <p:pic>
            <p:nvPicPr>
              <p:cNvPr id="184" name="Grafik 183" descr="Mann">
                <a:extLst>
                  <a:ext uri="{FF2B5EF4-FFF2-40B4-BE49-F238E27FC236}">
                    <a16:creationId xmlns:a16="http://schemas.microsoft.com/office/drawing/2014/main" id="{70EE3D96-A972-401A-983D-9F348F017316}"/>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293939" y="1911693"/>
                <a:ext cx="320040" cy="320040"/>
              </a:xfrm>
              <a:prstGeom prst="rect">
                <a:avLst/>
              </a:prstGeom>
            </p:spPr>
          </p:pic>
        </p:grpSp>
        <p:grpSp>
          <p:nvGrpSpPr>
            <p:cNvPr id="164" name="Gruppieren 163">
              <a:extLst>
                <a:ext uri="{FF2B5EF4-FFF2-40B4-BE49-F238E27FC236}">
                  <a16:creationId xmlns:a16="http://schemas.microsoft.com/office/drawing/2014/main" id="{454C4B2F-73DC-4767-8FB3-C4332FD1712E}"/>
                </a:ext>
              </a:extLst>
            </p:cNvPr>
            <p:cNvGrpSpPr/>
            <p:nvPr/>
          </p:nvGrpSpPr>
          <p:grpSpPr>
            <a:xfrm>
              <a:off x="3695269" y="2273154"/>
              <a:ext cx="1757360" cy="320040"/>
              <a:chOff x="3497289" y="1911693"/>
              <a:chExt cx="1757360" cy="320040"/>
            </a:xfrm>
          </p:grpSpPr>
          <p:pic>
            <p:nvPicPr>
              <p:cNvPr id="165" name="Grafik 164" descr="Mann">
                <a:extLst>
                  <a:ext uri="{FF2B5EF4-FFF2-40B4-BE49-F238E27FC236}">
                    <a16:creationId xmlns:a16="http://schemas.microsoft.com/office/drawing/2014/main" id="{96FD37BD-E911-44A7-B592-4CD5A6AB974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97289" y="1911693"/>
                <a:ext cx="320040" cy="320040"/>
              </a:xfrm>
              <a:prstGeom prst="rect">
                <a:avLst/>
              </a:prstGeom>
            </p:spPr>
          </p:pic>
          <p:pic>
            <p:nvPicPr>
              <p:cNvPr id="166" name="Grafik 165" descr="Frau">
                <a:extLst>
                  <a:ext uri="{FF2B5EF4-FFF2-40B4-BE49-F238E27FC236}">
                    <a16:creationId xmlns:a16="http://schemas.microsoft.com/office/drawing/2014/main" id="{F9C24E82-98FD-419C-A940-ABBCDC66A80D}"/>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76954" y="1911693"/>
                <a:ext cx="320040" cy="320040"/>
              </a:xfrm>
              <a:prstGeom prst="rect">
                <a:avLst/>
              </a:prstGeom>
            </p:spPr>
          </p:pic>
          <p:pic>
            <p:nvPicPr>
              <p:cNvPr id="167" name="Grafik 166" descr="Mann">
                <a:extLst>
                  <a:ext uri="{FF2B5EF4-FFF2-40B4-BE49-F238E27FC236}">
                    <a16:creationId xmlns:a16="http://schemas.microsoft.com/office/drawing/2014/main" id="{BB6880DD-C251-4E40-A78C-15D1439B6D72}"/>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56619" y="1911693"/>
                <a:ext cx="320040" cy="320040"/>
              </a:xfrm>
              <a:prstGeom prst="rect">
                <a:avLst/>
              </a:prstGeom>
            </p:spPr>
          </p:pic>
          <p:pic>
            <p:nvPicPr>
              <p:cNvPr id="168" name="Grafik 167" descr="Frau">
                <a:extLst>
                  <a:ext uri="{FF2B5EF4-FFF2-40B4-BE49-F238E27FC236}">
                    <a16:creationId xmlns:a16="http://schemas.microsoft.com/office/drawing/2014/main" id="{6A33BCAB-204C-4936-94A2-E3D233C0CF4E}"/>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36284" y="1911693"/>
                <a:ext cx="320040" cy="320040"/>
              </a:xfrm>
              <a:prstGeom prst="rect">
                <a:avLst/>
              </a:prstGeom>
            </p:spPr>
          </p:pic>
          <p:pic>
            <p:nvPicPr>
              <p:cNvPr id="169" name="Grafik 168" descr="Mann">
                <a:extLst>
                  <a:ext uri="{FF2B5EF4-FFF2-40B4-BE49-F238E27FC236}">
                    <a16:creationId xmlns:a16="http://schemas.microsoft.com/office/drawing/2014/main" id="{671E4546-2154-4ADA-8D02-28EE1E59F0CC}"/>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15949" y="1911693"/>
                <a:ext cx="320040" cy="320040"/>
              </a:xfrm>
              <a:prstGeom prst="rect">
                <a:avLst/>
              </a:prstGeom>
            </p:spPr>
          </p:pic>
          <p:pic>
            <p:nvPicPr>
              <p:cNvPr id="170" name="Grafik 169" descr="Frau">
                <a:extLst>
                  <a:ext uri="{FF2B5EF4-FFF2-40B4-BE49-F238E27FC236}">
                    <a16:creationId xmlns:a16="http://schemas.microsoft.com/office/drawing/2014/main" id="{AE79E4F7-EAE7-4DC8-83AB-16554CA43A2A}"/>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395614" y="1911693"/>
                <a:ext cx="320040" cy="320040"/>
              </a:xfrm>
              <a:prstGeom prst="rect">
                <a:avLst/>
              </a:prstGeom>
            </p:spPr>
          </p:pic>
          <p:pic>
            <p:nvPicPr>
              <p:cNvPr id="171" name="Grafik 170" descr="Mann">
                <a:extLst>
                  <a:ext uri="{FF2B5EF4-FFF2-40B4-BE49-F238E27FC236}">
                    <a16:creationId xmlns:a16="http://schemas.microsoft.com/office/drawing/2014/main" id="{B497AD38-494F-4B69-B3CF-ED7DA883CDC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5279" y="1911693"/>
                <a:ext cx="320040" cy="320040"/>
              </a:xfrm>
              <a:prstGeom prst="rect">
                <a:avLst/>
              </a:prstGeom>
            </p:spPr>
          </p:pic>
          <p:pic>
            <p:nvPicPr>
              <p:cNvPr id="172" name="Grafik 171" descr="Frau">
                <a:extLst>
                  <a:ext uri="{FF2B5EF4-FFF2-40B4-BE49-F238E27FC236}">
                    <a16:creationId xmlns:a16="http://schemas.microsoft.com/office/drawing/2014/main" id="{B1ABAE04-06E8-4983-B274-C6FB6CC55C0B}"/>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54944" y="1911693"/>
                <a:ext cx="320040" cy="320040"/>
              </a:xfrm>
              <a:prstGeom prst="rect">
                <a:avLst/>
              </a:prstGeom>
            </p:spPr>
          </p:pic>
          <p:pic>
            <p:nvPicPr>
              <p:cNvPr id="173" name="Grafik 172" descr="Mann">
                <a:extLst>
                  <a:ext uri="{FF2B5EF4-FFF2-40B4-BE49-F238E27FC236}">
                    <a16:creationId xmlns:a16="http://schemas.microsoft.com/office/drawing/2014/main" id="{AF929E11-B718-40BE-A043-8156CBD31918}"/>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34609" y="1911693"/>
                <a:ext cx="320040" cy="320040"/>
              </a:xfrm>
              <a:prstGeom prst="rect">
                <a:avLst/>
              </a:prstGeom>
            </p:spPr>
          </p:pic>
        </p:grpSp>
      </p:grpSp>
      <p:grpSp>
        <p:nvGrpSpPr>
          <p:cNvPr id="185" name="Gruppieren 184">
            <a:extLst>
              <a:ext uri="{FF2B5EF4-FFF2-40B4-BE49-F238E27FC236}">
                <a16:creationId xmlns:a16="http://schemas.microsoft.com/office/drawing/2014/main" id="{48E23DA9-0ED0-4EC8-A300-733C330C930A}"/>
              </a:ext>
            </a:extLst>
          </p:cNvPr>
          <p:cNvGrpSpPr/>
          <p:nvPr/>
        </p:nvGrpSpPr>
        <p:grpSpPr>
          <a:xfrm>
            <a:off x="631711" y="3013333"/>
            <a:ext cx="3273746" cy="236406"/>
            <a:chOff x="918958" y="2649493"/>
            <a:chExt cx="3273746" cy="236406"/>
          </a:xfrm>
        </p:grpSpPr>
        <p:cxnSp>
          <p:nvCxnSpPr>
            <p:cNvPr id="186" name="Straight Connector 28">
              <a:extLst>
                <a:ext uri="{FF2B5EF4-FFF2-40B4-BE49-F238E27FC236}">
                  <a16:creationId xmlns:a16="http://schemas.microsoft.com/office/drawing/2014/main" id="{C9C59A19-48F3-4A2F-A161-1C7F0FCA785C}"/>
                </a:ext>
              </a:extLst>
            </p:cNvPr>
            <p:cNvCxnSpPr>
              <a:cxnSpLocks/>
            </p:cNvCxnSpPr>
            <p:nvPr/>
          </p:nvCxnSpPr>
          <p:spPr>
            <a:xfrm>
              <a:off x="919188" y="2649494"/>
              <a:ext cx="32735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31">
              <a:extLst>
                <a:ext uri="{FF2B5EF4-FFF2-40B4-BE49-F238E27FC236}">
                  <a16:creationId xmlns:a16="http://schemas.microsoft.com/office/drawing/2014/main" id="{F7C639C3-4862-40DA-AE9A-F08FC8AC84D4}"/>
                </a:ext>
              </a:extLst>
            </p:cNvPr>
            <p:cNvSpPr txBox="1"/>
            <p:nvPr/>
          </p:nvSpPr>
          <p:spPr>
            <a:xfrm>
              <a:off x="918958" y="2649493"/>
              <a:ext cx="1017907" cy="236406"/>
            </a:xfrm>
            <a:prstGeom prst="rect">
              <a:avLst/>
            </a:prstGeom>
            <a:noFill/>
          </p:spPr>
          <p:txBody>
            <a:bodyPr wrap="none" lIns="0" tIns="18000" rIns="0" bIns="18000" rtlCol="0">
              <a:spAutoFit/>
            </a:bodyPr>
            <a:lstStyle/>
            <a:p>
              <a:r>
                <a:rPr lang="de-DE" sz="1300" spc="50" dirty="0">
                  <a:latin typeface="Inter UI" panose="020B0502030000000004" pitchFamily="34" charset="0"/>
                  <a:ea typeface="Inter UI" panose="020B0502030000000004" pitchFamily="34" charset="0"/>
                </a:rPr>
                <a:t>Attraktivität</a:t>
              </a:r>
            </a:p>
          </p:txBody>
        </p:sp>
      </p:grpSp>
      <p:sp>
        <p:nvSpPr>
          <p:cNvPr id="188" name="Trapezoid 187">
            <a:extLst>
              <a:ext uri="{FF2B5EF4-FFF2-40B4-BE49-F238E27FC236}">
                <a16:creationId xmlns:a16="http://schemas.microsoft.com/office/drawing/2014/main" id="{8240C1DD-925B-40B1-824C-6CFA88B2163F}"/>
              </a:ext>
            </a:extLst>
          </p:cNvPr>
          <p:cNvSpPr/>
          <p:nvPr/>
        </p:nvSpPr>
        <p:spPr>
          <a:xfrm rot="10800000">
            <a:off x="2364974" y="3016633"/>
            <a:ext cx="1540483" cy="718280"/>
          </a:xfrm>
          <a:prstGeom prst="trapezoid">
            <a:avLst>
              <a:gd name="adj" fmla="val 49999"/>
            </a:avLst>
          </a:prstGeom>
          <a:solidFill>
            <a:srgbClr val="006AD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Inter UI" panose="020B0502030000000004" pitchFamily="34" charset="0"/>
              <a:ea typeface="Inter UI" panose="020B0502030000000004" pitchFamily="34" charset="0"/>
            </a:endParaRPr>
          </a:p>
        </p:txBody>
      </p:sp>
      <p:grpSp>
        <p:nvGrpSpPr>
          <p:cNvPr id="189" name="Gruppieren 188">
            <a:extLst>
              <a:ext uri="{FF2B5EF4-FFF2-40B4-BE49-F238E27FC236}">
                <a16:creationId xmlns:a16="http://schemas.microsoft.com/office/drawing/2014/main" id="{12BD158C-92BE-465E-BB63-241BAA25F344}"/>
              </a:ext>
            </a:extLst>
          </p:cNvPr>
          <p:cNvGrpSpPr/>
          <p:nvPr/>
        </p:nvGrpSpPr>
        <p:grpSpPr>
          <a:xfrm>
            <a:off x="2452340" y="3042090"/>
            <a:ext cx="1398030" cy="320040"/>
            <a:chOff x="3497289" y="1911693"/>
            <a:chExt cx="1398030" cy="320040"/>
          </a:xfrm>
        </p:grpSpPr>
        <p:pic>
          <p:nvPicPr>
            <p:cNvPr id="190" name="Grafik 189" descr="Mann">
              <a:extLst>
                <a:ext uri="{FF2B5EF4-FFF2-40B4-BE49-F238E27FC236}">
                  <a16:creationId xmlns:a16="http://schemas.microsoft.com/office/drawing/2014/main" id="{2688892A-8A4E-471D-A646-0DE476E6264D}"/>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97289" y="1911693"/>
              <a:ext cx="320040" cy="320040"/>
            </a:xfrm>
            <a:prstGeom prst="rect">
              <a:avLst/>
            </a:prstGeom>
          </p:spPr>
        </p:pic>
        <p:pic>
          <p:nvPicPr>
            <p:cNvPr id="191" name="Grafik 190" descr="Frau">
              <a:extLst>
                <a:ext uri="{FF2B5EF4-FFF2-40B4-BE49-F238E27FC236}">
                  <a16:creationId xmlns:a16="http://schemas.microsoft.com/office/drawing/2014/main" id="{3E07BD07-6353-4F0B-8538-5F701691A207}"/>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76954" y="1911693"/>
              <a:ext cx="320040" cy="320040"/>
            </a:xfrm>
            <a:prstGeom prst="rect">
              <a:avLst/>
            </a:prstGeom>
          </p:spPr>
        </p:pic>
        <p:pic>
          <p:nvPicPr>
            <p:cNvPr id="192" name="Grafik 191" descr="Mann">
              <a:extLst>
                <a:ext uri="{FF2B5EF4-FFF2-40B4-BE49-F238E27FC236}">
                  <a16:creationId xmlns:a16="http://schemas.microsoft.com/office/drawing/2014/main" id="{42F77FF9-BA4D-48FB-93DF-0CEB2484685C}"/>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56619" y="1911693"/>
              <a:ext cx="320040" cy="320040"/>
            </a:xfrm>
            <a:prstGeom prst="rect">
              <a:avLst/>
            </a:prstGeom>
          </p:spPr>
        </p:pic>
        <p:pic>
          <p:nvPicPr>
            <p:cNvPr id="193" name="Grafik 192" descr="Frau">
              <a:extLst>
                <a:ext uri="{FF2B5EF4-FFF2-40B4-BE49-F238E27FC236}">
                  <a16:creationId xmlns:a16="http://schemas.microsoft.com/office/drawing/2014/main" id="{7A114411-929D-4D06-9CA8-F6AF27D454BE}"/>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36284" y="1911693"/>
              <a:ext cx="320040" cy="320040"/>
            </a:xfrm>
            <a:prstGeom prst="rect">
              <a:avLst/>
            </a:prstGeom>
          </p:spPr>
        </p:pic>
        <p:pic>
          <p:nvPicPr>
            <p:cNvPr id="194" name="Grafik 193" descr="Mann">
              <a:extLst>
                <a:ext uri="{FF2B5EF4-FFF2-40B4-BE49-F238E27FC236}">
                  <a16:creationId xmlns:a16="http://schemas.microsoft.com/office/drawing/2014/main" id="{368ED5A5-6802-49DF-9B42-4EF01315AFE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15949" y="1911693"/>
              <a:ext cx="320040" cy="320040"/>
            </a:xfrm>
            <a:prstGeom prst="rect">
              <a:avLst/>
            </a:prstGeom>
          </p:spPr>
        </p:pic>
        <p:pic>
          <p:nvPicPr>
            <p:cNvPr id="195" name="Grafik 194" descr="Frau">
              <a:extLst>
                <a:ext uri="{FF2B5EF4-FFF2-40B4-BE49-F238E27FC236}">
                  <a16:creationId xmlns:a16="http://schemas.microsoft.com/office/drawing/2014/main" id="{71D83448-88EA-4749-88BA-0889847502A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395614" y="1911693"/>
              <a:ext cx="320040" cy="320040"/>
            </a:xfrm>
            <a:prstGeom prst="rect">
              <a:avLst/>
            </a:prstGeom>
          </p:spPr>
        </p:pic>
        <p:pic>
          <p:nvPicPr>
            <p:cNvPr id="196" name="Grafik 195" descr="Mann">
              <a:extLst>
                <a:ext uri="{FF2B5EF4-FFF2-40B4-BE49-F238E27FC236}">
                  <a16:creationId xmlns:a16="http://schemas.microsoft.com/office/drawing/2014/main" id="{9CC471B6-8D4F-4953-B6CE-6FFEB3FD9440}"/>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5279" y="1911693"/>
              <a:ext cx="320040" cy="320040"/>
            </a:xfrm>
            <a:prstGeom prst="rect">
              <a:avLst/>
            </a:prstGeom>
          </p:spPr>
        </p:pic>
      </p:grpSp>
      <p:grpSp>
        <p:nvGrpSpPr>
          <p:cNvPr id="197" name="Gruppieren 196">
            <a:extLst>
              <a:ext uri="{FF2B5EF4-FFF2-40B4-BE49-F238E27FC236}">
                <a16:creationId xmlns:a16="http://schemas.microsoft.com/office/drawing/2014/main" id="{9EFE9FCD-0834-400E-A92D-CC9292296091}"/>
              </a:ext>
            </a:extLst>
          </p:cNvPr>
          <p:cNvGrpSpPr/>
          <p:nvPr/>
        </p:nvGrpSpPr>
        <p:grpSpPr>
          <a:xfrm>
            <a:off x="2638070" y="3384560"/>
            <a:ext cx="1038700" cy="320040"/>
            <a:chOff x="3497289" y="1911693"/>
            <a:chExt cx="1038700" cy="320040"/>
          </a:xfrm>
        </p:grpSpPr>
        <p:pic>
          <p:nvPicPr>
            <p:cNvPr id="198" name="Grafik 197" descr="Mann">
              <a:extLst>
                <a:ext uri="{FF2B5EF4-FFF2-40B4-BE49-F238E27FC236}">
                  <a16:creationId xmlns:a16="http://schemas.microsoft.com/office/drawing/2014/main" id="{CEFABC81-1053-4878-A60F-AB8E87AC19D9}"/>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97289" y="1911693"/>
              <a:ext cx="320040" cy="320040"/>
            </a:xfrm>
            <a:prstGeom prst="rect">
              <a:avLst/>
            </a:prstGeom>
          </p:spPr>
        </p:pic>
        <p:pic>
          <p:nvPicPr>
            <p:cNvPr id="199" name="Grafik 198" descr="Frau">
              <a:extLst>
                <a:ext uri="{FF2B5EF4-FFF2-40B4-BE49-F238E27FC236}">
                  <a16:creationId xmlns:a16="http://schemas.microsoft.com/office/drawing/2014/main" id="{C3EFEA3A-9017-40B5-A301-4A072329F4EF}"/>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676954" y="1911693"/>
              <a:ext cx="320040" cy="320040"/>
            </a:xfrm>
            <a:prstGeom prst="rect">
              <a:avLst/>
            </a:prstGeom>
          </p:spPr>
        </p:pic>
        <p:pic>
          <p:nvPicPr>
            <p:cNvPr id="200" name="Grafik 199" descr="Mann">
              <a:extLst>
                <a:ext uri="{FF2B5EF4-FFF2-40B4-BE49-F238E27FC236}">
                  <a16:creationId xmlns:a16="http://schemas.microsoft.com/office/drawing/2014/main" id="{A23D63BA-E924-47EE-B024-DF6684127CF7}"/>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856619" y="1911693"/>
              <a:ext cx="320040" cy="320040"/>
            </a:xfrm>
            <a:prstGeom prst="rect">
              <a:avLst/>
            </a:prstGeom>
          </p:spPr>
        </p:pic>
        <p:pic>
          <p:nvPicPr>
            <p:cNvPr id="201" name="Grafik 200" descr="Frau">
              <a:extLst>
                <a:ext uri="{FF2B5EF4-FFF2-40B4-BE49-F238E27FC236}">
                  <a16:creationId xmlns:a16="http://schemas.microsoft.com/office/drawing/2014/main" id="{3E03B65D-ED56-484A-8A19-0FBBA29CB4D3}"/>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36284" y="1911693"/>
              <a:ext cx="320040" cy="320040"/>
            </a:xfrm>
            <a:prstGeom prst="rect">
              <a:avLst/>
            </a:prstGeom>
          </p:spPr>
        </p:pic>
        <p:pic>
          <p:nvPicPr>
            <p:cNvPr id="202" name="Grafik 201" descr="Mann">
              <a:extLst>
                <a:ext uri="{FF2B5EF4-FFF2-40B4-BE49-F238E27FC236}">
                  <a16:creationId xmlns:a16="http://schemas.microsoft.com/office/drawing/2014/main" id="{94A78939-F113-4BBF-A245-10A96722C09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15949" y="1911693"/>
              <a:ext cx="320040" cy="320040"/>
            </a:xfrm>
            <a:prstGeom prst="rect">
              <a:avLst/>
            </a:prstGeom>
          </p:spPr>
        </p:pic>
      </p:grpSp>
      <p:grpSp>
        <p:nvGrpSpPr>
          <p:cNvPr id="204" name="Gruppieren 203">
            <a:extLst>
              <a:ext uri="{FF2B5EF4-FFF2-40B4-BE49-F238E27FC236}">
                <a16:creationId xmlns:a16="http://schemas.microsoft.com/office/drawing/2014/main" id="{FC84E541-B7B0-4F85-9B27-5AC89486391A}"/>
              </a:ext>
            </a:extLst>
          </p:cNvPr>
          <p:cNvGrpSpPr/>
          <p:nvPr/>
        </p:nvGrpSpPr>
        <p:grpSpPr>
          <a:xfrm>
            <a:off x="745950" y="3769238"/>
            <a:ext cx="3796070" cy="414021"/>
            <a:chOff x="1033197" y="3405398"/>
            <a:chExt cx="3796070" cy="414021"/>
          </a:xfrm>
        </p:grpSpPr>
        <p:cxnSp>
          <p:nvCxnSpPr>
            <p:cNvPr id="205" name="Straight Connector 32">
              <a:extLst>
                <a:ext uri="{FF2B5EF4-FFF2-40B4-BE49-F238E27FC236}">
                  <a16:creationId xmlns:a16="http://schemas.microsoft.com/office/drawing/2014/main" id="{02887F40-62DF-4412-AAB9-D513AEEDA816}"/>
                </a:ext>
              </a:extLst>
            </p:cNvPr>
            <p:cNvCxnSpPr>
              <a:cxnSpLocks/>
              <a:endCxn id="208" idx="2"/>
            </p:cNvCxnSpPr>
            <p:nvPr/>
          </p:nvCxnSpPr>
          <p:spPr>
            <a:xfrm>
              <a:off x="1043662" y="3407814"/>
              <a:ext cx="277462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6" name="TextBox 35">
              <a:extLst>
                <a:ext uri="{FF2B5EF4-FFF2-40B4-BE49-F238E27FC236}">
                  <a16:creationId xmlns:a16="http://schemas.microsoft.com/office/drawing/2014/main" id="{7ED597BB-F71E-4ACA-8639-146780B2481F}"/>
                </a:ext>
              </a:extLst>
            </p:cNvPr>
            <p:cNvSpPr txBox="1"/>
            <p:nvPr/>
          </p:nvSpPr>
          <p:spPr>
            <a:xfrm>
              <a:off x="1033197" y="3405398"/>
              <a:ext cx="1667251" cy="236406"/>
            </a:xfrm>
            <a:prstGeom prst="rect">
              <a:avLst/>
            </a:prstGeom>
            <a:noFill/>
          </p:spPr>
          <p:txBody>
            <a:bodyPr wrap="none" lIns="0" tIns="18000" rIns="0" bIns="18000" rtlCol="0">
              <a:spAutoFit/>
            </a:bodyPr>
            <a:lstStyle/>
            <a:p>
              <a:r>
                <a:rPr lang="de-DE" sz="1300" spc="50" dirty="0">
                  <a:latin typeface="Inter UI" panose="020B0502030000000004" pitchFamily="34" charset="0"/>
                  <a:ea typeface="Inter UI" panose="020B0502030000000004" pitchFamily="34" charset="0"/>
                </a:rPr>
                <a:t>Bewerbungsabsicht</a:t>
              </a:r>
            </a:p>
          </p:txBody>
        </p:sp>
        <p:sp>
          <p:nvSpPr>
            <p:cNvPr id="207" name="TextBox 40">
              <a:extLst>
                <a:ext uri="{FF2B5EF4-FFF2-40B4-BE49-F238E27FC236}">
                  <a16:creationId xmlns:a16="http://schemas.microsoft.com/office/drawing/2014/main" id="{57AB75CA-5FA1-4F69-97A5-B31E44EEC3DC}"/>
                </a:ext>
              </a:extLst>
            </p:cNvPr>
            <p:cNvSpPr txBox="1"/>
            <p:nvPr/>
          </p:nvSpPr>
          <p:spPr>
            <a:xfrm>
              <a:off x="3870671" y="3644568"/>
              <a:ext cx="958596" cy="174851"/>
            </a:xfrm>
            <a:prstGeom prst="rect">
              <a:avLst/>
            </a:prstGeom>
            <a:noFill/>
          </p:spPr>
          <p:txBody>
            <a:bodyPr wrap="none" lIns="0" tIns="18000" rIns="0" bIns="18000" rtlCol="0">
              <a:spAutoFit/>
            </a:bodyPr>
            <a:lstStyle/>
            <a:p>
              <a:r>
                <a:rPr lang="de-DE" sz="900" b="1" spc="50" dirty="0">
                  <a:latin typeface="Inter UI" panose="020B0502030000000004" pitchFamily="34" charset="0"/>
                  <a:ea typeface="Inter UI" panose="020B0502030000000004" pitchFamily="34" charset="0"/>
                  <a:cs typeface="Calibri" charset="0"/>
                </a:rPr>
                <a:t>Ihre Fangruppe</a:t>
              </a:r>
            </a:p>
          </p:txBody>
        </p:sp>
      </p:grpSp>
      <p:sp>
        <p:nvSpPr>
          <p:cNvPr id="208" name="Gleichschenkliges Dreieck 207">
            <a:extLst>
              <a:ext uri="{FF2B5EF4-FFF2-40B4-BE49-F238E27FC236}">
                <a16:creationId xmlns:a16="http://schemas.microsoft.com/office/drawing/2014/main" id="{D2C487E2-1658-4ABB-9F9E-2B92E57518D0}"/>
              </a:ext>
            </a:extLst>
          </p:cNvPr>
          <p:cNvSpPr/>
          <p:nvPr/>
        </p:nvSpPr>
        <p:spPr>
          <a:xfrm rot="10800000">
            <a:off x="2734177" y="3771654"/>
            <a:ext cx="796862" cy="788987"/>
          </a:xfrm>
          <a:prstGeom prst="triangle">
            <a:avLst>
              <a:gd name="adj" fmla="val 50000"/>
            </a:avLst>
          </a:prstGeom>
          <a:solidFill>
            <a:srgbClr val="006A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Inter UI" panose="020B0502030000000004" pitchFamily="34" charset="0"/>
              <a:ea typeface="Inter UI" panose="020B0502030000000004" pitchFamily="34" charset="0"/>
            </a:endParaRPr>
          </a:p>
        </p:txBody>
      </p:sp>
      <p:grpSp>
        <p:nvGrpSpPr>
          <p:cNvPr id="209" name="Gruppieren 208">
            <a:extLst>
              <a:ext uri="{FF2B5EF4-FFF2-40B4-BE49-F238E27FC236}">
                <a16:creationId xmlns:a16="http://schemas.microsoft.com/office/drawing/2014/main" id="{BC11E3D1-0E63-4C26-AA9C-8D1FAA8E5F10}"/>
              </a:ext>
            </a:extLst>
          </p:cNvPr>
          <p:cNvGrpSpPr/>
          <p:nvPr/>
        </p:nvGrpSpPr>
        <p:grpSpPr>
          <a:xfrm>
            <a:off x="2792734" y="3797993"/>
            <a:ext cx="679370" cy="320040"/>
            <a:chOff x="4215949" y="1911693"/>
            <a:chExt cx="679370" cy="320040"/>
          </a:xfrm>
        </p:grpSpPr>
        <p:pic>
          <p:nvPicPr>
            <p:cNvPr id="210" name="Grafik 209" descr="Mann">
              <a:extLst>
                <a:ext uri="{FF2B5EF4-FFF2-40B4-BE49-F238E27FC236}">
                  <a16:creationId xmlns:a16="http://schemas.microsoft.com/office/drawing/2014/main" id="{CB475E73-6B72-4237-B371-CE9193D91941}"/>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15949" y="1911693"/>
              <a:ext cx="320040" cy="320040"/>
            </a:xfrm>
            <a:prstGeom prst="rect">
              <a:avLst/>
            </a:prstGeom>
          </p:spPr>
        </p:pic>
        <p:pic>
          <p:nvPicPr>
            <p:cNvPr id="211" name="Grafik 210" descr="Frau">
              <a:extLst>
                <a:ext uri="{FF2B5EF4-FFF2-40B4-BE49-F238E27FC236}">
                  <a16:creationId xmlns:a16="http://schemas.microsoft.com/office/drawing/2014/main" id="{8A8AAE7E-6BA0-4DFD-8CC1-A1DF93B435C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395614" y="1911693"/>
              <a:ext cx="320040" cy="320040"/>
            </a:xfrm>
            <a:prstGeom prst="rect">
              <a:avLst/>
            </a:prstGeom>
          </p:spPr>
        </p:pic>
        <p:pic>
          <p:nvPicPr>
            <p:cNvPr id="212" name="Grafik 211" descr="Mann">
              <a:extLst>
                <a:ext uri="{FF2B5EF4-FFF2-40B4-BE49-F238E27FC236}">
                  <a16:creationId xmlns:a16="http://schemas.microsoft.com/office/drawing/2014/main" id="{AC33BC4B-2BE0-4387-AA6C-7940F8C64318}"/>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5279" y="1911693"/>
              <a:ext cx="320040" cy="320040"/>
            </a:xfrm>
            <a:prstGeom prst="rect">
              <a:avLst/>
            </a:prstGeom>
          </p:spPr>
        </p:pic>
      </p:grpSp>
      <p:sp>
        <p:nvSpPr>
          <p:cNvPr id="213" name="Parallelogramm 212">
            <a:extLst>
              <a:ext uri="{FF2B5EF4-FFF2-40B4-BE49-F238E27FC236}">
                <a16:creationId xmlns:a16="http://schemas.microsoft.com/office/drawing/2014/main" id="{1773B32D-9980-456C-8342-259728E654FB}"/>
              </a:ext>
            </a:extLst>
          </p:cNvPr>
          <p:cNvSpPr/>
          <p:nvPr/>
        </p:nvSpPr>
        <p:spPr>
          <a:xfrm>
            <a:off x="3153607" y="3769240"/>
            <a:ext cx="421200" cy="793814"/>
          </a:xfrm>
          <a:prstGeom prst="parallelogram">
            <a:avLst>
              <a:gd name="adj" fmla="val 95773"/>
            </a:avLst>
          </a:prstGeom>
          <a:solidFill>
            <a:srgbClr val="006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atin typeface="Inter UI" panose="020B0502030000000004" pitchFamily="34" charset="0"/>
              <a:ea typeface="Inter UI" panose="020B0502030000000004" pitchFamily="34" charset="0"/>
            </a:endParaRPr>
          </a:p>
        </p:txBody>
      </p:sp>
      <p:pic>
        <p:nvPicPr>
          <p:cNvPr id="214" name="Grafik 213" descr="Frau">
            <a:extLst>
              <a:ext uri="{FF2B5EF4-FFF2-40B4-BE49-F238E27FC236}">
                <a16:creationId xmlns:a16="http://schemas.microsoft.com/office/drawing/2014/main" id="{B9E1EACD-D0AE-4462-A374-CCFA7823CF28}"/>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967636" y="4130961"/>
            <a:ext cx="320040" cy="320040"/>
          </a:xfrm>
          <a:prstGeom prst="rect">
            <a:avLst/>
          </a:prstGeom>
        </p:spPr>
      </p:pic>
    </p:spTree>
    <p:extLst>
      <p:ext uri="{BB962C8B-B14F-4D97-AF65-F5344CB8AC3E}">
        <p14:creationId xmlns:p14="http://schemas.microsoft.com/office/powerpoint/2010/main" val="204170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anim calcmode="lin" valueType="num">
                                      <p:cBhvr>
                                        <p:cTn id="8" dur="500" fill="hold"/>
                                        <p:tgtEl>
                                          <p:spTgt spid="65"/>
                                        </p:tgtEl>
                                        <p:attrNameLst>
                                          <p:attrName>ppt_x</p:attrName>
                                        </p:attrNameLst>
                                      </p:cBhvr>
                                      <p:tavLst>
                                        <p:tav tm="0">
                                          <p:val>
                                            <p:strVal val="#ppt_x"/>
                                          </p:val>
                                        </p:tav>
                                        <p:tav tm="100000">
                                          <p:val>
                                            <p:strVal val="#ppt_x"/>
                                          </p:val>
                                        </p:tav>
                                      </p:tavLst>
                                    </p:anim>
                                    <p:anim calcmode="lin" valueType="num">
                                      <p:cBhvr>
                                        <p:cTn id="9" dur="5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2195" t="4" r="18867" b="2587"/>
          <a:stretch>
            <a:fillRect/>
          </a:stretch>
        </p:blipFill>
        <p:spPr>
          <a:xfrm>
            <a:off x="342338" y="1477010"/>
            <a:ext cx="5683812" cy="3155950"/>
          </a:xfrm>
          <a:prstGeom prst="rect">
            <a:avLst/>
          </a:prstGeom>
          <a:noFill/>
          <a:ln>
            <a:noFill/>
          </a:ln>
        </p:spPr>
      </p:pic>
      <p:sp>
        <p:nvSpPr>
          <p:cNvPr id="8" name="Textplatzhalter 7"/>
          <p:cNvSpPr>
            <a:spLocks noGrp="1"/>
          </p:cNvSpPr>
          <p:nvPr>
            <p:ph type="body" sz="quarter" idx="15"/>
          </p:nvPr>
        </p:nvSpPr>
        <p:spPr/>
        <p:txBody>
          <a:bodyPr/>
          <a:lstStyle/>
          <a:p>
            <a:r>
              <a:rPr lang="de-DE" dirty="0"/>
              <a:t>Die Grafik zeigt…</a:t>
            </a:r>
            <a:endParaRPr lang="en-US" dirty="0"/>
          </a:p>
        </p:txBody>
      </p:sp>
      <p:sp>
        <p:nvSpPr>
          <p:cNvPr id="16" name="Textplatzhalter 15"/>
          <p:cNvSpPr>
            <a:spLocks noGrp="1"/>
          </p:cNvSpPr>
          <p:nvPr>
            <p:ph type="body" sz="quarter" idx="16"/>
          </p:nvPr>
        </p:nvSpPr>
        <p:spPr/>
        <p:txBody>
          <a:bodyPr/>
          <a:lstStyle/>
          <a:p>
            <a:r>
              <a:rPr lang="de-DE" dirty="0"/>
              <a:t>Frage Attraktivität</a:t>
            </a:r>
            <a:endParaRPr lang="en-US" dirty="0"/>
          </a:p>
        </p:txBody>
      </p:sp>
      <p:sp>
        <p:nvSpPr>
          <p:cNvPr id="5" name="Textplatzhalter 4"/>
          <p:cNvSpPr>
            <a:spLocks noGrp="1"/>
          </p:cNvSpPr>
          <p:nvPr>
            <p:ph type="body" sz="quarter" idx="13"/>
          </p:nvPr>
        </p:nvSpPr>
        <p:spPr/>
        <p:txBody>
          <a:bodyPr/>
          <a:lstStyle/>
          <a:p>
            <a:r>
              <a:rPr lang="de-DE" dirty="0"/>
              <a:t>…die Arbeitgeber, die es am besten bzw. schlechtesten schaffen, ihre Attraktivität als Arbeitgeber in konkrete Bewerbungen umzuwandeln. Darüber hinaus sehen Sie, wie gut Sie und Ihre Wettbewerber das Potenzial Ihrer Arbeitgebermarken ausschöpfen.  </a:t>
            </a:r>
          </a:p>
        </p:txBody>
      </p:sp>
      <p:sp>
        <p:nvSpPr>
          <p:cNvPr id="14" name="Textplatzhalter 13"/>
          <p:cNvSpPr>
            <a:spLocks noGrp="1"/>
          </p:cNvSpPr>
          <p:nvPr>
            <p:ph type="body" sz="quarter" idx="14"/>
          </p:nvPr>
        </p:nvSpPr>
        <p:spPr>
          <a:xfrm>
            <a:off x="6202680" y="3435845"/>
            <a:ext cx="2941319" cy="1331417"/>
          </a:xfrm>
        </p:spPr>
        <p:txBody>
          <a:bodyPr/>
          <a:lstStyle/>
          <a:p>
            <a:r>
              <a:rPr lang="de-DE" dirty="0"/>
              <a:t>Bitte wähle den Arbeitgeber aus, der Dir als erster Arbeitgeber attraktiv erscheint. </a:t>
            </a:r>
          </a:p>
          <a:p>
            <a:endParaRPr lang="de-DE" dirty="0"/>
          </a:p>
        </p:txBody>
      </p:sp>
      <p:sp>
        <p:nvSpPr>
          <p:cNvPr id="3" name="Titel 2"/>
          <p:cNvSpPr>
            <a:spLocks noGrp="1"/>
          </p:cNvSpPr>
          <p:nvPr>
            <p:ph type="title"/>
          </p:nvPr>
        </p:nvSpPr>
        <p:spPr/>
        <p:txBody>
          <a:bodyPr/>
          <a:lstStyle/>
          <a:p>
            <a:r>
              <a:rPr lang="de-DE" noProof="0" dirty="0"/>
              <a:t>Umwandlungsrate</a:t>
            </a:r>
          </a:p>
        </p:txBody>
      </p:sp>
      <p:sp>
        <p:nvSpPr>
          <p:cNvPr id="2" name="Textplatzhalter 1"/>
          <p:cNvSpPr>
            <a:spLocks noGrp="1"/>
          </p:cNvSpPr>
          <p:nvPr>
            <p:ph type="body" sz="quarter" idx="11"/>
          </p:nvPr>
        </p:nvSpPr>
        <p:spPr/>
        <p:txBody>
          <a:bodyPr/>
          <a:lstStyle/>
          <a:p>
            <a:r>
              <a:rPr lang="de-DE" dirty="0"/>
              <a:t>Wie viele derer, die einen Arbeitgeber attraktiv finden, bewerben sich dort?</a:t>
            </a:r>
          </a:p>
        </p:txBody>
      </p:sp>
      <p:sp>
        <p:nvSpPr>
          <p:cNvPr id="12" name="Textplatzhalter 8"/>
          <p:cNvSpPr txBox="1">
            <a:spLocks/>
          </p:cNvSpPr>
          <p:nvPr/>
        </p:nvSpPr>
        <p:spPr>
          <a:xfrm>
            <a:off x="6202680" y="3853934"/>
            <a:ext cx="2941320" cy="288032"/>
          </a:xfrm>
          <a:prstGeom prst="rect">
            <a:avLst/>
          </a:prstGeom>
          <a:solidFill>
            <a:schemeClr val="bg1">
              <a:lumMod val="95000"/>
            </a:schemeClr>
          </a:solidFill>
          <a:ln>
            <a:noFill/>
          </a:ln>
        </p:spPr>
        <p:txBody>
          <a:bodyPr lIns="36000" tIns="36000" rIns="36000" bIns="36000"/>
          <a:lstStyle>
            <a:lvl1pPr marL="0" indent="0" algn="l" defTabSz="914400" rtl="0" eaLnBrk="1" latinLnBrk="0" hangingPunct="1">
              <a:spcBef>
                <a:spcPct val="20000"/>
              </a:spcBef>
              <a:buFont typeface="Arial" panose="020B0604020202020204" pitchFamily="34" charset="0"/>
              <a:buNone/>
              <a:defRPr sz="1100" kern="1200">
                <a:solidFill>
                  <a:srgbClr val="6D6D6D"/>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1000" dirty="0">
                <a:latin typeface="Inter UI" panose="020B0502030000000004" pitchFamily="34" charset="0"/>
                <a:ea typeface="Inter UI" panose="020B0502030000000004" pitchFamily="34" charset="0"/>
              </a:rPr>
              <a:t>Frage Bewerbungsabsicht</a:t>
            </a:r>
            <a:endParaRPr lang="en-US" sz="1000" dirty="0">
              <a:latin typeface="Inter UI" panose="020B0502030000000004" pitchFamily="34" charset="0"/>
              <a:ea typeface="Inter UI" panose="020B0502030000000004" pitchFamily="34" charset="0"/>
            </a:endParaRPr>
          </a:p>
        </p:txBody>
      </p:sp>
      <p:sp>
        <p:nvSpPr>
          <p:cNvPr id="13" name="Textplatzhalter 5"/>
          <p:cNvSpPr txBox="1">
            <a:spLocks/>
          </p:cNvSpPr>
          <p:nvPr/>
        </p:nvSpPr>
        <p:spPr>
          <a:xfrm>
            <a:off x="6202680" y="4141966"/>
            <a:ext cx="2941319" cy="625614"/>
          </a:xfrm>
          <a:prstGeom prst="rect">
            <a:avLst/>
          </a:prstGeom>
          <a:solidFill>
            <a:schemeClr val="bg1">
              <a:lumMod val="95000"/>
            </a:schemeClr>
          </a:solidFill>
        </p:spPr>
        <p:txBody>
          <a:bodyPr lIns="36000" tIns="0" rIns="36000" bIns="0"/>
          <a:lstStyle>
            <a:lvl1pPr marL="0" indent="0" algn="l" defTabSz="914400" rtl="0" eaLnBrk="1" latinLnBrk="0" hangingPunct="1">
              <a:spcBef>
                <a:spcPct val="20000"/>
              </a:spcBef>
              <a:buFont typeface="Arial" panose="020B0604020202020204" pitchFamily="34" charset="0"/>
              <a:buNone/>
              <a:defRPr sz="1000" kern="1200" baseline="0">
                <a:solidFill>
                  <a:srgbClr val="6D6D6D"/>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dirty="0">
                <a:latin typeface="Inter UI" panose="020B0502030000000004" pitchFamily="34" charset="0"/>
                <a:ea typeface="Inter UI" panose="020B0502030000000004" pitchFamily="34" charset="0"/>
              </a:rPr>
              <a:t>Welche der Arbeitgeber hältst Du als potenzielle Arbeitgeber für besonders attraktiv, d. h. bei welchen dieser Arbeitgeber würdest Du Dich am ehesten bewerben? </a:t>
            </a:r>
          </a:p>
        </p:txBody>
      </p:sp>
    </p:spTree>
    <p:extLst>
      <p:ext uri="{BB962C8B-B14F-4D97-AF65-F5344CB8AC3E}">
        <p14:creationId xmlns:p14="http://schemas.microsoft.com/office/powerpoint/2010/main" val="167608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5"/>
          </p:nvPr>
        </p:nvSpPr>
        <p:spPr/>
        <p:txBody>
          <a:bodyPr/>
          <a:lstStyle/>
          <a:p>
            <a:r>
              <a:rPr lang="de-DE" dirty="0"/>
              <a:t>Die Tabelle zeigt…</a:t>
            </a:r>
            <a:endParaRPr lang="en-US" dirty="0"/>
          </a:p>
        </p:txBody>
      </p:sp>
      <p:sp>
        <p:nvSpPr>
          <p:cNvPr id="8" name="Textplatzhalter 7"/>
          <p:cNvSpPr>
            <a:spLocks noGrp="1"/>
          </p:cNvSpPr>
          <p:nvPr>
            <p:ph type="body" sz="quarter" idx="16"/>
          </p:nvPr>
        </p:nvSpPr>
        <p:spPr/>
        <p:txBody>
          <a:bodyPr/>
          <a:lstStyle/>
          <a:p>
            <a:r>
              <a:rPr lang="de-DE" dirty="0"/>
              <a:t>Frage Attraktivität</a:t>
            </a:r>
            <a:endParaRPr lang="en-US" dirty="0"/>
          </a:p>
        </p:txBody>
      </p:sp>
      <p:sp>
        <p:nvSpPr>
          <p:cNvPr id="5" name="Textplatzhalter 4"/>
          <p:cNvSpPr>
            <a:spLocks noGrp="1"/>
          </p:cNvSpPr>
          <p:nvPr>
            <p:ph type="body" sz="quarter" idx="13"/>
          </p:nvPr>
        </p:nvSpPr>
        <p:spPr/>
        <p:txBody>
          <a:bodyPr/>
          <a:lstStyle/>
          <a:p>
            <a:r>
              <a:rPr lang="de-DE" dirty="0"/>
              <a:t>…bei welchen Arbeitgebern sich diejenigen Studierenden bewerben, die Sie als Arbeitgeber zwar generell attraktiv finden, sich im letzten Schritt aber für andere Arbeitgeber entscheiden.</a:t>
            </a:r>
          </a:p>
        </p:txBody>
      </p:sp>
      <p:sp>
        <p:nvSpPr>
          <p:cNvPr id="6" name="Textplatzhalter 5"/>
          <p:cNvSpPr>
            <a:spLocks noGrp="1"/>
          </p:cNvSpPr>
          <p:nvPr>
            <p:ph type="body" sz="quarter" idx="14"/>
          </p:nvPr>
        </p:nvSpPr>
        <p:spPr/>
        <p:txBody>
          <a:bodyPr/>
          <a:lstStyle/>
          <a:p>
            <a:r>
              <a:rPr lang="de-DE" dirty="0"/>
              <a:t>Bitte wähle den Arbeitgeber aus, der Dir als erster Arbeitgeber attraktiv erscheint. </a:t>
            </a:r>
            <a:endParaRPr lang="en-US" dirty="0"/>
          </a:p>
        </p:txBody>
      </p:sp>
      <p:sp>
        <p:nvSpPr>
          <p:cNvPr id="21" name="Titel 20"/>
          <p:cNvSpPr>
            <a:spLocks noGrp="1"/>
          </p:cNvSpPr>
          <p:nvPr>
            <p:ph type="title"/>
          </p:nvPr>
        </p:nvSpPr>
        <p:spPr/>
        <p:txBody>
          <a:bodyPr/>
          <a:lstStyle/>
          <a:p>
            <a:r>
              <a:rPr lang="de-DE" dirty="0"/>
              <a:t>Verlorenes Potenzial</a:t>
            </a:r>
            <a:endParaRPr lang="en-US" dirty="0"/>
          </a:p>
        </p:txBody>
      </p:sp>
      <p:sp>
        <p:nvSpPr>
          <p:cNvPr id="2" name="Textplatzhalter 1"/>
          <p:cNvSpPr>
            <a:spLocks noGrp="1"/>
          </p:cNvSpPr>
          <p:nvPr>
            <p:ph type="body" sz="quarter" idx="11"/>
          </p:nvPr>
        </p:nvSpPr>
        <p:spPr/>
        <p:txBody>
          <a:bodyPr/>
          <a:lstStyle/>
          <a:p>
            <a:r>
              <a:rPr lang="de-DE" dirty="0"/>
              <a:t>An welche Unternehmen verliert Unternehmen X Bewerber? </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621" r="54042" b="40563"/>
          <a:stretch>
            <a:fillRect/>
          </a:stretch>
        </p:blipFill>
        <p:spPr>
          <a:xfrm>
            <a:off x="178431" y="1487464"/>
            <a:ext cx="3886200" cy="3651249"/>
          </a:xfrm>
          <a:prstGeom prst="rect">
            <a:avLst/>
          </a:prstGeom>
          <a:noFill/>
          <a:ln>
            <a:noFill/>
          </a:ln>
        </p:spPr>
      </p:pic>
      <p:sp>
        <p:nvSpPr>
          <p:cNvPr id="13" name="Textplatzhalter 8">
            <a:extLst>
              <a:ext uri="{FF2B5EF4-FFF2-40B4-BE49-F238E27FC236}">
                <a16:creationId xmlns:a16="http://schemas.microsoft.com/office/drawing/2014/main" id="{AC6E5AE6-D468-4E55-BAB4-5046C404BC37}"/>
              </a:ext>
            </a:extLst>
          </p:cNvPr>
          <p:cNvSpPr txBox="1">
            <a:spLocks/>
          </p:cNvSpPr>
          <p:nvPr/>
        </p:nvSpPr>
        <p:spPr>
          <a:xfrm>
            <a:off x="6202680" y="3853934"/>
            <a:ext cx="2941320" cy="288032"/>
          </a:xfrm>
          <a:prstGeom prst="rect">
            <a:avLst/>
          </a:prstGeom>
          <a:solidFill>
            <a:schemeClr val="bg1">
              <a:lumMod val="95000"/>
            </a:schemeClr>
          </a:solidFill>
          <a:ln>
            <a:noFill/>
          </a:ln>
        </p:spPr>
        <p:txBody>
          <a:bodyPr lIns="36000" tIns="36000" rIns="36000" bIns="36000"/>
          <a:lstStyle>
            <a:lvl1pPr marL="0" indent="0" algn="l" defTabSz="914400" rtl="0" eaLnBrk="1" latinLnBrk="0" hangingPunct="1">
              <a:spcBef>
                <a:spcPct val="20000"/>
              </a:spcBef>
              <a:buFont typeface="Arial" panose="020B0604020202020204" pitchFamily="34" charset="0"/>
              <a:buNone/>
              <a:defRPr sz="1100" kern="1200">
                <a:solidFill>
                  <a:srgbClr val="6D6D6D"/>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sz="1000" dirty="0">
                <a:latin typeface="Inter UI" panose="020B0502030000000004" pitchFamily="34" charset="0"/>
                <a:ea typeface="Inter UI" panose="020B0502030000000004" pitchFamily="34" charset="0"/>
              </a:rPr>
              <a:t>Frage Bewerbungsabsicht</a:t>
            </a:r>
            <a:endParaRPr lang="en-US" sz="1000" dirty="0">
              <a:latin typeface="Inter UI" panose="020B0502030000000004" pitchFamily="34" charset="0"/>
              <a:ea typeface="Inter UI" panose="020B0502030000000004" pitchFamily="34" charset="0"/>
            </a:endParaRPr>
          </a:p>
        </p:txBody>
      </p:sp>
      <p:sp>
        <p:nvSpPr>
          <p:cNvPr id="14" name="Textplatzhalter 5">
            <a:extLst>
              <a:ext uri="{FF2B5EF4-FFF2-40B4-BE49-F238E27FC236}">
                <a16:creationId xmlns:a16="http://schemas.microsoft.com/office/drawing/2014/main" id="{76E1D2FA-6341-461A-82CA-F2A82F065884}"/>
              </a:ext>
            </a:extLst>
          </p:cNvPr>
          <p:cNvSpPr txBox="1">
            <a:spLocks/>
          </p:cNvSpPr>
          <p:nvPr/>
        </p:nvSpPr>
        <p:spPr>
          <a:xfrm>
            <a:off x="6202680" y="4141966"/>
            <a:ext cx="2941319" cy="625614"/>
          </a:xfrm>
          <a:prstGeom prst="rect">
            <a:avLst/>
          </a:prstGeom>
          <a:solidFill>
            <a:schemeClr val="bg1">
              <a:lumMod val="95000"/>
            </a:schemeClr>
          </a:solidFill>
        </p:spPr>
        <p:txBody>
          <a:bodyPr lIns="36000" tIns="0" rIns="36000" bIns="0"/>
          <a:lstStyle>
            <a:lvl1pPr marL="0" indent="0" algn="l" defTabSz="914400" rtl="0" eaLnBrk="1" latinLnBrk="0" hangingPunct="1">
              <a:spcBef>
                <a:spcPct val="20000"/>
              </a:spcBef>
              <a:buFont typeface="Arial" panose="020B0604020202020204" pitchFamily="34" charset="0"/>
              <a:buNone/>
              <a:defRPr sz="1000" kern="1200" baseline="0">
                <a:solidFill>
                  <a:srgbClr val="6D6D6D"/>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dirty="0">
                <a:latin typeface="Inter UI" panose="020B0502030000000004" pitchFamily="34" charset="0"/>
                <a:ea typeface="Inter UI" panose="020B0502030000000004" pitchFamily="34" charset="0"/>
              </a:rPr>
              <a:t>Welche der Arbeitgeber hältst Du als potenzielle Arbeitgeber für besonders attraktiv, d. h. bei welchen dieser Arbeitgeber würdest Du Dich am ehesten bewerben? </a:t>
            </a:r>
          </a:p>
        </p:txBody>
      </p:sp>
    </p:spTree>
    <p:extLst>
      <p:ext uri="{BB962C8B-B14F-4D97-AF65-F5344CB8AC3E}">
        <p14:creationId xmlns:p14="http://schemas.microsoft.com/office/powerpoint/2010/main" val="314703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p:cNvPicPr>
          <p:nvPr/>
        </p:nvPicPr>
        <p:blipFill rotWithShape="1">
          <a:blip r:link="rId2" cstate="print">
            <a:extLst>
              <a:ext uri="{28A0092B-C50C-407E-A947-70E740481C1C}">
                <a14:useLocalDpi xmlns:a14="http://schemas.microsoft.com/office/drawing/2010/main" val="0"/>
              </a:ext>
            </a:extLst>
          </a:blip>
          <a:srcRect l="5328" t="676" r="2237" b="7012"/>
          <a:stretch>
            <a:fillRect/>
          </a:stretch>
        </p:blipFill>
        <p:spPr>
          <a:xfrm>
            <a:off x="246400" y="1389088"/>
            <a:ext cx="4287837" cy="2990850"/>
          </a:xfrm>
          <a:prstGeom prst="rect">
            <a:avLst/>
          </a:prstGeom>
          <a:noFill/>
          <a:ln>
            <a:noFill/>
          </a:ln>
        </p:spPr>
      </p:pic>
      <p:sp>
        <p:nvSpPr>
          <p:cNvPr id="8" name="Textplatzhalter 7"/>
          <p:cNvSpPr>
            <a:spLocks noGrp="1"/>
          </p:cNvSpPr>
          <p:nvPr>
            <p:ph type="body" sz="quarter" idx="15"/>
          </p:nvPr>
        </p:nvSpPr>
        <p:spPr/>
        <p:txBody>
          <a:bodyPr/>
          <a:lstStyle/>
          <a:p>
            <a:r>
              <a:rPr lang="de-DE" dirty="0"/>
              <a:t>Die Grafik zeigt…</a:t>
            </a:r>
            <a:endParaRPr lang="en-US" dirty="0"/>
          </a:p>
        </p:txBody>
      </p:sp>
      <p:sp>
        <p:nvSpPr>
          <p:cNvPr id="9" name="Textplatzhalter 8"/>
          <p:cNvSpPr>
            <a:spLocks noGrp="1"/>
          </p:cNvSpPr>
          <p:nvPr>
            <p:ph type="body" sz="quarter" idx="16"/>
          </p:nvPr>
        </p:nvSpPr>
        <p:spPr/>
        <p:txBody>
          <a:bodyPr/>
          <a:lstStyle/>
          <a:p>
            <a:r>
              <a:rPr lang="de-DE" dirty="0"/>
              <a:t>Frage Bewerbungsabsicht</a:t>
            </a:r>
            <a:endParaRPr lang="en-US" dirty="0"/>
          </a:p>
        </p:txBody>
      </p:sp>
      <p:sp>
        <p:nvSpPr>
          <p:cNvPr id="4" name="Textplatzhalter 3"/>
          <p:cNvSpPr>
            <a:spLocks noGrp="1"/>
          </p:cNvSpPr>
          <p:nvPr>
            <p:ph type="body" sz="quarter" idx="13"/>
          </p:nvPr>
        </p:nvSpPr>
        <p:spPr/>
        <p:txBody>
          <a:bodyPr/>
          <a:lstStyle/>
          <a:p>
            <a:r>
              <a:rPr lang="de-DE" dirty="0"/>
              <a:t>…wie Ihr Unternehmen im Arbeitgeberranking insgesamt und in den Rankings verschiedener Untergruppen im Vergleich zu Ihren Wettbewerbern abschneidet.</a:t>
            </a:r>
          </a:p>
        </p:txBody>
      </p:sp>
      <p:sp>
        <p:nvSpPr>
          <p:cNvPr id="5" name="Textplatzhalter 4"/>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21" name="Titel 20"/>
          <p:cNvSpPr>
            <a:spLocks noGrp="1"/>
          </p:cNvSpPr>
          <p:nvPr>
            <p:ph type="title"/>
          </p:nvPr>
        </p:nvSpPr>
        <p:spPr/>
        <p:txBody>
          <a:bodyPr/>
          <a:lstStyle/>
          <a:p>
            <a:r>
              <a:rPr lang="de-DE" dirty="0"/>
              <a:t>Bewerbungsabsicht</a:t>
            </a:r>
            <a:endParaRPr lang="en-US" dirty="0"/>
          </a:p>
        </p:txBody>
      </p:sp>
      <p:sp>
        <p:nvSpPr>
          <p:cNvPr id="2" name="Textplatzhalter 1"/>
          <p:cNvSpPr>
            <a:spLocks noGrp="1"/>
          </p:cNvSpPr>
          <p:nvPr>
            <p:ph type="body" sz="quarter" idx="11"/>
          </p:nvPr>
        </p:nvSpPr>
        <p:spPr/>
        <p:txBody>
          <a:bodyPr/>
          <a:lstStyle/>
          <a:p>
            <a:r>
              <a:rPr lang="de-DE" dirty="0"/>
              <a:t>Welche Bewerber überzeugen Sie im Vergleich zum Wettbewerb am besten? </a:t>
            </a:r>
            <a:endParaRPr lang="de-DE" noProof="0" dirty="0"/>
          </a:p>
        </p:txBody>
      </p:sp>
      <p:pic>
        <p:nvPicPr>
          <p:cNvPr id="15" name="Grafik 14"/>
          <p:cNvPicPr>
            <a:picLocks/>
          </p:cNvPicPr>
          <p:nvPr/>
        </p:nvPicPr>
        <p:blipFill rotWithShape="1">
          <a:blip r:link="rId2" cstate="print">
            <a:extLst>
              <a:ext uri="{28A0092B-C50C-407E-A947-70E740481C1C}">
                <a14:useLocalDpi xmlns:a14="http://schemas.microsoft.com/office/drawing/2010/main" val="0"/>
              </a:ext>
            </a:extLst>
          </a:blip>
          <a:srcRect l="1135" t="91058" r="713" b="2279"/>
          <a:stretch>
            <a:fillRect/>
          </a:stretch>
        </p:blipFill>
        <p:spPr>
          <a:xfrm>
            <a:off x="730251" y="4667250"/>
            <a:ext cx="4552950" cy="215900"/>
          </a:xfrm>
          <a:prstGeom prst="rect">
            <a:avLst/>
          </a:prstGeom>
          <a:noFill/>
          <a:ln>
            <a:noFill/>
          </a:ln>
        </p:spPr>
      </p:pic>
    </p:spTree>
    <p:extLst>
      <p:ext uri="{BB962C8B-B14F-4D97-AF65-F5344CB8AC3E}">
        <p14:creationId xmlns:p14="http://schemas.microsoft.com/office/powerpoint/2010/main" val="9386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0"/>
          </p:nvPr>
        </p:nvSpPr>
        <p:spPr/>
        <p:txBody>
          <a:bodyPr/>
          <a:lstStyle/>
          <a:p>
            <a:r>
              <a:rPr lang="de-DE" dirty="0">
                <a:solidFill>
                  <a:schemeClr val="bg1">
                    <a:lumMod val="75000"/>
                  </a:schemeClr>
                </a:solidFill>
              </a:rPr>
              <a:t>Status quo</a:t>
            </a:r>
          </a:p>
          <a:p>
            <a:r>
              <a:rPr lang="de-DE" dirty="0"/>
              <a:t>Ranking-Analyse</a:t>
            </a:r>
          </a:p>
          <a:p>
            <a:r>
              <a:rPr lang="de-DE" dirty="0">
                <a:solidFill>
                  <a:schemeClr val="bg1">
                    <a:lumMod val="75000"/>
                  </a:schemeClr>
                </a:solidFill>
              </a:rPr>
              <a:t>Regionale Analyse</a:t>
            </a:r>
          </a:p>
          <a:p>
            <a:r>
              <a:rPr lang="de-DE" dirty="0">
                <a:solidFill>
                  <a:schemeClr val="bg1">
                    <a:lumMod val="75000"/>
                  </a:schemeClr>
                </a:solidFill>
              </a:rPr>
              <a:t>KPIs</a:t>
            </a:r>
          </a:p>
        </p:txBody>
      </p:sp>
      <p:sp>
        <p:nvSpPr>
          <p:cNvPr id="17" name="Titel 16"/>
          <p:cNvSpPr>
            <a:spLocks noGrp="1"/>
          </p:cNvSpPr>
          <p:nvPr>
            <p:ph type="title"/>
          </p:nvPr>
        </p:nvSpPr>
        <p:spPr/>
        <p:txBody>
          <a:bodyPr/>
          <a:lstStyle/>
          <a:p>
            <a:r>
              <a:rPr lang="de-DE" dirty="0"/>
              <a:t>Arbeitgeberrankings</a:t>
            </a:r>
            <a:endParaRPr lang="en-US" dirty="0"/>
          </a:p>
        </p:txBody>
      </p:sp>
      <p:sp>
        <p:nvSpPr>
          <p:cNvPr id="4" name="Rechteck 3">
            <a:hlinkClick r:id="rId2" action="ppaction://hlinksldjump"/>
          </p:cNvPr>
          <p:cNvSpPr/>
          <p:nvPr/>
        </p:nvSpPr>
        <p:spPr bwMode="white">
          <a:xfrm>
            <a:off x="251460" y="1384300"/>
            <a:ext cx="2440097" cy="378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hlinkClick r:id="" action="ppaction://noaction"/>
          </p:cNvPr>
          <p:cNvSpPr/>
          <p:nvPr/>
        </p:nvSpPr>
        <p:spPr bwMode="white">
          <a:xfrm>
            <a:off x="287464" y="2488093"/>
            <a:ext cx="2759007" cy="378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hlinkClick r:id="" action="ppaction://noaction"/>
          </p:cNvPr>
          <p:cNvSpPr/>
          <p:nvPr/>
        </p:nvSpPr>
        <p:spPr bwMode="white">
          <a:xfrm>
            <a:off x="287464" y="3022678"/>
            <a:ext cx="2440097" cy="378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1960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3943736-C627-4A70-8C22-591E6BED85D8}"/>
              </a:ext>
            </a:extLst>
          </p:cNvPr>
          <p:cNvSpPr>
            <a:spLocks noGrp="1"/>
          </p:cNvSpPr>
          <p:nvPr>
            <p:ph type="body" sz="quarter" idx="15"/>
          </p:nvPr>
        </p:nvSpPr>
        <p:spPr/>
        <p:txBody>
          <a:bodyPr/>
          <a:lstStyle/>
          <a:p>
            <a:r>
              <a:rPr lang="de-DE" dirty="0"/>
              <a:t>Die Grafik zeigt…</a:t>
            </a:r>
            <a:endParaRPr lang="en-US" dirty="0"/>
          </a:p>
          <a:p>
            <a:endParaRPr lang="de-DE" dirty="0"/>
          </a:p>
        </p:txBody>
      </p:sp>
      <p:sp>
        <p:nvSpPr>
          <p:cNvPr id="7" name="Textplatzhalter 6">
            <a:extLst>
              <a:ext uri="{FF2B5EF4-FFF2-40B4-BE49-F238E27FC236}">
                <a16:creationId xmlns:a16="http://schemas.microsoft.com/office/drawing/2014/main" id="{84DF4E7B-AF96-4FAF-8DD4-C7E73EBF0DD7}"/>
              </a:ext>
            </a:extLst>
          </p:cNvPr>
          <p:cNvSpPr>
            <a:spLocks noGrp="1"/>
          </p:cNvSpPr>
          <p:nvPr>
            <p:ph type="body" sz="quarter" idx="16"/>
          </p:nvPr>
        </p:nvSpPr>
        <p:spPr/>
        <p:txBody>
          <a:bodyPr/>
          <a:lstStyle/>
          <a:p>
            <a:endParaRPr lang="en-AU"/>
          </a:p>
        </p:txBody>
      </p:sp>
      <p:sp>
        <p:nvSpPr>
          <p:cNvPr id="5" name="Textplatzhalter 4"/>
          <p:cNvSpPr>
            <a:spLocks noGrp="1"/>
          </p:cNvSpPr>
          <p:nvPr>
            <p:ph type="body" sz="quarter" idx="13"/>
          </p:nvPr>
        </p:nvSpPr>
        <p:spPr>
          <a:xfrm>
            <a:off x="6202681" y="1779662"/>
            <a:ext cx="2941320" cy="2844726"/>
          </a:xfrm>
        </p:spPr>
        <p:txBody>
          <a:bodyPr/>
          <a:lstStyle/>
          <a:p>
            <a:r>
              <a:rPr lang="de-DE" dirty="0"/>
              <a:t>…das dreistufige Verfahren zur Ermittlung des </a:t>
            </a:r>
            <a:r>
              <a:rPr lang="de-DE" dirty="0" err="1"/>
              <a:t>trendence</a:t>
            </a:r>
            <a:r>
              <a:rPr lang="de-DE" dirty="0"/>
              <a:t> Top-Arbeitgeber-Rankings:</a:t>
            </a:r>
          </a:p>
          <a:p>
            <a:r>
              <a:rPr lang="de-DE" dirty="0"/>
              <a:t>Zunächst streichen die Studierenden alle Arbeitgeber, die sie nicht kennen. Aus der Liste der verbleibenden Arbeitgeber bestimmen sie nun Unternehmen, die ihnen als Arbeitgeber generell attraktiv erscheinen (max. 10). Erst aus dieser Liste wählen die Studierenden die Arbeitgeber, bei denen sie sich bewerben möchten (max. 3 aus 10). </a:t>
            </a:r>
          </a:p>
          <a:p>
            <a:r>
              <a:rPr lang="de-DE" dirty="0"/>
              <a:t>Neben den Prozentangaben finden Sie in Klammern die Rangpositionen von Ihnen und Ihren Wettbewerben auf den drei genannten Stufen (max. 120).</a:t>
            </a:r>
            <a:endParaRPr lang="en-US" dirty="0"/>
          </a:p>
        </p:txBody>
      </p:sp>
      <p:sp>
        <p:nvSpPr>
          <p:cNvPr id="3" name="Titel 2"/>
          <p:cNvSpPr>
            <a:spLocks noGrp="1"/>
          </p:cNvSpPr>
          <p:nvPr>
            <p:ph type="title"/>
          </p:nvPr>
        </p:nvSpPr>
        <p:spPr/>
        <p:txBody>
          <a:bodyPr/>
          <a:lstStyle/>
          <a:p>
            <a:r>
              <a:rPr lang="de-DE" dirty="0"/>
              <a:t>Status quo</a:t>
            </a:r>
            <a:endParaRPr lang="de-DE" noProof="0" dirty="0"/>
          </a:p>
        </p:txBody>
      </p:sp>
      <p:sp>
        <p:nvSpPr>
          <p:cNvPr id="36" name="Textplatzhalter 35"/>
          <p:cNvSpPr>
            <a:spLocks noGrp="1"/>
          </p:cNvSpPr>
          <p:nvPr>
            <p:ph type="body" sz="quarter" idx="11"/>
          </p:nvPr>
        </p:nvSpPr>
        <p:spPr/>
        <p:txBody>
          <a:bodyPr/>
          <a:lstStyle/>
          <a:p>
            <a:r>
              <a:rPr lang="de-DE" dirty="0"/>
              <a:t>Von der Bekanntheit zur Bewerbung: Zielgruppenanalyse</a:t>
            </a:r>
            <a:endParaRPr lang="en-US" dirty="0"/>
          </a:p>
        </p:txBody>
      </p:sp>
      <p:pic>
        <p:nvPicPr>
          <p:cNvPr id="8" name="Grafik 7"/>
          <p:cNvPicPr>
            <a:picLocks noChangeAspect="1"/>
          </p:cNvPicPr>
          <p:nvPr/>
        </p:nvPicPr>
        <p:blipFill rotWithShape="1">
          <a:blip r:link="rId2" cstate="print">
            <a:extLst>
              <a:ext uri="{28A0092B-C50C-407E-A947-70E740481C1C}">
                <a14:useLocalDpi xmlns:a14="http://schemas.microsoft.com/office/drawing/2010/main" val="0"/>
              </a:ext>
            </a:extLst>
          </a:blip>
          <a:srcRect l="4250" r="380"/>
          <a:stretch>
            <a:fillRect/>
          </a:stretch>
        </p:blipFill>
        <p:spPr>
          <a:xfrm>
            <a:off x="328956" y="1324165"/>
            <a:ext cx="5148902" cy="3241432"/>
          </a:xfrm>
          <a:prstGeom prst="rect">
            <a:avLst/>
          </a:prstGeom>
          <a:noFill/>
          <a:ln>
            <a:noFill/>
          </a:ln>
        </p:spPr>
      </p:pic>
    </p:spTree>
    <p:extLst>
      <p:ext uri="{BB962C8B-B14F-4D97-AF65-F5344CB8AC3E}">
        <p14:creationId xmlns:p14="http://schemas.microsoft.com/office/powerpoint/2010/main" val="305648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platzhalter 11"/>
          <p:cNvSpPr>
            <a:spLocks noGrp="1"/>
          </p:cNvSpPr>
          <p:nvPr>
            <p:ph type="body" sz="quarter" idx="15"/>
          </p:nvPr>
        </p:nvSpPr>
        <p:spPr/>
        <p:txBody>
          <a:bodyPr/>
          <a:lstStyle/>
          <a:p>
            <a:r>
              <a:rPr lang="de-DE" dirty="0"/>
              <a:t>Die Tabelle zeigt…</a:t>
            </a:r>
            <a:endParaRPr lang="en-US" dirty="0"/>
          </a:p>
        </p:txBody>
      </p:sp>
      <p:sp>
        <p:nvSpPr>
          <p:cNvPr id="13" name="Textplatzhalter 12"/>
          <p:cNvSpPr>
            <a:spLocks noGrp="1"/>
          </p:cNvSpPr>
          <p:nvPr>
            <p:ph type="body" sz="quarter" idx="16"/>
          </p:nvPr>
        </p:nvSpPr>
        <p:spPr/>
        <p:txBody>
          <a:bodyPr/>
          <a:lstStyle/>
          <a:p>
            <a:r>
              <a:rPr lang="de-DE" dirty="0"/>
              <a:t>Frage Bewerbungsabsicht</a:t>
            </a:r>
            <a:endParaRPr lang="en-US" dirty="0"/>
          </a:p>
        </p:txBody>
      </p:sp>
      <p:sp>
        <p:nvSpPr>
          <p:cNvPr id="7" name="Textplatzhalter 6"/>
          <p:cNvSpPr>
            <a:spLocks noGrp="1"/>
          </p:cNvSpPr>
          <p:nvPr>
            <p:ph type="body" sz="quarter" idx="13"/>
          </p:nvPr>
        </p:nvSpPr>
        <p:spPr/>
        <p:txBody>
          <a:bodyPr/>
          <a:lstStyle/>
          <a:p>
            <a:r>
              <a:rPr lang="de-DE" dirty="0"/>
              <a:t>…das Ranking der beliebtesten Arbeitgeber Ihrer Zielgruppe, verglichen mit den Werten aller Befragten.</a:t>
            </a:r>
          </a:p>
          <a:p>
            <a:pPr lvl="0"/>
            <a:r>
              <a:rPr lang="de-DE" dirty="0"/>
              <a:t>Ihre Zielgruppe ist durch besondere Eigenschaften definiert, die Sie im Voraus festgelegt haben. Die Werte der Zielgruppe werden im Vergleich zu allen Befragten dargestellt.</a:t>
            </a:r>
          </a:p>
        </p:txBody>
      </p:sp>
      <p:sp>
        <p:nvSpPr>
          <p:cNvPr id="11" name="Textplatzhalter 10"/>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a:p>
            <a:endParaRPr lang="en-US" dirty="0"/>
          </a:p>
        </p:txBody>
      </p:sp>
      <p:sp>
        <p:nvSpPr>
          <p:cNvPr id="3" name="Titel 2"/>
          <p:cNvSpPr>
            <a:spLocks noGrp="1"/>
          </p:cNvSpPr>
          <p:nvPr>
            <p:ph type="title"/>
          </p:nvPr>
        </p:nvSpPr>
        <p:spPr/>
        <p:txBody>
          <a:bodyPr/>
          <a:lstStyle/>
          <a:p>
            <a:r>
              <a:rPr lang="de-DE" dirty="0"/>
              <a:t>Top-Arbeitgeber</a:t>
            </a:r>
            <a:endParaRPr lang="de-DE" noProof="0" dirty="0"/>
          </a:p>
        </p:txBody>
      </p:sp>
      <p:sp>
        <p:nvSpPr>
          <p:cNvPr id="2" name="Textplatzhalter 1"/>
          <p:cNvSpPr>
            <a:spLocks noGrp="1"/>
          </p:cNvSpPr>
          <p:nvPr>
            <p:ph type="body" sz="quarter" idx="11"/>
          </p:nvPr>
        </p:nvSpPr>
        <p:spPr>
          <a:xfrm>
            <a:off x="251520" y="689217"/>
            <a:ext cx="7185600" cy="360363"/>
          </a:xfrm>
        </p:spPr>
        <p:txBody>
          <a:bodyPr/>
          <a:lstStyle/>
          <a:p>
            <a:r>
              <a:rPr lang="de-DE" dirty="0"/>
              <a:t>Mit diesen Arbeitgebern kämpft Unternehmen X um die Zielgruppe</a:t>
            </a:r>
          </a:p>
        </p:txBody>
      </p:sp>
      <p:pic>
        <p:nvPicPr>
          <p:cNvPr id="5" name="Grafik 4"/>
          <p:cNvPicPr>
            <a:picLocks noChangeAspect="1"/>
          </p:cNvPicPr>
          <p:nvPr/>
        </p:nvPicPr>
        <p:blipFill rotWithShape="1">
          <a:blip r:link="rId2" cstate="print">
            <a:extLst>
              <a:ext uri="{28A0092B-C50C-407E-A947-70E740481C1C}">
                <a14:useLocalDpi xmlns:a14="http://schemas.microsoft.com/office/drawing/2010/main" val="0"/>
              </a:ext>
            </a:extLst>
          </a:blip>
          <a:srcRect t="-1" r="50154" b="40563"/>
          <a:stretch>
            <a:fillRect/>
          </a:stretch>
        </p:blipFill>
        <p:spPr>
          <a:xfrm>
            <a:off x="131598" y="1490820"/>
            <a:ext cx="4272841" cy="3651250"/>
          </a:xfrm>
          <a:prstGeom prst="rect">
            <a:avLst/>
          </a:prstGeom>
          <a:noFill/>
          <a:ln>
            <a:noFill/>
          </a:ln>
        </p:spPr>
      </p:pic>
    </p:spTree>
    <p:extLst>
      <p:ext uri="{BB962C8B-B14F-4D97-AF65-F5344CB8AC3E}">
        <p14:creationId xmlns:p14="http://schemas.microsoft.com/office/powerpoint/2010/main" val="147543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link="rId2" cstate="print">
            <a:extLst>
              <a:ext uri="{28A0092B-C50C-407E-A947-70E740481C1C}">
                <a14:useLocalDpi xmlns:a14="http://schemas.microsoft.com/office/drawing/2010/main" val="0"/>
              </a:ext>
            </a:extLst>
          </a:blip>
          <a:srcRect l="1278" t="-1" r="51443" b="40563"/>
          <a:stretch>
            <a:fillRect/>
          </a:stretch>
        </p:blipFill>
        <p:spPr>
          <a:xfrm>
            <a:off x="232312" y="1487463"/>
            <a:ext cx="4052621" cy="3651250"/>
          </a:xfrm>
          <a:prstGeom prst="rect">
            <a:avLst/>
          </a:prstGeom>
          <a:noFill/>
          <a:ln>
            <a:noFill/>
          </a:ln>
        </p:spPr>
      </p:pic>
      <p:sp>
        <p:nvSpPr>
          <p:cNvPr id="12" name="Textplatzhalter 11"/>
          <p:cNvSpPr>
            <a:spLocks noGrp="1"/>
          </p:cNvSpPr>
          <p:nvPr>
            <p:ph type="body" sz="quarter" idx="15"/>
          </p:nvPr>
        </p:nvSpPr>
        <p:spPr/>
        <p:txBody>
          <a:bodyPr/>
          <a:lstStyle/>
          <a:p>
            <a:r>
              <a:rPr lang="de-DE" dirty="0"/>
              <a:t>Die Tabelle zeigt…</a:t>
            </a:r>
            <a:endParaRPr lang="en-US" dirty="0"/>
          </a:p>
        </p:txBody>
      </p:sp>
      <p:sp>
        <p:nvSpPr>
          <p:cNvPr id="13" name="Textplatzhalter 12"/>
          <p:cNvSpPr>
            <a:spLocks noGrp="1"/>
          </p:cNvSpPr>
          <p:nvPr>
            <p:ph type="body" sz="quarter" idx="16"/>
          </p:nvPr>
        </p:nvSpPr>
        <p:spPr/>
        <p:txBody>
          <a:bodyPr/>
          <a:lstStyle/>
          <a:p>
            <a:r>
              <a:rPr lang="de-DE"/>
              <a:t>Frage Bewerbungsabsicht</a:t>
            </a:r>
            <a:endParaRPr lang="en-US" dirty="0"/>
          </a:p>
        </p:txBody>
      </p:sp>
      <p:sp>
        <p:nvSpPr>
          <p:cNvPr id="7" name="Textplatzhalter 6"/>
          <p:cNvSpPr>
            <a:spLocks noGrp="1"/>
          </p:cNvSpPr>
          <p:nvPr>
            <p:ph type="body" sz="quarter" idx="13"/>
          </p:nvPr>
        </p:nvSpPr>
        <p:spPr/>
        <p:txBody>
          <a:bodyPr/>
          <a:lstStyle/>
          <a:p>
            <a:r>
              <a:rPr lang="de-DE" dirty="0"/>
              <a:t>…das Ranking der beliebtesten Arbeitgeber Ihrer Fangruppe, verglichen mit den Werten aller Befragten.</a:t>
            </a:r>
          </a:p>
          <a:p>
            <a:pPr lvl="0"/>
            <a:r>
              <a:rPr lang="de-DE" dirty="0"/>
              <a:t>Ihre Fangruppe beinhaltet nur Befragte, die Ihr Unternehmen besonders attraktiv finden und sich deshalb bei Ihnen bewerben möchten, als einen von maximal drei Arbeitgebern.</a:t>
            </a:r>
          </a:p>
        </p:txBody>
      </p:sp>
      <p:sp>
        <p:nvSpPr>
          <p:cNvPr id="11" name="Textplatzhalter 10"/>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 </a:t>
            </a:r>
          </a:p>
          <a:p>
            <a:endParaRPr lang="en-US" dirty="0"/>
          </a:p>
        </p:txBody>
      </p:sp>
      <p:sp>
        <p:nvSpPr>
          <p:cNvPr id="3" name="Titel 2"/>
          <p:cNvSpPr>
            <a:spLocks noGrp="1"/>
          </p:cNvSpPr>
          <p:nvPr>
            <p:ph type="title"/>
          </p:nvPr>
        </p:nvSpPr>
        <p:spPr/>
        <p:txBody>
          <a:bodyPr/>
          <a:lstStyle/>
          <a:p>
            <a:r>
              <a:rPr lang="de-DE" dirty="0"/>
              <a:t>Top-Arbeitgeber</a:t>
            </a:r>
            <a:endParaRPr lang="de-DE" noProof="0" dirty="0"/>
          </a:p>
        </p:txBody>
      </p:sp>
      <p:sp>
        <p:nvSpPr>
          <p:cNvPr id="2" name="Textplatzhalter 1"/>
          <p:cNvSpPr>
            <a:spLocks noGrp="1"/>
          </p:cNvSpPr>
          <p:nvPr>
            <p:ph type="body" sz="quarter" idx="11"/>
          </p:nvPr>
        </p:nvSpPr>
        <p:spPr/>
        <p:txBody>
          <a:bodyPr/>
          <a:lstStyle/>
          <a:p>
            <a:r>
              <a:rPr lang="de-DE"/>
              <a:t>Wer sich bei Unternehmen X bewirbt, möchte auch zu …</a:t>
            </a:r>
            <a:endParaRPr lang="de-DE" dirty="0"/>
          </a:p>
        </p:txBody>
      </p:sp>
    </p:spTree>
    <p:extLst>
      <p:ext uri="{BB962C8B-B14F-4D97-AF65-F5344CB8AC3E}">
        <p14:creationId xmlns:p14="http://schemas.microsoft.com/office/powerpoint/2010/main" val="43730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sz="quarter" idx="15"/>
          </p:nvPr>
        </p:nvSpPr>
        <p:spPr>
          <a:prstGeom prst="rect">
            <a:avLst/>
          </a:prstGeom>
        </p:spPr>
        <p:txBody>
          <a:bodyPr/>
          <a:lstStyle/>
          <a:p>
            <a:r>
              <a:rPr lang="de-DE" dirty="0"/>
              <a:t>Die Grafik zeigt…</a:t>
            </a:r>
            <a:endParaRPr lang="en-US" dirty="0"/>
          </a:p>
        </p:txBody>
      </p:sp>
      <p:sp>
        <p:nvSpPr>
          <p:cNvPr id="9" name="Textplatzhalter 8"/>
          <p:cNvSpPr>
            <a:spLocks noGrp="1"/>
          </p:cNvSpPr>
          <p:nvPr>
            <p:ph type="body" sz="quarter" idx="16"/>
          </p:nvPr>
        </p:nvSpPr>
        <p:spPr>
          <a:prstGeom prst="rect">
            <a:avLst/>
          </a:prstGeom>
        </p:spPr>
        <p:txBody>
          <a:bodyPr/>
          <a:lstStyle/>
          <a:p>
            <a:r>
              <a:rPr lang="de-DE" dirty="0"/>
              <a:t>Frage Bekanntheit</a:t>
            </a:r>
            <a:endParaRPr lang="en-US" dirty="0"/>
          </a:p>
        </p:txBody>
      </p:sp>
      <p:sp>
        <p:nvSpPr>
          <p:cNvPr id="5" name="Textplatzhalter 4"/>
          <p:cNvSpPr>
            <a:spLocks noGrp="1"/>
          </p:cNvSpPr>
          <p:nvPr>
            <p:ph type="body" sz="quarter" idx="13"/>
          </p:nvPr>
        </p:nvSpPr>
        <p:spPr>
          <a:prstGeom prst="rect">
            <a:avLst/>
          </a:prstGeom>
        </p:spPr>
        <p:txBody>
          <a:bodyPr/>
          <a:lstStyle/>
          <a:p>
            <a:r>
              <a:rPr lang="de-DE" dirty="0"/>
              <a:t>…die Entwicklung der Bekanntheit Ihrer Arbeitgebermarke im Vergleich zu Ihren Wettbewerbern über die vergangenen Jahre.</a:t>
            </a:r>
            <a:endParaRPr lang="en-US" dirty="0"/>
          </a:p>
        </p:txBody>
      </p:sp>
      <p:sp>
        <p:nvSpPr>
          <p:cNvPr id="6" name="Textplatzhalter 5"/>
          <p:cNvSpPr>
            <a:spLocks noGrp="1"/>
          </p:cNvSpPr>
          <p:nvPr>
            <p:ph type="body" sz="quarter" idx="14"/>
          </p:nvPr>
        </p:nvSpPr>
        <p:spPr>
          <a:prstGeom prst="rect">
            <a:avLst/>
          </a:prstGeom>
        </p:spPr>
        <p:txBody>
          <a:bodyPr/>
          <a:lstStyle/>
          <a:p>
            <a:r>
              <a:rPr lang="de-DE" dirty="0"/>
              <a:t>Die folgenden Arbeitgeber stellen Hochschulabsolventen ein. Bitte markiere diejenigen, die Du NICHT kennst. Für die Bekanntheit wird der inverse Wert errechnet.</a:t>
            </a:r>
          </a:p>
        </p:txBody>
      </p:sp>
      <p:sp>
        <p:nvSpPr>
          <p:cNvPr id="32" name="Titel 31"/>
          <p:cNvSpPr>
            <a:spLocks noGrp="1"/>
          </p:cNvSpPr>
          <p:nvPr>
            <p:ph type="title"/>
          </p:nvPr>
        </p:nvSpPr>
        <p:spPr/>
        <p:txBody>
          <a:bodyPr/>
          <a:lstStyle/>
          <a:p>
            <a:r>
              <a:rPr lang="de-DE" dirty="0"/>
              <a:t>Bekanntheit</a:t>
            </a:r>
            <a:endParaRPr lang="en-US" dirty="0"/>
          </a:p>
        </p:txBody>
      </p:sp>
      <p:sp>
        <p:nvSpPr>
          <p:cNvPr id="2" name="Textplatzhalter 1"/>
          <p:cNvSpPr>
            <a:spLocks noGrp="1"/>
          </p:cNvSpPr>
          <p:nvPr>
            <p:ph type="body" sz="quarter" idx="11"/>
          </p:nvPr>
        </p:nvSpPr>
        <p:spPr/>
        <p:txBody>
          <a:bodyPr/>
          <a:lstStyle/>
          <a:p>
            <a:r>
              <a:rPr lang="de-DE" dirty="0"/>
              <a:t>Entwicklung im Zeitverlauf</a:t>
            </a:r>
          </a:p>
        </p:txBody>
      </p:sp>
      <p:pic>
        <p:nvPicPr>
          <p:cNvPr id="15" name="Grafik 14"/>
          <p:cNvPicPr>
            <a:picLocks noChangeAspect="1"/>
          </p:cNvPicPr>
          <p:nvPr/>
        </p:nvPicPr>
        <p:blipFill rotWithShape="1">
          <a:blip r:link="rId2" cstate="print">
            <a:extLst>
              <a:ext uri="{28A0092B-C50C-407E-A947-70E740481C1C}">
                <a14:useLocalDpi xmlns:a14="http://schemas.microsoft.com/office/drawing/2010/main" val="0"/>
              </a:ext>
            </a:extLst>
          </a:blip>
          <a:srcRect r="2195" b="14021"/>
          <a:stretch>
            <a:fillRect/>
          </a:stretch>
        </p:blipFill>
        <p:spPr>
          <a:xfrm>
            <a:off x="332460" y="1227006"/>
            <a:ext cx="3475684" cy="2686050"/>
          </a:xfrm>
          <a:prstGeom prst="rect">
            <a:avLst/>
          </a:prstGeom>
          <a:noFill/>
          <a:ln>
            <a:noFill/>
          </a:ln>
        </p:spPr>
      </p:pic>
      <p:pic>
        <p:nvPicPr>
          <p:cNvPr id="17" name="Grafik 16"/>
          <p:cNvPicPr>
            <a:picLocks noChangeAspect="1"/>
          </p:cNvPicPr>
          <p:nvPr/>
        </p:nvPicPr>
        <p:blipFill rotWithShape="1">
          <a:blip r:link="rId3" cstate="print">
            <a:extLst>
              <a:ext uri="{28A0092B-C50C-407E-A947-70E740481C1C}">
                <a14:useLocalDpi xmlns:a14="http://schemas.microsoft.com/office/drawing/2010/main" val="0"/>
              </a:ext>
            </a:extLst>
          </a:blip>
          <a:srcRect l="1941" t="11511" r="1470" b="10802"/>
          <a:stretch>
            <a:fillRect/>
          </a:stretch>
        </p:blipFill>
        <p:spPr>
          <a:xfrm>
            <a:off x="356067" y="4705351"/>
            <a:ext cx="5186323" cy="132733"/>
          </a:xfrm>
          <a:prstGeom prst="rect">
            <a:avLst/>
          </a:prstGeom>
          <a:noFill/>
          <a:ln>
            <a:noFill/>
          </a:ln>
        </p:spPr>
      </p:pic>
    </p:spTree>
    <p:extLst>
      <p:ext uri="{BB962C8B-B14F-4D97-AF65-F5344CB8AC3E}">
        <p14:creationId xmlns:p14="http://schemas.microsoft.com/office/powerpoint/2010/main" val="442091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298" t="1687" r="18966" b="7889"/>
          <a:stretch>
            <a:fillRect/>
          </a:stretch>
        </p:blipFill>
        <p:spPr>
          <a:xfrm>
            <a:off x="311178" y="1457374"/>
            <a:ext cx="5854874" cy="2928303"/>
          </a:xfrm>
          <a:prstGeom prst="rect">
            <a:avLst/>
          </a:prstGeom>
          <a:noFill/>
          <a:ln>
            <a:noFill/>
          </a:ln>
        </p:spPr>
      </p:pic>
      <p:sp>
        <p:nvSpPr>
          <p:cNvPr id="2" name="Textplatzhalter 1">
            <a:extLst>
              <a:ext uri="{FF2B5EF4-FFF2-40B4-BE49-F238E27FC236}">
                <a16:creationId xmlns:a16="http://schemas.microsoft.com/office/drawing/2014/main" id="{AFB8D1D6-B04C-4CF8-AFDC-FBC7AA21B187}"/>
              </a:ext>
            </a:extLst>
          </p:cNvPr>
          <p:cNvSpPr>
            <a:spLocks noGrp="1"/>
          </p:cNvSpPr>
          <p:nvPr>
            <p:ph type="body" sz="quarter" idx="15"/>
          </p:nvPr>
        </p:nvSpPr>
        <p:spPr/>
        <p:txBody>
          <a:bodyPr/>
          <a:lstStyle/>
          <a:p>
            <a:r>
              <a:rPr lang="de-DE" dirty="0"/>
              <a:t>Hintergrund</a:t>
            </a:r>
          </a:p>
        </p:txBody>
      </p:sp>
      <p:sp>
        <p:nvSpPr>
          <p:cNvPr id="5" name="Textplatzhalter 4">
            <a:extLst>
              <a:ext uri="{FF2B5EF4-FFF2-40B4-BE49-F238E27FC236}">
                <a16:creationId xmlns:a16="http://schemas.microsoft.com/office/drawing/2014/main" id="{10B1D69C-089B-459A-9BBC-ACB928623C37}"/>
              </a:ext>
            </a:extLst>
          </p:cNvPr>
          <p:cNvSpPr>
            <a:spLocks noGrp="1"/>
          </p:cNvSpPr>
          <p:nvPr>
            <p:ph type="body" sz="quarter" idx="16"/>
          </p:nvPr>
        </p:nvSpPr>
        <p:spPr/>
        <p:txBody>
          <a:bodyPr/>
          <a:lstStyle/>
          <a:p>
            <a:endParaRPr lang="de-DE" dirty="0"/>
          </a:p>
        </p:txBody>
      </p:sp>
      <p:sp>
        <p:nvSpPr>
          <p:cNvPr id="10" name="Textplatzhalter 9"/>
          <p:cNvSpPr>
            <a:spLocks noGrp="1"/>
          </p:cNvSpPr>
          <p:nvPr>
            <p:ph type="body" sz="quarter" idx="13"/>
          </p:nvPr>
        </p:nvSpPr>
        <p:spPr/>
        <p:txBody>
          <a:bodyPr/>
          <a:lstStyle/>
          <a:p>
            <a:r>
              <a:rPr lang="de-DE" dirty="0"/>
              <a:t>Eine Branche gilt dann als attraktiv für einen Studierenden, wenn mindestens zwei der drei gewählten Top-Arbeitgeber des Befragten dieser Branche angehören.</a:t>
            </a:r>
          </a:p>
          <a:p>
            <a:endParaRPr lang="en-US" dirty="0"/>
          </a:p>
        </p:txBody>
      </p:sp>
      <p:sp>
        <p:nvSpPr>
          <p:cNvPr id="12" name="Textplatzhalter 11"/>
          <p:cNvSpPr>
            <a:spLocks noGrp="1"/>
          </p:cNvSpPr>
          <p:nvPr>
            <p:ph type="body" sz="quarter" idx="14"/>
          </p:nvPr>
        </p:nvSpPr>
        <p:spPr/>
        <p:txBody>
          <a:bodyPr/>
          <a:lstStyle/>
          <a:p>
            <a:endParaRPr lang="en-US" dirty="0"/>
          </a:p>
        </p:txBody>
      </p:sp>
      <p:sp>
        <p:nvSpPr>
          <p:cNvPr id="3" name="Titel 2"/>
          <p:cNvSpPr>
            <a:spLocks noGrp="1"/>
          </p:cNvSpPr>
          <p:nvPr>
            <p:ph type="title"/>
          </p:nvPr>
        </p:nvSpPr>
        <p:spPr/>
        <p:txBody>
          <a:bodyPr/>
          <a:lstStyle/>
          <a:p>
            <a:r>
              <a:rPr lang="de-DE" dirty="0"/>
              <a:t>Branchenattraktivität</a:t>
            </a:r>
            <a:endParaRPr lang="de-DE" noProof="0" dirty="0"/>
          </a:p>
        </p:txBody>
      </p:sp>
      <p:sp>
        <p:nvSpPr>
          <p:cNvPr id="32" name="Textplatzhalter 31"/>
          <p:cNvSpPr>
            <a:spLocks noGrp="1"/>
          </p:cNvSpPr>
          <p:nvPr>
            <p:ph type="body" sz="quarter" idx="11"/>
          </p:nvPr>
        </p:nvSpPr>
        <p:spPr/>
        <p:txBody>
          <a:bodyPr/>
          <a:lstStyle/>
          <a:p>
            <a:r>
              <a:rPr lang="de-DE" dirty="0"/>
              <a:t>Die beliebtesten Branchen Ihrer Zielgruppe im Vergleich</a:t>
            </a:r>
            <a:endParaRPr lang="en-US" dirty="0"/>
          </a:p>
        </p:txBody>
      </p:sp>
      <p:pic>
        <p:nvPicPr>
          <p:cNvPr id="22" name="Grafik 21"/>
          <p:cNvPicPr>
            <a:picLocks noChangeAspect="1"/>
          </p:cNvPicPr>
          <p:nvPr/>
        </p:nvPicPr>
        <p:blipFill rotWithShape="1">
          <a:blip r:link="rId2" cstate="print">
            <a:extLst>
              <a:ext uri="{28A0092B-C50C-407E-A947-70E740481C1C}">
                <a14:useLocalDpi xmlns:a14="http://schemas.microsoft.com/office/drawing/2010/main" val="0"/>
              </a:ext>
            </a:extLst>
          </a:blip>
          <a:srcRect l="1482" t="93927" r="25318" b="26"/>
          <a:stretch>
            <a:fillRect/>
          </a:stretch>
        </p:blipFill>
        <p:spPr>
          <a:xfrm>
            <a:off x="788353" y="4682490"/>
            <a:ext cx="5269547" cy="195834"/>
          </a:xfrm>
          <a:prstGeom prst="rect">
            <a:avLst/>
          </a:prstGeom>
          <a:noFill/>
          <a:ln>
            <a:noFill/>
          </a:ln>
        </p:spPr>
      </p:pic>
    </p:spTree>
    <p:extLst>
      <p:ext uri="{BB962C8B-B14F-4D97-AF65-F5344CB8AC3E}">
        <p14:creationId xmlns:p14="http://schemas.microsoft.com/office/powerpoint/2010/main" val="12093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platzhalter 23"/>
          <p:cNvSpPr>
            <a:spLocks noGrp="1"/>
          </p:cNvSpPr>
          <p:nvPr>
            <p:ph type="body" sz="quarter" idx="15"/>
          </p:nvPr>
        </p:nvSpPr>
        <p:spPr/>
        <p:txBody>
          <a:bodyPr/>
          <a:lstStyle/>
          <a:p>
            <a:r>
              <a:rPr lang="de-DE" dirty="0"/>
              <a:t>Die Grafik zeigt…</a:t>
            </a:r>
            <a:endParaRPr lang="en-US" dirty="0"/>
          </a:p>
          <a:p>
            <a:endParaRPr lang="en-US" dirty="0"/>
          </a:p>
        </p:txBody>
      </p:sp>
      <p:sp>
        <p:nvSpPr>
          <p:cNvPr id="2" name="Textplatzhalter 1">
            <a:extLst>
              <a:ext uri="{FF2B5EF4-FFF2-40B4-BE49-F238E27FC236}">
                <a16:creationId xmlns:a16="http://schemas.microsoft.com/office/drawing/2014/main" id="{4ED6FB91-202C-40BF-9B72-7081A5FF7302}"/>
              </a:ext>
            </a:extLst>
          </p:cNvPr>
          <p:cNvSpPr>
            <a:spLocks noGrp="1"/>
          </p:cNvSpPr>
          <p:nvPr>
            <p:ph type="body" sz="quarter" idx="16"/>
          </p:nvPr>
        </p:nvSpPr>
        <p:spPr/>
        <p:txBody>
          <a:bodyPr/>
          <a:lstStyle/>
          <a:p>
            <a:r>
              <a:rPr lang="de-DE" dirty="0"/>
              <a:t>Frage Bewerbungsabsicht</a:t>
            </a:r>
            <a:endParaRPr lang="en-US" dirty="0"/>
          </a:p>
          <a:p>
            <a:endParaRPr lang="de-DE" dirty="0"/>
          </a:p>
        </p:txBody>
      </p:sp>
      <p:sp>
        <p:nvSpPr>
          <p:cNvPr id="22" name="Textplatzhalter 21"/>
          <p:cNvSpPr>
            <a:spLocks noGrp="1"/>
          </p:cNvSpPr>
          <p:nvPr>
            <p:ph type="body" sz="quarter" idx="13"/>
          </p:nvPr>
        </p:nvSpPr>
        <p:spPr/>
        <p:txBody>
          <a:bodyPr/>
          <a:lstStyle/>
          <a:p>
            <a:r>
              <a:rPr lang="de-DE" dirty="0"/>
              <a:t>…die beliebtesten Arbeitgeber der High Potentials und stellt diese Werte im Vergleich zu allen Befragten dar. High Potentials sind Befragte mit exzellenten akademischen Leistungen (Top 25%), Auslandserfahrung, praktischen Erfahrungen im Inland und außeruniversitärem Engagement.</a:t>
            </a:r>
          </a:p>
          <a:p>
            <a:endParaRPr lang="en-US" dirty="0"/>
          </a:p>
        </p:txBody>
      </p:sp>
      <p:sp>
        <p:nvSpPr>
          <p:cNvPr id="23" name="Textplatzhalter 22"/>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a:p>
            <a:endParaRPr lang="en-US" dirty="0"/>
          </a:p>
        </p:txBody>
      </p:sp>
      <p:sp>
        <p:nvSpPr>
          <p:cNvPr id="3" name="Titel 2"/>
          <p:cNvSpPr>
            <a:spLocks noGrp="1"/>
          </p:cNvSpPr>
          <p:nvPr>
            <p:ph type="title"/>
          </p:nvPr>
        </p:nvSpPr>
        <p:spPr/>
        <p:txBody>
          <a:bodyPr/>
          <a:lstStyle/>
          <a:p>
            <a:r>
              <a:rPr lang="de-DE" noProof="0" dirty="0"/>
              <a:t>Die beliebtesten Arbeitgeber der High Potentials</a:t>
            </a:r>
          </a:p>
        </p:txBody>
      </p:sp>
      <p:sp>
        <p:nvSpPr>
          <p:cNvPr id="21" name="Textplatzhalter 20"/>
          <p:cNvSpPr>
            <a:spLocks noGrp="1"/>
          </p:cNvSpPr>
          <p:nvPr>
            <p:ph type="body" sz="quarter" idx="11"/>
          </p:nvPr>
        </p:nvSpPr>
        <p:spPr/>
        <p:txBody>
          <a:bodyPr/>
          <a:lstStyle/>
          <a:p>
            <a:endParaRPr lang="de-DE" dirty="0"/>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7573" r="22778" b="9536"/>
          <a:stretch>
            <a:fillRect/>
          </a:stretch>
        </p:blipFill>
        <p:spPr>
          <a:xfrm>
            <a:off x="182880" y="1402764"/>
            <a:ext cx="5013960" cy="2929568"/>
          </a:xfrm>
          <a:prstGeom prst="rect">
            <a:avLst/>
          </a:prstGeom>
          <a:noFill/>
          <a:ln>
            <a:noFill/>
          </a:ln>
        </p:spPr>
      </p:pic>
      <p:pic>
        <p:nvPicPr>
          <p:cNvPr id="5" name="Grafik 4"/>
          <p:cNvPicPr>
            <a:picLocks noChangeAspect="1"/>
          </p:cNvPicPr>
          <p:nvPr/>
        </p:nvPicPr>
        <p:blipFill rotWithShape="1">
          <a:blip r:link="rId2" cstate="print">
            <a:extLst>
              <a:ext uri="{28A0092B-C50C-407E-A947-70E740481C1C}">
                <a14:useLocalDpi xmlns:a14="http://schemas.microsoft.com/office/drawing/2010/main" val="0"/>
              </a:ext>
            </a:extLst>
          </a:blip>
          <a:srcRect l="1760" t="93970" r="16267" b="617"/>
          <a:stretch>
            <a:fillRect/>
          </a:stretch>
        </p:blipFill>
        <p:spPr>
          <a:xfrm>
            <a:off x="792479" y="4688840"/>
            <a:ext cx="5901055" cy="175260"/>
          </a:xfrm>
          <a:prstGeom prst="rect">
            <a:avLst/>
          </a:prstGeom>
          <a:noFill/>
          <a:ln>
            <a:noFill/>
          </a:ln>
        </p:spPr>
      </p:pic>
    </p:spTree>
    <p:extLst>
      <p:ext uri="{BB962C8B-B14F-4D97-AF65-F5344CB8AC3E}">
        <p14:creationId xmlns:p14="http://schemas.microsoft.com/office/powerpoint/2010/main" val="2024891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Tabelle zeigt…</a:t>
            </a:r>
            <a:endParaRPr lang="en-US" dirty="0"/>
          </a:p>
        </p:txBody>
      </p:sp>
      <p:sp>
        <p:nvSpPr>
          <p:cNvPr id="31" name="Textplatzhalter 30"/>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…das Ranking der beliebtesten Arbeitgeber der Männer.</a:t>
            </a:r>
          </a:p>
          <a:p>
            <a:endParaRPr lang="en-US" dirty="0"/>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3" name="Titel 2"/>
          <p:cNvSpPr>
            <a:spLocks noGrp="1"/>
          </p:cNvSpPr>
          <p:nvPr>
            <p:ph type="title"/>
          </p:nvPr>
        </p:nvSpPr>
        <p:spPr/>
        <p:txBody>
          <a:bodyPr/>
          <a:lstStyle/>
          <a:p>
            <a:r>
              <a:rPr lang="de-DE" noProof="0" dirty="0"/>
              <a:t>Top-Arbeitgeber</a:t>
            </a:r>
          </a:p>
        </p:txBody>
      </p:sp>
      <p:sp>
        <p:nvSpPr>
          <p:cNvPr id="2" name="Textplatzhalter 1"/>
          <p:cNvSpPr>
            <a:spLocks noGrp="1"/>
          </p:cNvSpPr>
          <p:nvPr>
            <p:ph type="body" sz="quarter" idx="11"/>
          </p:nvPr>
        </p:nvSpPr>
        <p:spPr/>
        <p:txBody>
          <a:bodyPr/>
          <a:lstStyle/>
          <a:p>
            <a:r>
              <a:rPr lang="de-DE" dirty="0"/>
              <a:t>Die beliebtesten Arbeitgeber der Männer</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703" r="34409" b="47385"/>
          <a:stretch>
            <a:fillRect/>
          </a:stretch>
        </p:blipFill>
        <p:spPr>
          <a:xfrm>
            <a:off x="187720" y="1487463"/>
            <a:ext cx="5561989" cy="3232150"/>
          </a:xfrm>
          <a:prstGeom prst="rect">
            <a:avLst/>
          </a:prstGeom>
          <a:noFill/>
          <a:ln>
            <a:noFill/>
          </a:ln>
        </p:spPr>
      </p:pic>
    </p:spTree>
    <p:extLst>
      <p:ext uri="{BB962C8B-B14F-4D97-AF65-F5344CB8AC3E}">
        <p14:creationId xmlns:p14="http://schemas.microsoft.com/office/powerpoint/2010/main" val="115192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Grafik zeigt…</a:t>
            </a:r>
            <a:endParaRPr lang="en-US" dirty="0"/>
          </a:p>
        </p:txBody>
      </p:sp>
      <p:sp>
        <p:nvSpPr>
          <p:cNvPr id="31" name="Textplatzhalter 30"/>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…die Entwicklung der Beliebtheit Ihrer Arbeitgebermarke bei Männern über die vergangenen Jahre.</a:t>
            </a:r>
            <a:endParaRPr lang="en-US" dirty="0"/>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3" name="Titel 2"/>
          <p:cNvSpPr>
            <a:spLocks noGrp="1"/>
          </p:cNvSpPr>
          <p:nvPr>
            <p:ph type="title"/>
          </p:nvPr>
        </p:nvSpPr>
        <p:spPr/>
        <p:txBody>
          <a:bodyPr/>
          <a:lstStyle/>
          <a:p>
            <a:r>
              <a:rPr lang="de-DE" noProof="0" dirty="0"/>
              <a:t>Die beliebtesten Arbeitgeber der Männer</a:t>
            </a:r>
          </a:p>
        </p:txBody>
      </p:sp>
      <p:sp>
        <p:nvSpPr>
          <p:cNvPr id="2" name="Textplatzhalter 1"/>
          <p:cNvSpPr>
            <a:spLocks noGrp="1"/>
          </p:cNvSpPr>
          <p:nvPr>
            <p:ph type="body" sz="quarter" idx="11"/>
          </p:nvPr>
        </p:nvSpPr>
        <p:spPr/>
        <p:txBody>
          <a:bodyPr/>
          <a:lstStyle/>
          <a:p>
            <a:r>
              <a:rPr lang="de-DE" dirty="0"/>
              <a:t>Entwicklung im Zeitverlauf</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333" t="1584" r="1267" b="2923"/>
          <a:stretch>
            <a:fillRect/>
          </a:stretch>
        </p:blipFill>
        <p:spPr>
          <a:xfrm>
            <a:off x="301742" y="1433536"/>
            <a:ext cx="4381500" cy="3061865"/>
          </a:xfrm>
          <a:prstGeom prst="rect">
            <a:avLst/>
          </a:prstGeom>
          <a:noFill/>
          <a:ln>
            <a:noFill/>
          </a:ln>
        </p:spPr>
      </p:pic>
      <p:pic>
        <p:nvPicPr>
          <p:cNvPr id="38" name="Grafik 37"/>
          <p:cNvPicPr>
            <a:picLocks noChangeAspect="1"/>
          </p:cNvPicPr>
          <p:nvPr/>
        </p:nvPicPr>
        <p:blipFill rotWithShape="1">
          <a:blip r:link="rId2" cstate="print">
            <a:extLst>
              <a:ext uri="{28A0092B-C50C-407E-A947-70E740481C1C}">
                <a14:useLocalDpi xmlns:a14="http://schemas.microsoft.com/office/drawing/2010/main" val="0"/>
              </a:ext>
            </a:extLst>
          </a:blip>
          <a:srcRect l="1517" t="92239" r="2496" b="2810"/>
          <a:stretch>
            <a:fillRect/>
          </a:stretch>
        </p:blipFill>
        <p:spPr>
          <a:xfrm>
            <a:off x="310620" y="4703787"/>
            <a:ext cx="4318000" cy="158750"/>
          </a:xfrm>
          <a:prstGeom prst="rect">
            <a:avLst/>
          </a:prstGeom>
          <a:noFill/>
          <a:ln>
            <a:noFill/>
          </a:ln>
        </p:spPr>
      </p:pic>
    </p:spTree>
    <p:extLst>
      <p:ext uri="{BB962C8B-B14F-4D97-AF65-F5344CB8AC3E}">
        <p14:creationId xmlns:p14="http://schemas.microsoft.com/office/powerpoint/2010/main" val="216096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Grafik zeigt…</a:t>
            </a:r>
            <a:endParaRPr lang="en-US" dirty="0"/>
          </a:p>
        </p:txBody>
      </p:sp>
      <p:sp>
        <p:nvSpPr>
          <p:cNvPr id="31" name="Textplatzhalter 30"/>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…die Entwicklung der Beliebtheit Ihrer Arbeitgebermarke und die Ihrer Wettbewerber bei Männern über die vergangenen Jahre.</a:t>
            </a:r>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3" name="Titel 2"/>
          <p:cNvSpPr>
            <a:spLocks noGrp="1"/>
          </p:cNvSpPr>
          <p:nvPr>
            <p:ph type="title"/>
          </p:nvPr>
        </p:nvSpPr>
        <p:spPr/>
        <p:txBody>
          <a:bodyPr/>
          <a:lstStyle/>
          <a:p>
            <a:r>
              <a:rPr lang="de-DE" noProof="0" dirty="0"/>
              <a:t>Die beliebtesten Arbeitgeber der Männer</a:t>
            </a:r>
          </a:p>
        </p:txBody>
      </p:sp>
      <p:sp>
        <p:nvSpPr>
          <p:cNvPr id="2" name="Textplatzhalter 1"/>
          <p:cNvSpPr>
            <a:spLocks noGrp="1"/>
          </p:cNvSpPr>
          <p:nvPr>
            <p:ph type="body" sz="quarter" idx="11"/>
          </p:nvPr>
        </p:nvSpPr>
        <p:spPr/>
        <p:txBody>
          <a:bodyPr/>
          <a:lstStyle/>
          <a:p>
            <a:r>
              <a:rPr lang="de-DE" dirty="0"/>
              <a:t>Entwicklung im Zeitverlauf</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380" t="1188" r="1644" b="3832"/>
          <a:stretch>
            <a:fillRect/>
          </a:stretch>
        </p:blipFill>
        <p:spPr>
          <a:xfrm>
            <a:off x="301047" y="1416051"/>
            <a:ext cx="4342318" cy="3038232"/>
          </a:xfrm>
          <a:prstGeom prst="rect">
            <a:avLst/>
          </a:prstGeom>
          <a:noFill/>
          <a:ln>
            <a:noFill/>
          </a:ln>
        </p:spPr>
      </p:pic>
      <p:pic>
        <p:nvPicPr>
          <p:cNvPr id="38" name="Grafik 37"/>
          <p:cNvPicPr>
            <a:picLocks noChangeAspect="1"/>
          </p:cNvPicPr>
          <p:nvPr/>
        </p:nvPicPr>
        <p:blipFill rotWithShape="1">
          <a:blip r:link="rId2" cstate="print">
            <a:extLst>
              <a:ext uri="{28A0092B-C50C-407E-A947-70E740481C1C}">
                <a14:useLocalDpi xmlns:a14="http://schemas.microsoft.com/office/drawing/2010/main" val="0"/>
              </a:ext>
            </a:extLst>
          </a:blip>
          <a:srcRect l="1469" t="92235" r="1697" b="3013"/>
          <a:stretch>
            <a:fillRect/>
          </a:stretch>
        </p:blipFill>
        <p:spPr>
          <a:xfrm>
            <a:off x="326449" y="4699000"/>
            <a:ext cx="4356100" cy="152400"/>
          </a:xfrm>
          <a:prstGeom prst="rect">
            <a:avLst/>
          </a:prstGeom>
          <a:noFill/>
          <a:ln>
            <a:noFill/>
          </a:ln>
        </p:spPr>
      </p:pic>
    </p:spTree>
    <p:extLst>
      <p:ext uri="{BB962C8B-B14F-4D97-AF65-F5344CB8AC3E}">
        <p14:creationId xmlns:p14="http://schemas.microsoft.com/office/powerpoint/2010/main" val="4162031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Tabelle zeigt…</a:t>
            </a:r>
            <a:endParaRPr lang="en-US" dirty="0"/>
          </a:p>
        </p:txBody>
      </p:sp>
      <p:sp>
        <p:nvSpPr>
          <p:cNvPr id="31" name="Textplatzhalter 30"/>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…das Ranking der beliebtesten Arbeitgeber der Frauen.</a:t>
            </a:r>
            <a:endParaRPr lang="en-US" dirty="0"/>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3" name="Titel 2"/>
          <p:cNvSpPr>
            <a:spLocks noGrp="1"/>
          </p:cNvSpPr>
          <p:nvPr>
            <p:ph type="title"/>
          </p:nvPr>
        </p:nvSpPr>
        <p:spPr/>
        <p:txBody>
          <a:bodyPr/>
          <a:lstStyle/>
          <a:p>
            <a:r>
              <a:rPr lang="de-DE" noProof="0" dirty="0"/>
              <a:t>Top-Arbeitgeber</a:t>
            </a:r>
          </a:p>
        </p:txBody>
      </p:sp>
      <p:sp>
        <p:nvSpPr>
          <p:cNvPr id="2" name="Textplatzhalter 1"/>
          <p:cNvSpPr>
            <a:spLocks noGrp="1"/>
          </p:cNvSpPr>
          <p:nvPr>
            <p:ph type="body" sz="quarter" idx="11"/>
          </p:nvPr>
        </p:nvSpPr>
        <p:spPr/>
        <p:txBody>
          <a:bodyPr/>
          <a:lstStyle/>
          <a:p>
            <a:r>
              <a:rPr lang="de-DE" dirty="0"/>
              <a:t>Die beliebtesten Arbeitgeber der Frauen</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t="1" r="41241" b="40563"/>
          <a:stretch>
            <a:fillRect/>
          </a:stretch>
        </p:blipFill>
        <p:spPr>
          <a:xfrm>
            <a:off x="124677" y="1492250"/>
            <a:ext cx="5036668" cy="3651250"/>
          </a:xfrm>
          <a:prstGeom prst="rect">
            <a:avLst/>
          </a:prstGeom>
          <a:noFill/>
          <a:ln>
            <a:noFill/>
          </a:ln>
        </p:spPr>
      </p:pic>
    </p:spTree>
    <p:extLst>
      <p:ext uri="{BB962C8B-B14F-4D97-AF65-F5344CB8AC3E}">
        <p14:creationId xmlns:p14="http://schemas.microsoft.com/office/powerpoint/2010/main" val="3450281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Grafik zeigt…</a:t>
            </a:r>
            <a:endParaRPr lang="en-US" dirty="0"/>
          </a:p>
        </p:txBody>
      </p:sp>
      <p:sp>
        <p:nvSpPr>
          <p:cNvPr id="31" name="Textplatzhalter 30"/>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…die Entwicklung der Beliebtheit Ihrer Arbeitgebermarke bei Frauen über die vergangenen Jahre.</a:t>
            </a:r>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3" name="Titel 2"/>
          <p:cNvSpPr>
            <a:spLocks noGrp="1"/>
          </p:cNvSpPr>
          <p:nvPr>
            <p:ph type="title"/>
          </p:nvPr>
        </p:nvSpPr>
        <p:spPr/>
        <p:txBody>
          <a:bodyPr/>
          <a:lstStyle/>
          <a:p>
            <a:r>
              <a:rPr lang="de-DE" noProof="0" dirty="0"/>
              <a:t>Die beliebtesten Arbeitgeber der Frauen</a:t>
            </a:r>
          </a:p>
        </p:txBody>
      </p:sp>
      <p:sp>
        <p:nvSpPr>
          <p:cNvPr id="2" name="Textplatzhalter 1"/>
          <p:cNvSpPr>
            <a:spLocks noGrp="1"/>
          </p:cNvSpPr>
          <p:nvPr>
            <p:ph type="body" sz="quarter" idx="11"/>
          </p:nvPr>
        </p:nvSpPr>
        <p:spPr/>
        <p:txBody>
          <a:bodyPr/>
          <a:lstStyle/>
          <a:p>
            <a:r>
              <a:rPr lang="de-DE" dirty="0"/>
              <a:t>Entwicklung im Zeitverlauf</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924" t="1409" r="1325" b="7359"/>
          <a:stretch>
            <a:fillRect/>
          </a:stretch>
        </p:blipFill>
        <p:spPr>
          <a:xfrm>
            <a:off x="324886" y="1487438"/>
            <a:ext cx="4397375" cy="2957271"/>
          </a:xfrm>
          <a:prstGeom prst="rect">
            <a:avLst/>
          </a:prstGeom>
          <a:noFill/>
          <a:ln>
            <a:noFill/>
          </a:ln>
        </p:spPr>
      </p:pic>
      <p:pic>
        <p:nvPicPr>
          <p:cNvPr id="38" name="Grafik 37"/>
          <p:cNvPicPr>
            <a:picLocks noChangeAspect="1"/>
          </p:cNvPicPr>
          <p:nvPr/>
        </p:nvPicPr>
        <p:blipFill rotWithShape="1">
          <a:blip r:link="rId2" cstate="print">
            <a:extLst>
              <a:ext uri="{28A0092B-C50C-407E-A947-70E740481C1C}">
                <a14:useLocalDpi xmlns:a14="http://schemas.microsoft.com/office/drawing/2010/main" val="0"/>
              </a:ext>
            </a:extLst>
          </a:blip>
          <a:srcRect l="1694" t="91100" r="1758" b="3024"/>
          <a:stretch>
            <a:fillRect/>
          </a:stretch>
        </p:blipFill>
        <p:spPr>
          <a:xfrm>
            <a:off x="314091" y="4664026"/>
            <a:ext cx="4343224" cy="190467"/>
          </a:xfrm>
          <a:prstGeom prst="rect">
            <a:avLst/>
          </a:prstGeom>
          <a:noFill/>
          <a:ln>
            <a:noFill/>
          </a:ln>
        </p:spPr>
      </p:pic>
    </p:spTree>
    <p:extLst>
      <p:ext uri="{BB962C8B-B14F-4D97-AF65-F5344CB8AC3E}">
        <p14:creationId xmlns:p14="http://schemas.microsoft.com/office/powerpoint/2010/main" val="1785006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Grafik zeigt…</a:t>
            </a:r>
            <a:endParaRPr lang="en-US" dirty="0"/>
          </a:p>
        </p:txBody>
      </p:sp>
      <p:sp>
        <p:nvSpPr>
          <p:cNvPr id="31" name="Textplatzhalter 30"/>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…die Entwicklung der Beliebtheit Ihrer Arbeitgebermarke und die Ihrer Wettbewerber bei Frauen über die vergangenen Jahre.</a:t>
            </a:r>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p:txBody>
      </p:sp>
      <p:sp>
        <p:nvSpPr>
          <p:cNvPr id="3" name="Titel 2"/>
          <p:cNvSpPr>
            <a:spLocks noGrp="1"/>
          </p:cNvSpPr>
          <p:nvPr>
            <p:ph type="title"/>
          </p:nvPr>
        </p:nvSpPr>
        <p:spPr/>
        <p:txBody>
          <a:bodyPr/>
          <a:lstStyle/>
          <a:p>
            <a:r>
              <a:rPr lang="de-DE" dirty="0"/>
              <a:t>Die beliebtesten Arbeitgeber der Frauen</a:t>
            </a:r>
            <a:endParaRPr lang="de-DE" noProof="0" dirty="0"/>
          </a:p>
        </p:txBody>
      </p:sp>
      <p:sp>
        <p:nvSpPr>
          <p:cNvPr id="2" name="Textplatzhalter 1"/>
          <p:cNvSpPr>
            <a:spLocks noGrp="1"/>
          </p:cNvSpPr>
          <p:nvPr>
            <p:ph type="body" sz="quarter" idx="11"/>
          </p:nvPr>
        </p:nvSpPr>
        <p:spPr/>
        <p:txBody>
          <a:bodyPr/>
          <a:lstStyle/>
          <a:p>
            <a:r>
              <a:rPr lang="de-DE" dirty="0"/>
              <a:t>Entwicklung im Zeitverlauf</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028" t="1323" r="1254" b="7445"/>
          <a:stretch>
            <a:fillRect/>
          </a:stretch>
        </p:blipFill>
        <p:spPr>
          <a:xfrm>
            <a:off x="328704" y="1487439"/>
            <a:ext cx="4397375" cy="2957270"/>
          </a:xfrm>
          <a:prstGeom prst="rect">
            <a:avLst/>
          </a:prstGeom>
          <a:noFill/>
          <a:ln>
            <a:noFill/>
          </a:ln>
        </p:spPr>
      </p:pic>
      <p:pic>
        <p:nvPicPr>
          <p:cNvPr id="37" name="Grafik 36"/>
          <p:cNvPicPr>
            <a:picLocks noChangeAspect="1"/>
          </p:cNvPicPr>
          <p:nvPr/>
        </p:nvPicPr>
        <p:blipFill rotWithShape="1">
          <a:blip r:link="rId2" cstate="print">
            <a:extLst>
              <a:ext uri="{28A0092B-C50C-407E-A947-70E740481C1C}">
                <a14:useLocalDpi xmlns:a14="http://schemas.microsoft.com/office/drawing/2010/main" val="0"/>
              </a:ext>
            </a:extLst>
          </a:blip>
          <a:srcRect l="1129" t="91529" r="2785" b="2121"/>
          <a:stretch>
            <a:fillRect/>
          </a:stretch>
        </p:blipFill>
        <p:spPr>
          <a:xfrm>
            <a:off x="317400" y="4672918"/>
            <a:ext cx="4323906" cy="205831"/>
          </a:xfrm>
          <a:prstGeom prst="rect">
            <a:avLst/>
          </a:prstGeom>
          <a:noFill/>
          <a:ln>
            <a:noFill/>
          </a:ln>
        </p:spPr>
      </p:pic>
    </p:spTree>
    <p:extLst>
      <p:ext uri="{BB962C8B-B14F-4D97-AF65-F5344CB8AC3E}">
        <p14:creationId xmlns:p14="http://schemas.microsoft.com/office/powerpoint/2010/main" val="3936675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60" t="1" r="20965" b="-4006"/>
          <a:stretch>
            <a:fillRect/>
          </a:stretch>
        </p:blipFill>
        <p:spPr>
          <a:xfrm>
            <a:off x="363852" y="1407139"/>
            <a:ext cx="5679368" cy="3369697"/>
          </a:xfrm>
          <a:prstGeom prst="rect">
            <a:avLst/>
          </a:prstGeom>
          <a:noFill/>
          <a:ln>
            <a:noFill/>
          </a:ln>
        </p:spPr>
      </p:pic>
      <p:sp>
        <p:nvSpPr>
          <p:cNvPr id="32" name="Textplatzhalter 31"/>
          <p:cNvSpPr>
            <a:spLocks noGrp="1"/>
          </p:cNvSpPr>
          <p:nvPr>
            <p:ph type="body" sz="quarter" idx="15"/>
          </p:nvPr>
        </p:nvSpPr>
        <p:spPr/>
        <p:txBody>
          <a:bodyPr/>
          <a:lstStyle/>
          <a:p>
            <a:r>
              <a:rPr lang="de-DE" dirty="0"/>
              <a:t>Die Grafik zeigt…</a:t>
            </a:r>
            <a:endParaRPr lang="en-US" dirty="0"/>
          </a:p>
          <a:p>
            <a:endParaRPr lang="en-US" dirty="0"/>
          </a:p>
        </p:txBody>
      </p:sp>
      <p:sp>
        <p:nvSpPr>
          <p:cNvPr id="2" name="Textplatzhalter 1">
            <a:extLst>
              <a:ext uri="{FF2B5EF4-FFF2-40B4-BE49-F238E27FC236}">
                <a16:creationId xmlns:a16="http://schemas.microsoft.com/office/drawing/2014/main" id="{85EF2FC3-F4C2-4C24-8EB3-A62C1590F4A2}"/>
              </a:ext>
            </a:extLst>
          </p:cNvPr>
          <p:cNvSpPr>
            <a:spLocks noGrp="1"/>
          </p:cNvSpPr>
          <p:nvPr>
            <p:ph type="body" sz="quarter" idx="16"/>
          </p:nvPr>
        </p:nvSpPr>
        <p:spPr/>
        <p:txBody>
          <a:bodyPr/>
          <a:lstStyle/>
          <a:p>
            <a:r>
              <a:rPr lang="de-DE" dirty="0"/>
              <a:t>Frage Bewerbungsabsicht</a:t>
            </a:r>
            <a:endParaRPr lang="en-US" dirty="0"/>
          </a:p>
          <a:p>
            <a:endParaRPr lang="de-DE" dirty="0"/>
          </a:p>
        </p:txBody>
      </p:sp>
      <p:sp>
        <p:nvSpPr>
          <p:cNvPr id="30" name="Textplatzhalter 29"/>
          <p:cNvSpPr>
            <a:spLocks noGrp="1"/>
          </p:cNvSpPr>
          <p:nvPr>
            <p:ph type="body" sz="quarter" idx="13"/>
          </p:nvPr>
        </p:nvSpPr>
        <p:spPr/>
        <p:txBody>
          <a:bodyPr/>
          <a:lstStyle/>
          <a:p>
            <a:r>
              <a:rPr lang="de-DE" dirty="0"/>
              <a:t>…die Arbeitgeber mit dem höchsten Anteil weiblicher bzw. männlicher Fans. Unternehmen mit einer zu geringen Fan-Basis werden in dieser Grafik nicht dargestellt.</a:t>
            </a:r>
          </a:p>
          <a:p>
            <a:endParaRPr lang="de-DE" dirty="0"/>
          </a:p>
          <a:p>
            <a:endParaRPr lang="en-US" dirty="0"/>
          </a:p>
        </p:txBody>
      </p:sp>
      <p:sp>
        <p:nvSpPr>
          <p:cNvPr id="31" name="Textplatzhalter 30"/>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 </a:t>
            </a:r>
          </a:p>
          <a:p>
            <a:endParaRPr lang="en-US" dirty="0"/>
          </a:p>
        </p:txBody>
      </p:sp>
      <p:sp>
        <p:nvSpPr>
          <p:cNvPr id="3" name="Titel 2"/>
          <p:cNvSpPr>
            <a:spLocks noGrp="1"/>
          </p:cNvSpPr>
          <p:nvPr>
            <p:ph type="title"/>
          </p:nvPr>
        </p:nvSpPr>
        <p:spPr/>
        <p:txBody>
          <a:bodyPr/>
          <a:lstStyle/>
          <a:p>
            <a:r>
              <a:rPr lang="de-DE" noProof="0" dirty="0"/>
              <a:t>Feminine und maskuline Arbeitgebermarken</a:t>
            </a:r>
          </a:p>
        </p:txBody>
      </p:sp>
      <p:sp>
        <p:nvSpPr>
          <p:cNvPr id="29" name="Textplatzhalter 28"/>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2561797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Tabelle zeigt…</a:t>
            </a:r>
            <a:endParaRPr lang="en-US" dirty="0"/>
          </a:p>
        </p:txBody>
      </p:sp>
      <p:sp>
        <p:nvSpPr>
          <p:cNvPr id="2" name="Textplatzhalter 1">
            <a:extLst>
              <a:ext uri="{FF2B5EF4-FFF2-40B4-BE49-F238E27FC236}">
                <a16:creationId xmlns:a16="http://schemas.microsoft.com/office/drawing/2014/main" id="{85DBB6EE-4656-468E-A418-C4315614376A}"/>
              </a:ext>
            </a:extLst>
          </p:cNvPr>
          <p:cNvSpPr>
            <a:spLocks noGrp="1"/>
          </p:cNvSpPr>
          <p:nvPr>
            <p:ph type="body" sz="quarter" idx="16"/>
          </p:nvPr>
        </p:nvSpPr>
        <p:spPr/>
        <p:txBody>
          <a:bodyPr/>
          <a:lstStyle/>
          <a:p>
            <a:r>
              <a:rPr lang="de-DE" dirty="0"/>
              <a:t>Frage Bewerbungsabsicht</a:t>
            </a:r>
            <a:endParaRPr lang="en-US" dirty="0"/>
          </a:p>
        </p:txBody>
      </p:sp>
      <p:sp>
        <p:nvSpPr>
          <p:cNvPr id="28" name="Textplatzhalter 27"/>
          <p:cNvSpPr>
            <a:spLocks noGrp="1"/>
          </p:cNvSpPr>
          <p:nvPr>
            <p:ph type="body" sz="quarter" idx="13"/>
          </p:nvPr>
        </p:nvSpPr>
        <p:spPr/>
        <p:txBody>
          <a:bodyPr/>
          <a:lstStyle/>
          <a:p>
            <a:r>
              <a:rPr lang="de-DE" dirty="0"/>
              <a:t>…das Ranking der beliebtesten Arbeitgeber der Bachelor-Studierenden.</a:t>
            </a:r>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a:t>
            </a:r>
          </a:p>
          <a:p>
            <a:endParaRPr lang="en-US" dirty="0"/>
          </a:p>
        </p:txBody>
      </p:sp>
      <p:sp>
        <p:nvSpPr>
          <p:cNvPr id="3" name="Titel 2"/>
          <p:cNvSpPr>
            <a:spLocks noGrp="1"/>
          </p:cNvSpPr>
          <p:nvPr>
            <p:ph type="title"/>
          </p:nvPr>
        </p:nvSpPr>
        <p:spPr/>
        <p:txBody>
          <a:bodyPr/>
          <a:lstStyle/>
          <a:p>
            <a:r>
              <a:rPr lang="de-DE" noProof="0" dirty="0"/>
              <a:t>Die beliebtesten Arbeitgeber der Bachelor-Studierenden</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609" r="32646" b="43791"/>
          <a:stretch>
            <a:fillRect/>
          </a:stretch>
        </p:blipFill>
        <p:spPr>
          <a:xfrm>
            <a:off x="176833" y="1490535"/>
            <a:ext cx="5721296" cy="3452940"/>
          </a:xfrm>
          <a:prstGeom prst="rect">
            <a:avLst/>
          </a:prstGeom>
          <a:noFill/>
          <a:ln>
            <a:noFill/>
          </a:ln>
        </p:spPr>
      </p:pic>
    </p:spTree>
    <p:extLst>
      <p:ext uri="{BB962C8B-B14F-4D97-AF65-F5344CB8AC3E}">
        <p14:creationId xmlns:p14="http://schemas.microsoft.com/office/powerpoint/2010/main" val="115166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p:cNvSpPr>
            <a:spLocks noGrp="1"/>
          </p:cNvSpPr>
          <p:nvPr>
            <p:ph type="body" sz="quarter" idx="15"/>
          </p:nvPr>
        </p:nvSpPr>
        <p:spPr/>
        <p:txBody>
          <a:bodyPr/>
          <a:lstStyle/>
          <a:p>
            <a:r>
              <a:rPr lang="de-DE" dirty="0"/>
              <a:t>Die Tabelle zeigt…</a:t>
            </a:r>
            <a:endParaRPr lang="en-US" dirty="0"/>
          </a:p>
        </p:txBody>
      </p:sp>
      <p:sp>
        <p:nvSpPr>
          <p:cNvPr id="14" name="Textplatzhalter 13"/>
          <p:cNvSpPr>
            <a:spLocks noGrp="1"/>
          </p:cNvSpPr>
          <p:nvPr>
            <p:ph type="body" sz="quarter" idx="16"/>
          </p:nvPr>
        </p:nvSpPr>
        <p:spPr/>
        <p:txBody>
          <a:bodyPr/>
          <a:lstStyle/>
          <a:p>
            <a:r>
              <a:rPr lang="de-DE"/>
              <a:t>Frage Bekanntheit</a:t>
            </a:r>
            <a:endParaRPr lang="en-US" dirty="0"/>
          </a:p>
        </p:txBody>
      </p:sp>
      <p:sp>
        <p:nvSpPr>
          <p:cNvPr id="46" name="Textplatzhalter 45"/>
          <p:cNvSpPr>
            <a:spLocks noGrp="1"/>
          </p:cNvSpPr>
          <p:nvPr>
            <p:ph type="body" sz="quarter" idx="13"/>
          </p:nvPr>
        </p:nvSpPr>
        <p:spPr/>
        <p:txBody>
          <a:bodyPr/>
          <a:lstStyle/>
          <a:p>
            <a:r>
              <a:rPr lang="de-DE" dirty="0"/>
              <a:t>…die Entwicklung der Bekanntheit Ihrer Arbeitgebermarke im Vergleich zu Ihren Wettbewerbern über die vergangenen Jahre. In der Tabelle ist jeweils der beste Wert grün und der schlechteste Wert rot hervorgehoben.</a:t>
            </a:r>
          </a:p>
        </p:txBody>
      </p:sp>
      <p:sp>
        <p:nvSpPr>
          <p:cNvPr id="12" name="Textplatzhalter 11"/>
          <p:cNvSpPr>
            <a:spLocks noGrp="1"/>
          </p:cNvSpPr>
          <p:nvPr>
            <p:ph type="body" sz="quarter" idx="14"/>
          </p:nvPr>
        </p:nvSpPr>
        <p:spPr/>
        <p:txBody>
          <a:bodyPr/>
          <a:lstStyle/>
          <a:p>
            <a:r>
              <a:rPr lang="de-DE"/>
              <a:t>Die folgenden Arbeitgeber stellen Hochschulabsolventen ein. Bitte markiere diejenigen, die Du NICHT kennst. Für die Bekanntheit wird der inverse Wert errechnet.</a:t>
            </a:r>
            <a:endParaRPr lang="de-DE" dirty="0"/>
          </a:p>
        </p:txBody>
      </p:sp>
      <p:sp>
        <p:nvSpPr>
          <p:cNvPr id="9" name="Titel 8"/>
          <p:cNvSpPr>
            <a:spLocks noGrp="1"/>
          </p:cNvSpPr>
          <p:nvPr>
            <p:ph type="title"/>
          </p:nvPr>
        </p:nvSpPr>
        <p:spPr/>
        <p:txBody>
          <a:bodyPr/>
          <a:lstStyle/>
          <a:p>
            <a:r>
              <a:rPr lang="de-DE" dirty="0"/>
              <a:t>Bekanntheit</a:t>
            </a:r>
            <a:endParaRPr lang="en-US" dirty="0"/>
          </a:p>
        </p:txBody>
      </p:sp>
      <p:sp>
        <p:nvSpPr>
          <p:cNvPr id="10" name="Textplatzhalter 9"/>
          <p:cNvSpPr>
            <a:spLocks noGrp="1"/>
          </p:cNvSpPr>
          <p:nvPr>
            <p:ph type="body" sz="quarter" idx="11"/>
          </p:nvPr>
        </p:nvSpPr>
        <p:spPr/>
        <p:txBody>
          <a:bodyPr/>
          <a:lstStyle/>
          <a:p>
            <a:r>
              <a:rPr lang="de-DE"/>
              <a:t>Entwicklung im Zeitverlauf</a:t>
            </a:r>
            <a:endParaRPr lang="en-US" dirty="0"/>
          </a:p>
        </p:txBody>
      </p:sp>
      <p:pic>
        <p:nvPicPr>
          <p:cNvPr id="20" name="Grafik 19"/>
          <p:cNvPicPr>
            <a:picLocks noChangeAspect="1"/>
          </p:cNvPicPr>
          <p:nvPr/>
        </p:nvPicPr>
        <p:blipFill rotWithShape="1">
          <a:blip r:link="rId2" cstate="print">
            <a:extLst>
              <a:ext uri="{28A0092B-C50C-407E-A947-70E740481C1C}">
                <a14:useLocalDpi xmlns:a14="http://schemas.microsoft.com/office/drawing/2010/main" val="0"/>
              </a:ext>
            </a:extLst>
          </a:blip>
          <a:srcRect l="1" t="790" r="58895" b="54947"/>
          <a:stretch>
            <a:fillRect/>
          </a:stretch>
        </p:blipFill>
        <p:spPr>
          <a:xfrm>
            <a:off x="354901" y="1230631"/>
            <a:ext cx="3523362" cy="2719046"/>
          </a:xfrm>
          <a:prstGeom prst="rect">
            <a:avLst/>
          </a:prstGeom>
          <a:noFill/>
          <a:ln>
            <a:noFill/>
          </a:ln>
        </p:spPr>
      </p:pic>
    </p:spTree>
    <p:extLst>
      <p:ext uri="{BB962C8B-B14F-4D97-AF65-F5344CB8AC3E}">
        <p14:creationId xmlns:p14="http://schemas.microsoft.com/office/powerpoint/2010/main" val="186693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platzhalter 29"/>
          <p:cNvSpPr>
            <a:spLocks noGrp="1"/>
          </p:cNvSpPr>
          <p:nvPr>
            <p:ph type="body" sz="quarter" idx="15"/>
          </p:nvPr>
        </p:nvSpPr>
        <p:spPr/>
        <p:txBody>
          <a:bodyPr/>
          <a:lstStyle/>
          <a:p>
            <a:r>
              <a:rPr lang="de-DE" dirty="0"/>
              <a:t>Die Tabelle zeigt…</a:t>
            </a:r>
            <a:endParaRPr lang="en-US" dirty="0"/>
          </a:p>
        </p:txBody>
      </p:sp>
      <p:sp>
        <p:nvSpPr>
          <p:cNvPr id="2" name="Textplatzhalter 1">
            <a:extLst>
              <a:ext uri="{FF2B5EF4-FFF2-40B4-BE49-F238E27FC236}">
                <a16:creationId xmlns:a16="http://schemas.microsoft.com/office/drawing/2014/main" id="{D449E9CD-6BF4-4201-BE33-2CEBAC1C2E58}"/>
              </a:ext>
            </a:extLst>
          </p:cNvPr>
          <p:cNvSpPr>
            <a:spLocks noGrp="1"/>
          </p:cNvSpPr>
          <p:nvPr>
            <p:ph type="body" sz="quarter" idx="16"/>
          </p:nvPr>
        </p:nvSpPr>
        <p:spPr/>
        <p:txBody>
          <a:bodyPr/>
          <a:lstStyle/>
          <a:p>
            <a:r>
              <a:rPr lang="de-DE" dirty="0"/>
              <a:t>Frage Bewerbungsabsicht</a:t>
            </a:r>
            <a:endParaRPr lang="en-US" dirty="0"/>
          </a:p>
          <a:p>
            <a:endParaRPr lang="de-DE" dirty="0"/>
          </a:p>
        </p:txBody>
      </p:sp>
      <p:sp>
        <p:nvSpPr>
          <p:cNvPr id="28" name="Textplatzhalter 27"/>
          <p:cNvSpPr>
            <a:spLocks noGrp="1"/>
          </p:cNvSpPr>
          <p:nvPr>
            <p:ph type="body" sz="quarter" idx="13"/>
          </p:nvPr>
        </p:nvSpPr>
        <p:spPr/>
        <p:txBody>
          <a:bodyPr/>
          <a:lstStyle/>
          <a:p>
            <a:r>
              <a:rPr lang="de-DE" dirty="0"/>
              <a:t>…das Ranking der beliebtesten Arbeitgeber der Master-Studierenden.</a:t>
            </a:r>
          </a:p>
        </p:txBody>
      </p:sp>
      <p:sp>
        <p:nvSpPr>
          <p:cNvPr id="29" name="Textplatzhalter 28"/>
          <p:cNvSpPr>
            <a:spLocks noGrp="1"/>
          </p:cNvSpPr>
          <p:nvPr>
            <p:ph type="body" sz="quarter" idx="14"/>
          </p:nvPr>
        </p:nvSpPr>
        <p:spPr/>
        <p:txBody>
          <a:bodyPr/>
          <a:lstStyle/>
          <a:p>
            <a:r>
              <a:rPr lang="de-DE" dirty="0"/>
              <a:t>Welche der Arbeitgeber hältst Du als potenzielle Arbeitgeber für besonders attraktiv, d. h. bei welchen dieser Arbeitgeber würdest Du Dich am ehesten bewerben?</a:t>
            </a:r>
          </a:p>
        </p:txBody>
      </p:sp>
      <p:sp>
        <p:nvSpPr>
          <p:cNvPr id="3" name="Titel 2"/>
          <p:cNvSpPr>
            <a:spLocks noGrp="1"/>
          </p:cNvSpPr>
          <p:nvPr>
            <p:ph type="title"/>
          </p:nvPr>
        </p:nvSpPr>
        <p:spPr/>
        <p:txBody>
          <a:bodyPr/>
          <a:lstStyle/>
          <a:p>
            <a:r>
              <a:rPr lang="de-DE" noProof="0" dirty="0"/>
              <a:t>Die beliebtesten Arbeitgeber der Master-Studierenden</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 t="-1" r="32991" b="43819"/>
          <a:stretch>
            <a:fillRect/>
          </a:stretch>
        </p:blipFill>
        <p:spPr>
          <a:xfrm>
            <a:off x="125454" y="1492250"/>
            <a:ext cx="5743940" cy="3451225"/>
          </a:xfrm>
          <a:prstGeom prst="rect">
            <a:avLst/>
          </a:prstGeom>
          <a:noFill/>
          <a:ln>
            <a:noFill/>
          </a:ln>
        </p:spPr>
      </p:pic>
    </p:spTree>
    <p:extLst>
      <p:ext uri="{BB962C8B-B14F-4D97-AF65-F5344CB8AC3E}">
        <p14:creationId xmlns:p14="http://schemas.microsoft.com/office/powerpoint/2010/main" val="164374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5"/>
          </p:nvPr>
        </p:nvSpPr>
        <p:spPr/>
        <p:txBody>
          <a:bodyPr/>
          <a:lstStyle/>
          <a:p>
            <a:r>
              <a:rPr lang="de-DE" dirty="0"/>
              <a:t>Die Tabelle zeigt…</a:t>
            </a:r>
            <a:endParaRPr lang="en-US" dirty="0"/>
          </a:p>
        </p:txBody>
      </p:sp>
      <p:sp>
        <p:nvSpPr>
          <p:cNvPr id="9" name="Textplatzhalter 8"/>
          <p:cNvSpPr>
            <a:spLocks noGrp="1"/>
          </p:cNvSpPr>
          <p:nvPr>
            <p:ph type="body" sz="quarter" idx="16"/>
          </p:nvPr>
        </p:nvSpPr>
        <p:spPr/>
        <p:txBody>
          <a:bodyPr/>
          <a:lstStyle/>
          <a:p>
            <a:r>
              <a:rPr lang="de-DE"/>
              <a:t>Frage Bewerbungsabsicht</a:t>
            </a:r>
            <a:endParaRPr lang="en-US" dirty="0"/>
          </a:p>
        </p:txBody>
      </p:sp>
      <p:sp>
        <p:nvSpPr>
          <p:cNvPr id="5" name="Textplatzhalter 4"/>
          <p:cNvSpPr>
            <a:spLocks noGrp="1"/>
          </p:cNvSpPr>
          <p:nvPr>
            <p:ph type="body" sz="quarter" idx="13"/>
          </p:nvPr>
        </p:nvSpPr>
        <p:spPr/>
        <p:txBody>
          <a:bodyPr/>
          <a:lstStyle/>
          <a:p>
            <a:r>
              <a:rPr lang="de-DE" dirty="0"/>
              <a:t>…einen Auszug aus dem Ranking der beliebtesten Arbeitgeber der Befragten. Die gesamte Übersicht finden Sie im Anhang. </a:t>
            </a:r>
          </a:p>
        </p:txBody>
      </p:sp>
      <p:sp>
        <p:nvSpPr>
          <p:cNvPr id="6" name="Textplatzhalter 5"/>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 </a:t>
            </a:r>
            <a:endParaRPr lang="de-DE" dirty="0"/>
          </a:p>
        </p:txBody>
      </p:sp>
      <p:sp>
        <p:nvSpPr>
          <p:cNvPr id="3" name="Titel 2"/>
          <p:cNvSpPr>
            <a:spLocks noGrp="1"/>
          </p:cNvSpPr>
          <p:nvPr>
            <p:ph type="title"/>
          </p:nvPr>
        </p:nvSpPr>
        <p:spPr/>
        <p:txBody>
          <a:bodyPr/>
          <a:lstStyle/>
          <a:p>
            <a:r>
              <a:rPr lang="de-DE" noProof="0" dirty="0"/>
              <a:t>Top-Arbeitgeber</a:t>
            </a:r>
          </a:p>
        </p:txBody>
      </p:sp>
      <p:sp>
        <p:nvSpPr>
          <p:cNvPr id="68" name="Textplatzhalter 67"/>
          <p:cNvSpPr>
            <a:spLocks noGrp="1"/>
          </p:cNvSpPr>
          <p:nvPr>
            <p:ph type="body" sz="quarter" idx="11"/>
          </p:nvPr>
        </p:nvSpPr>
        <p:spPr/>
        <p:txBody>
          <a:bodyPr/>
          <a:lstStyle/>
          <a:p>
            <a:r>
              <a:rPr lang="de-DE" dirty="0"/>
              <a:t>Wer macht das Rennen um die Bewerber?</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 r="32377" b="40625"/>
          <a:stretch>
            <a:fillRect/>
          </a:stretch>
        </p:blipFill>
        <p:spPr>
          <a:xfrm>
            <a:off x="135833" y="1483360"/>
            <a:ext cx="5773589" cy="3635140"/>
          </a:xfrm>
          <a:prstGeom prst="rect">
            <a:avLst/>
          </a:prstGeom>
        </p:spPr>
      </p:pic>
    </p:spTree>
    <p:extLst>
      <p:ext uri="{BB962C8B-B14F-4D97-AF65-F5344CB8AC3E}">
        <p14:creationId xmlns:p14="http://schemas.microsoft.com/office/powerpoint/2010/main" val="9867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4953A68-211D-4344-9E97-F0BE24B5EF19}"/>
              </a:ext>
            </a:extLst>
          </p:cNvPr>
          <p:cNvSpPr>
            <a:spLocks noGrp="1"/>
          </p:cNvSpPr>
          <p:nvPr>
            <p:ph type="body" sz="quarter" idx="15"/>
          </p:nvPr>
        </p:nvSpPr>
        <p:spPr/>
        <p:txBody>
          <a:bodyPr/>
          <a:lstStyle/>
          <a:p>
            <a:endParaRPr lang="de-DE"/>
          </a:p>
        </p:txBody>
      </p:sp>
      <p:sp>
        <p:nvSpPr>
          <p:cNvPr id="5" name="Textplatzhalter 4">
            <a:extLst>
              <a:ext uri="{FF2B5EF4-FFF2-40B4-BE49-F238E27FC236}">
                <a16:creationId xmlns:a16="http://schemas.microsoft.com/office/drawing/2014/main" id="{F5A16840-E897-41BF-80E7-29DDC3F89AE7}"/>
              </a:ext>
            </a:extLst>
          </p:cNvPr>
          <p:cNvSpPr>
            <a:spLocks noGrp="1"/>
          </p:cNvSpPr>
          <p:nvPr>
            <p:ph type="body" sz="quarter" idx="16"/>
          </p:nvPr>
        </p:nvSpPr>
        <p:spPr/>
        <p:txBody>
          <a:bodyPr/>
          <a:lstStyle/>
          <a:p>
            <a:endParaRPr lang="de-DE"/>
          </a:p>
        </p:txBody>
      </p:sp>
      <p:sp>
        <p:nvSpPr>
          <p:cNvPr id="43" name="Textplatzhalter 42"/>
          <p:cNvSpPr>
            <a:spLocks noGrp="1"/>
          </p:cNvSpPr>
          <p:nvPr>
            <p:ph type="body" sz="quarter" idx="13"/>
          </p:nvPr>
        </p:nvSpPr>
        <p:spPr/>
        <p:txBody>
          <a:bodyPr/>
          <a:lstStyle/>
          <a:p>
            <a:r>
              <a:rPr lang="de-DE" dirty="0"/>
              <a:t>Zeigen Sie mit unserem Arbeitgeber-Siegel, wie begehrt Sie als Arbeitgeber sind – egal ob potenziellen Bewerbern, Ihren Kollegen oder Ihrem Umfeld. Sie können stolz auf Ihre Arbeit sein. Laden Sie sich Ihr Siegel in unserem Kundenportal herunter und nutzen Sie es auf Messen, Ihrer Karriere-Website, in Stellenanzeigen oder Broschüren.</a:t>
            </a:r>
          </a:p>
        </p:txBody>
      </p:sp>
      <p:sp>
        <p:nvSpPr>
          <p:cNvPr id="2" name="Textplatzhalter 1">
            <a:extLst>
              <a:ext uri="{FF2B5EF4-FFF2-40B4-BE49-F238E27FC236}">
                <a16:creationId xmlns:a16="http://schemas.microsoft.com/office/drawing/2014/main" id="{266DBF3E-8E1A-405B-B7F7-B297912D71EB}"/>
              </a:ext>
            </a:extLst>
          </p:cNvPr>
          <p:cNvSpPr>
            <a:spLocks noGrp="1"/>
          </p:cNvSpPr>
          <p:nvPr>
            <p:ph type="body" sz="quarter" idx="14"/>
          </p:nvPr>
        </p:nvSpPr>
        <p:spPr/>
        <p:txBody>
          <a:bodyPr/>
          <a:lstStyle/>
          <a:p>
            <a:endParaRPr lang="de-DE"/>
          </a:p>
        </p:txBody>
      </p:sp>
      <p:sp>
        <p:nvSpPr>
          <p:cNvPr id="3" name="Titel 2"/>
          <p:cNvSpPr>
            <a:spLocks noGrp="1"/>
          </p:cNvSpPr>
          <p:nvPr>
            <p:ph type="title"/>
          </p:nvPr>
        </p:nvSpPr>
        <p:spPr/>
        <p:txBody>
          <a:bodyPr/>
          <a:lstStyle/>
          <a:p>
            <a:r>
              <a:rPr lang="de-DE" noProof="0" dirty="0"/>
              <a:t>Sie sind Top-Arbeitgeber</a:t>
            </a:r>
          </a:p>
        </p:txBody>
      </p:sp>
      <p:sp>
        <p:nvSpPr>
          <p:cNvPr id="21" name="Textplatzhalter 20"/>
          <p:cNvSpPr>
            <a:spLocks noGrp="1"/>
          </p:cNvSpPr>
          <p:nvPr>
            <p:ph type="body" sz="quarter" idx="11"/>
          </p:nvPr>
        </p:nvSpPr>
        <p:spPr/>
        <p:txBody>
          <a:bodyPr/>
          <a:lstStyle/>
          <a:p>
            <a:r>
              <a:rPr lang="de-DE" dirty="0"/>
              <a:t>Zeigen Sie es mit Ihrem Arbeitgeber-Siegel</a:t>
            </a:r>
            <a:endParaRPr lang="en-US" dirty="0"/>
          </a:p>
        </p:txBody>
      </p:sp>
      <p:sp>
        <p:nvSpPr>
          <p:cNvPr id="9" name="Rechteck 8"/>
          <p:cNvSpPr/>
          <p:nvPr/>
        </p:nvSpPr>
        <p:spPr bwMode="auto">
          <a:xfrm>
            <a:off x="-1" y="3489325"/>
            <a:ext cx="9234797" cy="1626081"/>
          </a:xfrm>
          <a:prstGeom prst="rect">
            <a:avLst/>
          </a:prstGeom>
          <a:solidFill>
            <a:srgbClr val="FF0000">
              <a:alpha val="68000"/>
            </a:srgbClr>
          </a:solidFill>
          <a:ln w="12700" cap="sq" cmpd="sng" algn="ctr">
            <a:noFill/>
            <a:prstDash val="sysDash"/>
            <a:round/>
            <a:headEnd type="none" w="med" len="med"/>
            <a:tailEnd type="none" w="med" len="med"/>
          </a:ln>
          <a:effectLst/>
        </p:spPr>
        <p:txBody>
          <a:bodyPr vert="horz" wrap="square" lIns="108000" tIns="36000" rIns="108000" bIns="36000" numCol="1" rtlCol="0" anchor="t" anchorCtr="0" compatLnSpc="1">
            <a:prstTxWarp prst="textNoShape">
              <a:avLst/>
            </a:prstTxWarp>
            <a:noAutofit/>
          </a:bodyPr>
          <a:lstStyle/>
          <a:p>
            <a:r>
              <a:rPr lang="de-DE" sz="1000" b="1" dirty="0">
                <a:solidFill>
                  <a:schemeClr val="bg1"/>
                </a:solidFill>
              </a:rPr>
              <a:t>Dropbox (Absolventa)\trendence\Corporate Design\Siegel\Arbeitgeber\2019\Deutschland\Absolventenbarometer\aktuelles Design\Wirtschaftswissenschaftler</a:t>
            </a:r>
          </a:p>
          <a:p>
            <a:pPr algn="ctr"/>
            <a:r>
              <a:rPr lang="de-DE" sz="4400" b="1" dirty="0">
                <a:solidFill>
                  <a:schemeClr val="bg1"/>
                </a:solidFill>
              </a:rPr>
              <a:t>VON HAND ANPASSEN</a:t>
            </a:r>
          </a:p>
        </p:txBody>
      </p:sp>
    </p:spTree>
    <p:extLst>
      <p:ext uri="{BB962C8B-B14F-4D97-AF65-F5344CB8AC3E}">
        <p14:creationId xmlns:p14="http://schemas.microsoft.com/office/powerpoint/2010/main" val="152874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platzhalter 9"/>
          <p:cNvSpPr>
            <a:spLocks noGrp="1"/>
          </p:cNvSpPr>
          <p:nvPr>
            <p:ph type="body" sz="quarter" idx="15"/>
          </p:nvPr>
        </p:nvSpPr>
        <p:spPr/>
        <p:txBody>
          <a:bodyPr/>
          <a:lstStyle/>
          <a:p>
            <a:r>
              <a:rPr lang="de-DE" dirty="0"/>
              <a:t>Die Tabelle zeigt…</a:t>
            </a:r>
            <a:endParaRPr lang="en-US" dirty="0"/>
          </a:p>
        </p:txBody>
      </p:sp>
      <p:sp>
        <p:nvSpPr>
          <p:cNvPr id="11" name="Textplatzhalter 10"/>
          <p:cNvSpPr>
            <a:spLocks noGrp="1"/>
          </p:cNvSpPr>
          <p:nvPr>
            <p:ph type="body" sz="quarter" idx="16"/>
          </p:nvPr>
        </p:nvSpPr>
        <p:spPr/>
        <p:txBody>
          <a:bodyPr/>
          <a:lstStyle/>
          <a:p>
            <a:r>
              <a:rPr lang="de-DE"/>
              <a:t>Frage Bewerbungsabsicht</a:t>
            </a:r>
            <a:endParaRPr lang="en-US" dirty="0"/>
          </a:p>
        </p:txBody>
      </p:sp>
      <p:sp>
        <p:nvSpPr>
          <p:cNvPr id="8" name="Textplatzhalter 7"/>
          <p:cNvSpPr>
            <a:spLocks noGrp="1"/>
          </p:cNvSpPr>
          <p:nvPr>
            <p:ph type="body" sz="quarter" idx="13"/>
          </p:nvPr>
        </p:nvSpPr>
        <p:spPr/>
        <p:txBody>
          <a:bodyPr/>
          <a:lstStyle/>
          <a:p>
            <a:r>
              <a:rPr lang="de-DE" dirty="0"/>
              <a:t>…die Arbeitgeber, die im Vergleich zum Vorjahr am stärksten an Beliebtheit gewonnen bzw. verloren haben. Basis ist die Veränderung der Bewerbungsabsicht der Studierenden in Prozent. </a:t>
            </a:r>
          </a:p>
        </p:txBody>
      </p:sp>
      <p:sp>
        <p:nvSpPr>
          <p:cNvPr id="9" name="Textplatzhalter 8"/>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 </a:t>
            </a:r>
            <a:endParaRPr lang="de-DE" dirty="0"/>
          </a:p>
        </p:txBody>
      </p:sp>
      <p:sp>
        <p:nvSpPr>
          <p:cNvPr id="3" name="Titel 2"/>
          <p:cNvSpPr>
            <a:spLocks noGrp="1"/>
          </p:cNvSpPr>
          <p:nvPr>
            <p:ph type="title"/>
          </p:nvPr>
        </p:nvSpPr>
        <p:spPr/>
        <p:txBody>
          <a:bodyPr/>
          <a:lstStyle/>
          <a:p>
            <a:r>
              <a:rPr lang="de-DE" noProof="0" dirty="0"/>
              <a:t>Top-Arbeitgeber 2019</a:t>
            </a:r>
          </a:p>
        </p:txBody>
      </p:sp>
      <p:sp>
        <p:nvSpPr>
          <p:cNvPr id="2" name="Textplatzhalter 1"/>
          <p:cNvSpPr>
            <a:spLocks noGrp="1"/>
          </p:cNvSpPr>
          <p:nvPr>
            <p:ph type="body" sz="quarter" idx="11"/>
          </p:nvPr>
        </p:nvSpPr>
        <p:spPr/>
        <p:txBody>
          <a:bodyPr/>
          <a:lstStyle/>
          <a:p>
            <a:r>
              <a:rPr lang="de-DE" dirty="0"/>
              <a:t>Die größten Gewinne und Verluste</a:t>
            </a:r>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7" r="31608" b="45619"/>
          <a:stretch>
            <a:fillRect/>
          </a:stretch>
        </p:blipFill>
        <p:spPr>
          <a:xfrm>
            <a:off x="133350" y="1485900"/>
            <a:ext cx="5861050" cy="3340635"/>
          </a:xfrm>
          <a:prstGeom prst="rect">
            <a:avLst/>
          </a:prstGeom>
          <a:noFill/>
          <a:ln>
            <a:noFill/>
          </a:ln>
        </p:spPr>
      </p:pic>
    </p:spTree>
    <p:extLst>
      <p:ext uri="{BB962C8B-B14F-4D97-AF65-F5344CB8AC3E}">
        <p14:creationId xmlns:p14="http://schemas.microsoft.com/office/powerpoint/2010/main" val="200038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5"/>
          </p:nvPr>
        </p:nvSpPr>
        <p:spPr/>
        <p:txBody>
          <a:bodyPr/>
          <a:lstStyle/>
          <a:p>
            <a:r>
              <a:rPr lang="de-DE" dirty="0"/>
              <a:t>Die Grafik zeigt…</a:t>
            </a:r>
            <a:endParaRPr lang="en-US" dirty="0"/>
          </a:p>
        </p:txBody>
      </p:sp>
      <p:sp>
        <p:nvSpPr>
          <p:cNvPr id="10" name="Textplatzhalter 9"/>
          <p:cNvSpPr>
            <a:spLocks noGrp="1"/>
          </p:cNvSpPr>
          <p:nvPr>
            <p:ph type="body" sz="quarter" idx="16"/>
          </p:nvPr>
        </p:nvSpPr>
        <p:spPr/>
        <p:txBody>
          <a:bodyPr/>
          <a:lstStyle/>
          <a:p>
            <a:r>
              <a:rPr lang="de-DE"/>
              <a:t>Frage Bewerbungsabsicht</a:t>
            </a:r>
            <a:endParaRPr lang="en-US" dirty="0"/>
          </a:p>
        </p:txBody>
      </p:sp>
      <p:sp>
        <p:nvSpPr>
          <p:cNvPr id="4" name="Textplatzhalter 3"/>
          <p:cNvSpPr>
            <a:spLocks noGrp="1"/>
          </p:cNvSpPr>
          <p:nvPr>
            <p:ph type="body" sz="quarter" idx="13"/>
          </p:nvPr>
        </p:nvSpPr>
        <p:spPr/>
        <p:txBody>
          <a:bodyPr/>
          <a:lstStyle/>
          <a:p>
            <a:r>
              <a:rPr lang="de-DE" dirty="0"/>
              <a:t>…die Entwicklung der Beliebtheit Ihrer Arbeitgebermarke und der Ihrer Wettbewerber über die vergangenen Jahre.</a:t>
            </a:r>
          </a:p>
        </p:txBody>
      </p:sp>
      <p:sp>
        <p:nvSpPr>
          <p:cNvPr id="8" name="Textplatzhalter 7"/>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 </a:t>
            </a:r>
            <a:endParaRPr lang="de-DE" dirty="0"/>
          </a:p>
        </p:txBody>
      </p:sp>
      <p:sp>
        <p:nvSpPr>
          <p:cNvPr id="3" name="Titel 2"/>
          <p:cNvSpPr>
            <a:spLocks noGrp="1"/>
          </p:cNvSpPr>
          <p:nvPr>
            <p:ph type="title"/>
          </p:nvPr>
        </p:nvSpPr>
        <p:spPr/>
        <p:txBody>
          <a:bodyPr/>
          <a:lstStyle/>
          <a:p>
            <a:r>
              <a:rPr lang="de-DE" noProof="0" dirty="0"/>
              <a:t>Top-Arbeitgeber</a:t>
            </a:r>
          </a:p>
        </p:txBody>
      </p:sp>
      <p:sp>
        <p:nvSpPr>
          <p:cNvPr id="2" name="Textplatzhalter 1"/>
          <p:cNvSpPr>
            <a:spLocks noGrp="1"/>
          </p:cNvSpPr>
          <p:nvPr>
            <p:ph type="body" sz="quarter" idx="11"/>
          </p:nvPr>
        </p:nvSpPr>
        <p:spPr/>
        <p:txBody>
          <a:bodyPr/>
          <a:lstStyle/>
          <a:p>
            <a:r>
              <a:rPr lang="de-DE"/>
              <a:t>Entwicklung im Zeitverlauf (prozentual)</a:t>
            </a:r>
            <a:endParaRPr lang="de-DE" dirty="0"/>
          </a:p>
        </p:txBody>
      </p:sp>
      <p:pic>
        <p:nvPicPr>
          <p:cNvPr id="6" name="Grafik 5"/>
          <p:cNvPicPr>
            <a:picLocks noChangeAspect="1"/>
          </p:cNvPicPr>
          <p:nvPr/>
        </p:nvPicPr>
        <p:blipFill rotWithShape="1">
          <a:blip r:link="rId2" cstate="print">
            <a:extLst>
              <a:ext uri="{28A0092B-C50C-407E-A947-70E740481C1C}">
                <a14:useLocalDpi xmlns:a14="http://schemas.microsoft.com/office/drawing/2010/main" val="0"/>
              </a:ext>
            </a:extLst>
          </a:blip>
          <a:srcRect l="394" r="3385" b="15054"/>
          <a:stretch>
            <a:fillRect/>
          </a:stretch>
        </p:blipFill>
        <p:spPr>
          <a:xfrm>
            <a:off x="347663" y="1289554"/>
            <a:ext cx="3419476" cy="2653796"/>
          </a:xfrm>
          <a:prstGeom prst="rect">
            <a:avLst/>
          </a:prstGeom>
          <a:noFill/>
          <a:ln>
            <a:noFill/>
          </a:ln>
        </p:spPr>
      </p:pic>
      <p:pic>
        <p:nvPicPr>
          <p:cNvPr id="7" name="Grafik 6"/>
          <p:cNvPicPr>
            <a:picLocks noChangeAspect="1"/>
          </p:cNvPicPr>
          <p:nvPr/>
        </p:nvPicPr>
        <p:blipFill rotWithShape="1">
          <a:blip r:embed="rId3" r:link="rId4" cstate="print">
            <a:extLst>
              <a:ext uri="{28A0092B-C50C-407E-A947-70E740481C1C}">
                <a14:useLocalDpi xmlns:a14="http://schemas.microsoft.com/office/drawing/2010/main"/>
              </a:ext>
            </a:extLst>
          </a:blip>
          <a:srcRect l="1955" t="11157" r="985" b="14688"/>
          <a:stretch>
            <a:fillRect/>
          </a:stretch>
        </p:blipFill>
        <p:spPr>
          <a:xfrm>
            <a:off x="792163" y="4730750"/>
            <a:ext cx="5211613" cy="126698"/>
          </a:xfrm>
          <a:prstGeom prst="rect">
            <a:avLst/>
          </a:prstGeom>
        </p:spPr>
      </p:pic>
    </p:spTree>
    <p:extLst>
      <p:ext uri="{BB962C8B-B14F-4D97-AF65-F5344CB8AC3E}">
        <p14:creationId xmlns:p14="http://schemas.microsoft.com/office/powerpoint/2010/main" val="261247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5"/>
          </p:nvPr>
        </p:nvSpPr>
        <p:spPr/>
        <p:txBody>
          <a:bodyPr/>
          <a:lstStyle/>
          <a:p>
            <a:r>
              <a:rPr lang="de-DE" dirty="0"/>
              <a:t>Die Tabelle zeigt…</a:t>
            </a:r>
            <a:endParaRPr lang="en-US" dirty="0"/>
          </a:p>
        </p:txBody>
      </p:sp>
      <p:sp>
        <p:nvSpPr>
          <p:cNvPr id="10" name="Textplatzhalter 9"/>
          <p:cNvSpPr>
            <a:spLocks noGrp="1"/>
          </p:cNvSpPr>
          <p:nvPr>
            <p:ph type="body" sz="quarter" idx="16"/>
          </p:nvPr>
        </p:nvSpPr>
        <p:spPr/>
        <p:txBody>
          <a:bodyPr/>
          <a:lstStyle/>
          <a:p>
            <a:r>
              <a:rPr lang="de-DE"/>
              <a:t>Frage Bewerbungsabsicht</a:t>
            </a:r>
            <a:endParaRPr lang="en-US" dirty="0"/>
          </a:p>
        </p:txBody>
      </p:sp>
      <p:sp>
        <p:nvSpPr>
          <p:cNvPr id="4" name="Textplatzhalter 3"/>
          <p:cNvSpPr>
            <a:spLocks noGrp="1"/>
          </p:cNvSpPr>
          <p:nvPr>
            <p:ph type="body" sz="quarter" idx="13"/>
          </p:nvPr>
        </p:nvSpPr>
        <p:spPr/>
        <p:txBody>
          <a:bodyPr/>
          <a:lstStyle/>
          <a:p>
            <a:r>
              <a:rPr lang="de-DE" dirty="0"/>
              <a:t>…die Entwicklung der Beliebtheit Ihrer Arbeitgebermarke und der Ihrer Wettbewerber über die vergangenen Jahre. In der Tabelle ist jeweils der beste Wert grün und der schlechteste Wert rot hervorgehoben.</a:t>
            </a:r>
          </a:p>
        </p:txBody>
      </p:sp>
      <p:sp>
        <p:nvSpPr>
          <p:cNvPr id="8" name="Textplatzhalter 7"/>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 </a:t>
            </a:r>
            <a:endParaRPr lang="de-DE" dirty="0"/>
          </a:p>
        </p:txBody>
      </p:sp>
      <p:sp>
        <p:nvSpPr>
          <p:cNvPr id="3" name="Titel 2"/>
          <p:cNvSpPr>
            <a:spLocks noGrp="1"/>
          </p:cNvSpPr>
          <p:nvPr>
            <p:ph type="title"/>
          </p:nvPr>
        </p:nvSpPr>
        <p:spPr/>
        <p:txBody>
          <a:bodyPr/>
          <a:lstStyle/>
          <a:p>
            <a:r>
              <a:rPr lang="de-DE" noProof="0" dirty="0"/>
              <a:t>Top-Arbeitgeber</a:t>
            </a:r>
          </a:p>
        </p:txBody>
      </p:sp>
      <p:sp>
        <p:nvSpPr>
          <p:cNvPr id="2" name="Textplatzhalter 1"/>
          <p:cNvSpPr>
            <a:spLocks noGrp="1"/>
          </p:cNvSpPr>
          <p:nvPr>
            <p:ph type="body" sz="quarter" idx="11"/>
          </p:nvPr>
        </p:nvSpPr>
        <p:spPr/>
        <p:txBody>
          <a:bodyPr/>
          <a:lstStyle/>
          <a:p>
            <a:r>
              <a:rPr lang="de-DE"/>
              <a:t>Entwicklung im Zeitverlauf (prozentual)</a:t>
            </a:r>
            <a:endParaRPr lang="de-DE" dirty="0"/>
          </a:p>
        </p:txBody>
      </p:sp>
      <p:pic>
        <p:nvPicPr>
          <p:cNvPr id="5" name="Grafik 4"/>
          <p:cNvPicPr>
            <a:picLocks noChangeAspect="1"/>
          </p:cNvPicPr>
          <p:nvPr/>
        </p:nvPicPr>
        <p:blipFill rotWithShape="1">
          <a:blip r:link="rId2" cstate="print">
            <a:extLst>
              <a:ext uri="{28A0092B-C50C-407E-A947-70E740481C1C}">
                <a14:useLocalDpi xmlns:a14="http://schemas.microsoft.com/office/drawing/2010/main" val="0"/>
              </a:ext>
            </a:extLst>
          </a:blip>
          <a:srcRect t="-1" r="60553" b="52469"/>
          <a:stretch>
            <a:fillRect/>
          </a:stretch>
        </p:blipFill>
        <p:spPr>
          <a:xfrm>
            <a:off x="346659" y="1182237"/>
            <a:ext cx="3381413" cy="2919863"/>
          </a:xfrm>
          <a:prstGeom prst="rect">
            <a:avLst/>
          </a:prstGeom>
          <a:noFill/>
          <a:ln>
            <a:noFill/>
          </a:ln>
        </p:spPr>
      </p:pic>
    </p:spTree>
    <p:extLst>
      <p:ext uri="{BB962C8B-B14F-4D97-AF65-F5344CB8AC3E}">
        <p14:creationId xmlns:p14="http://schemas.microsoft.com/office/powerpoint/2010/main" val="140473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5"/>
          </p:nvPr>
        </p:nvSpPr>
        <p:spPr/>
        <p:txBody>
          <a:bodyPr/>
          <a:lstStyle/>
          <a:p>
            <a:r>
              <a:rPr lang="de-DE" dirty="0"/>
              <a:t>Die Grafik zeigt…</a:t>
            </a:r>
            <a:endParaRPr lang="en-US" dirty="0"/>
          </a:p>
        </p:txBody>
      </p:sp>
      <p:sp>
        <p:nvSpPr>
          <p:cNvPr id="9" name="Textplatzhalter 8"/>
          <p:cNvSpPr>
            <a:spLocks noGrp="1"/>
          </p:cNvSpPr>
          <p:nvPr>
            <p:ph type="body" sz="quarter" idx="16"/>
          </p:nvPr>
        </p:nvSpPr>
        <p:spPr/>
        <p:txBody>
          <a:bodyPr/>
          <a:lstStyle/>
          <a:p>
            <a:r>
              <a:rPr lang="de-DE"/>
              <a:t>Frage Bewerbungsabsicht</a:t>
            </a:r>
            <a:endParaRPr lang="en-US" dirty="0"/>
          </a:p>
        </p:txBody>
      </p:sp>
      <p:sp>
        <p:nvSpPr>
          <p:cNvPr id="5" name="Textplatzhalter 4"/>
          <p:cNvSpPr>
            <a:spLocks noGrp="1"/>
          </p:cNvSpPr>
          <p:nvPr>
            <p:ph type="body" sz="quarter" idx="13"/>
          </p:nvPr>
        </p:nvSpPr>
        <p:spPr/>
        <p:txBody>
          <a:bodyPr/>
          <a:lstStyle/>
          <a:p>
            <a:r>
              <a:rPr lang="de-DE" dirty="0"/>
              <a:t>…die Entwicklung der Beliebtheit Ihrer Arbeitgebermarke über die vergangenen Jahre.</a:t>
            </a:r>
          </a:p>
        </p:txBody>
      </p:sp>
      <p:sp>
        <p:nvSpPr>
          <p:cNvPr id="6" name="Textplatzhalter 5"/>
          <p:cNvSpPr>
            <a:spLocks noGrp="1"/>
          </p:cNvSpPr>
          <p:nvPr>
            <p:ph type="body" sz="quarter" idx="14"/>
          </p:nvPr>
        </p:nvSpPr>
        <p:spPr/>
        <p:txBody>
          <a:bodyPr/>
          <a:lstStyle/>
          <a:p>
            <a:r>
              <a:rPr lang="de-DE"/>
              <a:t>Welche der Arbeitgeber hältst Du als potenzielle Arbeitgeber für besonders attraktiv, d. h. bei welchen dieser Arbeitgeber würdest Du Dich am ehesten bewerben?</a:t>
            </a:r>
            <a:endParaRPr lang="en-US" dirty="0"/>
          </a:p>
        </p:txBody>
      </p:sp>
      <p:sp>
        <p:nvSpPr>
          <p:cNvPr id="3" name="Titel 2"/>
          <p:cNvSpPr>
            <a:spLocks noGrp="1"/>
          </p:cNvSpPr>
          <p:nvPr>
            <p:ph type="title"/>
          </p:nvPr>
        </p:nvSpPr>
        <p:spPr/>
        <p:txBody>
          <a:bodyPr/>
          <a:lstStyle/>
          <a:p>
            <a:r>
              <a:rPr lang="de-DE" noProof="0" dirty="0"/>
              <a:t>Top-Arbeitgeber</a:t>
            </a:r>
          </a:p>
        </p:txBody>
      </p:sp>
      <p:sp>
        <p:nvSpPr>
          <p:cNvPr id="2" name="Textplatzhalter 1"/>
          <p:cNvSpPr>
            <a:spLocks noGrp="1"/>
          </p:cNvSpPr>
          <p:nvPr>
            <p:ph type="body" sz="quarter" idx="11"/>
          </p:nvPr>
        </p:nvSpPr>
        <p:spPr/>
        <p:txBody>
          <a:bodyPr/>
          <a:lstStyle/>
          <a:p>
            <a:r>
              <a:rPr lang="de-DE"/>
              <a:t>Entwicklung im Zeitverlauf (Ranking)</a:t>
            </a:r>
            <a:endParaRPr lang="de-DE" dirty="0"/>
          </a:p>
        </p:txBody>
      </p:sp>
      <p:pic>
        <p:nvPicPr>
          <p:cNvPr id="4" name="Grafik 3"/>
          <p:cNvPicPr>
            <a:picLocks noChangeAspect="1"/>
          </p:cNvPicPr>
          <p:nvPr/>
        </p:nvPicPr>
        <p:blipFill rotWithShape="1">
          <a:blip r:link="rId2" cstate="print">
            <a:extLst>
              <a:ext uri="{28A0092B-C50C-407E-A947-70E740481C1C}">
                <a14:useLocalDpi xmlns:a14="http://schemas.microsoft.com/office/drawing/2010/main" val="0"/>
              </a:ext>
            </a:extLst>
          </a:blip>
          <a:srcRect l="1918" t="1633" r="1330" b="2111"/>
          <a:stretch>
            <a:fillRect/>
          </a:stretch>
        </p:blipFill>
        <p:spPr>
          <a:xfrm>
            <a:off x="330105" y="1433014"/>
            <a:ext cx="4341466" cy="3088186"/>
          </a:xfrm>
          <a:prstGeom prst="rect">
            <a:avLst/>
          </a:prstGeom>
          <a:noFill/>
          <a:ln>
            <a:noFill/>
          </a:ln>
        </p:spPr>
      </p:pic>
      <p:pic>
        <p:nvPicPr>
          <p:cNvPr id="16" name="Grafik 15"/>
          <p:cNvPicPr>
            <a:picLocks/>
          </p:cNvPicPr>
          <p:nvPr/>
        </p:nvPicPr>
        <p:blipFill rotWithShape="1">
          <a:blip r:link="rId2" cstate="print">
            <a:extLst>
              <a:ext uri="{28A0092B-C50C-407E-A947-70E740481C1C}">
                <a14:useLocalDpi xmlns:a14="http://schemas.microsoft.com/office/drawing/2010/main" val="0"/>
              </a:ext>
            </a:extLst>
          </a:blip>
          <a:srcRect l="1476" t="90400" r="28021" b="3396"/>
          <a:stretch>
            <a:fillRect/>
          </a:stretch>
        </p:blipFill>
        <p:spPr>
          <a:xfrm>
            <a:off x="300913" y="4624388"/>
            <a:ext cx="3171583" cy="200977"/>
          </a:xfrm>
          <a:prstGeom prst="rect">
            <a:avLst/>
          </a:prstGeom>
          <a:noFill/>
          <a:ln>
            <a:noFill/>
          </a:ln>
        </p:spPr>
      </p:pic>
    </p:spTree>
    <p:extLst>
      <p:ext uri="{BB962C8B-B14F-4D97-AF65-F5344CB8AC3E}">
        <p14:creationId xmlns:p14="http://schemas.microsoft.com/office/powerpoint/2010/main" val="3788204846"/>
      </p:ext>
    </p:extLst>
  </p:cSld>
  <p:clrMapOvr>
    <a:masterClrMapping/>
  </p:clrMapOvr>
</p:sld>
</file>

<file path=ppt/theme/theme1.xml><?xml version="1.0" encoding="utf-8"?>
<a:theme xmlns:a="http://schemas.openxmlformats.org/drawingml/2006/main" name="1_tGRAD16_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chor="t"/>
      <a:lstStyle>
        <a:defPPr>
          <a:defRPr sz="5000" dirty="0" smtClean="0">
            <a:solidFill>
              <a:schemeClr val="bg1"/>
            </a:solidFill>
            <a:latin typeface="Arial Narrow" panose="020B0606020202030204" pitchFamily="34" charset="0"/>
          </a:defRPr>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tGRAD16_Design</Template>
  <TotalTime>0</TotalTime>
  <Words>2011</Words>
  <Application>Microsoft Office PowerPoint</Application>
  <PresentationFormat>On-screen Show (16:9)</PresentationFormat>
  <Paragraphs>181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Inter UI Medium</vt:lpstr>
      <vt:lpstr>Inter UI</vt:lpstr>
      <vt:lpstr>Arial</vt:lpstr>
      <vt:lpstr>1_tGRAD16_Design</vt:lpstr>
      <vt:lpstr>Status quo</vt:lpstr>
      <vt:lpstr>Bekanntheit</vt:lpstr>
      <vt:lpstr>Bekanntheit</vt:lpstr>
      <vt:lpstr>Top-Arbeitgeber</vt:lpstr>
      <vt:lpstr>Sie sind Top-Arbeitgeber</vt:lpstr>
      <vt:lpstr>Top-Arbeitgeber 2019</vt:lpstr>
      <vt:lpstr>Top-Arbeitgeber</vt:lpstr>
      <vt:lpstr>Top-Arbeitgeber</vt:lpstr>
      <vt:lpstr>Top-Arbeitgeber</vt:lpstr>
      <vt:lpstr>Top-Arbeitgeber</vt:lpstr>
      <vt:lpstr>Bekanntheit</vt:lpstr>
      <vt:lpstr>trendKonzept Status quo </vt:lpstr>
      <vt:lpstr>Umwandlungsrate</vt:lpstr>
      <vt:lpstr>Verlorenes Potenzial</vt:lpstr>
      <vt:lpstr>Bewerbungsabsicht</vt:lpstr>
      <vt:lpstr>Arbeitgeberrankings</vt:lpstr>
      <vt:lpstr>Status quo</vt:lpstr>
      <vt:lpstr>Top-Arbeitgeber</vt:lpstr>
      <vt:lpstr>Top-Arbeitgeber</vt:lpstr>
      <vt:lpstr>Branchenattraktivität</vt:lpstr>
      <vt:lpstr>Die beliebtesten Arbeitgeber der High Potentials</vt:lpstr>
      <vt:lpstr>Top-Arbeitgeber</vt:lpstr>
      <vt:lpstr>Die beliebtesten Arbeitgeber der Männer</vt:lpstr>
      <vt:lpstr>Die beliebtesten Arbeitgeber der Männer</vt:lpstr>
      <vt:lpstr>Top-Arbeitgeber</vt:lpstr>
      <vt:lpstr>Die beliebtesten Arbeitgeber der Frauen</vt:lpstr>
      <vt:lpstr>Die beliebtesten Arbeitgeber der Frauen</vt:lpstr>
      <vt:lpstr>Feminine und maskuline Arbeitgebermarken</vt:lpstr>
      <vt:lpstr>Die beliebtesten Arbeitgeber der Bachelor-Studierenden</vt:lpstr>
      <vt:lpstr>Die beliebtesten Arbeitgeber der Master-Studierenden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Dokumentation für Unternehmen X</dc:title>
  <dc:creator>Daniel Ande</dc:creator>
  <cp:lastModifiedBy>Gilad Tsabar</cp:lastModifiedBy>
  <cp:revision>2272</cp:revision>
  <cp:lastPrinted>2016-03-15T13:32:34Z</cp:lastPrinted>
  <dcterms:created xsi:type="dcterms:W3CDTF">2016-02-09T16:44:27Z</dcterms:created>
  <dcterms:modified xsi:type="dcterms:W3CDTF">2019-12-15T15:00:00Z</dcterms:modified>
</cp:coreProperties>
</file>