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Increasing annual members through strategic partnership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Gilang Wahyu Basyari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432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Riders</a:t>
            </a:r>
            <a:r>
              <a:rPr lang="en-US" dirty="0"/>
              <a:t> tends to use the bikes for commuting. </a:t>
            </a:r>
          </a:p>
          <a:p>
            <a:r>
              <a:rPr lang="en-US" dirty="0"/>
              <a:t>Annual members have a more organized renting schedule</a:t>
            </a:r>
            <a:r>
              <a:rPr lang="en-US" dirty="0" smtClean="0"/>
              <a:t>.</a:t>
            </a:r>
          </a:p>
          <a:p>
            <a:r>
              <a:rPr lang="en-US" dirty="0"/>
              <a:t>In weekend bikes is used to do leisure activities.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485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strategy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Entice more commuter to be annual members by offering discount to other transport method as membership benefit.</a:t>
            </a:r>
          </a:p>
          <a:p>
            <a:r>
              <a:rPr lang="en-US" dirty="0" smtClean="0"/>
              <a:t>Offers discount at popular cafes and restaurant is also promising since ridership also rises during lunch time in weekday.</a:t>
            </a:r>
          </a:p>
          <a:p>
            <a:r>
              <a:rPr lang="en-US" dirty="0" smtClean="0"/>
              <a:t>Partnering with daytime weekend leisure establishment with collaboration programs or discount.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120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strategic partners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Public</a:t>
            </a:r>
            <a:r>
              <a:rPr lang="id-ID" dirty="0"/>
              <a:t> </a:t>
            </a:r>
            <a:r>
              <a:rPr lang="id-ID" dirty="0" err="1"/>
              <a:t>transportation</a:t>
            </a:r>
            <a:r>
              <a:rPr lang="id-ID" dirty="0"/>
              <a:t> </a:t>
            </a:r>
            <a:r>
              <a:rPr lang="id-ID" dirty="0" err="1"/>
              <a:t>companies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 err="1"/>
              <a:t>Cafes</a:t>
            </a:r>
            <a:r>
              <a:rPr lang="id-ID" dirty="0"/>
              <a:t> </a:t>
            </a:r>
            <a:r>
              <a:rPr lang="id-ID" dirty="0" err="1"/>
              <a:t>and</a:t>
            </a:r>
            <a:r>
              <a:rPr lang="id-ID" dirty="0"/>
              <a:t> </a:t>
            </a:r>
            <a:r>
              <a:rPr lang="id-ID" dirty="0" err="1"/>
              <a:t>restaurants</a:t>
            </a:r>
            <a:r>
              <a:rPr lang="id-ID" dirty="0"/>
              <a:t>.</a:t>
            </a:r>
          </a:p>
          <a:p>
            <a:r>
              <a:rPr lang="id-ID" dirty="0" err="1"/>
              <a:t>Public</a:t>
            </a:r>
            <a:r>
              <a:rPr lang="id-ID" dirty="0"/>
              <a:t> </a:t>
            </a:r>
            <a:r>
              <a:rPr lang="id-ID" dirty="0" err="1"/>
              <a:t>Venues</a:t>
            </a:r>
            <a:r>
              <a:rPr lang="id-ID" dirty="0"/>
              <a:t>.</a:t>
            </a:r>
          </a:p>
          <a:p>
            <a:r>
              <a:rPr lang="id-ID" dirty="0" err="1"/>
              <a:t>Daytime</a:t>
            </a:r>
            <a:r>
              <a:rPr lang="id-ID" dirty="0"/>
              <a:t> </a:t>
            </a:r>
            <a:r>
              <a:rPr lang="id-ID" dirty="0" err="1"/>
              <a:t>entertainment</a:t>
            </a:r>
            <a:r>
              <a:rPr lang="id-ID" dirty="0"/>
              <a:t> </a:t>
            </a:r>
            <a:r>
              <a:rPr lang="id-ID" dirty="0" err="1"/>
              <a:t>estabishments</a:t>
            </a:r>
            <a:r>
              <a:rPr lang="id-ID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625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773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Cyclistic</a:t>
            </a:r>
            <a:r>
              <a:rPr lang="en-US" dirty="0"/>
              <a:t> </a:t>
            </a:r>
            <a:r>
              <a:rPr lang="en-US" dirty="0" smtClean="0"/>
              <a:t>Profile</a:t>
            </a:r>
          </a:p>
          <a:p>
            <a:r>
              <a:rPr lang="en-US" dirty="0"/>
              <a:t>Benefits of increasing annual </a:t>
            </a:r>
            <a:r>
              <a:rPr lang="en-US" dirty="0" smtClean="0"/>
              <a:t>memberships</a:t>
            </a:r>
          </a:p>
          <a:p>
            <a:r>
              <a:rPr lang="en-US" dirty="0"/>
              <a:t>Differences between annual and casual </a:t>
            </a:r>
            <a:r>
              <a:rPr lang="en-US" dirty="0" smtClean="0"/>
              <a:t>members</a:t>
            </a:r>
          </a:p>
          <a:p>
            <a:pPr lvl="1"/>
            <a:r>
              <a:rPr lang="en-US" dirty="0"/>
              <a:t>Ride </a:t>
            </a:r>
            <a:r>
              <a:rPr lang="en-US" dirty="0" smtClean="0"/>
              <a:t>characteristics</a:t>
            </a:r>
          </a:p>
          <a:p>
            <a:pPr lvl="1"/>
            <a:r>
              <a:rPr lang="en-US" dirty="0"/>
              <a:t>Weekday </a:t>
            </a:r>
            <a:r>
              <a:rPr lang="en-US" dirty="0" smtClean="0"/>
              <a:t>rides</a:t>
            </a:r>
          </a:p>
          <a:p>
            <a:pPr lvl="1"/>
            <a:r>
              <a:rPr lang="en-US" dirty="0"/>
              <a:t>Weekend rides</a:t>
            </a:r>
            <a:endParaRPr lang="en-US" dirty="0" smtClean="0"/>
          </a:p>
          <a:p>
            <a:r>
              <a:rPr lang="en-US" dirty="0"/>
              <a:t>Conclusion</a:t>
            </a:r>
            <a:endParaRPr lang="en-US" dirty="0" smtClean="0"/>
          </a:p>
          <a:p>
            <a:r>
              <a:rPr lang="en-US" dirty="0"/>
              <a:t>Marketing </a:t>
            </a:r>
            <a:r>
              <a:rPr lang="en-US" dirty="0" smtClean="0"/>
              <a:t>strategy</a:t>
            </a:r>
          </a:p>
          <a:p>
            <a:r>
              <a:rPr lang="en-US" dirty="0"/>
              <a:t>Potential strategic partners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487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Cyclistic</a:t>
            </a:r>
            <a:r>
              <a:rPr lang="en-US" dirty="0" smtClean="0"/>
              <a:t> Profile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Bike sharing company based on Chicago.</a:t>
            </a:r>
          </a:p>
          <a:p>
            <a:r>
              <a:rPr lang="en-US" dirty="0" smtClean="0"/>
              <a:t>5800 bikes across 600 stations.</a:t>
            </a:r>
          </a:p>
          <a:p>
            <a:r>
              <a:rPr lang="en-US" dirty="0" smtClean="0"/>
              <a:t>Two types of riders:</a:t>
            </a:r>
          </a:p>
          <a:p>
            <a:pPr lvl="1"/>
            <a:r>
              <a:rPr lang="en-US" dirty="0" smtClean="0"/>
              <a:t>Casual (One-time and daily).</a:t>
            </a:r>
          </a:p>
          <a:p>
            <a:pPr lvl="1"/>
            <a:r>
              <a:rPr lang="en-US" dirty="0" smtClean="0"/>
              <a:t>Member (Annual membership).</a:t>
            </a:r>
          </a:p>
          <a:p>
            <a:r>
              <a:rPr lang="en-US" dirty="0" smtClean="0"/>
              <a:t>Offers wide selection of bikes and prices.</a:t>
            </a:r>
          </a:p>
          <a:p>
            <a:r>
              <a:rPr lang="en-US" dirty="0" smtClean="0"/>
              <a:t>Trying to pivot its strategy to annual members focused.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587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increasing annual memberships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report shows annual memberships gives more profits</a:t>
            </a:r>
          </a:p>
          <a:p>
            <a:r>
              <a:rPr lang="en-US" dirty="0" smtClean="0"/>
              <a:t>Better long-term business plan</a:t>
            </a:r>
          </a:p>
          <a:p>
            <a:r>
              <a:rPr lang="en-US" dirty="0" smtClean="0"/>
              <a:t>Therefore, increasing annual members should be given priority to gaining new members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83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annual and casual members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291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characteristics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73511"/>
            <a:ext cx="4700588" cy="352544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38" y="2374702"/>
            <a:ext cx="4697412" cy="35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characteristics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Annual members tends to takes shorter rides then casual members</a:t>
            </a:r>
          </a:p>
          <a:p>
            <a:r>
              <a:rPr lang="en-US" dirty="0" smtClean="0"/>
              <a:t>Annual members do takes more number of rides</a:t>
            </a:r>
          </a:p>
          <a:p>
            <a:r>
              <a:rPr lang="en-US" dirty="0" smtClean="0"/>
              <a:t>This suggest Annual members usage are more organized, only for particular purpose, such as commuting.</a:t>
            </a:r>
          </a:p>
          <a:p>
            <a:r>
              <a:rPr lang="en-US" dirty="0" smtClean="0"/>
              <a:t>In the weekend, there are more casual rides, suggesting that casual members uses bikes for leisure.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37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Weekday rides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668290"/>
            <a:ext cx="4697412" cy="29358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2 peak hours, morning and evening commute.</a:t>
            </a:r>
          </a:p>
          <a:p>
            <a:r>
              <a:rPr lang="en-US" dirty="0" smtClean="0"/>
              <a:t>A small increase also happens in lunch hour.</a:t>
            </a:r>
          </a:p>
          <a:p>
            <a:r>
              <a:rPr lang="en-US" dirty="0" smtClean="0"/>
              <a:t>The rides characteristics consistent across membership type.</a:t>
            </a:r>
          </a:p>
          <a:p>
            <a:r>
              <a:rPr lang="en-US" dirty="0" smtClean="0"/>
              <a:t>Annual members uses </a:t>
            </a:r>
            <a:r>
              <a:rPr lang="en-US" dirty="0" err="1" smtClean="0"/>
              <a:t>Cyclistic</a:t>
            </a:r>
            <a:r>
              <a:rPr lang="en-US" dirty="0" smtClean="0"/>
              <a:t> for commute significantly more.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60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rides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668290"/>
            <a:ext cx="4697412" cy="29358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Weekend peak hours (above average ridership) occurs between 09-20 hrs.</a:t>
            </a:r>
          </a:p>
          <a:p>
            <a:r>
              <a:rPr lang="en-US" dirty="0" smtClean="0"/>
              <a:t>This suggest on weekend the bikes are being used for casual activities.</a:t>
            </a:r>
          </a:p>
          <a:p>
            <a:r>
              <a:rPr lang="en-US" dirty="0" smtClean="0"/>
              <a:t>Crucially there aren’t many joggers and late night riders.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17004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</TotalTime>
  <Words>320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</vt:lpstr>
      <vt:lpstr>Berlin</vt:lpstr>
      <vt:lpstr>Increasing annual members through strategic partnership</vt:lpstr>
      <vt:lpstr>Outline</vt:lpstr>
      <vt:lpstr>Cyclistic Profile</vt:lpstr>
      <vt:lpstr>Benefits of increasing annual memberships</vt:lpstr>
      <vt:lpstr>Differences between annual and casual members</vt:lpstr>
      <vt:lpstr>Ride characteristics</vt:lpstr>
      <vt:lpstr>Ride characteristics</vt:lpstr>
      <vt:lpstr>Weekday rides</vt:lpstr>
      <vt:lpstr>Weekend rides</vt:lpstr>
      <vt:lpstr>Conclusion</vt:lpstr>
      <vt:lpstr>Marketing strategy</vt:lpstr>
      <vt:lpstr>Potential strategic partners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gilang wahyu</dc:creator>
  <cp:lastModifiedBy>gilang wahyu</cp:lastModifiedBy>
  <cp:revision>5</cp:revision>
  <dcterms:created xsi:type="dcterms:W3CDTF">2022-11-30T13:45:01Z</dcterms:created>
  <dcterms:modified xsi:type="dcterms:W3CDTF">2022-12-05T09:16:29Z</dcterms:modified>
</cp:coreProperties>
</file>