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68C5AF9-63A1-4AD5-9054-5F9550BEF5BA}" type="datetimeFigureOut">
              <a:rPr lang="id-ID" smtClean="0"/>
              <a:t>15/09/2023</a:t>
            </a:fld>
            <a:endParaRPr lang="id-ID"/>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id-ID"/>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BC067A8-8482-4178-99E4-76D8E9857A2B}" type="slidenum">
              <a:rPr lang="id-ID" smtClean="0"/>
              <a:t>‹#›</a:t>
            </a:fld>
            <a:endParaRPr lang="id-ID"/>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542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C5AF9-63A1-4AD5-9054-5F9550BEF5BA}" type="datetimeFigureOut">
              <a:rPr lang="id-ID" smtClean="0"/>
              <a:t>15/09/2023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5965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C5AF9-63A1-4AD5-9054-5F9550BEF5BA}" type="datetimeFigureOut">
              <a:rPr lang="id-ID" smtClean="0"/>
              <a:t>15/09/2023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2311454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C5AF9-63A1-4AD5-9054-5F9550BEF5BA}" type="datetimeFigureOut">
              <a:rPr lang="id-ID" smtClean="0"/>
              <a:t>15/09/2023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BC067A8-8482-4178-99E4-76D8E9857A2B}" type="slidenum">
              <a:rPr lang="id-ID" smtClean="0"/>
              <a:t>‹#›</a:t>
            </a:fld>
            <a:endParaRPr lang="id-ID"/>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3574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C5AF9-63A1-4AD5-9054-5F9550BEF5BA}" type="datetimeFigureOut">
              <a:rPr lang="id-ID" smtClean="0"/>
              <a:t>15/09/2023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2388015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8C5AF9-63A1-4AD5-9054-5F9550BEF5BA}" type="datetimeFigureOut">
              <a:rPr lang="id-ID" smtClean="0"/>
              <a:t>15/09/2023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421629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8C5AF9-63A1-4AD5-9054-5F9550BEF5BA}" type="datetimeFigureOut">
              <a:rPr lang="id-ID" smtClean="0"/>
              <a:t>15/09/2023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2410813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C5AF9-63A1-4AD5-9054-5F9550BEF5BA}" type="datetimeFigureOut">
              <a:rPr lang="id-ID" smtClean="0"/>
              <a:t>15/09/2023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667727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C5AF9-63A1-4AD5-9054-5F9550BEF5BA}" type="datetimeFigureOut">
              <a:rPr lang="id-ID" smtClean="0"/>
              <a:t>15/09/2023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279243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C5AF9-63A1-4AD5-9054-5F9550BEF5BA}" type="datetimeFigureOut">
              <a:rPr lang="id-ID" smtClean="0"/>
              <a:t>15/09/2023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141473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C5AF9-63A1-4AD5-9054-5F9550BEF5BA}" type="datetimeFigureOut">
              <a:rPr lang="id-ID" smtClean="0"/>
              <a:t>15/09/2023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185951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8C5AF9-63A1-4AD5-9054-5F9550BEF5BA}" type="datetimeFigureOut">
              <a:rPr lang="id-ID" smtClean="0"/>
              <a:t>15/09/2023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142085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8C5AF9-63A1-4AD5-9054-5F9550BEF5BA}" type="datetimeFigureOut">
              <a:rPr lang="id-ID" smtClean="0"/>
              <a:t>15/09/2023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36205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8C5AF9-63A1-4AD5-9054-5F9550BEF5BA}" type="datetimeFigureOut">
              <a:rPr lang="id-ID" smtClean="0"/>
              <a:t>15/09/2023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123871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C5AF9-63A1-4AD5-9054-5F9550BEF5BA}" type="datetimeFigureOut">
              <a:rPr lang="id-ID" smtClean="0"/>
              <a:t>15/09/2023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337396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C5AF9-63A1-4AD5-9054-5F9550BEF5BA}" type="datetimeFigureOut">
              <a:rPr lang="id-ID" smtClean="0"/>
              <a:t>15/09/2023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49692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8C5AF9-63A1-4AD5-9054-5F9550BEF5BA}" type="datetimeFigureOut">
              <a:rPr lang="id-ID" smtClean="0"/>
              <a:t>15/09/2023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BC067A8-8482-4178-99E4-76D8E9857A2B}" type="slidenum">
              <a:rPr lang="id-ID" smtClean="0"/>
              <a:t>‹#›</a:t>
            </a:fld>
            <a:endParaRPr lang="id-ID"/>
          </a:p>
        </p:txBody>
      </p:sp>
    </p:spTree>
    <p:extLst>
      <p:ext uri="{BB962C8B-B14F-4D97-AF65-F5344CB8AC3E}">
        <p14:creationId xmlns:p14="http://schemas.microsoft.com/office/powerpoint/2010/main" val="84542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68C5AF9-63A1-4AD5-9054-5F9550BEF5BA}" type="datetimeFigureOut">
              <a:rPr lang="id-ID" smtClean="0"/>
              <a:t>15/09/2023</a:t>
            </a:fld>
            <a:endParaRPr lang="id-ID"/>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id-ID"/>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BC067A8-8482-4178-99E4-76D8E9857A2B}" type="slidenum">
              <a:rPr lang="id-ID" smtClean="0"/>
              <a:t>‹#›</a:t>
            </a:fld>
            <a:endParaRPr lang="id-ID"/>
          </a:p>
        </p:txBody>
      </p:sp>
    </p:spTree>
    <p:extLst>
      <p:ext uri="{BB962C8B-B14F-4D97-AF65-F5344CB8AC3E}">
        <p14:creationId xmlns:p14="http://schemas.microsoft.com/office/powerpoint/2010/main" val="3334582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24B2-109B-4442-B0CC-0341889CB590}"/>
              </a:ext>
            </a:extLst>
          </p:cNvPr>
          <p:cNvSpPr>
            <a:spLocks noGrp="1"/>
          </p:cNvSpPr>
          <p:nvPr>
            <p:ph type="ctrTitle"/>
          </p:nvPr>
        </p:nvSpPr>
        <p:spPr>
          <a:xfrm>
            <a:off x="2012906" y="-369193"/>
            <a:ext cx="8712112" cy="2310312"/>
          </a:xfrm>
        </p:spPr>
        <p:txBody>
          <a:bodyPr>
            <a:normAutofit/>
          </a:bodyPr>
          <a:lstStyle/>
          <a:p>
            <a:r>
              <a:rPr lang="id-ID" sz="5200" dirty="0">
                <a:solidFill>
                  <a:schemeClr val="tx2"/>
                </a:solidFill>
              </a:rPr>
              <a:t>PROYEK PERANGKAT LUNAK</a:t>
            </a:r>
          </a:p>
        </p:txBody>
      </p:sp>
      <p:sp>
        <p:nvSpPr>
          <p:cNvPr id="3" name="Subtitle 2">
            <a:extLst>
              <a:ext uri="{FF2B5EF4-FFF2-40B4-BE49-F238E27FC236}">
                <a16:creationId xmlns:a16="http://schemas.microsoft.com/office/drawing/2014/main" id="{4BE7FA2E-8017-4C3E-A7FD-CEEB6F1DA22C}"/>
              </a:ext>
            </a:extLst>
          </p:cNvPr>
          <p:cNvSpPr>
            <a:spLocks noGrp="1"/>
          </p:cNvSpPr>
          <p:nvPr>
            <p:ph type="subTitle" idx="1"/>
          </p:nvPr>
        </p:nvSpPr>
        <p:spPr>
          <a:xfrm>
            <a:off x="3723789" y="2001432"/>
            <a:ext cx="8320798" cy="682079"/>
          </a:xfrm>
        </p:spPr>
        <p:txBody>
          <a:bodyPr>
            <a:normAutofit fontScale="25000" lnSpcReduction="20000"/>
          </a:bodyPr>
          <a:lstStyle/>
          <a:p>
            <a:pPr algn="l"/>
            <a:r>
              <a:rPr lang="id-ID" sz="6400" dirty="0">
                <a:solidFill>
                  <a:schemeClr val="tx2"/>
                </a:solidFill>
              </a:rPr>
              <a:t>Nama Dosen Pembimbing : Nurul Renaningtias, S.T., M.KOM</a:t>
            </a:r>
          </a:p>
          <a:p>
            <a:pPr algn="l"/>
            <a:r>
              <a:rPr lang="id-ID" sz="6400" dirty="0">
                <a:solidFill>
                  <a:schemeClr val="tx2"/>
                </a:solidFill>
              </a:rPr>
              <a:t>Nama Kelompok : </a:t>
            </a:r>
          </a:p>
          <a:p>
            <a:pPr marL="457200" indent="-457200" algn="l">
              <a:buAutoNum type="arabicPeriod"/>
            </a:pPr>
            <a:r>
              <a:rPr lang="id-ID" sz="6400" dirty="0">
                <a:solidFill>
                  <a:schemeClr val="tx2"/>
                </a:solidFill>
              </a:rPr>
              <a:t>Gilang Atila Ilham (G1A021075)</a:t>
            </a:r>
          </a:p>
          <a:p>
            <a:pPr marL="457200" indent="-457200" algn="l">
              <a:buAutoNum type="arabicPeriod"/>
            </a:pPr>
            <a:r>
              <a:rPr lang="id-ID" sz="6400" dirty="0">
                <a:solidFill>
                  <a:schemeClr val="tx2"/>
                </a:solidFill>
              </a:rPr>
              <a:t>Fachrurazi (G1A021016)</a:t>
            </a:r>
          </a:p>
          <a:p>
            <a:pPr marL="457200" indent="-457200" algn="l">
              <a:buAutoNum type="arabicPeriod"/>
            </a:pPr>
            <a:r>
              <a:rPr lang="id-ID" sz="6400" dirty="0">
                <a:solidFill>
                  <a:schemeClr val="tx2"/>
                </a:solidFill>
              </a:rPr>
              <a:t>Alwi Adrian (G1A021079)</a:t>
            </a:r>
          </a:p>
          <a:p>
            <a:endParaRPr lang="id-ID" dirty="0">
              <a:solidFill>
                <a:schemeClr val="tx2"/>
              </a:solidFill>
            </a:endParaRPr>
          </a:p>
          <a:p>
            <a:endParaRPr lang="id-ID" dirty="0">
              <a:solidFill>
                <a:schemeClr val="tx2"/>
              </a:solidFill>
            </a:endParaRPr>
          </a:p>
        </p:txBody>
      </p:sp>
    </p:spTree>
    <p:extLst>
      <p:ext uri="{BB962C8B-B14F-4D97-AF65-F5344CB8AC3E}">
        <p14:creationId xmlns:p14="http://schemas.microsoft.com/office/powerpoint/2010/main" val="107822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A63FD9DA-2B58-463E-B2E6-ED92030D872B}"/>
              </a:ext>
            </a:extLst>
          </p:cNvPr>
          <p:cNvSpPr txBox="1">
            <a:spLocks/>
          </p:cNvSpPr>
          <p:nvPr/>
        </p:nvSpPr>
        <p:spPr>
          <a:xfrm>
            <a:off x="2832068" y="1471336"/>
            <a:ext cx="10500473" cy="20668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d-ID" b="1" dirty="0">
                <a:solidFill>
                  <a:srgbClr val="44546A"/>
                </a:solidFill>
                <a:latin typeface="Times New Roman" panose="02020603050405020304" pitchFamily="18" charset="0"/>
                <a:cs typeface="Times New Roman" panose="02020603050405020304" pitchFamily="18" charset="0"/>
              </a:rPr>
              <a:t>JUDUL PPL yang ingin di usulkan :</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id-ID" b="1" dirty="0">
                <a:solidFill>
                  <a:srgbClr val="44546A"/>
                </a:solidFill>
                <a:latin typeface="Times New Roman" panose="02020603050405020304" pitchFamily="18" charset="0"/>
                <a:cs typeface="Times New Roman" panose="02020603050405020304" pitchFamily="18" charset="0"/>
              </a:rPr>
              <a:t>Sistem Informasi Manajemen Data Prestasi </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id-ID" b="1" dirty="0">
                <a:solidFill>
                  <a:srgbClr val="44546A"/>
                </a:solidFill>
                <a:latin typeface="Times New Roman" panose="02020603050405020304" pitchFamily="18" charset="0"/>
                <a:cs typeface="Times New Roman" panose="02020603050405020304" pitchFamily="18" charset="0"/>
              </a:rPr>
              <a:t>Sistem Informasi Manajemen Data Siswa</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2400" b="1" i="0" u="none" strike="noStrike" kern="1200" cap="none" spc="0" normalizeH="0" baseline="0" noProof="0" dirty="0">
                <a:ln>
                  <a:noFill/>
                </a:ln>
                <a:solidFill>
                  <a:srgbClr val="44546A"/>
                </a:solidFill>
                <a:effectLst/>
                <a:uLnTx/>
                <a:uFillTx/>
                <a:latin typeface="Times New Roman" panose="02020603050405020304" pitchFamily="18" charset="0"/>
                <a:cs typeface="Times New Roman" panose="02020603050405020304" pitchFamily="18" charset="0"/>
              </a:rPr>
              <a:t>Sistem Informasi Pembayaran SPP Sekolah</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id-ID" sz="2400" b="0" i="0" u="none" strike="noStrike" kern="1200" cap="none" spc="0" normalizeH="0" baseline="0" noProof="0" dirty="0">
              <a:ln>
                <a:noFill/>
              </a:ln>
              <a:solidFill>
                <a:srgbClr val="44546A"/>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id-ID" sz="24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97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DD166-5B75-4A7C-8A81-98221497F688}"/>
              </a:ext>
            </a:extLst>
          </p:cNvPr>
          <p:cNvSpPr txBox="1"/>
          <p:nvPr/>
        </p:nvSpPr>
        <p:spPr>
          <a:xfrm>
            <a:off x="157317" y="0"/>
            <a:ext cx="11434915" cy="6001643"/>
          </a:xfrm>
          <a:prstGeom prst="rect">
            <a:avLst/>
          </a:prstGeom>
          <a:noFill/>
        </p:spPr>
        <p:txBody>
          <a:bodyPr wrap="square">
            <a:spAutoFit/>
          </a:bodyPr>
          <a:lstStyle/>
          <a:p>
            <a:pPr marL="342900" indent="-342900">
              <a:buAutoNum type="arabicPeriod"/>
            </a:pPr>
            <a:r>
              <a:rPr lang="id-ID" sz="1600" b="1" dirty="0">
                <a:latin typeface="Times New Roman" panose="02020603050405020304" pitchFamily="18" charset="0"/>
                <a:cs typeface="Times New Roman" panose="02020603050405020304" pitchFamily="18" charset="0"/>
              </a:rPr>
              <a:t>Sistem Informasi Manajemen Data Prestasi</a:t>
            </a:r>
          </a:p>
          <a:p>
            <a:endParaRPr lang="id-ID" sz="1600" b="1" dirty="0">
              <a:latin typeface="Times New Roman" panose="02020603050405020304" pitchFamily="18" charset="0"/>
              <a:cs typeface="Times New Roman" panose="02020603050405020304" pitchFamily="18" charset="0"/>
            </a:endParaRPr>
          </a:p>
          <a:p>
            <a:r>
              <a:rPr lang="id-ID" sz="1600" b="1" dirty="0">
                <a:latin typeface="Times New Roman" panose="02020603050405020304" pitchFamily="18" charset="0"/>
                <a:cs typeface="Times New Roman" panose="02020603050405020304" pitchFamily="18" charset="0"/>
              </a:rPr>
              <a:t>A. Latar Belakang </a:t>
            </a:r>
          </a:p>
          <a:p>
            <a:pPr algn="just">
              <a:lnSpc>
                <a:spcPct val="150000"/>
              </a:lnSpc>
            </a:pPr>
            <a:r>
              <a:rPr lang="id-ID" sz="1600" dirty="0">
                <a:latin typeface="Times New Roman" panose="02020603050405020304" pitchFamily="18" charset="0"/>
                <a:cs typeface="Times New Roman" panose="02020603050405020304" pitchFamily="18" charset="0"/>
              </a:rPr>
              <a:t>	Melatar belakangkan judul ini adalah teknologi informasi adalah merupakan suatu alat yang mampu untuk mempermudah atau memperlancar suatu pekerjaan. Alat dalam suatu teknologi dapat berupa perangkat, baik perangkat keras maupun lunak. Selama kegiatan observasi lapangan didapatkan bahwa SMAN 6 KOTA BENGKULU membutuhkan Sistem Informasi Manajemen Prestasi Berbasis Web. Dalam melakukan proses pendataan prestasi akademik dan nonakademik di sekolahan SMAN 6 KOTA BENGKULU masih secara manual. Siswa SMAN 6 KOTA BENGKULU harus datang langsung ke ruangan tata usaha sekolah tepatnya ke bagian layanan kesiswaan untuk melaporkan prestasi dengan memberikan sertifikat lomba dan melaporkan data keikutsertaan lomba mereka. Mahasiswa yang sudah datang ke bagian kesiswaan untuk melaporkan prestasi terkadang juga terkendala karena bagian kesiswaan yang sering tidak ada di tempat. </a:t>
            </a:r>
          </a:p>
          <a:p>
            <a:pPr algn="just">
              <a:lnSpc>
                <a:spcPct val="150000"/>
              </a:lnSpc>
            </a:pPr>
            <a:r>
              <a:rPr lang="id-ID" sz="1600" b="1" dirty="0">
                <a:latin typeface="Times New Roman" panose="02020603050405020304" pitchFamily="18" charset="0"/>
                <a:cs typeface="Times New Roman" panose="02020603050405020304" pitchFamily="18" charset="0"/>
              </a:rPr>
              <a:t>B. Rumus Masalah</a:t>
            </a:r>
          </a:p>
          <a:p>
            <a:pPr algn="just">
              <a:lnSpc>
                <a:spcPct val="150000"/>
              </a:lnSpc>
            </a:pPr>
            <a:r>
              <a:rPr lang="id-ID" sz="1600" dirty="0">
                <a:effectLst/>
                <a:latin typeface="Times New Roman" panose="02020603050405020304" pitchFamily="18" charset="0"/>
                <a:ea typeface="Times New Roman" panose="02020603050405020304" pitchFamily="18" charset="0"/>
              </a:rPr>
              <a:t>	Dalam</a:t>
            </a:r>
            <a:r>
              <a:rPr lang="en-US" sz="1600" dirty="0">
                <a:effectLst/>
                <a:latin typeface="Times New Roman" panose="02020603050405020304" pitchFamily="18" charset="0"/>
                <a:ea typeface="Times New Roman" panose="02020603050405020304" pitchFamily="18" charset="0"/>
              </a:rPr>
              <a:t> pada </a:t>
            </a:r>
            <a:r>
              <a:rPr lang="id-ID" sz="1600" dirty="0">
                <a:effectLst/>
                <a:latin typeface="Times New Roman" panose="02020603050405020304" pitchFamily="18" charset="0"/>
                <a:ea typeface="Times New Roman" panose="02020603050405020304" pitchFamily="18" charset="0"/>
              </a:rPr>
              <a:t>rumusan </a:t>
            </a:r>
            <a:r>
              <a:rPr lang="en-US" sz="1600" dirty="0" err="1">
                <a:effectLst/>
                <a:latin typeface="Times New Roman" panose="02020603050405020304" pitchFamily="18" charset="0"/>
                <a:ea typeface="Times New Roman" panose="02020603050405020304" pitchFamily="18" charset="0"/>
              </a:rPr>
              <a:t>masalah</a:t>
            </a:r>
            <a:r>
              <a:rPr lang="en-US" sz="1600" dirty="0">
                <a:effectLst/>
                <a:latin typeface="Times New Roman" panose="02020603050405020304" pitchFamily="18" charset="0"/>
                <a:ea typeface="Times New Roman" panose="02020603050405020304" pitchFamily="18" charset="0"/>
              </a:rPr>
              <a:t> </a:t>
            </a:r>
            <a:r>
              <a:rPr lang="id-ID" sz="1600" dirty="0">
                <a:effectLst/>
                <a:latin typeface="Times New Roman" panose="02020603050405020304" pitchFamily="18" charset="0"/>
                <a:ea typeface="Times New Roman" panose="02020603050405020304" pitchFamily="18" charset="0"/>
              </a:rPr>
              <a:t>ini </a:t>
            </a:r>
            <a:r>
              <a:rPr lang="en-US" sz="1600" dirty="0">
                <a:effectLst/>
                <a:latin typeface="Times New Roman" panose="02020603050405020304" pitchFamily="18" charset="0"/>
                <a:ea typeface="Times New Roman" panose="02020603050405020304" pitchFamily="18" charset="0"/>
              </a:rPr>
              <a:t>yang </a:t>
            </a:r>
            <a:r>
              <a:rPr lang="en-US" sz="1600" dirty="0" err="1">
                <a:effectLst/>
                <a:latin typeface="Times New Roman" panose="02020603050405020304" pitchFamily="18" charset="0"/>
                <a:ea typeface="Times New Roman" panose="02020603050405020304" pitchFamily="18" charset="0"/>
              </a:rPr>
              <a:t>telah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diuraikan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sebelumya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maka</a:t>
            </a:r>
            <a:r>
              <a:rPr lang="en-US" sz="1600" spc="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rumusan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masalahnya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adalah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bagaimana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membangun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Sistem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Informasi</a:t>
            </a:r>
            <a:r>
              <a:rPr lang="en-US" sz="1600" dirty="0">
                <a:effectLst/>
                <a:latin typeface="Times New Roman" panose="02020603050405020304" pitchFamily="18" charset="0"/>
                <a:ea typeface="Times New Roman" panose="02020603050405020304" pitchFamily="18" charset="0"/>
              </a:rPr>
              <a:t> </a:t>
            </a:r>
            <a:r>
              <a:rPr lang="id-ID" sz="1600" dirty="0">
                <a:effectLst/>
                <a:latin typeface="Times New Roman" panose="02020603050405020304" pitchFamily="18" charset="0"/>
                <a:ea typeface="Times New Roman" panose="02020603050405020304" pitchFamily="18" charset="0"/>
              </a:rPr>
              <a:t>Manajemen Prestasi Siswa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menggunakan</a:t>
            </a:r>
            <a:r>
              <a:rPr lang="id-ID" sz="1600"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Bahasa </a:t>
            </a:r>
            <a:r>
              <a:rPr lang="en-US" sz="1600" dirty="0" err="1">
                <a:effectLst/>
                <a:latin typeface="Times New Roman" panose="02020603050405020304" pitchFamily="18" charset="0"/>
                <a:ea typeface="Times New Roman" panose="02020603050405020304" pitchFamily="18" charset="0"/>
              </a:rPr>
              <a:t>Pemrograman</a:t>
            </a:r>
            <a:r>
              <a:rPr lang="en-US" sz="1600" dirty="0">
                <a:effectLst/>
                <a:latin typeface="Times New Roman" panose="02020603050405020304" pitchFamily="18" charset="0"/>
                <a:ea typeface="Times New Roman" panose="02020603050405020304" pitchFamily="18" charset="0"/>
              </a:rPr>
              <a:t> PHP dan MySQL</a:t>
            </a:r>
            <a:r>
              <a:rPr lang="en-US" sz="1600" i="1"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yang</a:t>
            </a:r>
            <a:r>
              <a:rPr lang="en-US" sz="1600" spc="2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menggunakan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framework</a:t>
            </a:r>
            <a:r>
              <a:rPr lang="en-US" sz="1600" spc="5" dirty="0">
                <a:effectLst/>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Laravel. Database</a:t>
            </a:r>
            <a:endParaRPr lang="id-ID" sz="1600" dirty="0">
              <a:latin typeface="Times New Roman" panose="02020603050405020304" pitchFamily="18" charset="0"/>
              <a:ea typeface="Times New Roman" panose="02020603050405020304" pitchFamily="18" charset="0"/>
            </a:endParaRPr>
          </a:p>
          <a:p>
            <a:pPr algn="just"/>
            <a:endParaRPr lang="id-ID" sz="1600" dirty="0">
              <a:latin typeface="Times New Roman" panose="02020603050405020304" pitchFamily="18" charset="0"/>
              <a:cs typeface="Times New Roman" panose="02020603050405020304" pitchFamily="18" charset="0"/>
            </a:endParaRPr>
          </a:p>
          <a:p>
            <a:pPr algn="just"/>
            <a:endParaRPr lang="id-ID" sz="1600" dirty="0">
              <a:latin typeface="Times New Roman" panose="02020603050405020304" pitchFamily="18" charset="0"/>
              <a:cs typeface="Times New Roman" panose="02020603050405020304" pitchFamily="18" charset="0"/>
            </a:endParaRPr>
          </a:p>
          <a:p>
            <a:pPr algn="just"/>
            <a:endParaRPr lang="id-ID"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6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1F4193-4F55-4AA8-A375-FBB022527DF6}"/>
              </a:ext>
            </a:extLst>
          </p:cNvPr>
          <p:cNvSpPr txBox="1"/>
          <p:nvPr/>
        </p:nvSpPr>
        <p:spPr>
          <a:xfrm>
            <a:off x="0" y="117837"/>
            <a:ext cx="11493910" cy="4567917"/>
          </a:xfrm>
          <a:prstGeom prst="rect">
            <a:avLst/>
          </a:prstGeom>
          <a:noFill/>
        </p:spPr>
        <p:txBody>
          <a:bodyPr wrap="square">
            <a:spAutoFit/>
          </a:bodyPr>
          <a:lstStyle/>
          <a:p>
            <a:pPr algn="just">
              <a:lnSpc>
                <a:spcPct val="150000"/>
              </a:lnSpc>
            </a:pPr>
            <a:r>
              <a:rPr lang="id-ID" b="1" dirty="0">
                <a:latin typeface="Times New Roman" panose="02020603050405020304" pitchFamily="18" charset="0"/>
                <a:cs typeface="Times New Roman" panose="02020603050405020304" pitchFamily="18" charset="0"/>
              </a:rPr>
              <a:t>C. Batasan Masalah</a:t>
            </a:r>
          </a:p>
          <a:p>
            <a:pPr algn="just">
              <a:lnSpc>
                <a:spcPct val="150000"/>
              </a:lnSpc>
            </a:pPr>
            <a:r>
              <a:rPr lang="id-ID" dirty="0">
                <a:latin typeface="Times New Roman" panose="02020603050405020304" pitchFamily="18" charset="0"/>
                <a:cs typeface="Times New Roman" panose="02020603050405020304" pitchFamily="18" charset="0"/>
              </a:rPr>
              <a:t>1.	Sistem informasi ini dirancang berbasis web menggunakan Bahasa Pemrograman PHP dan database MySQL yang 	menggunakan 	framework Laravel.</a:t>
            </a:r>
          </a:p>
          <a:p>
            <a:pPr algn="just">
              <a:lnSpc>
                <a:spcPct val="150000"/>
              </a:lnSpc>
            </a:pPr>
            <a:r>
              <a:rPr lang="id-ID" dirty="0">
                <a:latin typeface="Times New Roman" panose="02020603050405020304" pitchFamily="18" charset="0"/>
                <a:cs typeface="Times New Roman" panose="02020603050405020304" pitchFamily="18" charset="0"/>
              </a:rPr>
              <a:t>2.	Data yang diolah merupakan data prestasi Siswa SMAN 6 KOTA BENGKULU</a:t>
            </a:r>
          </a:p>
          <a:p>
            <a:pPr marL="342900" indent="-342900" algn="just">
              <a:buAutoNum type="arabicPeriod" startAt="3"/>
            </a:pPr>
            <a:r>
              <a:rPr lang="id-ID" dirty="0">
                <a:latin typeface="Times New Roman" panose="02020603050405020304" pitchFamily="18" charset="0"/>
                <a:cs typeface="Times New Roman" panose="02020603050405020304" pitchFamily="18" charset="0"/>
              </a:rPr>
              <a:t>  Sistem dapat dikelola oleh admin bagian kesiswaan SMAN 6 KOTA BENGKULU.</a:t>
            </a:r>
            <a:endParaRPr lang="id-ID" b="1" dirty="0">
              <a:latin typeface="Times New Roman" panose="02020603050405020304" pitchFamily="18" charset="0"/>
              <a:cs typeface="Times New Roman" panose="02020603050405020304" pitchFamily="18" charset="0"/>
            </a:endParaRPr>
          </a:p>
          <a:p>
            <a:pPr marL="342900" indent="-342900" algn="just">
              <a:buAutoNum type="arabicPeriod" startAt="3"/>
            </a:pPr>
            <a:endParaRPr lang="id-ID" b="1" dirty="0">
              <a:latin typeface="Times New Roman" panose="02020603050405020304" pitchFamily="18" charset="0"/>
              <a:cs typeface="Times New Roman" panose="02020603050405020304" pitchFamily="18" charset="0"/>
            </a:endParaRPr>
          </a:p>
          <a:p>
            <a:r>
              <a:rPr lang="id-ID" b="1" dirty="0">
                <a:latin typeface="Times New Roman" panose="02020603050405020304" pitchFamily="18" charset="0"/>
                <a:cs typeface="Times New Roman" panose="02020603050405020304" pitchFamily="18" charset="0"/>
              </a:rPr>
              <a:t>D.</a:t>
            </a:r>
            <a:r>
              <a:rPr lang="id-ID" dirty="0">
                <a:latin typeface="Times New Roman" panose="02020603050405020304" pitchFamily="18" charset="0"/>
                <a:cs typeface="Times New Roman" panose="02020603050405020304" pitchFamily="18" charset="0"/>
              </a:rPr>
              <a:t> </a:t>
            </a:r>
            <a:r>
              <a:rPr lang="id-ID" b="1" dirty="0">
                <a:latin typeface="Times New Roman" panose="02020603050405020304" pitchFamily="18" charset="0"/>
                <a:cs typeface="Times New Roman" panose="02020603050405020304" pitchFamily="18" charset="0"/>
              </a:rPr>
              <a:t>Tujuan dan Manfaat </a:t>
            </a:r>
          </a:p>
          <a:p>
            <a:pPr marL="342900" indent="-342900" algn="just">
              <a:lnSpc>
                <a:spcPct val="150000"/>
              </a:lnSpc>
              <a:buAutoNum type="arabicPeriod"/>
            </a:pPr>
            <a:r>
              <a:rPr lang="id-ID" dirty="0">
                <a:effectLst/>
                <a:latin typeface="Times New Roman" panose="02020603050405020304" pitchFamily="18" charset="0"/>
                <a:ea typeface="Times New Roman" panose="02020603050405020304" pitchFamily="18" charset="0"/>
              </a:rPr>
              <a:t>Membangun sebuah Sistem Informasi dari manajemen prestasi siswa SMAN 6 KOTA BENGKULU menggunakan bahasa pemrograman PHP dengan  framework laravel.</a:t>
            </a:r>
          </a:p>
          <a:p>
            <a:pPr marL="342900" indent="-342900" algn="just">
              <a:lnSpc>
                <a:spcPct val="150000"/>
              </a:lnSpc>
              <a:buAutoNum type="arabicPeriod"/>
            </a:pPr>
            <a:r>
              <a:rPr lang="id-ID" dirty="0">
                <a:effectLst/>
                <a:latin typeface="Times New Roman" panose="02020603050405020304" pitchFamily="18" charset="0"/>
                <a:ea typeface="Times New Roman" panose="02020603050405020304" pitchFamily="18" charset="0"/>
              </a:rPr>
              <a:t>Membantu Sekolahdalam mengelola prestasi siswa yang ada di SMAN 6 KOTA BENGKULU</a:t>
            </a:r>
          </a:p>
          <a:p>
            <a:pPr marL="1143000" marR="1905" lvl="2" indent="-228600" algn="just">
              <a:lnSpc>
                <a:spcPct val="150000"/>
              </a:lnSpc>
              <a:spcBef>
                <a:spcPts val="665"/>
              </a:spcBef>
              <a:spcAft>
                <a:spcPts val="0"/>
              </a:spcAft>
              <a:buSzPts val="1200"/>
              <a:buFont typeface="Times New Roman" panose="02020603050405020304" pitchFamily="18" charset="0"/>
              <a:buAutoNum type="arabicPeriod"/>
            </a:pPr>
            <a:endParaRPr lang="id-ID" sz="1600" dirty="0">
              <a:latin typeface="Times New Roman" panose="02020603050405020304" pitchFamily="18" charset="0"/>
              <a:ea typeface="Times New Roman" panose="02020603050405020304" pitchFamily="18" charset="0"/>
            </a:endParaRPr>
          </a:p>
          <a:p>
            <a:endParaRPr lang="id-ID"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21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F161-8EE9-4A01-BD41-7E8820540517}"/>
              </a:ext>
            </a:extLst>
          </p:cNvPr>
          <p:cNvSpPr txBox="1"/>
          <p:nvPr/>
        </p:nvSpPr>
        <p:spPr>
          <a:xfrm>
            <a:off x="157317" y="88491"/>
            <a:ext cx="11592232" cy="5099281"/>
          </a:xfrm>
          <a:prstGeom prst="rect">
            <a:avLst/>
          </a:prstGeom>
          <a:noFill/>
        </p:spPr>
        <p:txBody>
          <a:bodyPr wrap="square">
            <a:spAutoFit/>
          </a:bodyPr>
          <a:lstStyle/>
          <a:p>
            <a:r>
              <a:rPr lang="id-ID" sz="1600" b="1" dirty="0">
                <a:latin typeface="Times New Roman" panose="02020603050405020304" pitchFamily="18" charset="0"/>
                <a:cs typeface="Times New Roman" panose="02020603050405020304" pitchFamily="18" charset="0"/>
              </a:rPr>
              <a:t>2. Sistem Informasi Manajemen Data Siswa</a:t>
            </a:r>
          </a:p>
          <a:p>
            <a:endParaRPr lang="id-ID" sz="1600" b="1" dirty="0">
              <a:latin typeface="Times New Roman" panose="02020603050405020304" pitchFamily="18" charset="0"/>
              <a:cs typeface="Times New Roman" panose="02020603050405020304" pitchFamily="18" charset="0"/>
            </a:endParaRPr>
          </a:p>
          <a:p>
            <a:pPr algn="just">
              <a:lnSpc>
                <a:spcPct val="150000"/>
              </a:lnSpc>
            </a:pPr>
            <a:r>
              <a:rPr lang="id-ID" b="1" dirty="0">
                <a:latin typeface="Times New Roman" panose="02020603050405020304" pitchFamily="18" charset="0"/>
                <a:cs typeface="Times New Roman" panose="02020603050405020304" pitchFamily="18" charset="0"/>
              </a:rPr>
              <a:t>A. Latar Belakang </a:t>
            </a:r>
          </a:p>
          <a:p>
            <a:pPr algn="just">
              <a:lnSpc>
                <a:spcPct val="150000"/>
              </a:lnSpc>
            </a:pPr>
            <a:r>
              <a:rPr lang="id-ID" dirty="0">
                <a:latin typeface="Times New Roman" panose="02020603050405020304" pitchFamily="18" charset="0"/>
                <a:cs typeface="Times New Roman" panose="02020603050405020304" pitchFamily="18" charset="0"/>
              </a:rPr>
              <a:t>	Melatar belakangin judul sistem informasi ini adalah Dengan Sistem Informasi Data Siswa, lembaga pendidikan dapat mengumpulkan data yang berguna untuk menganalisis kinerja siswa. Analisis data ini dapat membantu dalam pengambilan keputusan yang lebih baik untuk meningkatkan mutu pendidikan. Nanti nya sistem ini akan di lakukan di SMP IT KOTA BENGKULU, Jadi Siswa SMP IT KOTA BENGKULU dapat melihat data diri nya apakah sudah terdaftar atau belum sekolah itu tersebut dalam awal tahun pelajaran. </a:t>
            </a:r>
          </a:p>
          <a:p>
            <a:pPr algn="just">
              <a:lnSpc>
                <a:spcPct val="150000"/>
              </a:lnSpc>
            </a:pPr>
            <a:r>
              <a:rPr lang="id-ID" b="1" dirty="0">
                <a:latin typeface="Times New Roman" panose="02020603050405020304" pitchFamily="18" charset="0"/>
                <a:cs typeface="Times New Roman" panose="02020603050405020304" pitchFamily="18" charset="0"/>
              </a:rPr>
              <a:t>B. Rumus Masalah</a:t>
            </a:r>
          </a:p>
          <a:p>
            <a:pPr algn="just">
              <a:lnSpc>
                <a:spcPct val="150000"/>
              </a:lnSpc>
            </a:pPr>
            <a:r>
              <a:rPr lang="id-ID" dirty="0">
                <a:effectLst/>
                <a:latin typeface="Times New Roman" panose="02020603050405020304" pitchFamily="18" charset="0"/>
                <a:ea typeface="Times New Roman" panose="02020603050405020304" pitchFamily="18" charset="0"/>
              </a:rPr>
              <a:t>	</a:t>
            </a:r>
            <a:r>
              <a:rPr lang="id-ID" dirty="0">
                <a:latin typeface="Times New Roman" panose="02020603050405020304" pitchFamily="18" charset="0"/>
                <a:ea typeface="Times New Roman" panose="02020603050405020304" pitchFamily="18" charset="0"/>
              </a:rPr>
              <a:t>P</a:t>
            </a:r>
            <a:r>
              <a:rPr lang="en-US" dirty="0" err="1">
                <a:effectLst/>
                <a:latin typeface="Times New Roman" panose="02020603050405020304" pitchFamily="18" charset="0"/>
                <a:ea typeface="Times New Roman" panose="02020603050405020304" pitchFamily="18" charset="0"/>
              </a:rPr>
              <a:t>ada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masalah</a:t>
            </a:r>
            <a:r>
              <a:rPr lang="id-ID" dirty="0">
                <a:effectLst/>
                <a:latin typeface="Times New Roman" panose="02020603050405020304" pitchFamily="18" charset="0"/>
                <a:ea typeface="Times New Roman" panose="02020603050405020304" pitchFamily="18" charset="0"/>
              </a:rPr>
              <a:t> ini</a:t>
            </a:r>
            <a:r>
              <a:rPr lang="en-US" dirty="0">
                <a:effectLst/>
                <a:latin typeface="Times New Roman" panose="02020603050405020304" pitchFamily="18" charset="0"/>
                <a:ea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rPr>
              <a:t>telah</a:t>
            </a:r>
            <a:r>
              <a:rPr lang="en-US"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di lihat dan dapat di ketahui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maka</a:t>
            </a:r>
            <a:r>
              <a:rPr lang="en-US" spc="5"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rumusan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masalahnya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adalah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bagaimana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membangun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Sistem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Informasi</a:t>
            </a:r>
            <a:r>
              <a:rPr lang="en-US"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data siswa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menggunakan</a:t>
            </a:r>
            <a:r>
              <a:rPr lang="id-ID" dirty="0">
                <a:effectLst/>
                <a:latin typeface="Times New Roman" panose="02020603050405020304" pitchFamily="18" charset="0"/>
                <a:ea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rPr>
              <a:t> Bahasa </a:t>
            </a:r>
            <a:r>
              <a:rPr lang="en-US" dirty="0" err="1">
                <a:effectLst/>
                <a:latin typeface="Times New Roman" panose="02020603050405020304" pitchFamily="18" charset="0"/>
                <a:ea typeface="Times New Roman" panose="02020603050405020304" pitchFamily="18" charset="0"/>
              </a:rPr>
              <a:t>Pemrograman</a:t>
            </a:r>
            <a:r>
              <a:rPr lang="en-US" dirty="0">
                <a:effectLst/>
                <a:latin typeface="Times New Roman" panose="02020603050405020304" pitchFamily="18" charset="0"/>
                <a:ea typeface="Times New Roman" panose="02020603050405020304" pitchFamily="18" charset="0"/>
              </a:rPr>
              <a:t> PHP dan MySQL</a:t>
            </a:r>
            <a:r>
              <a:rPr lang="en-US" i="1"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yang</a:t>
            </a:r>
            <a:r>
              <a:rPr lang="en-US" spc="25"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menggunakan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framework</a:t>
            </a:r>
            <a:r>
              <a:rPr lang="en-US" spc="5"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Laravel. Database</a:t>
            </a:r>
            <a:r>
              <a:rPr lang="id-ID" dirty="0">
                <a:latin typeface="Times New Roman" panose="02020603050405020304" pitchFamily="18" charset="0"/>
                <a:ea typeface="Times New Roman" panose="02020603050405020304" pitchFamily="18" charset="0"/>
              </a:rPr>
              <a:t>.</a:t>
            </a:r>
          </a:p>
          <a:p>
            <a:pPr algn="just">
              <a:lnSpc>
                <a:spcPct val="150000"/>
              </a:lnSpc>
            </a:pPr>
            <a:endParaRPr lang="id-ID" dirty="0"/>
          </a:p>
        </p:txBody>
      </p:sp>
    </p:spTree>
    <p:extLst>
      <p:ext uri="{BB962C8B-B14F-4D97-AF65-F5344CB8AC3E}">
        <p14:creationId xmlns:p14="http://schemas.microsoft.com/office/powerpoint/2010/main" val="79753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30B13D-C4F7-4C78-9FA0-261CB10521BD}"/>
              </a:ext>
            </a:extLst>
          </p:cNvPr>
          <p:cNvSpPr txBox="1"/>
          <p:nvPr/>
        </p:nvSpPr>
        <p:spPr>
          <a:xfrm>
            <a:off x="0" y="0"/>
            <a:ext cx="11690555" cy="4433906"/>
          </a:xfrm>
          <a:prstGeom prst="rect">
            <a:avLst/>
          </a:prstGeom>
          <a:noFill/>
        </p:spPr>
        <p:txBody>
          <a:bodyPr wrap="square">
            <a:spAutoFit/>
          </a:bodyPr>
          <a:lstStyle/>
          <a:p>
            <a:r>
              <a:rPr lang="id-ID" b="1" dirty="0">
                <a:latin typeface="Times New Roman" panose="02020603050405020304" pitchFamily="18" charset="0"/>
                <a:cs typeface="Times New Roman" panose="02020603050405020304" pitchFamily="18" charset="0"/>
              </a:rPr>
              <a:t>C. Batasan Masalah</a:t>
            </a:r>
          </a:p>
          <a:p>
            <a:pPr marL="342900" indent="-342900" algn="just">
              <a:lnSpc>
                <a:spcPct val="150000"/>
              </a:lnSpc>
              <a:buFont typeface="+mj-lt"/>
              <a:buAutoNum type="arabicPeriod"/>
            </a:pPr>
            <a:r>
              <a:rPr lang="id-ID" sz="1600" dirty="0">
                <a:latin typeface="Times New Roman" panose="02020603050405020304" pitchFamily="18" charset="0"/>
                <a:cs typeface="Times New Roman" panose="02020603050405020304" pitchFamily="18" charset="0"/>
              </a:rPr>
              <a:t>sistem informasi ini dirancang berbasis web menggunakan Bahasa Pemrograman PHP dan database MySQL yang menggunakan framework Laravel.</a:t>
            </a:r>
          </a:p>
          <a:p>
            <a:pPr marL="342900" indent="-342900" algn="just">
              <a:lnSpc>
                <a:spcPct val="150000"/>
              </a:lnSpc>
              <a:buFont typeface="+mj-lt"/>
              <a:buAutoNum type="arabicPeriod"/>
            </a:pPr>
            <a:r>
              <a:rPr lang="id-ID" sz="1600" dirty="0">
                <a:latin typeface="Times New Roman" panose="02020603050405020304" pitchFamily="18" charset="0"/>
                <a:cs typeface="Times New Roman" panose="02020603050405020304" pitchFamily="18" charset="0"/>
              </a:rPr>
              <a:t>Data yang diolah merupakan data Siswa SMP IT KOTA BENGKULU, Sistem dapat dikelola oleh admin bagian kesiswaan SMP IT        KOTA BENGKULU.</a:t>
            </a:r>
          </a:p>
          <a:p>
            <a:pPr algn="just">
              <a:lnSpc>
                <a:spcPct val="150000"/>
              </a:lnSpc>
            </a:pPr>
            <a:r>
              <a:rPr lang="id-ID" b="1" dirty="0">
                <a:latin typeface="Times New Roman" panose="02020603050405020304" pitchFamily="18" charset="0"/>
                <a:cs typeface="Times New Roman" panose="02020603050405020304" pitchFamily="18" charset="0"/>
              </a:rPr>
              <a:t>D. Tujuan dan Manfaat </a:t>
            </a:r>
          </a:p>
          <a:p>
            <a:pPr marL="342900" indent="-342900" algn="just">
              <a:lnSpc>
                <a:spcPct val="150000"/>
              </a:lnSpc>
              <a:buFont typeface="+mj-lt"/>
              <a:buAutoNum type="arabicPeriod"/>
            </a:pPr>
            <a:r>
              <a:rPr lang="id-ID" sz="1600" dirty="0">
                <a:latin typeface="Times New Roman" panose="02020603050405020304" pitchFamily="18" charset="0"/>
                <a:cs typeface="Times New Roman" panose="02020603050405020304" pitchFamily="18" charset="0"/>
              </a:rPr>
              <a:t>Membangun sebuah Sistem Informasi dari manajemen prestasi siswa SMP IT KOTA BENGKULU menggunakan bahasa pemrograman PHP dengan  framework laravel.</a:t>
            </a:r>
          </a:p>
          <a:p>
            <a:pPr marL="342900" indent="-342900" algn="just">
              <a:lnSpc>
                <a:spcPct val="150000"/>
              </a:lnSpc>
              <a:buFont typeface="+mj-lt"/>
              <a:buAutoNum type="arabicPeriod"/>
            </a:pPr>
            <a:r>
              <a:rPr lang="id-ID" sz="1600" dirty="0">
                <a:latin typeface="Times New Roman" panose="02020603050405020304" pitchFamily="18" charset="0"/>
                <a:cs typeface="Times New Roman" panose="02020603050405020304" pitchFamily="18" charset="0"/>
              </a:rPr>
              <a:t>Membantu Sekolah dalam mengelola data siswa yang ada di SMP IT KOTA BENGKULU</a:t>
            </a:r>
          </a:p>
          <a:p>
            <a:pPr marL="342900" indent="-342900" algn="just">
              <a:lnSpc>
                <a:spcPct val="150000"/>
              </a:lnSpc>
              <a:buFont typeface="+mj-lt"/>
              <a:buAutoNum type="arabicPeriod"/>
            </a:pPr>
            <a:r>
              <a:rPr lang="id-ID" sz="1600" dirty="0">
                <a:latin typeface="Times New Roman" panose="02020603050405020304" pitchFamily="18" charset="0"/>
                <a:cs typeface="Times New Roman" panose="02020603050405020304" pitchFamily="18" charset="0"/>
              </a:rPr>
              <a:t>Tujuan dari dirancangnya sistem mendata siswa berbasis web pada SMP IT KOTA BENGKULU adalah untuk memudahkan para guru dalam mengisi mengabsensi para siswa.</a:t>
            </a:r>
          </a:p>
          <a:p>
            <a:pPr algn="just">
              <a:lnSpc>
                <a:spcPct val="150000"/>
              </a:lnSpc>
            </a:pPr>
            <a:endParaRPr lang="id-ID"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06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56F9E2-CD3F-4A1B-A4F1-0908E8330604}"/>
              </a:ext>
            </a:extLst>
          </p:cNvPr>
          <p:cNvSpPr txBox="1"/>
          <p:nvPr/>
        </p:nvSpPr>
        <p:spPr>
          <a:xfrm>
            <a:off x="0" y="127820"/>
            <a:ext cx="11749548" cy="6324808"/>
          </a:xfrm>
          <a:prstGeom prst="rect">
            <a:avLst/>
          </a:prstGeom>
          <a:noFill/>
        </p:spPr>
        <p:txBody>
          <a:bodyPr wrap="square">
            <a:spAutoFit/>
          </a:bodyPr>
          <a:lstStyle/>
          <a:p>
            <a:r>
              <a:rPr lang="id-ID" dirty="0">
                <a:latin typeface="Times New Roman" panose="02020603050405020304" pitchFamily="18" charset="0"/>
                <a:cs typeface="Times New Roman" panose="02020603050405020304" pitchFamily="18" charset="0"/>
              </a:rPr>
              <a:t>3. </a:t>
            </a:r>
            <a:r>
              <a:rPr lang="sv-SE" b="1" dirty="0">
                <a:latin typeface="Times New Roman" panose="02020603050405020304" pitchFamily="18" charset="0"/>
                <a:cs typeface="Times New Roman" panose="02020603050405020304" pitchFamily="18" charset="0"/>
              </a:rPr>
              <a:t>Sistem Informasi Pembayaran SPP Sekolah</a:t>
            </a:r>
            <a:endParaRPr lang="id-ID" b="1" dirty="0">
              <a:latin typeface="Times New Roman" panose="02020603050405020304" pitchFamily="18" charset="0"/>
              <a:cs typeface="Times New Roman" panose="02020603050405020304" pitchFamily="18" charset="0"/>
            </a:endParaRPr>
          </a:p>
          <a:p>
            <a:endParaRPr lang="id-ID" b="1" dirty="0">
              <a:latin typeface="Times New Roman" panose="02020603050405020304" pitchFamily="18" charset="0"/>
              <a:cs typeface="Times New Roman" panose="02020603050405020304" pitchFamily="18" charset="0"/>
            </a:endParaRPr>
          </a:p>
          <a:p>
            <a:pPr marL="342900" indent="-342900" algn="just">
              <a:lnSpc>
                <a:spcPct val="150000"/>
              </a:lnSpc>
              <a:buAutoNum type="alphaUcPeriod"/>
            </a:pPr>
            <a:r>
              <a:rPr lang="id-ID" b="1" dirty="0">
                <a:latin typeface="Times New Roman" panose="02020603050405020304" pitchFamily="18" charset="0"/>
                <a:cs typeface="Times New Roman" panose="02020603050405020304" pitchFamily="18" charset="0"/>
              </a:rPr>
              <a:t>Latar Belakang </a:t>
            </a:r>
          </a:p>
          <a:p>
            <a:pPr algn="just">
              <a:lnSpc>
                <a:spcPct val="150000"/>
              </a:lnSpc>
            </a:pPr>
            <a:r>
              <a:rPr lang="id-ID" dirty="0">
                <a:latin typeface="Times New Roman" panose="02020603050405020304" pitchFamily="18" charset="0"/>
                <a:cs typeface="Times New Roman" panose="02020603050405020304" pitchFamily="18" charset="0"/>
              </a:rPr>
              <a:t>	Melatar belakangin judul sistem informasi ini adalah </a:t>
            </a:r>
            <a:r>
              <a:rPr lang="id-ID" b="0" i="0" dirty="0">
                <a:effectLst/>
                <a:latin typeface="Times New Roman" panose="02020603050405020304" pitchFamily="18" charset="0"/>
                <a:cs typeface="Times New Roman" panose="02020603050405020304" pitchFamily="18" charset="0"/>
              </a:rPr>
              <a:t>memberikan transparansi dan keterbukaan dalam hal keuangan sekolah. Siswa dan orang tua dapat melihat dengan jelas berapa jumlah yang harus dibayarkan, apa saja komponen biayanya, dan kapan harus melakukan pembayaran. Selama kegiatan observasi lapangan didapatkan bahwa SD 8 KOTA BENGKULU membutuhkan Sistem Informasi Pembayaran SPP Berbasis Web. Lembaga pendidikan harus mengelola dana yang diterima dari pembayaran SPP dengan cermat. Website ini membantu dalam melacak dan mencatat setiap transaksi dengan lebih akurat dan efisien.</a:t>
            </a:r>
            <a:r>
              <a:rPr lang="id-ID" b="1" dirty="0">
                <a:latin typeface="Times New Roman" panose="02020603050405020304" pitchFamily="18" charset="0"/>
                <a:cs typeface="Times New Roman" panose="02020603050405020304" pitchFamily="18" charset="0"/>
              </a:rPr>
              <a:t> </a:t>
            </a:r>
          </a:p>
          <a:p>
            <a:pPr algn="just">
              <a:lnSpc>
                <a:spcPct val="150000"/>
              </a:lnSpc>
            </a:pPr>
            <a:r>
              <a:rPr lang="id-ID" b="1" dirty="0">
                <a:latin typeface="Times New Roman" panose="02020603050405020304" pitchFamily="18" charset="0"/>
                <a:cs typeface="Times New Roman" panose="02020603050405020304" pitchFamily="18" charset="0"/>
              </a:rPr>
              <a:t>B. Rumus Masalah</a:t>
            </a:r>
          </a:p>
          <a:p>
            <a:pPr algn="just">
              <a:lnSpc>
                <a:spcPct val="150000"/>
              </a:lnSpc>
            </a:pPr>
            <a:r>
              <a:rPr lang="id-ID"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Mengacu</a:t>
            </a:r>
            <a:r>
              <a:rPr lang="en-US" dirty="0">
                <a:effectLst/>
                <a:latin typeface="Times New Roman" panose="02020603050405020304" pitchFamily="18" charset="0"/>
                <a:ea typeface="Times New Roman" panose="02020603050405020304" pitchFamily="18" charset="0"/>
              </a:rPr>
              <a:t> pada </a:t>
            </a:r>
            <a:r>
              <a:rPr lang="en-US" dirty="0" err="1">
                <a:effectLst/>
                <a:latin typeface="Times New Roman" panose="02020603050405020304" pitchFamily="18" charset="0"/>
                <a:ea typeface="Times New Roman" panose="02020603050405020304" pitchFamily="18" charset="0"/>
              </a:rPr>
              <a:t>masalah</a:t>
            </a:r>
            <a:r>
              <a:rPr lang="en-US" dirty="0">
                <a:effectLst/>
                <a:latin typeface="Times New Roman" panose="02020603050405020304" pitchFamily="18" charset="0"/>
                <a:ea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rPr>
              <a:t>telah</a:t>
            </a:r>
            <a:r>
              <a:rPr lang="en-US"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di lihat dan di ketahu</a:t>
            </a:r>
            <a:r>
              <a:rPr lang="id-ID" dirty="0">
                <a:latin typeface="Times New Roman" panose="02020603050405020304" pitchFamily="18" charset="0"/>
                <a:ea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maka</a:t>
            </a:r>
            <a:r>
              <a:rPr lang="en-US" spc="5"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rumusan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masalahnya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adalah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bagaimana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membangun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Sistem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Informasi</a:t>
            </a:r>
            <a:r>
              <a:rPr lang="en-US"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data siswa yang telah membayar SPP sekolah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menggunakan</a:t>
            </a:r>
            <a:r>
              <a:rPr lang="id-ID" dirty="0">
                <a:effectLst/>
                <a:latin typeface="Times New Roman" panose="02020603050405020304" pitchFamily="18" charset="0"/>
                <a:ea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rPr>
              <a:t> Bahasa </a:t>
            </a:r>
            <a:r>
              <a:rPr lang="en-US" dirty="0" err="1">
                <a:effectLst/>
                <a:latin typeface="Times New Roman" panose="02020603050405020304" pitchFamily="18" charset="0"/>
                <a:ea typeface="Times New Roman" panose="02020603050405020304" pitchFamily="18" charset="0"/>
              </a:rPr>
              <a:t>Pemrograman</a:t>
            </a:r>
            <a:r>
              <a:rPr lang="en-US" dirty="0">
                <a:effectLst/>
                <a:latin typeface="Times New Roman" panose="02020603050405020304" pitchFamily="18" charset="0"/>
                <a:ea typeface="Times New Roman" panose="02020603050405020304" pitchFamily="18" charset="0"/>
              </a:rPr>
              <a:t> PHP dan MySQL</a:t>
            </a:r>
            <a:r>
              <a:rPr lang="en-US" i="1"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yang</a:t>
            </a:r>
            <a:r>
              <a:rPr lang="en-US" spc="25"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menggunakan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framework</a:t>
            </a:r>
            <a:r>
              <a:rPr lang="en-US" spc="5"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Laravel. Database</a:t>
            </a:r>
            <a:r>
              <a:rPr lang="id-ID" dirty="0">
                <a:latin typeface="Times New Roman" panose="02020603050405020304" pitchFamily="18" charset="0"/>
                <a:ea typeface="Times New Roman" panose="02020603050405020304" pitchFamily="18" charset="0"/>
              </a:rPr>
              <a:t>.</a:t>
            </a:r>
          </a:p>
          <a:p>
            <a:pPr algn="just">
              <a:lnSpc>
                <a:spcPct val="150000"/>
              </a:lnSpc>
            </a:pPr>
            <a:endParaRPr lang="id-ID" b="0" i="0" dirty="0">
              <a:effectLst/>
              <a:latin typeface="Times New Roman" panose="02020603050405020304" pitchFamily="18" charset="0"/>
              <a:cs typeface="Times New Roman" panose="02020603050405020304" pitchFamily="18" charset="0"/>
            </a:endParaRPr>
          </a:p>
          <a:p>
            <a:pPr algn="just">
              <a:lnSpc>
                <a:spcPct val="150000"/>
              </a:lnSpc>
            </a:pPr>
            <a:endParaRPr lang="id-ID"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50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99698-9A1D-43AA-A35F-4D6DEE51CF42}"/>
              </a:ext>
            </a:extLst>
          </p:cNvPr>
          <p:cNvSpPr txBox="1"/>
          <p:nvPr/>
        </p:nvSpPr>
        <p:spPr>
          <a:xfrm>
            <a:off x="182880" y="67377"/>
            <a:ext cx="11492564" cy="3643562"/>
          </a:xfrm>
          <a:prstGeom prst="rect">
            <a:avLst/>
          </a:prstGeom>
          <a:noFill/>
        </p:spPr>
        <p:txBody>
          <a:bodyPr wrap="square">
            <a:spAutoFit/>
          </a:bodyPr>
          <a:lstStyle/>
          <a:p>
            <a:r>
              <a:rPr lang="id-ID" b="1" dirty="0">
                <a:latin typeface="Times New Roman" panose="02020603050405020304" pitchFamily="18" charset="0"/>
                <a:cs typeface="Times New Roman" panose="02020603050405020304" pitchFamily="18" charset="0"/>
              </a:rPr>
              <a:t>C. Batasan Masalah</a:t>
            </a:r>
          </a:p>
          <a:p>
            <a:pPr marL="342900" indent="-342900" algn="just">
              <a:lnSpc>
                <a:spcPct val="150000"/>
              </a:lnSpc>
              <a:buFont typeface="+mj-lt"/>
              <a:buAutoNum type="arabicPeriod"/>
            </a:pPr>
            <a:r>
              <a:rPr lang="id-ID" dirty="0">
                <a:latin typeface="Times New Roman" panose="02020603050405020304" pitchFamily="18" charset="0"/>
                <a:cs typeface="Times New Roman" panose="02020603050405020304" pitchFamily="18" charset="0"/>
              </a:rPr>
              <a:t>Pendataan identitas siswa kelas I– VI SD 8 Kota Bengkulu untuk membayar SPP sekolah </a:t>
            </a:r>
          </a:p>
          <a:p>
            <a:pPr marL="342900" indent="-342900" algn="just">
              <a:lnSpc>
                <a:spcPct val="150000"/>
              </a:lnSpc>
              <a:buFont typeface="+mj-lt"/>
              <a:buAutoNum type="arabicPeriod"/>
            </a:pPr>
            <a:r>
              <a:rPr lang="id-ID" dirty="0">
                <a:latin typeface="Times New Roman" panose="02020603050405020304" pitchFamily="18" charset="0"/>
                <a:cs typeface="Times New Roman" panose="02020603050405020304" pitchFamily="18" charset="0"/>
              </a:rPr>
              <a:t>Pendataan data Siswa di SD 8 Kota Bengkulu yang telah membayar SPP perbulan nya </a:t>
            </a:r>
          </a:p>
          <a:p>
            <a:pPr marL="342900" indent="-342900" algn="just">
              <a:lnSpc>
                <a:spcPct val="150000"/>
              </a:lnSpc>
              <a:buFont typeface="+mj-lt"/>
              <a:buAutoNum type="arabicPeriod"/>
            </a:pPr>
            <a:endParaRPr lang="id-ID" b="1" dirty="0">
              <a:latin typeface="Times New Roman" panose="02020603050405020304" pitchFamily="18" charset="0"/>
              <a:cs typeface="Times New Roman" panose="02020603050405020304" pitchFamily="18" charset="0"/>
            </a:endParaRPr>
          </a:p>
          <a:p>
            <a:pPr algn="just">
              <a:lnSpc>
                <a:spcPct val="150000"/>
              </a:lnSpc>
            </a:pPr>
            <a:r>
              <a:rPr lang="id-ID" b="1" dirty="0">
                <a:latin typeface="Times New Roman" panose="02020603050405020304" pitchFamily="18" charset="0"/>
                <a:cs typeface="Times New Roman" panose="02020603050405020304" pitchFamily="18" charset="0"/>
              </a:rPr>
              <a:t>D. Tujuan dan Manfaat </a:t>
            </a:r>
          </a:p>
          <a:p>
            <a:pPr marL="342900" indent="-342900" algn="just">
              <a:lnSpc>
                <a:spcPct val="150000"/>
              </a:lnSpc>
              <a:buAutoNum type="arabicPeriod"/>
            </a:pPr>
            <a:r>
              <a:rPr lang="id-ID" dirty="0">
                <a:latin typeface="Times New Roman" panose="02020603050405020304" pitchFamily="18" charset="0"/>
                <a:cs typeface="Times New Roman" panose="02020603050405020304" pitchFamily="18" charset="0"/>
              </a:rPr>
              <a:t>Tujuan dari dirancangnya sistem mendata siswa yang telah membayar SPP berbasis web pada SD 8 Kota Bengkulu adalah untuk memudahkan admin maupun siswa yang telah membayar SPP</a:t>
            </a:r>
          </a:p>
          <a:p>
            <a:pPr marL="342900" indent="-342900" algn="just">
              <a:lnSpc>
                <a:spcPct val="150000"/>
              </a:lnSpc>
              <a:buAutoNum type="arabicPeriod"/>
            </a:pPr>
            <a:r>
              <a:rPr lang="id-ID" dirty="0">
                <a:latin typeface="Times New Roman" panose="02020603050405020304" pitchFamily="18" charset="0"/>
                <a:cs typeface="Times New Roman" panose="02020603050405020304" pitchFamily="18" charset="0"/>
              </a:rPr>
              <a:t>Website ini membantu dalam melacak dan mencatat setiap transaksi dengan lebih akurat dan efisien. </a:t>
            </a:r>
          </a:p>
          <a:p>
            <a:pPr marL="342900" indent="-342900" algn="just">
              <a:lnSpc>
                <a:spcPct val="150000"/>
              </a:lnSpc>
              <a:buAutoNum type="arabicPeriod"/>
            </a:pPr>
            <a:endParaRPr lang="id-ID"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65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84471-F441-4F65-9576-F0D3DDBE9274}"/>
              </a:ext>
            </a:extLst>
          </p:cNvPr>
          <p:cNvSpPr txBox="1"/>
          <p:nvPr/>
        </p:nvSpPr>
        <p:spPr>
          <a:xfrm>
            <a:off x="4011328" y="2289026"/>
            <a:ext cx="8934651" cy="584775"/>
          </a:xfrm>
          <a:prstGeom prst="rect">
            <a:avLst/>
          </a:prstGeom>
          <a:noFill/>
        </p:spPr>
        <p:txBody>
          <a:bodyPr wrap="square">
            <a:spAutoFit/>
          </a:bodyPr>
          <a:lstStyle/>
          <a:p>
            <a:r>
              <a:rPr lang="id-ID" sz="3200" dirty="0">
                <a:solidFill>
                  <a:schemeClr val="tx2"/>
                </a:solidFill>
              </a:rPr>
              <a:t>SEKIAN TERIMA KASIH</a:t>
            </a:r>
            <a:endParaRPr lang="id-ID" sz="3200" dirty="0"/>
          </a:p>
        </p:txBody>
      </p:sp>
    </p:spTree>
    <p:extLst>
      <p:ext uri="{BB962C8B-B14F-4D97-AF65-F5344CB8AC3E}">
        <p14:creationId xmlns:p14="http://schemas.microsoft.com/office/powerpoint/2010/main" val="17760335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139</TotalTime>
  <Words>785</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Impact</vt:lpstr>
      <vt:lpstr>Times New Roman</vt:lpstr>
      <vt:lpstr>Main Event</vt:lpstr>
      <vt:lpstr>PROYEK PERANGKAT LUNAK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PROYEK PERANGKAT LUNAK</dc:title>
  <dc:creator>asus</dc:creator>
  <cp:lastModifiedBy>asus</cp:lastModifiedBy>
  <cp:revision>2</cp:revision>
  <dcterms:created xsi:type="dcterms:W3CDTF">2023-09-15T06:58:12Z</dcterms:created>
  <dcterms:modified xsi:type="dcterms:W3CDTF">2023-09-15T12:20:52Z</dcterms:modified>
</cp:coreProperties>
</file>