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32" r:id="rId3"/>
    <p:sldId id="333" r:id="rId4"/>
    <p:sldId id="334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k Github Project" id="{24C5D674-8122-4EAB-832F-55EA5656A7A2}">
          <p14:sldIdLst>
            <p14:sldId id="331"/>
          </p14:sldIdLst>
        </p14:section>
        <p14:section name="Link Github Anggota Kelompok" id="{59B05CCA-DB9C-425E-A51E-1F28D2A08D41}">
          <p14:sldIdLst>
            <p14:sldId id="332"/>
          </p14:sldIdLst>
        </p14:section>
        <p14:section name="Data Set dan Link Data Set" id="{65353887-FAB7-49E2-8CC1-9906F6180394}">
          <p14:sldIdLst>
            <p14:sldId id="333"/>
            <p14:sldId id="334"/>
          </p14:sldIdLst>
        </p14:section>
        <p14:section name="Proses Pengerjaan" id="{BC00D317-6D6B-48F0-B5C7-F2A98922971B}">
          <p14:sldIdLst>
            <p14:sldId id="264"/>
          </p14:sldIdLst>
        </p14:section>
        <p14:section name="Referensi" id="{CEAC25A7-0DBE-4B8A-A24E-56266F62A216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A9D18E"/>
    <a:srgbClr val="7C7C7C"/>
    <a:srgbClr val="BAD9A0"/>
    <a:srgbClr val="DC9A69"/>
    <a:srgbClr val="CFD0D6"/>
    <a:srgbClr val="FFFFFF"/>
    <a:srgbClr val="B1D7A2"/>
    <a:srgbClr val="9DC3E6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36" y="6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5D5D-085E-4580-9840-801D65C2C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0FE8A-A95A-443A-9790-4698020C7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7AD31-C758-46F1-BF21-C344EF4C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C2C5-C0F2-49AD-BBC2-54C6E4745C2D}" type="datetimeFigureOut">
              <a:rPr lang="en-ID" smtClean="0"/>
              <a:t>03/12/2019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AAF38-DEC1-4240-B81D-2A413EC6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BFAD-47EE-49FA-8958-EE9687FB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F717-CFCF-43C8-A589-5B5F361BA2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488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334A-5142-4530-8101-DE175EFA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87E70-020A-4658-80F3-D90846A98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CCDDD-D120-4F2E-A4EA-4F76D907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C2C5-C0F2-49AD-BBC2-54C6E4745C2D}" type="datetimeFigureOut">
              <a:rPr lang="en-ID" smtClean="0"/>
              <a:t>03/12/2019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644-D82D-4CB9-9C97-17C9CBA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7767-8E1C-4F79-97FA-CE672680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F717-CFCF-43C8-A589-5B5F361BA2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620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79806-D13B-4001-93B4-6D890BBDE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327D-BEB5-453E-8C32-C9E8155E0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560B1-9DD8-476B-BE98-23D3F58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C2C5-C0F2-49AD-BBC2-54C6E4745C2D}" type="datetimeFigureOut">
              <a:rPr lang="en-ID" smtClean="0"/>
              <a:t>03/12/2019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5A608-9809-4A27-8A14-DA8AEBFC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321B-784C-40C0-A43F-8C8875DF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F717-CFCF-43C8-A589-5B5F361BA2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13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757-2020-4D5C-A6CB-7B57E464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36CA-A5E0-4DB5-95F1-9349A810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395B1-4AE5-4F1E-A5B4-1CC5DB71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C2C5-C0F2-49AD-BBC2-54C6E4745C2D}" type="datetimeFigureOut">
              <a:rPr lang="en-ID" smtClean="0"/>
              <a:t>03/12/2019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8877E-579E-4842-8405-6E5D61E3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1DEAF-22EB-4FDE-8842-DB8115DB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F717-CFCF-43C8-A589-5B5F361BA2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947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2387-9E6F-46CE-BC3E-9952BB86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7D1E1-3B0F-43AF-983D-811632420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EC8DA-8340-4D7F-8BF1-287954E7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C2C5-C0F2-49AD-BBC2-54C6E4745C2D}" type="datetimeFigureOut">
              <a:rPr lang="en-ID" smtClean="0"/>
              <a:t>03/12/2019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DB1A7-2A7B-4860-BEFC-5E14F776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D958-2064-42AA-A7F2-CD0784F1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F717-CFCF-43C8-A589-5B5F361BA2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370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B1AD-F0B1-46C9-8EF7-E113DEB9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558A-BB65-4E06-9286-B99B885C0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BAE29-EF80-47BB-BBF5-EDEFE38A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8DF74-99BD-42A2-B532-CC0DD69E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C2C5-C0F2-49AD-BBC2-54C6E4745C2D}" type="datetimeFigureOut">
              <a:rPr lang="en-ID" smtClean="0"/>
              <a:t>03/12/2019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0BC2C-6EE3-4F6B-BE99-0E5C8415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249BD-ACA4-43F5-93F6-D8C32C9D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F717-CFCF-43C8-A589-5B5F361BA2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334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C458-39B2-441F-85AD-70E8F3DB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96BEB-D899-4109-81FE-CFB264E71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4CD31-1351-4256-939B-BD4D284A6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14C96-EE73-46A9-8CDD-CF128C867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34154-A659-447D-B8C7-689D6C292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DE7E4-0AB5-40F4-A315-2F7071ED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C2C5-C0F2-49AD-BBC2-54C6E4745C2D}" type="datetimeFigureOut">
              <a:rPr lang="en-ID" smtClean="0"/>
              <a:t>03/12/2019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04F91-0E7C-48CE-AC9F-3DD5AA7D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38F98-D528-443B-AE34-F393C618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F717-CFCF-43C8-A589-5B5F361BA2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767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9F82-9A03-4C51-9251-69DF61DF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ECE86-12D6-463C-A489-1361C9D7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C2C5-C0F2-49AD-BBC2-54C6E4745C2D}" type="datetimeFigureOut">
              <a:rPr lang="en-ID" smtClean="0"/>
              <a:t>03/12/2019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AB4B0-9151-48B2-82E5-A1FD7DEA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2B72A-ECAF-4AFD-BAB7-F96780CA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F717-CFCF-43C8-A589-5B5F361BA2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10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FBB8-AE4A-4E0D-8283-45B2BCF2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C2C5-C0F2-49AD-BBC2-54C6E4745C2D}" type="datetimeFigureOut">
              <a:rPr lang="en-ID" smtClean="0"/>
              <a:t>03/12/2019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6EC0A-ABDA-4D85-B94A-23648D87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AAAC8-EC80-42FB-9061-98E2E245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F717-CFCF-43C8-A589-5B5F361BA2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420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73B6-4945-4A7C-A8F0-FA7500F3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C7EA-2FBA-4DD8-A49D-04A6D3BA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EDF15-F130-409F-8F2B-58496E718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3E15F-CA5E-4630-8943-1DBBA6B0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C2C5-C0F2-49AD-BBC2-54C6E4745C2D}" type="datetimeFigureOut">
              <a:rPr lang="en-ID" smtClean="0"/>
              <a:t>03/12/2019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23B57-63C8-4BE0-B4DE-60984ED3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421CD-30D1-4B69-B281-66C370D9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F717-CFCF-43C8-A589-5B5F361BA2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351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8498-0565-45CB-AD6B-3C712685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3B86C-B237-4695-9CC7-9736A84B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2F817-1F92-4604-82DC-A55C1B462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C980-AC24-4217-850A-8072585B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C2C5-C0F2-49AD-BBC2-54C6E4745C2D}" type="datetimeFigureOut">
              <a:rPr lang="en-ID" smtClean="0"/>
              <a:t>03/12/2019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437A8-CC12-4415-9931-CA87E23C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D48CF-D0C4-4A08-9D93-DE7C3CC8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F717-CFCF-43C8-A589-5B5F361BA2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07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83831-74B1-4E0D-A733-D591C1D4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CB0D7-90B4-4927-83F2-1132E364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0ED2C-8956-49DE-8921-0F4325723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5C2C5-C0F2-49AD-BBC2-54C6E4745C2D}" type="datetimeFigureOut">
              <a:rPr lang="en-ID" smtClean="0"/>
              <a:t>03/12/2019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95B5-BBB3-4924-A48C-27DA8363F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2C55-BC75-4CD0-AEB3-010E9A4CE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F717-CFCF-43C8-A589-5B5F361BA2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145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rmeg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ilangbagus-rama" TargetMode="External"/><Relationship Id="rId4" Type="http://schemas.openxmlformats.org/officeDocument/2006/relationships/hyperlink" Target="https://github.com/herysira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archive.ics.uci.edu/ml/datasets/Bank+Market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rM0MNi_Kxk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ing-if.polibatam.ac.id/course/view.php?id=12" TargetMode="External"/><Relationship Id="rId4" Type="http://schemas.openxmlformats.org/officeDocument/2006/relationships/hyperlink" Target="https://www.youtube.com/watch?v=G_0W912qmG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7C237F-3793-47D2-9AEC-B70CA1CD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D4DFE0-E098-4564-AE9F-6C95AEFD0ED8}"/>
              </a:ext>
            </a:extLst>
          </p:cNvPr>
          <p:cNvSpPr/>
          <p:nvPr/>
        </p:nvSpPr>
        <p:spPr>
          <a:xfrm>
            <a:off x="4474335" y="1700010"/>
            <a:ext cx="3243329" cy="1159099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Bank Marketing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70AC3-C02C-43C2-8BC7-4A5ABE62724D}"/>
              </a:ext>
            </a:extLst>
          </p:cNvPr>
          <p:cNvSpPr/>
          <p:nvPr/>
        </p:nvSpPr>
        <p:spPr>
          <a:xfrm>
            <a:off x="2790958" y="3429000"/>
            <a:ext cx="6610082" cy="1815920"/>
          </a:xfrm>
          <a:prstGeom prst="rect">
            <a:avLst/>
          </a:prstGeom>
          <a:solidFill>
            <a:srgbClr val="00B050">
              <a:alpha val="60000"/>
            </a:srgbClr>
          </a:solidFill>
          <a:ln w="38100">
            <a:solidFill>
              <a:srgbClr val="FFC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https://github.com/gilangbagus-rama/3311801026_datamining_polibatam</a:t>
            </a:r>
            <a:endParaRPr lang="en-ID" sz="2000" dirty="0">
              <a:solidFill>
                <a:schemeClr val="tx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BDFF7C-2E0D-4697-B506-DA2E9F6A6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D4DFE0-E098-4564-AE9F-6C95AEFD0ED8}"/>
              </a:ext>
            </a:extLst>
          </p:cNvPr>
          <p:cNvSpPr/>
          <p:nvPr/>
        </p:nvSpPr>
        <p:spPr>
          <a:xfrm>
            <a:off x="4510848" y="698524"/>
            <a:ext cx="3243329" cy="1159099"/>
          </a:xfrm>
          <a:prstGeom prst="rect">
            <a:avLst/>
          </a:prstGeom>
          <a:solidFill>
            <a:srgbClr val="A9D18E">
              <a:alpha val="80000"/>
            </a:srgbClr>
          </a:solidFill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dirty="0" err="1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Anggota</a:t>
            </a:r>
            <a:r>
              <a:rPr lang="en-ID" sz="2000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Kelompok</a:t>
            </a:r>
            <a:endParaRPr lang="en-ID" sz="2000" dirty="0">
              <a:solidFill>
                <a:schemeClr val="tx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70AC3-C02C-43C2-8BC7-4A5ABE62724D}"/>
              </a:ext>
            </a:extLst>
          </p:cNvPr>
          <p:cNvSpPr/>
          <p:nvPr/>
        </p:nvSpPr>
        <p:spPr>
          <a:xfrm>
            <a:off x="892855" y="2556147"/>
            <a:ext cx="10479315" cy="2960915"/>
          </a:xfrm>
          <a:prstGeom prst="rect">
            <a:avLst/>
          </a:prstGeom>
          <a:solidFill>
            <a:srgbClr val="C55A11">
              <a:alpha val="60000"/>
            </a:srgbClr>
          </a:solidFill>
          <a:ln w="38100">
            <a:solidFill>
              <a:srgbClr val="FFC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ID" sz="2800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Nur </a:t>
            </a:r>
            <a:r>
              <a:rPr lang="en-ID" sz="2800" dirty="0" err="1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Fhitriani</a:t>
            </a:r>
            <a:r>
              <a:rPr lang="en-ID" sz="2800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ID" sz="2800" dirty="0" err="1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Megadyanty</a:t>
            </a:r>
            <a:r>
              <a:rPr lang="en-ID" sz="2800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(</a:t>
            </a:r>
            <a:r>
              <a:rPr lang="en-ID" sz="2800" dirty="0">
                <a:hlinkClick r:id="rId3"/>
              </a:rPr>
              <a:t>https://github.com/nurmega</a:t>
            </a:r>
            <a:r>
              <a:rPr lang="en-ID" sz="2800" dirty="0">
                <a:solidFill>
                  <a:schemeClr val="tx1"/>
                </a:solidFill>
              </a:rPr>
              <a:t>)</a:t>
            </a:r>
            <a:endParaRPr lang="en-ID" sz="2800" dirty="0">
              <a:solidFill>
                <a:schemeClr val="tx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D" sz="2800" dirty="0" err="1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Heryanto</a:t>
            </a:r>
            <a:r>
              <a:rPr lang="en-ID" sz="2800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ID" sz="2800" dirty="0" err="1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Hasudungan</a:t>
            </a:r>
            <a:r>
              <a:rPr lang="en-ID" sz="2800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(</a:t>
            </a:r>
            <a:r>
              <a:rPr lang="en-ID" sz="2800" dirty="0">
                <a:hlinkClick r:id="rId4"/>
              </a:rPr>
              <a:t>https://github.com/herysirait</a:t>
            </a:r>
            <a:r>
              <a:rPr lang="en-ID" sz="2800" dirty="0">
                <a:solidFill>
                  <a:schemeClr val="tx1"/>
                </a:solidFill>
              </a:rPr>
              <a:t>)</a:t>
            </a:r>
            <a:endParaRPr lang="en-ID" sz="2800" dirty="0">
              <a:solidFill>
                <a:schemeClr val="tx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D" sz="2800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Gilang Bagus Ramadhan (</a:t>
            </a:r>
            <a:r>
              <a:rPr lang="en-ID" sz="2800" dirty="0">
                <a:hlinkClick r:id="rId5"/>
              </a:rPr>
              <a:t>https://github.com/gilangbagus-rama</a:t>
            </a:r>
            <a:r>
              <a:rPr lang="en-ID" sz="2800" dirty="0">
                <a:solidFill>
                  <a:schemeClr val="tx1"/>
                </a:solidFill>
              </a:rPr>
              <a:t>)</a:t>
            </a:r>
            <a:endParaRPr lang="en-ID" sz="2800" dirty="0">
              <a:solidFill>
                <a:schemeClr val="tx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3735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701492DA-DF9D-4CF3-B7AA-69C9C699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D4DFE0-E098-4564-AE9F-6C95AEFD0ED8}"/>
              </a:ext>
            </a:extLst>
          </p:cNvPr>
          <p:cNvSpPr/>
          <p:nvPr/>
        </p:nvSpPr>
        <p:spPr>
          <a:xfrm>
            <a:off x="4533551" y="576432"/>
            <a:ext cx="3243329" cy="9517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Bank Marketing Data 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88D38A-4321-41EA-A2B6-A12983B35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961" y="2104571"/>
            <a:ext cx="7957838" cy="4388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570AC3-C02C-43C2-8BC7-4A5ABE62724D}"/>
              </a:ext>
            </a:extLst>
          </p:cNvPr>
          <p:cNvSpPr/>
          <p:nvPr/>
        </p:nvSpPr>
        <p:spPr>
          <a:xfrm rot="20271251">
            <a:off x="214144" y="1893478"/>
            <a:ext cx="3369677" cy="1007967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dirty="0">
              <a:solidFill>
                <a:schemeClr val="tx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r>
              <a:rPr lang="en-ID" sz="2000" dirty="0">
                <a:hlinkClick r:id="rId4"/>
              </a:rPr>
              <a:t>https://archive.ics.uci.edu/ml/datasets/Bank+Marketing</a:t>
            </a:r>
            <a:endParaRPr lang="en-ID" sz="2000" dirty="0">
              <a:solidFill>
                <a:schemeClr val="tx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en-ID" sz="2000" dirty="0">
              <a:solidFill>
                <a:schemeClr val="tx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38D297-172C-4A10-8D26-96894067F8C4}"/>
              </a:ext>
            </a:extLst>
          </p:cNvPr>
          <p:cNvGrpSpPr/>
          <p:nvPr/>
        </p:nvGrpSpPr>
        <p:grpSpPr>
          <a:xfrm>
            <a:off x="12639839" y="-1073221"/>
            <a:ext cx="2982522" cy="3198001"/>
            <a:chOff x="-3211884" y="1019209"/>
            <a:chExt cx="2982522" cy="3198001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C8F02E06-10BB-4C9E-8A0F-32FA4AF33BE1}"/>
                </a:ext>
              </a:extLst>
            </p:cNvPr>
            <p:cNvSpPr/>
            <p:nvPr/>
          </p:nvSpPr>
          <p:spPr>
            <a:xfrm rot="5400000">
              <a:off x="-3162690" y="2669139"/>
              <a:ext cx="1476309" cy="157469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5D6E1AE6-066E-4B3F-99CD-A094EBD68ACA}"/>
                </a:ext>
              </a:extLst>
            </p:cNvPr>
            <p:cNvSpPr/>
            <p:nvPr/>
          </p:nvSpPr>
          <p:spPr>
            <a:xfrm>
              <a:off x="-3211883" y="2689478"/>
              <a:ext cx="2982521" cy="1527732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1BF276D3-987B-4719-B66E-77CFD6C4B967}"/>
                </a:ext>
              </a:extLst>
            </p:cNvPr>
            <p:cNvSpPr/>
            <p:nvPr/>
          </p:nvSpPr>
          <p:spPr>
            <a:xfrm>
              <a:off x="-3158898" y="1822858"/>
              <a:ext cx="2876550" cy="865475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13F59-0DB2-400A-B0A5-3483812FC612}"/>
                </a:ext>
              </a:extLst>
            </p:cNvPr>
            <p:cNvSpPr/>
            <p:nvPr/>
          </p:nvSpPr>
          <p:spPr>
            <a:xfrm>
              <a:off x="-2926079" y="1019210"/>
              <a:ext cx="2400300" cy="2400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769BCBF-8CE7-487D-A938-B732C7BE2B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456"/>
            <a:stretch/>
          </p:blipFill>
          <p:spPr>
            <a:xfrm rot="16200000">
              <a:off x="-3113663" y="1197477"/>
              <a:ext cx="2765263" cy="2408727"/>
            </a:xfrm>
            <a:prstGeom prst="rect">
              <a:avLst/>
            </a:prstGeom>
          </p:spPr>
        </p:pic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EA307FC-7605-4792-B71F-1E93D0EDE5E6}"/>
                </a:ext>
              </a:extLst>
            </p:cNvPr>
            <p:cNvSpPr/>
            <p:nvPr/>
          </p:nvSpPr>
          <p:spPr>
            <a:xfrm rot="16200000" flipH="1">
              <a:off x="-1789516" y="2658751"/>
              <a:ext cx="1497088" cy="157469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57B3D37-C9F9-4003-A225-7288607D63F1}"/>
                </a:ext>
              </a:extLst>
            </p:cNvPr>
            <p:cNvSpPr/>
            <p:nvPr/>
          </p:nvSpPr>
          <p:spPr>
            <a:xfrm rot="5400000">
              <a:off x="-3160948" y="2658750"/>
              <a:ext cx="1497088" cy="157469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7D56A9A-398C-4B5B-A748-AF380D27CF77}"/>
                </a:ext>
              </a:extLst>
            </p:cNvPr>
            <p:cNvSpPr/>
            <p:nvPr/>
          </p:nvSpPr>
          <p:spPr>
            <a:xfrm>
              <a:off x="-3158898" y="3341867"/>
              <a:ext cx="2876550" cy="865475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7C98935-54B3-4305-8309-9B9769197194}"/>
              </a:ext>
            </a:extLst>
          </p:cNvPr>
          <p:cNvGrpSpPr/>
          <p:nvPr/>
        </p:nvGrpSpPr>
        <p:grpSpPr>
          <a:xfrm>
            <a:off x="493166" y="4651093"/>
            <a:ext cx="2982522" cy="1527732"/>
            <a:chOff x="-3229105" y="6527444"/>
            <a:chExt cx="2982522" cy="1527732"/>
          </a:xfrm>
        </p:grpSpPr>
        <p:sp>
          <p:nvSpPr>
            <p:cNvPr id="56" name="Flowchart: Process 55">
              <a:extLst>
                <a:ext uri="{FF2B5EF4-FFF2-40B4-BE49-F238E27FC236}">
                  <a16:creationId xmlns:a16="http://schemas.microsoft.com/office/drawing/2014/main" id="{48A226D3-A908-4F50-BA06-D33069A1100E}"/>
                </a:ext>
              </a:extLst>
            </p:cNvPr>
            <p:cNvSpPr/>
            <p:nvPr/>
          </p:nvSpPr>
          <p:spPr>
            <a:xfrm>
              <a:off x="-3229104" y="6527444"/>
              <a:ext cx="2982521" cy="1527732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12410D8D-487F-4FC2-ACC6-FCF412FE1E99}"/>
                </a:ext>
              </a:extLst>
            </p:cNvPr>
            <p:cNvSpPr/>
            <p:nvPr/>
          </p:nvSpPr>
          <p:spPr>
            <a:xfrm rot="16200000" flipH="1">
              <a:off x="-1802761" y="6500693"/>
              <a:ext cx="1489136" cy="157469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71C3D801-9056-4804-B0E4-ABA2A9EB1E79}"/>
                </a:ext>
              </a:extLst>
            </p:cNvPr>
            <p:cNvSpPr/>
            <p:nvPr/>
          </p:nvSpPr>
          <p:spPr>
            <a:xfrm rot="5400000">
              <a:off x="-3179911" y="6507105"/>
              <a:ext cx="1476309" cy="157469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E435470C-E613-430F-A059-3E9CA1A56788}"/>
                </a:ext>
              </a:extLst>
            </p:cNvPr>
            <p:cNvSpPr/>
            <p:nvPr/>
          </p:nvSpPr>
          <p:spPr>
            <a:xfrm>
              <a:off x="-3176119" y="7179833"/>
              <a:ext cx="2876550" cy="865475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4596966-8614-45F8-9056-9CAF23FF843B}"/>
                </a:ext>
              </a:extLst>
            </p:cNvPr>
            <p:cNvSpPr/>
            <p:nvPr/>
          </p:nvSpPr>
          <p:spPr>
            <a:xfrm flipV="1">
              <a:off x="-3182469" y="6543474"/>
              <a:ext cx="2876550" cy="865475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D1B403-4B29-4A10-AA80-BBEDB61932CA}"/>
              </a:ext>
            </a:extLst>
          </p:cNvPr>
          <p:cNvGrpSpPr/>
          <p:nvPr/>
        </p:nvGrpSpPr>
        <p:grpSpPr>
          <a:xfrm>
            <a:off x="493166" y="3784473"/>
            <a:ext cx="2982522" cy="2394352"/>
            <a:chOff x="737083" y="3348652"/>
            <a:chExt cx="2982522" cy="2394352"/>
          </a:xfrm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60B5D8D4-5AC8-4BBD-95DC-173BB914DD64}"/>
                </a:ext>
              </a:extLst>
            </p:cNvPr>
            <p:cNvSpPr/>
            <p:nvPr/>
          </p:nvSpPr>
          <p:spPr>
            <a:xfrm>
              <a:off x="737084" y="4215272"/>
              <a:ext cx="2982521" cy="1527732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86599CD-FF43-4413-8337-8FF00FF719CF}"/>
                </a:ext>
              </a:extLst>
            </p:cNvPr>
            <p:cNvSpPr/>
            <p:nvPr/>
          </p:nvSpPr>
          <p:spPr>
            <a:xfrm>
              <a:off x="790069" y="3348652"/>
              <a:ext cx="2876550" cy="865475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865BA2C-83E0-4E39-B52C-97F5002A0C88}"/>
                </a:ext>
              </a:extLst>
            </p:cNvPr>
            <p:cNvSpPr/>
            <p:nvPr/>
          </p:nvSpPr>
          <p:spPr>
            <a:xfrm rot="16200000" flipH="1">
              <a:off x="2159451" y="4184545"/>
              <a:ext cx="1497088" cy="157469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8B98152-3596-4F14-B04C-25ECEB8AD506}"/>
                </a:ext>
              </a:extLst>
            </p:cNvPr>
            <p:cNvSpPr/>
            <p:nvPr/>
          </p:nvSpPr>
          <p:spPr>
            <a:xfrm rot="5400000">
              <a:off x="786277" y="4194933"/>
              <a:ext cx="1476309" cy="157469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42590B4-6E32-463D-9506-871867CA961D}"/>
                </a:ext>
              </a:extLst>
            </p:cNvPr>
            <p:cNvSpPr/>
            <p:nvPr/>
          </p:nvSpPr>
          <p:spPr>
            <a:xfrm>
              <a:off x="790069" y="4867661"/>
              <a:ext cx="2876550" cy="865475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D0F00E0-EA63-4AF5-9014-6FA92A6CE102}"/>
              </a:ext>
            </a:extLst>
          </p:cNvPr>
          <p:cNvGrpSpPr/>
          <p:nvPr/>
        </p:nvGrpSpPr>
        <p:grpSpPr>
          <a:xfrm>
            <a:off x="493522" y="2916016"/>
            <a:ext cx="2982522" cy="3262809"/>
            <a:chOff x="11979302" y="3257147"/>
            <a:chExt cx="2982522" cy="3262809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47FB919-9E7F-4350-8EA8-2C3A0C66A84C}"/>
                </a:ext>
              </a:extLst>
            </p:cNvPr>
            <p:cNvSpPr/>
            <p:nvPr/>
          </p:nvSpPr>
          <p:spPr>
            <a:xfrm rot="5400000">
              <a:off x="12028496" y="4971885"/>
              <a:ext cx="1476309" cy="157469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Flowchart: Process 33">
              <a:extLst>
                <a:ext uri="{FF2B5EF4-FFF2-40B4-BE49-F238E27FC236}">
                  <a16:creationId xmlns:a16="http://schemas.microsoft.com/office/drawing/2014/main" id="{766E0AC7-68C3-43FA-B53F-4B659D5743B8}"/>
                </a:ext>
              </a:extLst>
            </p:cNvPr>
            <p:cNvSpPr/>
            <p:nvPr/>
          </p:nvSpPr>
          <p:spPr>
            <a:xfrm>
              <a:off x="11979303" y="4992224"/>
              <a:ext cx="2982521" cy="1527732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84BBB33-BA2E-42DD-AE2F-45ADF9601193}"/>
                </a:ext>
              </a:extLst>
            </p:cNvPr>
            <p:cNvSpPr/>
            <p:nvPr/>
          </p:nvSpPr>
          <p:spPr>
            <a:xfrm>
              <a:off x="12032288" y="4125604"/>
              <a:ext cx="2876550" cy="865475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6109D13-2F92-4B87-8727-B823F35324AD}"/>
                </a:ext>
              </a:extLst>
            </p:cNvPr>
            <p:cNvSpPr/>
            <p:nvPr/>
          </p:nvSpPr>
          <p:spPr>
            <a:xfrm>
              <a:off x="12265107" y="3321956"/>
              <a:ext cx="2400300" cy="2400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0969D76-D703-44B5-9A52-CA5FA5F72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9453"/>
            <a:stretch/>
          </p:blipFill>
          <p:spPr>
            <a:xfrm rot="16200000">
              <a:off x="12171291" y="3210893"/>
              <a:ext cx="2604209" cy="2696717"/>
            </a:xfrm>
            <a:prstGeom prst="rect">
              <a:avLst/>
            </a:prstGeom>
          </p:spPr>
        </p:pic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74DB202-8630-4F7E-8CF7-5C05E157E4B2}"/>
                </a:ext>
              </a:extLst>
            </p:cNvPr>
            <p:cNvSpPr/>
            <p:nvPr/>
          </p:nvSpPr>
          <p:spPr>
            <a:xfrm rot="16200000" flipH="1">
              <a:off x="13401670" y="4961497"/>
              <a:ext cx="1497088" cy="157469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3669B8C1-8273-45BD-A479-DA25AD96519E}"/>
                </a:ext>
              </a:extLst>
            </p:cNvPr>
            <p:cNvSpPr/>
            <p:nvPr/>
          </p:nvSpPr>
          <p:spPr>
            <a:xfrm rot="5400000">
              <a:off x="12030238" y="4961496"/>
              <a:ext cx="1497088" cy="157469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945D87F6-2712-4817-BB54-6680FFA6B5BC}"/>
                </a:ext>
              </a:extLst>
            </p:cNvPr>
            <p:cNvSpPr/>
            <p:nvPr/>
          </p:nvSpPr>
          <p:spPr>
            <a:xfrm>
              <a:off x="12032288" y="5644613"/>
              <a:ext cx="2876550" cy="865475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768872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Related image">
            <a:extLst>
              <a:ext uri="{FF2B5EF4-FFF2-40B4-BE49-F238E27FC236}">
                <a16:creationId xmlns:a16="http://schemas.microsoft.com/office/drawing/2014/main" id="{1F108B46-5DB2-4A37-8C06-E38836FB4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D4DFE0-E098-4564-AE9F-6C95AEFD0ED8}"/>
              </a:ext>
            </a:extLst>
          </p:cNvPr>
          <p:cNvSpPr/>
          <p:nvPr/>
        </p:nvSpPr>
        <p:spPr>
          <a:xfrm>
            <a:off x="4525362" y="253292"/>
            <a:ext cx="3243329" cy="854505"/>
          </a:xfrm>
          <a:prstGeom prst="rect">
            <a:avLst/>
          </a:prstGeom>
          <a:solidFill>
            <a:srgbClr val="FFFF00">
              <a:alpha val="80000"/>
            </a:srgbClr>
          </a:solidFill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dirty="0" err="1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Informasi</a:t>
            </a:r>
            <a:r>
              <a:rPr lang="en-ID" sz="2000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Atribut</a:t>
            </a:r>
            <a:endParaRPr lang="en-ID" sz="2000" dirty="0">
              <a:solidFill>
                <a:schemeClr val="tx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70AC3-C02C-43C2-8BC7-4A5ABE62724D}"/>
              </a:ext>
            </a:extLst>
          </p:cNvPr>
          <p:cNvSpPr/>
          <p:nvPr/>
        </p:nvSpPr>
        <p:spPr>
          <a:xfrm>
            <a:off x="725714" y="1625600"/>
            <a:ext cx="10856684" cy="51242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dirty="0">
              <a:solidFill>
                <a:schemeClr val="tx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70B3F3-C05F-4FCB-B352-5BF730A4B25C}"/>
              </a:ext>
            </a:extLst>
          </p:cNvPr>
          <p:cNvGrpSpPr/>
          <p:nvPr/>
        </p:nvGrpSpPr>
        <p:grpSpPr>
          <a:xfrm>
            <a:off x="12554855" y="-599506"/>
            <a:ext cx="2982522" cy="2394352"/>
            <a:chOff x="-1885848" y="1966302"/>
            <a:chExt cx="2982522" cy="2394352"/>
          </a:xfrm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60B5D8D4-5AC8-4BBD-95DC-173BB914DD64}"/>
                </a:ext>
              </a:extLst>
            </p:cNvPr>
            <p:cNvSpPr/>
            <p:nvPr/>
          </p:nvSpPr>
          <p:spPr>
            <a:xfrm>
              <a:off x="-1885847" y="2832922"/>
              <a:ext cx="2982521" cy="1527732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86599CD-FF43-4413-8337-8FF00FF719CF}"/>
                </a:ext>
              </a:extLst>
            </p:cNvPr>
            <p:cNvSpPr/>
            <p:nvPr/>
          </p:nvSpPr>
          <p:spPr>
            <a:xfrm>
              <a:off x="-1832862" y="1966302"/>
              <a:ext cx="2876550" cy="865475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865BA2C-83E0-4E39-B52C-97F5002A0C88}"/>
                </a:ext>
              </a:extLst>
            </p:cNvPr>
            <p:cNvSpPr/>
            <p:nvPr/>
          </p:nvSpPr>
          <p:spPr>
            <a:xfrm rot="16200000" flipH="1">
              <a:off x="-463480" y="2802195"/>
              <a:ext cx="1497088" cy="157469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8B98152-3596-4F14-B04C-25ECEB8AD506}"/>
                </a:ext>
              </a:extLst>
            </p:cNvPr>
            <p:cNvSpPr/>
            <p:nvPr/>
          </p:nvSpPr>
          <p:spPr>
            <a:xfrm rot="5400000">
              <a:off x="-1836654" y="2812583"/>
              <a:ext cx="1476309" cy="157469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42590B4-6E32-463D-9506-871867CA961D}"/>
                </a:ext>
              </a:extLst>
            </p:cNvPr>
            <p:cNvSpPr/>
            <p:nvPr/>
          </p:nvSpPr>
          <p:spPr>
            <a:xfrm>
              <a:off x="-1832862" y="3485311"/>
              <a:ext cx="2876550" cy="865475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D9F192-E9F9-405C-AEB9-33DE3379CC65}"/>
              </a:ext>
            </a:extLst>
          </p:cNvPr>
          <p:cNvGrpSpPr/>
          <p:nvPr/>
        </p:nvGrpSpPr>
        <p:grpSpPr>
          <a:xfrm>
            <a:off x="12554856" y="4299289"/>
            <a:ext cx="2982522" cy="1527732"/>
            <a:chOff x="-984158" y="3848510"/>
            <a:chExt cx="2982522" cy="1527732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E536B056-2DE8-4F29-8CA3-304FCCA562C4}"/>
                </a:ext>
              </a:extLst>
            </p:cNvPr>
            <p:cNvSpPr/>
            <p:nvPr/>
          </p:nvSpPr>
          <p:spPr>
            <a:xfrm>
              <a:off x="-984157" y="3848510"/>
              <a:ext cx="2982521" cy="1527732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72C42C1-25DB-4FF6-820D-B849FF11572A}"/>
                </a:ext>
              </a:extLst>
            </p:cNvPr>
            <p:cNvSpPr/>
            <p:nvPr/>
          </p:nvSpPr>
          <p:spPr>
            <a:xfrm rot="16200000" flipH="1">
              <a:off x="438210" y="3817783"/>
              <a:ext cx="1497088" cy="157469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6CD7691-7558-4DF5-A38C-E4259A1CDF74}"/>
                </a:ext>
              </a:extLst>
            </p:cNvPr>
            <p:cNvSpPr/>
            <p:nvPr/>
          </p:nvSpPr>
          <p:spPr>
            <a:xfrm rot="5400000">
              <a:off x="-934964" y="3828171"/>
              <a:ext cx="1476309" cy="157469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C64793B-D577-497B-B923-25AED758047A}"/>
                </a:ext>
              </a:extLst>
            </p:cNvPr>
            <p:cNvSpPr/>
            <p:nvPr/>
          </p:nvSpPr>
          <p:spPr>
            <a:xfrm>
              <a:off x="-931172" y="4500899"/>
              <a:ext cx="2876550" cy="865475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BE47AD3-14AE-4BE4-B3FF-C03817E7729B}"/>
                </a:ext>
              </a:extLst>
            </p:cNvPr>
            <p:cNvSpPr/>
            <p:nvPr/>
          </p:nvSpPr>
          <p:spPr>
            <a:xfrm flipV="1">
              <a:off x="-929678" y="3871077"/>
              <a:ext cx="2876550" cy="865475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2A08EB-9093-4B85-B74D-D78C1D519F3D}"/>
              </a:ext>
            </a:extLst>
          </p:cNvPr>
          <p:cNvSpPr/>
          <p:nvPr/>
        </p:nvSpPr>
        <p:spPr>
          <a:xfrm>
            <a:off x="1151624" y="2083508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DAC65F-7BD0-4AE8-A178-2E86CF0E453A}"/>
              </a:ext>
            </a:extLst>
          </p:cNvPr>
          <p:cNvSpPr/>
          <p:nvPr/>
        </p:nvSpPr>
        <p:spPr>
          <a:xfrm>
            <a:off x="1151623" y="2957994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Job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A4A507-97BD-4950-A6FD-84EB7A09A609}"/>
              </a:ext>
            </a:extLst>
          </p:cNvPr>
          <p:cNvSpPr/>
          <p:nvPr/>
        </p:nvSpPr>
        <p:spPr>
          <a:xfrm>
            <a:off x="1151623" y="3832480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Marital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ABE9E5-8417-48FB-B8E2-85F04FEBB607}"/>
              </a:ext>
            </a:extLst>
          </p:cNvPr>
          <p:cNvSpPr/>
          <p:nvPr/>
        </p:nvSpPr>
        <p:spPr>
          <a:xfrm>
            <a:off x="1151622" y="4710026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Education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CDD3EC-A6C7-44BA-BE7F-2497706EA3D6}"/>
              </a:ext>
            </a:extLst>
          </p:cNvPr>
          <p:cNvSpPr/>
          <p:nvPr/>
        </p:nvSpPr>
        <p:spPr>
          <a:xfrm>
            <a:off x="1151622" y="5584512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Default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E6D93B-DEB1-4004-8F67-0B5E522580B9}"/>
              </a:ext>
            </a:extLst>
          </p:cNvPr>
          <p:cNvSpPr/>
          <p:nvPr/>
        </p:nvSpPr>
        <p:spPr>
          <a:xfrm>
            <a:off x="3709307" y="2083507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C298B6-7DF4-4B93-8882-0BCF31D858EC}"/>
              </a:ext>
            </a:extLst>
          </p:cNvPr>
          <p:cNvSpPr/>
          <p:nvPr/>
        </p:nvSpPr>
        <p:spPr>
          <a:xfrm>
            <a:off x="3726952" y="4336637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Housing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6CD40-C402-4953-93DF-BEE4F36C470E}"/>
              </a:ext>
            </a:extLst>
          </p:cNvPr>
          <p:cNvSpPr/>
          <p:nvPr/>
        </p:nvSpPr>
        <p:spPr>
          <a:xfrm>
            <a:off x="3709306" y="5580173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Loan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001E83-53F7-47A6-A8D1-097442CA2CC2}"/>
              </a:ext>
            </a:extLst>
          </p:cNvPr>
          <p:cNvSpPr/>
          <p:nvPr/>
        </p:nvSpPr>
        <p:spPr>
          <a:xfrm>
            <a:off x="6266989" y="4307366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6796A3-17E5-42F7-9E90-6F4778A420F7}"/>
              </a:ext>
            </a:extLst>
          </p:cNvPr>
          <p:cNvSpPr/>
          <p:nvPr/>
        </p:nvSpPr>
        <p:spPr>
          <a:xfrm>
            <a:off x="6266989" y="5580173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Previous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9BFEAEC-E4A0-4A01-9428-DF85A28BD7D9}"/>
              </a:ext>
            </a:extLst>
          </p:cNvPr>
          <p:cNvSpPr/>
          <p:nvPr/>
        </p:nvSpPr>
        <p:spPr>
          <a:xfrm>
            <a:off x="8859967" y="2083508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Month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4259E4-FB42-48BC-B27C-0C91E59684BF}"/>
              </a:ext>
            </a:extLst>
          </p:cNvPr>
          <p:cNvSpPr/>
          <p:nvPr/>
        </p:nvSpPr>
        <p:spPr>
          <a:xfrm>
            <a:off x="8859966" y="2957994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Duration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85B88E-AC7F-45BC-8634-83FCDB986034}"/>
              </a:ext>
            </a:extLst>
          </p:cNvPr>
          <p:cNvSpPr/>
          <p:nvPr/>
        </p:nvSpPr>
        <p:spPr>
          <a:xfrm>
            <a:off x="8859965" y="3836360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Campaign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D235EC-3478-48FD-92E0-05C8CC59A19C}"/>
              </a:ext>
            </a:extLst>
          </p:cNvPr>
          <p:cNvSpPr/>
          <p:nvPr/>
        </p:nvSpPr>
        <p:spPr>
          <a:xfrm>
            <a:off x="8853251" y="4710026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PDays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A6A8B4-887E-4B78-AA40-BBDA585FEF37}"/>
              </a:ext>
            </a:extLst>
          </p:cNvPr>
          <p:cNvSpPr/>
          <p:nvPr/>
        </p:nvSpPr>
        <p:spPr>
          <a:xfrm>
            <a:off x="8859965" y="5580174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Day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BC918F-2F54-40B0-8061-F5A862642B2B}"/>
              </a:ext>
            </a:extLst>
          </p:cNvPr>
          <p:cNvSpPr/>
          <p:nvPr/>
        </p:nvSpPr>
        <p:spPr>
          <a:xfrm>
            <a:off x="6266990" y="2097015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POutcome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53354B-A848-48C7-AE4E-16C129F7DB93}"/>
              </a:ext>
            </a:extLst>
          </p:cNvPr>
          <p:cNvSpPr/>
          <p:nvPr/>
        </p:nvSpPr>
        <p:spPr>
          <a:xfrm>
            <a:off x="5000398" y="3297573"/>
            <a:ext cx="2293257" cy="7467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624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B8EF33-F42C-4D0B-B086-B9276A339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48AFE6-26B1-4ED0-AE12-34295AE54C6D}"/>
              </a:ext>
            </a:extLst>
          </p:cNvPr>
          <p:cNvSpPr/>
          <p:nvPr/>
        </p:nvSpPr>
        <p:spPr>
          <a:xfrm>
            <a:off x="159913" y="154546"/>
            <a:ext cx="2724956" cy="681691"/>
          </a:xfrm>
          <a:prstGeom prst="rect">
            <a:avLst/>
          </a:prstGeom>
          <a:solidFill>
            <a:srgbClr val="A9D18E">
              <a:alpha val="80000"/>
            </a:srgbClr>
          </a:solidFill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Proses </a:t>
            </a:r>
            <a:r>
              <a:rPr lang="en-ID" sz="2000" dirty="0" err="1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Pengerjaan</a:t>
            </a:r>
            <a:endParaRPr lang="en-ID" sz="2000" dirty="0">
              <a:solidFill>
                <a:schemeClr val="tx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EDE49B-D697-418A-9C98-4E46B275BAEA}"/>
              </a:ext>
            </a:extLst>
          </p:cNvPr>
          <p:cNvSpPr/>
          <p:nvPr/>
        </p:nvSpPr>
        <p:spPr>
          <a:xfrm>
            <a:off x="1261860" y="1432774"/>
            <a:ext cx="9668277" cy="3992451"/>
          </a:xfrm>
          <a:prstGeom prst="rect">
            <a:avLst/>
          </a:prstGeom>
          <a:solidFill>
            <a:srgbClr val="9DC3E6">
              <a:alpha val="69804"/>
            </a:srgbClr>
          </a:solidFill>
          <a:ln w="3810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tx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8103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1AAB44-E757-4DE8-9F43-B23290741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48AFE6-26B1-4ED0-AE12-34295AE54C6D}"/>
              </a:ext>
            </a:extLst>
          </p:cNvPr>
          <p:cNvSpPr/>
          <p:nvPr/>
        </p:nvSpPr>
        <p:spPr>
          <a:xfrm>
            <a:off x="4791578" y="930228"/>
            <a:ext cx="2724956" cy="681691"/>
          </a:xfrm>
          <a:prstGeom prst="rect">
            <a:avLst/>
          </a:prstGeom>
          <a:solidFill>
            <a:srgbClr val="92D050"/>
          </a:solidFill>
          <a:ln w="5715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dirty="0" err="1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Referensi</a:t>
            </a:r>
            <a:endParaRPr lang="en-ID" sz="2000" dirty="0">
              <a:solidFill>
                <a:schemeClr val="tx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EDE49B-D697-418A-9C98-4E46B275BAEA}"/>
              </a:ext>
            </a:extLst>
          </p:cNvPr>
          <p:cNvSpPr/>
          <p:nvPr/>
        </p:nvSpPr>
        <p:spPr>
          <a:xfrm>
            <a:off x="1151902" y="2510971"/>
            <a:ext cx="9990249" cy="3416801"/>
          </a:xfrm>
          <a:prstGeom prst="rect">
            <a:avLst/>
          </a:prstGeom>
          <a:solidFill>
            <a:srgbClr val="7C7C7C">
              <a:alpha val="89804"/>
            </a:srgbClr>
          </a:solidFill>
          <a:ln w="3810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[1] Udacity. 2015. </a:t>
            </a:r>
            <a:r>
              <a:rPr lang="en-US" dirty="0"/>
              <a:t>Classification Learning One - Georgia Tech - Machine Learning</a:t>
            </a:r>
            <a:r>
              <a:rPr lang="en-GB" dirty="0"/>
              <a:t> di </a:t>
            </a:r>
            <a:r>
              <a:rPr lang="en-ID" dirty="0">
                <a:hlinkClick r:id="rId3"/>
              </a:rPr>
              <a:t>https://www.youtube.com/watch?v=IrM0MNi_Kxk</a:t>
            </a:r>
            <a:r>
              <a:rPr lang="en-GB" dirty="0"/>
              <a:t>, </a:t>
            </a:r>
            <a:r>
              <a:rPr lang="en-GB" dirty="0" err="1"/>
              <a:t>diakses</a:t>
            </a:r>
            <a:r>
              <a:rPr lang="en-GB" dirty="0"/>
              <a:t> pada 27 November 2019</a:t>
            </a:r>
            <a:endParaRPr lang="en-ID" dirty="0"/>
          </a:p>
          <a:p>
            <a:endParaRPr lang="en-ID" dirty="0"/>
          </a:p>
          <a:p>
            <a:r>
              <a:rPr lang="en-ID" dirty="0">
                <a:solidFill>
                  <a:schemeClr val="bg1"/>
                </a:solidFill>
              </a:rPr>
              <a:t>[2] </a:t>
            </a:r>
            <a:r>
              <a:rPr lang="en-GB" dirty="0"/>
              <a:t>Udacity. 2015.</a:t>
            </a:r>
            <a:r>
              <a:rPr lang="en-ID" dirty="0"/>
              <a:t> Comparing Classification and Regression di </a:t>
            </a:r>
            <a:r>
              <a:rPr lang="en-ID" dirty="0">
                <a:hlinkClick r:id="rId4"/>
              </a:rPr>
              <a:t>https://www.youtube.com/watch?v=G_0W912qmGc</a:t>
            </a:r>
            <a:r>
              <a:rPr lang="en-GB" dirty="0"/>
              <a:t>, </a:t>
            </a:r>
            <a:r>
              <a:rPr lang="en-GB" dirty="0" err="1"/>
              <a:t>diakses</a:t>
            </a:r>
            <a:r>
              <a:rPr lang="en-GB" dirty="0"/>
              <a:t> pada 27 November 2019</a:t>
            </a:r>
          </a:p>
          <a:p>
            <a:endParaRPr lang="en-GB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D" dirty="0"/>
              <a:t>[3] Learning </a:t>
            </a:r>
            <a:r>
              <a:rPr lang="en-ID" dirty="0" err="1"/>
              <a:t>Polibatam</a:t>
            </a:r>
            <a:r>
              <a:rPr lang="en-ID" dirty="0"/>
              <a:t>. 2019. Data Mining </a:t>
            </a:r>
            <a:r>
              <a:rPr lang="en-ID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en-ID" dirty="0"/>
              <a:t> </a:t>
            </a:r>
            <a:r>
              <a:rPr lang="en-ID" dirty="0" err="1"/>
              <a:t>Minggu</a:t>
            </a:r>
            <a:r>
              <a:rPr lang="en-ID" dirty="0"/>
              <a:t> 8 dan </a:t>
            </a:r>
            <a:r>
              <a:rPr lang="en-ID" dirty="0" err="1"/>
              <a:t>Minggu</a:t>
            </a:r>
            <a:r>
              <a:rPr lang="en-ID" dirty="0"/>
              <a:t> 9 di </a:t>
            </a:r>
            <a:r>
              <a:rPr lang="en-ID" dirty="0">
                <a:hlinkClick r:id="rId5"/>
              </a:rPr>
              <a:t>https://learning-if.polibatam.ac.id/course/view.php?id=12</a:t>
            </a:r>
            <a:r>
              <a:rPr lang="en-ID" dirty="0"/>
              <a:t> , </a:t>
            </a:r>
            <a:r>
              <a:rPr lang="en-ID" dirty="0" err="1"/>
              <a:t>diakses</a:t>
            </a:r>
            <a:r>
              <a:rPr lang="en-ID" dirty="0"/>
              <a:t> pada 28 November 2019</a:t>
            </a:r>
            <a:endParaRPr lang="en-GB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ID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80667785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</TotalTime>
  <Words>208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Nirmala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Gilang Bagus Ramadhan</dc:creator>
  <cp:lastModifiedBy>Gilang Bagus Ramadhan</cp:lastModifiedBy>
  <cp:revision>49</cp:revision>
  <dcterms:created xsi:type="dcterms:W3CDTF">2019-11-27T05:29:51Z</dcterms:created>
  <dcterms:modified xsi:type="dcterms:W3CDTF">2019-12-03T13:02:16Z</dcterms:modified>
</cp:coreProperties>
</file>