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</p:sldIdLst>
  <p:sldSz cx="25603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8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3" autoAdjust="0"/>
    <p:restoredTop sz="93951" autoAdjust="0"/>
  </p:normalViewPr>
  <p:slideViewPr>
    <p:cSldViewPr snapToGrid="0">
      <p:cViewPr>
        <p:scale>
          <a:sx n="50" d="100"/>
          <a:sy n="50" d="100"/>
        </p:scale>
        <p:origin x="840" y="512"/>
      </p:cViewPr>
      <p:guideLst>
        <p:guide orient="horz" pos="4320"/>
        <p:guide pos="8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244726"/>
            <a:ext cx="192024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7204076"/>
            <a:ext cx="192024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730250"/>
            <a:ext cx="552069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730250"/>
            <a:ext cx="1624203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3419477"/>
            <a:ext cx="2208276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9178927"/>
            <a:ext cx="2208276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3651250"/>
            <a:ext cx="1088136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3651250"/>
            <a:ext cx="1088136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730251"/>
            <a:ext cx="2208276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3362326"/>
            <a:ext cx="1083135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5010150"/>
            <a:ext cx="10831353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3362326"/>
            <a:ext cx="1088469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5010150"/>
            <a:ext cx="10884695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14400"/>
            <a:ext cx="8257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1974851"/>
            <a:ext cx="1296162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114800"/>
            <a:ext cx="82576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14400"/>
            <a:ext cx="8257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1974851"/>
            <a:ext cx="1296162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114800"/>
            <a:ext cx="82576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730251"/>
            <a:ext cx="2208276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3651250"/>
            <a:ext cx="2208276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2712701"/>
            <a:ext cx="57607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6B1F-985F-4AA1-95C1-56EE1B10B94B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2712701"/>
            <a:ext cx="86410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2712701"/>
            <a:ext cx="57607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EFB7E-B1AB-4D31-B767-8E0BBC7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tsel.me/daft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ominfo.go.id/content/detail/10874/siaran-pers-no-187hmkominfo102017-tentang-pemerintah-akan-berlakukan-peraturan-registrasi-kartu-prabayar-dengan-validasi-data-dukcapil/0/siaran_p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542998" y="1428750"/>
            <a:ext cx="24534877" cy="10600447"/>
            <a:chOff x="833401" y="189090"/>
            <a:chExt cx="18401157" cy="7950335"/>
          </a:xfrm>
        </p:grpSpPr>
        <p:sp>
          <p:nvSpPr>
            <p:cNvPr id="23" name="Rounded Rectangle 22"/>
            <p:cNvSpPr/>
            <p:nvPr/>
          </p:nvSpPr>
          <p:spPr>
            <a:xfrm>
              <a:off x="833401" y="743756"/>
              <a:ext cx="2743197" cy="156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68" b="1" dirty="0">
                  <a:latin typeface="Aharoni" pitchFamily="2" charset="-79"/>
                  <a:cs typeface="Aharoni" pitchFamily="2" charset="-79"/>
                </a:rPr>
                <a:t>Greeting</a:t>
              </a:r>
              <a:r>
                <a:rPr lang="en-US" sz="4378" dirty="0"/>
                <a:t/>
              </a:r>
              <a:br>
                <a:rPr lang="en-US" sz="4378" dirty="0"/>
              </a:br>
              <a:r>
                <a:rPr lang="en-US" sz="2000" dirty="0"/>
                <a:t>“</a:t>
              </a:r>
              <a:r>
                <a:rPr lang="en-US" sz="1867" dirty="0" err="1"/>
                <a:t>Selamat</a:t>
              </a:r>
              <a:r>
                <a:rPr lang="en-US" sz="1867" dirty="0"/>
                <a:t> </a:t>
              </a:r>
              <a:r>
                <a:rPr lang="en-US" sz="1867" dirty="0" err="1"/>
                <a:t>Pagi</a:t>
              </a:r>
              <a:r>
                <a:rPr lang="en-US" sz="1867" dirty="0"/>
                <a:t>/Siang/Sore, </a:t>
              </a:r>
              <a:r>
                <a:rPr lang="en-US" sz="1867" dirty="0" err="1"/>
                <a:t>Bapak</a:t>
              </a:r>
              <a:r>
                <a:rPr lang="en-US" sz="1867" dirty="0"/>
                <a:t>/</a:t>
              </a:r>
              <a:r>
                <a:rPr lang="en-US" sz="1867" dirty="0" err="1"/>
                <a:t>Ibu</a:t>
              </a:r>
              <a:r>
                <a:rPr lang="en-US" sz="1867" dirty="0"/>
                <a:t>, </a:t>
              </a:r>
              <a:r>
                <a:rPr lang="en-US" sz="1867" dirty="0" err="1"/>
                <a:t>saya</a:t>
              </a:r>
              <a:r>
                <a:rPr lang="en-US" sz="1867" dirty="0"/>
                <a:t> [</a:t>
              </a:r>
              <a:r>
                <a:rPr lang="en-US" sz="1867" dirty="0" err="1"/>
                <a:t>nama</a:t>
              </a:r>
              <a:r>
                <a:rPr lang="en-US" sz="1867" dirty="0"/>
                <a:t>] </a:t>
              </a:r>
              <a:r>
                <a:rPr lang="en-US" sz="1867" dirty="0" err="1"/>
                <a:t>karyawan</a:t>
              </a:r>
              <a:r>
                <a:rPr lang="en-US" sz="1867" dirty="0"/>
                <a:t> </a:t>
              </a:r>
              <a:r>
                <a:rPr lang="en-US" sz="1867" dirty="0" err="1"/>
                <a:t>Telkomsel</a:t>
              </a:r>
              <a:r>
                <a:rPr lang="en-US" sz="1867" dirty="0"/>
                <a:t> </a:t>
              </a:r>
              <a:r>
                <a:rPr lang="en-US" sz="1867" dirty="0" err="1"/>
                <a:t>Jawa</a:t>
              </a:r>
              <a:r>
                <a:rPr lang="en-US" sz="1867" dirty="0"/>
                <a:t> Barat.”</a:t>
              </a:r>
            </a:p>
            <a:p>
              <a:pPr algn="ctr"/>
              <a:r>
                <a:rPr lang="en-US" sz="1867" dirty="0"/>
                <a:t> </a:t>
              </a: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620023" y="1415438"/>
              <a:ext cx="513566" cy="33820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78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210414" y="189090"/>
              <a:ext cx="3631158" cy="22880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68" b="1" dirty="0">
                  <a:latin typeface="Aharoni" pitchFamily="2" charset="-79"/>
                  <a:cs typeface="Aharoni" pitchFamily="2" charset="-79"/>
                </a:rPr>
                <a:t>Status </a:t>
              </a:r>
              <a:r>
                <a:rPr lang="en-US" sz="4268" b="1" dirty="0" err="1">
                  <a:latin typeface="Aharoni" pitchFamily="2" charset="-79"/>
                  <a:cs typeface="Aharoni" pitchFamily="2" charset="-79"/>
                </a:rPr>
                <a:t>Registrasi</a:t>
              </a:r>
              <a:r>
                <a:rPr lang="en-US" sz="4378" dirty="0"/>
                <a:t/>
              </a:r>
              <a:br>
                <a:rPr lang="en-US" sz="4378" dirty="0"/>
              </a:br>
              <a:r>
                <a:rPr lang="en-US" sz="2000" dirty="0" smtClean="0"/>
                <a:t>“</a:t>
              </a:r>
              <a:r>
                <a:rPr lang="en-US" sz="1867" dirty="0" err="1" smtClean="0"/>
                <a:t>Menurut</a:t>
              </a:r>
              <a:r>
                <a:rPr lang="en-US" sz="1867" dirty="0" smtClean="0"/>
                <a:t> </a:t>
              </a:r>
              <a:r>
                <a:rPr lang="en-US" sz="1867" dirty="0"/>
                <a:t>data internal kami, no </a:t>
              </a:r>
              <a:r>
                <a:rPr lang="en-US" sz="1867" dirty="0" err="1"/>
                <a:t>Bpk</a:t>
              </a:r>
              <a:r>
                <a:rPr lang="en-US" sz="1867" dirty="0"/>
                <a:t>/Ibu </a:t>
              </a:r>
              <a:r>
                <a:rPr lang="en-US" sz="1867" dirty="0" err="1"/>
                <a:t>belum</a:t>
              </a:r>
              <a:r>
                <a:rPr lang="en-US" sz="1867" dirty="0"/>
                <a:t> </a:t>
              </a:r>
              <a:r>
                <a:rPr lang="en-US" sz="1867" dirty="0" err="1"/>
                <a:t>TerREGISTRASI</a:t>
              </a:r>
              <a:r>
                <a:rPr lang="en-US" sz="1867" dirty="0"/>
                <a:t>. </a:t>
              </a:r>
              <a:r>
                <a:rPr lang="en-US" sz="1867" dirty="0" err="1"/>
                <a:t>Apakah</a:t>
              </a:r>
              <a:r>
                <a:rPr lang="en-US" sz="1867" dirty="0"/>
                <a:t> </a:t>
              </a:r>
              <a:r>
                <a:rPr lang="en-US" sz="1867" dirty="0" err="1"/>
                <a:t>benar</a:t>
              </a:r>
              <a:r>
                <a:rPr lang="en-US" sz="1867" dirty="0"/>
                <a:t> ? </a:t>
              </a:r>
              <a:r>
                <a:rPr lang="en-US" sz="1867" dirty="0" err="1"/>
                <a:t>Karena</a:t>
              </a:r>
              <a:r>
                <a:rPr lang="en-US" sz="1867" dirty="0"/>
                <a:t>, </a:t>
              </a:r>
              <a:r>
                <a:rPr lang="en-US" sz="1867" dirty="0" err="1"/>
                <a:t>Jika</a:t>
              </a:r>
              <a:r>
                <a:rPr lang="en-US" sz="1867" dirty="0"/>
                <a:t> </a:t>
              </a:r>
              <a:r>
                <a:rPr lang="en-US" sz="1867" dirty="0" err="1"/>
                <a:t>belum</a:t>
              </a:r>
              <a:r>
                <a:rPr lang="en-US" sz="1867" dirty="0"/>
                <a:t> </a:t>
              </a:r>
              <a:r>
                <a:rPr lang="en-US" sz="1867" dirty="0" err="1"/>
                <a:t>nomor</a:t>
              </a:r>
              <a:r>
                <a:rPr lang="en-US" sz="1867" dirty="0"/>
                <a:t> </a:t>
              </a:r>
              <a:r>
                <a:rPr lang="en-US" sz="1867" dirty="0" err="1"/>
                <a:t>Bpk</a:t>
              </a:r>
              <a:r>
                <a:rPr lang="en-US" sz="1867" dirty="0"/>
                <a:t>/Ibu </a:t>
              </a:r>
              <a:r>
                <a:rPr lang="en-US" sz="1867" dirty="0" err="1"/>
                <a:t>akan</a:t>
              </a:r>
              <a:r>
                <a:rPr lang="en-US" sz="1867" dirty="0"/>
                <a:t> </a:t>
              </a:r>
              <a:r>
                <a:rPr lang="en-US" sz="1867" dirty="0" err="1" smtClean="0"/>
                <a:t>terblokir</a:t>
              </a:r>
              <a:r>
                <a:rPr lang="en-US" sz="1867" dirty="0" smtClean="0"/>
                <a:t> </a:t>
              </a:r>
              <a:r>
                <a:rPr lang="en-US" sz="1867" dirty="0" err="1" smtClean="0"/>
                <a:t>sehingga</a:t>
              </a:r>
              <a:r>
                <a:rPr lang="en-US" sz="1867" dirty="0" smtClean="0"/>
                <a:t> </a:t>
              </a:r>
              <a:r>
                <a:rPr lang="en-US" sz="1867" dirty="0" err="1" smtClean="0"/>
                <a:t>tdk</a:t>
              </a:r>
              <a:r>
                <a:rPr lang="en-US" sz="1867" dirty="0" smtClean="0"/>
                <a:t> </a:t>
              </a:r>
              <a:r>
                <a:rPr lang="en-US" sz="1867" dirty="0" err="1"/>
                <a:t>bisa</a:t>
              </a:r>
              <a:r>
                <a:rPr lang="en-US" sz="1867" dirty="0"/>
                <a:t> </a:t>
              </a:r>
              <a:r>
                <a:rPr lang="en-US" sz="1867" dirty="0" err="1"/>
                <a:t>Telp</a:t>
              </a:r>
              <a:r>
                <a:rPr lang="en-US" sz="1867" dirty="0"/>
                <a:t> </a:t>
              </a:r>
              <a:r>
                <a:rPr lang="en-US" sz="1867" dirty="0" err="1"/>
                <a:t>dan</a:t>
              </a:r>
              <a:r>
                <a:rPr lang="en-US" sz="1867" dirty="0"/>
                <a:t> </a:t>
              </a:r>
              <a:r>
                <a:rPr lang="en-US" sz="1867" dirty="0" err="1"/>
                <a:t>sms</a:t>
              </a:r>
              <a:r>
                <a:rPr lang="en-US" sz="1867" dirty="0"/>
                <a:t>. (</a:t>
              </a:r>
              <a:r>
                <a:rPr lang="en-US" sz="1867" dirty="0" err="1"/>
                <a:t>ssi</a:t>
              </a:r>
              <a:r>
                <a:rPr lang="en-US" sz="1867" dirty="0"/>
                <a:t>. </a:t>
              </a:r>
              <a:r>
                <a:rPr lang="en-US" sz="1867" dirty="0" err="1"/>
                <a:t>Aturan</a:t>
              </a:r>
              <a:r>
                <a:rPr lang="en-US" sz="1867" dirty="0"/>
                <a:t> </a:t>
              </a:r>
              <a:r>
                <a:rPr lang="en-US" sz="1867" dirty="0" err="1"/>
                <a:t>pemerintah</a:t>
              </a:r>
              <a:r>
                <a:rPr lang="en-US" sz="1867" dirty="0"/>
                <a:t> </a:t>
              </a:r>
              <a:r>
                <a:rPr lang="en-US" sz="1867" dirty="0" err="1"/>
                <a:t>Menkominfo</a:t>
              </a:r>
              <a:r>
                <a:rPr lang="en-US" sz="1867" dirty="0"/>
                <a:t> No. 12/2016  *)”</a:t>
              </a:r>
            </a:p>
            <a:p>
              <a:pPr algn="ctr"/>
              <a:endParaRPr lang="en-US" sz="1867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7841572" y="1384802"/>
              <a:ext cx="8173798" cy="27279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78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015371" y="743756"/>
              <a:ext cx="3219187" cy="144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8" b="1" dirty="0" smtClean="0">
                <a:latin typeface="Aharoni" pitchFamily="2" charset="-79"/>
                <a:cs typeface="Aharoni" pitchFamily="2" charset="-79"/>
              </a:endParaRPr>
            </a:p>
            <a:p>
              <a:pPr algn="ctr"/>
              <a:r>
                <a:rPr lang="en-US" sz="4268" b="1" dirty="0" smtClean="0">
                  <a:latin typeface="Aharoni" pitchFamily="2" charset="-79"/>
                  <a:cs typeface="Aharoni" pitchFamily="2" charset="-79"/>
                </a:rPr>
                <a:t>CLOSING</a:t>
              </a:r>
              <a:r>
                <a:rPr lang="en-US" sz="4378" dirty="0"/>
                <a:t/>
              </a:r>
              <a:br>
                <a:rPr lang="en-US" sz="4378" dirty="0"/>
              </a:br>
              <a:r>
                <a:rPr lang="en-US" dirty="0"/>
                <a:t>“</a:t>
              </a:r>
              <a:r>
                <a:rPr lang="en-US" sz="1867" dirty="0" err="1"/>
                <a:t>Terimakasih</a:t>
              </a:r>
              <a:r>
                <a:rPr lang="en-US" sz="1867" dirty="0"/>
                <a:t> </a:t>
              </a:r>
              <a:r>
                <a:rPr lang="en-US" sz="1867" dirty="0" err="1"/>
                <a:t>atas</a:t>
              </a:r>
              <a:r>
                <a:rPr lang="en-US" sz="1867" dirty="0"/>
                <a:t> </a:t>
              </a:r>
              <a:r>
                <a:rPr lang="en-US" sz="1867" dirty="0" err="1"/>
                <a:t>kepercayaan</a:t>
              </a:r>
              <a:r>
                <a:rPr lang="en-US" sz="1867" dirty="0"/>
                <a:t> </a:t>
              </a:r>
              <a:r>
                <a:rPr lang="en-US" sz="1867" dirty="0" err="1"/>
                <a:t>Bpk</a:t>
              </a:r>
              <a:r>
                <a:rPr lang="en-US" sz="1867" dirty="0"/>
                <a:t>/Ibu </a:t>
              </a:r>
              <a:r>
                <a:rPr lang="en-US" sz="1867" dirty="0" err="1"/>
                <a:t>telah</a:t>
              </a:r>
              <a:r>
                <a:rPr lang="en-US" sz="1867" dirty="0"/>
                <a:t> </a:t>
              </a:r>
              <a:r>
                <a:rPr lang="en-US" sz="1867" dirty="0" err="1"/>
                <a:t>menjadi</a:t>
              </a:r>
              <a:r>
                <a:rPr lang="en-US" sz="1867" dirty="0"/>
                <a:t> </a:t>
              </a:r>
              <a:r>
                <a:rPr lang="en-US" sz="1867" dirty="0" err="1"/>
                <a:t>pelanggan</a:t>
              </a:r>
              <a:r>
                <a:rPr lang="en-US" sz="1867" dirty="0"/>
                <a:t> Telkomsel</a:t>
              </a:r>
              <a:r>
                <a:rPr lang="en-US" sz="1867" dirty="0" smtClean="0"/>
                <a:t>”</a:t>
              </a:r>
            </a:p>
            <a:p>
              <a:pPr algn="ctr"/>
              <a:endParaRPr lang="en-US" sz="1867" dirty="0" smtClean="0"/>
            </a:p>
            <a:p>
              <a:pPr algn="ctr"/>
              <a:endParaRPr lang="en-US" sz="1867" dirty="0"/>
            </a:p>
            <a:p>
              <a:pPr algn="ctr"/>
              <a:endParaRPr lang="en-US" sz="1867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89936" y="1053159"/>
              <a:ext cx="1752280" cy="402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 err="1" smtClean="0">
                  <a:solidFill>
                    <a:srgbClr val="FF0000"/>
                  </a:solidFill>
                  <a:latin typeface="Agency FB" pitchFamily="34" charset="0"/>
                </a:rPr>
                <a:t>Sudah</a:t>
              </a:r>
              <a:r>
                <a:rPr lang="en-US" sz="1867" dirty="0" smtClean="0">
                  <a:solidFill>
                    <a:srgbClr val="FF0000"/>
                  </a:solidFill>
                  <a:latin typeface="Agency FB" pitchFamily="34" charset="0"/>
                </a:rPr>
                <a:t> </a:t>
              </a:r>
              <a:r>
                <a:rPr lang="en-US" sz="1867" dirty="0" err="1" smtClean="0">
                  <a:solidFill>
                    <a:srgbClr val="FF0000"/>
                  </a:solidFill>
                  <a:latin typeface="Agency FB" pitchFamily="34" charset="0"/>
                </a:rPr>
                <a:t>Teregistrasi</a:t>
              </a:r>
              <a:endParaRPr lang="en-US" sz="1867" dirty="0">
                <a:solidFill>
                  <a:srgbClr val="FF0000"/>
                </a:solidFill>
                <a:latin typeface="Agency FB" pitchFamily="34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5658339" y="2541148"/>
              <a:ext cx="360353" cy="38204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78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9537" y="2596736"/>
              <a:ext cx="1312102" cy="3601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 err="1">
                  <a:solidFill>
                    <a:srgbClr val="FF0000"/>
                  </a:solidFill>
                  <a:latin typeface="Agency FB" pitchFamily="34" charset="0"/>
                </a:rPr>
                <a:t>Blm</a:t>
              </a:r>
              <a:r>
                <a:rPr lang="en-US" sz="1867" dirty="0">
                  <a:solidFill>
                    <a:srgbClr val="FF0000"/>
                  </a:solidFill>
                  <a:latin typeface="Agency FB" pitchFamily="34" charset="0"/>
                </a:rPr>
                <a:t> </a:t>
              </a:r>
              <a:r>
                <a:rPr lang="en-US" sz="1867" dirty="0" err="1">
                  <a:solidFill>
                    <a:srgbClr val="FF0000"/>
                  </a:solidFill>
                  <a:latin typeface="Agency FB" pitchFamily="34" charset="0"/>
                </a:rPr>
                <a:t>Registrasi</a:t>
              </a:r>
              <a:endParaRPr lang="en-US" sz="1867" dirty="0">
                <a:solidFill>
                  <a:srgbClr val="FF0000"/>
                </a:solidFill>
                <a:latin typeface="Agency FB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955373" y="3035416"/>
              <a:ext cx="3886199" cy="797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latin typeface="Aharoni" pitchFamily="2" charset="-79"/>
                  <a:cs typeface="Aharoni" pitchFamily="2" charset="-79"/>
                </a:rPr>
                <a:t>Tanyakan</a:t>
              </a:r>
              <a:r>
                <a:rPr lang="en-US" sz="3200" b="1" dirty="0"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3200" b="1" dirty="0" err="1">
                  <a:latin typeface="Aharoni" pitchFamily="2" charset="-79"/>
                  <a:cs typeface="Aharoni" pitchFamily="2" charset="-79"/>
                </a:rPr>
                <a:t>Kendala</a:t>
              </a:r>
              <a:endParaRPr lang="en-US" sz="3200" b="1" dirty="0">
                <a:latin typeface="Aharoni" pitchFamily="2" charset="-79"/>
                <a:cs typeface="Aharoni" pitchFamily="2" charset="-79"/>
              </a:endParaRPr>
            </a:p>
            <a:p>
              <a:pPr algn="ctr"/>
              <a:r>
                <a:rPr lang="en-US" sz="1867" dirty="0"/>
                <a:t>“</a:t>
              </a:r>
              <a:r>
                <a:rPr lang="en-US" sz="1867" dirty="0" err="1"/>
                <a:t>boleh</a:t>
              </a:r>
              <a:r>
                <a:rPr lang="en-US" sz="1867" dirty="0"/>
                <a:t> </a:t>
              </a:r>
              <a:r>
                <a:rPr lang="en-US" sz="1867" dirty="0" err="1"/>
                <a:t>tahu</a:t>
              </a:r>
              <a:r>
                <a:rPr lang="en-US" sz="1867" dirty="0"/>
                <a:t> </a:t>
              </a:r>
              <a:r>
                <a:rPr lang="en-US" sz="1867" dirty="0" err="1"/>
                <a:t>kendala</a:t>
              </a:r>
              <a:r>
                <a:rPr lang="en-US" sz="1867" dirty="0"/>
                <a:t> </a:t>
              </a:r>
              <a:r>
                <a:rPr lang="en-US" sz="1867" dirty="0" err="1" smtClean="0"/>
                <a:t>mengapa</a:t>
              </a:r>
              <a:r>
                <a:rPr lang="en-US" sz="1867" dirty="0" smtClean="0"/>
                <a:t> </a:t>
              </a:r>
              <a:r>
                <a:rPr lang="en-US" sz="1867" dirty="0" err="1" smtClean="0"/>
                <a:t>belum</a:t>
              </a:r>
              <a:r>
                <a:rPr lang="en-US" sz="1867" dirty="0" smtClean="0"/>
                <a:t> </a:t>
              </a:r>
              <a:r>
                <a:rPr lang="en-US" sz="1867" dirty="0" err="1"/>
                <a:t>registrasi</a:t>
              </a:r>
              <a:r>
                <a:rPr lang="en-US" sz="1867" dirty="0" smtClean="0"/>
                <a:t>?”</a:t>
              </a:r>
              <a:endParaRPr lang="en-US" sz="1867" dirty="0"/>
            </a:p>
            <a:p>
              <a:pPr algn="ctr"/>
              <a:endParaRPr lang="en-US" sz="1867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876806" y="4568360"/>
              <a:ext cx="3964767" cy="1037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68" b="1" dirty="0">
                  <a:latin typeface="Aharoni" pitchFamily="2" charset="-79"/>
                  <a:cs typeface="Aharoni" pitchFamily="2" charset="-79"/>
                </a:rPr>
                <a:t>Error NIK/</a:t>
              </a:r>
              <a:r>
                <a:rPr lang="en-US" sz="4268" b="1" dirty="0" err="1">
                  <a:latin typeface="Aharoni" pitchFamily="2" charset="-79"/>
                  <a:cs typeface="Aharoni" pitchFamily="2" charset="-79"/>
                </a:rPr>
                <a:t>NoKK</a:t>
              </a:r>
              <a:r>
                <a:rPr lang="en-US" sz="1867" dirty="0">
                  <a:latin typeface="Aharoni" pitchFamily="2" charset="-79"/>
                  <a:cs typeface="Aharoni" pitchFamily="2" charset="-79"/>
                </a:rPr>
                <a:t>*</a:t>
              </a:r>
            </a:p>
            <a:p>
              <a:pPr algn="ctr"/>
              <a:endParaRPr lang="en-US" sz="1467" dirty="0"/>
            </a:p>
          </p:txBody>
        </p:sp>
        <p:sp>
          <p:nvSpPr>
            <p:cNvPr id="33" name="Right Arrow 32"/>
            <p:cNvSpPr/>
            <p:nvPr/>
          </p:nvSpPr>
          <p:spPr>
            <a:xfrm rot="5400000">
              <a:off x="5471840" y="5835334"/>
              <a:ext cx="757859" cy="3575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78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015371" y="2596737"/>
              <a:ext cx="3219187" cy="13945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“Ada </a:t>
              </a:r>
              <a:r>
                <a:rPr lang="en-US" sz="2400" dirty="0" err="1"/>
                <a:t>lagi</a:t>
              </a:r>
              <a:r>
                <a:rPr lang="en-US" sz="2400" dirty="0"/>
                <a:t> yang </a:t>
              </a:r>
              <a:r>
                <a:rPr lang="en-US" sz="2400" dirty="0" err="1"/>
                <a:t>bisa</a:t>
              </a:r>
              <a:r>
                <a:rPr lang="en-US" sz="2400" dirty="0"/>
                <a:t> kami bantu?”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Apabila</a:t>
              </a:r>
              <a:r>
                <a:rPr lang="en-US" dirty="0" smtClean="0"/>
                <a:t> </a:t>
              </a:r>
              <a:r>
                <a:rPr lang="en-US" dirty="0" err="1"/>
                <a:t>pertanyaan</a:t>
              </a:r>
              <a:r>
                <a:rPr lang="en-US" dirty="0"/>
                <a:t> </a:t>
              </a:r>
              <a:r>
                <a:rPr lang="en-US" dirty="0" err="1"/>
                <a:t>pelangan</a:t>
              </a:r>
              <a:r>
                <a:rPr lang="en-US" dirty="0"/>
                <a:t> </a:t>
              </a:r>
              <a:r>
                <a:rPr lang="en-US" dirty="0" err="1"/>
                <a:t>tdk</a:t>
              </a:r>
              <a:r>
                <a:rPr lang="en-US" dirty="0"/>
                <a:t> </a:t>
              </a:r>
              <a:r>
                <a:rPr lang="en-US" dirty="0" err="1"/>
                <a:t>tertangani</a:t>
              </a:r>
              <a:r>
                <a:rPr lang="en-US" dirty="0"/>
                <a:t> </a:t>
              </a:r>
              <a:r>
                <a:rPr lang="en-US" dirty="0" err="1"/>
                <a:t>arahkan</a:t>
              </a:r>
              <a:r>
                <a:rPr lang="en-US" dirty="0"/>
                <a:t> </a:t>
              </a:r>
              <a:r>
                <a:rPr lang="en-US" dirty="0" err="1"/>
                <a:t>ke</a:t>
              </a:r>
              <a:r>
                <a:rPr lang="en-US" dirty="0"/>
                <a:t> GraPARI </a:t>
              </a:r>
              <a:r>
                <a:rPr lang="en-US" dirty="0" err="1"/>
                <a:t>terdekat</a:t>
              </a:r>
              <a:r>
                <a:rPr lang="en-US" dirty="0"/>
                <a:t> </a:t>
              </a:r>
              <a:r>
                <a:rPr lang="en-US" dirty="0" err="1"/>
                <a:t>atau</a:t>
              </a:r>
              <a:r>
                <a:rPr lang="en-US" dirty="0"/>
                <a:t> Call Center Telkomsel </a:t>
              </a:r>
              <a:r>
                <a:rPr lang="en-US" b="1" dirty="0"/>
                <a:t>(188) )</a:t>
              </a:r>
              <a:endParaRPr lang="en-US" sz="1600" b="1" dirty="0"/>
            </a:p>
          </p:txBody>
        </p:sp>
        <p:sp>
          <p:nvSpPr>
            <p:cNvPr id="36" name="Right Arrow 35"/>
            <p:cNvSpPr/>
            <p:nvPr/>
          </p:nvSpPr>
          <p:spPr>
            <a:xfrm rot="16200000">
              <a:off x="17551513" y="2238570"/>
              <a:ext cx="417456" cy="2705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78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955373" y="6407786"/>
              <a:ext cx="3886199" cy="832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Jika</a:t>
              </a:r>
              <a:r>
                <a:rPr lang="en-US" sz="2000" dirty="0"/>
                <a:t> </a:t>
              </a:r>
              <a:r>
                <a:rPr lang="en-US" sz="2000" dirty="0" err="1"/>
                <a:t>Sudah</a:t>
              </a:r>
              <a:r>
                <a:rPr lang="en-US" sz="2000" dirty="0"/>
                <a:t> </a:t>
              </a:r>
              <a:r>
                <a:rPr lang="en-US" sz="2000" dirty="0" err="1"/>
                <a:t>ke</a:t>
              </a:r>
              <a:r>
                <a:rPr lang="en-US" sz="2000" dirty="0"/>
                <a:t> </a:t>
              </a:r>
              <a:r>
                <a:rPr lang="en-US" sz="2000" b="1" dirty="0"/>
                <a:t>DISDUKCAPIL</a:t>
              </a:r>
              <a:r>
                <a:rPr lang="en-US" sz="2000" dirty="0"/>
                <a:t> </a:t>
              </a:r>
              <a:r>
                <a:rPr lang="en-US" sz="2000" dirty="0" err="1" smtClean="0"/>
                <a:t>tapi</a:t>
              </a:r>
              <a:r>
                <a:rPr lang="en-US" sz="2000" dirty="0" smtClean="0"/>
                <a:t> </a:t>
              </a:r>
              <a:r>
                <a:rPr lang="en-US" sz="2000" dirty="0" err="1"/>
                <a:t>masih</a:t>
              </a:r>
              <a:r>
                <a:rPr lang="en-US" sz="2000" dirty="0"/>
                <a:t> </a:t>
              </a:r>
              <a:r>
                <a:rPr lang="en-US" sz="2000" b="1" dirty="0" err="1"/>
                <a:t>Gagal</a:t>
              </a:r>
              <a:r>
                <a:rPr lang="en-US" sz="2000" dirty="0"/>
                <a:t>, </a:t>
              </a:r>
              <a:r>
                <a:rPr lang="en-US" sz="2000" dirty="0" err="1" smtClean="0"/>
                <a:t>arahkan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</a:t>
              </a:r>
              <a:r>
                <a:rPr lang="en-US" sz="2000" dirty="0" smtClean="0"/>
                <a:t> GraPARI* </a:t>
              </a:r>
              <a:r>
                <a:rPr lang="en-US" sz="2000" dirty="0" err="1"/>
                <a:t>terdekat</a:t>
              </a:r>
              <a:endParaRPr lang="en-US" sz="1600" dirty="0"/>
            </a:p>
          </p:txBody>
        </p:sp>
        <p:sp>
          <p:nvSpPr>
            <p:cNvPr id="39" name="Right Arrow 38"/>
            <p:cNvSpPr/>
            <p:nvPr/>
          </p:nvSpPr>
          <p:spPr>
            <a:xfrm rot="16200000">
              <a:off x="15762019" y="5937573"/>
              <a:ext cx="4100261" cy="20764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78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92732" y="8043634"/>
              <a:ext cx="12039876" cy="957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78"/>
            </a:p>
          </p:txBody>
        </p:sp>
        <p:sp>
          <p:nvSpPr>
            <p:cNvPr id="41" name="Rectangle 40"/>
            <p:cNvSpPr/>
            <p:nvPr/>
          </p:nvSpPr>
          <p:spPr>
            <a:xfrm rot="10800000">
              <a:off x="14495003" y="5099255"/>
              <a:ext cx="3317146" cy="598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78"/>
            </a:p>
          </p:txBody>
        </p:sp>
        <p:sp>
          <p:nvSpPr>
            <p:cNvPr id="46" name="Right Arrow 45"/>
            <p:cNvSpPr/>
            <p:nvPr/>
          </p:nvSpPr>
          <p:spPr>
            <a:xfrm rot="5400000">
              <a:off x="5514989" y="4016645"/>
              <a:ext cx="671563" cy="3575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78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1042860" y="1978079"/>
              <a:ext cx="2806699" cy="22369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latin typeface="Aharoni" pitchFamily="2" charset="-79"/>
                  <a:cs typeface="Aharoni" pitchFamily="2" charset="-79"/>
                </a:rPr>
                <a:t>Tidak</a:t>
              </a:r>
              <a:r>
                <a:rPr lang="en-US" sz="2800" b="1" dirty="0" smtClean="0"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800" b="1" dirty="0" err="1">
                  <a:latin typeface="Aharoni" pitchFamily="2" charset="-79"/>
                  <a:cs typeface="Aharoni" pitchFamily="2" charset="-79"/>
                </a:rPr>
                <a:t>Mengetahui</a:t>
              </a:r>
              <a:r>
                <a:rPr lang="en-US" sz="2800" b="1" dirty="0">
                  <a:latin typeface="Aharoni" pitchFamily="2" charset="-79"/>
                  <a:cs typeface="Aharoni" pitchFamily="2" charset="-79"/>
                </a:rPr>
                <a:t> Cara REGISTRASI</a:t>
              </a:r>
            </a:p>
            <a:p>
              <a:r>
                <a:rPr lang="en-US" sz="1867" dirty="0" smtClean="0"/>
                <a:t>1. </a:t>
              </a:r>
              <a:r>
                <a:rPr lang="en-US" sz="1867" dirty="0" err="1" smtClean="0"/>
                <a:t>Siapkan</a:t>
              </a:r>
              <a:r>
                <a:rPr lang="en-US" sz="1867" dirty="0" smtClean="0"/>
                <a:t> </a:t>
              </a:r>
              <a:r>
                <a:rPr lang="en-US" sz="1867" dirty="0"/>
                <a:t>NIK/KTP </a:t>
              </a:r>
              <a:r>
                <a:rPr lang="en-US" sz="1867" dirty="0" err="1"/>
                <a:t>dan</a:t>
              </a:r>
              <a:r>
                <a:rPr lang="en-US" sz="1867" dirty="0"/>
                <a:t> no KK</a:t>
              </a:r>
            </a:p>
            <a:p>
              <a:r>
                <a:rPr lang="en-US" sz="1867" dirty="0" smtClean="0"/>
                <a:t>2. </a:t>
              </a:r>
              <a:r>
                <a:rPr lang="en-US" sz="1867" dirty="0" err="1" smtClean="0"/>
                <a:t>Akses</a:t>
              </a:r>
              <a:r>
                <a:rPr lang="en-US" sz="1867" dirty="0" smtClean="0"/>
                <a:t> </a:t>
              </a:r>
              <a:r>
                <a:rPr lang="en-US" sz="1867" dirty="0" err="1"/>
                <a:t>ke</a:t>
              </a:r>
              <a:r>
                <a:rPr lang="en-US" sz="1867" dirty="0"/>
                <a:t> *444# </a:t>
              </a:r>
              <a:r>
                <a:rPr lang="en-US" sz="1867" dirty="0" err="1"/>
                <a:t>pilih</a:t>
              </a:r>
              <a:r>
                <a:rPr lang="en-US" sz="1867" dirty="0"/>
                <a:t> “1” </a:t>
              </a:r>
              <a:r>
                <a:rPr lang="en-US" sz="1867" dirty="0" err="1"/>
                <a:t>kemudian</a:t>
              </a:r>
              <a:r>
                <a:rPr lang="en-US" sz="1867" dirty="0"/>
                <a:t> </a:t>
              </a:r>
              <a:r>
                <a:rPr lang="en-US" sz="1867" dirty="0" err="1"/>
                <a:t>ikuti</a:t>
              </a:r>
              <a:r>
                <a:rPr lang="en-US" sz="1867" dirty="0"/>
                <a:t> </a:t>
              </a:r>
              <a:r>
                <a:rPr lang="en-US" sz="1867" dirty="0" err="1" smtClean="0"/>
                <a:t>intsruksinya</a:t>
              </a:r>
              <a:endParaRPr lang="en-US" sz="1867" dirty="0"/>
            </a:p>
            <a:p>
              <a:endParaRPr lang="en-US" sz="1867" dirty="0"/>
            </a:p>
            <a:p>
              <a:r>
                <a:rPr lang="en-US" sz="1867" dirty="0"/>
                <a:t>NB: </a:t>
              </a:r>
              <a:r>
                <a:rPr lang="en-US" sz="1867" dirty="0" err="1"/>
                <a:t>cara</a:t>
              </a:r>
              <a:r>
                <a:rPr lang="en-US" sz="1867" dirty="0"/>
                <a:t> lain </a:t>
              </a:r>
              <a:r>
                <a:rPr lang="en-US" sz="1867" dirty="0" err="1" smtClean="0"/>
                <a:t>terlampir</a:t>
              </a:r>
              <a:endParaRPr lang="en-US" sz="1867" dirty="0" smtClean="0"/>
            </a:p>
            <a:p>
              <a:endParaRPr lang="en-US" sz="1867" dirty="0"/>
            </a:p>
          </p:txBody>
        </p: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5938" y="-1"/>
            <a:ext cx="12883715" cy="1211987"/>
          </a:xfr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err="1">
                <a:latin typeface="Agency FB" pitchFamily="34" charset="0"/>
              </a:rPr>
              <a:t>Alur</a:t>
            </a:r>
            <a:r>
              <a:rPr lang="en-US" b="1" dirty="0">
                <a:latin typeface="Agency FB" pitchFamily="34" charset="0"/>
              </a:rPr>
              <a:t> </a:t>
            </a:r>
            <a:r>
              <a:rPr lang="en-US" b="1" dirty="0" err="1">
                <a:latin typeface="Agency FB" pitchFamily="34" charset="0"/>
              </a:rPr>
              <a:t>konfirmasi</a:t>
            </a:r>
            <a:r>
              <a:rPr lang="en-US" b="1" dirty="0">
                <a:latin typeface="Agency FB" pitchFamily="34" charset="0"/>
              </a:rPr>
              <a:t> </a:t>
            </a:r>
            <a:r>
              <a:rPr lang="en-US" b="1" dirty="0" err="1">
                <a:latin typeface="Agency FB" pitchFamily="34" charset="0"/>
              </a:rPr>
              <a:t>pelanggan</a:t>
            </a:r>
            <a:r>
              <a:rPr lang="en-US" b="1" dirty="0">
                <a:latin typeface="Agency FB" pitchFamily="34" charset="0"/>
              </a:rPr>
              <a:t> </a:t>
            </a:r>
          </a:p>
        </p:txBody>
      </p:sp>
      <p:sp>
        <p:nvSpPr>
          <p:cNvPr id="79" name="Rectangle 78"/>
          <p:cNvSpPr/>
          <p:nvPr/>
        </p:nvSpPr>
        <p:spPr>
          <a:xfrm rot="5400000">
            <a:off x="6644837" y="11360396"/>
            <a:ext cx="1161400" cy="157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gency FB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C001551E-0377-4C0B-B97A-CD94BBDBF529}"/>
              </a:ext>
            </a:extLst>
          </p:cNvPr>
          <p:cNvSpPr/>
          <p:nvPr/>
        </p:nvSpPr>
        <p:spPr>
          <a:xfrm>
            <a:off x="10457851" y="7422111"/>
            <a:ext cx="2471802" cy="49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Agency FB" pitchFamily="34" charset="0"/>
              </a:rPr>
              <a:t>Blm</a:t>
            </a:r>
            <a:r>
              <a:rPr lang="en-US" sz="2000" dirty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gency FB" pitchFamily="34" charset="0"/>
              </a:rPr>
              <a:t>ke</a:t>
            </a:r>
            <a:r>
              <a:rPr lang="en-US" sz="2000" dirty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gency FB" pitchFamily="34" charset="0"/>
              </a:rPr>
              <a:t>Disdukcapil</a:t>
            </a:r>
            <a:endParaRPr lang="en-US" sz="2000" dirty="0">
              <a:solidFill>
                <a:srgbClr val="FF0000"/>
              </a:solidFill>
              <a:latin typeface="Agency FB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5E151A1A-3526-4DB7-90C0-969178026151}"/>
              </a:ext>
            </a:extLst>
          </p:cNvPr>
          <p:cNvSpPr/>
          <p:nvPr/>
        </p:nvSpPr>
        <p:spPr>
          <a:xfrm>
            <a:off x="7462343" y="8723164"/>
            <a:ext cx="2471802" cy="49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Agency FB" pitchFamily="34" charset="0"/>
              </a:rPr>
              <a:t>Sudah</a:t>
            </a:r>
            <a:r>
              <a:rPr lang="en-US" sz="2000" dirty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gency FB" pitchFamily="34" charset="0"/>
              </a:rPr>
              <a:t>ke</a:t>
            </a:r>
            <a:r>
              <a:rPr lang="en-US" sz="2000" dirty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gency FB" pitchFamily="34" charset="0"/>
              </a:rPr>
              <a:t>Disdukcapil</a:t>
            </a:r>
            <a:endParaRPr lang="en-US" sz="2000" dirty="0">
              <a:solidFill>
                <a:srgbClr val="FF0000"/>
              </a:solidFill>
              <a:latin typeface="Agency FB" pitchFamily="34" charset="0"/>
            </a:endParaRPr>
          </a:p>
        </p:txBody>
      </p:sp>
      <p:sp>
        <p:nvSpPr>
          <p:cNvPr id="69" name="Rounded Rectangle 31">
            <a:extLst>
              <a:ext uri="{FF2B5EF4-FFF2-40B4-BE49-F238E27FC236}">
                <a16:creationId xmlns="" xmlns:a16="http://schemas.microsoft.com/office/drawing/2014/main" id="{AEEC4401-92A8-4733-B452-C2529F9D7BFE}"/>
              </a:ext>
            </a:extLst>
          </p:cNvPr>
          <p:cNvSpPr/>
          <p:nvPr/>
        </p:nvSpPr>
        <p:spPr>
          <a:xfrm>
            <a:off x="14146773" y="7233310"/>
            <a:ext cx="4602857" cy="163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Arahkan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 smtClean="0"/>
              <a:t>menghubungi</a:t>
            </a:r>
            <a:r>
              <a:rPr lang="en-US" sz="2000" dirty="0" smtClean="0"/>
              <a:t> </a:t>
            </a:r>
            <a:r>
              <a:rPr lang="en-US" sz="2000" dirty="0" err="1" smtClean="0"/>
              <a:t>layanan</a:t>
            </a:r>
            <a:r>
              <a:rPr lang="en-US" sz="2000" dirty="0" smtClean="0"/>
              <a:t>  </a:t>
            </a:r>
            <a:r>
              <a:rPr lang="en-US" sz="2000" dirty="0" err="1" smtClean="0"/>
              <a:t>pertanyaan</a:t>
            </a:r>
            <a:r>
              <a:rPr lang="en-US" sz="2000" dirty="0" smtClean="0"/>
              <a:t>/</a:t>
            </a:r>
            <a:r>
              <a:rPr lang="en-US" sz="2000" dirty="0" err="1" smtClean="0"/>
              <a:t>pengaduan</a:t>
            </a:r>
            <a:r>
              <a:rPr lang="en-US" sz="2000" dirty="0" smtClean="0"/>
              <a:t> DISDUKCAPIL *</a:t>
            </a:r>
            <a:endParaRPr lang="en-US" sz="2000" dirty="0"/>
          </a:p>
          <a:p>
            <a:pPr algn="ctr"/>
            <a:endParaRPr lang="en-US" sz="1600" dirty="0">
              <a:latin typeface="Agency FB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858" y="12801601"/>
            <a:ext cx="614909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gency FB" pitchFamily="34" charset="0"/>
              </a:rPr>
              <a:t>* = </a:t>
            </a:r>
            <a:r>
              <a:rPr lang="en-US" sz="2800" dirty="0" err="1" smtClean="0">
                <a:solidFill>
                  <a:schemeClr val="tx1"/>
                </a:solidFill>
                <a:latin typeface="Agency FB" pitchFamily="34" charset="0"/>
              </a:rPr>
              <a:t>keterangan</a:t>
            </a:r>
            <a:r>
              <a:rPr lang="en-US" sz="2800" dirty="0" smtClean="0">
                <a:solidFill>
                  <a:schemeClr val="tx1"/>
                </a:solidFill>
                <a:latin typeface="Agency FB" pitchFamily="34" charset="0"/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  <a:latin typeface="Agency FB" pitchFamily="34" charset="0"/>
              </a:rPr>
              <a:t>lembar</a:t>
            </a:r>
            <a:r>
              <a:rPr lang="en-US" sz="2800" dirty="0" smtClean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gency FB" pitchFamily="34" charset="0"/>
              </a:rPr>
              <a:t>informasi</a:t>
            </a: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7" name="Right Arrow 41">
            <a:extLst>
              <a:ext uri="{FF2B5EF4-FFF2-40B4-BE49-F238E27FC236}">
                <a16:creationId xmlns="" xmlns:a16="http://schemas.microsoft.com/office/drawing/2014/main" id="{8468B80F-684D-46BC-9E16-EA2BDB884F2F}"/>
              </a:ext>
            </a:extLst>
          </p:cNvPr>
          <p:cNvSpPr/>
          <p:nvPr/>
        </p:nvSpPr>
        <p:spPr>
          <a:xfrm>
            <a:off x="17854088" y="5584785"/>
            <a:ext cx="2931537" cy="2528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gency FB" pitchFamily="34" charset="0"/>
            </a:endParaRPr>
          </a:p>
        </p:txBody>
      </p:sp>
      <p:sp>
        <p:nvSpPr>
          <p:cNvPr id="43" name="Right Arrow 41">
            <a:extLst>
              <a:ext uri="{FF2B5EF4-FFF2-40B4-BE49-F238E27FC236}">
                <a16:creationId xmlns="" xmlns:a16="http://schemas.microsoft.com/office/drawing/2014/main" id="{8468B80F-684D-46BC-9E16-EA2BDB884F2F}"/>
              </a:ext>
            </a:extLst>
          </p:cNvPr>
          <p:cNvSpPr/>
          <p:nvPr/>
        </p:nvSpPr>
        <p:spPr>
          <a:xfrm>
            <a:off x="9887227" y="7922979"/>
            <a:ext cx="4259546" cy="2528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gency FB" pitchFamily="34" charset="0"/>
            </a:endParaRPr>
          </a:p>
        </p:txBody>
      </p:sp>
      <p:sp>
        <p:nvSpPr>
          <p:cNvPr id="44" name="Right Arrow 41">
            <a:extLst>
              <a:ext uri="{FF2B5EF4-FFF2-40B4-BE49-F238E27FC236}">
                <a16:creationId xmlns="" xmlns:a16="http://schemas.microsoft.com/office/drawing/2014/main" id="{8468B80F-684D-46BC-9E16-EA2BDB884F2F}"/>
              </a:ext>
            </a:extLst>
          </p:cNvPr>
          <p:cNvSpPr/>
          <p:nvPr/>
        </p:nvSpPr>
        <p:spPr>
          <a:xfrm>
            <a:off x="9934145" y="5711224"/>
            <a:ext cx="4259546" cy="2528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" y="0"/>
            <a:ext cx="12960096" cy="11069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7" y="990056"/>
            <a:ext cx="24669306" cy="12208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/>
              <a:t>. </a:t>
            </a:r>
            <a:r>
              <a:rPr lang="en-US" sz="3600" b="1" dirty="0" err="1"/>
              <a:t>Siaran</a:t>
            </a:r>
            <a:r>
              <a:rPr lang="en-US" sz="3600" b="1" dirty="0"/>
              <a:t> </a:t>
            </a:r>
            <a:r>
              <a:rPr lang="en-US" sz="3600" b="1" dirty="0" err="1"/>
              <a:t>Pers</a:t>
            </a:r>
            <a:r>
              <a:rPr lang="en-US" sz="3600" b="1" dirty="0"/>
              <a:t> No.  187/HM/KOMINFO/10/2017, </a:t>
            </a:r>
            <a:r>
              <a:rPr lang="en-US" sz="3600" b="1" dirty="0" err="1"/>
              <a:t>Tanggal</a:t>
            </a:r>
            <a:r>
              <a:rPr lang="en-US" sz="3600" b="1" dirty="0"/>
              <a:t> 11 </a:t>
            </a:r>
            <a:r>
              <a:rPr lang="en-US" sz="3600" b="1" dirty="0" err="1"/>
              <a:t>Oktober</a:t>
            </a:r>
            <a:r>
              <a:rPr lang="en-US" sz="3600" b="1" dirty="0"/>
              <a:t> 2017</a:t>
            </a:r>
            <a:br>
              <a:rPr lang="en-US" sz="3600" b="1" dirty="0"/>
            </a:br>
            <a:r>
              <a:rPr lang="en-US" sz="3600" b="1" dirty="0"/>
              <a:t>  </a:t>
            </a:r>
            <a:r>
              <a:rPr lang="en-US" sz="3600" b="1" dirty="0" smtClean="0"/>
              <a:t>  </a:t>
            </a:r>
            <a:r>
              <a:rPr lang="en-US" sz="3200" b="1" dirty="0" err="1" smtClean="0"/>
              <a:t>Tentang</a:t>
            </a:r>
            <a:r>
              <a:rPr lang="en-US" sz="3200" b="1" dirty="0"/>
              <a:t>: </a:t>
            </a:r>
            <a:r>
              <a:rPr lang="en-US" sz="3200" b="1" dirty="0" err="1"/>
              <a:t>Pemerintah</a:t>
            </a:r>
            <a:r>
              <a:rPr lang="en-US" sz="3200" b="1" dirty="0"/>
              <a:t> Akan </a:t>
            </a:r>
            <a:r>
              <a:rPr lang="en-US" sz="3200" b="1" dirty="0" err="1"/>
              <a:t>Berlakukan</a:t>
            </a:r>
            <a:r>
              <a:rPr lang="en-US" sz="3200" b="1" dirty="0"/>
              <a:t> </a:t>
            </a:r>
            <a:r>
              <a:rPr lang="en-US" sz="3200" b="1" dirty="0" err="1"/>
              <a:t>Peraturan</a:t>
            </a:r>
            <a:r>
              <a:rPr lang="en-US" sz="3200" b="1" dirty="0"/>
              <a:t> </a:t>
            </a:r>
            <a:r>
              <a:rPr lang="en-US" sz="3200" b="1" dirty="0" err="1"/>
              <a:t>Registrasi</a:t>
            </a:r>
            <a:r>
              <a:rPr lang="en-US" sz="3200" b="1" dirty="0"/>
              <a:t> </a:t>
            </a:r>
            <a:r>
              <a:rPr lang="en-US" sz="3200" b="1" dirty="0" err="1"/>
              <a:t>Kartu</a:t>
            </a:r>
            <a:r>
              <a:rPr lang="en-US" sz="3200" b="1" dirty="0"/>
              <a:t> </a:t>
            </a:r>
            <a:r>
              <a:rPr lang="en-US" sz="3200" b="1" dirty="0" err="1"/>
              <a:t>Prabayar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</a:t>
            </a:r>
            <a:r>
              <a:rPr lang="en-US" sz="3200" b="1" dirty="0" err="1"/>
              <a:t>Validasi</a:t>
            </a:r>
            <a:r>
              <a:rPr lang="en-US" sz="3200" b="1" dirty="0"/>
              <a:t> Data </a:t>
            </a:r>
            <a:r>
              <a:rPr lang="en-US" sz="3200" b="1" dirty="0" err="1"/>
              <a:t>Dukcapil</a:t>
            </a:r>
            <a:endParaRPr lang="en-US" sz="3200" dirty="0">
              <a:hlinkClick r:id="rId2"/>
            </a:endParaRP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://www.kominfo.go.id/content/detail/10874/siaran-pers-no-187hmkominfo102017-tentang-pemerintah-akan-berlakukan-peraturan-registrasi-kartu-prabayar-dengan-validasi-data-dukcapil/0/siaran_pers</a:t>
            </a:r>
            <a:endParaRPr lang="en-US" sz="2400" dirty="0"/>
          </a:p>
          <a:p>
            <a:r>
              <a:rPr lang="en-US" sz="3600" b="1" dirty="0"/>
              <a:t>. Call Center DUKCAPIL</a:t>
            </a: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 smtClean="0"/>
          </a:p>
          <a:p>
            <a:r>
              <a:rPr lang="en-US" sz="3600" b="1" dirty="0" err="1" smtClean="0"/>
              <a:t>Waktu</a:t>
            </a:r>
            <a:r>
              <a:rPr lang="en-US" sz="3600" b="1" dirty="0" smtClean="0"/>
              <a:t> </a:t>
            </a:r>
            <a:r>
              <a:rPr lang="en-US" sz="3600" b="1" dirty="0" err="1"/>
              <a:t>pemblokiran</a:t>
            </a:r>
            <a:r>
              <a:rPr lang="en-US" sz="3600" b="1" dirty="0"/>
              <a:t> </a:t>
            </a:r>
            <a:r>
              <a:rPr lang="en-US" sz="3600" b="1" dirty="0" err="1"/>
              <a:t>dilakukan</a:t>
            </a:r>
            <a:r>
              <a:rPr lang="en-US" sz="3600" b="1" dirty="0"/>
              <a:t> </a:t>
            </a:r>
            <a:r>
              <a:rPr lang="en-US" sz="3600" b="1" dirty="0" err="1" smtClean="0"/>
              <a:t>bertahap</a:t>
            </a:r>
            <a:endParaRPr lang="en-US" sz="3600" b="1" dirty="0"/>
          </a:p>
          <a:p>
            <a:r>
              <a:rPr lang="en-US" sz="3600" b="1" dirty="0" smtClean="0"/>
              <a:t>Cara </a:t>
            </a:r>
            <a:r>
              <a:rPr lang="en-US" sz="3600" b="1" dirty="0" err="1" smtClean="0"/>
              <a:t>Registrasi</a:t>
            </a:r>
            <a:endParaRPr lang="en-US" sz="3600" b="1" dirty="0"/>
          </a:p>
          <a:p>
            <a:endParaRPr lang="en-US" sz="3600" b="1" dirty="0" smtClean="0"/>
          </a:p>
          <a:p>
            <a:pPr marL="0" indent="0">
              <a:buNone/>
            </a:pP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7307" r="37155"/>
          <a:stretch/>
        </p:blipFill>
        <p:spPr>
          <a:xfrm>
            <a:off x="592509" y="3449276"/>
            <a:ext cx="7694963" cy="25499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0341" y="8027897"/>
            <a:ext cx="157856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ea typeface="Times New Roman" panose="02020603050405020304" pitchFamily="18" charset="0"/>
              </a:rPr>
              <a:t>a.</a:t>
            </a:r>
            <a:r>
              <a:rPr lang="en-US" sz="3000" b="1" dirty="0">
                <a:ea typeface="Times New Roman" panose="02020603050405020304" pitchFamily="18" charset="0"/>
              </a:rPr>
              <a:t>  Via UMB: </a:t>
            </a:r>
            <a:r>
              <a:rPr lang="en-US" sz="3000" dirty="0">
                <a:ea typeface="Times New Roman" panose="02020603050405020304" pitchFamily="18" charset="0"/>
              </a:rPr>
              <a:t>*444# 	</a:t>
            </a:r>
            <a:r>
              <a:rPr lang="en-US" sz="3000" dirty="0" err="1">
                <a:ea typeface="Times New Roman" panose="02020603050405020304" pitchFamily="18" charset="0"/>
              </a:rPr>
              <a:t>Pilih</a:t>
            </a:r>
            <a:r>
              <a:rPr lang="en-US" sz="3000" dirty="0">
                <a:ea typeface="Times New Roman" panose="02020603050405020304" pitchFamily="18" charset="0"/>
              </a:rPr>
              <a:t> no 1</a:t>
            </a:r>
          </a:p>
          <a:p>
            <a:r>
              <a:rPr lang="en-US" sz="3000" dirty="0" smtClean="0">
                <a:ea typeface="Times New Roman" panose="02020603050405020304" pitchFamily="18" charset="0"/>
              </a:rPr>
              <a:t>b.  </a:t>
            </a:r>
            <a:r>
              <a:rPr lang="en-US" sz="3000" b="1" dirty="0" smtClean="0">
                <a:ea typeface="Times New Roman" panose="02020603050405020304" pitchFamily="18" charset="0"/>
              </a:rPr>
              <a:t>Via </a:t>
            </a:r>
            <a:r>
              <a:rPr lang="en-US" sz="3000" b="1" dirty="0">
                <a:ea typeface="Times New Roman" panose="02020603050405020304" pitchFamily="18" charset="0"/>
              </a:rPr>
              <a:t>SMS</a:t>
            </a:r>
            <a:r>
              <a:rPr lang="en-US" sz="3000" dirty="0">
                <a:ea typeface="Times New Roman" panose="02020603050405020304" pitchFamily="18" charset="0"/>
              </a:rPr>
              <a:t>: </a:t>
            </a:r>
            <a:r>
              <a:rPr lang="en-US" sz="3000" dirty="0" err="1">
                <a:ea typeface="Times New Roman" panose="02020603050405020304" pitchFamily="18" charset="0"/>
              </a:rPr>
              <a:t>Kirim</a:t>
            </a:r>
            <a:r>
              <a:rPr lang="en-US" sz="3000" dirty="0"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ea typeface="Times New Roman" panose="02020603050405020304" pitchFamily="18" charset="0"/>
              </a:rPr>
              <a:t>ke</a:t>
            </a:r>
            <a:r>
              <a:rPr lang="en-US" sz="3000" dirty="0">
                <a:ea typeface="Times New Roman" panose="02020603050405020304" pitchFamily="18" charset="0"/>
              </a:rPr>
              <a:t> 4444</a:t>
            </a:r>
            <a:endParaRPr lang="en-US" sz="3000" dirty="0"/>
          </a:p>
          <a:p>
            <a:pPr>
              <a:buSzPts val="1000"/>
              <a:tabLst>
                <a:tab pos="609600" algn="l"/>
              </a:tabLst>
            </a:pPr>
            <a:r>
              <a:rPr lang="en-US" sz="3000" dirty="0" smtClean="0">
                <a:ea typeface="Times New Roman" panose="02020603050405020304" pitchFamily="18" charset="0"/>
              </a:rPr>
              <a:t>		* </a:t>
            </a:r>
            <a:r>
              <a:rPr lang="en-US" sz="3000" dirty="0" err="1" smtClean="0">
                <a:ea typeface="Times New Roman" panose="02020603050405020304" pitchFamily="18" charset="0"/>
              </a:rPr>
              <a:t>Untuk</a:t>
            </a:r>
            <a:r>
              <a:rPr lang="en-US" sz="3000" dirty="0" smtClean="0"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ea typeface="Times New Roman" panose="02020603050405020304" pitchFamily="18" charset="0"/>
              </a:rPr>
              <a:t>Pelanggan</a:t>
            </a:r>
            <a:r>
              <a:rPr lang="en-US" sz="3000" dirty="0"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ea typeface="Times New Roman" panose="02020603050405020304" pitchFamily="18" charset="0"/>
              </a:rPr>
              <a:t>Baru</a:t>
            </a:r>
            <a:r>
              <a:rPr lang="en-US" sz="3000" dirty="0">
                <a:ea typeface="Times New Roman" panose="02020603050405020304" pitchFamily="18" charset="0"/>
              </a:rPr>
              <a:t> </a:t>
            </a:r>
            <a:r>
              <a:rPr lang="en-US" sz="3000" dirty="0" smtClean="0"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ea typeface="Times New Roman" panose="02020603050405020304" pitchFamily="18" charset="0"/>
              </a:rPr>
              <a:t>Ketik</a:t>
            </a:r>
            <a:r>
              <a:rPr lang="en-US" sz="3000" dirty="0">
                <a:ea typeface="Times New Roman" panose="02020603050405020304" pitchFamily="18" charset="0"/>
              </a:rPr>
              <a:t>: REG(</a:t>
            </a:r>
            <a:r>
              <a:rPr lang="en-US" sz="3000" dirty="0" err="1">
                <a:ea typeface="Times New Roman" panose="02020603050405020304" pitchFamily="18" charset="0"/>
              </a:rPr>
              <a:t>Spasi</a:t>
            </a:r>
            <a:r>
              <a:rPr lang="en-US" sz="3000" dirty="0">
                <a:ea typeface="Times New Roman" panose="02020603050405020304" pitchFamily="18" charset="0"/>
              </a:rPr>
              <a:t>)</a:t>
            </a:r>
            <a:r>
              <a:rPr lang="en-US" sz="3000" dirty="0" err="1">
                <a:ea typeface="Times New Roman" panose="02020603050405020304" pitchFamily="18" charset="0"/>
              </a:rPr>
              <a:t>NIK#Nomor</a:t>
            </a:r>
            <a:r>
              <a:rPr lang="en-US" sz="3000" dirty="0">
                <a:ea typeface="Times New Roman" panose="02020603050405020304" pitchFamily="18" charset="0"/>
              </a:rPr>
              <a:t> KK#</a:t>
            </a:r>
            <a:endParaRPr lang="en-US" sz="3000" dirty="0"/>
          </a:p>
          <a:p>
            <a:r>
              <a:rPr lang="en-US" sz="3000" dirty="0">
                <a:ea typeface="Times New Roman" panose="02020603050405020304" pitchFamily="18" charset="0"/>
              </a:rPr>
              <a:t>        </a:t>
            </a:r>
            <a:r>
              <a:rPr lang="en-US" sz="3000" dirty="0" err="1">
                <a:ea typeface="Times New Roman" panose="02020603050405020304" pitchFamily="18" charset="0"/>
              </a:rPr>
              <a:t>Contoh</a:t>
            </a:r>
            <a:r>
              <a:rPr lang="en-US" sz="3000" dirty="0">
                <a:ea typeface="Times New Roman" panose="02020603050405020304" pitchFamily="18" charset="0"/>
              </a:rPr>
              <a:t>: REG 123456789123456#123456789123456#</a:t>
            </a:r>
            <a:endParaRPr lang="en-US" sz="3000" dirty="0"/>
          </a:p>
          <a:p>
            <a:pPr>
              <a:buSzPts val="1000"/>
              <a:tabLst>
                <a:tab pos="609600" algn="l"/>
              </a:tabLst>
            </a:pPr>
            <a:r>
              <a:rPr lang="en-US" sz="3000" dirty="0" smtClean="0">
                <a:ea typeface="Times New Roman" panose="02020603050405020304" pitchFamily="18" charset="0"/>
              </a:rPr>
              <a:t>	* </a:t>
            </a:r>
            <a:r>
              <a:rPr lang="en-US" sz="3000" dirty="0" err="1" smtClean="0">
                <a:ea typeface="Times New Roman" panose="02020603050405020304" pitchFamily="18" charset="0"/>
              </a:rPr>
              <a:t>Untuk</a:t>
            </a:r>
            <a:r>
              <a:rPr lang="en-US" sz="3000" dirty="0" smtClean="0"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ea typeface="Times New Roman" panose="02020603050405020304" pitchFamily="18" charset="0"/>
              </a:rPr>
              <a:t>Pelanggan</a:t>
            </a:r>
            <a:r>
              <a:rPr lang="en-US" sz="3000" dirty="0">
                <a:ea typeface="Times New Roman" panose="02020603050405020304" pitchFamily="18" charset="0"/>
              </a:rPr>
              <a:t> Lama à </a:t>
            </a:r>
            <a:r>
              <a:rPr lang="en-US" sz="3000" dirty="0" err="1">
                <a:ea typeface="Times New Roman" panose="02020603050405020304" pitchFamily="18" charset="0"/>
              </a:rPr>
              <a:t>Ketik</a:t>
            </a:r>
            <a:r>
              <a:rPr lang="en-US" sz="3000" dirty="0">
                <a:ea typeface="Times New Roman" panose="02020603050405020304" pitchFamily="18" charset="0"/>
              </a:rPr>
              <a:t>: ULANG(</a:t>
            </a:r>
            <a:r>
              <a:rPr lang="en-US" sz="3000" dirty="0" err="1">
                <a:ea typeface="Times New Roman" panose="02020603050405020304" pitchFamily="18" charset="0"/>
              </a:rPr>
              <a:t>Spasi</a:t>
            </a:r>
            <a:r>
              <a:rPr lang="en-US" sz="3000" dirty="0">
                <a:ea typeface="Times New Roman" panose="02020603050405020304" pitchFamily="18" charset="0"/>
              </a:rPr>
              <a:t>)</a:t>
            </a:r>
            <a:r>
              <a:rPr lang="en-US" sz="3000" dirty="0" err="1">
                <a:ea typeface="Times New Roman" panose="02020603050405020304" pitchFamily="18" charset="0"/>
              </a:rPr>
              <a:t>NIK#Nomor</a:t>
            </a:r>
            <a:r>
              <a:rPr lang="en-US" sz="3000" dirty="0">
                <a:ea typeface="Times New Roman" panose="02020603050405020304" pitchFamily="18" charset="0"/>
              </a:rPr>
              <a:t> KK#</a:t>
            </a:r>
            <a:endParaRPr lang="en-US" sz="3000" dirty="0"/>
          </a:p>
          <a:p>
            <a:r>
              <a:rPr lang="en-US" sz="3000" dirty="0">
                <a:ea typeface="Times New Roman" panose="02020603050405020304" pitchFamily="18" charset="0"/>
              </a:rPr>
              <a:t>        </a:t>
            </a:r>
            <a:r>
              <a:rPr lang="en-US" sz="3000" dirty="0" err="1">
                <a:ea typeface="Times New Roman" panose="02020603050405020304" pitchFamily="18" charset="0"/>
              </a:rPr>
              <a:t>Contoh</a:t>
            </a:r>
            <a:r>
              <a:rPr lang="en-US" sz="3000" dirty="0">
                <a:ea typeface="Times New Roman" panose="02020603050405020304" pitchFamily="18" charset="0"/>
              </a:rPr>
              <a:t>: ULANG 123456789123456#123456789123456#</a:t>
            </a:r>
            <a:endParaRPr lang="en-US" sz="3000" dirty="0"/>
          </a:p>
          <a:p>
            <a:r>
              <a:rPr lang="en-US" sz="3000" dirty="0">
                <a:ea typeface="Times New Roman" panose="02020603050405020304" pitchFamily="18" charset="0"/>
              </a:rPr>
              <a:t>c</a:t>
            </a:r>
            <a:r>
              <a:rPr lang="en-US" sz="3000" dirty="0" smtClean="0">
                <a:ea typeface="Times New Roman" panose="02020603050405020304" pitchFamily="18" charset="0"/>
              </a:rPr>
              <a:t>. </a:t>
            </a:r>
            <a:r>
              <a:rPr lang="en-US" sz="3000" dirty="0">
                <a:ea typeface="Times New Roman" panose="02020603050405020304" pitchFamily="18" charset="0"/>
              </a:rPr>
              <a:t>Via Website: </a:t>
            </a:r>
            <a:r>
              <a:rPr lang="en-US" sz="3000" dirty="0">
                <a:ea typeface="Times New Roman" panose="02020603050405020304" pitchFamily="18" charset="0"/>
                <a:hlinkClick r:id="rId4"/>
              </a:rPr>
              <a:t>http://tsel.me/daftar</a:t>
            </a:r>
            <a:r>
              <a:rPr lang="en-US" sz="3000" dirty="0">
                <a:ea typeface="Times New Roman" panose="02020603050405020304" pitchFamily="18" charset="0"/>
              </a:rPr>
              <a:t> </a:t>
            </a:r>
            <a:r>
              <a:rPr lang="en-US" sz="3000" dirty="0" err="1">
                <a:ea typeface="Times New Roman" panose="02020603050405020304" pitchFamily="18" charset="0"/>
              </a:rPr>
              <a:t>atau</a:t>
            </a:r>
            <a:r>
              <a:rPr lang="en-US" sz="3000" dirty="0">
                <a:ea typeface="Times New Roman" panose="02020603050405020304" pitchFamily="18" charset="0"/>
              </a:rPr>
              <a:t> https://</a:t>
            </a:r>
            <a:r>
              <a:rPr lang="en-US" sz="3000" dirty="0" smtClean="0">
                <a:ea typeface="Times New Roman" panose="02020603050405020304" pitchFamily="18" charset="0"/>
              </a:rPr>
              <a:t>www.telkomsel.com/registrasiprabayar</a:t>
            </a:r>
          </a:p>
          <a:p>
            <a:r>
              <a:rPr lang="en-US" sz="3000" dirty="0" smtClean="0">
                <a:ea typeface="Times New Roman" panose="02020603050405020304" pitchFamily="18" charset="0"/>
              </a:rPr>
              <a:t>d. Via </a:t>
            </a:r>
            <a:r>
              <a:rPr lang="en-US" sz="3000" dirty="0">
                <a:ea typeface="Times New Roman" panose="02020603050405020304" pitchFamily="18" charset="0"/>
              </a:rPr>
              <a:t>Call Center: </a:t>
            </a:r>
            <a:r>
              <a:rPr lang="en-US" sz="3000" dirty="0" err="1">
                <a:ea typeface="Times New Roman" panose="02020603050405020304" pitchFamily="18" charset="0"/>
              </a:rPr>
              <a:t>hubungi</a:t>
            </a:r>
            <a:r>
              <a:rPr lang="en-US" sz="3000" dirty="0">
                <a:ea typeface="Times New Roman" panose="02020603050405020304" pitchFamily="18" charset="0"/>
              </a:rPr>
              <a:t> 188</a:t>
            </a:r>
            <a:endParaRPr lang="en-US" sz="3000" dirty="0"/>
          </a:p>
          <a:p>
            <a:r>
              <a:rPr lang="en-US" sz="3000" dirty="0">
                <a:ea typeface="Times New Roman" panose="02020603050405020304" pitchFamily="18" charset="0"/>
              </a:rPr>
              <a:t>e</a:t>
            </a:r>
            <a:r>
              <a:rPr lang="en-US" sz="3000" dirty="0" smtClean="0">
                <a:ea typeface="Times New Roman" panose="02020603050405020304" pitchFamily="18" charset="0"/>
              </a:rPr>
              <a:t>. </a:t>
            </a:r>
            <a:r>
              <a:rPr lang="en-US" sz="3000" dirty="0">
                <a:ea typeface="Times New Roman" panose="02020603050405020304" pitchFamily="18" charset="0"/>
              </a:rPr>
              <a:t>Via GraPARI</a:t>
            </a:r>
            <a:endParaRPr lang="en-US" sz="3000" dirty="0"/>
          </a:p>
          <a:p>
            <a:r>
              <a:rPr lang="en-US" sz="3000" dirty="0">
                <a:ea typeface="Times New Roman" panose="02020603050405020304" pitchFamily="18" charset="0"/>
              </a:rPr>
              <a:t>f</a:t>
            </a:r>
            <a:r>
              <a:rPr lang="en-US" sz="3000" dirty="0" smtClean="0">
                <a:ea typeface="Times New Roman" panose="02020603050405020304" pitchFamily="18" charset="0"/>
              </a:rPr>
              <a:t>. </a:t>
            </a:r>
            <a:r>
              <a:rPr lang="en-US" sz="3000" dirty="0">
                <a:ea typeface="Times New Roman" panose="02020603050405020304" pitchFamily="18" charset="0"/>
              </a:rPr>
              <a:t>Via Virtual Assistant </a:t>
            </a:r>
            <a:r>
              <a:rPr lang="en-US" sz="3000" dirty="0" err="1">
                <a:ea typeface="Times New Roman" panose="02020603050405020304" pitchFamily="18" charset="0"/>
              </a:rPr>
              <a:t>Telkomsel</a:t>
            </a:r>
            <a:r>
              <a:rPr lang="en-US" sz="3000" dirty="0">
                <a:ea typeface="Times New Roman" panose="02020603050405020304" pitchFamily="18" charset="0"/>
              </a:rPr>
              <a:t>, VERONIKA (</a:t>
            </a:r>
            <a:r>
              <a:rPr lang="en-US" sz="3000" dirty="0" err="1">
                <a:ea typeface="Times New Roman" panose="02020603050405020304" pitchFamily="18" charset="0"/>
              </a:rPr>
              <a:t>tersedia</a:t>
            </a:r>
            <a:r>
              <a:rPr lang="en-US" sz="3000" dirty="0">
                <a:ea typeface="Times New Roman" panose="02020603050405020304" pitchFamily="18" charset="0"/>
              </a:rPr>
              <a:t> di LINE, Facebook, </a:t>
            </a:r>
            <a:r>
              <a:rPr lang="en-US" sz="3000" dirty="0" err="1">
                <a:ea typeface="Times New Roman" panose="02020603050405020304" pitchFamily="18" charset="0"/>
              </a:rPr>
              <a:t>dan</a:t>
            </a:r>
            <a:r>
              <a:rPr lang="en-US" sz="3000" dirty="0">
                <a:ea typeface="Times New Roman" panose="02020603050405020304" pitchFamily="18" charset="0"/>
              </a:rPr>
              <a:t> Telegram)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801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120</Words>
  <Application>Microsoft Macintosh PowerPoint</Application>
  <PresentationFormat>Custom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Alur konfirmasi pelanggan </vt:lpstr>
      <vt:lpstr>Informasi </vt:lpstr>
    </vt:vector>
  </TitlesOfParts>
  <Company>PT Telkomsel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Alur konfirmasi pelanggan</dc:title>
  <dc:creator>Niken_D_Wahyuni</dc:creator>
  <cp:lastModifiedBy>Hanif_AA_Fajari</cp:lastModifiedBy>
  <cp:revision>15</cp:revision>
  <dcterms:created xsi:type="dcterms:W3CDTF">2018-03-15T08:14:03Z</dcterms:created>
  <dcterms:modified xsi:type="dcterms:W3CDTF">2018-03-15T19:25:41Z</dcterms:modified>
</cp:coreProperties>
</file>