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
      <p:font typeface="Rubik" panose="020B0604020202020204" charset="-79"/>
      <p:regular r:id="rId26"/>
      <p:bold r:id="rId27"/>
      <p:italic r:id="rId28"/>
      <p:boldItalic r:id="rId29"/>
    </p:embeddedFont>
    <p:embeddedFont>
      <p:font typeface="Rubik Light" panose="020B0604020202020204" charset="-79"/>
      <p:regular r:id="rId30"/>
      <p:bold r:id="rId31"/>
      <p:italic r:id="rId32"/>
      <p:boldItalic r:id="rId33"/>
    </p:embeddedFont>
    <p:embeddedFont>
      <p:font typeface="Rubik Medium" panose="020B0604020202020204" charset="-79"/>
      <p:regular r:id="rId34"/>
      <p:bold r:id="rId35"/>
      <p:italic r:id="rId36"/>
      <p:boldItalic r:id="rId37"/>
    </p:embeddedFont>
    <p:embeddedFont>
      <p:font typeface="Rubik SemiBold" panose="020B0604020202020204" charset="-79"/>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TFmFoeNs8+g57EKKd8hQk/sKz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00" y="126"/>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6a97bc69ad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26a97bc69ad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a97bc69ad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26a97bc69ad_1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6aa52ee43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26aa52ee430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aa52ee43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26aa52ee430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aa52ee43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26aa52ee430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6aa52ee43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26aa52ee430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6aa52ee43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26aa52ee430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aa52ee4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26aa52ee43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5ee868302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a97bc69ad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6a97bc69ad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a97bc69ad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26a97bc69ad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github.com/gilangwd/SSIS-ETL-Bank-BTPN-Syariah"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public.tableau.com/app/profile/gilang.wiradhyaksa/viz/BTPN_Syariah_Credit_Card_Customer/BTPNSCreditCardCustomer" TargetMode="Externa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public.tableau.com/app/profile/gilang.wiradhyaksa/viz/BTPN_Syariah_Credit_Card_Customer/BTPNSCreditCardCustomer"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hyperlink" Target="https://public.tableau.com/app/profile/gilang.wiradhyaksa/viz/BTPN_Syariah_Credit_Card_Customer/BTPNSCreditCardCustomer" TargetMode="Externa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hyperlink" Target="https://public.tableau.com/app/profile/gilang.wiradhyaksa/viz/BTPN_Syariah_Credit_Card_Customer/BTPNSCreditCardCustomer"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public.tableau.com/app/profile/gilang.wiradhyaksa/viz/BTPN_Syariah_Credit_Card_Customer/BTPNSCreditCardCustomer"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github.com/gilangwd/SSIS-ETL-Bank-BTPN-Syariah" TargetMode="External"/><Relationship Id="rId5" Type="http://schemas.openxmlformats.org/officeDocument/2006/relationships/hyperlink" Target="https://youtu.be/6J4IU2deZZw" TargetMode="Externa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gilangwiradhyaksa/" TargetMode="External"/><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rive.google.com/file/d/1cebb9dT2SWMhe_E-x6dEaSI5UZcKKESw/view?usp=sharing" TargetMode="External"/><Relationship Id="rId5" Type="http://schemas.openxmlformats.org/officeDocument/2006/relationships/hyperlink" Target="https://drive.google.com/file/d/1OtmqInZ3iZayRZL7C-06EipHP_Nx8qqD/view?usp=sharing"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youtu.be/6J4IU2deZZw"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github.com/gilangwd/SSIS-ETL-Bank-BTPN-Syariah"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github.com/gilangwd/SSIS-ETL-Bank-BTPN-Syariah"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900" y="1243375"/>
            <a:ext cx="5619900" cy="2031900"/>
          </a:xfrm>
          <a:prstGeom prst="rect">
            <a:avLst/>
          </a:prstGeom>
          <a:noFill/>
          <a:ln>
            <a:noFill/>
          </a:ln>
          <a:effectLst>
            <a:outerShdw blurRad="57150" dist="19050" dir="5400000" algn="bl" rotWithShape="0">
              <a:srgbClr val="000000">
                <a:alpha val="48235"/>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4000" b="1">
                <a:solidFill>
                  <a:schemeClr val="lt1"/>
                </a:solidFill>
                <a:latin typeface="Rubik"/>
                <a:ea typeface="Rubik"/>
                <a:cs typeface="Rubik"/>
                <a:sym typeface="Rubik"/>
              </a:rPr>
              <a:t>ETL for Bank BTPN </a:t>
            </a:r>
            <a:endParaRPr sz="4000" b="1">
              <a:solidFill>
                <a:schemeClr val="lt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4500"/>
              <a:buFont typeface="Arial"/>
              <a:buNone/>
            </a:pPr>
            <a:r>
              <a:rPr lang="en" sz="4000" b="1">
                <a:solidFill>
                  <a:schemeClr val="lt1"/>
                </a:solidFill>
                <a:latin typeface="Rubik"/>
                <a:ea typeface="Rubik"/>
                <a:cs typeface="Rubik"/>
                <a:sym typeface="Rubik"/>
              </a:rPr>
              <a:t>Syariah Credit Card </a:t>
            </a:r>
            <a:endParaRPr sz="4000" b="1">
              <a:solidFill>
                <a:schemeClr val="lt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4500"/>
              <a:buFont typeface="Arial"/>
              <a:buNone/>
            </a:pPr>
            <a:r>
              <a:rPr lang="en" sz="4000" b="1">
                <a:solidFill>
                  <a:schemeClr val="lt1"/>
                </a:solidFill>
                <a:latin typeface="Rubik"/>
                <a:ea typeface="Rubik"/>
                <a:cs typeface="Rubik"/>
                <a:sym typeface="Rubik"/>
              </a:rPr>
              <a:t>Customer</a:t>
            </a:r>
            <a:endParaRPr sz="4000" b="0" i="0" u="none" strike="noStrike" cap="none">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8235"/>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a:solidFill>
                  <a:schemeClr val="lt1"/>
                </a:solidFill>
                <a:latin typeface="Rubik SemiBold"/>
                <a:ea typeface="Rubik SemiBold"/>
                <a:cs typeface="Rubik SemiBold"/>
                <a:sym typeface="Rubik SemiBold"/>
              </a:rPr>
              <a:t>BTPN Syariah</a:t>
            </a:r>
            <a:r>
              <a:rPr lang="en" sz="2500" b="0" i="0" u="none" strike="noStrike" cap="none">
                <a:solidFill>
                  <a:schemeClr val="lt1"/>
                </a:solidFill>
                <a:latin typeface="Rubik SemiBold"/>
                <a:ea typeface="Rubik SemiBold"/>
                <a:cs typeface="Rubik SemiBold"/>
                <a:sym typeface="Rubik SemiBold"/>
              </a:rPr>
              <a:t> - Data Engineer</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dist="19050" dir="5400000" algn="bl" rotWithShape="0">
              <a:srgbClr val="000000">
                <a:alpha val="48235"/>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Rubik Light"/>
                <a:ea typeface="Rubik Light"/>
                <a:cs typeface="Rubik Light"/>
                <a:sym typeface="Rubik Light"/>
              </a:rPr>
              <a:t>Presented by</a:t>
            </a:r>
            <a:endParaRPr sz="2000" b="0" i="0" u="none" strike="noStrike" cap="none">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Gilang Wiradhyaksa</a:t>
            </a:r>
            <a:endParaRPr sz="3000" b="0" i="0" u="none" strike="noStrike" cap="none">
              <a:solidFill>
                <a:schemeClr val="lt1"/>
              </a:solidFill>
              <a:latin typeface="Rubik Light"/>
              <a:ea typeface="Rubik Light"/>
              <a:cs typeface="Rubik Light"/>
              <a:sym typeface="Rubik Light"/>
            </a:endParaRPr>
          </a:p>
        </p:txBody>
      </p:sp>
      <p:pic>
        <p:nvPicPr>
          <p:cNvPr id="61" name="Google Shape;61;p1"/>
          <p:cNvPicPr preferRelativeResize="0"/>
          <p:nvPr/>
        </p:nvPicPr>
        <p:blipFill rotWithShape="1">
          <a:blip r:embed="rId5">
            <a:alphaModFix/>
          </a:blip>
          <a:srcRect/>
          <a:stretch/>
        </p:blipFill>
        <p:spPr>
          <a:xfrm>
            <a:off x="2246350" y="225049"/>
            <a:ext cx="932058" cy="541300"/>
          </a:xfrm>
          <a:prstGeom prst="rect">
            <a:avLst/>
          </a:prstGeom>
          <a:noFill/>
          <a:ln>
            <a:noFill/>
          </a:ln>
        </p:spPr>
      </p:pic>
      <p:pic>
        <p:nvPicPr>
          <p:cNvPr id="5" name="Picture 4">
            <a:extLst>
              <a:ext uri="{FF2B5EF4-FFF2-40B4-BE49-F238E27FC236}">
                <a16:creationId xmlns:a16="http://schemas.microsoft.com/office/drawing/2014/main" id="{6224A104-585A-9825-E29B-969BCAFE5E4D}"/>
              </a:ext>
            </a:extLst>
          </p:cNvPr>
          <p:cNvPicPr>
            <a:picLocks noChangeAspect="1"/>
          </p:cNvPicPr>
          <p:nvPr/>
        </p:nvPicPr>
        <p:blipFill>
          <a:blip r:embed="rId6"/>
          <a:stretch>
            <a:fillRect/>
          </a:stretch>
        </p:blipFill>
        <p:spPr>
          <a:xfrm>
            <a:off x="5990963" y="2906101"/>
            <a:ext cx="2783689" cy="954300"/>
          </a:xfrm>
          <a:prstGeom prst="rect">
            <a:avLst/>
          </a:prstGeom>
        </p:spPr>
      </p:pic>
      <p:pic>
        <p:nvPicPr>
          <p:cNvPr id="7" name="Picture 6">
            <a:extLst>
              <a:ext uri="{FF2B5EF4-FFF2-40B4-BE49-F238E27FC236}">
                <a16:creationId xmlns:a16="http://schemas.microsoft.com/office/drawing/2014/main" id="{C53C0E44-F4EC-559A-6C65-5D993473BF4D}"/>
              </a:ext>
            </a:extLst>
          </p:cNvPr>
          <p:cNvPicPr>
            <a:picLocks noChangeAspect="1"/>
          </p:cNvPicPr>
          <p:nvPr/>
        </p:nvPicPr>
        <p:blipFill>
          <a:blip r:embed="rId7"/>
          <a:stretch>
            <a:fillRect/>
          </a:stretch>
        </p:blipFill>
        <p:spPr>
          <a:xfrm>
            <a:off x="4450791" y="3805041"/>
            <a:ext cx="1847225" cy="713609"/>
          </a:xfrm>
          <a:prstGeom prst="rect">
            <a:avLst/>
          </a:prstGeom>
        </p:spPr>
      </p:pic>
      <p:pic>
        <p:nvPicPr>
          <p:cNvPr id="11" name="Picture 10">
            <a:extLst>
              <a:ext uri="{FF2B5EF4-FFF2-40B4-BE49-F238E27FC236}">
                <a16:creationId xmlns:a16="http://schemas.microsoft.com/office/drawing/2014/main" id="{A2999C46-1CD3-063A-8C9F-23CFAC3E8DB7}"/>
              </a:ext>
            </a:extLst>
          </p:cNvPr>
          <p:cNvPicPr>
            <a:picLocks noChangeAspect="1"/>
          </p:cNvPicPr>
          <p:nvPr/>
        </p:nvPicPr>
        <p:blipFill rotWithShape="1">
          <a:blip r:embed="rId8"/>
          <a:srcRect t="35296" b="32877"/>
          <a:stretch/>
        </p:blipFill>
        <p:spPr>
          <a:xfrm>
            <a:off x="6562754" y="4212426"/>
            <a:ext cx="2488492" cy="7920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g26a97bc69ad_1_4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6" name="Google Shape;146;g26a97bc69ad_1_4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7" name="Google Shape;147;g26a97bc69ad_1_44"/>
          <p:cNvSpPr txBox="1"/>
          <p:nvPr/>
        </p:nvSpPr>
        <p:spPr>
          <a:xfrm>
            <a:off x="7089500" y="1041675"/>
            <a:ext cx="1856100" cy="13914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Roboto"/>
                <a:ea typeface="Roboto"/>
                <a:cs typeface="Roboto"/>
                <a:sym typeface="Roboto"/>
              </a:rPr>
              <a:t>Bash command to run </a:t>
            </a:r>
            <a:r>
              <a:rPr lang="en" b="1">
                <a:solidFill>
                  <a:schemeClr val="dk1"/>
                </a:solidFill>
                <a:latin typeface="Roboto"/>
                <a:ea typeface="Roboto"/>
                <a:cs typeface="Roboto"/>
                <a:sym typeface="Roboto"/>
              </a:rPr>
              <a:t>SSIS Package</a:t>
            </a:r>
            <a:r>
              <a:rPr lang="en">
                <a:solidFill>
                  <a:schemeClr val="dk1"/>
                </a:solidFill>
                <a:latin typeface="Roboto"/>
                <a:ea typeface="Roboto"/>
                <a:cs typeface="Roboto"/>
                <a:sym typeface="Roboto"/>
              </a:rPr>
              <a:t> (dtsx file) that executed using </a:t>
            </a:r>
            <a:r>
              <a:rPr lang="en" b="1">
                <a:solidFill>
                  <a:schemeClr val="dk1"/>
                </a:solidFill>
                <a:latin typeface="Roboto"/>
                <a:ea typeface="Roboto"/>
                <a:cs typeface="Roboto"/>
                <a:sym typeface="Roboto"/>
              </a:rPr>
              <a:t>Apache Airflow</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p:txBody>
      </p:sp>
      <p:sp>
        <p:nvSpPr>
          <p:cNvPr id="148" name="Google Shape;148;g26a97bc69ad_1_44"/>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Apache Airflow DAGs (.py)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sp>
        <p:nvSpPr>
          <p:cNvPr id="150" name="Google Shape;150;g26a97bc69ad_1_44"/>
          <p:cNvSpPr txBox="1"/>
          <p:nvPr/>
        </p:nvSpPr>
        <p:spPr>
          <a:xfrm>
            <a:off x="3958973" y="3197013"/>
            <a:ext cx="3039900" cy="16392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chemeClr val="dk1"/>
                </a:solidFill>
                <a:latin typeface="Roboto"/>
                <a:ea typeface="Roboto"/>
                <a:cs typeface="Roboto"/>
                <a:sym typeface="Roboto"/>
              </a:rPr>
              <a:t>Result of SSIS Package that have been executed. The ETL process is done and produce clean data to be further used for data </a:t>
            </a:r>
            <a:r>
              <a:rPr lang="en" b="1" dirty="0">
                <a:solidFill>
                  <a:schemeClr val="dk1"/>
                </a:solidFill>
                <a:latin typeface="Roboto"/>
                <a:ea typeface="Roboto"/>
                <a:cs typeface="Roboto"/>
                <a:sym typeface="Roboto"/>
              </a:rPr>
              <a:t>visualization </a:t>
            </a:r>
            <a:r>
              <a:rPr lang="en" dirty="0">
                <a:solidFill>
                  <a:schemeClr val="dk1"/>
                </a:solidFill>
                <a:latin typeface="Roboto"/>
                <a:ea typeface="Roboto"/>
                <a:cs typeface="Roboto"/>
                <a:sym typeface="Roboto"/>
              </a:rPr>
              <a:t>in </a:t>
            </a:r>
            <a:r>
              <a:rPr lang="en" b="1" dirty="0">
                <a:solidFill>
                  <a:schemeClr val="dk1"/>
                </a:solidFill>
                <a:latin typeface="Roboto"/>
                <a:ea typeface="Roboto"/>
                <a:cs typeface="Roboto"/>
                <a:sym typeface="Roboto"/>
              </a:rPr>
              <a:t>Tableau</a:t>
            </a:r>
            <a:r>
              <a:rPr lang="en" dirty="0">
                <a:solidFill>
                  <a:schemeClr val="dk1"/>
                </a:solidFill>
                <a:latin typeface="Roboto"/>
                <a:ea typeface="Roboto"/>
                <a:cs typeface="Roboto"/>
                <a:sym typeface="Roboto"/>
              </a:rPr>
              <a:t>.</a:t>
            </a:r>
            <a:endParaRPr dirty="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dirty="0">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3781AEF2-CF1C-A825-10FD-1A71743965D7}"/>
              </a:ext>
            </a:extLst>
          </p:cNvPr>
          <p:cNvPicPr>
            <a:picLocks noChangeAspect="1"/>
          </p:cNvPicPr>
          <p:nvPr/>
        </p:nvPicPr>
        <p:blipFill rotWithShape="1">
          <a:blip r:embed="rId6"/>
          <a:srcRect b="59569"/>
          <a:stretch/>
        </p:blipFill>
        <p:spPr>
          <a:xfrm>
            <a:off x="337800" y="815701"/>
            <a:ext cx="6550474" cy="1922244"/>
          </a:xfrm>
          <a:prstGeom prst="rect">
            <a:avLst/>
          </a:prstGeom>
        </p:spPr>
      </p:pic>
      <p:pic>
        <p:nvPicPr>
          <p:cNvPr id="5" name="Picture 4">
            <a:extLst>
              <a:ext uri="{FF2B5EF4-FFF2-40B4-BE49-F238E27FC236}">
                <a16:creationId xmlns:a16="http://schemas.microsoft.com/office/drawing/2014/main" id="{5B7C88E4-BC05-F4B7-1E57-55772157A427}"/>
              </a:ext>
            </a:extLst>
          </p:cNvPr>
          <p:cNvPicPr>
            <a:picLocks noChangeAspect="1"/>
          </p:cNvPicPr>
          <p:nvPr/>
        </p:nvPicPr>
        <p:blipFill rotWithShape="1">
          <a:blip r:embed="rId7"/>
          <a:srcRect t="61704"/>
          <a:stretch/>
        </p:blipFill>
        <p:spPr>
          <a:xfrm>
            <a:off x="337800" y="2929505"/>
            <a:ext cx="3283373" cy="19697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6" name="Google Shape;156;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57" name="Google Shape;157;g23ec2985a68_1_49"/>
          <p:cNvSpPr txBox="1"/>
          <p:nvPr/>
        </p:nvSpPr>
        <p:spPr>
          <a:xfrm>
            <a:off x="340500" y="604438"/>
            <a:ext cx="8463000" cy="6003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457200" marR="0" lvl="0" indent="-400050" algn="l" rtl="0">
              <a:lnSpc>
                <a:spcPct val="100000"/>
              </a:lnSpc>
              <a:spcBef>
                <a:spcPts val="1000"/>
              </a:spcBef>
              <a:spcAft>
                <a:spcPts val="0"/>
              </a:spcAft>
              <a:buClr>
                <a:srgbClr val="000000"/>
              </a:buClr>
              <a:buSzPts val="2700"/>
              <a:buFont typeface="Rubik"/>
              <a:buAutoNum type="arabicPeriod" startAt="3"/>
            </a:pPr>
            <a:r>
              <a:rPr lang="en" sz="2700" b="1">
                <a:solidFill>
                  <a:schemeClr val="dk1"/>
                </a:solidFill>
                <a:latin typeface="Rubik"/>
                <a:ea typeface="Rubik"/>
                <a:cs typeface="Rubik"/>
                <a:sym typeface="Rubik"/>
              </a:rPr>
              <a:t>Creating Visualization with Tableau</a:t>
            </a:r>
            <a:endParaRPr sz="2700" b="1" i="0" u="none" strike="noStrike" cap="none">
              <a:solidFill>
                <a:srgbClr val="000000"/>
              </a:solidFill>
              <a:latin typeface="Rubik"/>
              <a:ea typeface="Rubik"/>
              <a:cs typeface="Rubik"/>
              <a:sym typeface="Rubik"/>
            </a:endParaRPr>
          </a:p>
        </p:txBody>
      </p:sp>
      <p:sp>
        <p:nvSpPr>
          <p:cNvPr id="158" name="Google Shape;158;g23ec2985a68_1_49"/>
          <p:cNvSpPr txBox="1"/>
          <p:nvPr/>
        </p:nvSpPr>
        <p:spPr>
          <a:xfrm>
            <a:off x="6245375" y="1465075"/>
            <a:ext cx="2733300" cy="33093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en">
                <a:latin typeface="Rubik"/>
                <a:ea typeface="Rubik"/>
                <a:cs typeface="Rubik"/>
                <a:sym typeface="Rubik"/>
              </a:rPr>
              <a:t>Add Text File then choose CSV file that has been cleaned before. Repeat this step until all CSV file is loaded to Tableau.</a:t>
            </a:r>
            <a:endParaRPr>
              <a:latin typeface="Rubik"/>
              <a:ea typeface="Rubik"/>
              <a:cs typeface="Rubik"/>
              <a:sym typeface="Rubik"/>
            </a:endParaRPr>
          </a:p>
          <a:p>
            <a:pPr marL="0" marR="0" lvl="0" indent="0" algn="l" rtl="0">
              <a:lnSpc>
                <a:spcPct val="150000"/>
              </a:lnSpc>
              <a:spcBef>
                <a:spcPts val="0"/>
              </a:spcBef>
              <a:spcAft>
                <a:spcPts val="0"/>
              </a:spcAft>
              <a:buNone/>
            </a:pPr>
            <a:endParaRPr>
              <a:latin typeface="Rubik"/>
              <a:ea typeface="Rubik"/>
              <a:cs typeface="Rubik"/>
              <a:sym typeface="Rubik"/>
            </a:endParaRPr>
          </a:p>
          <a:p>
            <a:pPr marL="0" marR="0" lvl="0" indent="0" algn="l" rtl="0">
              <a:lnSpc>
                <a:spcPct val="150000"/>
              </a:lnSpc>
              <a:spcBef>
                <a:spcPts val="0"/>
              </a:spcBef>
              <a:spcAft>
                <a:spcPts val="0"/>
              </a:spcAft>
              <a:buNone/>
            </a:pPr>
            <a:r>
              <a:rPr lang="en">
                <a:latin typeface="Rubik"/>
                <a:ea typeface="Rubik"/>
                <a:cs typeface="Rubik"/>
                <a:sym typeface="Rubik"/>
              </a:rPr>
              <a:t>Set a relation between CSV file. Choose the foreign key between data to create a relation.</a:t>
            </a:r>
            <a:endParaRPr>
              <a:latin typeface="Rubik"/>
              <a:ea typeface="Rubik"/>
              <a:cs typeface="Rubik"/>
              <a:sym typeface="Rubik"/>
            </a:endParaRPr>
          </a:p>
        </p:txBody>
      </p:sp>
      <p:pic>
        <p:nvPicPr>
          <p:cNvPr id="3" name="Picture 2">
            <a:extLst>
              <a:ext uri="{FF2B5EF4-FFF2-40B4-BE49-F238E27FC236}">
                <a16:creationId xmlns:a16="http://schemas.microsoft.com/office/drawing/2014/main" id="{EDDEA4B5-1F12-6CF5-D6A4-0DC61D2AE838}"/>
              </a:ext>
            </a:extLst>
          </p:cNvPr>
          <p:cNvPicPr>
            <a:picLocks noChangeAspect="1"/>
          </p:cNvPicPr>
          <p:nvPr/>
        </p:nvPicPr>
        <p:blipFill rotWithShape="1">
          <a:blip r:embed="rId5"/>
          <a:srcRect t="-1" r="42935" b="46872"/>
          <a:stretch/>
        </p:blipFill>
        <p:spPr>
          <a:xfrm>
            <a:off x="340500" y="1649412"/>
            <a:ext cx="5678341" cy="31249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g26a97bc69ad_1_5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65" name="Google Shape;165;g26a97bc69ad_1_5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66" name="Google Shape;166;g26a97bc69ad_1_57"/>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Tableau Dashboard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sp>
        <p:nvSpPr>
          <p:cNvPr id="167" name="Google Shape;167;g26a97bc69ad_1_57"/>
          <p:cNvSpPr txBox="1"/>
          <p:nvPr/>
        </p:nvSpPr>
        <p:spPr>
          <a:xfrm>
            <a:off x="337800" y="815675"/>
            <a:ext cx="8379600" cy="64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Rubik"/>
                <a:ea typeface="Rubik"/>
                <a:cs typeface="Rubik"/>
                <a:sym typeface="Rubik"/>
              </a:rPr>
              <a:t>Churn Distribution</a:t>
            </a:r>
            <a:endParaRPr sz="2400" b="1">
              <a:solidFill>
                <a:schemeClr val="dk1"/>
              </a:solidFill>
              <a:latin typeface="Rubik"/>
              <a:ea typeface="Rubik"/>
              <a:cs typeface="Rubik"/>
              <a:sym typeface="Rubik"/>
            </a:endParaRPr>
          </a:p>
        </p:txBody>
      </p:sp>
      <p:sp>
        <p:nvSpPr>
          <p:cNvPr id="169" name="Google Shape;169;g26a97bc69ad_1_57"/>
          <p:cNvSpPr txBox="1"/>
          <p:nvPr/>
        </p:nvSpPr>
        <p:spPr>
          <a:xfrm>
            <a:off x="4572000" y="1762625"/>
            <a:ext cx="24534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Rubik"/>
                <a:ea typeface="Rubik"/>
                <a:cs typeface="Rubik"/>
                <a:sym typeface="Rubik"/>
              </a:rPr>
              <a:t>Churn Rate</a:t>
            </a:r>
            <a:endParaRPr sz="2000">
              <a:solidFill>
                <a:schemeClr val="dk1"/>
              </a:solidFill>
              <a:latin typeface="Rubik"/>
              <a:ea typeface="Rubik"/>
              <a:cs typeface="Rubik"/>
              <a:sym typeface="Rubik"/>
            </a:endParaRPr>
          </a:p>
        </p:txBody>
      </p:sp>
      <p:sp>
        <p:nvSpPr>
          <p:cNvPr id="170" name="Google Shape;170;g26a97bc69ad_1_57"/>
          <p:cNvSpPr txBox="1"/>
          <p:nvPr/>
        </p:nvSpPr>
        <p:spPr>
          <a:xfrm>
            <a:off x="4572000" y="2225225"/>
            <a:ext cx="3884700" cy="20445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Rubik"/>
              <a:buChar char="●"/>
            </a:pPr>
            <a:r>
              <a:rPr lang="en" sz="1600">
                <a:solidFill>
                  <a:schemeClr val="dk1"/>
                </a:solidFill>
                <a:latin typeface="Rubik"/>
                <a:ea typeface="Rubik"/>
                <a:cs typeface="Rubik"/>
                <a:sym typeface="Rubik"/>
              </a:rPr>
              <a:t>Churn customer for BTPN Syariah Credit Card customer is at </a:t>
            </a:r>
            <a:r>
              <a:rPr lang="en" sz="1600" b="1">
                <a:solidFill>
                  <a:schemeClr val="dk1"/>
                </a:solidFill>
                <a:latin typeface="Rubik"/>
                <a:ea typeface="Rubik"/>
                <a:cs typeface="Rubik"/>
                <a:sym typeface="Rubik"/>
              </a:rPr>
              <a:t>16.07%</a:t>
            </a:r>
            <a:r>
              <a:rPr lang="en" sz="1600">
                <a:solidFill>
                  <a:schemeClr val="dk1"/>
                </a:solidFill>
                <a:latin typeface="Rubik"/>
                <a:ea typeface="Rubik"/>
                <a:cs typeface="Rubik"/>
                <a:sym typeface="Rubik"/>
              </a:rPr>
              <a:t>. </a:t>
            </a:r>
            <a:endParaRPr sz="1600">
              <a:solidFill>
                <a:schemeClr val="dk1"/>
              </a:solidFill>
              <a:latin typeface="Rubik"/>
              <a:ea typeface="Rubik"/>
              <a:cs typeface="Rubik"/>
              <a:sym typeface="Rubik"/>
            </a:endParaRPr>
          </a:p>
          <a:p>
            <a:pPr marL="0" lvl="0" indent="0" algn="l" rtl="0">
              <a:spcBef>
                <a:spcPts val="0"/>
              </a:spcBef>
              <a:spcAft>
                <a:spcPts val="0"/>
              </a:spcAft>
              <a:buNone/>
            </a:pPr>
            <a:endParaRPr sz="1600">
              <a:solidFill>
                <a:schemeClr val="dk1"/>
              </a:solidFill>
              <a:latin typeface="Rubik"/>
              <a:ea typeface="Rubik"/>
              <a:cs typeface="Rubik"/>
              <a:sym typeface="Rubik"/>
            </a:endParaRPr>
          </a:p>
          <a:p>
            <a:pPr marL="457200" lvl="0" indent="-330200" algn="l" rtl="0">
              <a:spcBef>
                <a:spcPts val="0"/>
              </a:spcBef>
              <a:spcAft>
                <a:spcPts val="0"/>
              </a:spcAft>
              <a:buClr>
                <a:schemeClr val="dk1"/>
              </a:buClr>
              <a:buSzPts val="1600"/>
              <a:buFont typeface="Rubik"/>
              <a:buChar char="●"/>
            </a:pPr>
            <a:r>
              <a:rPr lang="en" sz="1600">
                <a:solidFill>
                  <a:schemeClr val="dk1"/>
                </a:solidFill>
                <a:latin typeface="Rubik"/>
                <a:ea typeface="Rubik"/>
                <a:cs typeface="Rubik"/>
                <a:sym typeface="Rubik"/>
              </a:rPr>
              <a:t>Considered bad because according to forbes.com the </a:t>
            </a:r>
            <a:r>
              <a:rPr lang="en" sz="1600" b="1">
                <a:solidFill>
                  <a:schemeClr val="dk1"/>
                </a:solidFill>
                <a:latin typeface="Rubik"/>
                <a:ea typeface="Rubik"/>
                <a:cs typeface="Rubik"/>
                <a:sym typeface="Rubik"/>
              </a:rPr>
              <a:t>normal churn rate is 5-7%</a:t>
            </a:r>
            <a:r>
              <a:rPr lang="en" sz="1600">
                <a:solidFill>
                  <a:schemeClr val="dk1"/>
                </a:solidFill>
                <a:latin typeface="Rubik"/>
                <a:ea typeface="Rubik"/>
                <a:cs typeface="Rubik"/>
                <a:sym typeface="Rubik"/>
              </a:rPr>
              <a:t>. </a:t>
            </a:r>
            <a:endParaRPr sz="1600">
              <a:solidFill>
                <a:schemeClr val="dk1"/>
              </a:solidFill>
              <a:latin typeface="Rubik"/>
              <a:ea typeface="Rubik"/>
              <a:cs typeface="Rubik"/>
              <a:sym typeface="Rubik"/>
            </a:endParaRPr>
          </a:p>
        </p:txBody>
      </p:sp>
      <p:pic>
        <p:nvPicPr>
          <p:cNvPr id="3" name="Picture 2">
            <a:extLst>
              <a:ext uri="{FF2B5EF4-FFF2-40B4-BE49-F238E27FC236}">
                <a16:creationId xmlns:a16="http://schemas.microsoft.com/office/drawing/2014/main" id="{B964BF78-6B29-4EE9-8005-4117A4B44572}"/>
              </a:ext>
            </a:extLst>
          </p:cNvPr>
          <p:cNvPicPr>
            <a:picLocks noChangeAspect="1"/>
          </p:cNvPicPr>
          <p:nvPr/>
        </p:nvPicPr>
        <p:blipFill rotWithShape="1">
          <a:blip r:embed="rId6"/>
          <a:srcRect r="16143"/>
          <a:stretch/>
        </p:blipFill>
        <p:spPr>
          <a:xfrm>
            <a:off x="337800" y="1762625"/>
            <a:ext cx="3884601" cy="2754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g26aa52ee430_0_25"/>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76" name="Google Shape;176;g26aa52ee430_0_2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77" name="Google Shape;177;g26aa52ee430_0_25"/>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Tableau Dashboard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sp>
        <p:nvSpPr>
          <p:cNvPr id="178" name="Google Shape;178;g26aa52ee430_0_25"/>
          <p:cNvSpPr txBox="1"/>
          <p:nvPr/>
        </p:nvSpPr>
        <p:spPr>
          <a:xfrm>
            <a:off x="337800" y="815675"/>
            <a:ext cx="8379600" cy="64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Rubik"/>
                <a:ea typeface="Rubik"/>
                <a:cs typeface="Rubik"/>
                <a:sym typeface="Rubik"/>
              </a:rPr>
              <a:t>Income Category by Customer Churn</a:t>
            </a:r>
            <a:endParaRPr sz="2400" b="1">
              <a:solidFill>
                <a:schemeClr val="dk1"/>
              </a:solidFill>
              <a:latin typeface="Rubik"/>
              <a:ea typeface="Rubik"/>
              <a:cs typeface="Rubik"/>
              <a:sym typeface="Rubik"/>
            </a:endParaRPr>
          </a:p>
        </p:txBody>
      </p:sp>
      <p:sp>
        <p:nvSpPr>
          <p:cNvPr id="179" name="Google Shape;179;g26aa52ee430_0_25"/>
          <p:cNvSpPr txBox="1"/>
          <p:nvPr/>
        </p:nvSpPr>
        <p:spPr>
          <a:xfrm>
            <a:off x="6233025" y="1461275"/>
            <a:ext cx="24534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ubik"/>
                <a:ea typeface="Rubik"/>
                <a:cs typeface="Rubik"/>
                <a:sym typeface="Rubik"/>
              </a:rPr>
              <a:t>Income Category</a:t>
            </a:r>
            <a:endParaRPr sz="1800">
              <a:solidFill>
                <a:schemeClr val="dk1"/>
              </a:solidFill>
              <a:latin typeface="Rubik"/>
              <a:ea typeface="Rubik"/>
              <a:cs typeface="Rubik"/>
              <a:sym typeface="Rubik"/>
            </a:endParaRPr>
          </a:p>
        </p:txBody>
      </p:sp>
      <p:sp>
        <p:nvSpPr>
          <p:cNvPr id="180" name="Google Shape;180;g26aa52ee430_0_25"/>
          <p:cNvSpPr txBox="1"/>
          <p:nvPr/>
        </p:nvSpPr>
        <p:spPr>
          <a:xfrm>
            <a:off x="6233025" y="1923875"/>
            <a:ext cx="2616300" cy="2496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Most of the credit card customer is in </a:t>
            </a:r>
            <a:r>
              <a:rPr lang="en" b="1">
                <a:solidFill>
                  <a:schemeClr val="dk1"/>
                </a:solidFill>
                <a:latin typeface="Rubik"/>
                <a:ea typeface="Rubik"/>
                <a:cs typeface="Rubik"/>
                <a:sym typeface="Rubik"/>
              </a:rPr>
              <a:t>low-income category</a:t>
            </a:r>
            <a:r>
              <a:rPr lang="en">
                <a:solidFill>
                  <a:schemeClr val="dk1"/>
                </a:solidFill>
                <a:latin typeface="Rubik"/>
                <a:ea typeface="Rubik"/>
                <a:cs typeface="Rubik"/>
                <a:sym typeface="Rubik"/>
              </a:rPr>
              <a:t>. </a:t>
            </a:r>
            <a:endParaRPr>
              <a:solidFill>
                <a:schemeClr val="dk1"/>
              </a:solidFill>
              <a:latin typeface="Rubik"/>
              <a:ea typeface="Rubik"/>
              <a:cs typeface="Rubik"/>
              <a:sym typeface="Rubik"/>
            </a:endParaRPr>
          </a:p>
          <a:p>
            <a:pPr marL="0" lvl="0" indent="0" algn="l" rtl="0">
              <a:spcBef>
                <a:spcPts val="0"/>
              </a:spcBef>
              <a:spcAft>
                <a:spcPts val="0"/>
              </a:spcAft>
              <a:buNone/>
            </a:pPr>
            <a:endParaRPr>
              <a:solidFill>
                <a:schemeClr val="dk1"/>
              </a:solidFill>
              <a:latin typeface="Rubik"/>
              <a:ea typeface="Rubik"/>
              <a:cs typeface="Rubik"/>
              <a:sym typeface="Rubik"/>
            </a:endParaRPr>
          </a:p>
          <a:p>
            <a:pPr marL="0" lvl="0" indent="0" algn="l" rtl="0">
              <a:spcBef>
                <a:spcPts val="0"/>
              </a:spcBef>
              <a:spcAft>
                <a:spcPts val="0"/>
              </a:spcAft>
              <a:buNone/>
            </a:pPr>
            <a:endParaRPr>
              <a:solidFill>
                <a:schemeClr val="dk1"/>
              </a:solidFill>
              <a:latin typeface="Rubik"/>
              <a:ea typeface="Rubik"/>
              <a:cs typeface="Rubik"/>
              <a:sym typeface="Rubik"/>
            </a:endParaRPr>
          </a:p>
          <a:p>
            <a:pPr marL="457200" lvl="0" indent="-317500" algn="l" rtl="0">
              <a:spcBef>
                <a:spcPts val="0"/>
              </a:spcBef>
              <a:spcAft>
                <a:spcPts val="0"/>
              </a:spcAft>
              <a:buClr>
                <a:schemeClr val="dk1"/>
              </a:buClr>
              <a:buSzPts val="1400"/>
              <a:buFont typeface="Rubik"/>
              <a:buChar char="●"/>
            </a:pPr>
            <a:r>
              <a:rPr lang="en" b="1">
                <a:solidFill>
                  <a:schemeClr val="dk1"/>
                </a:solidFill>
                <a:latin typeface="Rubik"/>
                <a:ea typeface="Rubik"/>
                <a:cs typeface="Rubik"/>
                <a:sym typeface="Rubik"/>
              </a:rPr>
              <a:t>Most churn</a:t>
            </a:r>
            <a:r>
              <a:rPr lang="en">
                <a:solidFill>
                  <a:schemeClr val="dk1"/>
                </a:solidFill>
                <a:latin typeface="Rubik"/>
                <a:ea typeface="Rubik"/>
                <a:cs typeface="Rubik"/>
                <a:sym typeface="Rubik"/>
              </a:rPr>
              <a:t> customer is came from customer with </a:t>
            </a:r>
            <a:r>
              <a:rPr lang="en" b="1">
                <a:solidFill>
                  <a:schemeClr val="dk1"/>
                </a:solidFill>
                <a:latin typeface="Rubik"/>
                <a:ea typeface="Rubik"/>
                <a:cs typeface="Rubik"/>
                <a:sym typeface="Rubik"/>
              </a:rPr>
              <a:t>under 5m</a:t>
            </a:r>
            <a:r>
              <a:rPr lang="en">
                <a:solidFill>
                  <a:schemeClr val="dk1"/>
                </a:solidFill>
                <a:latin typeface="Rubik"/>
                <a:ea typeface="Rubik"/>
                <a:cs typeface="Rubik"/>
                <a:sym typeface="Rubik"/>
              </a:rPr>
              <a:t> per month.</a:t>
            </a:r>
            <a:endParaRPr>
              <a:solidFill>
                <a:schemeClr val="dk1"/>
              </a:solidFill>
              <a:latin typeface="Rubik"/>
              <a:ea typeface="Rubik"/>
              <a:cs typeface="Rubik"/>
              <a:sym typeface="Rubik"/>
            </a:endParaRPr>
          </a:p>
        </p:txBody>
      </p:sp>
      <p:pic>
        <p:nvPicPr>
          <p:cNvPr id="3" name="Picture 2">
            <a:extLst>
              <a:ext uri="{FF2B5EF4-FFF2-40B4-BE49-F238E27FC236}">
                <a16:creationId xmlns:a16="http://schemas.microsoft.com/office/drawing/2014/main" id="{8BFC2360-F389-AB81-2148-090DD36FD99B}"/>
              </a:ext>
            </a:extLst>
          </p:cNvPr>
          <p:cNvPicPr>
            <a:picLocks noChangeAspect="1"/>
          </p:cNvPicPr>
          <p:nvPr/>
        </p:nvPicPr>
        <p:blipFill>
          <a:blip r:embed="rId6"/>
          <a:stretch>
            <a:fillRect/>
          </a:stretch>
        </p:blipFill>
        <p:spPr>
          <a:xfrm>
            <a:off x="164182" y="1577151"/>
            <a:ext cx="6068843" cy="27506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g26aa52ee430_0_3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87" name="Google Shape;187;g26aa52ee430_0_3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88" name="Google Shape;188;g26aa52ee430_0_36"/>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Tableau Dashboard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sp>
        <p:nvSpPr>
          <p:cNvPr id="189" name="Google Shape;189;g26aa52ee430_0_36"/>
          <p:cNvSpPr txBox="1"/>
          <p:nvPr/>
        </p:nvSpPr>
        <p:spPr>
          <a:xfrm>
            <a:off x="337800" y="815675"/>
            <a:ext cx="8379600" cy="64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Rubik"/>
                <a:ea typeface="Rubik"/>
                <a:cs typeface="Rubik"/>
                <a:sym typeface="Rubik"/>
              </a:rPr>
              <a:t>Marital Status by Customer Churn</a:t>
            </a:r>
            <a:endParaRPr sz="2400" b="1">
              <a:solidFill>
                <a:schemeClr val="dk1"/>
              </a:solidFill>
              <a:latin typeface="Rubik"/>
              <a:ea typeface="Rubik"/>
              <a:cs typeface="Rubik"/>
              <a:sym typeface="Rubik"/>
            </a:endParaRPr>
          </a:p>
        </p:txBody>
      </p:sp>
      <p:sp>
        <p:nvSpPr>
          <p:cNvPr id="190" name="Google Shape;190;g26aa52ee430_0_36"/>
          <p:cNvSpPr txBox="1"/>
          <p:nvPr/>
        </p:nvSpPr>
        <p:spPr>
          <a:xfrm>
            <a:off x="3194650" y="1676550"/>
            <a:ext cx="24534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Rubik"/>
                <a:ea typeface="Rubik"/>
                <a:cs typeface="Rubik"/>
                <a:sym typeface="Rubik"/>
              </a:rPr>
              <a:t>Marital Status</a:t>
            </a:r>
            <a:endParaRPr sz="2000">
              <a:solidFill>
                <a:schemeClr val="dk1"/>
              </a:solidFill>
              <a:latin typeface="Rubik"/>
              <a:ea typeface="Rubik"/>
              <a:cs typeface="Rubik"/>
              <a:sym typeface="Rubik"/>
            </a:endParaRPr>
          </a:p>
        </p:txBody>
      </p:sp>
      <p:sp>
        <p:nvSpPr>
          <p:cNvPr id="191" name="Google Shape;191;g26aa52ee430_0_36"/>
          <p:cNvSpPr txBox="1"/>
          <p:nvPr/>
        </p:nvSpPr>
        <p:spPr>
          <a:xfrm>
            <a:off x="3194650" y="2139150"/>
            <a:ext cx="3884700" cy="20445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Rubik"/>
              <a:buChar char="●"/>
            </a:pPr>
            <a:r>
              <a:rPr lang="en" sz="1600">
                <a:solidFill>
                  <a:schemeClr val="dk1"/>
                </a:solidFill>
                <a:latin typeface="Rubik"/>
                <a:ea typeface="Rubik"/>
                <a:cs typeface="Rubik"/>
                <a:sym typeface="Rubik"/>
              </a:rPr>
              <a:t>Most of the Credit Card customer is </a:t>
            </a:r>
            <a:r>
              <a:rPr lang="en" sz="1600" b="1">
                <a:solidFill>
                  <a:schemeClr val="dk1"/>
                </a:solidFill>
                <a:latin typeface="Rubik"/>
                <a:ea typeface="Rubik"/>
                <a:cs typeface="Rubik"/>
                <a:sym typeface="Rubik"/>
              </a:rPr>
              <a:t>Single</a:t>
            </a:r>
            <a:r>
              <a:rPr lang="en" sz="1600">
                <a:solidFill>
                  <a:schemeClr val="dk1"/>
                </a:solidFill>
                <a:latin typeface="Rubik"/>
                <a:ea typeface="Rubik"/>
                <a:cs typeface="Rubik"/>
                <a:sym typeface="Rubik"/>
              </a:rPr>
              <a:t> and </a:t>
            </a:r>
            <a:r>
              <a:rPr lang="en" sz="1600" b="1">
                <a:solidFill>
                  <a:schemeClr val="dk1"/>
                </a:solidFill>
                <a:latin typeface="Rubik"/>
                <a:ea typeface="Rubik"/>
                <a:cs typeface="Rubik"/>
                <a:sym typeface="Rubik"/>
              </a:rPr>
              <a:t>Married</a:t>
            </a:r>
            <a:r>
              <a:rPr lang="en" sz="1600">
                <a:solidFill>
                  <a:schemeClr val="dk1"/>
                </a:solidFill>
                <a:latin typeface="Rubik"/>
                <a:ea typeface="Rubik"/>
                <a:cs typeface="Rubik"/>
                <a:sym typeface="Rubik"/>
              </a:rPr>
              <a:t>. </a:t>
            </a:r>
            <a:endParaRPr sz="1600">
              <a:solidFill>
                <a:schemeClr val="dk1"/>
              </a:solidFill>
              <a:latin typeface="Rubik"/>
              <a:ea typeface="Rubik"/>
              <a:cs typeface="Rubik"/>
              <a:sym typeface="Rubik"/>
            </a:endParaRPr>
          </a:p>
          <a:p>
            <a:pPr marL="0" lvl="0" indent="0" algn="l" rtl="0">
              <a:spcBef>
                <a:spcPts val="0"/>
              </a:spcBef>
              <a:spcAft>
                <a:spcPts val="0"/>
              </a:spcAft>
              <a:buNone/>
            </a:pPr>
            <a:endParaRPr sz="1600">
              <a:solidFill>
                <a:schemeClr val="dk1"/>
              </a:solidFill>
              <a:latin typeface="Rubik"/>
              <a:ea typeface="Rubik"/>
              <a:cs typeface="Rubik"/>
              <a:sym typeface="Rubik"/>
            </a:endParaRPr>
          </a:p>
          <a:p>
            <a:pPr marL="457200" lvl="0" indent="-330200" algn="l" rtl="0">
              <a:spcBef>
                <a:spcPts val="0"/>
              </a:spcBef>
              <a:spcAft>
                <a:spcPts val="0"/>
              </a:spcAft>
              <a:buClr>
                <a:schemeClr val="dk1"/>
              </a:buClr>
              <a:buSzPts val="1600"/>
              <a:buFont typeface="Rubik"/>
              <a:buChar char="●"/>
            </a:pPr>
            <a:r>
              <a:rPr lang="en" sz="1600">
                <a:solidFill>
                  <a:schemeClr val="dk1"/>
                </a:solidFill>
                <a:latin typeface="Rubik"/>
                <a:ea typeface="Rubik"/>
                <a:cs typeface="Rubik"/>
                <a:sym typeface="Rubik"/>
              </a:rPr>
              <a:t>Percentage of customer churn in each status is about the same at </a:t>
            </a:r>
            <a:r>
              <a:rPr lang="en" sz="1600" b="1">
                <a:solidFill>
                  <a:schemeClr val="dk1"/>
                </a:solidFill>
                <a:latin typeface="Rubik"/>
                <a:ea typeface="Rubik"/>
                <a:cs typeface="Rubik"/>
                <a:sym typeface="Rubik"/>
              </a:rPr>
              <a:t>15-17%</a:t>
            </a:r>
            <a:r>
              <a:rPr lang="en" sz="1600">
                <a:solidFill>
                  <a:schemeClr val="dk1"/>
                </a:solidFill>
                <a:latin typeface="Rubik"/>
                <a:ea typeface="Rubik"/>
                <a:cs typeface="Rubik"/>
                <a:sym typeface="Rubik"/>
              </a:rPr>
              <a:t>.</a:t>
            </a:r>
            <a:endParaRPr sz="1600">
              <a:solidFill>
                <a:schemeClr val="dk1"/>
              </a:solidFill>
              <a:latin typeface="Rubik"/>
              <a:ea typeface="Rubik"/>
              <a:cs typeface="Rubik"/>
              <a:sym typeface="Rubik"/>
            </a:endParaRPr>
          </a:p>
        </p:txBody>
      </p:sp>
      <p:pic>
        <p:nvPicPr>
          <p:cNvPr id="3" name="Picture 2">
            <a:extLst>
              <a:ext uri="{FF2B5EF4-FFF2-40B4-BE49-F238E27FC236}">
                <a16:creationId xmlns:a16="http://schemas.microsoft.com/office/drawing/2014/main" id="{12EE85A7-54E5-823E-A0BE-DD42C3BF2896}"/>
              </a:ext>
            </a:extLst>
          </p:cNvPr>
          <p:cNvPicPr>
            <a:picLocks noChangeAspect="1"/>
          </p:cNvPicPr>
          <p:nvPr/>
        </p:nvPicPr>
        <p:blipFill rotWithShape="1">
          <a:blip r:embed="rId6"/>
          <a:srcRect t="5819"/>
          <a:stretch/>
        </p:blipFill>
        <p:spPr>
          <a:xfrm>
            <a:off x="337800" y="1296946"/>
            <a:ext cx="2662903" cy="36317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g26aa52ee430_0_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98" name="Google Shape;198;g26aa52ee430_0_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99" name="Google Shape;199;g26aa52ee430_0_7"/>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Tableau Dashboard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pic>
        <p:nvPicPr>
          <p:cNvPr id="5" name="Picture 4">
            <a:extLst>
              <a:ext uri="{FF2B5EF4-FFF2-40B4-BE49-F238E27FC236}">
                <a16:creationId xmlns:a16="http://schemas.microsoft.com/office/drawing/2014/main" id="{D0E68D09-1B34-C7E5-7D67-C026A5601BAE}"/>
              </a:ext>
            </a:extLst>
          </p:cNvPr>
          <p:cNvPicPr>
            <a:picLocks noChangeAspect="1"/>
          </p:cNvPicPr>
          <p:nvPr/>
        </p:nvPicPr>
        <p:blipFill>
          <a:blip r:embed="rId6"/>
          <a:stretch>
            <a:fillRect/>
          </a:stretch>
        </p:blipFill>
        <p:spPr>
          <a:xfrm>
            <a:off x="168900" y="912550"/>
            <a:ext cx="8806200" cy="3796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g26aa52ee430_0_4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206" name="Google Shape;206;g26aa52ee430_0_4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07" name="Google Shape;207;g26aa52ee430_0_47"/>
          <p:cNvSpPr txBox="1"/>
          <p:nvPr/>
        </p:nvSpPr>
        <p:spPr>
          <a:xfrm>
            <a:off x="337900" y="726925"/>
            <a:ext cx="8379600" cy="64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Rubik"/>
                <a:ea typeface="Rubik"/>
                <a:cs typeface="Rubik"/>
                <a:sym typeface="Rubik"/>
              </a:rPr>
              <a:t>Conclusion</a:t>
            </a:r>
            <a:endParaRPr sz="2400" b="1">
              <a:solidFill>
                <a:schemeClr val="dk1"/>
              </a:solidFill>
              <a:latin typeface="Rubik"/>
              <a:ea typeface="Rubik"/>
              <a:cs typeface="Rubik"/>
              <a:sym typeface="Rubik"/>
            </a:endParaRPr>
          </a:p>
        </p:txBody>
      </p:sp>
      <p:sp>
        <p:nvSpPr>
          <p:cNvPr id="208" name="Google Shape;208;g26aa52ee430_0_47"/>
          <p:cNvSpPr txBox="1"/>
          <p:nvPr/>
        </p:nvSpPr>
        <p:spPr>
          <a:xfrm>
            <a:off x="382200" y="1576975"/>
            <a:ext cx="8379600" cy="3166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Rubik"/>
              <a:buChar char="●"/>
            </a:pPr>
            <a:r>
              <a:rPr lang="en" sz="1800">
                <a:solidFill>
                  <a:schemeClr val="dk1"/>
                </a:solidFill>
                <a:latin typeface="Rubik"/>
                <a:ea typeface="Rubik"/>
                <a:cs typeface="Rubik"/>
                <a:sym typeface="Rubik"/>
              </a:rPr>
              <a:t>Based on the visualization we found that most of Bank BTPN Syariah Credit Card customer is came from people with </a:t>
            </a:r>
            <a:r>
              <a:rPr lang="en" sz="1800" b="1">
                <a:solidFill>
                  <a:schemeClr val="dk1"/>
                </a:solidFill>
                <a:latin typeface="Rubik"/>
                <a:ea typeface="Rubik"/>
                <a:cs typeface="Rubik"/>
                <a:sym typeface="Rubik"/>
              </a:rPr>
              <a:t>income less than 5m</a:t>
            </a:r>
            <a:r>
              <a:rPr lang="en" sz="1800">
                <a:solidFill>
                  <a:schemeClr val="dk1"/>
                </a:solidFill>
                <a:latin typeface="Rubik"/>
                <a:ea typeface="Rubik"/>
                <a:cs typeface="Rubik"/>
                <a:sym typeface="Rubik"/>
              </a:rPr>
              <a:t> per month.</a:t>
            </a:r>
            <a:endParaRPr sz="1800">
              <a:solidFill>
                <a:schemeClr val="dk1"/>
              </a:solidFill>
              <a:latin typeface="Rubik"/>
              <a:ea typeface="Rubik"/>
              <a:cs typeface="Rubik"/>
              <a:sym typeface="Rubik"/>
            </a:endParaRPr>
          </a:p>
          <a:p>
            <a:pPr marL="0" lvl="0" indent="0" algn="l" rtl="0">
              <a:spcBef>
                <a:spcPts val="0"/>
              </a:spcBef>
              <a:spcAft>
                <a:spcPts val="0"/>
              </a:spcAft>
              <a:buNone/>
            </a:pPr>
            <a:endParaRPr sz="1800">
              <a:solidFill>
                <a:schemeClr val="dk1"/>
              </a:solidFill>
              <a:latin typeface="Rubik"/>
              <a:ea typeface="Rubik"/>
              <a:cs typeface="Rubik"/>
              <a:sym typeface="Rubik"/>
            </a:endParaRPr>
          </a:p>
          <a:p>
            <a:pPr marL="457200" lvl="0" indent="-342900" algn="l" rtl="0">
              <a:spcBef>
                <a:spcPts val="0"/>
              </a:spcBef>
              <a:spcAft>
                <a:spcPts val="0"/>
              </a:spcAft>
              <a:buClr>
                <a:schemeClr val="dk1"/>
              </a:buClr>
              <a:buSzPts val="1800"/>
              <a:buFont typeface="Rubik"/>
              <a:buChar char="●"/>
            </a:pPr>
            <a:r>
              <a:rPr lang="en" sz="1800">
                <a:solidFill>
                  <a:schemeClr val="dk1"/>
                </a:solidFill>
                <a:latin typeface="Rubik"/>
                <a:ea typeface="Rubik"/>
                <a:cs typeface="Rubik"/>
                <a:sym typeface="Rubik"/>
              </a:rPr>
              <a:t>Also their most customer age is between </a:t>
            </a:r>
            <a:r>
              <a:rPr lang="en" sz="1800" b="1">
                <a:solidFill>
                  <a:schemeClr val="dk1"/>
                </a:solidFill>
                <a:latin typeface="Rubik"/>
                <a:ea typeface="Rubik"/>
                <a:cs typeface="Rubik"/>
                <a:sym typeface="Rubik"/>
              </a:rPr>
              <a:t>40 to 55</a:t>
            </a:r>
            <a:r>
              <a:rPr lang="en" sz="1800">
                <a:solidFill>
                  <a:schemeClr val="dk1"/>
                </a:solidFill>
                <a:latin typeface="Rubik"/>
                <a:ea typeface="Rubik"/>
                <a:cs typeface="Rubik"/>
                <a:sym typeface="Rubik"/>
              </a:rPr>
              <a:t> years old.</a:t>
            </a:r>
            <a:endParaRPr sz="1800">
              <a:solidFill>
                <a:schemeClr val="dk1"/>
              </a:solidFill>
              <a:latin typeface="Rubik"/>
              <a:ea typeface="Rubik"/>
              <a:cs typeface="Rubik"/>
              <a:sym typeface="Rubik"/>
            </a:endParaRPr>
          </a:p>
          <a:p>
            <a:pPr marL="0" lvl="0" indent="0" algn="l" rtl="0">
              <a:spcBef>
                <a:spcPts val="0"/>
              </a:spcBef>
              <a:spcAft>
                <a:spcPts val="0"/>
              </a:spcAft>
              <a:buNone/>
            </a:pPr>
            <a:endParaRPr sz="1800">
              <a:solidFill>
                <a:schemeClr val="dk1"/>
              </a:solidFill>
              <a:latin typeface="Rubik"/>
              <a:ea typeface="Rubik"/>
              <a:cs typeface="Rubik"/>
              <a:sym typeface="Rubik"/>
            </a:endParaRPr>
          </a:p>
          <a:p>
            <a:pPr marL="457200" lvl="0" indent="-342900" algn="l" rtl="0">
              <a:spcBef>
                <a:spcPts val="0"/>
              </a:spcBef>
              <a:spcAft>
                <a:spcPts val="0"/>
              </a:spcAft>
              <a:buClr>
                <a:schemeClr val="dk1"/>
              </a:buClr>
              <a:buSzPts val="1800"/>
              <a:buFont typeface="Rubik"/>
              <a:buChar char="●"/>
            </a:pPr>
            <a:r>
              <a:rPr lang="en" sz="1800">
                <a:solidFill>
                  <a:schemeClr val="dk1"/>
                </a:solidFill>
                <a:latin typeface="Rubik"/>
                <a:ea typeface="Rubik"/>
                <a:cs typeface="Rubik"/>
                <a:sym typeface="Rubik"/>
              </a:rPr>
              <a:t>The percentage of customer churn based on marital status is about the same. Means there is </a:t>
            </a:r>
            <a:r>
              <a:rPr lang="en" sz="1800" b="1">
                <a:solidFill>
                  <a:schemeClr val="dk1"/>
                </a:solidFill>
                <a:latin typeface="Rubik"/>
                <a:ea typeface="Rubik"/>
                <a:cs typeface="Rubik"/>
                <a:sym typeface="Rubik"/>
              </a:rPr>
              <a:t>no correlation</a:t>
            </a:r>
            <a:r>
              <a:rPr lang="en" sz="1800">
                <a:solidFill>
                  <a:schemeClr val="dk1"/>
                </a:solidFill>
                <a:latin typeface="Rubik"/>
                <a:ea typeface="Rubik"/>
                <a:cs typeface="Rubik"/>
                <a:sym typeface="Rubik"/>
              </a:rPr>
              <a:t> between </a:t>
            </a:r>
            <a:r>
              <a:rPr lang="en" sz="1800" b="1">
                <a:solidFill>
                  <a:schemeClr val="dk1"/>
                </a:solidFill>
                <a:latin typeface="Rubik"/>
                <a:ea typeface="Rubik"/>
                <a:cs typeface="Rubik"/>
                <a:sym typeface="Rubik"/>
              </a:rPr>
              <a:t>churn and marital</a:t>
            </a:r>
            <a:r>
              <a:rPr lang="en" sz="1800">
                <a:solidFill>
                  <a:schemeClr val="dk1"/>
                </a:solidFill>
                <a:latin typeface="Rubik"/>
                <a:ea typeface="Rubik"/>
                <a:cs typeface="Rubik"/>
                <a:sym typeface="Rubik"/>
              </a:rPr>
              <a:t> status.</a:t>
            </a:r>
            <a:endParaRPr sz="1800">
              <a:solidFill>
                <a:schemeClr val="dk1"/>
              </a:solidFill>
              <a:latin typeface="Rubik"/>
              <a:ea typeface="Rubik"/>
              <a:cs typeface="Rubik"/>
              <a:sym typeface="Rubi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g26aa52ee430_0_65"/>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214" name="Google Shape;214;g26aa52ee430_0_6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15" name="Google Shape;215;g26aa52ee430_0_65"/>
          <p:cNvSpPr txBox="1"/>
          <p:nvPr/>
        </p:nvSpPr>
        <p:spPr>
          <a:xfrm>
            <a:off x="337902" y="457640"/>
            <a:ext cx="8379600" cy="54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dk1"/>
                </a:solidFill>
                <a:latin typeface="Rubik"/>
                <a:ea typeface="Rubik"/>
                <a:cs typeface="Rubik"/>
                <a:sym typeface="Rubik"/>
              </a:rPr>
              <a:t>Suggestion</a:t>
            </a:r>
            <a:endParaRPr sz="2400" b="1" dirty="0">
              <a:solidFill>
                <a:schemeClr val="dk1"/>
              </a:solidFill>
              <a:latin typeface="Rubik"/>
              <a:ea typeface="Rubik"/>
              <a:cs typeface="Rubik"/>
              <a:sym typeface="Rubik"/>
            </a:endParaRPr>
          </a:p>
        </p:txBody>
      </p:sp>
      <p:sp>
        <p:nvSpPr>
          <p:cNvPr id="216" name="Google Shape;216;g26aa52ee430_0_65"/>
          <p:cNvSpPr txBox="1"/>
          <p:nvPr/>
        </p:nvSpPr>
        <p:spPr>
          <a:xfrm>
            <a:off x="179250" y="998839"/>
            <a:ext cx="8785500" cy="4087093"/>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Rubik"/>
              <a:buChar char="●"/>
            </a:pPr>
            <a:r>
              <a:rPr lang="en" sz="1600" dirty="0">
                <a:solidFill>
                  <a:schemeClr val="dk1"/>
                </a:solidFill>
                <a:latin typeface="Rubik"/>
                <a:ea typeface="Rubik"/>
                <a:cs typeface="Rubik"/>
                <a:sym typeface="Rubik"/>
              </a:rPr>
              <a:t>For customer with </a:t>
            </a:r>
            <a:r>
              <a:rPr lang="en" sz="1600" b="1" dirty="0">
                <a:solidFill>
                  <a:schemeClr val="dk1"/>
                </a:solidFill>
                <a:latin typeface="Rubik"/>
                <a:ea typeface="Rubik"/>
                <a:cs typeface="Rubik"/>
                <a:sym typeface="Rubik"/>
              </a:rPr>
              <a:t>high-income</a:t>
            </a:r>
            <a:r>
              <a:rPr lang="en" sz="1600" dirty="0">
                <a:solidFill>
                  <a:schemeClr val="dk1"/>
                </a:solidFill>
                <a:latin typeface="Rubik"/>
                <a:ea typeface="Rubik"/>
                <a:cs typeface="Rubik"/>
                <a:sym typeface="Rubik"/>
              </a:rPr>
              <a:t>, giving a </a:t>
            </a:r>
            <a:r>
              <a:rPr lang="en" sz="1600" b="1" dirty="0">
                <a:solidFill>
                  <a:schemeClr val="dk1"/>
                </a:solidFill>
                <a:latin typeface="Rubik"/>
                <a:ea typeface="Rubik"/>
                <a:cs typeface="Rubik"/>
                <a:sym typeface="Rubik"/>
              </a:rPr>
              <a:t>reward</a:t>
            </a:r>
            <a:r>
              <a:rPr lang="en" sz="1600" dirty="0">
                <a:solidFill>
                  <a:schemeClr val="dk1"/>
                </a:solidFill>
                <a:latin typeface="Rubik"/>
                <a:ea typeface="Rubik"/>
                <a:cs typeface="Rubik"/>
                <a:sym typeface="Rubik"/>
              </a:rPr>
              <a:t> for using their credit card very often, so this customer will feel </a:t>
            </a:r>
            <a:r>
              <a:rPr lang="en" sz="1600" b="1" dirty="0">
                <a:solidFill>
                  <a:schemeClr val="dk1"/>
                </a:solidFill>
                <a:latin typeface="Rubik"/>
                <a:ea typeface="Rubik"/>
                <a:cs typeface="Rubik"/>
                <a:sym typeface="Rubik"/>
              </a:rPr>
              <a:t>appreciated and respected</a:t>
            </a:r>
            <a:r>
              <a:rPr lang="en" sz="1600" dirty="0">
                <a:solidFill>
                  <a:schemeClr val="dk1"/>
                </a:solidFill>
                <a:latin typeface="Rubik"/>
                <a:ea typeface="Rubik"/>
                <a:cs typeface="Rubik"/>
                <a:sym typeface="Rubik"/>
              </a:rPr>
              <a:t>. For high-income customer, </a:t>
            </a:r>
            <a:r>
              <a:rPr lang="en" sz="1600" b="1" dirty="0">
                <a:solidFill>
                  <a:schemeClr val="dk1"/>
                </a:solidFill>
                <a:latin typeface="Rubik"/>
                <a:ea typeface="Rubik"/>
                <a:cs typeface="Rubik"/>
                <a:sym typeface="Rubik"/>
              </a:rPr>
              <a:t>appreciating</a:t>
            </a:r>
            <a:r>
              <a:rPr lang="en" sz="1600" dirty="0">
                <a:solidFill>
                  <a:schemeClr val="dk1"/>
                </a:solidFill>
                <a:latin typeface="Rubik"/>
                <a:ea typeface="Rubik"/>
                <a:cs typeface="Rubik"/>
                <a:sym typeface="Rubik"/>
              </a:rPr>
              <a:t> them is more important rather than give them a discount or promotion.</a:t>
            </a:r>
            <a:endParaRPr sz="1600" dirty="0">
              <a:solidFill>
                <a:schemeClr val="dk1"/>
              </a:solidFill>
              <a:latin typeface="Rubik"/>
              <a:ea typeface="Rubik"/>
              <a:cs typeface="Rubik"/>
              <a:sym typeface="Rubik"/>
            </a:endParaRPr>
          </a:p>
          <a:p>
            <a:pPr marL="0" lvl="0" indent="0" algn="l" rtl="0">
              <a:spcBef>
                <a:spcPts val="0"/>
              </a:spcBef>
              <a:spcAft>
                <a:spcPts val="0"/>
              </a:spcAft>
              <a:buNone/>
            </a:pPr>
            <a:endParaRPr sz="1600" dirty="0">
              <a:solidFill>
                <a:schemeClr val="dk1"/>
              </a:solidFill>
              <a:latin typeface="Rubik"/>
              <a:ea typeface="Rubik"/>
              <a:cs typeface="Rubik"/>
              <a:sym typeface="Rubik"/>
            </a:endParaRPr>
          </a:p>
          <a:p>
            <a:pPr marL="457200" lvl="0" indent="-330200" algn="l" rtl="0">
              <a:spcBef>
                <a:spcPts val="0"/>
              </a:spcBef>
              <a:spcAft>
                <a:spcPts val="0"/>
              </a:spcAft>
              <a:buClr>
                <a:schemeClr val="dk1"/>
              </a:buClr>
              <a:buSzPts val="1600"/>
              <a:buFont typeface="Rubik"/>
              <a:buChar char="●"/>
            </a:pPr>
            <a:r>
              <a:rPr lang="en" sz="1600" dirty="0">
                <a:solidFill>
                  <a:schemeClr val="dk1"/>
                </a:solidFill>
                <a:latin typeface="Rubik"/>
                <a:ea typeface="Rubik"/>
                <a:cs typeface="Rubik"/>
                <a:sym typeface="Rubik"/>
              </a:rPr>
              <a:t>Whilst for </a:t>
            </a:r>
            <a:r>
              <a:rPr lang="en" sz="1600" b="1" dirty="0">
                <a:solidFill>
                  <a:schemeClr val="dk1"/>
                </a:solidFill>
                <a:latin typeface="Rubik"/>
                <a:ea typeface="Rubik"/>
                <a:cs typeface="Rubik"/>
                <a:sym typeface="Rubik"/>
              </a:rPr>
              <a:t>low-income customer</a:t>
            </a:r>
            <a:r>
              <a:rPr lang="en" sz="1600" dirty="0">
                <a:solidFill>
                  <a:schemeClr val="dk1"/>
                </a:solidFill>
                <a:latin typeface="Rubik"/>
                <a:ea typeface="Rubik"/>
                <a:cs typeface="Rubik"/>
                <a:sym typeface="Rubik"/>
              </a:rPr>
              <a:t> can give them a </a:t>
            </a:r>
            <a:r>
              <a:rPr lang="en" sz="1600" b="1" dirty="0">
                <a:solidFill>
                  <a:schemeClr val="dk1"/>
                </a:solidFill>
                <a:latin typeface="Rubik"/>
                <a:ea typeface="Rubik"/>
                <a:cs typeface="Rubik"/>
                <a:sym typeface="Rubik"/>
              </a:rPr>
              <a:t>promotion/discount</a:t>
            </a:r>
            <a:r>
              <a:rPr lang="en" sz="1600" dirty="0">
                <a:solidFill>
                  <a:schemeClr val="dk1"/>
                </a:solidFill>
                <a:latin typeface="Rubik"/>
                <a:ea typeface="Rubik"/>
                <a:cs typeface="Rubik"/>
                <a:sym typeface="Rubik"/>
              </a:rPr>
              <a:t> for a relatively </a:t>
            </a:r>
            <a:r>
              <a:rPr lang="en" sz="1600" b="1" dirty="0">
                <a:solidFill>
                  <a:schemeClr val="dk1"/>
                </a:solidFill>
                <a:latin typeface="Rubik"/>
                <a:ea typeface="Rubik"/>
                <a:cs typeface="Rubik"/>
                <a:sym typeface="Rubik"/>
              </a:rPr>
              <a:t>low-cost item</a:t>
            </a:r>
            <a:r>
              <a:rPr lang="en" sz="1600" dirty="0">
                <a:solidFill>
                  <a:schemeClr val="dk1"/>
                </a:solidFill>
                <a:latin typeface="Rubik"/>
                <a:ea typeface="Rubik"/>
                <a:cs typeface="Rubik"/>
                <a:sym typeface="Rubik"/>
              </a:rPr>
              <a:t> if they use credit card to attract them for using their credit card more.</a:t>
            </a:r>
            <a:endParaRPr sz="1600" dirty="0">
              <a:solidFill>
                <a:schemeClr val="dk1"/>
              </a:solidFill>
              <a:latin typeface="Rubik"/>
              <a:ea typeface="Rubik"/>
              <a:cs typeface="Rubik"/>
              <a:sym typeface="Rubik"/>
            </a:endParaRPr>
          </a:p>
          <a:p>
            <a:pPr marL="0" lvl="0" indent="0" algn="l" rtl="0">
              <a:spcBef>
                <a:spcPts val="0"/>
              </a:spcBef>
              <a:spcAft>
                <a:spcPts val="0"/>
              </a:spcAft>
              <a:buNone/>
            </a:pPr>
            <a:endParaRPr sz="1600" dirty="0">
              <a:solidFill>
                <a:schemeClr val="dk1"/>
              </a:solidFill>
              <a:latin typeface="Rubik"/>
              <a:ea typeface="Rubik"/>
              <a:cs typeface="Rubik"/>
              <a:sym typeface="Rubik"/>
            </a:endParaRPr>
          </a:p>
          <a:p>
            <a:pPr marL="457200" lvl="0" indent="-330200" algn="l" rtl="0">
              <a:spcBef>
                <a:spcPts val="0"/>
              </a:spcBef>
              <a:spcAft>
                <a:spcPts val="0"/>
              </a:spcAft>
              <a:buClr>
                <a:schemeClr val="dk1"/>
              </a:buClr>
              <a:buSzPts val="1600"/>
              <a:buFont typeface="Rubik"/>
              <a:buChar char="●"/>
            </a:pPr>
            <a:r>
              <a:rPr lang="en" sz="1600" dirty="0">
                <a:solidFill>
                  <a:schemeClr val="dk1"/>
                </a:solidFill>
                <a:latin typeface="Rubik"/>
                <a:ea typeface="Rubik"/>
                <a:cs typeface="Rubik"/>
                <a:sym typeface="Rubik"/>
              </a:rPr>
              <a:t>Do not make a promotion based on the </a:t>
            </a:r>
            <a:r>
              <a:rPr lang="en" sz="1600" b="1" dirty="0">
                <a:solidFill>
                  <a:schemeClr val="dk1"/>
                </a:solidFill>
                <a:latin typeface="Rubik"/>
                <a:ea typeface="Rubik"/>
                <a:cs typeface="Rubik"/>
                <a:sym typeface="Rubik"/>
              </a:rPr>
              <a:t>marital status</a:t>
            </a:r>
            <a:r>
              <a:rPr lang="en" sz="1600" dirty="0">
                <a:solidFill>
                  <a:schemeClr val="dk1"/>
                </a:solidFill>
                <a:latin typeface="Rubik"/>
                <a:ea typeface="Rubik"/>
                <a:cs typeface="Rubik"/>
                <a:sym typeface="Rubik"/>
              </a:rPr>
              <a:t> since there is </a:t>
            </a:r>
            <a:r>
              <a:rPr lang="en" sz="1600" b="1" dirty="0">
                <a:solidFill>
                  <a:schemeClr val="dk1"/>
                </a:solidFill>
                <a:latin typeface="Rubik"/>
                <a:ea typeface="Rubik"/>
                <a:cs typeface="Rubik"/>
                <a:sym typeface="Rubik"/>
              </a:rPr>
              <a:t>no correlation</a:t>
            </a:r>
            <a:r>
              <a:rPr lang="en" sz="1600" dirty="0">
                <a:solidFill>
                  <a:schemeClr val="dk1"/>
                </a:solidFill>
                <a:latin typeface="Rubik"/>
                <a:ea typeface="Rubik"/>
                <a:cs typeface="Rubik"/>
                <a:sym typeface="Rubik"/>
              </a:rPr>
              <a:t> between marital status and customer churn.</a:t>
            </a:r>
            <a:endParaRPr sz="1600" dirty="0">
              <a:solidFill>
                <a:schemeClr val="dk1"/>
              </a:solidFill>
              <a:latin typeface="Rubik"/>
              <a:ea typeface="Rubik"/>
              <a:cs typeface="Rubik"/>
              <a:sym typeface="Rubik"/>
            </a:endParaRPr>
          </a:p>
          <a:p>
            <a:pPr marL="0" lvl="0" indent="0" algn="l" rtl="0">
              <a:spcBef>
                <a:spcPts val="0"/>
              </a:spcBef>
              <a:spcAft>
                <a:spcPts val="0"/>
              </a:spcAft>
              <a:buNone/>
            </a:pPr>
            <a:endParaRPr sz="1600" dirty="0">
              <a:solidFill>
                <a:schemeClr val="dk1"/>
              </a:solidFill>
              <a:latin typeface="Rubik"/>
              <a:ea typeface="Rubik"/>
              <a:cs typeface="Rubik"/>
              <a:sym typeface="Rubik"/>
            </a:endParaRPr>
          </a:p>
          <a:p>
            <a:pPr marL="457200" lvl="0" indent="-330200" algn="l" rtl="0">
              <a:spcBef>
                <a:spcPts val="0"/>
              </a:spcBef>
              <a:spcAft>
                <a:spcPts val="0"/>
              </a:spcAft>
              <a:buClr>
                <a:schemeClr val="dk1"/>
              </a:buClr>
              <a:buSzPts val="1600"/>
              <a:buFont typeface="Rubik"/>
              <a:buChar char="●"/>
            </a:pPr>
            <a:r>
              <a:rPr lang="en" sz="1600" dirty="0">
                <a:solidFill>
                  <a:schemeClr val="dk1"/>
                </a:solidFill>
                <a:latin typeface="Rubik"/>
                <a:ea typeface="Rubik"/>
                <a:cs typeface="Rubik"/>
                <a:sym typeface="Rubik"/>
              </a:rPr>
              <a:t>Invest in providing exceptional </a:t>
            </a:r>
            <a:r>
              <a:rPr lang="en" sz="1600" b="1" dirty="0">
                <a:solidFill>
                  <a:schemeClr val="dk1"/>
                </a:solidFill>
                <a:latin typeface="Rubik"/>
                <a:ea typeface="Rubik"/>
                <a:cs typeface="Rubik"/>
                <a:sym typeface="Rubik"/>
              </a:rPr>
              <a:t>customer service experiences</a:t>
            </a:r>
            <a:r>
              <a:rPr lang="en" sz="1600" dirty="0">
                <a:solidFill>
                  <a:schemeClr val="dk1"/>
                </a:solidFill>
                <a:latin typeface="Rubik"/>
                <a:ea typeface="Rubik"/>
                <a:cs typeface="Rubik"/>
                <a:sym typeface="Rubik"/>
              </a:rPr>
              <a:t>. Ensure that customer support is easily accessible, responsive, and empathetic. Train representatives to </a:t>
            </a:r>
            <a:r>
              <a:rPr lang="en" sz="1600" b="1" dirty="0">
                <a:solidFill>
                  <a:schemeClr val="dk1"/>
                </a:solidFill>
                <a:latin typeface="Rubik"/>
                <a:ea typeface="Rubik"/>
                <a:cs typeface="Rubik"/>
                <a:sym typeface="Rubik"/>
              </a:rPr>
              <a:t>address customer concerns</a:t>
            </a:r>
            <a:r>
              <a:rPr lang="en" sz="1600" dirty="0">
                <a:solidFill>
                  <a:schemeClr val="dk1"/>
                </a:solidFill>
                <a:latin typeface="Rubik"/>
                <a:ea typeface="Rubik"/>
                <a:cs typeface="Rubik"/>
                <a:sym typeface="Rubik"/>
              </a:rPr>
              <a:t> effectively and resolve issues promptly.</a:t>
            </a:r>
            <a:endParaRPr sz="1600" dirty="0">
              <a:solidFill>
                <a:schemeClr val="dk1"/>
              </a:solidFill>
              <a:latin typeface="Rubik"/>
              <a:ea typeface="Rubik"/>
              <a:cs typeface="Rubik"/>
              <a:sym typeface="Rubi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g26aa52ee430_0_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222" name="Google Shape;222;g26aa52ee430_0_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23" name="Google Shape;223;g26aa52ee430_0_0"/>
          <p:cNvSpPr txBox="1"/>
          <p:nvPr/>
        </p:nvSpPr>
        <p:spPr>
          <a:xfrm>
            <a:off x="340500" y="1406350"/>
            <a:ext cx="8653200" cy="2400627"/>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chemeClr val="dk1"/>
              </a:buClr>
              <a:buSzPts val="1100"/>
              <a:buFont typeface="Arial"/>
              <a:buNone/>
            </a:pPr>
            <a:r>
              <a:rPr lang="en" sz="1800" b="1" dirty="0">
                <a:latin typeface="Rubik"/>
                <a:ea typeface="Rubik"/>
                <a:cs typeface="Rubik"/>
                <a:sym typeface="Rubik"/>
              </a:rPr>
              <a:t>Presentation Project</a:t>
            </a:r>
            <a:r>
              <a:rPr lang="en" sz="1800" b="1" i="0" u="none" strike="noStrike" cap="none" dirty="0">
                <a:solidFill>
                  <a:srgbClr val="000000"/>
                </a:solidFill>
                <a:latin typeface="Rubik"/>
                <a:ea typeface="Rubik"/>
                <a:cs typeface="Rubik"/>
                <a:sym typeface="Rubik"/>
              </a:rPr>
              <a:t> | </a:t>
            </a:r>
            <a:r>
              <a:rPr lang="en" sz="1800" b="1" u="sng" dirty="0">
                <a:solidFill>
                  <a:schemeClr val="hlink"/>
                </a:solidFill>
                <a:latin typeface="Rubik"/>
                <a:ea typeface="Rubik"/>
                <a:cs typeface="Rubik"/>
                <a:sym typeface="Rubik"/>
                <a:hlinkClick r:id="rId5"/>
              </a:rPr>
              <a:t>Video</a:t>
            </a:r>
            <a:endParaRPr lang="en" sz="1800" b="1" dirty="0">
              <a:solidFill>
                <a:schemeClr val="accent5"/>
              </a:solidFill>
              <a:latin typeface="Rubik"/>
              <a:ea typeface="Rubik"/>
              <a:cs typeface="Rubik"/>
              <a:sym typeface="Rubik"/>
            </a:endParaRPr>
          </a:p>
          <a:p>
            <a:pPr marL="0" marR="0" lvl="0" indent="0" algn="just" rtl="0">
              <a:lnSpc>
                <a:spcPct val="200000"/>
              </a:lnSpc>
              <a:spcBef>
                <a:spcPts val="0"/>
              </a:spcBef>
              <a:spcAft>
                <a:spcPts val="0"/>
              </a:spcAft>
              <a:buClr>
                <a:schemeClr val="dk1"/>
              </a:buClr>
              <a:buSzPts val="1100"/>
              <a:buFont typeface="Arial"/>
              <a:buNone/>
            </a:pPr>
            <a:r>
              <a:rPr lang="en" sz="1800" b="1" dirty="0">
                <a:solidFill>
                  <a:schemeClr val="dk1"/>
                </a:solidFill>
                <a:latin typeface="Rubik"/>
                <a:ea typeface="Rubik"/>
                <a:cs typeface="Rubik"/>
                <a:sym typeface="Rubik"/>
              </a:rPr>
              <a:t>SSIS Package (.dtsx)</a:t>
            </a:r>
            <a:r>
              <a:rPr lang="en" sz="1800" b="1" i="0" u="none" strike="noStrike" cap="none" dirty="0">
                <a:solidFill>
                  <a:schemeClr val="dk1"/>
                </a:solidFill>
                <a:latin typeface="Rubik"/>
                <a:ea typeface="Rubik"/>
                <a:cs typeface="Rubik"/>
                <a:sym typeface="Rubik"/>
              </a:rPr>
              <a:t> | </a:t>
            </a:r>
            <a:r>
              <a:rPr lang="en" sz="1800" b="1" u="sng" dirty="0">
                <a:solidFill>
                  <a:schemeClr val="hlink"/>
                </a:solidFill>
                <a:latin typeface="Rubik"/>
                <a:ea typeface="Rubik"/>
                <a:cs typeface="Rubik"/>
                <a:sym typeface="Rubik"/>
                <a:hlinkClick r:id="rId6"/>
              </a:rPr>
              <a:t>GitHub</a:t>
            </a:r>
            <a:endParaRPr sz="1800" dirty="0">
              <a:solidFill>
                <a:schemeClr val="accent5"/>
              </a:solidFill>
              <a:latin typeface="Rubik"/>
              <a:ea typeface="Rubik"/>
              <a:cs typeface="Rubik"/>
              <a:sym typeface="Rubik"/>
            </a:endParaRPr>
          </a:p>
          <a:p>
            <a:pPr marL="0" lvl="0" indent="0" algn="just" rtl="0">
              <a:lnSpc>
                <a:spcPct val="200000"/>
              </a:lnSpc>
              <a:spcBef>
                <a:spcPts val="0"/>
              </a:spcBef>
              <a:spcAft>
                <a:spcPts val="0"/>
              </a:spcAft>
              <a:buClr>
                <a:schemeClr val="dk1"/>
              </a:buClr>
              <a:buSzPts val="1100"/>
              <a:buFont typeface="Arial"/>
              <a:buNone/>
            </a:pPr>
            <a:r>
              <a:rPr lang="en" sz="1800" b="1" dirty="0">
                <a:solidFill>
                  <a:schemeClr val="dk1"/>
                </a:solidFill>
                <a:latin typeface="Rubik"/>
                <a:ea typeface="Rubik"/>
                <a:cs typeface="Rubik"/>
                <a:sym typeface="Rubik"/>
              </a:rPr>
              <a:t>Apache Airflow DAGs (.py) | </a:t>
            </a:r>
            <a:r>
              <a:rPr lang="en" sz="1800" b="1" u="sng" dirty="0">
                <a:solidFill>
                  <a:schemeClr val="accent5"/>
                </a:solidFill>
                <a:latin typeface="Rubik"/>
                <a:ea typeface="Rubik"/>
                <a:cs typeface="Rubik"/>
                <a:sym typeface="Rubik"/>
                <a:hlinkClick r:id="rId6">
                  <a:extLst>
                    <a:ext uri="{A12FA001-AC4F-418D-AE19-62706E023703}">
                      <ahyp:hlinkClr xmlns:ahyp="http://schemas.microsoft.com/office/drawing/2018/hyperlinkcolor" val="tx"/>
                    </a:ext>
                  </a:extLst>
                </a:hlinkClick>
              </a:rPr>
              <a:t>GitHub</a:t>
            </a:r>
            <a:endParaRPr sz="1800" dirty="0">
              <a:solidFill>
                <a:schemeClr val="accent5"/>
              </a:solidFill>
              <a:latin typeface="Rubik"/>
              <a:ea typeface="Rubik"/>
              <a:cs typeface="Rubik"/>
              <a:sym typeface="Rubik"/>
            </a:endParaRPr>
          </a:p>
          <a:p>
            <a:pPr marL="0" lvl="0" indent="0" algn="just" rtl="0">
              <a:lnSpc>
                <a:spcPct val="200000"/>
              </a:lnSpc>
              <a:spcBef>
                <a:spcPts val="0"/>
              </a:spcBef>
              <a:spcAft>
                <a:spcPts val="0"/>
              </a:spcAft>
              <a:buClr>
                <a:schemeClr val="dk1"/>
              </a:buClr>
              <a:buSzPts val="1100"/>
              <a:buFont typeface="Arial"/>
              <a:buNone/>
            </a:pPr>
            <a:r>
              <a:rPr lang="en" sz="1800" b="1" dirty="0">
                <a:solidFill>
                  <a:schemeClr val="dk1"/>
                </a:solidFill>
                <a:latin typeface="Rubik"/>
                <a:ea typeface="Rubik"/>
                <a:cs typeface="Rubik"/>
                <a:sym typeface="Rubik"/>
              </a:rPr>
              <a:t>Tableau Dashboard | </a:t>
            </a:r>
            <a:r>
              <a:rPr lang="en" sz="1800" b="1" u="sng" dirty="0">
                <a:solidFill>
                  <a:schemeClr val="hlink"/>
                </a:solidFill>
                <a:latin typeface="Rubik"/>
                <a:ea typeface="Rubik"/>
                <a:cs typeface="Rubik"/>
                <a:sym typeface="Rubik"/>
                <a:hlinkClick r:id="rId7"/>
              </a:rPr>
              <a:t>Tableau</a:t>
            </a:r>
            <a:endParaRPr sz="1800" dirty="0">
              <a:solidFill>
                <a:schemeClr val="accent5"/>
              </a:solidFill>
              <a:latin typeface="Rubik"/>
              <a:ea typeface="Rubik"/>
              <a:cs typeface="Rubik"/>
              <a:sym typeface="Rubik"/>
            </a:endParaRPr>
          </a:p>
        </p:txBody>
      </p:sp>
      <p:sp>
        <p:nvSpPr>
          <p:cNvPr id="224" name="Google Shape;224;g26aa52ee430_0_0"/>
          <p:cNvSpPr txBox="1"/>
          <p:nvPr/>
        </p:nvSpPr>
        <p:spPr>
          <a:xfrm>
            <a:off x="340500" y="452038"/>
            <a:ext cx="8463000" cy="6465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Result</a:t>
            </a:r>
            <a:r>
              <a:rPr lang="en" sz="3000" b="1" i="0" u="none" strike="noStrike" cap="none">
                <a:solidFill>
                  <a:srgbClr val="000000"/>
                </a:solidFill>
                <a:latin typeface="Rubik"/>
                <a:ea typeface="Rubik"/>
                <a:cs typeface="Rubik"/>
                <a:sym typeface="Rubik"/>
              </a:rPr>
              <a:t> and </a:t>
            </a:r>
            <a:r>
              <a:rPr lang="en" sz="3000" b="1">
                <a:solidFill>
                  <a:schemeClr val="accent5"/>
                </a:solidFill>
                <a:latin typeface="Rubik"/>
                <a:ea typeface="Rubik"/>
                <a:cs typeface="Rubik"/>
                <a:sym typeface="Rubik"/>
              </a:rPr>
              <a:t>Link</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228"/>
        <p:cNvGrpSpPr/>
        <p:nvPr/>
      </p:nvGrpSpPr>
      <p:grpSpPr>
        <a:xfrm>
          <a:off x="0" y="0"/>
          <a:ext cx="0" cy="0"/>
          <a:chOff x="0" y="0"/>
          <a:chExt cx="0" cy="0"/>
        </a:xfrm>
      </p:grpSpPr>
      <p:pic>
        <p:nvPicPr>
          <p:cNvPr id="229" name="Google Shape;229;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230" name="Google Shape;230;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231" name="Google Shape;231;p8"/>
          <p:cNvSpPr txBox="1"/>
          <p:nvPr/>
        </p:nvSpPr>
        <p:spPr>
          <a:xfrm>
            <a:off x="2376000" y="1939850"/>
            <a:ext cx="4392000" cy="877200"/>
          </a:xfrm>
          <a:prstGeom prst="rect">
            <a:avLst/>
          </a:prstGeom>
          <a:noFill/>
          <a:ln>
            <a:noFill/>
          </a:ln>
          <a:effectLst>
            <a:outerShdw blurRad="57150" dist="19050" dir="5400000" algn="bl" rotWithShape="0">
              <a:srgbClr val="000000">
                <a:alpha val="48235"/>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232" name="Google Shape;232;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233" name="Google Shape;233;p8"/>
          <p:cNvPicPr preferRelativeResize="0"/>
          <p:nvPr/>
        </p:nvPicPr>
        <p:blipFill rotWithShape="1">
          <a:blip r:embed="rId5">
            <a:alphaModFix/>
          </a:blip>
          <a:srcRect/>
          <a:stretch/>
        </p:blipFill>
        <p:spPr>
          <a:xfrm>
            <a:off x="4791975" y="4301174"/>
            <a:ext cx="932058" cy="54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67" name="Google Shape;67;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68" name="Google Shape;68;p3"/>
          <p:cNvSpPr/>
          <p:nvPr/>
        </p:nvSpPr>
        <p:spPr>
          <a:xfrm>
            <a:off x="0" y="0"/>
            <a:ext cx="4572000" cy="5143500"/>
          </a:xfrm>
          <a:prstGeom prst="rect">
            <a:avLst/>
          </a:prstGeom>
          <a:solidFill>
            <a:srgbClr val="019FAB">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txBox="1"/>
          <p:nvPr/>
        </p:nvSpPr>
        <p:spPr>
          <a:xfrm>
            <a:off x="4867250" y="959175"/>
            <a:ext cx="38502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Gilang Wiradhyaksa</a:t>
            </a:r>
            <a:endParaRPr sz="2000" b="0" i="0" u="none" strike="noStrike" cap="none">
              <a:solidFill>
                <a:srgbClr val="000000"/>
              </a:solidFill>
              <a:latin typeface="Rubik SemiBold"/>
              <a:ea typeface="Rubik SemiBold"/>
              <a:cs typeface="Rubik SemiBold"/>
              <a:sym typeface="Rubik SemiBold"/>
            </a:endParaRPr>
          </a:p>
        </p:txBody>
      </p:sp>
      <p:sp>
        <p:nvSpPr>
          <p:cNvPr id="70" name="Google Shape;70;p3"/>
          <p:cNvSpPr txBox="1"/>
          <p:nvPr/>
        </p:nvSpPr>
        <p:spPr>
          <a:xfrm>
            <a:off x="4867250" y="1300650"/>
            <a:ext cx="38502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solidFill>
                  <a:srgbClr val="019FAB"/>
                </a:solidFill>
                <a:latin typeface="Rubik SemiBold"/>
                <a:ea typeface="Rubik SemiBold"/>
                <a:cs typeface="Rubik SemiBold"/>
                <a:sym typeface="Rubik SemiBold"/>
              </a:rPr>
              <a:t>Data Engineer</a:t>
            </a:r>
            <a:endParaRPr sz="2000" b="0" i="0" u="none" strike="noStrike" cap="none">
              <a:solidFill>
                <a:srgbClr val="019FAB"/>
              </a:solidFill>
              <a:latin typeface="Rubik SemiBold"/>
              <a:ea typeface="Rubik SemiBold"/>
              <a:cs typeface="Rubik SemiBold"/>
              <a:sym typeface="Rubik SemiBold"/>
            </a:endParaRPr>
          </a:p>
        </p:txBody>
      </p:sp>
      <p:sp>
        <p:nvSpPr>
          <p:cNvPr id="71" name="Google Shape;71;p3"/>
          <p:cNvSpPr txBox="1"/>
          <p:nvPr/>
        </p:nvSpPr>
        <p:spPr>
          <a:xfrm>
            <a:off x="4867250" y="1997700"/>
            <a:ext cx="3896100" cy="2662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100">
                <a:latin typeface="Rubik Medium"/>
                <a:ea typeface="Rubik Medium"/>
                <a:cs typeface="Rubik Medium"/>
                <a:sym typeface="Rubik Medium"/>
              </a:rPr>
              <a:t>I am a Fullstack Software Developer transitioning to Data Science. Experienced in building a Web Application, API Web Service and Background Service. </a:t>
            </a:r>
            <a:endParaRPr sz="1100">
              <a:latin typeface="Rubik Medium"/>
              <a:ea typeface="Rubik Medium"/>
              <a:cs typeface="Rubik Medium"/>
              <a:sym typeface="Rubik Medium"/>
            </a:endParaRPr>
          </a:p>
          <a:p>
            <a:pPr marL="0" lvl="0" indent="0" algn="l" rtl="0">
              <a:lnSpc>
                <a:spcPct val="150000"/>
              </a:lnSpc>
              <a:spcBef>
                <a:spcPts val="0"/>
              </a:spcBef>
              <a:spcAft>
                <a:spcPts val="0"/>
              </a:spcAft>
              <a:buClr>
                <a:schemeClr val="dk1"/>
              </a:buClr>
              <a:buSzPts val="1100"/>
              <a:buFont typeface="Arial"/>
              <a:buNone/>
            </a:pPr>
            <a:endParaRPr sz="600">
              <a:latin typeface="Rubik Medium"/>
              <a:ea typeface="Rubik Medium"/>
              <a:cs typeface="Rubik Medium"/>
              <a:sym typeface="Rubik Medium"/>
            </a:endParaRPr>
          </a:p>
          <a:p>
            <a:pPr marL="0" lvl="0" indent="0" algn="l" rtl="0">
              <a:lnSpc>
                <a:spcPct val="150000"/>
              </a:lnSpc>
              <a:spcBef>
                <a:spcPts val="0"/>
              </a:spcBef>
              <a:spcAft>
                <a:spcPts val="0"/>
              </a:spcAft>
              <a:buClr>
                <a:schemeClr val="dk1"/>
              </a:buClr>
              <a:buSzPts val="1100"/>
              <a:buFont typeface="Arial"/>
              <a:buNone/>
            </a:pPr>
            <a:r>
              <a:rPr lang="en" sz="1100">
                <a:latin typeface="Rubik Medium"/>
                <a:ea typeface="Rubik Medium"/>
                <a:cs typeface="Rubik Medium"/>
                <a:sym typeface="Rubik Medium"/>
              </a:rPr>
              <a:t>Possess an understanding of statistical analysis, machine learning, and data visualization techniques, combined with strong programming skills in Python and proficiency in SQL. </a:t>
            </a:r>
            <a:endParaRPr sz="1100">
              <a:latin typeface="Rubik Medium"/>
              <a:ea typeface="Rubik Medium"/>
              <a:cs typeface="Rubik Medium"/>
              <a:sym typeface="Rubik Medium"/>
            </a:endParaRPr>
          </a:p>
          <a:p>
            <a:pPr marL="0" lvl="0" indent="0" algn="l" rtl="0">
              <a:lnSpc>
                <a:spcPct val="150000"/>
              </a:lnSpc>
              <a:spcBef>
                <a:spcPts val="0"/>
              </a:spcBef>
              <a:spcAft>
                <a:spcPts val="0"/>
              </a:spcAft>
              <a:buClr>
                <a:schemeClr val="dk1"/>
              </a:buClr>
              <a:buSzPts val="1100"/>
              <a:buFont typeface="Arial"/>
              <a:buNone/>
            </a:pPr>
            <a:endParaRPr sz="600">
              <a:latin typeface="Rubik Medium"/>
              <a:ea typeface="Rubik Medium"/>
              <a:cs typeface="Rubik Medium"/>
              <a:sym typeface="Rubik Medium"/>
            </a:endParaRPr>
          </a:p>
          <a:p>
            <a:pPr marL="0" lvl="0" indent="0" algn="l" rtl="0">
              <a:lnSpc>
                <a:spcPct val="150000"/>
              </a:lnSpc>
              <a:spcBef>
                <a:spcPts val="0"/>
              </a:spcBef>
              <a:spcAft>
                <a:spcPts val="0"/>
              </a:spcAft>
              <a:buClr>
                <a:schemeClr val="dk1"/>
              </a:buClr>
              <a:buSzPts val="1100"/>
              <a:buFont typeface="Arial"/>
              <a:buNone/>
            </a:pPr>
            <a:r>
              <a:rPr lang="en" sz="1100">
                <a:latin typeface="Rubik Medium"/>
                <a:ea typeface="Rubik Medium"/>
                <a:cs typeface="Rubik Medium"/>
                <a:sym typeface="Rubik Medium"/>
              </a:rPr>
              <a:t>My experience includes data preprocessing, feature engineering and model development.</a:t>
            </a:r>
            <a:endParaRPr sz="1100">
              <a:latin typeface="Rubik Medium"/>
              <a:ea typeface="Rubik Medium"/>
              <a:cs typeface="Rubik Medium"/>
              <a:sym typeface="Rubik Medium"/>
            </a:endParaRPr>
          </a:p>
        </p:txBody>
      </p:sp>
      <p:sp>
        <p:nvSpPr>
          <p:cNvPr id="72" name="Google Shape;72;p3"/>
          <p:cNvSpPr txBox="1"/>
          <p:nvPr/>
        </p:nvSpPr>
        <p:spPr>
          <a:xfrm>
            <a:off x="1004800" y="3699725"/>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Surabaya, Indonesia</a:t>
            </a:r>
            <a:endParaRPr sz="1200" b="0" i="0" u="none" strike="noStrike" cap="none">
              <a:solidFill>
                <a:srgbClr val="000000"/>
              </a:solidFill>
              <a:latin typeface="Rubik Medium"/>
              <a:ea typeface="Rubik Medium"/>
              <a:cs typeface="Rubik Medium"/>
              <a:sym typeface="Rubik Medium"/>
            </a:endParaRPr>
          </a:p>
        </p:txBody>
      </p:sp>
      <p:pic>
        <p:nvPicPr>
          <p:cNvPr id="73" name="Google Shape;73;p3"/>
          <p:cNvPicPr preferRelativeResize="0"/>
          <p:nvPr/>
        </p:nvPicPr>
        <p:blipFill rotWithShape="1">
          <a:blip r:embed="rId5">
            <a:alphaModFix/>
          </a:blip>
          <a:srcRect/>
          <a:stretch/>
        </p:blipFill>
        <p:spPr>
          <a:xfrm>
            <a:off x="510750" y="4545600"/>
            <a:ext cx="369300" cy="369300"/>
          </a:xfrm>
          <a:prstGeom prst="rect">
            <a:avLst/>
          </a:prstGeom>
          <a:noFill/>
          <a:ln>
            <a:noFill/>
          </a:ln>
        </p:spPr>
      </p:pic>
      <p:pic>
        <p:nvPicPr>
          <p:cNvPr id="74" name="Google Shape;74;p3"/>
          <p:cNvPicPr preferRelativeResize="0"/>
          <p:nvPr/>
        </p:nvPicPr>
        <p:blipFill rotWithShape="1">
          <a:blip r:embed="rId6">
            <a:alphaModFix/>
          </a:blip>
          <a:srcRect/>
          <a:stretch/>
        </p:blipFill>
        <p:spPr>
          <a:xfrm>
            <a:off x="495300" y="3684275"/>
            <a:ext cx="400201" cy="400201"/>
          </a:xfrm>
          <a:prstGeom prst="rect">
            <a:avLst/>
          </a:prstGeom>
          <a:noFill/>
          <a:ln>
            <a:noFill/>
          </a:ln>
        </p:spPr>
      </p:pic>
      <p:pic>
        <p:nvPicPr>
          <p:cNvPr id="75" name="Google Shape;75;p3"/>
          <p:cNvPicPr preferRelativeResize="0"/>
          <p:nvPr/>
        </p:nvPicPr>
        <p:blipFill rotWithShape="1">
          <a:blip r:embed="rId7">
            <a:alphaModFix/>
          </a:blip>
          <a:srcRect/>
          <a:stretch/>
        </p:blipFill>
        <p:spPr>
          <a:xfrm>
            <a:off x="504096" y="4183277"/>
            <a:ext cx="369300" cy="263511"/>
          </a:xfrm>
          <a:prstGeom prst="rect">
            <a:avLst/>
          </a:prstGeom>
          <a:noFill/>
          <a:ln>
            <a:noFill/>
          </a:ln>
        </p:spPr>
      </p:pic>
      <p:sp>
        <p:nvSpPr>
          <p:cNvPr id="76" name="Google Shape;76;p3"/>
          <p:cNvSpPr txBox="1"/>
          <p:nvPr/>
        </p:nvSpPr>
        <p:spPr>
          <a:xfrm>
            <a:off x="1004800" y="4521950"/>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u="sng">
                <a:solidFill>
                  <a:schemeClr val="hlink"/>
                </a:solidFill>
                <a:latin typeface="Rubik Medium"/>
                <a:ea typeface="Rubik Medium"/>
                <a:cs typeface="Rubik Medium"/>
                <a:sym typeface="Rubik Medium"/>
                <a:hlinkClick r:id="rId8"/>
              </a:rPr>
              <a:t>in/gilangwiradhyaksa/</a:t>
            </a:r>
            <a:endParaRPr sz="1200" b="0" i="0" u="none" strike="noStrike" cap="none">
              <a:solidFill>
                <a:srgbClr val="000000"/>
              </a:solidFill>
              <a:latin typeface="Rubik Medium"/>
              <a:ea typeface="Rubik Medium"/>
              <a:cs typeface="Rubik Medium"/>
              <a:sym typeface="Rubik Medium"/>
            </a:endParaRPr>
          </a:p>
        </p:txBody>
      </p:sp>
      <p:sp>
        <p:nvSpPr>
          <p:cNvPr id="77" name="Google Shape;77;p3"/>
          <p:cNvSpPr txBox="1"/>
          <p:nvPr/>
        </p:nvSpPr>
        <p:spPr>
          <a:xfrm>
            <a:off x="1004800" y="4130388"/>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gilang.wirad@gmail.com</a:t>
            </a:r>
            <a:endParaRPr sz="1200" b="0" i="0" u="none" strike="noStrike" cap="none">
              <a:solidFill>
                <a:srgbClr val="000000"/>
              </a:solidFill>
              <a:latin typeface="Rubik Medium"/>
              <a:ea typeface="Rubik Medium"/>
              <a:cs typeface="Rubik Medium"/>
              <a:sym typeface="Rubik Medium"/>
            </a:endParaRPr>
          </a:p>
        </p:txBody>
      </p:sp>
      <p:pic>
        <p:nvPicPr>
          <p:cNvPr id="78" name="Google Shape;78;p3"/>
          <p:cNvPicPr preferRelativeResize="0"/>
          <p:nvPr/>
        </p:nvPicPr>
        <p:blipFill>
          <a:blip r:embed="rId9">
            <a:alphaModFix/>
          </a:blip>
          <a:stretch>
            <a:fillRect/>
          </a:stretch>
        </p:blipFill>
        <p:spPr>
          <a:xfrm>
            <a:off x="1033575" y="960675"/>
            <a:ext cx="2431800" cy="2319000"/>
          </a:xfrm>
          <a:prstGeom prst="roundRect">
            <a:avLst>
              <a:gd name="adj" fmla="val 16667"/>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g265ee868302_0_13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84" name="Google Shape;84;g265ee868302_0_13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5" name="Google Shape;85;g265ee868302_0_130"/>
          <p:cNvSpPr txBox="1"/>
          <p:nvPr/>
        </p:nvSpPr>
        <p:spPr>
          <a:xfrm>
            <a:off x="340500" y="1406350"/>
            <a:ext cx="8653200" cy="104641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chemeClr val="dk1"/>
              </a:buClr>
              <a:buSzPts val="1100"/>
              <a:buFont typeface="Arial"/>
              <a:buNone/>
            </a:pPr>
            <a:r>
              <a:rPr lang="en" b="1" dirty="0">
                <a:latin typeface="Rubik"/>
                <a:ea typeface="Rubik"/>
                <a:cs typeface="Rubik"/>
                <a:sym typeface="Rubik"/>
              </a:rPr>
              <a:t>Hacktiv8</a:t>
            </a:r>
            <a:r>
              <a:rPr lang="en" sz="1400" b="1" i="0" u="none" strike="noStrike" cap="none" dirty="0">
                <a:solidFill>
                  <a:srgbClr val="000000"/>
                </a:solidFill>
                <a:latin typeface="Rubik"/>
                <a:ea typeface="Rubik"/>
                <a:cs typeface="Rubik"/>
                <a:sym typeface="Rubik"/>
              </a:rPr>
              <a:t> / </a:t>
            </a:r>
            <a:r>
              <a:rPr lang="en" b="1" dirty="0">
                <a:latin typeface="Rubik"/>
                <a:ea typeface="Rubik"/>
                <a:cs typeface="Rubik"/>
                <a:sym typeface="Rubik"/>
              </a:rPr>
              <a:t>Data Science</a:t>
            </a:r>
            <a:r>
              <a:rPr lang="en" sz="1400" b="1" i="0" u="none" strike="noStrike" cap="none" dirty="0">
                <a:solidFill>
                  <a:srgbClr val="000000"/>
                </a:solidFill>
                <a:latin typeface="Rubik"/>
                <a:ea typeface="Rubik"/>
                <a:cs typeface="Rubik"/>
                <a:sym typeface="Rubik"/>
              </a:rPr>
              <a:t> | </a:t>
            </a:r>
            <a:r>
              <a:rPr lang="en" b="1" u="sng" dirty="0">
                <a:solidFill>
                  <a:schemeClr val="hlink"/>
                </a:solidFill>
                <a:latin typeface="Rubik"/>
                <a:ea typeface="Rubik"/>
                <a:cs typeface="Rubik"/>
                <a:sym typeface="Rubik"/>
                <a:hlinkClick r:id="rId5"/>
              </a:rPr>
              <a:t>Certificate</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              November</a:t>
            </a:r>
            <a:r>
              <a:rPr lang="en" sz="1400" b="1" i="0" u="none" strike="noStrike" cap="none" dirty="0">
                <a:solidFill>
                  <a:schemeClr val="accent5"/>
                </a:solidFill>
                <a:latin typeface="Rubik"/>
                <a:ea typeface="Rubik"/>
                <a:cs typeface="Rubik"/>
                <a:sym typeface="Rubik"/>
              </a:rPr>
              <a:t>,</a:t>
            </a:r>
            <a:r>
              <a:rPr lang="en" b="1" dirty="0">
                <a:solidFill>
                  <a:schemeClr val="accent5"/>
                </a:solidFill>
                <a:latin typeface="Rubik"/>
                <a:ea typeface="Rubik"/>
                <a:cs typeface="Rubik"/>
                <a:sym typeface="Rubik"/>
              </a:rPr>
              <a:t> 2023</a:t>
            </a:r>
          </a:p>
          <a:p>
            <a:pPr marL="0" marR="0" lvl="0" indent="0" algn="just" rtl="0">
              <a:lnSpc>
                <a:spcPct val="200000"/>
              </a:lnSpc>
              <a:spcBef>
                <a:spcPts val="0"/>
              </a:spcBef>
              <a:spcAft>
                <a:spcPts val="0"/>
              </a:spcAft>
              <a:buClr>
                <a:schemeClr val="dk1"/>
              </a:buClr>
              <a:buSzPts val="1100"/>
              <a:buFont typeface="Arial"/>
              <a:buNone/>
            </a:pPr>
            <a:r>
              <a:rPr lang="en" b="1" dirty="0">
                <a:solidFill>
                  <a:schemeClr val="dk1"/>
                </a:solidFill>
                <a:latin typeface="Rubik"/>
                <a:ea typeface="Rubik"/>
                <a:cs typeface="Rubik"/>
                <a:sym typeface="Rubik"/>
              </a:rPr>
              <a:t>Inixindo</a:t>
            </a:r>
            <a:r>
              <a:rPr lang="en" sz="1400" b="1" i="0" u="none" strike="noStrike" cap="none" dirty="0">
                <a:solidFill>
                  <a:schemeClr val="dk1"/>
                </a:solidFill>
                <a:latin typeface="Rubik"/>
                <a:ea typeface="Rubik"/>
                <a:cs typeface="Rubik"/>
                <a:sym typeface="Rubik"/>
              </a:rPr>
              <a:t> / </a:t>
            </a:r>
            <a:r>
              <a:rPr lang="en" b="1" dirty="0">
                <a:solidFill>
                  <a:schemeClr val="dk1"/>
                </a:solidFill>
                <a:latin typeface="Rubik"/>
                <a:ea typeface="Rubik"/>
                <a:cs typeface="Rubik"/>
                <a:sym typeface="Rubik"/>
              </a:rPr>
              <a:t>Android Studio - Basic</a:t>
            </a:r>
            <a:r>
              <a:rPr lang="en" sz="1400" b="1" i="0" u="none" strike="noStrike" cap="none" dirty="0">
                <a:solidFill>
                  <a:schemeClr val="dk1"/>
                </a:solidFill>
                <a:latin typeface="Rubik"/>
                <a:ea typeface="Rubik"/>
                <a:cs typeface="Rubik"/>
                <a:sym typeface="Rubik"/>
              </a:rPr>
              <a:t> | </a:t>
            </a:r>
            <a:r>
              <a:rPr lang="en" b="1" u="sng" dirty="0">
                <a:solidFill>
                  <a:schemeClr val="hlink"/>
                </a:solidFill>
                <a:latin typeface="Rubik"/>
                <a:ea typeface="Rubik"/>
                <a:cs typeface="Rubik"/>
                <a:sym typeface="Rubik"/>
                <a:hlinkClick r:id="rId6"/>
              </a:rPr>
              <a:t>Certificate</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March</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2018</a:t>
            </a:r>
          </a:p>
        </p:txBody>
      </p:sp>
      <p:sp>
        <p:nvSpPr>
          <p:cNvPr id="86" name="Google Shape;86;g265ee868302_0_130"/>
          <p:cNvSpPr txBox="1"/>
          <p:nvPr/>
        </p:nvSpPr>
        <p:spPr>
          <a:xfrm>
            <a:off x="340500" y="452038"/>
            <a:ext cx="8463000" cy="6465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Courses and </a:t>
            </a:r>
            <a:r>
              <a:rPr lang="en" sz="3000" b="1" i="0" u="none" strike="noStrike" cap="none">
                <a:solidFill>
                  <a:schemeClr val="accent5"/>
                </a:solidFill>
                <a:latin typeface="Rubik"/>
                <a:ea typeface="Rubik"/>
                <a:cs typeface="Rubik"/>
                <a:sym typeface="Rubik"/>
              </a:rPr>
              <a:t>Certification</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2" name="Google Shape;92;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3" name="Google Shape;93;p4"/>
          <p:cNvSpPr txBox="1"/>
          <p:nvPr/>
        </p:nvSpPr>
        <p:spPr>
          <a:xfrm>
            <a:off x="340500" y="1406350"/>
            <a:ext cx="6496800" cy="29184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 sz="1200" b="1">
                <a:latin typeface="Rubik"/>
                <a:ea typeface="Rubik"/>
                <a:cs typeface="Rubik"/>
                <a:sym typeface="Rubik"/>
              </a:rPr>
              <a:t>Since its inception as Sharia Business Unit of PT Bank Tabungan Pensiunan Nasional Tbk in 2010, BTPN Syariah has included and reached the segment that had not been touched by banking sector, that is the inclusive communities segment.</a:t>
            </a:r>
            <a:endParaRPr sz="1200" b="1">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endParaRPr sz="1200" b="1">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r>
              <a:rPr lang="en" sz="1200" b="1">
                <a:latin typeface="Rubik"/>
                <a:ea typeface="Rubik"/>
                <a:cs typeface="Rubik"/>
                <a:sym typeface="Rubik"/>
              </a:rPr>
              <a:t>With the mandate to deliver empowerment activities and financial literacy for the women in the country, BTPN Syariah provides access and banking products and services in Sharia principles for them to affirm the intention to realize the aspiration for a better life.</a:t>
            </a:r>
            <a:endParaRPr sz="1200" b="1">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endParaRPr sz="1200" b="1">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r>
              <a:rPr lang="en" sz="1200" b="1">
                <a:latin typeface="Rubik"/>
                <a:ea typeface="Rubik"/>
                <a:cs typeface="Rubik"/>
                <a:sym typeface="Rubik"/>
              </a:rPr>
              <a:t>On 14 July 2014, BTPN Syariah was officially registered as the 12th Sharia Commercial Bank in Indonesia by the spin off PT Bank Tabungan Pensiunan Nasional Tbk’s Sharia Business Unit and the conversion of PT Bank Sahabat Purna Danarta (“BSPD”).</a:t>
            </a:r>
            <a:endParaRPr sz="1200" b="1">
              <a:latin typeface="Rubik"/>
              <a:ea typeface="Rubik"/>
              <a:cs typeface="Rubik"/>
              <a:sym typeface="Rubik"/>
            </a:endParaRPr>
          </a:p>
        </p:txBody>
      </p:sp>
      <p:sp>
        <p:nvSpPr>
          <p:cNvPr id="94" name="Google Shape;94;p4"/>
          <p:cNvSpPr txBox="1"/>
          <p:nvPr/>
        </p:nvSpPr>
        <p:spPr>
          <a:xfrm>
            <a:off x="340500" y="452038"/>
            <a:ext cx="8463000" cy="6465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About </a:t>
            </a:r>
            <a:r>
              <a:rPr lang="en" sz="3000" b="1" i="0" u="none" strike="noStrike" cap="none">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95" name="Google Shape;95;p4"/>
          <p:cNvPicPr preferRelativeResize="0"/>
          <p:nvPr/>
        </p:nvPicPr>
        <p:blipFill rotWithShape="1">
          <a:blip r:embed="rId5">
            <a:alphaModFix/>
          </a:blip>
          <a:srcRect/>
          <a:stretch/>
        </p:blipFill>
        <p:spPr>
          <a:xfrm>
            <a:off x="6922188" y="1737347"/>
            <a:ext cx="1881325" cy="109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1" name="Google Shape;101;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2" name="Google Shape;102;g265ee868302_0_99"/>
          <p:cNvSpPr txBox="1"/>
          <p:nvPr/>
        </p:nvSpPr>
        <p:spPr>
          <a:xfrm>
            <a:off x="340500" y="1406350"/>
            <a:ext cx="8340300" cy="31401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This project is an </a:t>
            </a:r>
            <a:r>
              <a:rPr lang="en" sz="1200" b="1">
                <a:latin typeface="Rubik"/>
                <a:ea typeface="Rubik"/>
                <a:cs typeface="Rubik"/>
                <a:sym typeface="Rubik"/>
              </a:rPr>
              <a:t>ETL</a:t>
            </a:r>
            <a:r>
              <a:rPr lang="en" sz="1200">
                <a:latin typeface="Rubik"/>
                <a:ea typeface="Rubik"/>
                <a:cs typeface="Rubik"/>
                <a:sym typeface="Rubik"/>
              </a:rPr>
              <a:t> (Extract Transform Load) project. The data contains </a:t>
            </a:r>
            <a:r>
              <a:rPr lang="en" sz="1200" b="1">
                <a:latin typeface="Rubik"/>
                <a:ea typeface="Rubik"/>
                <a:cs typeface="Rubik"/>
                <a:sym typeface="Rubik"/>
              </a:rPr>
              <a:t>Bank BTPN Syariah Credit Card customer</a:t>
            </a:r>
            <a:r>
              <a:rPr lang="en" sz="1200">
                <a:latin typeface="Rubik"/>
                <a:ea typeface="Rubik"/>
                <a:cs typeface="Rubik"/>
                <a:sym typeface="Rubik"/>
              </a:rPr>
              <a:t>. The project is designed to </a:t>
            </a:r>
            <a:r>
              <a:rPr lang="en" sz="1200" b="1">
                <a:latin typeface="Rubik"/>
                <a:ea typeface="Rubik"/>
                <a:cs typeface="Rubik"/>
                <a:sym typeface="Rubik"/>
              </a:rPr>
              <a:t>gather</a:t>
            </a:r>
            <a:r>
              <a:rPr lang="en" sz="1200">
                <a:latin typeface="Rubik"/>
                <a:ea typeface="Rubik"/>
                <a:cs typeface="Rubik"/>
                <a:sym typeface="Rubik"/>
              </a:rPr>
              <a:t> data from various sources, </a:t>
            </a:r>
            <a:r>
              <a:rPr lang="en" sz="1200" b="1">
                <a:latin typeface="Rubik"/>
                <a:ea typeface="Rubik"/>
                <a:cs typeface="Rubik"/>
                <a:sym typeface="Rubik"/>
              </a:rPr>
              <a:t>transform</a:t>
            </a:r>
            <a:r>
              <a:rPr lang="en" sz="1200">
                <a:latin typeface="Rubik"/>
                <a:ea typeface="Rubik"/>
                <a:cs typeface="Rubik"/>
                <a:sym typeface="Rubik"/>
              </a:rPr>
              <a:t> it into a consistent format suitable for analysis and then </a:t>
            </a:r>
            <a:r>
              <a:rPr lang="en" sz="1200" b="1">
                <a:latin typeface="Rubik"/>
                <a:ea typeface="Rubik"/>
                <a:cs typeface="Rubik"/>
                <a:sym typeface="Rubik"/>
              </a:rPr>
              <a:t>load</a:t>
            </a:r>
            <a:r>
              <a:rPr lang="en" sz="1200">
                <a:latin typeface="Rubik"/>
                <a:ea typeface="Rubik"/>
                <a:cs typeface="Rubik"/>
                <a:sym typeface="Rubik"/>
              </a:rPr>
              <a:t> it into a data warehouse or database for querying and reporting.</a:t>
            </a:r>
            <a:endParaRPr sz="1200">
              <a:latin typeface="Rubik"/>
              <a:ea typeface="Rubik"/>
              <a:cs typeface="Rubik"/>
              <a:sym typeface="Rubik"/>
            </a:endParaRPr>
          </a:p>
          <a:p>
            <a:pPr marL="0" lvl="0" indent="0" algn="just" rtl="0">
              <a:lnSpc>
                <a:spcPct val="150000"/>
              </a:lnSpc>
              <a:spcBef>
                <a:spcPts val="0"/>
              </a:spcBef>
              <a:spcAft>
                <a:spcPts val="0"/>
              </a:spcAft>
              <a:buClr>
                <a:schemeClr val="dk1"/>
              </a:buClr>
              <a:buSzPts val="1100"/>
              <a:buFont typeface="Arial"/>
              <a:buNone/>
            </a:pPr>
            <a:endParaRPr sz="1200">
              <a:latin typeface="Rubik"/>
              <a:ea typeface="Rubik"/>
              <a:cs typeface="Rubik"/>
              <a:sym typeface="Rubik"/>
            </a:endParaRPr>
          </a:p>
          <a:p>
            <a:pPr marL="0" lvl="0" indent="0" algn="just" rtl="0">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This ETL project perform a batch processing with scheduler for automation using Airflow. Starting from </a:t>
            </a:r>
            <a:r>
              <a:rPr lang="en" sz="1200" b="1">
                <a:latin typeface="Rubik"/>
                <a:ea typeface="Rubik"/>
                <a:cs typeface="Rubik"/>
                <a:sym typeface="Rubik"/>
              </a:rPr>
              <a:t>SSIS</a:t>
            </a:r>
            <a:r>
              <a:rPr lang="en" sz="1200">
                <a:latin typeface="Rubik"/>
                <a:ea typeface="Rubik"/>
                <a:cs typeface="Rubik"/>
                <a:sym typeface="Rubik"/>
              </a:rPr>
              <a:t>, extract data from CSV file then transform it and load it into database and another CSV file. Then run this SSIS package (dtsx file) using </a:t>
            </a:r>
            <a:r>
              <a:rPr lang="en" sz="1200" b="1">
                <a:latin typeface="Rubik"/>
                <a:ea typeface="Rubik"/>
                <a:cs typeface="Rubik"/>
                <a:sym typeface="Rubik"/>
              </a:rPr>
              <a:t>Apache Airflow</a:t>
            </a:r>
            <a:r>
              <a:rPr lang="en" sz="1200">
                <a:latin typeface="Rubik"/>
                <a:ea typeface="Rubik"/>
                <a:cs typeface="Rubik"/>
                <a:sym typeface="Rubik"/>
              </a:rPr>
              <a:t> scheduler through a bash command </a:t>
            </a:r>
            <a:r>
              <a:rPr lang="en" sz="1200" b="1">
                <a:latin typeface="Rubik"/>
                <a:ea typeface="Rubik"/>
                <a:cs typeface="Rubik"/>
                <a:sym typeface="Rubik"/>
              </a:rPr>
              <a:t>everyday at 5 AM</a:t>
            </a:r>
            <a:r>
              <a:rPr lang="en" sz="1200">
                <a:latin typeface="Rubik"/>
                <a:ea typeface="Rubik"/>
                <a:cs typeface="Rubik"/>
                <a:sym typeface="Rubik"/>
              </a:rPr>
              <a:t>.</a:t>
            </a:r>
            <a:endParaRPr sz="1200">
              <a:latin typeface="Rubik"/>
              <a:ea typeface="Rubik"/>
              <a:cs typeface="Rubik"/>
              <a:sym typeface="Rubik"/>
            </a:endParaRPr>
          </a:p>
          <a:p>
            <a:pPr marL="0" lvl="0" indent="0" algn="just" rtl="0">
              <a:lnSpc>
                <a:spcPct val="150000"/>
              </a:lnSpc>
              <a:spcBef>
                <a:spcPts val="0"/>
              </a:spcBef>
              <a:spcAft>
                <a:spcPts val="0"/>
              </a:spcAft>
              <a:buClr>
                <a:schemeClr val="dk1"/>
              </a:buClr>
              <a:buSzPts val="1100"/>
              <a:buFont typeface="Arial"/>
              <a:buNone/>
            </a:pPr>
            <a:endParaRPr sz="1200">
              <a:latin typeface="Rubik"/>
              <a:ea typeface="Rubik"/>
              <a:cs typeface="Rubik"/>
              <a:sym typeface="Rubik"/>
            </a:endParaRPr>
          </a:p>
          <a:p>
            <a:pPr marL="0" lvl="0" indent="0" algn="just" rtl="0">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Those process generate a </a:t>
            </a:r>
            <a:r>
              <a:rPr lang="en" sz="1200" b="1">
                <a:latin typeface="Rubik"/>
                <a:ea typeface="Rubik"/>
                <a:cs typeface="Rubik"/>
                <a:sym typeface="Rubik"/>
              </a:rPr>
              <a:t>clean data</a:t>
            </a:r>
            <a:r>
              <a:rPr lang="en" sz="1200">
                <a:latin typeface="Rubik"/>
                <a:ea typeface="Rubik"/>
                <a:cs typeface="Rubik"/>
                <a:sym typeface="Rubik"/>
              </a:rPr>
              <a:t> in CSV format, then this clean data is used to create </a:t>
            </a:r>
            <a:r>
              <a:rPr lang="en" sz="1200" b="1">
                <a:latin typeface="Rubik"/>
                <a:ea typeface="Rubik"/>
                <a:cs typeface="Rubik"/>
                <a:sym typeface="Rubik"/>
              </a:rPr>
              <a:t>visualization in Tableau</a:t>
            </a:r>
            <a:r>
              <a:rPr lang="en" sz="1200">
                <a:latin typeface="Rubik"/>
                <a:ea typeface="Rubik"/>
                <a:cs typeface="Rubik"/>
                <a:sym typeface="Rubik"/>
              </a:rPr>
              <a:t>. This visualization can help Data Analyst to get some </a:t>
            </a:r>
            <a:r>
              <a:rPr lang="en" sz="1200" b="1">
                <a:latin typeface="Rubik"/>
                <a:ea typeface="Rubik"/>
                <a:cs typeface="Rubik"/>
                <a:sym typeface="Rubik"/>
              </a:rPr>
              <a:t>insight</a:t>
            </a:r>
            <a:r>
              <a:rPr lang="en" sz="1200">
                <a:latin typeface="Rubik"/>
                <a:ea typeface="Rubik"/>
                <a:cs typeface="Rubik"/>
                <a:sym typeface="Rubik"/>
              </a:rPr>
              <a:t> and help management to </a:t>
            </a:r>
            <a:r>
              <a:rPr lang="en" sz="1200" b="1">
                <a:latin typeface="Rubik"/>
                <a:ea typeface="Rubik"/>
                <a:cs typeface="Rubik"/>
                <a:sym typeface="Rubik"/>
              </a:rPr>
              <a:t>reduce customer churn</a:t>
            </a:r>
            <a:r>
              <a:rPr lang="en" sz="1200">
                <a:latin typeface="Rubik"/>
                <a:ea typeface="Rubik"/>
                <a:cs typeface="Rubik"/>
                <a:sym typeface="Rubik"/>
              </a:rPr>
              <a:t>.</a:t>
            </a:r>
            <a:endParaRPr sz="1200">
              <a:latin typeface="Rubik"/>
              <a:ea typeface="Rubik"/>
              <a:cs typeface="Rubik"/>
              <a:sym typeface="Rubik"/>
            </a:endParaRPr>
          </a:p>
        </p:txBody>
      </p:sp>
      <p:sp>
        <p:nvSpPr>
          <p:cNvPr id="103" name="Google Shape;103;g265ee868302_0_99"/>
          <p:cNvSpPr txBox="1"/>
          <p:nvPr/>
        </p:nvSpPr>
        <p:spPr>
          <a:xfrm>
            <a:off x="340500" y="452038"/>
            <a:ext cx="8463000" cy="6465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Project </a:t>
            </a:r>
            <a:r>
              <a:rPr lang="en" sz="3000" b="1" i="0" u="none" strike="noStrike" cap="none">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
        <p:nvSpPr>
          <p:cNvPr id="104" name="Google Shape;104;g265ee868302_0_99"/>
          <p:cNvSpPr txBox="1"/>
          <p:nvPr/>
        </p:nvSpPr>
        <p:spPr>
          <a:xfrm>
            <a:off x="6054900" y="4628625"/>
            <a:ext cx="30891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i="0" u="none" strike="noStrike" cap="none">
                <a:solidFill>
                  <a:srgbClr val="000000"/>
                </a:solidFill>
                <a:latin typeface="Rubik"/>
                <a:ea typeface="Rubik"/>
                <a:cs typeface="Rubik"/>
                <a:sym typeface="Rubik"/>
              </a:rPr>
              <a:t>Project explanation video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3ec2985a68_1_33"/>
          <p:cNvSpPr txBox="1"/>
          <p:nvPr/>
        </p:nvSpPr>
        <p:spPr>
          <a:xfrm>
            <a:off x="340500" y="604438"/>
            <a:ext cx="8463000" cy="6771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457200" marR="0" lvl="0" indent="-431800" algn="l" rtl="0">
              <a:lnSpc>
                <a:spcPct val="100000"/>
              </a:lnSpc>
              <a:spcBef>
                <a:spcPts val="0"/>
              </a:spcBef>
              <a:spcAft>
                <a:spcPts val="0"/>
              </a:spcAft>
              <a:buClr>
                <a:srgbClr val="000000"/>
              </a:buClr>
              <a:buSzPts val="3200"/>
              <a:buFont typeface="Rubik"/>
              <a:buAutoNum type="arabicPeriod"/>
            </a:pPr>
            <a:r>
              <a:rPr lang="en" sz="2700" b="1" i="0" u="none" strike="noStrike" cap="none">
                <a:solidFill>
                  <a:schemeClr val="dk1"/>
                </a:solidFill>
                <a:latin typeface="Rubik"/>
                <a:ea typeface="Rubik"/>
                <a:cs typeface="Rubik"/>
                <a:sym typeface="Rubik"/>
              </a:rPr>
              <a:t>SQL Server Integration Services (SSIS)</a:t>
            </a:r>
            <a:endParaRPr sz="3500" b="1" i="0" u="none" strike="noStrike" cap="none">
              <a:solidFill>
                <a:srgbClr val="000000"/>
              </a:solidFill>
              <a:latin typeface="Rubik"/>
              <a:ea typeface="Rubik"/>
              <a:cs typeface="Rubik"/>
              <a:sym typeface="Rubik"/>
            </a:endParaRPr>
          </a:p>
        </p:txBody>
      </p:sp>
      <p:sp>
        <p:nvSpPr>
          <p:cNvPr id="112" name="Google Shape;112;g23ec2985a68_1_33"/>
          <p:cNvSpPr txBox="1"/>
          <p:nvPr/>
        </p:nvSpPr>
        <p:spPr>
          <a:xfrm>
            <a:off x="3221700" y="1783425"/>
            <a:ext cx="5581800" cy="26475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457200" marR="0" lvl="0" indent="-330200" algn="l" rtl="0">
              <a:lnSpc>
                <a:spcPct val="150000"/>
              </a:lnSpc>
              <a:spcBef>
                <a:spcPts val="0"/>
              </a:spcBef>
              <a:spcAft>
                <a:spcPts val="0"/>
              </a:spcAft>
              <a:buSzPts val="1600"/>
              <a:buFont typeface="Rubik"/>
              <a:buChar char="●"/>
            </a:pPr>
            <a:r>
              <a:rPr lang="en" sz="1600">
                <a:latin typeface="Rubik"/>
                <a:ea typeface="Rubik"/>
                <a:cs typeface="Rubik"/>
                <a:sym typeface="Rubik"/>
              </a:rPr>
              <a:t>Start from creating a new SSIS package using Microsoft Visual Studio. </a:t>
            </a:r>
            <a:endParaRPr sz="1600">
              <a:latin typeface="Rubik"/>
              <a:ea typeface="Rubik"/>
              <a:cs typeface="Rubik"/>
              <a:sym typeface="Rubik"/>
            </a:endParaRPr>
          </a:p>
          <a:p>
            <a:pPr marL="457200" marR="0" lvl="0" indent="-330200" algn="l" rtl="0">
              <a:lnSpc>
                <a:spcPct val="150000"/>
              </a:lnSpc>
              <a:spcBef>
                <a:spcPts val="0"/>
              </a:spcBef>
              <a:spcAft>
                <a:spcPts val="0"/>
              </a:spcAft>
              <a:buSzPts val="1600"/>
              <a:buFont typeface="Rubik"/>
              <a:buChar char="●"/>
            </a:pPr>
            <a:r>
              <a:rPr lang="en" sz="1600">
                <a:latin typeface="Rubik"/>
                <a:ea typeface="Rubik"/>
                <a:cs typeface="Rubik"/>
                <a:sym typeface="Rubik"/>
              </a:rPr>
              <a:t>Create a new Flat File Connection and choose Bank BTPN Syariah CSV file as sources. </a:t>
            </a:r>
            <a:endParaRPr sz="1600">
              <a:latin typeface="Rubik"/>
              <a:ea typeface="Rubik"/>
              <a:cs typeface="Rubik"/>
              <a:sym typeface="Rubik"/>
            </a:endParaRPr>
          </a:p>
          <a:p>
            <a:pPr marL="457200" marR="0" lvl="0" indent="-330200" algn="l" rtl="0">
              <a:lnSpc>
                <a:spcPct val="150000"/>
              </a:lnSpc>
              <a:spcBef>
                <a:spcPts val="0"/>
              </a:spcBef>
              <a:spcAft>
                <a:spcPts val="0"/>
              </a:spcAft>
              <a:buSzPts val="1600"/>
              <a:buFont typeface="Rubik"/>
              <a:buChar char="●"/>
            </a:pPr>
            <a:r>
              <a:rPr lang="en" sz="1600">
                <a:latin typeface="Rubik"/>
                <a:ea typeface="Rubik"/>
                <a:cs typeface="Rubik"/>
                <a:sym typeface="Rubik"/>
              </a:rPr>
              <a:t>Create five dataflow tasks with the provided data which is Customer History, Card Category, Education, Marital and Customer Status.</a:t>
            </a:r>
            <a:endParaRPr sz="1600" i="0" u="none" strike="noStrike" cap="none">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FA3E67E4-17BD-1590-12D3-8E500417340B}"/>
              </a:ext>
            </a:extLst>
          </p:cNvPr>
          <p:cNvPicPr>
            <a:picLocks noChangeAspect="1"/>
          </p:cNvPicPr>
          <p:nvPr/>
        </p:nvPicPr>
        <p:blipFill rotWithShape="1">
          <a:blip r:embed="rId5"/>
          <a:srcRect r="47441"/>
          <a:stretch/>
        </p:blipFill>
        <p:spPr>
          <a:xfrm>
            <a:off x="585517" y="1700351"/>
            <a:ext cx="2295682" cy="31365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6a97bc69ad_1_1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6a97bc69ad_1_11"/>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6a97bc69ad_1_11"/>
          <p:cNvSpPr txBox="1"/>
          <p:nvPr/>
        </p:nvSpPr>
        <p:spPr>
          <a:xfrm>
            <a:off x="3544500" y="1038250"/>
            <a:ext cx="5259000" cy="38790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457200" marR="0" lvl="0" indent="-323850" algn="l" rtl="0">
              <a:lnSpc>
                <a:spcPct val="150000"/>
              </a:lnSpc>
              <a:spcBef>
                <a:spcPts val="0"/>
              </a:spcBef>
              <a:spcAft>
                <a:spcPts val="0"/>
              </a:spcAft>
              <a:buSzPts val="1500"/>
              <a:buFont typeface="Rubik"/>
              <a:buChar char="●"/>
            </a:pPr>
            <a:r>
              <a:rPr lang="en" sz="1500">
                <a:latin typeface="Rubik"/>
                <a:ea typeface="Rubik"/>
                <a:cs typeface="Rubik"/>
                <a:sym typeface="Rubik"/>
              </a:rPr>
              <a:t>Inside the data flow task, create Flat File Sources to Extract Data. Choose data source from connection manager which has been created previously.</a:t>
            </a:r>
            <a:endParaRPr sz="1500">
              <a:latin typeface="Rubik"/>
              <a:ea typeface="Rubik"/>
              <a:cs typeface="Rubik"/>
              <a:sym typeface="Rubik"/>
            </a:endParaRPr>
          </a:p>
          <a:p>
            <a:pPr marL="457200" marR="0" lvl="0" indent="-323850" algn="l" rtl="0">
              <a:lnSpc>
                <a:spcPct val="150000"/>
              </a:lnSpc>
              <a:spcBef>
                <a:spcPts val="0"/>
              </a:spcBef>
              <a:spcAft>
                <a:spcPts val="0"/>
              </a:spcAft>
              <a:buSzPts val="1500"/>
              <a:buFont typeface="Rubik"/>
              <a:buChar char="●"/>
            </a:pPr>
            <a:r>
              <a:rPr lang="en" sz="1500">
                <a:latin typeface="Rubik"/>
                <a:ea typeface="Rubik"/>
                <a:cs typeface="Rubik"/>
                <a:sym typeface="Rubik"/>
              </a:rPr>
              <a:t>Begin the process of transforming data such as Derived Column, Data Type Conversion etc.</a:t>
            </a:r>
            <a:endParaRPr sz="1500">
              <a:latin typeface="Rubik"/>
              <a:ea typeface="Rubik"/>
              <a:cs typeface="Rubik"/>
              <a:sym typeface="Rubik"/>
            </a:endParaRPr>
          </a:p>
          <a:p>
            <a:pPr marL="457200" marR="0" lvl="0" indent="-323850" algn="l" rtl="0">
              <a:lnSpc>
                <a:spcPct val="150000"/>
              </a:lnSpc>
              <a:spcBef>
                <a:spcPts val="0"/>
              </a:spcBef>
              <a:spcAft>
                <a:spcPts val="0"/>
              </a:spcAft>
              <a:buSzPts val="1500"/>
              <a:buFont typeface="Rubik"/>
              <a:buChar char="●"/>
            </a:pPr>
            <a:r>
              <a:rPr lang="en" sz="1500">
                <a:latin typeface="Rubik"/>
                <a:ea typeface="Rubik"/>
                <a:cs typeface="Rubik"/>
                <a:sym typeface="Rubik"/>
              </a:rPr>
              <a:t>Split the process to two or more output. So it can be treated individually. In this case data conversion is only done for data that will be stored in the database.</a:t>
            </a:r>
            <a:endParaRPr sz="1500">
              <a:latin typeface="Rubik"/>
              <a:ea typeface="Rubik"/>
              <a:cs typeface="Rubik"/>
              <a:sym typeface="Rubik"/>
            </a:endParaRPr>
          </a:p>
          <a:p>
            <a:pPr marL="457200" marR="0" lvl="0" indent="-323850" algn="l" rtl="0">
              <a:lnSpc>
                <a:spcPct val="150000"/>
              </a:lnSpc>
              <a:spcBef>
                <a:spcPts val="0"/>
              </a:spcBef>
              <a:spcAft>
                <a:spcPts val="0"/>
              </a:spcAft>
              <a:buSzPts val="1500"/>
              <a:buFont typeface="Rubik"/>
              <a:buChar char="●"/>
            </a:pPr>
            <a:r>
              <a:rPr lang="en" sz="1500">
                <a:latin typeface="Rubik"/>
                <a:ea typeface="Rubik"/>
                <a:cs typeface="Rubik"/>
                <a:sym typeface="Rubik"/>
              </a:rPr>
              <a:t>Load the transformation result to CSV and Database simultaneously.</a:t>
            </a:r>
            <a:endParaRPr sz="1500">
              <a:latin typeface="Rubik"/>
              <a:ea typeface="Rubik"/>
              <a:cs typeface="Rubik"/>
              <a:sym typeface="Rubik"/>
            </a:endParaRPr>
          </a:p>
        </p:txBody>
      </p:sp>
      <p:sp>
        <p:nvSpPr>
          <p:cNvPr id="122" name="Google Shape;122;g26a97bc69ad_1_11"/>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SSIS Package (.dtsx)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59BCD8C7-9932-0785-8DDF-246F7A6F99A8}"/>
              </a:ext>
            </a:extLst>
          </p:cNvPr>
          <p:cNvPicPr>
            <a:picLocks noChangeAspect="1"/>
          </p:cNvPicPr>
          <p:nvPr/>
        </p:nvPicPr>
        <p:blipFill rotWithShape="1">
          <a:blip r:embed="rId6"/>
          <a:srcRect r="6399"/>
          <a:stretch/>
        </p:blipFill>
        <p:spPr>
          <a:xfrm>
            <a:off x="337800" y="1076850"/>
            <a:ext cx="3045895" cy="3747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8" name="Google Shape;128;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9" name="Google Shape;129;g23ec2985a68_1_42"/>
          <p:cNvSpPr txBox="1"/>
          <p:nvPr/>
        </p:nvSpPr>
        <p:spPr>
          <a:xfrm>
            <a:off x="340500" y="604438"/>
            <a:ext cx="8463000" cy="6003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457200" marR="0" lvl="0" indent="-400050" algn="l" rtl="0">
              <a:lnSpc>
                <a:spcPct val="100000"/>
              </a:lnSpc>
              <a:spcBef>
                <a:spcPts val="1000"/>
              </a:spcBef>
              <a:spcAft>
                <a:spcPts val="0"/>
              </a:spcAft>
              <a:buClr>
                <a:srgbClr val="000000"/>
              </a:buClr>
              <a:buSzPts val="2700"/>
              <a:buFont typeface="Rubik"/>
              <a:buAutoNum type="arabicPeriod" startAt="2"/>
            </a:pPr>
            <a:r>
              <a:rPr lang="en" sz="2700" b="1">
                <a:solidFill>
                  <a:schemeClr val="dk1"/>
                </a:solidFill>
                <a:latin typeface="Rubik"/>
                <a:ea typeface="Rubik"/>
                <a:cs typeface="Rubik"/>
                <a:sym typeface="Rubik"/>
              </a:rPr>
              <a:t>Creation of workflows on</a:t>
            </a:r>
            <a:r>
              <a:rPr lang="en" sz="2700" b="1" i="0" u="none" strike="noStrike" cap="none">
                <a:solidFill>
                  <a:schemeClr val="dk1"/>
                </a:solidFill>
                <a:latin typeface="Rubik"/>
                <a:ea typeface="Rubik"/>
                <a:cs typeface="Rubik"/>
                <a:sym typeface="Rubik"/>
              </a:rPr>
              <a:t> Apache Airflow</a:t>
            </a:r>
            <a:endParaRPr sz="2700" b="1" i="0" u="none" strike="noStrike" cap="none">
              <a:solidFill>
                <a:srgbClr val="000000"/>
              </a:solidFill>
              <a:latin typeface="Rubik"/>
              <a:ea typeface="Rubik"/>
              <a:cs typeface="Rubik"/>
              <a:sym typeface="Rubik"/>
            </a:endParaRPr>
          </a:p>
        </p:txBody>
      </p:sp>
      <p:sp>
        <p:nvSpPr>
          <p:cNvPr id="130" name="Google Shape;130;g23ec2985a68_1_42"/>
          <p:cNvSpPr txBox="1"/>
          <p:nvPr/>
        </p:nvSpPr>
        <p:spPr>
          <a:xfrm>
            <a:off x="5965500" y="1637250"/>
            <a:ext cx="2838000" cy="22779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sz="1600">
                <a:latin typeface="Rubik"/>
                <a:ea typeface="Rubik"/>
                <a:cs typeface="Rubik"/>
                <a:sym typeface="Rubik"/>
              </a:rPr>
              <a:t>First create Airflow DAG in GCP for scheduling and running bash command. After it done, deploying .py file to DAG folder so it can appear in Airflow Task.</a:t>
            </a:r>
            <a:endParaRPr sz="1600">
              <a:latin typeface="Rubik"/>
              <a:ea typeface="Rubik"/>
              <a:cs typeface="Rubik"/>
              <a:sym typeface="Rubik"/>
            </a:endParaRPr>
          </a:p>
        </p:txBody>
      </p:sp>
      <p:pic>
        <p:nvPicPr>
          <p:cNvPr id="3" name="Picture 2">
            <a:extLst>
              <a:ext uri="{FF2B5EF4-FFF2-40B4-BE49-F238E27FC236}">
                <a16:creationId xmlns:a16="http://schemas.microsoft.com/office/drawing/2014/main" id="{0BA990D3-766A-7C4D-5998-E6AA0157BCDE}"/>
              </a:ext>
            </a:extLst>
          </p:cNvPr>
          <p:cNvPicPr>
            <a:picLocks noChangeAspect="1"/>
          </p:cNvPicPr>
          <p:nvPr/>
        </p:nvPicPr>
        <p:blipFill>
          <a:blip r:embed="rId5"/>
          <a:stretch>
            <a:fillRect/>
          </a:stretch>
        </p:blipFill>
        <p:spPr>
          <a:xfrm>
            <a:off x="340501" y="1261776"/>
            <a:ext cx="5370250" cy="37148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g26a97bc69ad_1_3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7" name="Google Shape;137;g26a97bc69ad_1_3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8" name="Google Shape;138;g26a97bc69ad_1_34"/>
          <p:cNvSpPr txBox="1"/>
          <p:nvPr/>
        </p:nvSpPr>
        <p:spPr>
          <a:xfrm>
            <a:off x="339150" y="3668175"/>
            <a:ext cx="8465700" cy="7143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dk1"/>
                </a:solidFill>
                <a:latin typeface="Roboto"/>
                <a:ea typeface="Roboto"/>
                <a:cs typeface="Roboto"/>
                <a:sym typeface="Roboto"/>
              </a:rPr>
              <a:t>DAGs is appear in Airflow Task with the name “</a:t>
            </a:r>
            <a:r>
              <a:rPr lang="en" sz="1600" b="1">
                <a:solidFill>
                  <a:schemeClr val="dk1"/>
                </a:solidFill>
                <a:latin typeface="Roboto"/>
                <a:ea typeface="Roboto"/>
                <a:cs typeface="Roboto"/>
                <a:sym typeface="Roboto"/>
              </a:rPr>
              <a:t>run_ssis_btpns</a:t>
            </a:r>
            <a:r>
              <a:rPr lang="en" sz="1600" b="1" i="1">
                <a:solidFill>
                  <a:schemeClr val="dk1"/>
                </a:solidFill>
                <a:latin typeface="Roboto"/>
                <a:ea typeface="Roboto"/>
                <a:cs typeface="Roboto"/>
                <a:sym typeface="Roboto"/>
              </a:rPr>
              <a:t>” </a:t>
            </a:r>
            <a:r>
              <a:rPr lang="en" sz="1600">
                <a:solidFill>
                  <a:schemeClr val="dk1"/>
                </a:solidFill>
                <a:latin typeface="Roboto"/>
                <a:ea typeface="Roboto"/>
                <a:cs typeface="Roboto"/>
                <a:sym typeface="Roboto"/>
              </a:rPr>
              <a:t>and scheduled to run everyday at 5 am</a:t>
            </a:r>
            <a:endParaRPr sz="1600">
              <a:latin typeface="Rubik"/>
              <a:ea typeface="Rubik"/>
              <a:cs typeface="Rubik"/>
              <a:sym typeface="Rubik"/>
            </a:endParaRPr>
          </a:p>
        </p:txBody>
      </p:sp>
      <p:sp>
        <p:nvSpPr>
          <p:cNvPr id="139" name="Google Shape;139;g26a97bc69ad_1_34"/>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Apache Airflow DAGs (.py)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EBBF7154-0961-13AD-CACB-EDBD59E08D68}"/>
              </a:ext>
            </a:extLst>
          </p:cNvPr>
          <p:cNvPicPr>
            <a:picLocks noChangeAspect="1"/>
          </p:cNvPicPr>
          <p:nvPr/>
        </p:nvPicPr>
        <p:blipFill>
          <a:blip r:embed="rId6"/>
          <a:stretch>
            <a:fillRect/>
          </a:stretch>
        </p:blipFill>
        <p:spPr>
          <a:xfrm>
            <a:off x="339150" y="912550"/>
            <a:ext cx="8465700" cy="26590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1080</Words>
  <Application>Microsoft Office PowerPoint</Application>
  <PresentationFormat>On-screen Show (16:9)</PresentationFormat>
  <Paragraphs>94</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Roboto</vt:lpstr>
      <vt:lpstr>Rubik Light</vt:lpstr>
      <vt:lpstr>Rubik Medium</vt:lpstr>
      <vt:lpstr>Rubik SemiBold</vt:lpstr>
      <vt:lpstr>Rubik</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Gilang Wiradhyaksa</cp:lastModifiedBy>
  <cp:revision>16</cp:revision>
  <dcterms:modified xsi:type="dcterms:W3CDTF">2024-03-11T12:35:00Z</dcterms:modified>
</cp:coreProperties>
</file>