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642">
          <p15:clr>
            <a:srgbClr val="A4A3A4"/>
          </p15:clr>
        </p15:guide>
        <p15:guide id="3" pos="7015">
          <p15:clr>
            <a:srgbClr val="A4A3A4"/>
          </p15:clr>
        </p15:guide>
        <p15:guide id="4" orient="horz" pos="595">
          <p15:clr>
            <a:srgbClr val="A4A3A4"/>
          </p15:clr>
        </p15:guide>
        <p15:guide id="5" pos="7378">
          <p15:clr>
            <a:srgbClr val="A4A3A4"/>
          </p15:clr>
        </p15:guide>
        <p15:guide id="6" orient="horz" pos="3725">
          <p15:clr>
            <a:srgbClr val="A4A3A4"/>
          </p15:clr>
        </p15:guide>
        <p15:guide id="7" pos="302">
          <p15:clr>
            <a:srgbClr val="A4A3A4"/>
          </p15:clr>
        </p15:guide>
        <p15:guide id="8" orient="horz" pos="913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a9ifhLem7EhUAaGWb6g2d51RX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ED05C9-5C80-47E5-90D8-EF1D17DA8BCA}">
  <a:tblStyle styleId="{52ED05C9-5C80-47E5-90D8-EF1D17DA8BC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8F0"/>
          </a:solidFill>
        </a:fill>
      </a:tcStyle>
    </a:wholeTbl>
    <a:band1H>
      <a:tcTxStyle/>
      <a:tcStyle>
        <a:fill>
          <a:solidFill>
            <a:srgbClr val="CCCFDF"/>
          </a:solidFill>
        </a:fill>
      </a:tcStyle>
    </a:band1H>
    <a:band2H>
      <a:tcTxStyle/>
    </a:band2H>
    <a:band1V>
      <a:tcTxStyle/>
      <a:tcStyle>
        <a:fill>
          <a:solidFill>
            <a:srgbClr val="CCCFD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642"/>
        <p:guide pos="7015"/>
        <p:guide pos="595" orient="horz"/>
        <p:guide pos="7378"/>
        <p:guide pos="3725" orient="horz"/>
        <p:guide pos="302"/>
        <p:guide pos="91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-6961" y="-1"/>
            <a:ext cx="12198961" cy="6858002"/>
            <a:chOff x="-6961" y="-1"/>
            <a:chExt cx="12198961" cy="6858002"/>
          </a:xfrm>
        </p:grpSpPr>
        <p:sp>
          <p:nvSpPr>
            <p:cNvPr id="89" name="Google Shape;89;p1"/>
            <p:cNvSpPr/>
            <p:nvPr/>
          </p:nvSpPr>
          <p:spPr>
            <a:xfrm>
              <a:off x="-6961" y="1351287"/>
              <a:ext cx="12185039" cy="550671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18156" l="0" r="8486" t="-16837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8394700" y="-1"/>
              <a:ext cx="3797300" cy="6858001"/>
            </a:xfrm>
            <a:prstGeom prst="rect">
              <a:avLst/>
            </a:prstGeom>
            <a:gradFill>
              <a:gsLst>
                <a:gs pos="0">
                  <a:srgbClr val="ECECE5">
                    <a:alpha val="0"/>
                  </a:srgbClr>
                </a:gs>
                <a:gs pos="24000">
                  <a:srgbClr val="ECECE5">
                    <a:alpha val="0"/>
                  </a:srgbClr>
                </a:gs>
                <a:gs pos="66000">
                  <a:srgbClr val="ECECE5"/>
                </a:gs>
                <a:gs pos="100000">
                  <a:srgbClr val="ECECE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"/>
          <p:cNvSpPr/>
          <p:nvPr/>
        </p:nvSpPr>
        <p:spPr>
          <a:xfrm>
            <a:off x="0" y="-1"/>
            <a:ext cx="12192000" cy="2362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-6961" y="513776"/>
            <a:ext cx="6692900" cy="14527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1008000" spcFirstLastPara="1" rIns="252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LITERACY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SKILLS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9067878" y="3857154"/>
            <a:ext cx="3131084" cy="300084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1109" l="0" r="0" t="-7404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55200" y="4608090"/>
            <a:ext cx="1761503" cy="17084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"/>
          <p:cNvGrpSpPr/>
          <p:nvPr/>
        </p:nvGrpSpPr>
        <p:grpSpPr>
          <a:xfrm>
            <a:off x="9695829" y="111126"/>
            <a:ext cx="1920874" cy="1920874"/>
            <a:chOff x="2514600" y="0"/>
            <a:chExt cx="3429000" cy="3429000"/>
          </a:xfrm>
        </p:grpSpPr>
        <p:sp>
          <p:nvSpPr>
            <p:cNvPr id="96" name="Google Shape;96;p1"/>
            <p:cNvSpPr/>
            <p:nvPr/>
          </p:nvSpPr>
          <p:spPr>
            <a:xfrm>
              <a:off x="2514600" y="0"/>
              <a:ext cx="3429000" cy="342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7" name="Google Shape;97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632710" y="678345"/>
              <a:ext cx="3158490" cy="19436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/>
          <p:nvPr/>
        </p:nvSpPr>
        <p:spPr>
          <a:xfrm>
            <a:off x="0" y="0"/>
            <a:ext cx="4794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 txBox="1"/>
          <p:nvPr/>
        </p:nvSpPr>
        <p:spPr>
          <a:xfrm>
            <a:off x="1019175" y="198954"/>
            <a:ext cx="8670925" cy="117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Skills to practise 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1019175" y="1416051"/>
            <a:ext cx="10693400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44500" lvl="0" marL="444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3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to the lists if there are any other components or devices you can think of.</a:t>
            </a:r>
            <a:endParaRPr/>
          </a:p>
          <a:p>
            <a:pPr indent="-444500" lvl="0" marL="4445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3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to each component or accessory, write these letters:</a:t>
            </a:r>
            <a:endParaRPr/>
          </a:p>
          <a:p>
            <a:pPr indent="-444500" lvl="3" marL="13589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 – input</a:t>
            </a:r>
            <a:endParaRPr/>
          </a:p>
          <a:p>
            <a:pPr indent="-444500" lvl="3" marL="13589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– output</a:t>
            </a:r>
            <a:endParaRPr/>
          </a:p>
          <a:p>
            <a:pPr indent="-444500" lvl="3" marL="13589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– processing</a:t>
            </a:r>
            <a:endParaRPr/>
          </a:p>
          <a:p>
            <a:pPr indent="-444500" lvl="3" marL="13589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– storage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0" y="0"/>
            <a:ext cx="4794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1019175" y="198954"/>
            <a:ext cx="8670925" cy="117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Word processing software</a:t>
            </a:r>
            <a:endParaRPr sz="3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1005840" y="2680294"/>
            <a:ext cx="3017520" cy="2684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288000" spcFirstLastPara="1" rIns="288000" wrap="square" tIns="72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document: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blank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4587240" y="2671608"/>
            <a:ext cx="3017520" cy="2684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288000" spcFirstLastPara="1" rIns="288000" wrap="square" tIns="72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a document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8146863" y="2671608"/>
            <a:ext cx="3017520" cy="2684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288000" spcFirstLastPara="1" rIns="288000" wrap="square" tIns="72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 a document</a:t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3994626" y="3530556"/>
            <a:ext cx="621348" cy="39352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"/>
          <p:cNvSpPr/>
          <p:nvPr/>
        </p:nvSpPr>
        <p:spPr>
          <a:xfrm>
            <a:off x="1943100" y="1671320"/>
            <a:ext cx="1143000" cy="114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5524500" y="1671320"/>
            <a:ext cx="1143000" cy="114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9105900" y="1671320"/>
            <a:ext cx="1143000" cy="114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7614126" y="3530556"/>
            <a:ext cx="621348" cy="39352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0" y="0"/>
            <a:ext cx="4794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2"/>
          <p:cNvSpPr txBox="1"/>
          <p:nvPr/>
        </p:nvSpPr>
        <p:spPr>
          <a:xfrm>
            <a:off x="1019175" y="198954"/>
            <a:ext cx="8670925" cy="117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Skills to practise </a:t>
            </a:r>
            <a:endParaRPr sz="3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2"/>
          <p:cNvSpPr txBox="1"/>
          <p:nvPr/>
        </p:nvSpPr>
        <p:spPr>
          <a:xfrm>
            <a:off x="1019175" y="1449388"/>
            <a:ext cx="5076825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blank document.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your document with an appropriate name. Remember the rules for naming files correctly.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 your document to look like this example. Follow these guidelines: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any fonts of your choice, but you must use two, as per the example.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blue heading must be 28 pt.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green heading must be 24 pt.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formatting, alignment and lists must be the same as in the example.</a:t>
            </a:r>
            <a:endParaRPr/>
          </a:p>
        </p:txBody>
      </p:sp>
      <p:sp>
        <p:nvSpPr>
          <p:cNvPr id="203" name="Google Shape;203;p12"/>
          <p:cNvSpPr txBox="1"/>
          <p:nvPr/>
        </p:nvSpPr>
        <p:spPr>
          <a:xfrm>
            <a:off x="10322807" y="5913438"/>
            <a:ext cx="1383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 &gt;</a:t>
            </a:r>
            <a:endParaRPr/>
          </a:p>
        </p:txBody>
      </p:sp>
      <p:pic>
        <p:nvPicPr>
          <p:cNvPr id="204" name="Google Shape;20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2549" y="1616588"/>
            <a:ext cx="5076825" cy="412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3"/>
          <p:cNvSpPr/>
          <p:nvPr/>
        </p:nvSpPr>
        <p:spPr>
          <a:xfrm>
            <a:off x="0" y="0"/>
            <a:ext cx="4794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1019175" y="1449388"/>
            <a:ext cx="1011713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Carefully go over your document one last time to make sure you have copied this example correctly.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are done with your document, remember to save again. 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Carefully go over your document one last time to make sure you have copied this example correctly.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are done with your document, remember to save again. </a:t>
            </a:r>
            <a:endParaRPr/>
          </a:p>
        </p:txBody>
      </p:sp>
      <p:sp>
        <p:nvSpPr>
          <p:cNvPr id="212" name="Google Shape;212;p13"/>
          <p:cNvSpPr txBox="1"/>
          <p:nvPr/>
        </p:nvSpPr>
        <p:spPr>
          <a:xfrm>
            <a:off x="1019175" y="198954"/>
            <a:ext cx="8670925" cy="117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Skills to practise </a:t>
            </a:r>
            <a:endParaRPr sz="3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4"/>
          <p:cNvSpPr/>
          <p:nvPr/>
        </p:nvSpPr>
        <p:spPr>
          <a:xfrm>
            <a:off x="0" y="0"/>
            <a:ext cx="4794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1019175" y="198954"/>
            <a:ext cx="8670925" cy="117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Spreadsheet software</a:t>
            </a:r>
            <a:endParaRPr sz="3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1005840" y="2680294"/>
            <a:ext cx="3017520" cy="2684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288000" spcFirstLastPara="1" rIns="288000" wrap="square" tIns="72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blank spreadsheet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4587240" y="2671608"/>
            <a:ext cx="3017520" cy="2684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288000" spcFirstLastPara="1" rIns="288000" wrap="square" tIns="72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a spreadsheet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8146863" y="2671608"/>
            <a:ext cx="3017520" cy="2684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288000" spcFirstLastPara="1" rIns="288000" wrap="square" tIns="72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 a spreadsheet</a:t>
            </a:r>
            <a:endParaRPr/>
          </a:p>
        </p:txBody>
      </p:sp>
      <p:sp>
        <p:nvSpPr>
          <p:cNvPr id="223" name="Google Shape;223;p14"/>
          <p:cNvSpPr/>
          <p:nvPr/>
        </p:nvSpPr>
        <p:spPr>
          <a:xfrm>
            <a:off x="3994626" y="3530556"/>
            <a:ext cx="621348" cy="39352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1943100" y="1671320"/>
            <a:ext cx="1143000" cy="114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5" name="Google Shape;225;p14"/>
          <p:cNvSpPr/>
          <p:nvPr/>
        </p:nvSpPr>
        <p:spPr>
          <a:xfrm>
            <a:off x="5524500" y="1671320"/>
            <a:ext cx="1143000" cy="114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6" name="Google Shape;226;p14"/>
          <p:cNvSpPr/>
          <p:nvPr/>
        </p:nvSpPr>
        <p:spPr>
          <a:xfrm>
            <a:off x="9105900" y="1671320"/>
            <a:ext cx="1143000" cy="114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27" name="Google Shape;227;p14"/>
          <p:cNvSpPr/>
          <p:nvPr/>
        </p:nvSpPr>
        <p:spPr>
          <a:xfrm>
            <a:off x="7614126" y="3530556"/>
            <a:ext cx="621348" cy="39352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"/>
          <p:cNvSpPr/>
          <p:nvPr/>
        </p:nvSpPr>
        <p:spPr>
          <a:xfrm>
            <a:off x="0" y="0"/>
            <a:ext cx="4794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5"/>
          <p:cNvSpPr txBox="1"/>
          <p:nvPr/>
        </p:nvSpPr>
        <p:spPr>
          <a:xfrm>
            <a:off x="1019175" y="198954"/>
            <a:ext cx="8670925" cy="117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Skills to practise </a:t>
            </a:r>
            <a:endParaRPr sz="3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1019175" y="1449388"/>
            <a:ext cx="10117138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blank spreadsheet.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your spreadsheet with an appropriate name. Remember the rules for naming files correctly.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 your spreadsheet according to these guidelines: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row 1 and 4 from column A to column F.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F must have its width increased by another row’s width.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the heading Skills to practise 4 in the top merged row that is:</a:t>
            </a:r>
            <a:endParaRPr/>
          </a:p>
          <a:p>
            <a:pPr indent="-285750" lvl="2" marL="12001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font of the learner’s choice 		</a:t>
            </a:r>
            <a:endParaRPr/>
          </a:p>
          <a:p>
            <a:pPr indent="-285750" lvl="2" marL="12001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 pt size</a:t>
            </a:r>
            <a:endParaRPr/>
          </a:p>
          <a:p>
            <a:pPr indent="-285750" lvl="2" marL="12001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any shade of blue</a:t>
            </a:r>
            <a:endParaRPr/>
          </a:p>
        </p:txBody>
      </p:sp>
      <p:sp>
        <p:nvSpPr>
          <p:cNvPr id="236" name="Google Shape;236;p15"/>
          <p:cNvSpPr txBox="1"/>
          <p:nvPr/>
        </p:nvSpPr>
        <p:spPr>
          <a:xfrm>
            <a:off x="10322807" y="5913438"/>
            <a:ext cx="1383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 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6"/>
          <p:cNvSpPr/>
          <p:nvPr/>
        </p:nvSpPr>
        <p:spPr>
          <a:xfrm>
            <a:off x="0" y="0"/>
            <a:ext cx="4794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6"/>
          <p:cNvSpPr txBox="1"/>
          <p:nvPr/>
        </p:nvSpPr>
        <p:spPr>
          <a:xfrm>
            <a:off x="1019175" y="198954"/>
            <a:ext cx="8670925" cy="117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Skills to practise </a:t>
            </a:r>
            <a:endParaRPr sz="3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6"/>
          <p:cNvSpPr txBox="1"/>
          <p:nvPr/>
        </p:nvSpPr>
        <p:spPr>
          <a:xfrm>
            <a:off x="1019175" y="1449388"/>
            <a:ext cx="10117138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formatted in bold</a:t>
            </a:r>
            <a:endParaRPr/>
          </a:p>
          <a:p>
            <a:pPr indent="-285750" lvl="2" marL="12001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left-aligned (horizontally)</a:t>
            </a:r>
            <a:endParaRPr/>
          </a:p>
          <a:p>
            <a:pPr indent="-285750" lvl="2" marL="12001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top-aligned (vertically)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 startAt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all borders to the cells from A1 across to F1 and down to row 10.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 startAt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10 must be filled in any shade of grey.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 startAt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Cells B5 to B9 and D5 to D9 must be filled in green.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 startAt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5 to 10 must be centre-aligned.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 startAt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5 to 10 must use the currency number format for United States Dollars with two decimal places.</a:t>
            </a:r>
            <a:endParaRPr/>
          </a:p>
          <a:p>
            <a:pPr indent="-171450" lvl="1" marL="74295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"/>
          <p:cNvSpPr txBox="1"/>
          <p:nvPr/>
        </p:nvSpPr>
        <p:spPr>
          <a:xfrm>
            <a:off x="10322807" y="5913438"/>
            <a:ext cx="1383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 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/>
          <p:nvPr/>
        </p:nvSpPr>
        <p:spPr>
          <a:xfrm>
            <a:off x="0" y="0"/>
            <a:ext cx="4794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1019175" y="198954"/>
            <a:ext cx="8670925" cy="117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Skills to practise </a:t>
            </a:r>
            <a:endParaRPr sz="3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7"/>
          <p:cNvSpPr txBox="1"/>
          <p:nvPr/>
        </p:nvSpPr>
        <p:spPr>
          <a:xfrm>
            <a:off x="1019175" y="1449388"/>
            <a:ext cx="101171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the following data into the spreadsheet into the specified cells. Currency symbol and decimals will be added automatically.</a:t>
            </a:r>
            <a:endParaRPr/>
          </a:p>
        </p:txBody>
      </p:sp>
      <p:sp>
        <p:nvSpPr>
          <p:cNvPr id="254" name="Google Shape;254;p17"/>
          <p:cNvSpPr txBox="1"/>
          <p:nvPr/>
        </p:nvSpPr>
        <p:spPr>
          <a:xfrm>
            <a:off x="10322807" y="5913438"/>
            <a:ext cx="1383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 &gt;</a:t>
            </a:r>
            <a:endParaRPr/>
          </a:p>
        </p:txBody>
      </p:sp>
      <p:graphicFrame>
        <p:nvGraphicFramePr>
          <p:cNvPr id="255" name="Google Shape;255;p17"/>
          <p:cNvGraphicFramePr/>
          <p:nvPr/>
        </p:nvGraphicFramePr>
        <p:xfrm>
          <a:off x="1635311" y="231387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{52ED05C9-5C80-47E5-90D8-EF1D17DA8BCA}</a:tableStyleId>
              </a:tblPr>
              <a:tblGrid>
                <a:gridCol w="1482825"/>
                <a:gridCol w="1376925"/>
                <a:gridCol w="358100"/>
                <a:gridCol w="1482825"/>
                <a:gridCol w="1480325"/>
                <a:gridCol w="356850"/>
                <a:gridCol w="1482825"/>
                <a:gridCol w="1480325"/>
              </a:tblGrid>
              <a:tr h="51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Cell reference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Value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Cell reference</a:t>
                      </a:r>
                      <a:endParaRPr b="1" sz="16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endParaRPr b="1" sz="16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Cell reference</a:t>
                      </a:r>
                      <a:endParaRPr b="1" sz="16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endParaRPr b="1" sz="16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51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A5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C5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E5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999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A6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C6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AAA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E6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111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A7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C7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E7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777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A8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C8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BBB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E8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333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A9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C9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E9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555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0" y="0"/>
            <a:ext cx="4794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1019175" y="198954"/>
            <a:ext cx="8670925" cy="117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Skills to practise </a:t>
            </a:r>
            <a:endParaRPr sz="3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1019175" y="1449388"/>
            <a:ext cx="101171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5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the following calculations on the spreadsheet in the specified cells.</a:t>
            </a:r>
            <a:endParaRPr/>
          </a:p>
        </p:txBody>
      </p:sp>
      <p:sp>
        <p:nvSpPr>
          <p:cNvPr id="264" name="Google Shape;264;p18"/>
          <p:cNvSpPr txBox="1"/>
          <p:nvPr/>
        </p:nvSpPr>
        <p:spPr>
          <a:xfrm>
            <a:off x="10322807" y="5913438"/>
            <a:ext cx="1383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 &gt;</a:t>
            </a:r>
            <a:endParaRPr/>
          </a:p>
        </p:txBody>
      </p:sp>
      <p:graphicFrame>
        <p:nvGraphicFramePr>
          <p:cNvPr id="265" name="Google Shape;265;p18"/>
          <p:cNvGraphicFramePr/>
          <p:nvPr/>
        </p:nvGraphicFramePr>
        <p:xfrm>
          <a:off x="1566573" y="205538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{52ED05C9-5C80-47E5-90D8-EF1D17DA8BCA}</a:tableStyleId>
              </a:tblPr>
              <a:tblGrid>
                <a:gridCol w="1497950"/>
                <a:gridCol w="2933475"/>
                <a:gridCol w="2790800"/>
                <a:gridCol w="2347525"/>
              </a:tblGrid>
              <a:tr h="613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Cell reference</a:t>
                      </a:r>
                      <a:endParaRPr b="1" sz="16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C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Calculation</a:t>
                      </a:r>
                      <a:endParaRPr b="1" sz="16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C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Suggested formula</a:t>
                      </a:r>
                      <a:endParaRPr b="1" sz="16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Correct answer</a:t>
                      </a:r>
                      <a:endParaRPr b="1" sz="16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61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A10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Add A2 to A9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=SUM(A5:A9)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8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$1500,00</a:t>
                      </a:r>
                      <a:endParaRPr b="0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F2D6"/>
                    </a:solidFill>
                  </a:tcPr>
                </a:tc>
              </a:tr>
              <a:tr h="61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C10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Count the numbers in the cells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=COUNT(C5:C9)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8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F2D6"/>
                    </a:solidFill>
                  </a:tcPr>
                </a:tc>
              </a:tr>
              <a:tr h="61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E10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Highest value from E5 to E9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=MAX(E5:E9)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8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$999,00</a:t>
                      </a:r>
                      <a:endParaRPr b="0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F2D6"/>
                    </a:solidFill>
                  </a:tcPr>
                </a:tc>
              </a:tr>
              <a:tr h="61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F5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Average number from A5 to A9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=AVERAGE(A5:A9)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8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$300,00</a:t>
                      </a:r>
                      <a:endParaRPr b="0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F2D6"/>
                    </a:solidFill>
                  </a:tcPr>
                </a:tc>
              </a:tr>
              <a:tr h="61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F6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Lowest value in all cells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=MIN(A5:E9)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8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$10,00</a:t>
                      </a:r>
                      <a:endParaRPr b="0" sz="16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 </a:t>
                      </a:r>
                      <a:endParaRPr b="0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F2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0" y="0"/>
            <a:ext cx="4794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 txBox="1"/>
          <p:nvPr/>
        </p:nvSpPr>
        <p:spPr>
          <a:xfrm>
            <a:off x="1019175" y="198954"/>
            <a:ext cx="8670925" cy="117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Skills to practise </a:t>
            </a:r>
            <a:endParaRPr sz="3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1019175" y="1449388"/>
            <a:ext cx="101171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6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Carefully go over your spreadsheet one last time to make sure you have followed all the steps correctly.</a:t>
            </a:r>
            <a:endParaRPr/>
          </a:p>
        </p:txBody>
      </p:sp>
      <p:pic>
        <p:nvPicPr>
          <p:cNvPr id="274" name="Google Shape;2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781" y="2258109"/>
            <a:ext cx="6969790" cy="257399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9"/>
          <p:cNvSpPr txBox="1"/>
          <p:nvPr/>
        </p:nvSpPr>
        <p:spPr>
          <a:xfrm>
            <a:off x="1019175" y="5198721"/>
            <a:ext cx="101171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7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are done with your spreadsheet, remember to save it again.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 flipH="1">
            <a:off x="0" y="0"/>
            <a:ext cx="12192000" cy="44353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1031" l="0" r="0" t="-41031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0" y="3018703"/>
            <a:ext cx="3829439" cy="820594"/>
          </a:xfrm>
          <a:prstGeom prst="rect">
            <a:avLst/>
          </a:prstGeom>
          <a:solidFill>
            <a:srgbClr val="0083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90043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Module 1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0" y="3993126"/>
            <a:ext cx="7622406" cy="820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90043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Foundation digital skills</a:t>
            </a:r>
            <a:endParaRPr b="1"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0"/>
          <p:cNvSpPr/>
          <p:nvPr/>
        </p:nvSpPr>
        <p:spPr>
          <a:xfrm>
            <a:off x="0" y="0"/>
            <a:ext cx="4794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0"/>
          <p:cNvSpPr txBox="1"/>
          <p:nvPr/>
        </p:nvSpPr>
        <p:spPr>
          <a:xfrm>
            <a:off x="1019175" y="198954"/>
            <a:ext cx="8670925" cy="117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Presentation software</a:t>
            </a:r>
            <a:endParaRPr/>
          </a:p>
        </p:txBody>
      </p:sp>
      <p:sp>
        <p:nvSpPr>
          <p:cNvPr id="283" name="Google Shape;283;p20"/>
          <p:cNvSpPr txBox="1"/>
          <p:nvPr/>
        </p:nvSpPr>
        <p:spPr>
          <a:xfrm>
            <a:off x="1005840" y="2680294"/>
            <a:ext cx="3017520" cy="2684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288000" spcFirstLastPara="1" rIns="288000" wrap="square" tIns="72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presentation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blank slides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slides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4587240" y="2671608"/>
            <a:ext cx="3017520" cy="2684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288000" spcFirstLastPara="1" rIns="288000" wrap="square" tIns="72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a presentation slide deck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8146863" y="2671608"/>
            <a:ext cx="3017520" cy="2684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288000" spcFirstLastPara="1" rIns="288000" wrap="square" tIns="72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 a presentation slide deck</a:t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3994626" y="3530556"/>
            <a:ext cx="621348" cy="39352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0"/>
          <p:cNvSpPr/>
          <p:nvPr/>
        </p:nvSpPr>
        <p:spPr>
          <a:xfrm>
            <a:off x="1943100" y="1671320"/>
            <a:ext cx="1143000" cy="114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8" name="Google Shape;288;p20"/>
          <p:cNvSpPr/>
          <p:nvPr/>
        </p:nvSpPr>
        <p:spPr>
          <a:xfrm>
            <a:off x="5524500" y="1671320"/>
            <a:ext cx="1143000" cy="114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9" name="Google Shape;289;p20"/>
          <p:cNvSpPr/>
          <p:nvPr/>
        </p:nvSpPr>
        <p:spPr>
          <a:xfrm>
            <a:off x="9105900" y="1671320"/>
            <a:ext cx="1143000" cy="114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90" name="Google Shape;290;p20"/>
          <p:cNvSpPr/>
          <p:nvPr/>
        </p:nvSpPr>
        <p:spPr>
          <a:xfrm>
            <a:off x="7614126" y="3530556"/>
            <a:ext cx="621348" cy="39352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0" y="0"/>
            <a:ext cx="4794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1019175" y="198954"/>
            <a:ext cx="8670925" cy="117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Skills to practise </a:t>
            </a:r>
            <a:endParaRPr sz="3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1019175" y="1449388"/>
            <a:ext cx="10117138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blank presentation. 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your presentation with an appropriate name. Remember the rules for naming files correctly.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all the skills you have learnt about in this unit to create a presentation 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presentation must have six slides.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slide must have a heading.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content on each slide must explain what you have learnt in that lesson.</a:t>
            </a:r>
            <a:endParaRPr/>
          </a:p>
        </p:txBody>
      </p:sp>
      <p:sp>
        <p:nvSpPr>
          <p:cNvPr id="299" name="Google Shape;299;p21"/>
          <p:cNvSpPr txBox="1"/>
          <p:nvPr/>
        </p:nvSpPr>
        <p:spPr>
          <a:xfrm>
            <a:off x="10322807" y="5913438"/>
            <a:ext cx="1383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 &gt;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2"/>
          <p:cNvSpPr/>
          <p:nvPr/>
        </p:nvSpPr>
        <p:spPr>
          <a:xfrm>
            <a:off x="0" y="0"/>
            <a:ext cx="4794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2"/>
          <p:cNvSpPr txBox="1"/>
          <p:nvPr/>
        </p:nvSpPr>
        <p:spPr>
          <a:xfrm>
            <a:off x="1019175" y="198954"/>
            <a:ext cx="8670925" cy="117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Skills to practise </a:t>
            </a:r>
            <a:endParaRPr sz="3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2"/>
          <p:cNvSpPr txBox="1"/>
          <p:nvPr/>
        </p:nvSpPr>
        <p:spPr>
          <a:xfrm>
            <a:off x="10322807" y="5913438"/>
            <a:ext cx="1383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 &gt;</a:t>
            </a:r>
            <a:endParaRPr/>
          </a:p>
        </p:txBody>
      </p:sp>
      <p:graphicFrame>
        <p:nvGraphicFramePr>
          <p:cNvPr id="308" name="Google Shape;308;p22"/>
          <p:cNvGraphicFramePr/>
          <p:nvPr/>
        </p:nvGraphicFramePr>
        <p:xfrm>
          <a:off x="1019175" y="134028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{52ED05C9-5C80-47E5-90D8-EF1D17DA8BCA}</a:tableStyleId>
              </a:tblPr>
              <a:tblGrid>
                <a:gridCol w="2168525"/>
                <a:gridCol w="3505200"/>
                <a:gridCol w="4443425"/>
              </a:tblGrid>
              <a:tr h="38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SLIDE NUMBER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375" marL="633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TITLE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375" marL="633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CONTENT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375" marL="633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A"/>
                    </a:solidFill>
                  </a:tcPr>
                </a:tc>
              </a:tr>
              <a:tr h="714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1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375" marL="633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C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Introduction to computers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375" marL="633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Char char="o"/>
                      </a:pPr>
                      <a:r>
                        <a:rPr lang="en-US" sz="1400"/>
                        <a:t>Computers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Char char="o"/>
                      </a:pPr>
                      <a:r>
                        <a:rPr lang="en-US" sz="1400"/>
                        <a:t>Starting up a computer safely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Char char="o"/>
                      </a:pPr>
                      <a:r>
                        <a:rPr lang="en-US" sz="1400"/>
                        <a:t>Shutting down a computer safely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375" marL="633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4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2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375" marL="633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C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Hardware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375" marL="633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Char char="o"/>
                      </a:pPr>
                      <a:r>
                        <a:rPr lang="en-US" sz="1400"/>
                        <a:t>Hardware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Char char="o"/>
                      </a:pPr>
                      <a:r>
                        <a:rPr lang="en-US" sz="1400"/>
                        <a:t>Components of a computer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Char char="o"/>
                      </a:pPr>
                      <a:r>
                        <a:rPr lang="en-US" sz="1400"/>
                        <a:t>Accessories of a computer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375" marL="633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6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3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375" marL="633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C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Operating system software of a computer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375" marL="633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Char char="o"/>
                      </a:pPr>
                      <a:r>
                        <a:rPr lang="en-US" sz="1400"/>
                        <a:t>Software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Char char="o"/>
                      </a:pPr>
                      <a:r>
                        <a:rPr lang="en-US" sz="1400"/>
                        <a:t>Operating system software of a computer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375" marL="633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6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4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375" marL="633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C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Word processing software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375" marL="633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Char char="o"/>
                      </a:pPr>
                      <a:r>
                        <a:rPr lang="en-US" sz="1400"/>
                        <a:t>Creating a document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Char char="o"/>
                      </a:pPr>
                      <a:r>
                        <a:rPr lang="en-US" sz="1400"/>
                        <a:t>Editing a document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375" marL="633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6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5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375" marL="633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C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Spreadsheet software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375" marL="633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Char char="o"/>
                      </a:pPr>
                      <a:r>
                        <a:rPr lang="en-US" sz="1400"/>
                        <a:t>Creating a spreadsheet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Char char="o"/>
                      </a:pPr>
                      <a:r>
                        <a:rPr lang="en-US" sz="1400"/>
                        <a:t>Editing spreadsheets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375" marL="633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6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6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375" marL="633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C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Presentation software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375" marL="633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Char char="o"/>
                      </a:pPr>
                      <a:r>
                        <a:rPr lang="en-US" sz="1400"/>
                        <a:t>Creating a presentation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Char char="o"/>
                      </a:pPr>
                      <a:r>
                        <a:rPr lang="en-US" sz="1400"/>
                        <a:t>Editing a spreadsheet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375" marL="633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3"/>
          <p:cNvSpPr/>
          <p:nvPr/>
        </p:nvSpPr>
        <p:spPr>
          <a:xfrm>
            <a:off x="0" y="0"/>
            <a:ext cx="4794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3"/>
          <p:cNvSpPr txBox="1"/>
          <p:nvPr/>
        </p:nvSpPr>
        <p:spPr>
          <a:xfrm>
            <a:off x="1019175" y="198954"/>
            <a:ext cx="8670925" cy="117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Skills to practise </a:t>
            </a:r>
            <a:endParaRPr sz="3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3"/>
          <p:cNvSpPr txBox="1"/>
          <p:nvPr/>
        </p:nvSpPr>
        <p:spPr>
          <a:xfrm>
            <a:off x="1019175" y="1449388"/>
            <a:ext cx="10117138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7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must be in your presentation:</a:t>
            </a:r>
            <a:endParaRPr/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Fonts (types, sizes, colour)</a:t>
            </a:r>
            <a:endParaRPr/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Formatting (bold, italics, underlining)</a:t>
            </a:r>
            <a:endParaRPr/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Alignment (top, middle, bottom and left, right, centre, justified)</a:t>
            </a:r>
            <a:endParaRPr/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Lists (bulleted and numbered)</a:t>
            </a:r>
            <a:endParaRPr/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Animations</a:t>
            </a:r>
            <a:endParaRPr/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Transitions</a:t>
            </a:r>
            <a:endParaRPr/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Pictures / Audio / Video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7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are done with your presentation, remember to save it again.</a:t>
            </a:r>
            <a:endParaRPr/>
          </a:p>
        </p:txBody>
      </p:sp>
      <p:sp>
        <p:nvSpPr>
          <p:cNvPr id="317" name="Google Shape;317;p23"/>
          <p:cNvSpPr txBox="1"/>
          <p:nvPr/>
        </p:nvSpPr>
        <p:spPr>
          <a:xfrm>
            <a:off x="10322807" y="5913438"/>
            <a:ext cx="1383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 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1019175" y="944563"/>
            <a:ext cx="3095625" cy="23698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back covers should include</a:t>
            </a:r>
            <a:endParaRPr sz="14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contact information of the section</a:t>
            </a:r>
            <a:endParaRPr sz="14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producing the work.</a:t>
            </a:r>
            <a:endParaRPr sz="14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United Nations Children’s Fund (UNICEF) [month and year of publication]</a:t>
            </a:r>
            <a:endParaRPr sz="14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5902" y="4729181"/>
            <a:ext cx="1986923" cy="1222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8930" y="4616650"/>
            <a:ext cx="1492779" cy="1447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-8846" y="2422622"/>
            <a:ext cx="12209692" cy="443537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019175" y="1060993"/>
            <a:ext cx="1968874" cy="1968874"/>
          </a:xfrm>
          <a:prstGeom prst="rect">
            <a:avLst/>
          </a:prstGeom>
          <a:solidFill>
            <a:srgbClr val="0083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44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019175" y="3029867"/>
            <a:ext cx="6766784" cy="1743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 1: Basics of a computer</a:t>
            </a:r>
            <a:endParaRPr b="1"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9278" y="2229200"/>
            <a:ext cx="3079115" cy="307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 with medium confidence" id="118" name="Google Shape;118;p4"/>
          <p:cNvPicPr preferRelativeResize="0"/>
          <p:nvPr/>
        </p:nvPicPr>
        <p:blipFill rotWithShape="1">
          <a:blip r:embed="rId3">
            <a:alphaModFix/>
          </a:blip>
          <a:srcRect b="18943" l="12056" r="53245" t="18411"/>
          <a:stretch/>
        </p:blipFill>
        <p:spPr>
          <a:xfrm>
            <a:off x="7568949" y="2242888"/>
            <a:ext cx="2806952" cy="2851110"/>
          </a:xfrm>
          <a:prstGeom prst="roundRect">
            <a:avLst>
              <a:gd fmla="val 36751" name="adj"/>
            </a:avLst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1019176" y="1"/>
            <a:ext cx="11172824" cy="1423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360000" spcFirstLastPara="1" rIns="540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Starting up a computer safely 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019175" y="1423448"/>
            <a:ext cx="4975225" cy="4489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start up a computer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power button.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On-buttons can be in different places.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start up the computer, press the power button and wait for it to start up. </a:t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0" y="0"/>
            <a:ext cx="1019175" cy="1423447"/>
          </a:xfrm>
          <a:prstGeom prst="rect">
            <a:avLst/>
          </a:prstGeom>
          <a:solidFill>
            <a:srgbClr val="0083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1019177" y="1"/>
            <a:ext cx="11172823" cy="1423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360000" spcFirstLastPara="1" rIns="540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Shutting down a computer safely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1019175" y="1423447"/>
            <a:ext cx="5076825" cy="4489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shut down a computer safely</a:t>
            </a:r>
            <a:endParaRPr/>
          </a:p>
          <a:p>
            <a:pPr indent="-1143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close any open programs and save any open documents.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navigate to the power settings of the computer. 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option that says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off or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Shut down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1019175" cy="1423447"/>
          </a:xfrm>
          <a:prstGeom prst="rect">
            <a:avLst/>
          </a:prstGeom>
          <a:solidFill>
            <a:srgbClr val="0083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&#10;&#10;Description automatically generated with medium confidence" id="129" name="Google Shape;129;p5"/>
          <p:cNvPicPr preferRelativeResize="0"/>
          <p:nvPr/>
        </p:nvPicPr>
        <p:blipFill rotWithShape="1">
          <a:blip r:embed="rId3">
            <a:alphaModFix/>
          </a:blip>
          <a:srcRect b="18385" l="53031" r="12271" t="18969"/>
          <a:stretch/>
        </p:blipFill>
        <p:spPr>
          <a:xfrm>
            <a:off x="7568948" y="2242888"/>
            <a:ext cx="2806952" cy="2851111"/>
          </a:xfrm>
          <a:prstGeom prst="roundRect">
            <a:avLst>
              <a:gd fmla="val 3675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5554" l="0" r="0" t="5554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4222376" y="958010"/>
            <a:ext cx="7969624" cy="1423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360000" spcFirstLastPara="1" rIns="540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Components and accessories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6769100" y="2495757"/>
            <a:ext cx="4367213" cy="3518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and software</a:t>
            </a:r>
            <a:endParaRPr/>
          </a:p>
          <a:p>
            <a:pPr indent="-1143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physical parts of the computer that run when they receive instructions from the software.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sets of instructions that can be stored on the computer and that hardware uses to run.</a:t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11154569" y="958010"/>
            <a:ext cx="1019175" cy="1423447"/>
          </a:xfrm>
          <a:prstGeom prst="rect">
            <a:avLst/>
          </a:prstGeom>
          <a:solidFill>
            <a:srgbClr val="0083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4794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1019175" y="198954"/>
            <a:ext cx="8670925" cy="117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computer uses the components for input, processing, output, and storage</a:t>
            </a:r>
            <a:endParaRPr sz="3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217016" y="2210919"/>
            <a:ext cx="9757967" cy="3547441"/>
            <a:chOff x="0" y="-206999"/>
            <a:chExt cx="5707200" cy="2075321"/>
          </a:xfrm>
        </p:grpSpPr>
        <p:sp>
          <p:nvSpPr>
            <p:cNvPr id="147" name="Google Shape;147;p7"/>
            <p:cNvSpPr/>
            <p:nvPr/>
          </p:nvSpPr>
          <p:spPr>
            <a:xfrm>
              <a:off x="0" y="457200"/>
              <a:ext cx="1440000" cy="648000"/>
            </a:xfrm>
            <a:prstGeom prst="rect">
              <a:avLst/>
            </a:prstGeom>
            <a:solidFill>
              <a:srgbClr val="EBF9FE"/>
            </a:solidFill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36000" spcFirstLastPara="1" rIns="91425" wrap="square" tIns="45700">
              <a:noAutofit/>
            </a:bodyPr>
            <a:lstStyle/>
            <a:p>
              <a:pPr indent="0" lvl="0" marL="10414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AEEF"/>
                  </a:solidFill>
                  <a:latin typeface="Arial"/>
                  <a:ea typeface="Arial"/>
                  <a:cs typeface="Arial"/>
                  <a:sym typeface="Arial"/>
                </a:rPr>
                <a:t>INPUT COMPONENTS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151599" y="-206999"/>
              <a:ext cx="1404000" cy="648000"/>
            </a:xfrm>
            <a:prstGeom prst="rect">
              <a:avLst/>
            </a:prstGeom>
            <a:solidFill>
              <a:srgbClr val="EBF9FE"/>
            </a:solidFill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36000" spcFirstLastPara="1" rIns="91425" wrap="square" tIns="45700">
              <a:noAutofit/>
            </a:bodyPr>
            <a:lstStyle/>
            <a:p>
              <a:pPr indent="0" lvl="0" marL="10414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AEEF"/>
                  </a:solidFill>
                  <a:latin typeface="Arial"/>
                  <a:ea typeface="Arial"/>
                  <a:cs typeface="Arial"/>
                  <a:sym typeface="Arial"/>
                </a:rPr>
                <a:t>STORAGE COMPONENTS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4267200" y="466725"/>
              <a:ext cx="1440000" cy="648000"/>
            </a:xfrm>
            <a:prstGeom prst="rect">
              <a:avLst/>
            </a:prstGeom>
            <a:solidFill>
              <a:srgbClr val="EBF9FE"/>
            </a:solidFill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36000" spcFirstLastPara="1" rIns="91425" wrap="square" tIns="45700">
              <a:noAutofit/>
            </a:bodyPr>
            <a:lstStyle/>
            <a:p>
              <a:pPr indent="0" lvl="0" marL="10414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AEEF"/>
                  </a:solidFill>
                  <a:latin typeface="Arial"/>
                  <a:ea typeface="Arial"/>
                  <a:cs typeface="Arial"/>
                  <a:sym typeface="Arial"/>
                </a:rPr>
                <a:t>OUTPUT COMPONENTS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2133600" y="1220322"/>
              <a:ext cx="1440000" cy="648000"/>
            </a:xfrm>
            <a:prstGeom prst="rect">
              <a:avLst/>
            </a:prstGeom>
            <a:solidFill>
              <a:srgbClr val="EBF9FE"/>
            </a:solidFill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36000" spcFirstLastPara="1" rIns="91425" wrap="square" tIns="45700">
              <a:noAutofit/>
            </a:bodyPr>
            <a:lstStyle/>
            <a:p>
              <a:pPr indent="0" lvl="0" marL="10414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AEEF"/>
                  </a:solidFill>
                  <a:latin typeface="Arial"/>
                  <a:ea typeface="Arial"/>
                  <a:cs typeface="Arial"/>
                  <a:sym typeface="Arial"/>
                </a:rPr>
                <a:t>PROCESSING COMPONENTS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7"/>
            <p:cNvCxnSpPr/>
            <p:nvPr/>
          </p:nvCxnSpPr>
          <p:spPr>
            <a:xfrm flipH="1">
              <a:off x="3571875" y="771525"/>
              <a:ext cx="697230" cy="638175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2" name="Google Shape;152;p7"/>
            <p:cNvCxnSpPr/>
            <p:nvPr/>
          </p:nvCxnSpPr>
          <p:spPr>
            <a:xfrm>
              <a:off x="1438275" y="771525"/>
              <a:ext cx="695325" cy="638175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3" name="Google Shape;153;p7"/>
            <p:cNvCxnSpPr>
              <a:stCxn id="148" idx="2"/>
              <a:endCxn id="150" idx="0"/>
            </p:cNvCxnSpPr>
            <p:nvPr/>
          </p:nvCxnSpPr>
          <p:spPr>
            <a:xfrm>
              <a:off x="2853599" y="441001"/>
              <a:ext cx="0" cy="7794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/>
        </p:nvSpPr>
        <p:spPr>
          <a:xfrm>
            <a:off x="1019177" y="1"/>
            <a:ext cx="11172823" cy="1423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360000" spcFirstLastPara="1" rIns="540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Operating systems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1019175" y="1423448"/>
            <a:ext cx="5076825" cy="4489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it simple: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search term is better for getting specific results. For example: beans recipe.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suggestions: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you type, the search engine may give you suggestions. These can be useful and improve the quality of your results.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natural language: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type questions directly into a search engine, for example: “What do cats eat” or “Directions from X to X” </a:t>
            </a:r>
            <a:endParaRPr/>
          </a:p>
        </p:txBody>
      </p:sp>
      <p:pic>
        <p:nvPicPr>
          <p:cNvPr descr="A picture containing text, electronics, computer, screenshot&#10;&#10;Description automatically generated" id="160" name="Google Shape;1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0940" y="1925639"/>
            <a:ext cx="3429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/>
          <p:nvPr/>
        </p:nvSpPr>
        <p:spPr>
          <a:xfrm>
            <a:off x="0" y="0"/>
            <a:ext cx="1019175" cy="1423447"/>
          </a:xfrm>
          <a:prstGeom prst="rect">
            <a:avLst/>
          </a:prstGeom>
          <a:solidFill>
            <a:srgbClr val="0083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0" y="0"/>
            <a:ext cx="4794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1019175" y="198954"/>
            <a:ext cx="8670925" cy="117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Skills to practise </a:t>
            </a:r>
            <a:endParaRPr/>
          </a:p>
        </p:txBody>
      </p:sp>
      <p:sp>
        <p:nvSpPr>
          <p:cNvPr id="169" name="Google Shape;169;p9"/>
          <p:cNvSpPr txBox="1"/>
          <p:nvPr/>
        </p:nvSpPr>
        <p:spPr>
          <a:xfrm>
            <a:off x="1019175" y="1449388"/>
            <a:ext cx="10693400" cy="2387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44500" lvl="0" marL="444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two lists with these headings:</a:t>
            </a:r>
            <a:endParaRPr/>
          </a:p>
          <a:p>
            <a:pPr indent="-444500" lvl="2" marL="9017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Components of a computer</a:t>
            </a:r>
            <a:endParaRPr/>
          </a:p>
          <a:p>
            <a:pPr indent="-444500" lvl="2" marL="9017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Accessories of a computer</a:t>
            </a:r>
            <a:endParaRPr/>
          </a:p>
          <a:p>
            <a:pPr indent="-444500" lvl="0" marL="4445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each of these tools under the right heading.</a:t>
            </a:r>
            <a:endParaRPr/>
          </a:p>
          <a:p>
            <a:pPr indent="-444500" lvl="0" marL="444500" marR="0" rtl="0" algn="l">
              <a:lnSpc>
                <a:spcPct val="2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170" name="Google Shape;170;p9"/>
          <p:cNvSpPr txBox="1"/>
          <p:nvPr/>
        </p:nvSpPr>
        <p:spPr>
          <a:xfrm>
            <a:off x="10322807" y="5913438"/>
            <a:ext cx="1383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 &gt;</a:t>
            </a:r>
            <a:endParaRPr/>
          </a:p>
        </p:txBody>
      </p:sp>
      <p:graphicFrame>
        <p:nvGraphicFramePr>
          <p:cNvPr id="171" name="Google Shape;171;p9"/>
          <p:cNvGraphicFramePr/>
          <p:nvPr/>
        </p:nvGraphicFramePr>
        <p:xfrm>
          <a:off x="1562097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{52ED05C9-5C80-47E5-90D8-EF1D17DA8BCA}</a:tableStyleId>
              </a:tblPr>
              <a:tblGrid>
                <a:gridCol w="1601800"/>
                <a:gridCol w="1601800"/>
                <a:gridCol w="1601800"/>
                <a:gridCol w="1601800"/>
                <a:gridCol w="1601800"/>
                <a:gridCol w="1601800"/>
              </a:tblGrid>
              <a:tr h="65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SD card </a:t>
                      </a:r>
                      <a:endParaRPr sz="1800"/>
                    </a:p>
                  </a:txBody>
                  <a:tcPr marT="45725" marB="45725" marR="91450" marL="91450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printer</a:t>
                      </a:r>
                      <a:endParaRPr sz="1800"/>
                    </a:p>
                  </a:txBody>
                  <a:tcPr marT="45725" marB="45725" marR="91450" marL="91450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CD</a:t>
                      </a:r>
                      <a:endParaRPr sz="1800"/>
                    </a:p>
                  </a:txBody>
                  <a:tcPr marT="45725" marB="45725" marR="91450" marL="91450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hard drive </a:t>
                      </a:r>
                      <a:endParaRPr sz="1800"/>
                    </a:p>
                  </a:txBody>
                  <a:tcPr marT="45725" marB="45725" marR="91450" marL="91450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joystick</a:t>
                      </a:r>
                      <a:endParaRPr sz="1800"/>
                    </a:p>
                  </a:txBody>
                  <a:tcPr marT="45725" marB="45725" marR="91450" marL="91450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microphone</a:t>
                      </a:r>
                      <a:endParaRPr sz="1800"/>
                    </a:p>
                  </a:txBody>
                  <a:tcPr marT="45725" marB="45725" marR="91450" marL="91450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keyboard</a:t>
                      </a:r>
                      <a:endParaRPr sz="1800"/>
                    </a:p>
                  </a:txBody>
                  <a:tcPr marT="45725" marB="45725" marR="91450" marL="91450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monitor</a:t>
                      </a:r>
                      <a:endParaRPr sz="1800"/>
                    </a:p>
                  </a:txBody>
                  <a:tcPr marT="45725" marB="45725" marR="91450" marL="91450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touch screen </a:t>
                      </a:r>
                      <a:endParaRPr sz="1800"/>
                    </a:p>
                  </a:txBody>
                  <a:tcPr marT="45725" marB="45725" marR="91450" marL="91450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virtual keyboard </a:t>
                      </a:r>
                      <a:endParaRPr sz="1800"/>
                    </a:p>
                  </a:txBody>
                  <a:tcPr marT="45725" marB="45725" marR="91450" marL="91450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CPU</a:t>
                      </a:r>
                      <a:endParaRPr sz="1800"/>
                    </a:p>
                  </a:txBody>
                  <a:tcPr marT="45725" marB="45725" marR="91450" marL="91450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USB drive </a:t>
                      </a:r>
                      <a:endParaRPr sz="1800"/>
                    </a:p>
                  </a:txBody>
                  <a:tcPr marT="45725" marB="45725" marR="91450" marL="91450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speaker</a:t>
                      </a:r>
                      <a:endParaRPr sz="1800"/>
                    </a:p>
                  </a:txBody>
                  <a:tcPr marT="45725" marB="45725" marR="91450" marL="91450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remote</a:t>
                      </a:r>
                      <a:endParaRPr sz="1800"/>
                    </a:p>
                  </a:txBody>
                  <a:tcPr marT="45725" marB="45725" marR="91450" marL="91450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webcam</a:t>
                      </a:r>
                      <a:endParaRPr sz="1800"/>
                    </a:p>
                  </a:txBody>
                  <a:tcPr marT="45725" marB="45725" marR="91450" marL="91450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headphones</a:t>
                      </a:r>
                      <a:endParaRPr sz="1800"/>
                    </a:p>
                  </a:txBody>
                  <a:tcPr marT="45725" marB="45725" marR="91450" marL="91450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scanner</a:t>
                      </a:r>
                      <a:endParaRPr sz="1800"/>
                    </a:p>
                  </a:txBody>
                  <a:tcPr marT="45725" marB="45725" marR="91450" marL="91450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external hard drive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muzi">
  <a:themeElements>
    <a:clrScheme name="Custom 5">
      <a:dk1>
        <a:srgbClr val="2D2926"/>
      </a:dk1>
      <a:lt1>
        <a:srgbClr val="FFFFFF"/>
      </a:lt1>
      <a:dk2>
        <a:srgbClr val="777779"/>
      </a:dk2>
      <a:lt2>
        <a:srgbClr val="F2F2F2"/>
      </a:lt2>
      <a:accent1>
        <a:srgbClr val="374EA2"/>
      </a:accent1>
      <a:accent2>
        <a:srgbClr val="00AEEF"/>
      </a:accent2>
      <a:accent3>
        <a:srgbClr val="F26A21"/>
      </a:accent3>
      <a:accent4>
        <a:srgbClr val="E2231A"/>
      </a:accent4>
      <a:accent5>
        <a:srgbClr val="80BD41"/>
      </a:accent5>
      <a:accent6>
        <a:srgbClr val="961A49"/>
      </a:accent6>
      <a:hlink>
        <a:srgbClr val="1CABE2"/>
      </a:hlink>
      <a:folHlink>
        <a:srgbClr val="961A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2022-10-18T08:17:32Z</dcterms:created>
  <dc:creator>Sue Cromhout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7592F897-D6AB-44AE-886F-6AEF046C8D29</vt:lpwstr>
  </property>
  <property fmtid="{D5CDD505-2E9C-101B-9397-08002B2CF9AE}" pid="3" name="ArticulatePath">
    <vt:lpwstr>https://digitalfrontiersinstitu.sharepoint.com/collaborations/Mel/Umuzi/GD_PowerPointSlideDecks/Umuzi_Unit 1.1_Sample slide deck_V1_MelEdit</vt:lpwstr>
  </property>
  <property fmtid="{D5CDD505-2E9C-101B-9397-08002B2CF9AE}" pid="4" name="ContentTypeId">
    <vt:lpwstr>0x0101006B7287C92A8E6C408EA5EFB87765FC1D</vt:lpwstr>
  </property>
  <property fmtid="{D5CDD505-2E9C-101B-9397-08002B2CF9AE}" pid="5" name="MediaServiceImageTags">
    <vt:lpwstr/>
  </property>
</Properties>
</file>