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642">
          <p15:clr>
            <a:srgbClr val="A4A3A4"/>
          </p15:clr>
        </p15:guide>
        <p15:guide id="3" pos="7015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pos="7378">
          <p15:clr>
            <a:srgbClr val="A4A3A4"/>
          </p15:clr>
        </p15:guide>
        <p15:guide id="6" orient="horz" pos="3725">
          <p15:clr>
            <a:srgbClr val="A4A3A4"/>
          </p15:clr>
        </p15:guide>
        <p15:guide id="7" pos="30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7TwgcvRc1WbovfnYAtJGo02F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DC38ED-2E4C-4387-B858-1A2C84B4549D}">
  <a:tblStyle styleId="{FDDC38ED-2E4C-4387-B858-1A2C84B4549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F0"/>
          </a:solidFill>
        </a:fill>
      </a:tcStyle>
    </a:wholeTbl>
    <a:band1H>
      <a:tcTxStyle/>
      <a:tcStyle>
        <a:fill>
          <a:solidFill>
            <a:srgbClr val="CCCFDF"/>
          </a:solidFill>
        </a:fill>
      </a:tcStyle>
    </a:band1H>
    <a:band2H>
      <a:tcTxStyle/>
    </a:band2H>
    <a:band1V>
      <a:tcTxStyle/>
      <a:tcStyle>
        <a:fill>
          <a:solidFill>
            <a:srgbClr val="CCCFD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642"/>
        <p:guide pos="7015"/>
        <p:guide pos="595" orient="horz"/>
        <p:guide pos="7378"/>
        <p:guide pos="3725" orient="horz"/>
        <p:guide pos="3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6961" y="-1"/>
            <a:ext cx="12198961" cy="6858002"/>
            <a:chOff x="-6961" y="-1"/>
            <a:chExt cx="12198961" cy="6858002"/>
          </a:xfrm>
        </p:grpSpPr>
        <p:sp>
          <p:nvSpPr>
            <p:cNvPr id="89" name="Google Shape;89;p1"/>
            <p:cNvSpPr/>
            <p:nvPr/>
          </p:nvSpPr>
          <p:spPr>
            <a:xfrm>
              <a:off x="-6961" y="1351287"/>
              <a:ext cx="12185039" cy="55067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18156" l="0" r="8486" t="-16837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394700" y="-1"/>
              <a:ext cx="3797300" cy="6858001"/>
            </a:xfrm>
            <a:prstGeom prst="rect">
              <a:avLst/>
            </a:prstGeom>
            <a:gradFill>
              <a:gsLst>
                <a:gs pos="0">
                  <a:srgbClr val="ECECE5">
                    <a:alpha val="0"/>
                  </a:srgbClr>
                </a:gs>
                <a:gs pos="24000">
                  <a:srgbClr val="ECECE5">
                    <a:alpha val="0"/>
                  </a:srgbClr>
                </a:gs>
                <a:gs pos="66000">
                  <a:srgbClr val="ECECE5"/>
                </a:gs>
                <a:gs pos="100000">
                  <a:srgbClr val="ECECE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0" y="-1"/>
            <a:ext cx="12192000" cy="2362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-6961" y="513776"/>
            <a:ext cx="6692900" cy="1452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1008000" spcFirstLastPara="1" rIns="25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LITERACY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067878" y="3857154"/>
            <a:ext cx="3131084" cy="30008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109" l="0" r="0" t="-740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5200" y="4608090"/>
            <a:ext cx="1761503" cy="1708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9695829" y="111126"/>
            <a:ext cx="1920874" cy="1920874"/>
            <a:chOff x="2514600" y="0"/>
            <a:chExt cx="3429000" cy="3429000"/>
          </a:xfrm>
        </p:grpSpPr>
        <p:sp>
          <p:nvSpPr>
            <p:cNvPr id="96" name="Google Shape;96;p1"/>
            <p:cNvSpPr/>
            <p:nvPr/>
          </p:nvSpPr>
          <p:spPr>
            <a:xfrm>
              <a:off x="2514600" y="0"/>
              <a:ext cx="342900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32710" y="678345"/>
              <a:ext cx="3158490" cy="19436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019175" y="2402318"/>
            <a:ext cx="5732145" cy="303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main categories of settings: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Personalisation: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making something meet an individual’s specific requirements.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and security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Privacy means having the ability to choose how much personal information is shared by apps, software, and device. </a:t>
            </a:r>
            <a:endParaRPr/>
          </a:p>
        </p:txBody>
      </p:sp>
      <p:pic>
        <p:nvPicPr>
          <p:cNvPr descr="Graphical user interface, application&#10;&#10;Description automatically generated"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731" y="2402318"/>
            <a:ext cx="4420191" cy="252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019175" y="1449388"/>
            <a:ext cx="101171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following statements and say whether they are true or false. 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all the false sentences in a document to make them true.</a:t>
            </a:r>
            <a:endParaRPr/>
          </a:p>
        </p:txBody>
      </p:sp>
      <p:graphicFrame>
        <p:nvGraphicFramePr>
          <p:cNvPr id="179" name="Google Shape;179;p11"/>
          <p:cNvGraphicFramePr/>
          <p:nvPr/>
        </p:nvGraphicFramePr>
        <p:xfrm>
          <a:off x="1054529" y="240862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{FDDC38ED-2E4C-4387-B858-1A2C84B4549D}</a:tableStyleId>
              </a:tblPr>
              <a:tblGrid>
                <a:gridCol w="6979125"/>
                <a:gridCol w="1607425"/>
                <a:gridCol w="1495225"/>
              </a:tblGrid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STATEMENT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TRUE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FALSE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You can only change your lock screen to a picture you have uploaded.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wallpaper one your device by default cannot be changed.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Notifications are made up of banners and badges.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 banner pops up on the screen with a summary of the notification.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 badge is the sound the device makes when it receives a notification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Most devices have pre-loaded ringtones to choose from.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Location services must be turned on for all apps and software.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best password is a short one that is easy to remember like 12345.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1019175" y="944563"/>
            <a:ext cx="3095625" cy="23698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back covers should include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contact information of the section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producing the work.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United Nations Children’s Fund (UNICEF) [month and year of publication]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902" y="4729181"/>
            <a:ext cx="1986923" cy="122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8930" y="4616650"/>
            <a:ext cx="1492779" cy="1447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flipH="1">
            <a:off x="0" y="0"/>
            <a:ext cx="12192000" cy="44353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031" l="0" r="0" t="-4103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3018703"/>
            <a:ext cx="3829439" cy="82059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3993126"/>
            <a:ext cx="7622406" cy="820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90043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Foundation digital skills</a:t>
            </a:r>
            <a:endParaRPr b="1"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-8846" y="2422622"/>
            <a:ext cx="12209692" cy="443537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19175" y="1060993"/>
            <a:ext cx="1968874" cy="1968874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4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19175" y="3029867"/>
            <a:ext cx="6766784" cy="1743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2: Basics of an internet-enabled mobile device</a:t>
            </a:r>
            <a:endParaRPr b="1"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278" y="2229200"/>
            <a:ext cx="3079115" cy="307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7421880" y="0"/>
            <a:ext cx="477012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927" r="-105745" t="-2644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019175" y="938753"/>
            <a:ext cx="6905625" cy="1423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internet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019175" y="2880361"/>
            <a:ext cx="5732145" cy="303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main ways that a mobile device can connect to the internet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network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938752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019175" y="1449388"/>
            <a:ext cx="1011713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internet-enabled mobile device can access the internet through mobile networks or Wi-Fi.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two lists with these headings: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mobile network internet</a:t>
            </a:r>
            <a:endParaRPr/>
          </a:p>
          <a:p>
            <a:pPr indent="-457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Wi-Fi internet.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type of access do you mostly use?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Smartphones and tablets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019175" y="1423448"/>
            <a:ext cx="5076825" cy="851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1019173" y="227511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{FDDC38ED-2E4C-4387-B858-1A2C84B4549D}</a:tableStyleId>
              </a:tblPr>
              <a:tblGrid>
                <a:gridCol w="4944125"/>
                <a:gridCol w="2653575"/>
                <a:gridCol w="2519425"/>
              </a:tblGrid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TABLET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SMARTPHONE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Making and receiving calls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accent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sz="3200" u="none" cap="none" strike="noStrike">
                        <a:solidFill>
                          <a:schemeClr val="accent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Sending and receiving messages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Connecting to the internet via cellular data, Wi-Fi or Bluetooth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Downloading data from the internet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Using apps specifically designed for the device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Connecting additional accessories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BD4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rgbClr val="80BD4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</a:t>
                      </a:r>
                      <a:endParaRPr b="0" i="0" sz="3200" u="none" cap="none" strike="noStrike">
                        <a:solidFill>
                          <a:srgbClr val="80BD4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019175" y="1449388"/>
            <a:ext cx="507682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10 members of your family or friends these questions: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prefer a smartphone or a tablet?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one would you use for watching a movie?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one would you use for making a voice call?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Tally the numbers for each question.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your answers onto a spreadsheet that looks like this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example alongside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6455229" y="19049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{FDDC38ED-2E4C-4387-B858-1A2C84B4549D}</a:tableStyleId>
              </a:tblPr>
              <a:tblGrid>
                <a:gridCol w="2242450"/>
                <a:gridCol w="1328050"/>
                <a:gridCol w="1147075"/>
              </a:tblGrid>
              <a:tr h="71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Question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Smartphone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Tablet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CAE"/>
                    </a:solidFill>
                  </a:tcPr>
                </a:tc>
              </a:tr>
              <a:tr h="71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Do you prefer a smartphone or tablet?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Which one would you use for watching a movie?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Which one would you use for making a voice call?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019177" y="1"/>
            <a:ext cx="11172823" cy="1423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360000" spcFirstLastPara="1" rIns="54000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0" y="0"/>
            <a:ext cx="1019175" cy="1423447"/>
          </a:xfrm>
          <a:prstGeom prst="rect">
            <a:avLst/>
          </a:prstGeom>
          <a:solidFill>
            <a:srgbClr val="0083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9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019175" y="2275114"/>
            <a:ext cx="5732145" cy="303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five main categories of apps.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Productivity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/>
          </a:p>
        </p:txBody>
      </p:sp>
      <p:pic>
        <p:nvPicPr>
          <p:cNvPr descr="A picture containing electronics&#10;&#10;Description automatically generated" id="154" name="Google Shape;154;p8"/>
          <p:cNvPicPr preferRelativeResize="0"/>
          <p:nvPr/>
        </p:nvPicPr>
        <p:blipFill rotWithShape="1">
          <a:blip r:embed="rId3">
            <a:alphaModFix/>
          </a:blip>
          <a:srcRect b="10175" l="30840" r="30954" t="13801"/>
          <a:stretch/>
        </p:blipFill>
        <p:spPr>
          <a:xfrm>
            <a:off x="7990115" y="1807029"/>
            <a:ext cx="2122714" cy="4223657"/>
          </a:xfrm>
          <a:prstGeom prst="roundRect">
            <a:avLst>
              <a:gd fmla="val 115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0" y="0"/>
            <a:ext cx="4794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1019175" y="198954"/>
            <a:ext cx="8670925" cy="1177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Skills to practise </a:t>
            </a:r>
            <a:endParaRPr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019175" y="1449388"/>
            <a:ext cx="1011713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the app store on your device.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an example of each category of app on the store that you would like to use.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 whether they are free, subscription, once-off or in-app purchase apps.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apps that are free only. 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 to a fellow learner and ask them about the apps that they have downloaded.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uzi">
  <a:themeElements>
    <a:clrScheme name="Custom 5">
      <a:dk1>
        <a:srgbClr val="2D2926"/>
      </a:dk1>
      <a:lt1>
        <a:srgbClr val="FFFFFF"/>
      </a:lt1>
      <a:dk2>
        <a:srgbClr val="777779"/>
      </a:dk2>
      <a:lt2>
        <a:srgbClr val="F2F2F2"/>
      </a:lt2>
      <a:accent1>
        <a:srgbClr val="374EA2"/>
      </a:accent1>
      <a:accent2>
        <a:srgbClr val="00AEEF"/>
      </a:accent2>
      <a:accent3>
        <a:srgbClr val="F26A21"/>
      </a:accent3>
      <a:accent4>
        <a:srgbClr val="E2231A"/>
      </a:accent4>
      <a:accent5>
        <a:srgbClr val="80BD41"/>
      </a:accent5>
      <a:accent6>
        <a:srgbClr val="961A49"/>
      </a:accent6>
      <a:hlink>
        <a:srgbClr val="1CABE2"/>
      </a:hlink>
      <a:folHlink>
        <a:srgbClr val="961A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2022-10-18T08:17:32Z</dcterms:created>
  <dc:creator>Sue Cromhout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7592F897-D6AB-44AE-886F-6AEF046C8D29</vt:lpwstr>
  </property>
  <property fmtid="{D5CDD505-2E9C-101B-9397-08002B2CF9AE}" pid="3" name="ArticulatePath">
    <vt:lpwstr>https://digitalfrontiersinstitu.sharepoint.com/collaborations/Mel/Umuzi/GD_PowerPointSlideDecks/Umuzi_Unit 1.1_Sample slide deck_V1_MelEdit</vt:lpwstr>
  </property>
  <property fmtid="{D5CDD505-2E9C-101B-9397-08002B2CF9AE}" pid="4" name="ContentTypeId">
    <vt:lpwstr>0x0101006B7287C92A8E6C408EA5EFB87765FC1D</vt:lpwstr>
  </property>
  <property fmtid="{D5CDD505-2E9C-101B-9397-08002B2CF9AE}" pid="5" name="MediaServiceImageTags">
    <vt:lpwstr/>
  </property>
</Properties>
</file>