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A4A3A4"/>
          </p15:clr>
        </p15:guide>
        <p15:guide id="2" pos="642">
          <p15:clr>
            <a:srgbClr val="A4A3A4"/>
          </p15:clr>
        </p15:guide>
        <p15:guide id="3" pos="7015">
          <p15:clr>
            <a:srgbClr val="A4A3A4"/>
          </p15:clr>
        </p15:guide>
        <p15:guide id="4" orient="horz" pos="595">
          <p15:clr>
            <a:srgbClr val="A4A3A4"/>
          </p15:clr>
        </p15:guide>
        <p15:guide id="5" pos="7378">
          <p15:clr>
            <a:srgbClr val="A4A3A4"/>
          </p15:clr>
        </p15:guide>
        <p15:guide id="6" orient="horz" pos="3725">
          <p15:clr>
            <a:srgbClr val="A4A3A4"/>
          </p15:clr>
        </p15:guide>
        <p15:guide id="7" pos="302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9" roundtripDataSignature="AMtx7mgwR53yu0X1R5v4x6qujo5qqae2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FB84E36-2A5E-44F9-8325-44789DD67449}">
  <a:tblStyle styleId="{8FB84E36-2A5E-44F9-8325-44789DD67449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8F0"/>
          </a:solidFill>
        </a:fill>
      </a:tcStyle>
    </a:wholeTbl>
    <a:band1H>
      <a:tcTxStyle/>
      <a:tcStyle>
        <a:fill>
          <a:solidFill>
            <a:srgbClr val="CCCFDF"/>
          </a:solidFill>
        </a:fill>
      </a:tcStyle>
    </a:band1H>
    <a:band2H>
      <a:tcTxStyle/>
    </a:band2H>
    <a:band1V>
      <a:tcTxStyle/>
      <a:tcStyle>
        <a:fill>
          <a:solidFill>
            <a:srgbClr val="CCCFDF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642"/>
        <p:guide pos="7015"/>
        <p:guide pos="595" orient="horz"/>
        <p:guide pos="7378"/>
        <p:guide pos="3725" orient="horz"/>
        <p:guide pos="30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customschemas.google.com/relationships/presentationmetadata" Target="meta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google.com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"/>
          <p:cNvGrpSpPr/>
          <p:nvPr/>
        </p:nvGrpSpPr>
        <p:grpSpPr>
          <a:xfrm>
            <a:off x="-6961" y="-1"/>
            <a:ext cx="12198961" cy="6858002"/>
            <a:chOff x="-6961" y="-1"/>
            <a:chExt cx="12198961" cy="6858002"/>
          </a:xfrm>
        </p:grpSpPr>
        <p:sp>
          <p:nvSpPr>
            <p:cNvPr id="89" name="Google Shape;89;p1"/>
            <p:cNvSpPr/>
            <p:nvPr/>
          </p:nvSpPr>
          <p:spPr>
            <a:xfrm>
              <a:off x="-6961" y="1351287"/>
              <a:ext cx="12185039" cy="5506714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-18156" l="0" r="8486" t="-16837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8394700" y="-1"/>
              <a:ext cx="3797300" cy="6858001"/>
            </a:xfrm>
            <a:prstGeom prst="rect">
              <a:avLst/>
            </a:prstGeom>
            <a:gradFill>
              <a:gsLst>
                <a:gs pos="0">
                  <a:srgbClr val="ECECE5">
                    <a:alpha val="0"/>
                  </a:srgbClr>
                </a:gs>
                <a:gs pos="24000">
                  <a:srgbClr val="ECECE5">
                    <a:alpha val="0"/>
                  </a:srgbClr>
                </a:gs>
                <a:gs pos="66000">
                  <a:srgbClr val="ECECE5"/>
                </a:gs>
                <a:gs pos="100000">
                  <a:srgbClr val="ECECE5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" name="Google Shape;91;p1"/>
          <p:cNvSpPr/>
          <p:nvPr/>
        </p:nvSpPr>
        <p:spPr>
          <a:xfrm>
            <a:off x="0" y="-1"/>
            <a:ext cx="12192000" cy="23621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-6961" y="513776"/>
            <a:ext cx="6692900" cy="14527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1008000" spcFirstLastPara="1" rIns="252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DIGITAL LITERACY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en-GB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SKILLS</a:t>
            </a:r>
            <a:endParaRPr/>
          </a:p>
        </p:txBody>
      </p:sp>
      <p:sp>
        <p:nvSpPr>
          <p:cNvPr id="93" name="Google Shape;93;p1"/>
          <p:cNvSpPr/>
          <p:nvPr/>
        </p:nvSpPr>
        <p:spPr>
          <a:xfrm>
            <a:off x="9067878" y="3857154"/>
            <a:ext cx="3131084" cy="300084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1109" l="0" r="0" t="-7404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855200" y="4608090"/>
            <a:ext cx="1761503" cy="170840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5" name="Google Shape;95;p1"/>
          <p:cNvGrpSpPr/>
          <p:nvPr/>
        </p:nvGrpSpPr>
        <p:grpSpPr>
          <a:xfrm>
            <a:off x="9695829" y="111126"/>
            <a:ext cx="1920874" cy="1920874"/>
            <a:chOff x="2514600" y="0"/>
            <a:chExt cx="3429000" cy="3429000"/>
          </a:xfrm>
        </p:grpSpPr>
        <p:sp>
          <p:nvSpPr>
            <p:cNvPr id="96" name="Google Shape;96;p1"/>
            <p:cNvSpPr/>
            <p:nvPr/>
          </p:nvSpPr>
          <p:spPr>
            <a:xfrm>
              <a:off x="2514600" y="0"/>
              <a:ext cx="3429000" cy="3429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7" name="Google Shape;97;p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632710" y="678345"/>
              <a:ext cx="3158490" cy="194368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"/>
          <p:cNvSpPr txBox="1"/>
          <p:nvPr/>
        </p:nvSpPr>
        <p:spPr>
          <a:xfrm>
            <a:off x="1019177" y="1"/>
            <a:ext cx="11172823" cy="14234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360000" spcFirstLastPara="1" rIns="5400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Setting up accounts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0"/>
          <p:cNvSpPr/>
          <p:nvPr/>
        </p:nvSpPr>
        <p:spPr>
          <a:xfrm>
            <a:off x="0" y="0"/>
            <a:ext cx="1019175" cy="1423447"/>
          </a:xfrm>
          <a:prstGeom prst="rect">
            <a:avLst/>
          </a:prstGeom>
          <a:solidFill>
            <a:srgbClr val="0083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D29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0"/>
          <p:cNvSpPr txBox="1"/>
          <p:nvPr/>
        </p:nvSpPr>
        <p:spPr>
          <a:xfrm>
            <a:off x="1019175" y="1807552"/>
            <a:ext cx="5732145" cy="3942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Chat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are the basic steps: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Launch the chat app or software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 and agree to the Terms and Conditions.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Enter the phone number.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Complete registration with a verification code.</a:t>
            </a:r>
            <a:endParaRPr/>
          </a:p>
        </p:txBody>
      </p:sp>
      <p:pic>
        <p:nvPicPr>
          <p:cNvPr descr="Diagram&#10;&#10;Description automatically generated" id="169" name="Google Shape;16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8683" y="1807552"/>
            <a:ext cx="2393260" cy="4071350"/>
          </a:xfrm>
          <a:prstGeom prst="rect">
            <a:avLst/>
          </a:prstGeom>
          <a:noFill/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1"/>
          <p:cNvSpPr/>
          <p:nvPr/>
        </p:nvSpPr>
        <p:spPr>
          <a:xfrm>
            <a:off x="0" y="0"/>
            <a:ext cx="479425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1"/>
          <p:cNvSpPr txBox="1"/>
          <p:nvPr/>
        </p:nvSpPr>
        <p:spPr>
          <a:xfrm>
            <a:off x="1019175" y="198954"/>
            <a:ext cx="8670925" cy="1177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D41"/>
              </a:buClr>
              <a:buSzPts val="3200"/>
              <a:buFont typeface="Arial"/>
              <a:buNone/>
            </a:pPr>
            <a:r>
              <a:rPr b="0" i="0" lang="en-GB" sz="3200" u="none" cap="none" strike="noStrike">
                <a:solidFill>
                  <a:srgbClr val="80BD41"/>
                </a:solidFill>
                <a:latin typeface="Arial"/>
                <a:ea typeface="Arial"/>
                <a:cs typeface="Arial"/>
                <a:sym typeface="Arial"/>
              </a:rPr>
              <a:t>Skills to practise </a:t>
            </a:r>
            <a:endParaRPr/>
          </a:p>
        </p:txBody>
      </p:sp>
      <p:sp>
        <p:nvSpPr>
          <p:cNvPr id="177" name="Google Shape;177;p11"/>
          <p:cNvSpPr txBox="1"/>
          <p:nvPr/>
        </p:nvSpPr>
        <p:spPr>
          <a:xfrm>
            <a:off x="1019175" y="1449388"/>
            <a:ext cx="10117138" cy="4093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 the email account you set up in class.</a:t>
            </a:r>
            <a:endParaRPr/>
          </a:p>
          <a:p>
            <a:pPr indent="-342900" lvl="1" marL="8001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LcParenR"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Explore the settings.</a:t>
            </a:r>
            <a:endParaRPr/>
          </a:p>
          <a:p>
            <a:pPr indent="-342900" lvl="1" marL="8001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LcParenR"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where to change your profile picture.</a:t>
            </a:r>
            <a:endParaRPr/>
          </a:p>
          <a:p>
            <a:pPr indent="-342900" lvl="1" marL="8001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LcParenR"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Upload a picture of your choice.</a:t>
            </a:r>
            <a:endParaRPr/>
          </a:p>
          <a:p>
            <a:pPr indent="-342900" lvl="0" marL="3429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Choose one of the other social media platforms that you learnt about. It must be one that you did not set up an account for in class.</a:t>
            </a:r>
            <a:endParaRPr/>
          </a:p>
          <a:p>
            <a:pPr indent="-342900" lvl="1" marL="8001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LcParenR"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Complete the set-up steps.</a:t>
            </a:r>
            <a:endParaRPr/>
          </a:p>
          <a:p>
            <a:pPr indent="-342900" lvl="1" marL="8001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LcParenR"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where to change your profile picture.</a:t>
            </a:r>
            <a:endParaRPr/>
          </a:p>
          <a:p>
            <a:pPr indent="-342900" lvl="1" marL="8001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LcParenR"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Upload a picture of your choice.</a:t>
            </a:r>
            <a:endParaRPr/>
          </a:p>
          <a:p>
            <a:pPr indent="-342900" lvl="1" marL="8001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LcParenR"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Complete one other optional set-up.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2"/>
          <p:cNvSpPr txBox="1"/>
          <p:nvPr/>
        </p:nvSpPr>
        <p:spPr>
          <a:xfrm>
            <a:off x="1019175" y="944563"/>
            <a:ext cx="3095625" cy="23698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All back covers should include</a:t>
            </a:r>
            <a:endParaRPr sz="1400">
              <a:solidFill>
                <a:srgbClr val="2D29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contact information of the section</a:t>
            </a:r>
            <a:endParaRPr sz="1400">
              <a:solidFill>
                <a:srgbClr val="2D29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producing the work.</a:t>
            </a:r>
            <a:endParaRPr sz="1400">
              <a:solidFill>
                <a:srgbClr val="2D29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>
              <a:solidFill>
                <a:srgbClr val="2D29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United Nations Children’s Fund (UNICEF) [month and year of publication]</a:t>
            </a:r>
            <a:endParaRPr sz="1400">
              <a:solidFill>
                <a:srgbClr val="2D29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" name="Google Shape;18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85902" y="4729181"/>
            <a:ext cx="1986923" cy="1222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28930" y="4616650"/>
            <a:ext cx="1492779" cy="14477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/>
          <p:nvPr/>
        </p:nvSpPr>
        <p:spPr>
          <a:xfrm flipH="1">
            <a:off x="0" y="0"/>
            <a:ext cx="12192000" cy="443537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41031" l="0" r="0" t="-41031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0" y="3018703"/>
            <a:ext cx="3829439" cy="820594"/>
          </a:xfrm>
          <a:prstGeom prst="rect">
            <a:avLst/>
          </a:prstGeom>
          <a:solidFill>
            <a:srgbClr val="0083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90043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Module 1</a:t>
            </a:r>
            <a:r>
              <a:rPr lang="en-GB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>
              <a:solidFill>
                <a:srgbClr val="2D29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0" y="3993126"/>
            <a:ext cx="7622406" cy="8205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90043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Foundation digital skills</a:t>
            </a:r>
            <a:endParaRPr b="1" sz="4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/>
          <p:nvPr/>
        </p:nvSpPr>
        <p:spPr>
          <a:xfrm>
            <a:off x="-8846" y="2422622"/>
            <a:ext cx="12209692" cy="4435378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3"/>
          <p:cNvSpPr/>
          <p:nvPr/>
        </p:nvSpPr>
        <p:spPr>
          <a:xfrm>
            <a:off x="1019175" y="1060993"/>
            <a:ext cx="1968874" cy="1968874"/>
          </a:xfrm>
          <a:prstGeom prst="rect">
            <a:avLst/>
          </a:prstGeom>
          <a:solidFill>
            <a:srgbClr val="0083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4400">
              <a:solidFill>
                <a:srgbClr val="2D29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3"/>
          <p:cNvSpPr txBox="1"/>
          <p:nvPr/>
        </p:nvSpPr>
        <p:spPr>
          <a:xfrm>
            <a:off x="1019175" y="3029867"/>
            <a:ext cx="6766784" cy="17431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Unit 3: Introduction to the internet</a:t>
            </a:r>
            <a:endParaRPr b="1" sz="6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39278" y="2229200"/>
            <a:ext cx="3079115" cy="3079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/>
        </p:nvSpPr>
        <p:spPr>
          <a:xfrm>
            <a:off x="1019177" y="1"/>
            <a:ext cx="11172823" cy="14234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360000" spcFirstLastPara="1" rIns="5400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Mobile internet and computer internet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4"/>
          <p:cNvSpPr txBox="1"/>
          <p:nvPr/>
        </p:nvSpPr>
        <p:spPr>
          <a:xfrm>
            <a:off x="1019175" y="1558531"/>
            <a:ext cx="10117138" cy="851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main differences between mobile internet and computer internet:</a:t>
            </a:r>
            <a:endParaRPr/>
          </a:p>
        </p:txBody>
      </p:sp>
      <p:sp>
        <p:nvSpPr>
          <p:cNvPr id="120" name="Google Shape;120;p4"/>
          <p:cNvSpPr/>
          <p:nvPr/>
        </p:nvSpPr>
        <p:spPr>
          <a:xfrm>
            <a:off x="0" y="0"/>
            <a:ext cx="1019175" cy="1423447"/>
          </a:xfrm>
          <a:prstGeom prst="rect">
            <a:avLst/>
          </a:prstGeom>
          <a:solidFill>
            <a:srgbClr val="0083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D29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1" name="Google Shape;121;p4"/>
          <p:cNvGraphicFramePr/>
          <p:nvPr/>
        </p:nvGraphicFramePr>
        <p:xfrm>
          <a:off x="1019171" y="2545281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{8FB84E36-2A5E-44F9-8325-44789DD67449}</a:tableStyleId>
              </a:tblPr>
              <a:tblGrid>
                <a:gridCol w="5066675"/>
                <a:gridCol w="5050475"/>
              </a:tblGrid>
              <a:tr h="43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MOBILE INTERNET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COMPUTER INTERNET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Laptop, tablet, and smartphone</a:t>
                      </a:r>
                      <a:endParaRPr b="1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EB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Laptop, desktop computer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0D1"/>
                    </a:solidFill>
                  </a:tcPr>
                </a:tc>
              </a:tr>
              <a:tr h="715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The device does not need to have a cable to connect to the internet. It is wireless.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 device connects to the internet using a cable. It is wired.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715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The device connects using Wi-Fi or a mobile network.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 device connects using an ethernet port or a USB Wi-Fi adapter 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715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Internet is available while the user is on the move, taking the device with them.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Internet is only available in the location where the device stays – so where the cable is.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715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The user connects to the internet by navigating to the network settings and joining a Wi-Fi network or activating mobile internet with their mobile network provider.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 user connects to the internet by plugging the ethernet cable into the ethernet port on their device.</a:t>
                      </a:r>
                      <a:endParaRPr/>
                    </a:p>
                  </a:txBody>
                  <a:tcPr marT="0" marB="0" marR="68575" marL="6857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"/>
          <p:cNvSpPr/>
          <p:nvPr/>
        </p:nvSpPr>
        <p:spPr>
          <a:xfrm>
            <a:off x="0" y="0"/>
            <a:ext cx="479425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"/>
          <p:cNvSpPr txBox="1"/>
          <p:nvPr/>
        </p:nvSpPr>
        <p:spPr>
          <a:xfrm>
            <a:off x="1019175" y="198954"/>
            <a:ext cx="8670925" cy="1177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D41"/>
              </a:buClr>
              <a:buSzPts val="3200"/>
              <a:buFont typeface="Arial"/>
              <a:buNone/>
            </a:pPr>
            <a:r>
              <a:rPr b="0" i="0" lang="en-GB" sz="3200" u="none" cap="none" strike="noStrike">
                <a:solidFill>
                  <a:srgbClr val="80BD41"/>
                </a:solidFill>
                <a:latin typeface="Arial"/>
                <a:ea typeface="Arial"/>
                <a:cs typeface="Arial"/>
                <a:sym typeface="Arial"/>
              </a:rPr>
              <a:t>Skills to practise </a:t>
            </a:r>
            <a:endParaRPr/>
          </a:p>
        </p:txBody>
      </p:sp>
      <p:sp>
        <p:nvSpPr>
          <p:cNvPr id="129" name="Google Shape;129;p5"/>
          <p:cNvSpPr txBox="1"/>
          <p:nvPr/>
        </p:nvSpPr>
        <p:spPr>
          <a:xfrm>
            <a:off x="1019175" y="1449388"/>
            <a:ext cx="10693400" cy="33855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several ways to go online.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 sentences in which you:</a:t>
            </a:r>
            <a:endParaRPr/>
          </a:p>
          <a:p>
            <a:pPr indent="-342900" lvl="1" marL="8001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LcParenR"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explain what mobile internet is</a:t>
            </a:r>
            <a:endParaRPr/>
          </a:p>
          <a:p>
            <a:pPr indent="-342900" lvl="1" marL="8001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LcParenR"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explain what computer internet is</a:t>
            </a:r>
            <a:endParaRPr/>
          </a:p>
          <a:p>
            <a:pPr indent="-342900" lvl="1" marL="8001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LcParenR"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 steps for connecting to mobile internet</a:t>
            </a:r>
            <a:endParaRPr/>
          </a:p>
          <a:p>
            <a:pPr indent="-342900" lvl="1" marL="8001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LcParenR"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 steps for connecting to computer internet</a:t>
            </a:r>
            <a:endParaRPr/>
          </a:p>
          <a:p>
            <a:pPr indent="-342900" lvl="1" marL="8001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LcParenR"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 which type you think is the best.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background pattern&#10;&#10;Description automatically generated" id="134" name="Google Shape;134;p6"/>
          <p:cNvPicPr preferRelativeResize="0"/>
          <p:nvPr/>
        </p:nvPicPr>
        <p:blipFill rotWithShape="1">
          <a:blip r:embed="rId3">
            <a:alphaModFix/>
          </a:blip>
          <a:srcRect b="19443" l="9211" r="49057" t="7541"/>
          <a:stretch/>
        </p:blipFill>
        <p:spPr>
          <a:xfrm>
            <a:off x="7238490" y="1922209"/>
            <a:ext cx="3897823" cy="3897823"/>
          </a:xfrm>
          <a:prstGeom prst="ellipse">
            <a:avLst/>
          </a:prstGeom>
          <a:noFill/>
          <a:ln>
            <a:noFill/>
          </a:ln>
        </p:spPr>
      </p:pic>
      <p:sp>
        <p:nvSpPr>
          <p:cNvPr id="135" name="Google Shape;135;p6"/>
          <p:cNvSpPr txBox="1"/>
          <p:nvPr/>
        </p:nvSpPr>
        <p:spPr>
          <a:xfrm>
            <a:off x="1019177" y="1"/>
            <a:ext cx="11172823" cy="14234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360000" spcFirstLastPara="1" rIns="5400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Going online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6"/>
          <p:cNvSpPr/>
          <p:nvPr/>
        </p:nvSpPr>
        <p:spPr>
          <a:xfrm>
            <a:off x="0" y="0"/>
            <a:ext cx="1019175" cy="1423447"/>
          </a:xfrm>
          <a:prstGeom prst="rect">
            <a:avLst/>
          </a:prstGeom>
          <a:solidFill>
            <a:srgbClr val="0083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D29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6"/>
          <p:cNvSpPr txBox="1"/>
          <p:nvPr/>
        </p:nvSpPr>
        <p:spPr>
          <a:xfrm>
            <a:off x="1019175" y="2248990"/>
            <a:ext cx="5732145" cy="30330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mobile network is a regional or national network that connects devices with sim cards.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Towers send and receive radio signals from the sender to the receiver. 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interconnected towers form a network. 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Wi-Fi network is a wireless network and is created when a router connects to an internet service provider by wire or cable and then sends radio signals to nearby devices.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7"/>
          <p:cNvSpPr/>
          <p:nvPr/>
        </p:nvSpPr>
        <p:spPr>
          <a:xfrm>
            <a:off x="0" y="0"/>
            <a:ext cx="479425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7"/>
          <p:cNvSpPr txBox="1"/>
          <p:nvPr/>
        </p:nvSpPr>
        <p:spPr>
          <a:xfrm>
            <a:off x="1019175" y="198954"/>
            <a:ext cx="8670925" cy="1177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D41"/>
              </a:buClr>
              <a:buSzPts val="3200"/>
              <a:buFont typeface="Arial"/>
              <a:buNone/>
            </a:pPr>
            <a:r>
              <a:rPr b="0" i="0" lang="en-GB" sz="3200" u="none" cap="none" strike="noStrike">
                <a:solidFill>
                  <a:srgbClr val="80BD41"/>
                </a:solidFill>
                <a:latin typeface="Arial"/>
                <a:ea typeface="Arial"/>
                <a:cs typeface="Arial"/>
                <a:sym typeface="Arial"/>
              </a:rPr>
              <a:t>Skills to practise </a:t>
            </a:r>
            <a:endParaRPr/>
          </a:p>
        </p:txBody>
      </p:sp>
      <p:sp>
        <p:nvSpPr>
          <p:cNvPr id="145" name="Google Shape;145;p7"/>
          <p:cNvSpPr txBox="1"/>
          <p:nvPr/>
        </p:nvSpPr>
        <p:spPr>
          <a:xfrm>
            <a:off x="1019175" y="1449388"/>
            <a:ext cx="10117138" cy="3939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Think about your favourite type of food.</a:t>
            </a:r>
            <a:endParaRPr/>
          </a:p>
          <a:p>
            <a:pPr indent="-342900" lvl="0" marL="3429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Now, make sure you are connected to the internet.</a:t>
            </a:r>
            <a:endParaRPr/>
          </a:p>
          <a:p>
            <a:pPr indent="-342900" lvl="0" marL="3429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Launch your browser.</a:t>
            </a:r>
            <a:endParaRPr/>
          </a:p>
          <a:p>
            <a:pPr indent="-342900" lvl="0" marL="3429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 to </a:t>
            </a:r>
            <a:r>
              <a:rPr lang="en-GB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www.google.com</a:t>
            </a: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42900" lvl="0" marL="3429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search bar, type in the name of your favourite food and add the word recipe at the end. Then click search.</a:t>
            </a:r>
            <a:endParaRPr/>
          </a:p>
          <a:p>
            <a:pPr indent="-342900" lvl="0" marL="3429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 a few of the websites from your Google search.</a:t>
            </a:r>
            <a:endParaRPr/>
          </a:p>
          <a:p>
            <a:pPr indent="-342900" lvl="0" marL="3429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Try to identify each of these components on a web page: menu, search bar, web address, back / forward, share, history, tabs, and refresh button.</a:t>
            </a:r>
            <a:endParaRPr/>
          </a:p>
          <a:p>
            <a:pPr indent="-342900" lvl="0" marL="3429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a family member or friend each of these different components.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"/>
          <p:cNvSpPr txBox="1"/>
          <p:nvPr/>
        </p:nvSpPr>
        <p:spPr>
          <a:xfrm>
            <a:off x="1019177" y="1"/>
            <a:ext cx="11172823" cy="14234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360000" spcFirstLastPara="1" rIns="5400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Setting up accounts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8"/>
          <p:cNvSpPr/>
          <p:nvPr/>
        </p:nvSpPr>
        <p:spPr>
          <a:xfrm>
            <a:off x="0" y="0"/>
            <a:ext cx="1019175" cy="1423447"/>
          </a:xfrm>
          <a:prstGeom prst="rect">
            <a:avLst/>
          </a:prstGeom>
          <a:solidFill>
            <a:srgbClr val="0083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D29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8"/>
          <p:cNvSpPr txBox="1"/>
          <p:nvPr/>
        </p:nvSpPr>
        <p:spPr>
          <a:xfrm>
            <a:off x="1019175" y="1857103"/>
            <a:ext cx="5732145" cy="38495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Email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Follow these steps to create an account: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 to the sign-up section of the email platform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Complete personal details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Choose a username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Choose a password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Confirm the password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 and agree to the Terms and Conditions.</a:t>
            </a:r>
            <a:endParaRPr/>
          </a:p>
        </p:txBody>
      </p:sp>
      <p:pic>
        <p:nvPicPr>
          <p:cNvPr descr="Graphical user interface, application, Teams&#10;&#10;Description automatically generated" id="153" name="Google Shape;15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227" y="2316799"/>
            <a:ext cx="3897086" cy="31176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"/>
          <p:cNvSpPr txBox="1"/>
          <p:nvPr/>
        </p:nvSpPr>
        <p:spPr>
          <a:xfrm>
            <a:off x="1019177" y="1"/>
            <a:ext cx="11172823" cy="14234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360000" spcFirstLastPara="1" rIns="5400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Setting up accounts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9"/>
          <p:cNvSpPr/>
          <p:nvPr/>
        </p:nvSpPr>
        <p:spPr>
          <a:xfrm>
            <a:off x="0" y="0"/>
            <a:ext cx="1019175" cy="1423447"/>
          </a:xfrm>
          <a:prstGeom prst="rect">
            <a:avLst/>
          </a:prstGeom>
          <a:solidFill>
            <a:srgbClr val="0083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D29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1019175" y="1785781"/>
            <a:ext cx="5732145" cy="3942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Social media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Follow these steps to open a social media account: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 to the sign-up section of the social media platform.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Complete personal details.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Choose a username.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Choose a password.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Confirm the password.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 and agree to the Terms and Conditions.</a:t>
            </a:r>
            <a:endParaRPr/>
          </a:p>
        </p:txBody>
      </p:sp>
      <p:pic>
        <p:nvPicPr>
          <p:cNvPr descr="Graphical user interface, text, application&#10;&#10;Description automatically generated" id="161" name="Google Shape;16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63759" y="1922480"/>
            <a:ext cx="2301470" cy="3990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muzi">
  <a:themeElements>
    <a:clrScheme name="Custom 5">
      <a:dk1>
        <a:srgbClr val="2D2926"/>
      </a:dk1>
      <a:lt1>
        <a:srgbClr val="FFFFFF"/>
      </a:lt1>
      <a:dk2>
        <a:srgbClr val="777779"/>
      </a:dk2>
      <a:lt2>
        <a:srgbClr val="F2F2F2"/>
      </a:lt2>
      <a:accent1>
        <a:srgbClr val="374EA2"/>
      </a:accent1>
      <a:accent2>
        <a:srgbClr val="00AEEF"/>
      </a:accent2>
      <a:accent3>
        <a:srgbClr val="F26A21"/>
      </a:accent3>
      <a:accent4>
        <a:srgbClr val="E2231A"/>
      </a:accent4>
      <a:accent5>
        <a:srgbClr val="80BD41"/>
      </a:accent5>
      <a:accent6>
        <a:srgbClr val="961A49"/>
      </a:accent6>
      <a:hlink>
        <a:srgbClr val="1CABE2"/>
      </a:hlink>
      <a:folHlink>
        <a:srgbClr val="961A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2022-10-18T08:17:32Z</dcterms:created>
  <dc:creator>Sue Cromhout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7592F897-D6AB-44AE-886F-6AEF046C8D29</vt:lpwstr>
  </property>
  <property fmtid="{D5CDD505-2E9C-101B-9397-08002B2CF9AE}" pid="3" name="ArticulatePath">
    <vt:lpwstr>https://digitalfrontiersinstitu.sharepoint.com/collaborations/Mel/Umuzi/GD_PowerPointSlideDecks/Umuzi_Unit 1.1_Sample slide deck_V1_MelEdit</vt:lpwstr>
  </property>
  <property fmtid="{D5CDD505-2E9C-101B-9397-08002B2CF9AE}" pid="4" name="ContentTypeId">
    <vt:lpwstr>0x010100E3692D8D4163F04F8E1A3324249F32C9</vt:lpwstr>
  </property>
  <property fmtid="{D5CDD505-2E9C-101B-9397-08002B2CF9AE}" pid="5" name="MediaServiceImageTags">
    <vt:lpwstr/>
  </property>
</Properties>
</file>