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12" autoAdjust="0"/>
  </p:normalViewPr>
  <p:slideViewPr>
    <p:cSldViewPr>
      <p:cViewPr varScale="1">
        <p:scale>
          <a:sx n="78" d="100"/>
          <a:sy n="78" d="100"/>
        </p:scale>
        <p:origin x="-13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2AD9A-068B-4330-8B2F-C3D1B7BEEDFE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0612F-4B88-4A96-BBBD-65E9C705C1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 Intensity is of interest</a:t>
            </a:r>
            <a:r>
              <a:rPr lang="en-US" baseline="0" dirty="0" smtClean="0"/>
              <a:t> -&gt; only use the time of 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0612F-4B88-4A96-BBBD-65E9C705C19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0612F-4B88-4A96-BBBD-65E9C705C19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9E2E-B06A-46FC-8609-32B35CB8EE42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D369-F3E8-4345-8770-D770C0A00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9E2E-B06A-46FC-8609-32B35CB8EE42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D369-F3E8-4345-8770-D770C0A00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9E2E-B06A-46FC-8609-32B35CB8EE42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D369-F3E8-4345-8770-D770C0A00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9E2E-B06A-46FC-8609-32B35CB8EE42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D369-F3E8-4345-8770-D770C0A00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9E2E-B06A-46FC-8609-32B35CB8EE42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D369-F3E8-4345-8770-D770C0A00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9E2E-B06A-46FC-8609-32B35CB8EE42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D369-F3E8-4345-8770-D770C0A00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9E2E-B06A-46FC-8609-32B35CB8EE42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D369-F3E8-4345-8770-D770C0A00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9E2E-B06A-46FC-8609-32B35CB8EE42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D369-F3E8-4345-8770-D770C0A00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9E2E-B06A-46FC-8609-32B35CB8EE42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D369-F3E8-4345-8770-D770C0A00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9E2E-B06A-46FC-8609-32B35CB8EE42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D369-F3E8-4345-8770-D770C0A00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9E2E-B06A-46FC-8609-32B35CB8EE42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D369-F3E8-4345-8770-D770C0A00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A9E2E-B06A-46FC-8609-32B35CB8EE42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FD369-F3E8-4345-8770-D770C0A00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Statistical Process Control Approaches for Computer Network Intrusion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Gilbert</a:t>
            </a:r>
          </a:p>
          <a:p>
            <a:r>
              <a:rPr lang="en-US" dirty="0" smtClean="0"/>
              <a:t>ISYE 6405</a:t>
            </a:r>
          </a:p>
          <a:p>
            <a:r>
              <a:rPr lang="en-US" dirty="0" smtClean="0"/>
              <a:t>Fall 2010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Charting Methods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3718" t="29231" r="16827" b="26410"/>
          <a:stretch>
            <a:fillRect/>
          </a:stretch>
        </p:blipFill>
        <p:spPr bwMode="auto">
          <a:xfrm>
            <a:off x="494576" y="1961844"/>
            <a:ext cx="8154848" cy="380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Charting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Number of false alarms decreased as batch size increased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Overall, CUSUM and EWMA had fewer false alarms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 charts detected attack at 14</a:t>
            </a:r>
            <a:r>
              <a:rPr lang="en-US" baseline="30000" dirty="0" smtClean="0"/>
              <a:t>th</a:t>
            </a:r>
            <a:r>
              <a:rPr lang="en-US" dirty="0" smtClean="0"/>
              <a:t> minute (end of batch) except CUSUM with k=0 and batch=120 (</a:t>
            </a:r>
            <a:r>
              <a:rPr lang="en-US" dirty="0" smtClean="0">
                <a:sym typeface="Wingdings" pitchFamily="2" charset="2"/>
              </a:rPr>
              <a:t>H too large to detect)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Wingdings" pitchFamily="2" charset="2"/>
              </a:rPr>
              <a:t>Smaller batch size gives better detection time 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Wingdings" pitchFamily="2" charset="2"/>
              </a:rPr>
              <a:t>Since 1 and 4 conflict, hard to determine batch size  Modified Batch Mean Method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Batch Mean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8590" t="20769" r="11058" b="18205"/>
          <a:stretch>
            <a:fillRect/>
          </a:stretch>
        </p:blipFill>
        <p:spPr bwMode="auto">
          <a:xfrm>
            <a:off x="457200" y="1632347"/>
            <a:ext cx="8229600" cy="4461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Concept of MBM: N(4,1) data with batch size 60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200"/>
            <a:ext cx="6934200" cy="490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Batch 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MBM=RBM at the end of each batch, hence MBM will detect signal earlier or at same time as RBM</a:t>
            </a:r>
          </a:p>
          <a:p>
            <a:r>
              <a:rPr lang="en-US" dirty="0" smtClean="0"/>
              <a:t>Also detect false alarms earlier, but since the                        is large, the impact is small </a:t>
            </a:r>
          </a:p>
          <a:p>
            <a:r>
              <a:rPr lang="en-US" dirty="0" smtClean="0"/>
              <a:t>MBM </a:t>
            </a:r>
            <a:r>
              <a:rPr lang="en-US" dirty="0" err="1" smtClean="0"/>
              <a:t>Shewhart</a:t>
            </a:r>
            <a:r>
              <a:rPr lang="en-US" dirty="0" smtClean="0"/>
              <a:t>, CUSUM, and EWMA outperform RBM counterparts, especially with large batches and/or large signals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8284634" y="3124200"/>
          <a:ext cx="859366" cy="533400"/>
        </p:xfrm>
        <a:graphic>
          <a:graphicData uri="http://schemas.openxmlformats.org/presentationml/2006/ole">
            <p:oleObj spid="_x0000_s5124" name="Equation" r:id="rId3" imgW="36828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Normality 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One problem encountered during simulation studies was a higher than expected false alarm rate – violation of normality assumption</a:t>
            </a:r>
          </a:p>
          <a:p>
            <a:r>
              <a:rPr lang="en-US" dirty="0" smtClean="0"/>
              <a:t>Central Limit Theorem arguments show that increasing batch size or parameter changes can lead to robust procedures</a:t>
            </a:r>
          </a:p>
          <a:p>
            <a:r>
              <a:rPr lang="en-US" dirty="0" smtClean="0"/>
              <a:t>Robust MBM </a:t>
            </a:r>
            <a:r>
              <a:rPr lang="en-US" dirty="0" err="1" smtClean="0"/>
              <a:t>Shewhart</a:t>
            </a:r>
            <a:r>
              <a:rPr lang="en-US" dirty="0" smtClean="0"/>
              <a:t>, CUSUM, and EWMA</a:t>
            </a:r>
          </a:p>
          <a:p>
            <a:r>
              <a:rPr lang="en-US" dirty="0" smtClean="0"/>
              <a:t>According to simulation, robust MBM EWMA has best detection time performance and control limits easily established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vs. Robust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4840" t="17949" r="17308" b="28205"/>
          <a:stretch>
            <a:fillRect/>
          </a:stretch>
        </p:blipFill>
        <p:spPr bwMode="auto">
          <a:xfrm>
            <a:off x="681853" y="1600200"/>
            <a:ext cx="778029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Nonparametric </a:t>
            </a:r>
            <a:r>
              <a:rPr lang="en-US" dirty="0" err="1" smtClean="0"/>
              <a:t>Multichart</a:t>
            </a:r>
            <a:r>
              <a:rPr lang="en-US" dirty="0" smtClean="0"/>
              <a:t> CUSUM</a:t>
            </a:r>
          </a:p>
          <a:p>
            <a:r>
              <a:rPr lang="en-US" dirty="0" err="1" smtClean="0"/>
              <a:t>Multichart</a:t>
            </a:r>
            <a:r>
              <a:rPr lang="en-US" dirty="0" smtClean="0"/>
              <a:t> (multichannel) – observe several characteristics of the data simultaneously</a:t>
            </a:r>
          </a:p>
          <a:p>
            <a:r>
              <a:rPr lang="en-US" dirty="0" smtClean="0"/>
              <a:t>Example – total number of UDP packets with </a:t>
            </a:r>
            <a:r>
              <a:rPr lang="en-US" dirty="0" err="1" smtClean="0"/>
              <a:t>certains</a:t>
            </a:r>
            <a:r>
              <a:rPr lang="en-US" dirty="0" smtClean="0"/>
              <a:t> size (N=13) or total number of TCP SYN packets arrived with a destination IP address in predefined prefix intervals (N=256)</a:t>
            </a:r>
          </a:p>
          <a:p>
            <a:r>
              <a:rPr lang="en-US" dirty="0" smtClean="0"/>
              <a:t>Well known </a:t>
            </a:r>
            <a:r>
              <a:rPr lang="en-US" dirty="0" err="1" smtClean="0"/>
              <a:t>minimax</a:t>
            </a:r>
            <a:r>
              <a:rPr lang="en-US" dirty="0" smtClean="0"/>
              <a:t> solution to parametric problem based on CUSUM extension and utilizing log-likelihood ratio – however requires complete prior information regarding pre-change and post-change distributions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/>
          <a:srcRect l="50801" t="28669" r="11699" b="24102"/>
          <a:stretch>
            <a:fillRect/>
          </a:stretch>
        </p:blipFill>
        <p:spPr bwMode="auto">
          <a:xfrm>
            <a:off x="685800" y="1676400"/>
            <a:ext cx="7391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 l="14368" t="38339" r="22987" b="19154"/>
          <a:stretch>
            <a:fillRect/>
          </a:stretch>
        </p:blipFill>
        <p:spPr bwMode="auto">
          <a:xfrm>
            <a:off x="838200" y="838200"/>
            <a:ext cx="7620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Traditional SPC Methods</a:t>
            </a:r>
          </a:p>
          <a:p>
            <a:r>
              <a:rPr lang="en-US" dirty="0" smtClean="0"/>
              <a:t>Modification of Traditional SPC Methods</a:t>
            </a:r>
          </a:p>
          <a:p>
            <a:r>
              <a:rPr lang="en-US" dirty="0" smtClean="0"/>
              <a:t>Nonparametric Multi-Chart CUSUM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1: UDP Flooding Attack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53936" t="37700" r="14198" b="33523"/>
          <a:stretch>
            <a:fillRect/>
          </a:stretch>
        </p:blipFill>
        <p:spPr bwMode="auto">
          <a:xfrm>
            <a:off x="1371600" y="1828800"/>
            <a:ext cx="6019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Attacker sends twice as many packets of a particular size</a:t>
            </a:r>
          </a:p>
          <a:p>
            <a:r>
              <a:rPr lang="en-US" dirty="0" smtClean="0"/>
              <a:t>Splitting into size bins and using multi-channel detection helps to localize the attack and therefore detect it more rapidly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 2: TCP Flooding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 channels based on destination IP address (256 channels)</a:t>
            </a:r>
          </a:p>
          <a:p>
            <a:r>
              <a:rPr lang="en-US" dirty="0" smtClean="0"/>
              <a:t>Again, splitting into channels allows us to localize and enhance detection capabilities</a:t>
            </a:r>
          </a:p>
          <a:p>
            <a:r>
              <a:rPr lang="en-US" dirty="0" smtClean="0"/>
              <a:t>MNP-CUSUM performs significantly better than SNP-CUSUM</a:t>
            </a:r>
          </a:p>
          <a:p>
            <a:r>
              <a:rPr lang="en-US" dirty="0" smtClean="0"/>
              <a:t>Future – Set up various channels to detect different kinds of attacks, test on real data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methods of attack, many methods of detection</a:t>
            </a:r>
          </a:p>
          <a:p>
            <a:r>
              <a:rPr lang="en-US" dirty="0" smtClean="0"/>
              <a:t>Active research area combining statistics and computer science</a:t>
            </a:r>
          </a:p>
          <a:p>
            <a:r>
              <a:rPr lang="en-US" dirty="0" smtClean="0"/>
              <a:t>Always something new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Park, Y. (2005). </a:t>
            </a:r>
            <a:r>
              <a:rPr lang="en-US" u="sng" dirty="0" smtClean="0"/>
              <a:t>A Statistical Process Control Approach for Network Intrusion Detection</a:t>
            </a:r>
            <a:r>
              <a:rPr lang="en-US" dirty="0" smtClean="0"/>
              <a:t>, Ph.D. Dissertation</a:t>
            </a:r>
          </a:p>
          <a:p>
            <a:r>
              <a:rPr lang="en-US" dirty="0" err="1" smtClean="0"/>
              <a:t>Tartakovsky</a:t>
            </a:r>
            <a:r>
              <a:rPr lang="en-US" dirty="0" smtClean="0"/>
              <a:t>, </a:t>
            </a:r>
            <a:r>
              <a:rPr lang="en-US" dirty="0" err="1" smtClean="0"/>
              <a:t>Rozovskii</a:t>
            </a:r>
            <a:r>
              <a:rPr lang="en-US" dirty="0" smtClean="0"/>
              <a:t>, and Shah, (2005). </a:t>
            </a:r>
            <a:r>
              <a:rPr lang="en-US" u="sng" dirty="0" smtClean="0"/>
              <a:t>A Nonparametric </a:t>
            </a:r>
            <a:r>
              <a:rPr lang="en-US" u="sng" dirty="0" err="1" smtClean="0"/>
              <a:t>Multichart</a:t>
            </a:r>
            <a:r>
              <a:rPr lang="en-US" u="sng" dirty="0" smtClean="0"/>
              <a:t> CUSUM Test for Rapid Intrusion Detection</a:t>
            </a:r>
            <a:r>
              <a:rPr lang="en-US" dirty="0" smtClean="0"/>
              <a:t>, </a:t>
            </a:r>
            <a:r>
              <a:rPr lang="en-US" i="1" dirty="0" smtClean="0"/>
              <a:t>Proceedings of Joint Statistical Meetings</a:t>
            </a:r>
            <a:r>
              <a:rPr lang="en-US" dirty="0" smtClean="0"/>
              <a:t>, Minneapolis, MN. 2005</a:t>
            </a:r>
          </a:p>
          <a:p>
            <a:r>
              <a:rPr lang="en-US" dirty="0" smtClean="0"/>
              <a:t>Carl, </a:t>
            </a:r>
            <a:r>
              <a:rPr lang="en-US" dirty="0" err="1" smtClean="0"/>
              <a:t>Kesidis</a:t>
            </a:r>
            <a:r>
              <a:rPr lang="en-US" dirty="0" smtClean="0"/>
              <a:t>, Brooks, and </a:t>
            </a:r>
            <a:r>
              <a:rPr lang="en-US" dirty="0" err="1" smtClean="0"/>
              <a:t>Rai</a:t>
            </a:r>
            <a:r>
              <a:rPr lang="en-US" dirty="0" smtClean="0"/>
              <a:t>, (2006). </a:t>
            </a:r>
            <a:r>
              <a:rPr lang="en-US" u="sng" dirty="0" smtClean="0"/>
              <a:t>Denial-of-Service Attack Detection Techniques</a:t>
            </a:r>
            <a:r>
              <a:rPr lang="en-US" dirty="0" smtClean="0"/>
              <a:t>, </a:t>
            </a:r>
            <a:r>
              <a:rPr lang="en-US" i="1" dirty="0" smtClean="0"/>
              <a:t>IEEE Internet Computing</a:t>
            </a:r>
            <a:r>
              <a:rPr lang="en-US" dirty="0" smtClean="0"/>
              <a:t>, Jan-Feb 2006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Specifically focus on Denial of Service (DOS) attacks</a:t>
            </a:r>
          </a:p>
          <a:p>
            <a:r>
              <a:rPr lang="en-US" dirty="0" smtClean="0"/>
              <a:t>Use techniques from Statistical Process Control and Change-Point Theory to detect when an attack has occurred</a:t>
            </a:r>
          </a:p>
          <a:p>
            <a:r>
              <a:rPr lang="en-US" dirty="0" smtClean="0"/>
              <a:t>Host-based system vs. Network-based system</a:t>
            </a:r>
          </a:p>
          <a:p>
            <a:r>
              <a:rPr lang="en-US" dirty="0" smtClean="0"/>
              <a:t>Data?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SPC Intrusion Detection 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9167" t="20769" r="24038" b="24359"/>
          <a:stretch>
            <a:fillRect/>
          </a:stretch>
        </p:blipFill>
        <p:spPr bwMode="auto">
          <a:xfrm>
            <a:off x="1484196" y="1600200"/>
            <a:ext cx="617560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BSM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620000" cy="37338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</a:rPr>
              <a:t>file,Thu</a:t>
            </a:r>
            <a:r>
              <a:rPr lang="en-US" sz="1800" dirty="0">
                <a:solidFill>
                  <a:prstClr val="black"/>
                </a:solidFill>
              </a:rPr>
              <a:t> 01 Jun 2000 09:59:38 PM EDT, + 391003 </a:t>
            </a:r>
            <a:r>
              <a:rPr lang="en-US" sz="1800" dirty="0" err="1">
                <a:solidFill>
                  <a:prstClr val="black"/>
                </a:solidFill>
              </a:rPr>
              <a:t>msec</a:t>
            </a:r>
            <a:r>
              <a:rPr lang="en-US" sz="1800" dirty="0">
                <a:solidFill>
                  <a:prstClr val="black"/>
                </a:solidFill>
              </a:rPr>
              <a:t>,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</a:rPr>
              <a:t>header,111,2,execve(2),,Thu 01 Jun 2000 09:59:41 PM EDT, + 220000000 </a:t>
            </a:r>
            <a:r>
              <a:rPr lang="en-US" sz="1800" dirty="0" err="1">
                <a:solidFill>
                  <a:prstClr val="black"/>
                </a:solidFill>
              </a:rPr>
              <a:t>msec</a:t>
            </a:r>
            <a:endParaRPr lang="en-US" sz="18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</a:rPr>
              <a:t>path,/</a:t>
            </a:r>
            <a:r>
              <a:rPr lang="en-US" sz="1800" dirty="0" err="1">
                <a:solidFill>
                  <a:prstClr val="black"/>
                </a:solidFill>
              </a:rPr>
              <a:t>usr</a:t>
            </a:r>
            <a:r>
              <a:rPr lang="en-US" sz="1800" dirty="0">
                <a:solidFill>
                  <a:prstClr val="black"/>
                </a:solidFill>
              </a:rPr>
              <a:t>/bin/finger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</a:rPr>
              <a:t>attribute,100555,root,bin,26738688,74333,0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</a:rPr>
              <a:t>subject,root,root,other,root,other,648,281,0 0 </a:t>
            </a:r>
            <a:r>
              <a:rPr lang="en-US" sz="1800" dirty="0" err="1">
                <a:solidFill>
                  <a:prstClr val="black"/>
                </a:solidFill>
              </a:rPr>
              <a:t>localhost</a:t>
            </a:r>
            <a:endParaRPr lang="en-US" sz="18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</a:rPr>
              <a:t>return,success,0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</a:rPr>
              <a:t>header,61,2,exit(2),,Thu 01 Jun 2000 09:59:41 PM EDT, + 240000000 </a:t>
            </a:r>
            <a:r>
              <a:rPr lang="en-US" sz="1800" dirty="0" err="1">
                <a:solidFill>
                  <a:prstClr val="black"/>
                </a:solidFill>
              </a:rPr>
              <a:t>msec</a:t>
            </a:r>
            <a:endParaRPr lang="en-US" sz="18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</a:rPr>
              <a:t>subject,root,root,other,root,other,648,281,0 0 </a:t>
            </a:r>
            <a:r>
              <a:rPr lang="en-US" sz="1800" dirty="0" err="1">
                <a:solidFill>
                  <a:prstClr val="black"/>
                </a:solidFill>
              </a:rPr>
              <a:t>localhost</a:t>
            </a:r>
            <a:endParaRPr lang="en-US" sz="18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</a:rPr>
              <a:t>return,success,0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</a:rPr>
              <a:t>header,79,2,fork(2),,Thu 01 Jun 2000 09:59:57 PM EDT, + 860000000 </a:t>
            </a:r>
            <a:r>
              <a:rPr lang="en-US" sz="1800" dirty="0" err="1">
                <a:solidFill>
                  <a:prstClr val="black"/>
                </a:solidFill>
              </a:rPr>
              <a:t>msec</a:t>
            </a:r>
            <a:endParaRPr lang="en-US" sz="18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</a:rPr>
              <a:t>argument,0,0x289,child PID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</a:rPr>
              <a:t>subject,root,root,other,root,other,580,281,0 0 </a:t>
            </a:r>
            <a:r>
              <a:rPr lang="en-US" sz="1800" dirty="0" err="1">
                <a:solidFill>
                  <a:prstClr val="black"/>
                </a:solidFill>
              </a:rPr>
              <a:t>localhost</a:t>
            </a:r>
            <a:endParaRPr lang="en-US" sz="18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</a:rPr>
              <a:t>return,success,0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6200000" flipV="1">
            <a:off x="685800" y="3733800"/>
            <a:ext cx="3657600" cy="457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19400" y="5562600"/>
            <a:ext cx="1176797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Event type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16200000" flipV="1">
            <a:off x="3200400" y="3733800"/>
            <a:ext cx="3657600" cy="4572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34000" y="5562600"/>
            <a:ext cx="1176797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Event 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3400" y="60198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Event  intensity: how many events occurred in a unit of time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57800"/>
            <a:ext cx="5486400" cy="56673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System Idle with no attack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l="16310" r="16310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57800"/>
            <a:ext cx="5486400" cy="56673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System Idle with attack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l="16310" r="16310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5867400"/>
            <a:ext cx="5486400" cy="566738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Raw Data shows 60 second cycles: Need to remove the autocorrelation to apply standard SPC methods</a:t>
            </a:r>
            <a:endParaRPr lang="en-US" sz="24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 cstate="print"/>
          <a:srcRect l="714" r="714"/>
          <a:stretch>
            <a:fillRect/>
          </a:stretch>
        </p:blipFill>
        <p:spPr bwMode="auto">
          <a:xfrm>
            <a:off x="457200" y="612775"/>
            <a:ext cx="7924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of SPC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9327" t="23590" r="17468" b="32051"/>
          <a:stretch>
            <a:fillRect/>
          </a:stretch>
        </p:blipFill>
        <p:spPr bwMode="auto">
          <a:xfrm>
            <a:off x="923201" y="1961844"/>
            <a:ext cx="7297598" cy="380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2302</TotalTime>
  <Words>678</Words>
  <Application>Microsoft Office PowerPoint</Application>
  <PresentationFormat>On-screen Show (4:3)</PresentationFormat>
  <Paragraphs>83</Paragraphs>
  <Slides>24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Equation</vt:lpstr>
      <vt:lpstr>Statistical Process Control Approaches for Computer Network Intrusion Detection</vt:lpstr>
      <vt:lpstr>Outline</vt:lpstr>
      <vt:lpstr>Background</vt:lpstr>
      <vt:lpstr>SPC Intrusion Detection Process</vt:lpstr>
      <vt:lpstr>Example of a BSM File</vt:lpstr>
      <vt:lpstr>System Idle with no attack</vt:lpstr>
      <vt:lpstr>System Idle with attack</vt:lpstr>
      <vt:lpstr>Raw Data shows 60 second cycles: Need to remove the autocorrelation to apply standard SPC methods</vt:lpstr>
      <vt:lpstr>Construction of SPC Chart</vt:lpstr>
      <vt:lpstr>Summary of Charting Methods</vt:lpstr>
      <vt:lpstr>Summary of Charting Methods</vt:lpstr>
      <vt:lpstr>Modified Batch Mean</vt:lpstr>
      <vt:lpstr>Concept of MBM: N(4,1) data with batch size 60</vt:lpstr>
      <vt:lpstr>Modified Batch Mean</vt:lpstr>
      <vt:lpstr>Normality Assumption</vt:lpstr>
      <vt:lpstr>Actual vs. Robust</vt:lpstr>
      <vt:lpstr>A Different Approach</vt:lpstr>
      <vt:lpstr>Definitions</vt:lpstr>
      <vt:lpstr>Slide 19</vt:lpstr>
      <vt:lpstr>Experiment 1: UDP Flooding Attack</vt:lpstr>
      <vt:lpstr>UDP Attack</vt:lpstr>
      <vt:lpstr>Experiment 2: TCP Flooding Attack</vt:lpstr>
      <vt:lpstr>Conclusion</vt:lpstr>
      <vt:lpstr>References</vt:lpstr>
    </vt:vector>
  </TitlesOfParts>
  <Company>Bureau of Labor Statistics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gilbert_brian</dc:creator>
  <cp:lastModifiedBy>gilbert_brian</cp:lastModifiedBy>
  <cp:revision>97</cp:revision>
  <dcterms:created xsi:type="dcterms:W3CDTF">2010-12-03T11:46:07Z</dcterms:created>
  <dcterms:modified xsi:type="dcterms:W3CDTF">2010-12-05T16:24:15Z</dcterms:modified>
</cp:coreProperties>
</file>