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C286A23-DA9E-427D-A574-B74AE391F17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Event Intensity is of interest -&gt; only use the time of event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42D73EE-F692-4CD0-A1C4-046A71404A7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B50D61-EBAC-4322-A97D-5347B71D3C8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7/7/18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01402F-2536-4474-B624-C0577E71A7CC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7/7/18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A1B5DA-7345-4D99-BC5F-40EBACCA6D32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Seventh Outline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7/7/18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1A376A-C576-424C-A4BE-76DDAB5B811C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7/7/18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7AF2C12-421A-43E9-AC01-BF05DB293A20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Statistical Process Control Approaches for Computer Network Intrusion Detection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Brian Gilbert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Summary of Charting Methods</a:t>
            </a:r>
            <a:endParaRPr/>
          </a:p>
        </p:txBody>
      </p:sp>
      <p:pic>
        <p:nvPicPr>
          <p:cNvPr id="186" name="Content Placeholder 3" descr=""/>
          <p:cNvPicPr/>
          <p:nvPr/>
        </p:nvPicPr>
        <p:blipFill>
          <a:blip r:embed="rId1"/>
          <a:srcRect l="677638" t="835111" r="480763" b="754555"/>
          <a:stretch/>
        </p:blipFill>
        <p:spPr>
          <a:xfrm>
            <a:off x="494640" y="1962000"/>
            <a:ext cx="8154360" cy="38023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Summary of Charting Methods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Number of false alarms decreased as batch size increased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Overall, CUSUM and EWMA had fewer false alarms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All charts detected attack at 14</a:t>
            </a:r>
            <a:r>
              <a:rPr lang="en-US" sz="3200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 minute (end of batch) except CUSUM with k=0 and batch=120 (H too large to detect)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Smaller batch size gives better detection time performance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Since 1 and 4 conflict, hard to determine batch size </a:t>
            </a:r>
            <a:r>
              <a:rPr lang="en-US" sz="3200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 Modified Batch Mean Method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Modified Batch Mean</a:t>
            </a:r>
            <a:endParaRPr/>
          </a:p>
        </p:txBody>
      </p:sp>
      <p:pic>
        <p:nvPicPr>
          <p:cNvPr id="190" name="Content Placeholder 3" descr=""/>
          <p:cNvPicPr/>
          <p:nvPr/>
        </p:nvPicPr>
        <p:blipFill>
          <a:blip r:embed="rId1"/>
          <a:srcRect l="531111" t="593333" r="315902" b="520111"/>
          <a:stretch/>
        </p:blipFill>
        <p:spPr>
          <a:xfrm>
            <a:off x="457200" y="1632240"/>
            <a:ext cx="8229240" cy="44614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Concept of MBM: N(4,1) data with batch size 60</a:t>
            </a:r>
            <a:endParaRPr/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1066680" y="1600200"/>
            <a:ext cx="6933960" cy="49014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Modified Batch Mean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57200" y="15238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MBM=RBM at the end of each batch, hence MBM will detect signal earlier or at same time as RBM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Also detect false alarms earlier, but since the                        is large, the impact is small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MBM Shewhart, CUSUM, and EWMA outperform RBM counterparts, especially with large batches and/or large signals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Normality Assumption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One problem encountered during simulation studies was a higher than expected false alarm rate – violation of normality assumption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Central Limit Theorem arguments show that increasing batch size or parameter changes can lead to robust procedures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Robust MBM Shewhart, CUSUM, and EWMA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According to simulation, robust MBM EWMA has best detection time performance and control limits easily established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Actual vs. Robust</a:t>
            </a:r>
            <a:endParaRPr/>
          </a:p>
        </p:txBody>
      </p:sp>
      <p:pic>
        <p:nvPicPr>
          <p:cNvPr id="198" name="Content Placeholder 3" descr=""/>
          <p:cNvPicPr/>
          <p:nvPr/>
        </p:nvPicPr>
        <p:blipFill>
          <a:blip r:embed="rId1"/>
          <a:srcRect l="709652" t="512777" r="494513" b="805777"/>
          <a:stretch/>
        </p:blipFill>
        <p:spPr>
          <a:xfrm>
            <a:off x="681840" y="1600200"/>
            <a:ext cx="7779960" cy="4525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 Different Approach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Nonparametric Multichart CUSUM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Multichart (multichannel) – observe several characteristics of the data simultaneously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Example – total number of UDP packets with certains size (N=13) or total number of TCP SYN packets arrived with a destination IP address in predefined prefix intervals (N=256)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Well known minimax solution to parametric problem based on CUSUM extension and utilizing log-likelihood ratio – however requires complete prior information regarding pre-change and post-change distributions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Definitions</a:t>
            </a:r>
            <a:endParaRPr/>
          </a:p>
        </p:txBody>
      </p:sp>
      <p:pic>
        <p:nvPicPr>
          <p:cNvPr id="202" name="Content Placeholder 4" descr=""/>
          <p:cNvPicPr/>
          <p:nvPr/>
        </p:nvPicPr>
        <p:blipFill>
          <a:blip r:embed="rId1"/>
          <a:srcRect l="1451458" t="819000" r="334236" b="688555"/>
          <a:stretch/>
        </p:blipFill>
        <p:spPr>
          <a:xfrm>
            <a:off x="685800" y="1676520"/>
            <a:ext cx="7391160" cy="46479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1" descr=""/>
          <p:cNvPicPr/>
          <p:nvPr/>
        </p:nvPicPr>
        <p:blipFill>
          <a:blip r:embed="rId1"/>
          <a:srcRect l="410486" t="1095333" r="656736" b="547222"/>
          <a:stretch/>
        </p:blipFill>
        <p:spPr>
          <a:xfrm>
            <a:off x="838080" y="838080"/>
            <a:ext cx="7619760" cy="5028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Background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Traditional SPC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Modification of Traditional SPC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Nonparametric Multi-Chart CUSUM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Experiment 1: UDP Flooding Attack</a:t>
            </a:r>
            <a:endParaRPr/>
          </a:p>
        </p:txBody>
      </p:sp>
      <p:pic>
        <p:nvPicPr>
          <p:cNvPr id="205" name="Content Placeholder 3" descr=""/>
          <p:cNvPicPr/>
          <p:nvPr/>
        </p:nvPicPr>
        <p:blipFill>
          <a:blip r:embed="rId1"/>
          <a:srcRect l="-1441643" t="1077111" r="405625" b="957777"/>
          <a:stretch/>
        </p:blipFill>
        <p:spPr>
          <a:xfrm>
            <a:off x="1371600" y="1828800"/>
            <a:ext cx="6019560" cy="3809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UDP Attack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Attacker sends twice as many packets of a particular size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Splitting into size bins and using multi-channel detection helps to localize the attack and therefore detect it more rapidly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Experiment 2: TCP Flooding Attack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Divide channels based on destination IP address (256 channels)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Again, splitting into channels allows us to localize and enhance detection capabilities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MNP-CUSUM performs significantly better than SNP-CUSUM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Future – Set up various channels to detect different kinds of attacks, test on real data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Many methods of attack, many methods of detection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Active research area combining statistics and computer science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Always something new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Park, Y. (2005). </a:t>
            </a:r>
            <a:r>
              <a:rPr lang="en-US" sz="3200" strike="noStrike" u="sng">
                <a:solidFill>
                  <a:srgbClr val="000000"/>
                </a:solidFill>
                <a:latin typeface="Calibri"/>
              </a:rPr>
              <a:t>A Statistical Process Control Approach for Network Intrusion Detection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, Ph.D. Dissertation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Tartakovsky, Rozovskii, and Shah, (2005). </a:t>
            </a:r>
            <a:r>
              <a:rPr lang="en-US" sz="3200" strike="noStrike" u="sng">
                <a:solidFill>
                  <a:srgbClr val="000000"/>
                </a:solidFill>
                <a:latin typeface="Calibri"/>
              </a:rPr>
              <a:t>A Nonparametric Multichart CUSUM Test for Rapid Intrusion Detection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i="1" lang="en-US" sz="3200" strike="noStrike">
                <a:solidFill>
                  <a:srgbClr val="000000"/>
                </a:solidFill>
                <a:latin typeface="Calibri"/>
              </a:rPr>
              <a:t>Proceedings of Joint Statistical Meetings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, Minneapolis, MN. 2005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Carl, Kesidis, Brooks, and Rai, (2006). </a:t>
            </a:r>
            <a:r>
              <a:rPr lang="en-US" sz="3200" strike="noStrike" u="sng">
                <a:solidFill>
                  <a:srgbClr val="000000"/>
                </a:solidFill>
                <a:latin typeface="Calibri"/>
              </a:rPr>
              <a:t>Denial-of-Service Attack Detection Techniques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i="1" lang="en-US" sz="3200" strike="noStrike">
                <a:solidFill>
                  <a:srgbClr val="000000"/>
                </a:solidFill>
                <a:latin typeface="Calibri"/>
              </a:rPr>
              <a:t>IEEE Internet Computing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, Jan-Feb 2006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Background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Specifically focus on Denial of Service (DOS) attacks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Use techniques from Statistical Process Control and Change-Point Theory to detect when an attack has occurred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Host-based system vs. Network-based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Data?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SPC Intrusion Detection Process</a:t>
            </a:r>
            <a:endParaRPr/>
          </a:p>
        </p:txBody>
      </p:sp>
      <p:pic>
        <p:nvPicPr>
          <p:cNvPr id="169" name="Content Placeholder 3" descr=""/>
          <p:cNvPicPr/>
          <p:nvPr/>
        </p:nvPicPr>
        <p:blipFill>
          <a:blip r:embed="rId1"/>
          <a:srcRect l="833333" t="593333" r="686736" b="695888"/>
          <a:stretch/>
        </p:blipFill>
        <p:spPr>
          <a:xfrm>
            <a:off x="1484280" y="1600200"/>
            <a:ext cx="6175080" cy="4525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Example of a BSM File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7619760" cy="3733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file,Thu 01 Jun 2000 09:59:38 PM EDT, + 391003 msec,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header,111,2,execve(2),,Thu 01 Jun 2000 09:59:41 PM EDT, + 220000000 msec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path,/usr/bin/finger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attribute,100555,root,bin,26738688,74333,0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subject,root,root,other,root,other,648,281,0 0 localhost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return,success,0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header,61,2,exit(2),,Thu 01 Jun 2000 09:59:41 PM EDT, + 240000000 msec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subject,root,root,other,root,other,648,281,0 0 localhost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return,success,0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header,79,2,fork(2),,Thu 01 Jun 2000 09:59:57 PM EDT, + 860000000 msec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argument,0,0x289,child PID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subject,root,root,other,root,other,580,281,0 0 localhost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return,success,0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2" name="CustomShape 3"/>
          <p:cNvSpPr/>
          <p:nvPr/>
        </p:nvSpPr>
        <p:spPr>
          <a:xfrm flipV="1" rot="5400000">
            <a:off x="685440" y="3733560"/>
            <a:ext cx="3657240" cy="456840"/>
          </a:xfrm>
          <a:prstGeom prst="straightConnector1">
            <a:avLst/>
          </a:prstGeom>
          <a:noFill/>
          <a:ln w="1908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2819520" y="5562720"/>
            <a:ext cx="117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Calibri"/>
              </a:rPr>
              <a:t>Event type</a:t>
            </a:r>
            <a:endParaRPr/>
          </a:p>
        </p:txBody>
      </p:sp>
      <p:sp>
        <p:nvSpPr>
          <p:cNvPr id="174" name="CustomShape 5"/>
          <p:cNvSpPr/>
          <p:nvPr/>
        </p:nvSpPr>
        <p:spPr>
          <a:xfrm flipV="1" rot="5400000">
            <a:off x="3200400" y="3733560"/>
            <a:ext cx="3657240" cy="456840"/>
          </a:xfrm>
          <a:prstGeom prst="straightConnector1">
            <a:avLst/>
          </a:prstGeom>
          <a:noFill/>
          <a:ln w="19080">
            <a:solidFill>
              <a:srgbClr val="0070c0"/>
            </a:solidFill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5334120" y="5562720"/>
            <a:ext cx="117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2060"/>
                </a:solidFill>
                <a:latin typeface="Calibri"/>
              </a:rPr>
              <a:t>Event time</a:t>
            </a:r>
            <a:endParaRPr/>
          </a:p>
        </p:txBody>
      </p:sp>
      <p:sp>
        <p:nvSpPr>
          <p:cNvPr id="176" name="CustomShape 7"/>
          <p:cNvSpPr/>
          <p:nvPr/>
        </p:nvSpPr>
        <p:spPr>
          <a:xfrm>
            <a:off x="533520" y="6019920"/>
            <a:ext cx="7695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Event  intensity: how many events occurred in a unit of time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752480" y="5257800"/>
            <a:ext cx="5486040" cy="566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Calibri"/>
              </a:rPr>
              <a:t>System Idle with no attack</a:t>
            </a:r>
            <a:endParaRPr/>
          </a:p>
        </p:txBody>
      </p:sp>
      <p:pic>
        <p:nvPicPr>
          <p:cNvPr id="178" name="Picture 2" descr=""/>
          <p:cNvPicPr/>
          <p:nvPr/>
        </p:nvPicPr>
        <p:blipFill>
          <a:blip r:embed="rId1"/>
          <a:srcRect l="465892" t="0" r="465892" b="0"/>
          <a:stretch/>
        </p:blipFill>
        <p:spPr>
          <a:xfrm>
            <a:off x="1792440" y="612720"/>
            <a:ext cx="5486040" cy="4114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752480" y="5257800"/>
            <a:ext cx="5486040" cy="566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Calibri"/>
              </a:rPr>
              <a:t>System Idle with attack</a:t>
            </a:r>
            <a:endParaRPr/>
          </a:p>
        </p:txBody>
      </p:sp>
      <p:pic>
        <p:nvPicPr>
          <p:cNvPr id="180" name="Picture 2" descr=""/>
          <p:cNvPicPr/>
          <p:nvPr/>
        </p:nvPicPr>
        <p:blipFill>
          <a:blip r:embed="rId1"/>
          <a:srcRect l="465892" t="0" r="465892" b="0"/>
          <a:stretch/>
        </p:blipFill>
        <p:spPr>
          <a:xfrm>
            <a:off x="1792440" y="612720"/>
            <a:ext cx="5486040" cy="4114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676520" y="5867280"/>
            <a:ext cx="5486040" cy="566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Calibri"/>
              </a:rPr>
              <a:t>Raw Data shows 60 second cycles: Need to remove the autocorrelation to apply standard SPC methods</a:t>
            </a:r>
            <a:endParaRPr/>
          </a:p>
        </p:txBody>
      </p:sp>
      <p:pic>
        <p:nvPicPr>
          <p:cNvPr id="182" name="Picture 2" descr=""/>
          <p:cNvPicPr/>
          <p:nvPr/>
        </p:nvPicPr>
        <p:blipFill>
          <a:blip r:embed="rId1"/>
          <a:srcRect l="20357" t="0" r="20357" b="0"/>
          <a:stretch/>
        </p:blipFill>
        <p:spPr>
          <a:xfrm>
            <a:off x="457200" y="612720"/>
            <a:ext cx="7924320" cy="4114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Construction of SPC Chart</a:t>
            </a:r>
            <a:endParaRPr/>
          </a:p>
        </p:txBody>
      </p:sp>
      <p:pic>
        <p:nvPicPr>
          <p:cNvPr id="184" name="Content Placeholder 3" descr=""/>
          <p:cNvPicPr/>
          <p:nvPr/>
        </p:nvPicPr>
        <p:blipFill>
          <a:blip r:embed="rId1"/>
          <a:srcRect l="837916" t="673888" r="499027" b="915666"/>
          <a:stretch/>
        </p:blipFill>
        <p:spPr>
          <a:xfrm>
            <a:off x="923040" y="1962000"/>
            <a:ext cx="7297200" cy="3802320"/>
          </a:xfrm>
          <a:prstGeom prst="rect">
            <a:avLst/>
          </a:prstGeom>
          <a:ln w="936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