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27" r:id="rId1"/>
  </p:sldMasterIdLst>
  <p:notesMasterIdLst>
    <p:notesMasterId r:id="rId49"/>
  </p:notesMasterIdLst>
  <p:sldIdLst>
    <p:sldId id="286" r:id="rId2"/>
    <p:sldId id="391" r:id="rId3"/>
    <p:sldId id="400" r:id="rId4"/>
    <p:sldId id="305" r:id="rId5"/>
    <p:sldId id="366" r:id="rId6"/>
    <p:sldId id="395" r:id="rId7"/>
    <p:sldId id="306" r:id="rId8"/>
    <p:sldId id="270" r:id="rId9"/>
    <p:sldId id="307" r:id="rId10"/>
    <p:sldId id="308" r:id="rId11"/>
    <p:sldId id="294" r:id="rId12"/>
    <p:sldId id="297" r:id="rId13"/>
    <p:sldId id="383" r:id="rId14"/>
    <p:sldId id="256" r:id="rId15"/>
    <p:sldId id="379" r:id="rId16"/>
    <p:sldId id="390" r:id="rId17"/>
    <p:sldId id="392" r:id="rId18"/>
    <p:sldId id="258" r:id="rId19"/>
    <p:sldId id="389" r:id="rId20"/>
    <p:sldId id="259" r:id="rId21"/>
    <p:sldId id="387" r:id="rId22"/>
    <p:sldId id="262" r:id="rId23"/>
    <p:sldId id="385" r:id="rId24"/>
    <p:sldId id="386" r:id="rId25"/>
    <p:sldId id="388" r:id="rId26"/>
    <p:sldId id="384" r:id="rId27"/>
    <p:sldId id="274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81" r:id="rId36"/>
    <p:sldId id="271" r:id="rId37"/>
    <p:sldId id="272" r:id="rId38"/>
    <p:sldId id="273" r:id="rId39"/>
    <p:sldId id="275" r:id="rId40"/>
    <p:sldId id="276" r:id="rId41"/>
    <p:sldId id="396" r:id="rId42"/>
    <p:sldId id="397" r:id="rId43"/>
    <p:sldId id="398" r:id="rId44"/>
    <p:sldId id="280" r:id="rId45"/>
    <p:sldId id="279" r:id="rId46"/>
    <p:sldId id="399" r:id="rId47"/>
    <p:sldId id="27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05EE8C-AF65-4D02-8147-B1FCFF72CB5A}">
          <p14:sldIdLst>
            <p14:sldId id="286"/>
            <p14:sldId id="391"/>
            <p14:sldId id="400"/>
            <p14:sldId id="305"/>
            <p14:sldId id="366"/>
            <p14:sldId id="395"/>
            <p14:sldId id="306"/>
            <p14:sldId id="270"/>
            <p14:sldId id="307"/>
            <p14:sldId id="308"/>
            <p14:sldId id="294"/>
            <p14:sldId id="297"/>
            <p14:sldId id="383"/>
            <p14:sldId id="256"/>
            <p14:sldId id="379"/>
            <p14:sldId id="390"/>
            <p14:sldId id="392"/>
            <p14:sldId id="258"/>
            <p14:sldId id="389"/>
            <p14:sldId id="259"/>
            <p14:sldId id="387"/>
            <p14:sldId id="262"/>
            <p14:sldId id="385"/>
            <p14:sldId id="386"/>
            <p14:sldId id="388"/>
            <p14:sldId id="384"/>
            <p14:sldId id="274"/>
            <p14:sldId id="263"/>
            <p14:sldId id="264"/>
            <p14:sldId id="265"/>
            <p14:sldId id="266"/>
            <p14:sldId id="267"/>
            <p14:sldId id="268"/>
            <p14:sldId id="269"/>
            <p14:sldId id="281"/>
            <p14:sldId id="271"/>
            <p14:sldId id="272"/>
            <p14:sldId id="273"/>
            <p14:sldId id="275"/>
            <p14:sldId id="276"/>
            <p14:sldId id="396"/>
            <p14:sldId id="397"/>
            <p14:sldId id="398"/>
            <p14:sldId id="280"/>
            <p14:sldId id="279"/>
            <p14:sldId id="39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Eric    HITIMANA" initials="EH" lastIdx="1" clrIdx="1">
    <p:extLst>
      <p:ext uri="{19B8F6BF-5375-455C-9EA6-DF929625EA0E}">
        <p15:presenceInfo xmlns:p15="http://schemas.microsoft.com/office/powerpoint/2012/main" userId="Eric    HITIM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86760-AE36-4DEF-8FE5-58ED477D346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4DDED-A035-4607-9F47-196AD2B1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2125-BE21-4FCC-BBCD-0C762B853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8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2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34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62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5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7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2125-BE21-4FCC-BBCD-0C762B853F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2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2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2125-BE21-4FCC-BBCD-0C762B853F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6FF8-C475-1F3D-BC7B-4FDE13407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EF975-85F3-1571-6246-5B5531A5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FBAF-DD22-4A51-CE51-0D69D94E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928C-71AF-16DA-5E8A-C14FAAE6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4269-6662-A458-1D51-99EC215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3360-3CB3-DE18-328C-A8E0BB23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41A69-2F0F-6484-ECFA-E485A49FD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F726-3C0D-5AF9-4C16-74B9F96A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4E5A-67DD-BFD2-FDC7-A933BE21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12F9-0B32-A941-040A-73853320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5D38-A162-9993-EA76-45D565B4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A3ADD-FDBF-E2D9-FA2A-6306873C2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6F94-AAC5-4DC8-4AA8-99F40103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B7BCD-BBBA-08D8-1BBA-2B3E5623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8019-6000-FF61-83EE-DCA590AF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2B4A-4407-C2AA-819F-87D45874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A3C1-B3AD-4B86-61AA-C084F506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BCE5-CEA1-149B-36A1-855664A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EF09-728B-08A9-2499-0C3E6E1C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D34F-DAB4-2F9C-1A8A-B2A67884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58BF-C90B-D658-3602-8C056BDF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A6CDA-DFBB-14D5-560B-F713EAC6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5B07-87D8-3577-1AFA-C30A257A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05C0-BCBE-F1FD-1FE2-DE8768DE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5994-6BDB-111D-861D-9D812485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BBE6-5BA1-8305-F67A-29444739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CF47-36C1-1A1D-9C84-48AF41047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5293-6D95-092B-7085-0BB3A4AAF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2B3AD-4B3D-A073-2DEC-4D523097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4DA86-354F-D3BD-9497-912CDFEF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B35A-744C-1A0F-31F1-36A22191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243B-6D28-B4F1-8A8F-EB05A00E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5706F-FEFF-E1BA-B8AC-32DFBCEC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F9A54-29E5-5D5D-E175-EB188DB1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18B77-22C4-E928-2A14-69D90A518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94D6-307C-DFDA-EFFF-A37CBEB0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341E0-6010-A800-E206-CEB084CF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003B-A454-4B8F-5C8B-B250FB65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9090-1DCD-A319-8824-5D2320CC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D3FA-259B-0544-EC86-E3A76C9A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AB4F6-4CBB-8E39-794F-D3940CCB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C8DC0-1714-2F7A-0DCC-FDF8FDA5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D33E1-90E9-69F2-C83B-057E25FB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6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100B8-8B64-DADD-A15A-E4C4EAE9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AE4E1-5BFD-A2CD-3435-34F663DB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20A2-3B50-3009-57BF-F5C0EDCE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3EEA-9B61-411E-52D5-40FDFA85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5FCE-ED41-11AD-BF7E-AE0A2147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AE496-5007-94B6-4765-A1EAE744F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21DB-4A25-2751-F4F5-45A1E814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6D43D-D95A-0B21-205C-3E666293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1A54-60C8-A944-0F71-2B9B4FBA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73E1-0B6D-AFDA-1D60-ABCEE498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68361-3E34-1120-B1AD-585519F32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12E87-FB3A-889A-31F3-6C1674FF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3B6AA-B9E7-D11C-C3EF-00307E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B294D-B3BE-A8BD-3FCF-1C18C863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C5EDB-A240-9408-7073-A66224BA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5F1C4-122D-6535-A7A7-9CDD4884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2B50-DC2B-A8AF-844C-AF8D01CF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EE0D-0A47-B17C-0B35-E9F085E4F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148B-D12C-487D-8D16-FCEC80F0FC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0CFE-72C1-7005-514C-AAE628E40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451B-0DDA-69CE-AD26-6756A4453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CD9F-6B8F-41A9-A17B-B56D9A99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29" r:id="rId2"/>
    <p:sldLayoutId id="2147485430" r:id="rId3"/>
    <p:sldLayoutId id="2147485431" r:id="rId4"/>
    <p:sldLayoutId id="2147485432" r:id="rId5"/>
    <p:sldLayoutId id="2147485433" r:id="rId6"/>
    <p:sldLayoutId id="2147485434" r:id="rId7"/>
    <p:sldLayoutId id="2147485435" r:id="rId8"/>
    <p:sldLayoutId id="2147485436" r:id="rId9"/>
    <p:sldLayoutId id="2147485437" r:id="rId10"/>
    <p:sldLayoutId id="214748543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del%E2%80%93view%E2%80%93controll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0C2DEF7-88AD-D093-B600-03C0BA66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31888"/>
            <a:ext cx="9429750" cy="7540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Software Design and Development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4D32BEC6-8BA0-0B64-0E6D-E6B1D498C3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798888" y="5949950"/>
            <a:ext cx="6400800" cy="431800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Dr. Eric HITIMANA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93293A-897C-0417-86B5-21514167E04D}"/>
              </a:ext>
            </a:extLst>
          </p:cNvPr>
          <p:cNvCxnSpPr/>
          <p:nvPr/>
        </p:nvCxnSpPr>
        <p:spPr>
          <a:xfrm>
            <a:off x="1752601" y="6477000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6DB90-14F2-8812-8DA7-D65B51D3ED8C}"/>
              </a:ext>
            </a:extLst>
          </p:cNvPr>
          <p:cNvCxnSpPr/>
          <p:nvPr/>
        </p:nvCxnSpPr>
        <p:spPr>
          <a:xfrm>
            <a:off x="2362201" y="1885950"/>
            <a:ext cx="7345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3">
            <a:extLst>
              <a:ext uri="{FF2B5EF4-FFF2-40B4-BE49-F238E27FC236}">
                <a16:creationId xmlns:a16="http://schemas.microsoft.com/office/drawing/2014/main" id="{3A49BF36-6F72-0277-BD60-88B0423F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4068763"/>
            <a:ext cx="7920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3AAF336-DF66-EFAF-846F-C62AE1E8F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24" y="1885950"/>
            <a:ext cx="387667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3A3D69-0412-D65D-9835-10ED8E6E791D}"/>
              </a:ext>
            </a:extLst>
          </p:cNvPr>
          <p:cNvSpPr txBox="1">
            <a:spLocks/>
          </p:cNvSpPr>
          <p:nvPr/>
        </p:nvSpPr>
        <p:spPr>
          <a:xfrm>
            <a:off x="1556386" y="5997573"/>
            <a:ext cx="3876675" cy="43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 2: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623089"/>
            <a:ext cx="10281173" cy="4148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Benefits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127" y="1383032"/>
            <a:ext cx="9943673" cy="425195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Organization of code</a:t>
            </a:r>
          </a:p>
          <a:p>
            <a:pPr lvl="1"/>
            <a:r>
              <a:rPr lang="en-US" dirty="0"/>
              <a:t>Maintainable, easy to find what you need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Ease of development</a:t>
            </a:r>
          </a:p>
          <a:p>
            <a:pPr lvl="1"/>
            <a:r>
              <a:rPr lang="en-US" dirty="0"/>
              <a:t>Build and test components independently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Flexibility</a:t>
            </a:r>
          </a:p>
          <a:p>
            <a:pPr lvl="1"/>
            <a:r>
              <a:rPr lang="en-US" dirty="0"/>
              <a:t>Swap out views for different presentations of the same data (ex: calendar daily, weekly, or monthly view)</a:t>
            </a:r>
          </a:p>
          <a:p>
            <a:pPr lvl="1"/>
            <a:r>
              <a:rPr lang="en-US" dirty="0"/>
              <a:t>Swap out models to change data storage without affecting 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A783AE-938C-F220-EDA3-8956A44EF7A0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0CB27E-1FC4-C042-5B5B-B0682E3D9E4A}"/>
              </a:ext>
            </a:extLst>
          </p:cNvPr>
          <p:cNvCxnSpPr>
            <a:cxnSpLocks/>
          </p:cNvCxnSpPr>
          <p:nvPr/>
        </p:nvCxnSpPr>
        <p:spPr>
          <a:xfrm>
            <a:off x="0" y="1069022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86" y="475670"/>
            <a:ext cx="10515600" cy="4762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MVC Flow in Theory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CB8031-5361-E2C4-5A6F-21553579DC1C}"/>
              </a:ext>
            </a:extLst>
          </p:cNvPr>
          <p:cNvGrpSpPr/>
          <p:nvPr/>
        </p:nvGrpSpPr>
        <p:grpSpPr>
          <a:xfrm>
            <a:off x="6434317" y="1507190"/>
            <a:ext cx="5486915" cy="4209603"/>
            <a:chOff x="6605767" y="729950"/>
            <a:chExt cx="5486915" cy="4209603"/>
          </a:xfrm>
        </p:grpSpPr>
        <p:grpSp>
          <p:nvGrpSpPr>
            <p:cNvPr id="6" name="Group 5"/>
            <p:cNvGrpSpPr/>
            <p:nvPr/>
          </p:nvGrpSpPr>
          <p:grpSpPr>
            <a:xfrm>
              <a:off x="6605767" y="2500611"/>
              <a:ext cx="1238458" cy="830862"/>
              <a:chOff x="1320726" y="2514600"/>
              <a:chExt cx="2413074" cy="914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20726" y="2514600"/>
                <a:ext cx="2413074" cy="914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320728" y="2732598"/>
                <a:ext cx="2413072" cy="57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Model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931436" y="729950"/>
              <a:ext cx="1095024" cy="769549"/>
              <a:chOff x="1600200" y="2514600"/>
              <a:chExt cx="21336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00200" y="2514600"/>
                <a:ext cx="2133600" cy="914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00200" y="2732598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View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456000" y="4101353"/>
              <a:ext cx="1636682" cy="838200"/>
              <a:chOff x="1600200" y="2514600"/>
              <a:chExt cx="2133600" cy="914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00200" y="2514600"/>
                <a:ext cx="2133600" cy="914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00200" y="2732598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Controller</a:t>
                </a:r>
              </a:p>
            </p:txBody>
          </p:sp>
        </p:grpSp>
        <p:cxnSp>
          <p:nvCxnSpPr>
            <p:cNvPr id="14" name="Straight Arrow Connector 13"/>
            <p:cNvCxnSpPr>
              <a:endCxn id="10" idx="1"/>
            </p:cNvCxnSpPr>
            <p:nvPr/>
          </p:nvCxnSpPr>
          <p:spPr>
            <a:xfrm flipV="1">
              <a:off x="7899544" y="1133583"/>
              <a:ext cx="3031892" cy="1359147"/>
            </a:xfrm>
            <a:prstGeom prst="straightConnector1">
              <a:avLst/>
            </a:prstGeom>
            <a:ln w="69850" cmpd="sng"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13" idx="1"/>
            </p:cNvCxnSpPr>
            <p:nvPr/>
          </p:nvCxnSpPr>
          <p:spPr>
            <a:xfrm flipH="1" flipV="1">
              <a:off x="7844225" y="3379318"/>
              <a:ext cx="2611775" cy="1161675"/>
            </a:xfrm>
            <a:prstGeom prst="straightConnector1">
              <a:avLst/>
            </a:prstGeom>
            <a:ln w="69850" cmpd="sng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endCxn id="9" idx="2"/>
            </p:cNvCxnSpPr>
            <p:nvPr/>
          </p:nvCxnSpPr>
          <p:spPr>
            <a:xfrm flipV="1">
              <a:off x="11478948" y="1499499"/>
              <a:ext cx="0" cy="2642934"/>
            </a:xfrm>
            <a:prstGeom prst="straightConnector1">
              <a:avLst/>
            </a:prstGeom>
            <a:ln w="69850" cmpd="sng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CC1138-6E20-3C25-7565-B12BC3B0143A}"/>
              </a:ext>
            </a:extLst>
          </p:cNvPr>
          <p:cNvCxnSpPr>
            <a:cxnSpLocks/>
          </p:cNvCxnSpPr>
          <p:nvPr/>
        </p:nvCxnSpPr>
        <p:spPr>
          <a:xfrm>
            <a:off x="1410127" y="649029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D8CE11-34DC-9A8C-B4FA-4DF40343B190}"/>
              </a:ext>
            </a:extLst>
          </p:cNvPr>
          <p:cNvCxnSpPr>
            <a:cxnSpLocks/>
          </p:cNvCxnSpPr>
          <p:nvPr/>
        </p:nvCxnSpPr>
        <p:spPr>
          <a:xfrm>
            <a:off x="0" y="1149032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4F80FB-30B3-9AB8-C42E-CCEA1015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36" y="1388041"/>
            <a:ext cx="5590516" cy="482321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theory…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/>
              <a:t> Patterns of behavior in response to inputs (controller) are independent of visual geometry (view).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/>
              <a:t>Controller contacts view to interpret what input events should mean in the context of the view.</a:t>
            </a:r>
          </a:p>
          <a:p>
            <a:pPr algn="just"/>
            <a:r>
              <a:rPr lang="en-US" sz="2400" dirty="0"/>
              <a:t>In practice…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/>
              <a:t>View and controller are so intertwined that they almost always occur in matched pairs (ex: command line interface).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/>
              <a:t>Many architectures combine the two.</a:t>
            </a:r>
          </a:p>
        </p:txBody>
      </p:sp>
    </p:spTree>
    <p:extLst>
      <p:ext uri="{BB962C8B-B14F-4D97-AF65-F5344CB8AC3E}">
        <p14:creationId xmlns:p14="http://schemas.microsoft.com/office/powerpoint/2010/main" val="40763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68" y="360869"/>
            <a:ext cx="10515600" cy="5940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MVC Flow in Practice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66935" y="2449081"/>
            <a:ext cx="2133600" cy="914400"/>
            <a:chOff x="1600200" y="2514600"/>
            <a:chExt cx="2133600" cy="914400"/>
          </a:xfrm>
        </p:grpSpPr>
        <p:sp>
          <p:nvSpPr>
            <p:cNvPr id="4" name="Rectangle 3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3852" y="1971099"/>
            <a:ext cx="2133600" cy="914400"/>
            <a:chOff x="1600200" y="2514600"/>
            <a:chExt cx="2133600" cy="914400"/>
          </a:xfrm>
        </p:grpSpPr>
        <p:sp>
          <p:nvSpPr>
            <p:cNvPr id="9" name="Rectangle 8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View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3852" y="2885499"/>
            <a:ext cx="2133600" cy="914400"/>
            <a:chOff x="1600200" y="2514600"/>
            <a:chExt cx="2133600" cy="914400"/>
          </a:xfrm>
        </p:grpSpPr>
        <p:sp>
          <p:nvSpPr>
            <p:cNvPr id="12" name="Rectangle 11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Controller</a:t>
              </a:r>
            </a:p>
          </p:txBody>
        </p:sp>
      </p:grp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4400536" y="2450707"/>
            <a:ext cx="1993317" cy="261610"/>
          </a:xfrm>
          <a:prstGeom prst="straightConnector1">
            <a:avLst/>
          </a:prstGeom>
          <a:ln w="69850" cmpd="sng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 flipV="1">
            <a:off x="4400536" y="3103497"/>
            <a:ext cx="1993317" cy="261610"/>
          </a:xfrm>
          <a:prstGeom prst="straightConnector1">
            <a:avLst/>
          </a:prstGeom>
          <a:ln w="69850" cmpd="sng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25F74-9724-3F09-8D99-05991394881B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23D848-9565-69B9-9603-C0565BBA45ED}"/>
              </a:ext>
            </a:extLst>
          </p:cNvPr>
          <p:cNvCxnSpPr>
            <a:cxnSpLocks/>
          </p:cNvCxnSpPr>
          <p:nvPr/>
        </p:nvCxnSpPr>
        <p:spPr>
          <a:xfrm>
            <a:off x="0" y="1023302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18" y="112140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rgbClr val="0070C0"/>
                </a:solidFill>
              </a:rPr>
              <a:t>Coding structures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82965" y="869620"/>
            <a:ext cx="7316410" cy="56647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NZ" dirty="0">
                <a:solidFill>
                  <a:schemeClr val="accent1"/>
                </a:solidFill>
              </a:rPr>
              <a:t>Spaghetti Code</a:t>
            </a:r>
          </a:p>
          <a:p>
            <a:pPr lvl="1"/>
            <a:r>
              <a:rPr lang="en-NZ" dirty="0"/>
              <a:t>Haphazard connections, probably grown over time</a:t>
            </a:r>
          </a:p>
          <a:p>
            <a:pPr lvl="1"/>
            <a:r>
              <a:rPr lang="en-NZ" dirty="0"/>
              <a:t>No visible cohesive groups</a:t>
            </a:r>
          </a:p>
          <a:p>
            <a:pPr lvl="1"/>
            <a:r>
              <a:rPr lang="en-NZ" dirty="0"/>
              <a:t>High coupling: high interaction between random parts</a:t>
            </a:r>
          </a:p>
          <a:p>
            <a:pPr lvl="1"/>
            <a:r>
              <a:rPr lang="en-NZ" dirty="0"/>
              <a:t>Understand it: all or nothing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NZ" dirty="0">
                <a:solidFill>
                  <a:schemeClr val="accent1"/>
                </a:solidFill>
              </a:rPr>
              <a:t>Modular Coding</a:t>
            </a:r>
          </a:p>
          <a:p>
            <a:pPr lvl="1"/>
            <a:r>
              <a:rPr lang="en-NZ" dirty="0"/>
              <a:t>High cohesion within modules</a:t>
            </a:r>
          </a:p>
          <a:p>
            <a:pPr lvl="1"/>
            <a:r>
              <a:rPr lang="en-NZ" dirty="0"/>
              <a:t>Low coupling between modules</a:t>
            </a:r>
          </a:p>
          <a:p>
            <a:pPr lvl="1"/>
            <a:r>
              <a:rPr lang="en-NZ" dirty="0"/>
              <a:t>Modules can be understood separately</a:t>
            </a:r>
          </a:p>
          <a:p>
            <a:pPr lvl="1"/>
            <a:r>
              <a:rPr lang="en-NZ" dirty="0"/>
              <a:t>Interaction between modules is easily understood and thoroughly specified</a:t>
            </a:r>
          </a:p>
          <a:p>
            <a:pPr lvl="1"/>
            <a:endParaRPr lang="en-NZ" dirty="0"/>
          </a:p>
          <a:p>
            <a:pPr>
              <a:buFont typeface="Wingdings" panose="05000000000000000000" pitchFamily="2" charset="2"/>
              <a:buChar char="v"/>
            </a:pPr>
            <a:r>
              <a:rPr lang="en-NZ" sz="3200" dirty="0">
                <a:solidFill>
                  <a:schemeClr val="accent1"/>
                </a:solidFill>
              </a:rPr>
              <a:t> </a:t>
            </a:r>
            <a:r>
              <a:rPr lang="en-NZ" sz="3200" dirty="0">
                <a:solidFill>
                  <a:srgbClr val="FF0000"/>
                </a:solidFill>
              </a:rPr>
              <a:t>Micro-services Coding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94857" y="4321150"/>
            <a:ext cx="1900772" cy="1704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25" y="4341229"/>
            <a:ext cx="2387669" cy="1840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61020" y="3194162"/>
            <a:ext cx="3703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NZ" sz="2000" dirty="0"/>
              <a:t>Both examples have 10 modules and 13 connections!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739A3A-8E73-9DE0-498B-F3A2E9D290EB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E1C7FD-0EB7-8823-CBA8-0995FBEA93C0}"/>
              </a:ext>
            </a:extLst>
          </p:cNvPr>
          <p:cNvCxnSpPr>
            <a:cxnSpLocks/>
          </p:cNvCxnSpPr>
          <p:nvPr/>
        </p:nvCxnSpPr>
        <p:spPr>
          <a:xfrm>
            <a:off x="295970" y="768480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7B54985-3DF4-9BD7-06A9-0427E67D8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640220"/>
            <a:ext cx="3607998" cy="20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8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229" y="1380069"/>
            <a:ext cx="11143794" cy="11137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2. Development with Laravel Framework as Case Study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E706A-C8C7-0534-8460-BF83C05DB08E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4246F-F16D-5586-862B-0BFD6A3C35B6}"/>
              </a:ext>
            </a:extLst>
          </p:cNvPr>
          <p:cNvCxnSpPr>
            <a:cxnSpLocks/>
          </p:cNvCxnSpPr>
          <p:nvPr/>
        </p:nvCxnSpPr>
        <p:spPr>
          <a:xfrm>
            <a:off x="-20548" y="531812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8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16" y="4482588"/>
            <a:ext cx="1881984" cy="1973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30" y="514559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rgbClr val="0070C0"/>
                </a:solidFill>
              </a:rPr>
              <a:t>Laravel’s Model-based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78E7-7AD6-4CE3-9CFE-8518B88CB2BD}" type="slidenum">
              <a:rPr lang="en-NZ" smtClean="0"/>
              <a:pPr/>
              <a:t>15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325592"/>
            <a:ext cx="10515600" cy="5213320"/>
          </a:xfrm>
        </p:spPr>
        <p:txBody>
          <a:bodyPr/>
          <a:lstStyle/>
          <a:p>
            <a:r>
              <a:rPr lang="en-NZ" dirty="0"/>
              <a:t>“Laravel architecture is rooted in the </a:t>
            </a:r>
            <a:r>
              <a:rPr lang="en-NZ" i="1" dirty="0"/>
              <a:t>model-view-controller</a:t>
            </a:r>
            <a:r>
              <a:rPr lang="en-NZ" dirty="0"/>
              <a:t> (</a:t>
            </a:r>
            <a:r>
              <a:rPr lang="en-NZ" i="1" dirty="0"/>
              <a:t>MVC</a:t>
            </a:r>
            <a:r>
              <a:rPr lang="en-NZ" dirty="0"/>
              <a:t>) design that dates to Smalltalk. </a:t>
            </a:r>
          </a:p>
          <a:p>
            <a:r>
              <a:rPr lang="en-NZ" dirty="0"/>
              <a:t>“MVC architecture calls for a visual application to be broken up into three separate parts:</a:t>
            </a:r>
          </a:p>
          <a:p>
            <a:pPr lvl="1"/>
            <a:r>
              <a:rPr lang="en-NZ" b="1" dirty="0"/>
              <a:t>A </a:t>
            </a:r>
            <a:r>
              <a:rPr lang="en-NZ" b="1" i="1" dirty="0"/>
              <a:t>model</a:t>
            </a:r>
            <a:r>
              <a:rPr lang="en-NZ" b="1" dirty="0"/>
              <a:t> </a:t>
            </a:r>
            <a:r>
              <a:rPr lang="en-NZ" dirty="0"/>
              <a:t>that represents the data for the application</a:t>
            </a:r>
          </a:p>
          <a:p>
            <a:pPr lvl="1"/>
            <a:r>
              <a:rPr lang="en-NZ" b="1" dirty="0"/>
              <a:t>The </a:t>
            </a:r>
            <a:r>
              <a:rPr lang="en-NZ" b="1" i="1" dirty="0"/>
              <a:t>view</a:t>
            </a:r>
            <a:r>
              <a:rPr lang="en-NZ" b="1" dirty="0"/>
              <a:t> </a:t>
            </a:r>
            <a:r>
              <a:rPr lang="en-NZ" dirty="0"/>
              <a:t>that is the visual representation of that data</a:t>
            </a:r>
          </a:p>
          <a:p>
            <a:pPr lvl="1"/>
            <a:r>
              <a:rPr lang="en-NZ" b="1" dirty="0"/>
              <a:t>A </a:t>
            </a:r>
            <a:r>
              <a:rPr lang="en-NZ" b="1" i="1" dirty="0"/>
              <a:t>controller</a:t>
            </a:r>
            <a:r>
              <a:rPr lang="en-NZ" b="1" dirty="0"/>
              <a:t> </a:t>
            </a:r>
            <a:r>
              <a:rPr lang="en-NZ" dirty="0"/>
              <a:t>that takes user input on the view and translates that and changes in the model.”</a:t>
            </a:r>
          </a:p>
          <a:p>
            <a:pPr marL="0" indent="0">
              <a:buNone/>
            </a:pPr>
            <a:r>
              <a:rPr lang="en-NZ" sz="2000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566AD9-3786-2893-903C-F64E3A0000CE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7D19DC-7A0B-4B92-FF6B-B276D399405E}"/>
              </a:ext>
            </a:extLst>
          </p:cNvPr>
          <p:cNvCxnSpPr>
            <a:cxnSpLocks/>
          </p:cNvCxnSpPr>
          <p:nvPr/>
        </p:nvCxnSpPr>
        <p:spPr>
          <a:xfrm>
            <a:off x="113090" y="1147912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4" y="414957"/>
            <a:ext cx="12192000" cy="476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612" y="1833260"/>
            <a:ext cx="8016459" cy="44523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Unit 1</a:t>
            </a:r>
            <a:r>
              <a:rPr lang="en-US" sz="2400" dirty="0"/>
              <a:t>: Laravel - Overview</a:t>
            </a:r>
          </a:p>
          <a:p>
            <a:pPr lvl="1"/>
            <a:r>
              <a:rPr lang="en-US" sz="2000" dirty="0"/>
              <a:t>Install Laravel</a:t>
            </a:r>
            <a:r>
              <a:rPr lang="bg-BG" sz="2000" dirty="0"/>
              <a:t> </a:t>
            </a:r>
            <a:r>
              <a:rPr lang="en-US" sz="2000" dirty="0"/>
              <a:t>with Composer</a:t>
            </a:r>
          </a:p>
          <a:p>
            <a:pPr lvl="1"/>
            <a:r>
              <a:rPr lang="en-US" sz="2000" dirty="0"/>
              <a:t>File's structure</a:t>
            </a:r>
          </a:p>
          <a:p>
            <a:pPr marL="0" lvl="0" indent="0">
              <a:buNone/>
            </a:pPr>
            <a:r>
              <a:rPr lang="en-US" sz="2400" b="1" dirty="0"/>
              <a:t>Unit 2</a:t>
            </a:r>
            <a:r>
              <a:rPr lang="en-US" sz="2400" dirty="0"/>
              <a:t>: Laravel – Routing, and Middleware</a:t>
            </a:r>
          </a:p>
          <a:p>
            <a:pPr marL="0" lvl="0" indent="0">
              <a:buNone/>
            </a:pPr>
            <a:r>
              <a:rPr lang="en-US" sz="2400" b="1" dirty="0"/>
              <a:t>Unit 3</a:t>
            </a:r>
            <a:r>
              <a:rPr lang="en-US" sz="2400" dirty="0"/>
              <a:t>: Laravel – Controller – Request – Cookies and Response</a:t>
            </a:r>
          </a:p>
          <a:p>
            <a:pPr marL="0" lvl="0" indent="0">
              <a:buNone/>
            </a:pPr>
            <a:r>
              <a:rPr lang="en-US" sz="2400" b="1" dirty="0"/>
              <a:t>Unit 4</a:t>
            </a:r>
            <a:r>
              <a:rPr lang="en-US" sz="2400" dirty="0"/>
              <a:t>: Laravel – Model – Eloquent – Relationships</a:t>
            </a:r>
          </a:p>
          <a:p>
            <a:pPr marL="0" lvl="0" indent="0">
              <a:buNone/>
            </a:pPr>
            <a:r>
              <a:rPr lang="en-US" sz="2400" b="1" dirty="0"/>
              <a:t>Unit 5</a:t>
            </a:r>
            <a:r>
              <a:rPr lang="en-US" sz="2400" dirty="0"/>
              <a:t>: Laravel – Views – Blades – Redirections</a:t>
            </a:r>
          </a:p>
          <a:p>
            <a:pPr marL="0" lvl="0" indent="0">
              <a:buNone/>
            </a:pPr>
            <a:r>
              <a:rPr lang="en-US" sz="2400" b="1" dirty="0"/>
              <a:t>Unit 6</a:t>
            </a:r>
            <a:r>
              <a:rPr lang="en-US" sz="2400" dirty="0"/>
              <a:t>: Laravel – Authentication – Authorization</a:t>
            </a:r>
          </a:p>
          <a:p>
            <a:pPr marL="0" lvl="0" indent="0">
              <a:buNone/>
            </a:pPr>
            <a:r>
              <a:rPr lang="en-US" sz="2400" b="1" dirty="0"/>
              <a:t>Unit 7</a:t>
            </a:r>
            <a:r>
              <a:rPr lang="en-US" sz="2400" dirty="0"/>
              <a:t>: Combining all together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168" y="928501"/>
            <a:ext cx="3690320" cy="1260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1FE967-9D79-E376-7CFE-6732A415A22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57CC8F-1DDF-4339-7E9F-4F7050AD804F}"/>
              </a:ext>
            </a:extLst>
          </p:cNvPr>
          <p:cNvCxnSpPr>
            <a:cxnSpLocks/>
          </p:cNvCxnSpPr>
          <p:nvPr/>
        </p:nvCxnSpPr>
        <p:spPr>
          <a:xfrm>
            <a:off x="197644" y="912122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79025"/>
            <a:ext cx="11887200" cy="6258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Unit 1: Laravel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12" y="1268732"/>
            <a:ext cx="8016459" cy="408810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Unit 1</a:t>
            </a:r>
            <a:r>
              <a:rPr lang="en-US" sz="2400" dirty="0"/>
              <a:t>: Laravel – Overview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80" y="5359017"/>
            <a:ext cx="3690320" cy="1260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1FE967-9D79-E376-7CFE-6732A415A22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57CC8F-1DDF-4339-7E9F-4F7050AD804F}"/>
              </a:ext>
            </a:extLst>
          </p:cNvPr>
          <p:cNvCxnSpPr>
            <a:cxnSpLocks/>
          </p:cNvCxnSpPr>
          <p:nvPr/>
        </p:nvCxnSpPr>
        <p:spPr>
          <a:xfrm>
            <a:off x="395288" y="1235479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2599"/>
          </a:xfrm>
        </p:spPr>
        <p:txBody>
          <a:bodyPr/>
          <a:lstStyle/>
          <a:p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020" y="1482611"/>
            <a:ext cx="8733990" cy="4862014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What is </a:t>
            </a:r>
            <a:r>
              <a:rPr lang="en-US" sz="2400" dirty="0" err="1"/>
              <a:t>Laravel</a:t>
            </a:r>
            <a:r>
              <a:rPr lang="bg-BG" sz="2400" dirty="0"/>
              <a:t> ?</a:t>
            </a:r>
            <a:endParaRPr lang="en-US" sz="2400" dirty="0"/>
          </a:p>
          <a:p>
            <a:pPr lvl="0"/>
            <a:r>
              <a:rPr lang="en-US" sz="2400" dirty="0"/>
              <a:t>Install Laravel</a:t>
            </a:r>
            <a:r>
              <a:rPr lang="bg-BG" sz="2400" dirty="0"/>
              <a:t> </a:t>
            </a:r>
            <a:r>
              <a:rPr lang="en-US" sz="2400" dirty="0"/>
              <a:t>with Composer</a:t>
            </a:r>
          </a:p>
          <a:p>
            <a:pPr lvl="0"/>
            <a:r>
              <a:rPr lang="en-US" sz="2400" dirty="0"/>
              <a:t>Files structure</a:t>
            </a:r>
          </a:p>
          <a:p>
            <a:pPr lvl="0"/>
            <a:r>
              <a:rPr lang="en-US" sz="2400" dirty="0"/>
              <a:t>What is artisan and how does it save us time</a:t>
            </a:r>
            <a:r>
              <a:rPr lang="bg-BG" sz="2400" dirty="0"/>
              <a:t>?</a:t>
            </a:r>
            <a:endParaRPr lang="en-US" sz="2400" dirty="0"/>
          </a:p>
          <a:p>
            <a:pPr lvl="0"/>
            <a:r>
              <a:rPr lang="en-US" sz="2400" dirty="0"/>
              <a:t>Routing and route types</a:t>
            </a:r>
          </a:p>
          <a:p>
            <a:pPr lvl="0"/>
            <a:r>
              <a:rPr lang="en-US" sz="2400" dirty="0"/>
              <a:t>What is Middleware and how to use it</a:t>
            </a:r>
            <a:r>
              <a:rPr lang="bg-BG" sz="2400" dirty="0"/>
              <a:t>?</a:t>
            </a:r>
            <a:endParaRPr lang="en-US" sz="2400" dirty="0"/>
          </a:p>
          <a:p>
            <a:pPr lvl="0"/>
            <a:r>
              <a:rPr lang="en-US" sz="2400" dirty="0"/>
              <a:t>What is Blade ?</a:t>
            </a:r>
          </a:p>
          <a:p>
            <a:pPr lvl="0"/>
            <a:r>
              <a:rPr lang="en-US" sz="2400" dirty="0"/>
              <a:t>Database and Eloquent ORM</a:t>
            </a:r>
          </a:p>
          <a:p>
            <a:pPr lvl="0"/>
            <a:r>
              <a:rPr lang="en-US" sz="2400" dirty="0"/>
              <a:t>CRUD with validation and database connection (practical task)</a:t>
            </a:r>
          </a:p>
          <a:p>
            <a:pPr lvl="0"/>
            <a:r>
              <a:rPr lang="en-US" sz="2400" dirty="0"/>
              <a:t>Best practices when coding in </a:t>
            </a:r>
            <a:r>
              <a:rPr lang="en-US" sz="2400" dirty="0" err="1"/>
              <a:t>Laravel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1FE967-9D79-E376-7CFE-6732A415A22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57CC8F-1DDF-4339-7E9F-4F7050AD804F}"/>
              </a:ext>
            </a:extLst>
          </p:cNvPr>
          <p:cNvCxnSpPr>
            <a:cxnSpLocks/>
          </p:cNvCxnSpPr>
          <p:nvPr/>
        </p:nvCxnSpPr>
        <p:spPr>
          <a:xfrm>
            <a:off x="-20548" y="1177271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70" y="411020"/>
            <a:ext cx="9872312" cy="589407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126" y="1554480"/>
            <a:ext cx="10323069" cy="4711565"/>
          </a:xfrm>
        </p:spPr>
        <p:txBody>
          <a:bodyPr>
            <a:noAutofit/>
          </a:bodyPr>
          <a:lstStyle/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Install PHP (XAMPP)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Install Composer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Install Code Editor (Vs Code)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 the following command:</a:t>
            </a:r>
          </a:p>
          <a:p>
            <a:pPr marL="0" marR="7493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composer create-project Laravel/Laravel --prefer-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dist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ZYZ_project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7493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  Start the server</a:t>
            </a:r>
          </a:p>
          <a:p>
            <a:pPr marL="0" marR="7493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artisan serve</a:t>
            </a:r>
          </a:p>
          <a:p>
            <a:pPr marL="0" marR="7493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  Visit the address shown 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7493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1FE967-9D79-E376-7CFE-6732A415A22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9848A-8CAF-2C7A-CA32-D738D1F6ECFE}"/>
              </a:ext>
            </a:extLst>
          </p:cNvPr>
          <p:cNvCxnSpPr>
            <a:cxnSpLocks/>
          </p:cNvCxnSpPr>
          <p:nvPr/>
        </p:nvCxnSpPr>
        <p:spPr>
          <a:xfrm>
            <a:off x="295970" y="1120104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970" y="622484"/>
            <a:ext cx="10515600" cy="4840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08" y="1451430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MVC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Introduction to LARAVEL FRAMEWORK as Case Study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Projects Implementation</a:t>
            </a:r>
          </a:p>
          <a:p>
            <a:pPr lvl="1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5CFB58-3254-193C-C26E-FD7BC985371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98EDAC-389D-F37B-CDE9-F2B6C042F885}"/>
              </a:ext>
            </a:extLst>
          </p:cNvPr>
          <p:cNvCxnSpPr>
            <a:cxnSpLocks/>
          </p:cNvCxnSpPr>
          <p:nvPr/>
        </p:nvCxnSpPr>
        <p:spPr>
          <a:xfrm>
            <a:off x="295970" y="1191148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72" y="439910"/>
            <a:ext cx="11924144" cy="697193"/>
          </a:xfrm>
        </p:spPr>
        <p:txBody>
          <a:bodyPr/>
          <a:lstStyle/>
          <a:p>
            <a:r>
              <a:rPr lang="en-US" dirty="0"/>
              <a:t>What is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504" y="1462312"/>
            <a:ext cx="10249131" cy="4993692"/>
          </a:xfrm>
        </p:spPr>
        <p:txBody>
          <a:bodyPr>
            <a:noAutofit/>
          </a:bodyPr>
          <a:lstStyle/>
          <a:p>
            <a:r>
              <a:rPr lang="en-US" sz="2600" dirty="0"/>
              <a:t>Laravel is an MVC PHP framework created by </a:t>
            </a:r>
            <a:r>
              <a:rPr lang="en-US" sz="2600" b="1" dirty="0"/>
              <a:t>Taylor </a:t>
            </a:r>
            <a:r>
              <a:rPr lang="en-US" sz="2600" b="1" dirty="0" err="1"/>
              <a:t>Otwell</a:t>
            </a:r>
            <a:r>
              <a:rPr lang="en-US" sz="2600" b="1" dirty="0"/>
              <a:t> </a:t>
            </a:r>
            <a:r>
              <a:rPr lang="en-US" sz="2600" dirty="0"/>
              <a:t>in</a:t>
            </a:r>
            <a:r>
              <a:rPr lang="bg-BG" sz="2600" dirty="0"/>
              <a:t> </a:t>
            </a:r>
            <a:r>
              <a:rPr lang="en-US" sz="2600" b="1" dirty="0"/>
              <a:t>2011</a:t>
            </a:r>
            <a:endParaRPr lang="en-US" sz="2600" dirty="0"/>
          </a:p>
          <a:p>
            <a:pPr lvl="0"/>
            <a:r>
              <a:rPr lang="en-US" sz="2600" dirty="0"/>
              <a:t>Free open-source license with many contributors worldwide</a:t>
            </a:r>
          </a:p>
          <a:p>
            <a:pPr lvl="0"/>
            <a:r>
              <a:rPr lang="en-US" sz="2600" dirty="0"/>
              <a:t>One of the best frameworks together with </a:t>
            </a:r>
            <a:r>
              <a:rPr lang="en-US" sz="2600" dirty="0" err="1"/>
              <a:t>Symfony</a:t>
            </a:r>
            <a:r>
              <a:rPr lang="en-US" sz="2600" dirty="0"/>
              <a:t>, </a:t>
            </a:r>
            <a:r>
              <a:rPr lang="en-US" sz="2600" dirty="0" err="1"/>
              <a:t>CodeIgniter</a:t>
            </a:r>
            <a:r>
              <a:rPr lang="en-US" sz="2600" dirty="0"/>
              <a:t>, </a:t>
            </a:r>
            <a:r>
              <a:rPr lang="en-US" sz="2600" dirty="0" err="1"/>
              <a:t>Yii</a:t>
            </a:r>
            <a:endParaRPr lang="en-US" sz="2600" dirty="0"/>
          </a:p>
          <a:p>
            <a:pPr lvl="0"/>
            <a:r>
              <a:rPr lang="en-US" sz="2600" dirty="0"/>
              <a:t>Has powerful features, saving us time</a:t>
            </a:r>
          </a:p>
          <a:p>
            <a:pPr lvl="0"/>
            <a:r>
              <a:rPr lang="en-US" sz="2600" dirty="0"/>
              <a:t>Uses Symfony packages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98" y="4793149"/>
            <a:ext cx="3690320" cy="126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66" y="3140207"/>
            <a:ext cx="4387250" cy="266537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39E26-0187-84DE-1819-5B986ED4CD4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32BF5E-3E16-8CE2-2582-4C6D647458D9}"/>
              </a:ext>
            </a:extLst>
          </p:cNvPr>
          <p:cNvCxnSpPr>
            <a:cxnSpLocks/>
          </p:cNvCxnSpPr>
          <p:nvPr/>
        </p:nvCxnSpPr>
        <p:spPr>
          <a:xfrm>
            <a:off x="197644" y="1222974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0" y="392239"/>
            <a:ext cx="9872312" cy="798896"/>
          </a:xfrm>
        </p:spPr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57" y="1476327"/>
            <a:ext cx="10682555" cy="4910610"/>
          </a:xfrm>
        </p:spPr>
        <p:txBody>
          <a:bodyPr>
            <a:noAutofit/>
          </a:bodyPr>
          <a:lstStyle/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Composer:</a:t>
            </a:r>
          </a:p>
          <a:p>
            <a:pPr marL="738188" marR="74930" indent="-27622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a tool that includes all the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dependencies and libraries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38188" marR="74930" indent="-27622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allows a user to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 a project with respect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the mentioned framework.</a:t>
            </a:r>
          </a:p>
          <a:p>
            <a:pPr marL="738188" marR="74930" indent="-27622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can allow third-party libraries to be installed easily.</a:t>
            </a:r>
          </a:p>
          <a:p>
            <a:pPr marL="0" marR="7493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7493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7493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  Artisan</a:t>
            </a:r>
          </a:p>
          <a:p>
            <a:pPr marL="738188" marR="74930" indent="-27622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command line interface</a:t>
            </a:r>
          </a:p>
          <a:p>
            <a:pPr marL="738188" marR="74930" indent="-27622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includes a set of commands 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hich assists in building a web application.</a:t>
            </a:r>
          </a:p>
          <a:p>
            <a:pPr marL="738188" marR="74930" indent="-27622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commands are incorporated from the Symphony framework as add-on features in Laravel.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1FE967-9D79-E376-7CFE-6732A415A22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D41B48-D408-08D2-2817-DDF137583B22}"/>
              </a:ext>
            </a:extLst>
          </p:cNvPr>
          <p:cNvCxnSpPr>
            <a:cxnSpLocks/>
          </p:cNvCxnSpPr>
          <p:nvPr/>
        </p:nvCxnSpPr>
        <p:spPr>
          <a:xfrm>
            <a:off x="0" y="1122067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64064"/>
            <a:ext cx="11646994" cy="628072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install </a:t>
            </a:r>
            <a:r>
              <a:rPr lang="en-US" dirty="0" err="1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855" y="1506726"/>
            <a:ext cx="7148945" cy="5351274"/>
          </a:xfrm>
        </p:spPr>
        <p:txBody>
          <a:bodyPr>
            <a:noAutofit/>
          </a:bodyPr>
          <a:lstStyle/>
          <a:p>
            <a:pPr lvl="0"/>
            <a:r>
              <a:rPr lang="en-US" sz="2200" dirty="0" err="1"/>
              <a:t>Laravel</a:t>
            </a:r>
            <a:r>
              <a:rPr lang="en-US" sz="2200" dirty="0"/>
              <a:t> uses Composer to manage its dependencies</a:t>
            </a:r>
          </a:p>
          <a:p>
            <a:pPr lvl="0"/>
            <a:r>
              <a:rPr lang="en-US" sz="2200" dirty="0"/>
              <a:t>Composer is dependency management tool for PHP, like a library full of books</a:t>
            </a:r>
          </a:p>
          <a:p>
            <a:pPr lvl="0"/>
            <a:r>
              <a:rPr lang="en-US" sz="2200" b="1" dirty="0"/>
              <a:t>NOT</a:t>
            </a:r>
            <a:r>
              <a:rPr lang="en-US" sz="2200" dirty="0"/>
              <a:t> like Yum or apt</a:t>
            </a:r>
          </a:p>
          <a:p>
            <a:pPr lvl="0"/>
            <a:r>
              <a:rPr lang="en-US" sz="2200" dirty="0"/>
              <a:t>Per project tool (vendor folder), not per system</a:t>
            </a:r>
            <a:endParaRPr lang="bg-BG" sz="2200" dirty="0"/>
          </a:p>
          <a:p>
            <a:pPr lvl="0"/>
            <a:r>
              <a:rPr lang="en-US" sz="2200" dirty="0"/>
              <a:t>Install by using the command:</a:t>
            </a:r>
          </a:p>
          <a:p>
            <a:pPr marL="0" lvl="0" indent="0">
              <a:buNone/>
            </a:pPr>
            <a:r>
              <a:rPr lang="en-US" sz="2200" b="1" dirty="0"/>
              <a:t>composer create-project --prefer-</a:t>
            </a:r>
            <a:r>
              <a:rPr lang="en-US" sz="2200" b="1" dirty="0" err="1"/>
              <a:t>dist</a:t>
            </a:r>
            <a:r>
              <a:rPr lang="en-US" sz="2200" b="1" dirty="0"/>
              <a:t> </a:t>
            </a:r>
            <a:r>
              <a:rPr lang="en-US" sz="2200" b="1" dirty="0" err="1"/>
              <a:t>laravel</a:t>
            </a:r>
            <a:r>
              <a:rPr lang="en-US" sz="2200" b="1" dirty="0"/>
              <a:t>/</a:t>
            </a:r>
            <a:r>
              <a:rPr lang="en-US" sz="2200" b="1" dirty="0" err="1"/>
              <a:t>laravel</a:t>
            </a:r>
            <a:r>
              <a:rPr lang="en-US" sz="2200" b="1" dirty="0"/>
              <a:t> </a:t>
            </a:r>
            <a:r>
              <a:rPr lang="en-US" sz="2200" b="1" dirty="0" err="1"/>
              <a:t>laravel-softuni</a:t>
            </a:r>
            <a:endParaRPr lang="en-US" sz="2200" b="1" dirty="0"/>
          </a:p>
          <a:p>
            <a:pPr lvl="0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88" y="1424148"/>
            <a:ext cx="3911506" cy="48017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3C86A9-F7FB-2EA3-A6DA-76A1C6F598D4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4A4DFD-416A-F635-2CE9-68090FD3E019}"/>
              </a:ext>
            </a:extLst>
          </p:cNvPr>
          <p:cNvCxnSpPr>
            <a:cxnSpLocks/>
          </p:cNvCxnSpPr>
          <p:nvPr/>
        </p:nvCxnSpPr>
        <p:spPr>
          <a:xfrm>
            <a:off x="0" y="1147341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63" y="340687"/>
            <a:ext cx="9872312" cy="502533"/>
          </a:xfrm>
        </p:spPr>
        <p:txBody>
          <a:bodyPr>
            <a:normAutofit fontScale="90000"/>
          </a:bodyPr>
          <a:lstStyle/>
          <a:p>
            <a:r>
              <a:rPr lang="en-US" dirty="0"/>
              <a:t>Unit 1: Laravel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640" y="1040131"/>
            <a:ext cx="10682555" cy="5225915"/>
          </a:xfrm>
        </p:spPr>
        <p:txBody>
          <a:bodyPr>
            <a:noAutofit/>
          </a:bodyPr>
          <a:lstStyle/>
          <a:p>
            <a:pPr marL="120650" marR="74930" indent="-285750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open-source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framework,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understand. </a:t>
            </a:r>
          </a:p>
          <a:p>
            <a:pPr marL="120650" marR="74930" indent="-285750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follows a </a:t>
            </a:r>
            <a:r>
              <a:rPr lang="en-US" sz="24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model-view-controller</a:t>
            </a:r>
            <a:r>
              <a:rPr lang="en-US" sz="24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pattern. </a:t>
            </a:r>
          </a:p>
          <a:p>
            <a:pPr marL="120650" marR="74930" indent="-285750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 reuses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existing components of different frameworks which helps in creating  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application. </a:t>
            </a:r>
          </a:p>
          <a:p>
            <a:pPr marL="120650" marR="74930" indent="-285750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 application thus designed is more structured 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pragmatic.</a:t>
            </a:r>
          </a:p>
          <a:p>
            <a:pPr marL="120650" marR="74930" indent="-285750" algn="just">
              <a:spcBef>
                <a:spcPts val="35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rich</a:t>
            </a:r>
            <a:r>
              <a:rPr lang="en-US" sz="2400" b="1" spc="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2400" b="1" spc="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functionalities</a:t>
            </a:r>
            <a:r>
              <a:rPr lang="en-US" sz="2400" b="1" spc="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incorporates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 of PHP frameworks like CodeIgniter, and other programming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languages like Ruby on Rails. </a:t>
            </a:r>
          </a:p>
          <a:p>
            <a:pPr marL="120650" marR="74930" indent="-285750" algn="just">
              <a:spcBef>
                <a:spcPts val="35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 has a very rich set of features that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 of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development.</a:t>
            </a:r>
          </a:p>
          <a:p>
            <a:pPr marL="120650" marR="76200" indent="-285750" algn="just">
              <a:spcBef>
                <a:spcPts val="101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are familiar with Core PHP and Advanced PHP, Laravel will make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 task easier. </a:t>
            </a:r>
          </a:p>
          <a:p>
            <a:pPr marL="120650" marR="76200" indent="-285750" algn="just">
              <a:spcBef>
                <a:spcPts val="101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saves a lot of time if you are planning to develop a website/ web application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scratch. </a:t>
            </a:r>
          </a:p>
          <a:p>
            <a:pPr marL="120650" marR="76200" indent="-285750" algn="just">
              <a:spcBef>
                <a:spcPts val="101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Moreover, a website built in Laravel is </a:t>
            </a:r>
            <a:r>
              <a:rPr lang="en-US" sz="24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secured and prevents</a:t>
            </a:r>
            <a:r>
              <a:rPr lang="en-US" sz="2400" b="1" spc="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</a:t>
            </a:r>
            <a:r>
              <a:rPr lang="en-US" sz="2400" b="1" spc="-1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attacks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405DC5-BAB8-DD85-3707-FB00FBE29C77}"/>
              </a:ext>
            </a:extLst>
          </p:cNvPr>
          <p:cNvCxnSpPr>
            <a:cxnSpLocks/>
          </p:cNvCxnSpPr>
          <p:nvPr/>
        </p:nvCxnSpPr>
        <p:spPr>
          <a:xfrm>
            <a:off x="174763" y="890330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0" y="392239"/>
            <a:ext cx="9872312" cy="798896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10" y="1355436"/>
            <a:ext cx="11386686" cy="4910610"/>
          </a:xfrm>
        </p:spPr>
        <p:txBody>
          <a:bodyPr>
            <a:noAutofit/>
          </a:bodyPr>
          <a:lstStyle/>
          <a:p>
            <a:pPr marL="914400" marR="74930" indent="-39687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 application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becomes more scalable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owing to the Laravel framework.</a:t>
            </a:r>
          </a:p>
          <a:p>
            <a:pPr marL="914400" marR="74930" indent="-39687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74930" indent="-39687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Considerable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is saved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designing the web application since Laravel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reuses the components from another framework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developing the web application.</a:t>
            </a:r>
          </a:p>
          <a:p>
            <a:pPr marL="914400" marR="74930" indent="-39687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74930" indent="-396875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includes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namespaces and interfaces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thus helping to </a:t>
            </a:r>
            <a:r>
              <a:rPr lang="en-US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organize and manage resources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20650" marR="74930" indent="-285750" algn="just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1FE967-9D79-E376-7CFE-6732A415A22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EBF168-B399-25EC-41D2-430F674A29C9}"/>
              </a:ext>
            </a:extLst>
          </p:cNvPr>
          <p:cNvCxnSpPr>
            <a:cxnSpLocks/>
          </p:cNvCxnSpPr>
          <p:nvPr/>
        </p:nvCxnSpPr>
        <p:spPr>
          <a:xfrm>
            <a:off x="0" y="1122067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8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64" y="147182"/>
            <a:ext cx="9872312" cy="798896"/>
          </a:xfrm>
        </p:spPr>
        <p:txBody>
          <a:bodyPr/>
          <a:lstStyle/>
          <a:p>
            <a:r>
              <a:rPr lang="en-US" dirty="0"/>
              <a:t>Features of Laravel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654" y="1159548"/>
            <a:ext cx="10147577" cy="5074911"/>
          </a:xfrm>
        </p:spPr>
        <p:txBody>
          <a:bodyPr>
            <a:noAutofit/>
          </a:bodyPr>
          <a:lstStyle/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Modularity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Testability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Routing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 management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Query Builder and ORM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Schema Builder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Template Engine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E-mail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Radis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Queues</a:t>
            </a:r>
          </a:p>
          <a:p>
            <a:pPr marL="457200" marR="74930" indent="-457200" algn="just">
              <a:spcBef>
                <a:spcPts val="2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Event and command bus</a:t>
            </a:r>
          </a:p>
          <a:p>
            <a:pPr marL="0" marR="7493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1FE967-9D79-E376-7CFE-6732A415A22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FFAFDE-B523-E037-EC4C-D0F4B86C47E0}"/>
              </a:ext>
            </a:extLst>
          </p:cNvPr>
          <p:cNvCxnSpPr>
            <a:cxnSpLocks/>
          </p:cNvCxnSpPr>
          <p:nvPr/>
        </p:nvCxnSpPr>
        <p:spPr>
          <a:xfrm>
            <a:off x="0" y="1017234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01995"/>
            <a:ext cx="11689079" cy="6324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127" y="1626738"/>
            <a:ext cx="10167946" cy="4237001"/>
          </a:xfrm>
        </p:spPr>
        <p:txBody>
          <a:bodyPr>
            <a:noAutofit/>
          </a:bodyPr>
          <a:lstStyle/>
          <a:p>
            <a:r>
              <a:rPr lang="en-US" b="1" dirty="0"/>
              <a:t>Blade template engine </a:t>
            </a:r>
            <a:r>
              <a:rPr lang="en-US" dirty="0"/>
              <a:t>– combines templates with a data model to produce views</a:t>
            </a:r>
          </a:p>
          <a:p>
            <a:r>
              <a:rPr lang="en-US" b="1" dirty="0"/>
              <a:t>Migrations</a:t>
            </a:r>
            <a:r>
              <a:rPr lang="en-US" dirty="0"/>
              <a:t> – version control system for database, update your database easier</a:t>
            </a:r>
          </a:p>
          <a:p>
            <a:r>
              <a:rPr lang="en-US" b="1" dirty="0"/>
              <a:t>Database seeding </a:t>
            </a:r>
            <a:r>
              <a:rPr lang="en-US" dirty="0"/>
              <a:t>– provides a way to populate database tables with test data used for testing</a:t>
            </a:r>
          </a:p>
          <a:p>
            <a:r>
              <a:rPr lang="en-US" b="1" dirty="0"/>
              <a:t>Pagination</a:t>
            </a:r>
            <a:r>
              <a:rPr lang="en-US" dirty="0"/>
              <a:t> – easy-to-use advanced pagination functionalities</a:t>
            </a:r>
          </a:p>
          <a:p>
            <a:r>
              <a:rPr lang="en-US" b="1" dirty="0"/>
              <a:t>Forms security </a:t>
            </a:r>
            <a:r>
              <a:rPr lang="en-US" dirty="0"/>
              <a:t>– provides CSRF (Cross-site Request Forgery) token middleware, protecting all the forms</a:t>
            </a:r>
            <a:endParaRPr lang="bg-B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C25B3A-187A-957E-8AA4-512BE0D66B8B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913F3-45B3-F944-439C-665EADC5ED42}"/>
              </a:ext>
            </a:extLst>
          </p:cNvPr>
          <p:cNvCxnSpPr>
            <a:cxnSpLocks/>
          </p:cNvCxnSpPr>
          <p:nvPr/>
        </p:nvCxnSpPr>
        <p:spPr>
          <a:xfrm>
            <a:off x="91440" y="1074500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991" y="154212"/>
            <a:ext cx="11129009" cy="1034472"/>
          </a:xfrm>
        </p:spPr>
        <p:txBody>
          <a:bodyPr/>
          <a:lstStyle/>
          <a:p>
            <a:r>
              <a:rPr lang="en-US" dirty="0"/>
              <a:t>Features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127" y="1316181"/>
            <a:ext cx="10332884" cy="5541818"/>
          </a:xfrm>
        </p:spPr>
        <p:txBody>
          <a:bodyPr>
            <a:noAutofit/>
          </a:bodyPr>
          <a:lstStyle/>
          <a:p>
            <a:r>
              <a:rPr lang="en-US" b="1" dirty="0"/>
              <a:t>Eloquent ORM </a:t>
            </a:r>
            <a:r>
              <a:rPr lang="en-US" dirty="0"/>
              <a:t>(object-relational mapping) – implements </a:t>
            </a:r>
            <a:r>
              <a:rPr lang="en-US" dirty="0" err="1"/>
              <a:t>ActiveRecord</a:t>
            </a:r>
            <a:r>
              <a:rPr lang="en-US" dirty="0"/>
              <a:t> </a:t>
            </a:r>
          </a:p>
          <a:p>
            <a:r>
              <a:rPr lang="en-US" b="1" dirty="0"/>
              <a:t>Query builder </a:t>
            </a:r>
            <a:r>
              <a:rPr lang="en-US" dirty="0"/>
              <a:t>– helps you to build secured SQL queries</a:t>
            </a:r>
          </a:p>
          <a:p>
            <a:r>
              <a:rPr lang="en-US" b="1" dirty="0"/>
              <a:t>Restful controllers </a:t>
            </a:r>
            <a:r>
              <a:rPr lang="en-US" dirty="0"/>
              <a:t>– provides a way for separating the different HTTP requests (GET, POST, DELETE, etc.)</a:t>
            </a:r>
          </a:p>
          <a:p>
            <a:r>
              <a:rPr lang="en-US" b="1" dirty="0"/>
              <a:t>Blade template engine </a:t>
            </a:r>
            <a:r>
              <a:rPr lang="en-US" dirty="0"/>
              <a:t>– combines templates with a data model to produce views </a:t>
            </a:r>
            <a:endParaRPr lang="bg-B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C25B3A-187A-957E-8AA4-512BE0D66B8B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3555A2-4565-0E8D-7983-5385E3B72E45}"/>
              </a:ext>
            </a:extLst>
          </p:cNvPr>
          <p:cNvCxnSpPr>
            <a:cxnSpLocks/>
          </p:cNvCxnSpPr>
          <p:nvPr/>
        </p:nvCxnSpPr>
        <p:spPr>
          <a:xfrm>
            <a:off x="0" y="1188684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3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97" y="176"/>
            <a:ext cx="360734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20634"/>
          </a:xfrm>
        </p:spPr>
        <p:txBody>
          <a:bodyPr/>
          <a:lstStyle/>
          <a:p>
            <a:pPr algn="l"/>
            <a:r>
              <a:rPr lang="en-US" dirty="0"/>
              <a:t>                                   The structure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61498" y="990600"/>
            <a:ext cx="3084569" cy="6825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8629" y="1673157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app/Http</a:t>
            </a:r>
            <a:r>
              <a:rPr lang="en-US" dirty="0"/>
              <a:t> folder contains the </a:t>
            </a:r>
            <a:r>
              <a:rPr lang="en-US" b="1" dirty="0"/>
              <a:t>Controllers</a:t>
            </a:r>
            <a:r>
              <a:rPr lang="en-US" dirty="0"/>
              <a:t>, </a:t>
            </a:r>
            <a:r>
              <a:rPr lang="en-US" b="1" dirty="0" err="1"/>
              <a:t>Middlewares</a:t>
            </a:r>
            <a:r>
              <a:rPr lang="en-US" dirty="0"/>
              <a:t> and </a:t>
            </a:r>
            <a:r>
              <a:rPr lang="en-US" b="1" dirty="0"/>
              <a:t>Kernel</a:t>
            </a:r>
            <a:r>
              <a:rPr lang="en-US" dirty="0"/>
              <a:t> file</a:t>
            </a:r>
          </a:p>
        </p:txBody>
      </p:sp>
      <p:cxnSp>
        <p:nvCxnSpPr>
          <p:cNvPr id="19" name="Straight Arrow Connector 18"/>
          <p:cNvCxnSpPr>
            <a:stCxn id="20" idx="3"/>
          </p:cNvCxnSpPr>
          <p:nvPr/>
        </p:nvCxnSpPr>
        <p:spPr>
          <a:xfrm>
            <a:off x="6095999" y="3431464"/>
            <a:ext cx="2559240" cy="1803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58629" y="3108298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the models should be located in </a:t>
            </a:r>
            <a:r>
              <a:rPr lang="en-US" b="1" dirty="0"/>
              <a:t>app/Models</a:t>
            </a:r>
            <a:r>
              <a:rPr lang="en-US" dirty="0"/>
              <a:t> folder</a:t>
            </a:r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6267552" y="5615003"/>
            <a:ext cx="2327645" cy="2379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30182" y="5291837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the </a:t>
            </a:r>
            <a:r>
              <a:rPr lang="en-US" dirty="0" err="1"/>
              <a:t>config</a:t>
            </a:r>
            <a:r>
              <a:rPr lang="en-US" dirty="0"/>
              <a:t> files are located in </a:t>
            </a:r>
            <a:r>
              <a:rPr lang="en-US" b="1" dirty="0"/>
              <a:t>app/</a:t>
            </a:r>
            <a:r>
              <a:rPr lang="en-US" b="1" dirty="0" err="1"/>
              <a:t>config</a:t>
            </a:r>
            <a:r>
              <a:rPr lang="en-US" dirty="0"/>
              <a:t> folder</a:t>
            </a:r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6095999" y="4220997"/>
            <a:ext cx="2650068" cy="373640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8629" y="4132972"/>
            <a:ext cx="473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service providers that are bootstrapping functions in our app are located in  </a:t>
            </a:r>
            <a:r>
              <a:rPr lang="en-US" b="1" dirty="0"/>
              <a:t>app/Providers</a:t>
            </a:r>
            <a:r>
              <a:rPr lang="en-US" dirty="0"/>
              <a:t> folder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331BA1-7144-F1C5-A0C5-7116DC3CAEF2}"/>
              </a:ext>
            </a:extLst>
          </p:cNvPr>
          <p:cNvCxnSpPr>
            <a:cxnSpLocks/>
          </p:cNvCxnSpPr>
          <p:nvPr/>
        </p:nvCxnSpPr>
        <p:spPr>
          <a:xfrm>
            <a:off x="0" y="817267"/>
            <a:ext cx="8312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01" y="19236"/>
            <a:ext cx="3754199" cy="6858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5694898" y="132460"/>
            <a:ext cx="3017302" cy="52600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44450" y="335298"/>
            <a:ext cx="385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</a:t>
            </a:r>
            <a:r>
              <a:rPr lang="en-US" dirty="0"/>
              <a:t> folder contains the </a:t>
            </a:r>
            <a:r>
              <a:rPr lang="en-US" b="1" dirty="0"/>
              <a:t>migrations and seeds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75268" y="1607127"/>
            <a:ext cx="2436932" cy="772006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0989" y="1307580"/>
            <a:ext cx="473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public folder is the actual folder you are opening on the web server. </a:t>
            </a:r>
          </a:p>
          <a:p>
            <a:pPr algn="ctr"/>
            <a:r>
              <a:rPr lang="en-US" dirty="0"/>
              <a:t>All JS / CSS / Images / Uploads are located there.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38359" y="2555768"/>
            <a:ext cx="2573841" cy="54554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4545" y="2683868"/>
            <a:ext cx="473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resources folder contains all the </a:t>
            </a:r>
            <a:r>
              <a:rPr lang="en-US" b="1" dirty="0"/>
              <a:t>translations</a:t>
            </a:r>
            <a:r>
              <a:rPr lang="en-US" dirty="0"/>
              <a:t>, </a:t>
            </a:r>
            <a:r>
              <a:rPr lang="en-US" b="1" dirty="0"/>
              <a:t>views</a:t>
            </a:r>
            <a:r>
              <a:rPr lang="en-US" dirty="0"/>
              <a:t> and </a:t>
            </a:r>
            <a:r>
              <a:rPr lang="en-US" b="1" dirty="0"/>
              <a:t>assets</a:t>
            </a:r>
            <a:r>
              <a:rPr lang="en-US" dirty="0"/>
              <a:t> (SASS, LESS, JS)</a:t>
            </a:r>
          </a:p>
          <a:p>
            <a:pPr algn="ctr"/>
            <a:r>
              <a:rPr lang="en-US" dirty="0"/>
              <a:t> that are compiled into public folder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51915" y="4276437"/>
            <a:ext cx="2860285" cy="14518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7528" y="4060156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routes folder contains all the routes for the project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51915" y="5213510"/>
            <a:ext cx="2860285" cy="239023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7528" y="4997229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the </a:t>
            </a:r>
            <a:r>
              <a:rPr lang="en-US" b="1" dirty="0"/>
              <a:t>logs</a:t>
            </a:r>
            <a:r>
              <a:rPr lang="en-US" dirty="0"/>
              <a:t> / </a:t>
            </a:r>
            <a:r>
              <a:rPr lang="en-US" b="1" dirty="0"/>
              <a:t>cache</a:t>
            </a:r>
            <a:r>
              <a:rPr lang="en-US" dirty="0"/>
              <a:t> files are located in </a:t>
            </a:r>
            <a:r>
              <a:rPr lang="en-US" b="1" dirty="0"/>
              <a:t>storage</a:t>
            </a:r>
            <a:r>
              <a:rPr lang="en-US" dirty="0"/>
              <a:t> folder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417479" y="5858933"/>
            <a:ext cx="1294721" cy="38413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3092" y="6026791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vendor</a:t>
            </a:r>
            <a:r>
              <a:rPr lang="en-US" dirty="0"/>
              <a:t> folder contains all the composer packages (dependencies)</a:t>
            </a:r>
          </a:p>
        </p:txBody>
      </p:sp>
    </p:spTree>
    <p:extLst>
      <p:ext uri="{BB962C8B-B14F-4D97-AF65-F5344CB8AC3E}">
        <p14:creationId xmlns:p14="http://schemas.microsoft.com/office/powerpoint/2010/main" val="31360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229" y="1380069"/>
            <a:ext cx="11143794" cy="11137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1. Model View Controller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E706A-C8C7-0534-8460-BF83C05DB08E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4246F-F16D-5586-862B-0BFD6A3C35B6}"/>
              </a:ext>
            </a:extLst>
          </p:cNvPr>
          <p:cNvCxnSpPr>
            <a:cxnSpLocks/>
          </p:cNvCxnSpPr>
          <p:nvPr/>
        </p:nvCxnSpPr>
        <p:spPr>
          <a:xfrm>
            <a:off x="-20548" y="531812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4" y="1"/>
            <a:ext cx="5893815" cy="1681017"/>
          </a:xfrm>
        </p:spPr>
        <p:txBody>
          <a:bodyPr/>
          <a:lstStyle/>
          <a:p>
            <a:r>
              <a:rPr lang="en-US" dirty="0"/>
              <a:t>  Artisan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127" y="961781"/>
            <a:ext cx="5283200" cy="4672401"/>
          </a:xfrm>
        </p:spPr>
        <p:txBody>
          <a:bodyPr>
            <a:noAutofit/>
          </a:bodyPr>
          <a:lstStyle/>
          <a:p>
            <a:pPr lvl="0"/>
            <a:endParaRPr lang="en-US" sz="2000" dirty="0"/>
          </a:p>
          <a:p>
            <a:pPr lvl="0"/>
            <a:r>
              <a:rPr lang="en-US" sz="2400" b="1" dirty="0"/>
              <a:t>Artisan</a:t>
            </a:r>
            <a:r>
              <a:rPr lang="en-US" sz="2400" dirty="0"/>
              <a:t> is command-line interface for </a:t>
            </a:r>
            <a:r>
              <a:rPr lang="en-US" sz="2400" b="1" dirty="0" err="1"/>
              <a:t>Laravel</a:t>
            </a:r>
            <a:endParaRPr lang="en-US" sz="2400" b="1" dirty="0"/>
          </a:p>
          <a:p>
            <a:pPr lvl="0"/>
            <a:r>
              <a:rPr lang="en-US" sz="2400" dirty="0"/>
              <a:t>Commands that are saving time</a:t>
            </a:r>
          </a:p>
          <a:p>
            <a:pPr lvl="0"/>
            <a:r>
              <a:rPr lang="en-US" sz="2400" dirty="0"/>
              <a:t>Generating files with artisan is </a:t>
            </a:r>
            <a:r>
              <a:rPr lang="en-US" sz="2400" b="1" dirty="0"/>
              <a:t>recommended</a:t>
            </a:r>
          </a:p>
          <a:p>
            <a:pPr lvl="0"/>
            <a:r>
              <a:rPr lang="en-US" sz="2400" dirty="0"/>
              <a:t>Run</a:t>
            </a:r>
            <a:r>
              <a:rPr lang="en-US" sz="2400" b="1" dirty="0"/>
              <a:t> </a:t>
            </a:r>
            <a:r>
              <a:rPr lang="en-US" sz="2400" b="1" dirty="0" err="1"/>
              <a:t>php</a:t>
            </a:r>
            <a:r>
              <a:rPr lang="en-US" sz="2400" b="1" dirty="0"/>
              <a:t> artisan list </a:t>
            </a:r>
            <a:r>
              <a:rPr lang="en-US" sz="2400" dirty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79" y="1"/>
            <a:ext cx="5494621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E1E999-36A7-8B3E-5F05-A772A6E005FE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1"/>
            <a:ext cx="11311889" cy="17023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51" y="1365526"/>
            <a:ext cx="7407564" cy="3640219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The best and easy routing system I’ve seen</a:t>
            </a:r>
          </a:p>
          <a:p>
            <a:pPr lvl="0"/>
            <a:r>
              <a:rPr lang="en-US" sz="2400" dirty="0"/>
              <a:t>Routing per middleware / prefix or namespace</a:t>
            </a:r>
          </a:p>
          <a:p>
            <a:pPr lvl="0"/>
            <a:r>
              <a:rPr lang="en-US" sz="2400" dirty="0"/>
              <a:t>Routing per request method (GET, POST, DELETE, etc.)</a:t>
            </a:r>
          </a:p>
          <a:p>
            <a:pPr lvl="0"/>
            <a:r>
              <a:rPr lang="en-US" sz="2400" b="1" dirty="0"/>
              <a:t>ALWAYS</a:t>
            </a:r>
            <a:r>
              <a:rPr lang="en-US" sz="2400" dirty="0"/>
              <a:t> name your route !</a:t>
            </a:r>
          </a:p>
          <a:p>
            <a:r>
              <a:rPr lang="en-US" sz="2400" dirty="0"/>
              <a:t>Be careful with the routing order !</a:t>
            </a:r>
          </a:p>
          <a:p>
            <a:pPr lvl="0"/>
            <a:r>
              <a:rPr lang="en-US" sz="2400" dirty="0"/>
              <a:t>Let’s see routing examples</a:t>
            </a:r>
          </a:p>
          <a:p>
            <a:pPr lvl="0"/>
            <a:endParaRPr lang="en-US" sz="2000" dirty="0"/>
          </a:p>
          <a:p>
            <a:pPr lvl="0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88" y="2861353"/>
            <a:ext cx="6038053" cy="36782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F4EEEA-7154-D214-4805-6770B8D7A4B8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D4F83D-4990-0308-C255-46D5906ACD19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6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39" y="1"/>
            <a:ext cx="11529060" cy="17023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39" y="1300345"/>
            <a:ext cx="5447453" cy="5155659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The middleware is the mechanism for </a:t>
            </a:r>
            <a:r>
              <a:rPr lang="en-US" sz="2400" b="1" dirty="0">
                <a:solidFill>
                  <a:srgbClr val="0070C0"/>
                </a:solidFill>
              </a:rPr>
              <a:t>filtering the HTTP requests</a:t>
            </a:r>
          </a:p>
          <a:p>
            <a:pPr lvl="0"/>
            <a:r>
              <a:rPr lang="en-US" sz="2400" dirty="0" err="1"/>
              <a:t>Laravel</a:t>
            </a:r>
            <a:r>
              <a:rPr lang="en-US" sz="2400" dirty="0"/>
              <a:t> includes several </a:t>
            </a:r>
            <a:r>
              <a:rPr lang="en-US" sz="2400" dirty="0" err="1"/>
              <a:t>middlewares</a:t>
            </a:r>
            <a:r>
              <a:rPr lang="en-US" sz="2400" dirty="0"/>
              <a:t> – Authentication, CSRF Protection</a:t>
            </a:r>
          </a:p>
          <a:p>
            <a:pPr lvl="0"/>
            <a:r>
              <a:rPr lang="en-US" sz="2400" dirty="0"/>
              <a:t>The auth middleware checks if the user visiting the page is </a:t>
            </a:r>
            <a:r>
              <a:rPr lang="en-US" sz="2400" b="1" dirty="0">
                <a:solidFill>
                  <a:srgbClr val="0070C0"/>
                </a:solidFill>
              </a:rPr>
              <a:t>authenticated through a session cookie</a:t>
            </a:r>
          </a:p>
          <a:p>
            <a:pPr lvl="0"/>
            <a:r>
              <a:rPr lang="en-US" sz="2400" dirty="0"/>
              <a:t>The CSRF token protection middleware protects your application from </a:t>
            </a:r>
            <a:r>
              <a:rPr lang="en-US" sz="2400" u="sng" dirty="0"/>
              <a:t>cross-site request forgery</a:t>
            </a:r>
            <a:r>
              <a:rPr lang="en-US" sz="2400" dirty="0"/>
              <a:t> attacks by adding a token key for each generated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322" y="1702341"/>
            <a:ext cx="5760678" cy="360042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9D94D-2DA5-79D9-E63F-D6917A35B080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E083DD-BFE0-7943-3D9B-292D6E9559F3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270" y="1"/>
            <a:ext cx="11174729" cy="17023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Blade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916" y="1339273"/>
            <a:ext cx="6983958" cy="4793672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Blade is the powerful template engine provided by </a:t>
            </a:r>
            <a:r>
              <a:rPr lang="en-US" sz="2400" dirty="0" err="1"/>
              <a:t>Laravel</a:t>
            </a:r>
            <a:endParaRPr lang="en-US" sz="2400" dirty="0"/>
          </a:p>
          <a:p>
            <a:pPr lvl="0"/>
            <a:r>
              <a:rPr lang="en-US" sz="2400" dirty="0"/>
              <a:t>All the code inside the blade file is compiled to static html file</a:t>
            </a:r>
          </a:p>
          <a:p>
            <a:pPr lvl="0"/>
            <a:r>
              <a:rPr lang="en-US" sz="2400" dirty="0"/>
              <a:t>Supports plain PHP</a:t>
            </a:r>
          </a:p>
          <a:p>
            <a:pPr lvl="0"/>
            <a:r>
              <a:rPr lang="en-US" sz="2400" dirty="0"/>
              <a:t>Saves time</a:t>
            </a:r>
          </a:p>
          <a:p>
            <a:pPr lvl="0"/>
            <a:r>
              <a:rPr lang="en-US" sz="2400" dirty="0"/>
              <a:t>Better components mobility, extend and include partials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7B2C58-6FDE-E3C9-A750-B10DC8BE8F65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040606-9678-10B9-5ED4-3B7D9DA2F2A4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0" y="1"/>
            <a:ext cx="11540489" cy="17023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Eloquent &amp;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915" y="1339274"/>
            <a:ext cx="10493775" cy="1006762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Eloquent ORM (Object-relational mapping) provides simple </a:t>
            </a:r>
            <a:r>
              <a:rPr lang="en-US" sz="2000" dirty="0" err="1"/>
              <a:t>ActiveRecord</a:t>
            </a:r>
            <a:r>
              <a:rPr lang="en-US" sz="2000" dirty="0"/>
              <a:t> implementation for working with the database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4063" y="2346036"/>
            <a:ext cx="4023072" cy="19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/>
              <a:t>$article = new Article();</a:t>
            </a:r>
          </a:p>
          <a:p>
            <a:pPr marL="0" indent="0">
              <a:buFont typeface="Arial"/>
              <a:buNone/>
            </a:pPr>
            <a:r>
              <a:rPr lang="en-US" sz="2000"/>
              <a:t>$article-&gt;title = ‘Article title’;</a:t>
            </a:r>
          </a:p>
          <a:p>
            <a:pPr marL="0" indent="0">
              <a:buFont typeface="Arial"/>
              <a:buNone/>
            </a:pPr>
            <a:r>
              <a:rPr lang="en-US" sz="2000"/>
              <a:t>$article-&gt;description = ‘Description’;</a:t>
            </a:r>
          </a:p>
          <a:p>
            <a:pPr marL="0" indent="0">
              <a:buFont typeface="Arial"/>
              <a:buNone/>
            </a:pPr>
            <a:r>
              <a:rPr lang="en-US" sz="2000"/>
              <a:t>$article-&gt;save();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5745016" y="4282828"/>
            <a:ext cx="960582" cy="85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40600" y="5141809"/>
            <a:ext cx="9329995" cy="674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INSERT INTO `</a:t>
            </a:r>
            <a:r>
              <a:rPr lang="en-US" sz="2000" b="1" dirty="0"/>
              <a:t>article</a:t>
            </a:r>
            <a:r>
              <a:rPr lang="en-US" sz="2000" dirty="0"/>
              <a:t>` (`title`, `description`) VALUES (‘Article title’, ‘Description’);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7BB568-C8BB-636B-6255-6D480689FC94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66C1B9-D347-641D-6089-C117576026C2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90" y="564975"/>
            <a:ext cx="10493775" cy="193040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Each table has its own “Model”. You can use the model to read, insert, update or delete row from the specific table</a:t>
            </a:r>
          </a:p>
          <a:p>
            <a:pPr lvl="0"/>
            <a:r>
              <a:rPr lang="en-US" sz="2000" dirty="0"/>
              <a:t>Let’s check one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77" y="1640104"/>
            <a:ext cx="6076950" cy="3577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0" y="2799858"/>
            <a:ext cx="4629546" cy="18672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6CB5C8-55DC-8087-DD19-5F82CDD71574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52" y="1"/>
            <a:ext cx="11488647" cy="1702340"/>
          </a:xfrm>
        </p:spPr>
        <p:txBody>
          <a:bodyPr/>
          <a:lstStyle/>
          <a:p>
            <a:r>
              <a:rPr lang="en-US" dirty="0"/>
              <a:t>Practical task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352" y="1351358"/>
            <a:ext cx="9329995" cy="3931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will play with Laravel and create a CRUD for recipes (Create, Read, Update, Delete).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recipe will have the following columns/fields:</a:t>
            </a:r>
          </a:p>
          <a:p>
            <a:r>
              <a:rPr lang="en-US" sz="2000" dirty="0"/>
              <a:t>Id – primary key – not null</a:t>
            </a:r>
          </a:p>
          <a:p>
            <a:r>
              <a:rPr lang="en-US" sz="2000" dirty="0"/>
              <a:t>Title – varchar – 255 length – not null</a:t>
            </a:r>
          </a:p>
          <a:p>
            <a:r>
              <a:rPr lang="en-US" sz="2000" dirty="0"/>
              <a:t>Description – text – </a:t>
            </a:r>
            <a:r>
              <a:rPr lang="en-US" sz="2000" dirty="0" err="1"/>
              <a:t>nullable</a:t>
            </a:r>
            <a:endParaRPr lang="en-US" sz="2000" dirty="0"/>
          </a:p>
          <a:p>
            <a:r>
              <a:rPr lang="en-US" sz="2000" dirty="0"/>
              <a:t>Status – </a:t>
            </a:r>
            <a:r>
              <a:rPr lang="en-US" sz="2000" dirty="0" err="1"/>
              <a:t>enum</a:t>
            </a:r>
            <a:r>
              <a:rPr lang="en-US" sz="2000" dirty="0"/>
              <a:t> [ active / inactive ] – not null – defaults to active</a:t>
            </a:r>
          </a:p>
          <a:p>
            <a:r>
              <a:rPr lang="en-US" sz="2000" dirty="0"/>
              <a:t>Created At – </a:t>
            </a:r>
            <a:r>
              <a:rPr lang="en-US" sz="2000" dirty="0" err="1"/>
              <a:t>datetime</a:t>
            </a:r>
            <a:r>
              <a:rPr lang="en-US" sz="2000" dirty="0"/>
              <a:t> – not null</a:t>
            </a:r>
          </a:p>
          <a:p>
            <a:r>
              <a:rPr lang="en-US" sz="2000" dirty="0"/>
              <a:t>Updated At – </a:t>
            </a:r>
            <a:r>
              <a:rPr lang="en-US" sz="2000" dirty="0" err="1"/>
              <a:t>datetime</a:t>
            </a:r>
            <a:r>
              <a:rPr lang="en-US" sz="2000" dirty="0"/>
              <a:t> – not null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672A6B-40C2-4B37-B75D-FEB176689528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833A34-AEFD-15C0-2ADC-5EB21E57A889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33" y="1"/>
            <a:ext cx="11538266" cy="1702340"/>
          </a:xfrm>
        </p:spPr>
        <p:txBody>
          <a:bodyPr/>
          <a:lstStyle/>
          <a:p>
            <a:r>
              <a:rPr lang="en-US" dirty="0"/>
              <a:t>Best practices in </a:t>
            </a:r>
            <a:r>
              <a:rPr lang="en-US" dirty="0" err="1"/>
              <a:t>Laravel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3733" y="1233267"/>
            <a:ext cx="7342404" cy="1128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/>
              <a:t>Just in case, NEVER</a:t>
            </a:r>
            <a:r>
              <a:rPr lang="en-US" sz="2000" dirty="0"/>
              <a:t> write queries or model logic inside the controller! The controller’s job is to communicate with the model and pass data to the view.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3" y="2619087"/>
            <a:ext cx="10536120" cy="291505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764980" y="4548710"/>
            <a:ext cx="526473" cy="683491"/>
            <a:chOff x="11388435" y="5135023"/>
            <a:chExt cx="526473" cy="683491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11453090" y="5135023"/>
              <a:ext cx="461818" cy="6834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388435" y="5135023"/>
              <a:ext cx="526473" cy="6834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414246" y="3888213"/>
            <a:ext cx="671208" cy="660497"/>
            <a:chOff x="8093413" y="4523263"/>
            <a:chExt cx="671208" cy="66049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8093413" y="4844276"/>
              <a:ext cx="243191" cy="3394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346332" y="4523263"/>
              <a:ext cx="418289" cy="66049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48" y="169754"/>
            <a:ext cx="2805790" cy="210434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62167B-9D5F-01AB-5C0F-92167A5F12A5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F99D89-AB15-2AF7-657C-B3EDF687E7DE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"/>
            <a:ext cx="11826239" cy="17023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Views mobility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1591" y="1188637"/>
            <a:ext cx="6091704" cy="2073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Extend and include partials. For example, share the same form fields on 2 pages – add and edit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14" y="1188636"/>
            <a:ext cx="3860846" cy="2073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67" y="3468475"/>
            <a:ext cx="8630854" cy="26387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CF36E0-DA7F-B186-3328-4025E5EDC489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49FF5F-8298-9C8B-2497-213032704784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"/>
            <a:ext cx="11711939" cy="1103672"/>
          </a:xfrm>
        </p:spPr>
        <p:txBody>
          <a:bodyPr/>
          <a:lstStyle/>
          <a:p>
            <a:r>
              <a:rPr lang="en-US" dirty="0"/>
              <a:t>Forms security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1262" y="745026"/>
            <a:ext cx="10289944" cy="1530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Always use the CSRF token protection that </a:t>
            </a:r>
            <a:r>
              <a:rPr lang="en-US" sz="2000" dirty="0" err="1"/>
              <a:t>Laravel</a:t>
            </a:r>
            <a:r>
              <a:rPr lang="en-US" sz="2000" dirty="0"/>
              <a:t> provides in forms you create, the hackers will not be able to spam your forms and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2029085"/>
            <a:ext cx="7049484" cy="1171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4346969"/>
            <a:ext cx="7049484" cy="131200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615392" y="3369193"/>
            <a:ext cx="960582" cy="85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E87C6-DC93-6B0F-6657-4F55BDE1BB4E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B9450-848C-941C-BC18-FFB69B215B9B}"/>
              </a:ext>
            </a:extLst>
          </p:cNvPr>
          <p:cNvCxnSpPr>
            <a:cxnSpLocks/>
          </p:cNvCxnSpPr>
          <p:nvPr/>
        </p:nvCxnSpPr>
        <p:spPr>
          <a:xfrm>
            <a:off x="120072" y="835740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288" y="647024"/>
            <a:ext cx="10515600" cy="48409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MVC – Model View Controller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8688" y="160449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classic software design pattern</a:t>
            </a:r>
          </a:p>
          <a:p>
            <a:r>
              <a:rPr lang="en-US" dirty="0"/>
              <a:t>Used for data-driven user applications</a:t>
            </a:r>
          </a:p>
          <a:p>
            <a:r>
              <a:rPr lang="en-US" dirty="0"/>
              <a:t>Such apps juggle several tasks: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Loading and storing the data </a:t>
            </a:r>
            <a:r>
              <a:rPr lang="en-US" sz="1800" dirty="0"/>
              <a:t>– getting it in/out of storage on request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Constructing the user interface </a:t>
            </a:r>
            <a:r>
              <a:rPr lang="en-US" sz="1800" dirty="0"/>
              <a:t>– what the user sees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Interpreting user actions </a:t>
            </a:r>
            <a:r>
              <a:rPr lang="en-US" sz="1800" dirty="0"/>
              <a:t>– deciding whether to modify the UI or data</a:t>
            </a:r>
          </a:p>
          <a:p>
            <a:r>
              <a:rPr lang="en-US" dirty="0"/>
              <a:t>These tasks are largely independent of each other</a:t>
            </a:r>
          </a:p>
          <a:p>
            <a:r>
              <a:rPr lang="en-US" dirty="0"/>
              <a:t>Model, view, and controller each get one task</a:t>
            </a:r>
          </a:p>
          <a:p>
            <a:pPr lvl="1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5CFB58-3254-193C-C26E-FD7BC985371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98EDAC-389D-F37B-CDE9-F2B6C042F885}"/>
              </a:ext>
            </a:extLst>
          </p:cNvPr>
          <p:cNvCxnSpPr>
            <a:cxnSpLocks/>
          </p:cNvCxnSpPr>
          <p:nvPr/>
        </p:nvCxnSpPr>
        <p:spPr>
          <a:xfrm>
            <a:off x="395288" y="1199347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1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"/>
            <a:ext cx="11391899" cy="17023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Database architecture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1001" y="1424193"/>
            <a:ext cx="10289944" cy="1530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Be careful with the database architecture, always use the proper length for specific column and never forget the indexes for searchable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77" y="3126533"/>
            <a:ext cx="8535591" cy="20100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9C7A4-BE9A-B05D-0EC5-14561343DBC4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796E3-DE57-28EB-FA9E-DF2CFBA773E1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9" y="216013"/>
            <a:ext cx="11391899" cy="92582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Table Cardinalities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577" y="1295079"/>
            <a:ext cx="10920845" cy="678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ONE – TO - ONE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9C7A4-BE9A-B05D-0EC5-14561343DBC4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796E3-DE57-28EB-FA9E-DF2CFBA773E1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9B65D2A-7698-8002-CFA4-BAC89C06A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93" y="1463091"/>
            <a:ext cx="6667392" cy="265170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17D0E1-D416-37A4-4B72-B6B35079211B}"/>
              </a:ext>
            </a:extLst>
          </p:cNvPr>
          <p:cNvSpPr txBox="1">
            <a:spLocks/>
          </p:cNvSpPr>
          <p:nvPr/>
        </p:nvSpPr>
        <p:spPr>
          <a:xfrm>
            <a:off x="635577" y="4918235"/>
            <a:ext cx="11711939" cy="1103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A5792"/>
                </a:solidFill>
                <a:effectLst/>
                <a:latin typeface="crimson text"/>
              </a:rPr>
              <a:t>Laravel 9 One to One Relationship Example</a:t>
            </a:r>
          </a:p>
          <a:p>
            <a:endParaRPr lang="en-US" dirty="0"/>
          </a:p>
          <a:p>
            <a:r>
              <a:rPr lang="en-US" dirty="0"/>
              <a:t>https://www.itsolutionstuff.com/post/laravel-9-one-to-one-relationship-exampleexample.html</a:t>
            </a:r>
          </a:p>
        </p:txBody>
      </p:sp>
    </p:spTree>
    <p:extLst>
      <p:ext uri="{BB962C8B-B14F-4D97-AF65-F5344CB8AC3E}">
        <p14:creationId xmlns:p14="http://schemas.microsoft.com/office/powerpoint/2010/main" val="41822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9" y="216013"/>
            <a:ext cx="11391899" cy="925828"/>
          </a:xfrm>
        </p:spPr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Table Cardinalities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577" y="1295079"/>
            <a:ext cx="10920845" cy="678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ONE – TO - MANY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9C7A4-BE9A-B05D-0EC5-14561343DBC4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796E3-DE57-28EB-FA9E-DF2CFBA773E1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8246052-F217-4748-48B1-2A94179B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67" y="1920000"/>
            <a:ext cx="10473933" cy="29256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588144-1FF2-CB64-F7E7-95BFE579CE3B}"/>
              </a:ext>
            </a:extLst>
          </p:cNvPr>
          <p:cNvSpPr txBox="1">
            <a:spLocks/>
          </p:cNvSpPr>
          <p:nvPr/>
        </p:nvSpPr>
        <p:spPr>
          <a:xfrm>
            <a:off x="635577" y="4918235"/>
            <a:ext cx="11711939" cy="1103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A5792"/>
                </a:solidFill>
                <a:effectLst/>
                <a:latin typeface="crimson text"/>
              </a:rPr>
              <a:t>Laravel 9 One to Many Relationship Example</a:t>
            </a:r>
          </a:p>
          <a:p>
            <a:endParaRPr lang="en-US" dirty="0"/>
          </a:p>
          <a:p>
            <a:r>
              <a:rPr lang="en-US" dirty="0"/>
              <a:t>https://www.itsolutionstuff.com/post/laravel-9-one-to-many-eloquent-relationship-tutorialexample.html</a:t>
            </a:r>
          </a:p>
        </p:txBody>
      </p:sp>
    </p:spTree>
    <p:extLst>
      <p:ext uri="{BB962C8B-B14F-4D97-AF65-F5344CB8AC3E}">
        <p14:creationId xmlns:p14="http://schemas.microsoft.com/office/powerpoint/2010/main" val="927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9" y="216013"/>
            <a:ext cx="11391899" cy="925828"/>
          </a:xfrm>
        </p:spPr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Table Cardinalities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577" y="1295079"/>
            <a:ext cx="10920845" cy="678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MANY – TO - MANY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9C7A4-BE9A-B05D-0EC5-14561343DBC4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796E3-DE57-28EB-FA9E-DF2CFBA773E1}"/>
              </a:ext>
            </a:extLst>
          </p:cNvPr>
          <p:cNvCxnSpPr>
            <a:cxnSpLocks/>
          </p:cNvCxnSpPr>
          <p:nvPr/>
        </p:nvCxnSpPr>
        <p:spPr>
          <a:xfrm>
            <a:off x="83127" y="1159013"/>
            <a:ext cx="6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3DA586F-66F9-5FD2-9BC8-884F6EFB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92" y="1880254"/>
            <a:ext cx="7977374" cy="250320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C515DF-7D34-AC85-6D19-DFE453E717A6}"/>
              </a:ext>
            </a:extLst>
          </p:cNvPr>
          <p:cNvSpPr txBox="1">
            <a:spLocks/>
          </p:cNvSpPr>
          <p:nvPr/>
        </p:nvSpPr>
        <p:spPr>
          <a:xfrm>
            <a:off x="635577" y="4918235"/>
            <a:ext cx="11711939" cy="1103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A5792"/>
                </a:solidFill>
                <a:effectLst/>
                <a:latin typeface="crimson text"/>
              </a:rPr>
              <a:t>Laravel 9 Many-to-Many Relationship Example</a:t>
            </a:r>
          </a:p>
          <a:p>
            <a:endParaRPr lang="en-US" dirty="0"/>
          </a:p>
          <a:p>
            <a:r>
              <a:rPr lang="en-US" dirty="0"/>
              <a:t>https://www.itsolutionstuff.com/post/laravel-9-many-to-many-eloquent-relationship-tutorialexample.html</a:t>
            </a:r>
          </a:p>
        </p:txBody>
      </p:sp>
    </p:spTree>
    <p:extLst>
      <p:ext uri="{BB962C8B-B14F-4D97-AF65-F5344CB8AC3E}">
        <p14:creationId xmlns:p14="http://schemas.microsoft.com/office/powerpoint/2010/main" val="19511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"/>
            <a:ext cx="6241627" cy="1004355"/>
          </a:xfrm>
        </p:spPr>
        <p:txBody>
          <a:bodyPr/>
          <a:lstStyle/>
          <a:p>
            <a:r>
              <a:rPr lang="en-US" dirty="0"/>
              <a:t>Big 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8640" y="1176865"/>
            <a:ext cx="4844628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Avoid the big query unless you really have to do it. The big query is hard to debug and understand. </a:t>
            </a:r>
          </a:p>
          <a:p>
            <a:r>
              <a:rPr lang="en-US" sz="2000" dirty="0"/>
              <a:t>You can merge the small queries into one to save the CPU time on the server, but sometimes the query becomes way too big.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00" y="0"/>
            <a:ext cx="6606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01" y="3827990"/>
            <a:ext cx="3030009" cy="303000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49F5B5-3DB2-08F1-2CF3-BE742EBCB56C}"/>
              </a:ext>
            </a:extLst>
          </p:cNvPr>
          <p:cNvCxnSpPr>
            <a:cxnSpLocks/>
          </p:cNvCxnSpPr>
          <p:nvPr/>
        </p:nvCxnSpPr>
        <p:spPr>
          <a:xfrm>
            <a:off x="0" y="817268"/>
            <a:ext cx="5514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5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45" y="1"/>
            <a:ext cx="10972754" cy="1702340"/>
          </a:xfrm>
        </p:spPr>
        <p:txBody>
          <a:bodyPr/>
          <a:lstStyle/>
          <a:p>
            <a:r>
              <a:rPr lang="en-US" dirty="0"/>
              <a:t>Don’t forget the </a:t>
            </a:r>
            <a:r>
              <a:rPr lang="en-US" dirty="0" err="1"/>
              <a:t>PHPDoc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245" y="851171"/>
            <a:ext cx="10289944" cy="1530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Don’t forget to write comments for each method or complicated logic. The </a:t>
            </a:r>
            <a:r>
              <a:rPr lang="en-US" sz="2000" dirty="0" err="1"/>
              <a:t>PHPDoc</a:t>
            </a:r>
            <a:r>
              <a:rPr lang="en-US" sz="2000" dirty="0"/>
              <a:t> comments are helping the IDE to autosuggest easier and the developers to understand the piece of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52" y="2469223"/>
            <a:ext cx="6144482" cy="32198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82B85-91A2-910C-B22C-323CD10C6B6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03" y="2315250"/>
            <a:ext cx="11143794" cy="11137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3. Team-wise Implementation of the Projects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9E706A-C8C7-0534-8460-BF83C05DB08E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4246F-F16D-5586-862B-0BFD6A3C35B6}"/>
              </a:ext>
            </a:extLst>
          </p:cNvPr>
          <p:cNvCxnSpPr>
            <a:cxnSpLocks/>
          </p:cNvCxnSpPr>
          <p:nvPr/>
        </p:nvCxnSpPr>
        <p:spPr>
          <a:xfrm>
            <a:off x="-20548" y="531812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135" y="1967115"/>
            <a:ext cx="6243782" cy="1616363"/>
          </a:xfrm>
        </p:spPr>
        <p:txBody>
          <a:bodyPr/>
          <a:lstStyle/>
          <a:p>
            <a:r>
              <a:rPr lang="en-US" dirty="0"/>
              <a:t>Thank you! Questions?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66754F-D835-222C-9349-B6165762F3DA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99668" y="1099516"/>
            <a:ext cx="7600230" cy="517288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NZ" dirty="0"/>
              <a:t>A </a:t>
            </a:r>
            <a:r>
              <a:rPr lang="en-NZ" b="1" dirty="0">
                <a:solidFill>
                  <a:schemeClr val="accent1"/>
                </a:solidFill>
              </a:rPr>
              <a:t>controller</a:t>
            </a:r>
            <a:r>
              <a:rPr lang="en-NZ" dirty="0"/>
              <a:t> can </a:t>
            </a:r>
            <a:r>
              <a:rPr lang="en-NZ" u="sng" dirty="0"/>
              <a:t>send commands to the model </a:t>
            </a:r>
            <a:r>
              <a:rPr lang="en-NZ" dirty="0"/>
              <a:t>to update the model's state (e.g., editing a document). </a:t>
            </a:r>
          </a:p>
          <a:p>
            <a:pPr lvl="1" algn="just"/>
            <a:r>
              <a:rPr lang="en-NZ" dirty="0"/>
              <a:t>It can also send commands to its associated view to change the view's presentation of the model.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NZ" dirty="0"/>
              <a:t>A </a:t>
            </a:r>
            <a:r>
              <a:rPr lang="en-NZ" b="1" dirty="0">
                <a:solidFill>
                  <a:schemeClr val="accent1"/>
                </a:solidFill>
              </a:rPr>
              <a:t>model</a:t>
            </a:r>
            <a:r>
              <a:rPr lang="en-NZ" dirty="0">
                <a:solidFill>
                  <a:schemeClr val="accent1"/>
                </a:solidFill>
              </a:rPr>
              <a:t> </a:t>
            </a:r>
            <a:r>
              <a:rPr lang="en-NZ" u="sng" dirty="0"/>
              <a:t>notifies its associated views and controllers </a:t>
            </a:r>
            <a:r>
              <a:rPr lang="en-NZ" dirty="0"/>
              <a:t>when there has been a change in its state. </a:t>
            </a:r>
          </a:p>
          <a:p>
            <a:pPr lvl="1" algn="just"/>
            <a:r>
              <a:rPr lang="en-NZ" dirty="0"/>
              <a:t>This notification allows the views to produce updated output, and the controllers to change the available set of commands. </a:t>
            </a:r>
          </a:p>
          <a:p>
            <a:pPr lvl="1" algn="just"/>
            <a:r>
              <a:rPr lang="en-NZ" dirty="0"/>
              <a:t>In some cases, an MVC implementation may instead be 'passive' and other components must poll the model for updates rather than being notified.</a:t>
            </a:r>
          </a:p>
          <a:p>
            <a:pPr algn="just"/>
            <a:r>
              <a:rPr lang="en-NZ" dirty="0"/>
              <a:t>A </a:t>
            </a:r>
            <a:r>
              <a:rPr lang="en-NZ" b="1" dirty="0">
                <a:solidFill>
                  <a:schemeClr val="accent1"/>
                </a:solidFill>
              </a:rPr>
              <a:t>view</a:t>
            </a:r>
            <a:r>
              <a:rPr lang="en-NZ" dirty="0"/>
              <a:t> </a:t>
            </a:r>
            <a:r>
              <a:rPr lang="en-NZ" u="sng" dirty="0"/>
              <a:t>requests information from the model </a:t>
            </a:r>
            <a:r>
              <a:rPr lang="en-NZ" dirty="0"/>
              <a:t>that it uses to generate an output representation for the user.</a:t>
            </a:r>
          </a:p>
        </p:txBody>
      </p:sp>
      <p:pic>
        <p:nvPicPr>
          <p:cNvPr id="1026" name="Picture 2" descr="http://upload.wikimedia.org/wikipedia/commons/thumb/a/a0/MVC-Process.svg/2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18" y="1171740"/>
            <a:ext cx="4199782" cy="46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69799" y="6113558"/>
            <a:ext cx="8409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hlinkClick r:id="rId3"/>
              </a:rPr>
              <a:t>[http://en.wikipedia.org/wiki/Model%E2%80%93view%E2%80%93controller</a:t>
            </a:r>
            <a:r>
              <a:rPr lang="en-NZ" dirty="0">
                <a:solidFill>
                  <a:schemeClr val="accent2"/>
                </a:solidFill>
              </a:rPr>
              <a:t>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0393AC-82CA-17DB-F443-90E89BC78F26}"/>
              </a:ext>
            </a:extLst>
          </p:cNvPr>
          <p:cNvCxnSpPr>
            <a:cxnSpLocks/>
          </p:cNvCxnSpPr>
          <p:nvPr/>
        </p:nvCxnSpPr>
        <p:spPr>
          <a:xfrm>
            <a:off x="1410127" y="6456003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2A72B9-1FBB-67EF-06C9-983538C7AE5F}"/>
              </a:ext>
            </a:extLst>
          </p:cNvPr>
          <p:cNvCxnSpPr>
            <a:cxnSpLocks/>
          </p:cNvCxnSpPr>
          <p:nvPr/>
        </p:nvCxnSpPr>
        <p:spPr>
          <a:xfrm>
            <a:off x="295970" y="905640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3425" y="346265"/>
            <a:ext cx="10515600" cy="48409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Illustration of MVC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5CFB58-3254-193C-C26E-FD7BC985371C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98EDAC-389D-F37B-CDE9-F2B6C042F885}"/>
              </a:ext>
            </a:extLst>
          </p:cNvPr>
          <p:cNvCxnSpPr>
            <a:cxnSpLocks/>
          </p:cNvCxnSpPr>
          <p:nvPr/>
        </p:nvCxnSpPr>
        <p:spPr>
          <a:xfrm>
            <a:off x="295970" y="902167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F75381-D822-909D-CF76-60F6C2F714F7}"/>
              </a:ext>
            </a:extLst>
          </p:cNvPr>
          <p:cNvGrpSpPr/>
          <p:nvPr/>
        </p:nvGrpSpPr>
        <p:grpSpPr>
          <a:xfrm>
            <a:off x="952500" y="1438275"/>
            <a:ext cx="1028700" cy="4371985"/>
            <a:chOff x="952500" y="1438275"/>
            <a:chExt cx="1028700" cy="43719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E93EEA-59E0-0770-5D41-1BFF0927EB53}"/>
                </a:ext>
              </a:extLst>
            </p:cNvPr>
            <p:cNvSpPr/>
            <p:nvPr/>
          </p:nvSpPr>
          <p:spPr>
            <a:xfrm>
              <a:off x="952500" y="1438275"/>
              <a:ext cx="1028700" cy="390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92C174-134C-E178-405B-FF9584FC9FC1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1828800"/>
              <a:ext cx="0" cy="3981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A6B48-7A59-31CF-43CF-668C06A6A746}"/>
              </a:ext>
            </a:extLst>
          </p:cNvPr>
          <p:cNvCxnSpPr>
            <a:cxnSpLocks/>
          </p:cNvCxnSpPr>
          <p:nvPr/>
        </p:nvCxnSpPr>
        <p:spPr>
          <a:xfrm>
            <a:off x="1463040" y="1828790"/>
            <a:ext cx="0" cy="3760480"/>
          </a:xfrm>
          <a:prstGeom prst="line">
            <a:avLst/>
          </a:prstGeom>
          <a:ln w="174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2E79AA-72ED-50F2-1E2C-182B1E7D97CE}"/>
              </a:ext>
            </a:extLst>
          </p:cNvPr>
          <p:cNvGrpSpPr/>
          <p:nvPr/>
        </p:nvGrpSpPr>
        <p:grpSpPr>
          <a:xfrm>
            <a:off x="2887979" y="1449695"/>
            <a:ext cx="1261109" cy="4383415"/>
            <a:chOff x="952499" y="1438275"/>
            <a:chExt cx="1261109" cy="438341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969B7F-234B-A10A-7344-19D50DCA997D}"/>
                </a:ext>
              </a:extLst>
            </p:cNvPr>
            <p:cNvSpPr/>
            <p:nvPr/>
          </p:nvSpPr>
          <p:spPr>
            <a:xfrm>
              <a:off x="952499" y="1438275"/>
              <a:ext cx="1261109" cy="399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71D746-0301-004A-D6C4-10BEA9D39708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1840230"/>
              <a:ext cx="0" cy="398146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9CBFD5-710E-8FB4-4590-3AF21CA9AE28}"/>
              </a:ext>
            </a:extLst>
          </p:cNvPr>
          <p:cNvCxnSpPr>
            <a:cxnSpLocks/>
          </p:cNvCxnSpPr>
          <p:nvPr/>
        </p:nvCxnSpPr>
        <p:spPr>
          <a:xfrm>
            <a:off x="3535680" y="2320290"/>
            <a:ext cx="0" cy="3280400"/>
          </a:xfrm>
          <a:prstGeom prst="line">
            <a:avLst/>
          </a:prstGeom>
          <a:ln w="174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641D2F-C30F-BE80-EB94-8BE1101103CD}"/>
              </a:ext>
            </a:extLst>
          </p:cNvPr>
          <p:cNvGrpSpPr/>
          <p:nvPr/>
        </p:nvGrpSpPr>
        <p:grpSpPr>
          <a:xfrm>
            <a:off x="5212079" y="1453505"/>
            <a:ext cx="1261109" cy="4383415"/>
            <a:chOff x="952499" y="1438275"/>
            <a:chExt cx="1261109" cy="43834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2DCA81-83E8-7079-5F48-3CEEBD4B0A33}"/>
                </a:ext>
              </a:extLst>
            </p:cNvPr>
            <p:cNvSpPr/>
            <p:nvPr/>
          </p:nvSpPr>
          <p:spPr>
            <a:xfrm>
              <a:off x="952499" y="1438275"/>
              <a:ext cx="1261109" cy="399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9E0EBB-6973-17CA-7C9E-2D717D410691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1840230"/>
              <a:ext cx="0" cy="398146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D71A8F-E8DE-3444-640E-1287AA382505}"/>
              </a:ext>
            </a:extLst>
          </p:cNvPr>
          <p:cNvCxnSpPr>
            <a:cxnSpLocks/>
          </p:cNvCxnSpPr>
          <p:nvPr/>
        </p:nvCxnSpPr>
        <p:spPr>
          <a:xfrm>
            <a:off x="5859780" y="2735580"/>
            <a:ext cx="0" cy="1104900"/>
          </a:xfrm>
          <a:prstGeom prst="line">
            <a:avLst/>
          </a:prstGeom>
          <a:ln w="174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1849A4-CC25-6CD0-F55B-06F1F4F39C58}"/>
              </a:ext>
            </a:extLst>
          </p:cNvPr>
          <p:cNvGrpSpPr/>
          <p:nvPr/>
        </p:nvGrpSpPr>
        <p:grpSpPr>
          <a:xfrm>
            <a:off x="7753349" y="1426845"/>
            <a:ext cx="1261109" cy="4383415"/>
            <a:chOff x="952499" y="1438275"/>
            <a:chExt cx="1261109" cy="438341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4CCDAF-34F5-86F3-2E7E-0557CB231ECC}"/>
                </a:ext>
              </a:extLst>
            </p:cNvPr>
            <p:cNvSpPr/>
            <p:nvPr/>
          </p:nvSpPr>
          <p:spPr>
            <a:xfrm>
              <a:off x="952499" y="1438275"/>
              <a:ext cx="1261109" cy="399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620ECA-DA50-C1C1-AB88-EA4C22957AC0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1840230"/>
              <a:ext cx="0" cy="398146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855450-35EC-A7CC-391B-2558DA71B142}"/>
              </a:ext>
            </a:extLst>
          </p:cNvPr>
          <p:cNvCxnSpPr>
            <a:cxnSpLocks/>
          </p:cNvCxnSpPr>
          <p:nvPr/>
        </p:nvCxnSpPr>
        <p:spPr>
          <a:xfrm>
            <a:off x="8401050" y="4278620"/>
            <a:ext cx="0" cy="1104900"/>
          </a:xfrm>
          <a:prstGeom prst="line">
            <a:avLst/>
          </a:prstGeom>
          <a:ln w="174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BA822E-D734-2949-B1F6-C977E4412F5F}"/>
              </a:ext>
            </a:extLst>
          </p:cNvPr>
          <p:cNvCxnSpPr>
            <a:cxnSpLocks/>
          </p:cNvCxnSpPr>
          <p:nvPr/>
        </p:nvCxnSpPr>
        <p:spPr>
          <a:xfrm>
            <a:off x="1565910" y="2468880"/>
            <a:ext cx="185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B78164-7D38-1193-D43B-61C2610CB7CA}"/>
              </a:ext>
            </a:extLst>
          </p:cNvPr>
          <p:cNvCxnSpPr>
            <a:cxnSpLocks/>
          </p:cNvCxnSpPr>
          <p:nvPr/>
        </p:nvCxnSpPr>
        <p:spPr>
          <a:xfrm>
            <a:off x="3638550" y="2769870"/>
            <a:ext cx="212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E4E882-BABA-689F-547E-D69A611A2397}"/>
              </a:ext>
            </a:extLst>
          </p:cNvPr>
          <p:cNvCxnSpPr>
            <a:cxnSpLocks/>
          </p:cNvCxnSpPr>
          <p:nvPr/>
        </p:nvCxnSpPr>
        <p:spPr>
          <a:xfrm>
            <a:off x="3638550" y="4293870"/>
            <a:ext cx="4682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1B9F980-602D-5DC3-EEB4-2ABD28C46768}"/>
              </a:ext>
            </a:extLst>
          </p:cNvPr>
          <p:cNvSpPr/>
          <p:nvPr/>
        </p:nvSpPr>
        <p:spPr>
          <a:xfrm>
            <a:off x="1588775" y="2158406"/>
            <a:ext cx="1729736" cy="3003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51ECC8-2FAE-6EBE-9E90-26494467C5A3}"/>
              </a:ext>
            </a:extLst>
          </p:cNvPr>
          <p:cNvSpPr/>
          <p:nvPr/>
        </p:nvSpPr>
        <p:spPr>
          <a:xfrm>
            <a:off x="3764285" y="2447966"/>
            <a:ext cx="1729736" cy="3003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610881-B6C0-A702-C7F2-5A379A9773C6}"/>
              </a:ext>
            </a:extLst>
          </p:cNvPr>
          <p:cNvSpPr/>
          <p:nvPr/>
        </p:nvSpPr>
        <p:spPr>
          <a:xfrm>
            <a:off x="4018822" y="4033915"/>
            <a:ext cx="3730716" cy="254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Data retrieved from the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8443B9-C6EF-2885-24F8-FCE5F4A56DF2}"/>
              </a:ext>
            </a:extLst>
          </p:cNvPr>
          <p:cNvCxnSpPr>
            <a:cxnSpLocks/>
          </p:cNvCxnSpPr>
          <p:nvPr/>
        </p:nvCxnSpPr>
        <p:spPr>
          <a:xfrm flipH="1">
            <a:off x="3638550" y="3741420"/>
            <a:ext cx="212217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7D7CE6-E0B5-1D3C-0988-EEAB6DBD0228}"/>
              </a:ext>
            </a:extLst>
          </p:cNvPr>
          <p:cNvCxnSpPr>
            <a:cxnSpLocks/>
          </p:cNvCxnSpPr>
          <p:nvPr/>
        </p:nvCxnSpPr>
        <p:spPr>
          <a:xfrm flipH="1">
            <a:off x="3638550" y="5322570"/>
            <a:ext cx="468249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639ADA-75E9-32CE-F74A-A055CCE884B6}"/>
              </a:ext>
            </a:extLst>
          </p:cNvPr>
          <p:cNvCxnSpPr>
            <a:cxnSpLocks/>
          </p:cNvCxnSpPr>
          <p:nvPr/>
        </p:nvCxnSpPr>
        <p:spPr>
          <a:xfrm flipH="1">
            <a:off x="1565910" y="5520690"/>
            <a:ext cx="185166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7E61C85-3C99-BEFD-E531-6BC8BECBD783}"/>
              </a:ext>
            </a:extLst>
          </p:cNvPr>
          <p:cNvSpPr/>
          <p:nvPr/>
        </p:nvSpPr>
        <p:spPr>
          <a:xfrm>
            <a:off x="3878584" y="3402058"/>
            <a:ext cx="1729736" cy="3003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5580E1-74F3-43E5-BB8A-F8D24BD8A25E}"/>
              </a:ext>
            </a:extLst>
          </p:cNvPr>
          <p:cNvSpPr/>
          <p:nvPr/>
        </p:nvSpPr>
        <p:spPr>
          <a:xfrm>
            <a:off x="4895852" y="5104524"/>
            <a:ext cx="2853686" cy="217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Formatted output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8E0AB8-FCFA-BD76-7F30-1D39D47A75C2}"/>
              </a:ext>
            </a:extLst>
          </p:cNvPr>
          <p:cNvSpPr/>
          <p:nvPr/>
        </p:nvSpPr>
        <p:spPr>
          <a:xfrm>
            <a:off x="1626868" y="5173103"/>
            <a:ext cx="1725928" cy="3037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4147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44" y="387225"/>
            <a:ext cx="11234476" cy="47902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293" y="3228002"/>
            <a:ext cx="5388083" cy="293905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/>
              <a:t>Talks to data source to retrieve and store data</a:t>
            </a:r>
          </a:p>
        </p:txBody>
      </p:sp>
      <p:pic>
        <p:nvPicPr>
          <p:cNvPr id="1027" name="Picture 3" descr="C:\Users\Krysta\AppData\Local\Microsoft\Windows\Temporary Internet Files\Content.IE5\S4HL8IL9\MC9002516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10127" y="3933874"/>
            <a:ext cx="3185007" cy="252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749094" y="1397351"/>
            <a:ext cx="6118411" cy="1830651"/>
            <a:chOff x="5105400" y="1981200"/>
            <a:chExt cx="3352800" cy="1830651"/>
          </a:xfrm>
        </p:grpSpPr>
        <p:sp>
          <p:nvSpPr>
            <p:cNvPr id="7" name="Cloud Callout 6"/>
            <p:cNvSpPr/>
            <p:nvPr/>
          </p:nvSpPr>
          <p:spPr>
            <a:xfrm>
              <a:off x="5105400" y="1981200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20591" y="2362200"/>
              <a:ext cx="27224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Which database table is the requested data stored in?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94326" y="3629998"/>
            <a:ext cx="5454616" cy="1830651"/>
            <a:chOff x="5198918" y="4284639"/>
            <a:chExt cx="3352800" cy="1830651"/>
          </a:xfrm>
        </p:grpSpPr>
        <p:sp>
          <p:nvSpPr>
            <p:cNvPr id="20" name="Cloud Callout 19"/>
            <p:cNvSpPr/>
            <p:nvPr/>
          </p:nvSpPr>
          <p:spPr>
            <a:xfrm>
              <a:off x="5198918" y="4284639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9808" y="4738299"/>
              <a:ext cx="27293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What SQL query will get me the data</a:t>
              </a:r>
            </a:p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need?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C7E115-012B-4E31-428A-1BD0A0F9DAB8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50FB5-D8CB-6D4E-ECDA-72C681C2FF21}"/>
              </a:ext>
            </a:extLst>
          </p:cNvPr>
          <p:cNvCxnSpPr>
            <a:cxnSpLocks/>
          </p:cNvCxnSpPr>
          <p:nvPr/>
        </p:nvCxnSpPr>
        <p:spPr>
          <a:xfrm>
            <a:off x="197644" y="928500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970" y="528818"/>
            <a:ext cx="10515600" cy="4148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3454" y="1554480"/>
            <a:ext cx="3886200" cy="374070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/>
              <a:t>Asks the model for data and presents it in a user-friendly format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76286" y="1248101"/>
            <a:ext cx="5916503" cy="2309525"/>
            <a:chOff x="5105400" y="1981200"/>
            <a:chExt cx="3352800" cy="1884820"/>
          </a:xfrm>
        </p:grpSpPr>
        <p:sp>
          <p:nvSpPr>
            <p:cNvPr id="7" name="Cloud Callout 6"/>
            <p:cNvSpPr/>
            <p:nvPr/>
          </p:nvSpPr>
          <p:spPr>
            <a:xfrm>
              <a:off x="5105400" y="1981200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29695" y="2296360"/>
              <a:ext cx="25042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Would this text look better in blue or red? In the bottom corner</a:t>
              </a:r>
            </a:p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or front and center?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25046" y="3893725"/>
            <a:ext cx="5417330" cy="1830651"/>
            <a:chOff x="5198918" y="4284639"/>
            <a:chExt cx="3352800" cy="1830651"/>
          </a:xfrm>
        </p:grpSpPr>
        <p:sp>
          <p:nvSpPr>
            <p:cNvPr id="20" name="Cloud Callout 19"/>
            <p:cNvSpPr/>
            <p:nvPr/>
          </p:nvSpPr>
          <p:spPr>
            <a:xfrm>
              <a:off x="5198918" y="4284639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9808" y="4738299"/>
              <a:ext cx="2729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Should these items go in a dropdown list or radio buttons?</a:t>
              </a:r>
            </a:p>
          </p:txBody>
        </p:sp>
      </p:grpSp>
      <p:pic>
        <p:nvPicPr>
          <p:cNvPr id="12" name="Picture 5" descr="C:\Users\Krysta\AppData\Local\Microsoft\Windows\Temporary Internet Files\Content.IE5\CNGTQUGR\MC9002504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46" y="3604970"/>
            <a:ext cx="2605203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433E0F-065B-B87F-38ED-5A43C8C4AAAF}"/>
              </a:ext>
            </a:extLst>
          </p:cNvPr>
          <p:cNvCxnSpPr>
            <a:cxnSpLocks/>
          </p:cNvCxnSpPr>
          <p:nvPr/>
        </p:nvCxnSpPr>
        <p:spPr>
          <a:xfrm>
            <a:off x="1410127" y="6456004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5CA3F1-8D0C-3CC4-D73B-6F204C74AC6D}"/>
              </a:ext>
            </a:extLst>
          </p:cNvPr>
          <p:cNvCxnSpPr>
            <a:cxnSpLocks/>
          </p:cNvCxnSpPr>
          <p:nvPr/>
        </p:nvCxnSpPr>
        <p:spPr>
          <a:xfrm>
            <a:off x="295970" y="1054230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969" y="462686"/>
            <a:ext cx="10515600" cy="6003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Controller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142" y="2097396"/>
            <a:ext cx="4939246" cy="322535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/>
              <a:t>Listens for the user to change data or state in the UI, notifying the model or view accordingly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41734" y="1543581"/>
            <a:ext cx="5253318" cy="1830651"/>
            <a:chOff x="5105400" y="1981200"/>
            <a:chExt cx="3352800" cy="1830651"/>
          </a:xfrm>
        </p:grpSpPr>
        <p:sp>
          <p:nvSpPr>
            <p:cNvPr id="7" name="Cloud Callout 6"/>
            <p:cNvSpPr/>
            <p:nvPr/>
          </p:nvSpPr>
          <p:spPr>
            <a:xfrm>
              <a:off x="5105400" y="1981200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29695" y="2296360"/>
              <a:ext cx="25042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The user just clicked the “hide details” button. I better tell the view.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35769" y="3940858"/>
            <a:ext cx="5820742" cy="1830651"/>
            <a:chOff x="4804286" y="4962971"/>
            <a:chExt cx="3352800" cy="1830651"/>
          </a:xfrm>
        </p:grpSpPr>
        <p:sp>
          <p:nvSpPr>
            <p:cNvPr id="20" name="Cloud Callout 19"/>
            <p:cNvSpPr/>
            <p:nvPr/>
          </p:nvSpPr>
          <p:spPr>
            <a:xfrm>
              <a:off x="4804286" y="4962971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58904" y="5278131"/>
              <a:ext cx="27293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The user just changed the event details. I better let the model know to update the data.</a:t>
              </a:r>
            </a:p>
          </p:txBody>
        </p:sp>
      </p:grpSp>
      <p:pic>
        <p:nvPicPr>
          <p:cNvPr id="2050" name="Picture 2" descr="C:\Users\Krysta\AppData\Local\Microsoft\Windows\Temporary Internet Files\Content.IE5\QEV7LSE9\MC9001871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68" y="4644296"/>
            <a:ext cx="2209800" cy="181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CD9157-871D-1E7B-BD61-564A788DC3D9}"/>
              </a:ext>
            </a:extLst>
          </p:cNvPr>
          <p:cNvCxnSpPr>
            <a:cxnSpLocks/>
          </p:cNvCxnSpPr>
          <p:nvPr/>
        </p:nvCxnSpPr>
        <p:spPr>
          <a:xfrm>
            <a:off x="1410127" y="6456003"/>
            <a:ext cx="1068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399062-B411-8B4E-8393-26BA95B65DC8}"/>
              </a:ext>
            </a:extLst>
          </p:cNvPr>
          <p:cNvCxnSpPr>
            <a:cxnSpLocks/>
          </p:cNvCxnSpPr>
          <p:nvPr/>
        </p:nvCxnSpPr>
        <p:spPr>
          <a:xfrm>
            <a:off x="197644" y="1046162"/>
            <a:ext cx="117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8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6400</TotalTime>
  <Words>2195</Words>
  <Application>Microsoft Office PowerPoint</Application>
  <PresentationFormat>Widescreen</PresentationFormat>
  <Paragraphs>302</Paragraphs>
  <Slides>47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ADLaM Display</vt:lpstr>
      <vt:lpstr>Amasis MT Pro Black</vt:lpstr>
      <vt:lpstr>Arial</vt:lpstr>
      <vt:lpstr>Arial Rounded MT Bold</vt:lpstr>
      <vt:lpstr>Calibri</vt:lpstr>
      <vt:lpstr>Calibri Light</vt:lpstr>
      <vt:lpstr>crimson text</vt:lpstr>
      <vt:lpstr>Times New Roman</vt:lpstr>
      <vt:lpstr>Wingdings</vt:lpstr>
      <vt:lpstr>Office Theme</vt:lpstr>
      <vt:lpstr>Software Design and Development</vt:lpstr>
      <vt:lpstr>Contents</vt:lpstr>
      <vt:lpstr>1. Model View Controller</vt:lpstr>
      <vt:lpstr>MVC – Model View Controller  </vt:lpstr>
      <vt:lpstr>PowerPoint Presentation</vt:lpstr>
      <vt:lpstr>Illustration of MVC  </vt:lpstr>
      <vt:lpstr>Model</vt:lpstr>
      <vt:lpstr>View</vt:lpstr>
      <vt:lpstr>Controller</vt:lpstr>
      <vt:lpstr>Benefits of MVC</vt:lpstr>
      <vt:lpstr>MVC Flow in Theory</vt:lpstr>
      <vt:lpstr>MVC Flow in Practice</vt:lpstr>
      <vt:lpstr>Coding structures</vt:lpstr>
      <vt:lpstr>2. Development with Laravel Framework as Case Study</vt:lpstr>
      <vt:lpstr>Laravel’s Model-based Architecture</vt:lpstr>
      <vt:lpstr>Content</vt:lpstr>
      <vt:lpstr>Unit 1: Laravel Overview</vt:lpstr>
      <vt:lpstr> …</vt:lpstr>
      <vt:lpstr>Installation</vt:lpstr>
      <vt:lpstr>What is?</vt:lpstr>
      <vt:lpstr>Main components</vt:lpstr>
      <vt:lpstr>Let’s install Laravel</vt:lpstr>
      <vt:lpstr>Unit 1: Laravel Overview</vt:lpstr>
      <vt:lpstr>Advantages</vt:lpstr>
      <vt:lpstr>Features of Laravel</vt:lpstr>
      <vt:lpstr>Features </vt:lpstr>
      <vt:lpstr>Features </vt:lpstr>
      <vt:lpstr>                                   The structure</vt:lpstr>
      <vt:lpstr>PowerPoint Presentation</vt:lpstr>
      <vt:lpstr>  Artisan !</vt:lpstr>
      <vt:lpstr>Routing</vt:lpstr>
      <vt:lpstr>Middleware</vt:lpstr>
      <vt:lpstr>Blade</vt:lpstr>
      <vt:lpstr>Eloquent &amp; Database</vt:lpstr>
      <vt:lpstr>PowerPoint Presentation</vt:lpstr>
      <vt:lpstr>Practical task</vt:lpstr>
      <vt:lpstr>Best practices in Laravel</vt:lpstr>
      <vt:lpstr>Views mobility</vt:lpstr>
      <vt:lpstr>Forms security</vt:lpstr>
      <vt:lpstr>Database architecture</vt:lpstr>
      <vt:lpstr>Table Cardinalities</vt:lpstr>
      <vt:lpstr>Table Cardinalities</vt:lpstr>
      <vt:lpstr>Table Cardinalities</vt:lpstr>
      <vt:lpstr>Big Query</vt:lpstr>
      <vt:lpstr>Don’t forget the PHPDoc</vt:lpstr>
      <vt:lpstr>3. Team-wise Implementation of the Projects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Eric    HITIMANA</cp:lastModifiedBy>
  <cp:revision>143</cp:revision>
  <dcterms:created xsi:type="dcterms:W3CDTF">2017-08-06T19:49:08Z</dcterms:created>
  <dcterms:modified xsi:type="dcterms:W3CDTF">2023-11-20T10:36:20Z</dcterms:modified>
</cp:coreProperties>
</file>