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5143500" cx="9144000"/>
  <p:notesSz cx="6858000" cy="9144000"/>
  <p:embeddedFontLst>
    <p:embeddedFont>
      <p:font typeface="Raleway"/>
      <p:regular r:id="rId82"/>
      <p:bold r:id="rId83"/>
      <p:italic r:id="rId84"/>
      <p:boldItalic r:id="rId85"/>
    </p:embeddedFont>
    <p:embeddedFont>
      <p:font typeface="Roboto Medium"/>
      <p:regular r:id="rId86"/>
      <p:bold r:id="rId87"/>
      <p:italic r:id="rId88"/>
      <p:boldItalic r:id="rId89"/>
    </p:embeddedFont>
    <p:embeddedFont>
      <p:font typeface="Lato"/>
      <p:regular r:id="rId90"/>
      <p:bold r:id="rId91"/>
      <p:italic r:id="rId92"/>
      <p:boldItalic r:id="rId93"/>
    </p:embeddedFont>
    <p:embeddedFont>
      <p:font typeface="Raleway Thin"/>
      <p:regular r:id="rId94"/>
      <p:bold r:id="rId95"/>
      <p:italic r:id="rId96"/>
      <p:boldItalic r:id="rId97"/>
    </p:embeddedFont>
    <p:embeddedFont>
      <p:font typeface="Lato Black"/>
      <p:bold r:id="rId98"/>
      <p:boldItalic r:id="rId99"/>
    </p:embeddedFont>
    <p:embeddedFont>
      <p:font typeface="Roboto Mono"/>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Mono-boldItalic.fntdata"/><Relationship Id="rId102" Type="http://schemas.openxmlformats.org/officeDocument/2006/relationships/font" Target="fonts/RobotoMono-italic.fntdata"/><Relationship Id="rId101" Type="http://schemas.openxmlformats.org/officeDocument/2006/relationships/font" Target="fonts/RobotoMono-bold.fntdata"/><Relationship Id="rId100" Type="http://schemas.openxmlformats.org/officeDocument/2006/relationships/font" Target="fonts/RobotoMono-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alewayThin-bold.fntdata"/><Relationship Id="rId94" Type="http://schemas.openxmlformats.org/officeDocument/2006/relationships/font" Target="fonts/RalewayThin-regular.fntdata"/><Relationship Id="rId97" Type="http://schemas.openxmlformats.org/officeDocument/2006/relationships/font" Target="fonts/RalewayThin-boldItalic.fntdata"/><Relationship Id="rId96" Type="http://schemas.openxmlformats.org/officeDocument/2006/relationships/font" Target="fonts/RalewayThin-italic.fntdata"/><Relationship Id="rId11" Type="http://schemas.openxmlformats.org/officeDocument/2006/relationships/slide" Target="slides/slide6.xml"/><Relationship Id="rId99" Type="http://schemas.openxmlformats.org/officeDocument/2006/relationships/font" Target="fonts/LatoBlack-boldItalic.fntdata"/><Relationship Id="rId10" Type="http://schemas.openxmlformats.org/officeDocument/2006/relationships/slide" Target="slides/slide5.xml"/><Relationship Id="rId98" Type="http://schemas.openxmlformats.org/officeDocument/2006/relationships/font" Target="fonts/LatoBlack-bold.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Lato-bold.fntdata"/><Relationship Id="rId90" Type="http://schemas.openxmlformats.org/officeDocument/2006/relationships/font" Target="fonts/Lato-regular.fntdata"/><Relationship Id="rId93" Type="http://schemas.openxmlformats.org/officeDocument/2006/relationships/font" Target="fonts/Lato-boldItalic.fntdata"/><Relationship Id="rId92"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font" Target="fonts/Raleway-italic.fntdata"/><Relationship Id="rId83" Type="http://schemas.openxmlformats.org/officeDocument/2006/relationships/font" Target="fonts/Raleway-bold.fntdata"/><Relationship Id="rId86" Type="http://schemas.openxmlformats.org/officeDocument/2006/relationships/font" Target="fonts/RobotoMedium-regular.fntdata"/><Relationship Id="rId85" Type="http://schemas.openxmlformats.org/officeDocument/2006/relationships/font" Target="fonts/Raleway-boldItalic.fntdata"/><Relationship Id="rId88" Type="http://schemas.openxmlformats.org/officeDocument/2006/relationships/font" Target="fonts/RobotoMedium-italic.fntdata"/><Relationship Id="rId87" Type="http://schemas.openxmlformats.org/officeDocument/2006/relationships/font" Target="fonts/RobotoMedium-bold.fntdata"/><Relationship Id="rId89" Type="http://schemas.openxmlformats.org/officeDocument/2006/relationships/font" Target="fonts/RobotoMedium-boldItalic.fntdata"/><Relationship Id="rId80" Type="http://schemas.openxmlformats.org/officeDocument/2006/relationships/slide" Target="slides/slide75.xml"/><Relationship Id="rId82" Type="http://schemas.openxmlformats.org/officeDocument/2006/relationships/font" Target="fonts/Raleway-regular.fntdata"/><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11e324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11e324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4c870fb1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4c870fb1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4c870fb1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c870fb1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4c870fb1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4c870fb1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4c870fb1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c870fb1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4c870fb1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4c870fb1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4c870fb1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4c870fb1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4c870fb1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4c870fb1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4c870fb1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4c870fb1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4c870fb1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4c870fb1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4c870fb1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4c870fb1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4c81865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4c81865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4c870fb1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4c870fb1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4c870fb1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4c870fb1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4c870fb1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4c870fb1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4c870fb1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4c870fb1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4c870fb1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4c870fb1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84c870fb1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4c870fb1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84c870fb1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4c870fb1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4c870fb1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4c870fb1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84c870fb1f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4c870fb1f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84c870fb1f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84c870fb1f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about H1 tag, P tag, etc.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4c81865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4c81865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84c870fb1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4c870fb1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84c870fb1f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84c870fb1f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84c870fb1f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84c870fb1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84c870fb1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84c870fb1f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4c870fb1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4c870fb1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4c870fb1f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4c870fb1f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84c870fb1f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84c870fb1f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84c870fb1f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4c870fb1f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84c870fb1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84c870fb1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84c870fb1f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84c870fb1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4c870fb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4c870fb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Might be a lot of slide, and the material is too basic, but hey, it’s the first chapter.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84c870fb1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84c870fb1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84c870fb1f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84c870fb1f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84c870fb1f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84c870fb1f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84c870fb1f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84c870fb1f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84c870fb1f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84c870fb1f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84c870fb1f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84c870fb1f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84c870fb1f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84c870fb1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84c870fb1f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84c870fb1f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84c870fb1f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84c870fb1f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84c870fb1f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84c870fb1f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4c870fb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4c870fb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84c870fb1f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84c870fb1f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84c870fb1f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84c870fb1f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84c870fb1f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84c870fb1f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84c870fb1f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84c870fb1f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84c870fb1f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84c870fb1f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84c870fb1f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84c870fb1f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84c870fb1f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84c870fb1f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84c870fb1f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84c870fb1f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84c870fb1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84c870fb1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image, and overall story about themself.</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814901760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814901760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4c870fb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c870fb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814901760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814901760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814901760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814901760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814901760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814901760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814901760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814901760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814901760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814901760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82ed131dba_5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82ed131dba_5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82ed131dba_5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82ed131dba_5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8149017606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814901760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774cc325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774cc325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774cc3250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774cc3250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4c870fb1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4c870fb1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774cc3250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774cc325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74cc3250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74cc3250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774cc325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774cc325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74cc3250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74cc3250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774cc3250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774cc3250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814901760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814901760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80cfdece6d_3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80cfdece6d_3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4c870fb1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4c870fb1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4c870fb1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4c870fb1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73357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6.png"/><Relationship Id="rId6" Type="http://schemas.openxmlformats.org/officeDocument/2006/relationships/image" Target="../media/image34.png"/><Relationship Id="rId7" Type="http://schemas.openxmlformats.org/officeDocument/2006/relationships/image" Target="../media/image31.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30.png"/><Relationship Id="rId5"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3.png"/><Relationship Id="rId4" Type="http://schemas.openxmlformats.org/officeDocument/2006/relationships/image" Target="../media/image11.png"/><Relationship Id="rId5"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3.png"/><Relationship Id="rId4" Type="http://schemas.openxmlformats.org/officeDocument/2006/relationships/image" Target="../media/image39.png"/><Relationship Id="rId5"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3.png"/><Relationship Id="rId4" Type="http://schemas.openxmlformats.org/officeDocument/2006/relationships/image" Target="../media/image41.png"/><Relationship Id="rId5"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w3schools.com/cssref/css_selectors.asp" TargetMode="External"/><Relationship Id="rId4" Type="http://schemas.openxmlformats.org/officeDocument/2006/relationships/hyperlink" Target="https://developer.mozilla.org/en-US/docs/Web/CSS/CSS_Selectors" TargetMode="External"/><Relationship Id="rId5"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1.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1.png"/><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5.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9.png"/><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mailto:fnurhidayat@binar.co.id" TargetMode="External"/><Relationship Id="rId4" Type="http://schemas.openxmlformats.org/officeDocument/2006/relationships/image" Target="../media/image11.png"/><Relationship Id="rId5" Type="http://schemas.openxmlformats.org/officeDocument/2006/relationships/image" Target="../media/image5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4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4.png"/><Relationship Id="rId4" Type="http://schemas.openxmlformats.org/officeDocument/2006/relationships/hyperlink" Target="https://www.w3schools.com/css/"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665625" y="2507550"/>
            <a:ext cx="5959500" cy="1009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3000">
                <a:solidFill>
                  <a:srgbClr val="FFFFFF"/>
                </a:solidFill>
                <a:latin typeface="Raleway"/>
                <a:ea typeface="Raleway"/>
                <a:cs typeface="Raleway"/>
                <a:sym typeface="Raleway"/>
              </a:rPr>
              <a:t>CSS</a:t>
            </a:r>
            <a:endParaRPr b="1" sz="3000">
              <a:solidFill>
                <a:srgbClr val="FFFFFF"/>
              </a:solidFill>
              <a:latin typeface="Raleway"/>
              <a:ea typeface="Raleway"/>
              <a:cs typeface="Raleway"/>
              <a:sym typeface="Raleway"/>
            </a:endParaRPr>
          </a:p>
          <a:p>
            <a:pPr indent="0" lvl="0" marL="0" rtl="0" algn="l">
              <a:lnSpc>
                <a:spcPct val="100000"/>
              </a:lnSpc>
              <a:spcBef>
                <a:spcPts val="0"/>
              </a:spcBef>
              <a:spcAft>
                <a:spcPts val="0"/>
              </a:spcAft>
              <a:buNone/>
            </a:pPr>
            <a:r>
              <a:rPr b="1" lang="en">
                <a:solidFill>
                  <a:srgbClr val="FFFFFF"/>
                </a:solidFill>
                <a:latin typeface="Raleway"/>
                <a:ea typeface="Raleway"/>
                <a:cs typeface="Raleway"/>
                <a:sym typeface="Raleway"/>
              </a:rPr>
              <a:t>Silver</a:t>
            </a:r>
            <a:r>
              <a:rPr lang="en">
                <a:solidFill>
                  <a:srgbClr val="FFFFFF"/>
                </a:solidFill>
                <a:latin typeface="Raleway Thin"/>
                <a:ea typeface="Raleway Thin"/>
                <a:cs typeface="Raleway Thin"/>
                <a:sym typeface="Raleway Thin"/>
              </a:rPr>
              <a:t> - Chapter 1 - Topic 2</a:t>
            </a:r>
            <a:endParaRPr>
              <a:solidFill>
                <a:srgbClr val="FFFFFF"/>
              </a:solidFill>
              <a:latin typeface="Raleway Thin"/>
              <a:ea typeface="Raleway Thin"/>
              <a:cs typeface="Raleway Thin"/>
              <a:sym typeface="Raleway Thin"/>
            </a:endParaRPr>
          </a:p>
        </p:txBody>
      </p:sp>
      <p:cxnSp>
        <p:nvCxnSpPr>
          <p:cNvPr id="55" name="Google Shape;55;p13"/>
          <p:cNvCxnSpPr/>
          <p:nvPr/>
        </p:nvCxnSpPr>
        <p:spPr>
          <a:xfrm flipH="1" rot="10800000">
            <a:off x="705500" y="3560750"/>
            <a:ext cx="7727400" cy="57300"/>
          </a:xfrm>
          <a:prstGeom prst="straightConnector1">
            <a:avLst/>
          </a:prstGeom>
          <a:noFill/>
          <a:ln cap="flat" cmpd="sng" w="9525">
            <a:solidFill>
              <a:srgbClr val="FFFFFF"/>
            </a:solidFill>
            <a:prstDash val="solid"/>
            <a:round/>
            <a:headEnd len="med" w="med" type="none"/>
            <a:tailEnd len="med" w="med" type="none"/>
          </a:ln>
        </p:spPr>
      </p:cxnSp>
      <p:pic>
        <p:nvPicPr>
          <p:cNvPr id="56" name="Google Shape;56;p13"/>
          <p:cNvPicPr preferRelativeResize="0"/>
          <p:nvPr/>
        </p:nvPicPr>
        <p:blipFill>
          <a:blip r:embed="rId3">
            <a:alphaModFix/>
          </a:blip>
          <a:stretch>
            <a:fillRect/>
          </a:stretch>
        </p:blipFill>
        <p:spPr>
          <a:xfrm>
            <a:off x="1057400" y="1853225"/>
            <a:ext cx="1289550" cy="1570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2"/>
          <p:cNvSpPr txBox="1"/>
          <p:nvPr/>
        </p:nvSpPr>
        <p:spPr>
          <a:xfrm>
            <a:off x="458960" y="819055"/>
            <a:ext cx="4229400" cy="366600"/>
          </a:xfrm>
          <a:prstGeom prst="rect">
            <a:avLst/>
          </a:prstGeom>
          <a:noFill/>
          <a:ln>
            <a:noFill/>
          </a:ln>
        </p:spPr>
        <p:txBody>
          <a:bodyPr anchorCtr="0" anchor="ctr" bIns="91425" lIns="91425" spcFirstLastPara="1" rIns="80800"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Kita bahas satu per satu</a:t>
            </a:r>
            <a:endParaRPr b="1" sz="1800">
              <a:solidFill>
                <a:srgbClr val="652F67"/>
              </a:solidFill>
              <a:latin typeface="Raleway"/>
              <a:ea typeface="Raleway"/>
              <a:cs typeface="Raleway"/>
              <a:sym typeface="Raleway"/>
            </a:endParaRPr>
          </a:p>
        </p:txBody>
      </p:sp>
      <p:sp>
        <p:nvSpPr>
          <p:cNvPr id="166" name="Google Shape;166;p22"/>
          <p:cNvSpPr txBox="1"/>
          <p:nvPr/>
        </p:nvSpPr>
        <p:spPr>
          <a:xfrm>
            <a:off x="458950" y="1109450"/>
            <a:ext cx="4229400" cy="3907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200">
                <a:solidFill>
                  <a:srgbClr val="434343"/>
                </a:solidFill>
                <a:latin typeface="Raleway"/>
                <a:ea typeface="Raleway"/>
                <a:cs typeface="Raleway"/>
                <a:sym typeface="Raleway"/>
              </a:rPr>
              <a:t>Di dalam file </a:t>
            </a:r>
            <a:r>
              <a:rPr b="1" lang="en" sz="1200">
                <a:solidFill>
                  <a:srgbClr val="434343"/>
                </a:solidFill>
                <a:latin typeface="Raleway"/>
                <a:ea typeface="Raleway"/>
                <a:cs typeface="Raleway"/>
                <a:sym typeface="Raleway"/>
              </a:rPr>
              <a:t>CSS</a:t>
            </a:r>
            <a:r>
              <a:rPr lang="en" sz="1200">
                <a:solidFill>
                  <a:srgbClr val="434343"/>
                </a:solidFill>
                <a:latin typeface="Raleway"/>
                <a:ea typeface="Raleway"/>
                <a:cs typeface="Raleway"/>
                <a:sym typeface="Raleway"/>
              </a:rPr>
              <a:t> tadi, kita menerapkan </a:t>
            </a:r>
            <a:r>
              <a:rPr b="1" lang="en" sz="1200">
                <a:solidFill>
                  <a:srgbClr val="434343"/>
                </a:solidFill>
                <a:latin typeface="Raleway"/>
                <a:ea typeface="Raleway"/>
                <a:cs typeface="Raleway"/>
                <a:sym typeface="Raleway"/>
              </a:rPr>
              <a:t>dua aturan</a:t>
            </a:r>
            <a:r>
              <a:rPr lang="en" sz="1200">
                <a:solidFill>
                  <a:srgbClr val="434343"/>
                </a:solidFill>
                <a:latin typeface="Raleway"/>
                <a:ea typeface="Raleway"/>
                <a:cs typeface="Raleway"/>
                <a:sym typeface="Raleway"/>
              </a:rPr>
              <a:t> untuk </a:t>
            </a:r>
            <a:r>
              <a:rPr b="1" lang="en" sz="1200">
                <a:solidFill>
                  <a:srgbClr val="434343"/>
                </a:solidFill>
                <a:latin typeface="Raleway"/>
                <a:ea typeface="Raleway"/>
                <a:cs typeface="Raleway"/>
                <a:sym typeface="Raleway"/>
              </a:rPr>
              <a:t>elemen-elemen</a:t>
            </a:r>
            <a:r>
              <a:rPr lang="en" sz="1200">
                <a:solidFill>
                  <a:srgbClr val="434343"/>
                </a:solidFill>
                <a:latin typeface="Raleway"/>
                <a:ea typeface="Raleway"/>
                <a:cs typeface="Raleway"/>
                <a:sym typeface="Raleway"/>
              </a:rPr>
              <a:t> yang ada di file HTML kita.</a:t>
            </a:r>
            <a:endParaRPr sz="1200">
              <a:solidFill>
                <a:srgbClr val="434343"/>
              </a:solidFill>
              <a:latin typeface="Raleway"/>
              <a:ea typeface="Raleway"/>
              <a:cs typeface="Raleway"/>
              <a:sym typeface="Raleway"/>
            </a:endParaRPr>
          </a:p>
          <a:p>
            <a:pPr indent="0" lvl="0" marL="0" rtl="0" algn="just">
              <a:lnSpc>
                <a:spcPct val="150000"/>
              </a:lnSpc>
              <a:spcBef>
                <a:spcPts val="1200"/>
              </a:spcBef>
              <a:spcAft>
                <a:spcPts val="0"/>
              </a:spcAft>
              <a:buNone/>
            </a:pPr>
            <a:r>
              <a:rPr b="1" lang="en" sz="1200">
                <a:solidFill>
                  <a:srgbClr val="434343"/>
                </a:solidFill>
                <a:latin typeface="Raleway"/>
                <a:ea typeface="Raleway"/>
                <a:cs typeface="Raleway"/>
                <a:sym typeface="Raleway"/>
              </a:rPr>
              <a:t>Aturan pertama</a:t>
            </a:r>
            <a:r>
              <a:rPr lang="en" sz="1200">
                <a:solidFill>
                  <a:srgbClr val="434343"/>
                </a:solidFill>
                <a:latin typeface="Raleway"/>
                <a:ea typeface="Raleway"/>
                <a:cs typeface="Raleway"/>
                <a:sym typeface="Raleway"/>
              </a:rPr>
              <a:t> dimulai dengan selector h1, yang berarti akan menerapkan nilai propertinya ke elemen </a:t>
            </a:r>
            <a:r>
              <a:rPr b="1" lang="en" sz="1200">
                <a:solidFill>
                  <a:srgbClr val="434343"/>
                </a:solidFill>
                <a:latin typeface="Raleway"/>
                <a:ea typeface="Raleway"/>
                <a:cs typeface="Raleway"/>
                <a:sym typeface="Raleway"/>
              </a:rPr>
              <a:t>&lt;h1&gt;</a:t>
            </a:r>
            <a:r>
              <a:rPr lang="en" sz="1200">
                <a:solidFill>
                  <a:srgbClr val="434343"/>
                </a:solidFill>
                <a:latin typeface="Raleway"/>
                <a:ea typeface="Raleway"/>
                <a:cs typeface="Raleway"/>
                <a:sym typeface="Raleway"/>
              </a:rPr>
              <a:t>. Ini berisi tiga properti dan nilainya. Setiap properti/nilai ini disebut dengan </a:t>
            </a:r>
            <a:r>
              <a:rPr b="1" lang="en" sz="1200">
                <a:solidFill>
                  <a:srgbClr val="434343"/>
                </a:solidFill>
                <a:latin typeface="Raleway"/>
                <a:ea typeface="Raleway"/>
                <a:cs typeface="Raleway"/>
                <a:sym typeface="Raleway"/>
              </a:rPr>
              <a:t>deklarasi</a:t>
            </a:r>
            <a:r>
              <a:rPr lang="en" sz="1200">
                <a:solidFill>
                  <a:srgbClr val="434343"/>
                </a:solidFill>
                <a:latin typeface="Raleway"/>
                <a:ea typeface="Raleway"/>
                <a:cs typeface="Raleway"/>
                <a:sym typeface="Raleway"/>
              </a:rPr>
              <a:t>.</a:t>
            </a:r>
            <a:endParaRPr sz="1200">
              <a:solidFill>
                <a:srgbClr val="434343"/>
              </a:solidFill>
              <a:latin typeface="Raleway"/>
              <a:ea typeface="Raleway"/>
              <a:cs typeface="Raleway"/>
              <a:sym typeface="Raleway"/>
            </a:endParaRPr>
          </a:p>
          <a:p>
            <a:pPr indent="-304800" lvl="0" marL="457200" rtl="0" algn="l">
              <a:lnSpc>
                <a:spcPct val="115000"/>
              </a:lnSpc>
              <a:spcBef>
                <a:spcPts val="1200"/>
              </a:spcBef>
              <a:spcAft>
                <a:spcPts val="0"/>
              </a:spcAft>
              <a:buClr>
                <a:srgbClr val="434343"/>
              </a:buClr>
              <a:buSzPts val="1200"/>
              <a:buFont typeface="Raleway"/>
              <a:buAutoNum type="arabicPeriod"/>
            </a:pPr>
            <a:r>
              <a:rPr lang="en" sz="1200">
                <a:solidFill>
                  <a:srgbClr val="434343"/>
                </a:solidFill>
                <a:latin typeface="Raleway"/>
                <a:ea typeface="Raleway"/>
                <a:cs typeface="Raleway"/>
                <a:sym typeface="Raleway"/>
              </a:rPr>
              <a:t>Deklarasi pertama berfungsi untuk </a:t>
            </a:r>
            <a:r>
              <a:rPr b="1" lang="en" sz="1200">
                <a:solidFill>
                  <a:srgbClr val="434343"/>
                </a:solidFill>
                <a:latin typeface="Raleway"/>
                <a:ea typeface="Raleway"/>
                <a:cs typeface="Raleway"/>
                <a:sym typeface="Raleway"/>
              </a:rPr>
              <a:t>mengatur</a:t>
            </a:r>
            <a:r>
              <a:rPr lang="en" sz="1200">
                <a:solidFill>
                  <a:srgbClr val="434343"/>
                </a:solidFill>
                <a:latin typeface="Raleway"/>
                <a:ea typeface="Raleway"/>
                <a:cs typeface="Raleway"/>
                <a:sym typeface="Raleway"/>
              </a:rPr>
              <a:t> </a:t>
            </a:r>
            <a:r>
              <a:rPr b="1" lang="en" sz="1200">
                <a:solidFill>
                  <a:srgbClr val="434343"/>
                </a:solidFill>
                <a:latin typeface="Raleway"/>
                <a:ea typeface="Raleway"/>
                <a:cs typeface="Raleway"/>
                <a:sym typeface="Raleway"/>
              </a:rPr>
              <a:t>warna teks</a:t>
            </a:r>
            <a:r>
              <a:rPr lang="en" sz="1200">
                <a:solidFill>
                  <a:srgbClr val="434343"/>
                </a:solidFill>
                <a:latin typeface="Raleway"/>
                <a:ea typeface="Raleway"/>
                <a:cs typeface="Raleway"/>
                <a:sym typeface="Raleway"/>
              </a:rPr>
              <a:t> </a:t>
            </a:r>
            <a:r>
              <a:rPr b="1" lang="en" sz="1200">
                <a:solidFill>
                  <a:srgbClr val="434343"/>
                </a:solidFill>
                <a:latin typeface="Raleway"/>
                <a:ea typeface="Raleway"/>
                <a:cs typeface="Raleway"/>
                <a:sym typeface="Raleway"/>
              </a:rPr>
              <a:t>menjadi</a:t>
            </a:r>
            <a:r>
              <a:rPr lang="en" sz="1200">
                <a:solidFill>
                  <a:srgbClr val="434343"/>
                </a:solidFill>
                <a:latin typeface="Raleway"/>
                <a:ea typeface="Raleway"/>
                <a:cs typeface="Raleway"/>
                <a:sym typeface="Raleway"/>
              </a:rPr>
              <a:t> </a:t>
            </a:r>
            <a:r>
              <a:rPr b="1" lang="en" sz="1200">
                <a:solidFill>
                  <a:srgbClr val="434343"/>
                </a:solidFill>
                <a:latin typeface="Raleway"/>
                <a:ea typeface="Raleway"/>
                <a:cs typeface="Raleway"/>
                <a:sym typeface="Raleway"/>
              </a:rPr>
              <a:t>biru</a:t>
            </a:r>
            <a:endParaRPr sz="1200">
              <a:solidFill>
                <a:srgbClr val="434343"/>
              </a:solidFill>
              <a:latin typeface="Raleway"/>
              <a:ea typeface="Raleway"/>
              <a:cs typeface="Raleway"/>
              <a:sym typeface="Raleway"/>
            </a:endParaRPr>
          </a:p>
          <a:p>
            <a:pPr indent="-304800" lvl="0" marL="457200" rtl="0" algn="l">
              <a:lnSpc>
                <a:spcPct val="115000"/>
              </a:lnSpc>
              <a:spcBef>
                <a:spcPts val="0"/>
              </a:spcBef>
              <a:spcAft>
                <a:spcPts val="0"/>
              </a:spcAft>
              <a:buClr>
                <a:srgbClr val="434343"/>
              </a:buClr>
              <a:buSzPts val="1200"/>
              <a:buFont typeface="Raleway"/>
              <a:buAutoNum type="arabicPeriod"/>
            </a:pPr>
            <a:r>
              <a:rPr lang="en" sz="1200">
                <a:solidFill>
                  <a:srgbClr val="434343"/>
                </a:solidFill>
                <a:latin typeface="Raleway"/>
                <a:ea typeface="Raleway"/>
                <a:cs typeface="Raleway"/>
                <a:sym typeface="Raleway"/>
              </a:rPr>
              <a:t>Deklarasi kedua berfungsi untuk mengatur </a:t>
            </a:r>
            <a:r>
              <a:rPr b="1" lang="en" sz="1200">
                <a:solidFill>
                  <a:srgbClr val="434343"/>
                </a:solidFill>
                <a:latin typeface="Raleway"/>
                <a:ea typeface="Raleway"/>
                <a:cs typeface="Raleway"/>
                <a:sym typeface="Raleway"/>
              </a:rPr>
              <a:t>warna latar belakang</a:t>
            </a:r>
            <a:r>
              <a:rPr lang="en" sz="1200">
                <a:solidFill>
                  <a:srgbClr val="434343"/>
                </a:solidFill>
                <a:latin typeface="Raleway"/>
                <a:ea typeface="Raleway"/>
                <a:cs typeface="Raleway"/>
                <a:sym typeface="Raleway"/>
              </a:rPr>
              <a:t> </a:t>
            </a:r>
            <a:r>
              <a:rPr b="1" lang="en" sz="1200">
                <a:solidFill>
                  <a:srgbClr val="434343"/>
                </a:solidFill>
                <a:latin typeface="Raleway"/>
                <a:ea typeface="Raleway"/>
                <a:cs typeface="Raleway"/>
                <a:sym typeface="Raleway"/>
              </a:rPr>
              <a:t>menjadi</a:t>
            </a:r>
            <a:r>
              <a:rPr lang="en" sz="1200">
                <a:solidFill>
                  <a:srgbClr val="434343"/>
                </a:solidFill>
                <a:latin typeface="Raleway"/>
                <a:ea typeface="Raleway"/>
                <a:cs typeface="Raleway"/>
                <a:sym typeface="Raleway"/>
              </a:rPr>
              <a:t> </a:t>
            </a:r>
            <a:r>
              <a:rPr b="1" lang="en" sz="1200">
                <a:solidFill>
                  <a:srgbClr val="434343"/>
                </a:solidFill>
                <a:latin typeface="Raleway"/>
                <a:ea typeface="Raleway"/>
                <a:cs typeface="Raleway"/>
                <a:sym typeface="Raleway"/>
              </a:rPr>
              <a:t>kuning</a:t>
            </a:r>
            <a:endParaRPr sz="1200">
              <a:solidFill>
                <a:srgbClr val="434343"/>
              </a:solidFill>
              <a:latin typeface="Raleway"/>
              <a:ea typeface="Raleway"/>
              <a:cs typeface="Raleway"/>
              <a:sym typeface="Raleway"/>
            </a:endParaRPr>
          </a:p>
          <a:p>
            <a:pPr indent="-304800" lvl="0" marL="457200" rtl="0" algn="l">
              <a:lnSpc>
                <a:spcPct val="115000"/>
              </a:lnSpc>
              <a:spcBef>
                <a:spcPts val="0"/>
              </a:spcBef>
              <a:spcAft>
                <a:spcPts val="0"/>
              </a:spcAft>
              <a:buClr>
                <a:srgbClr val="434343"/>
              </a:buClr>
              <a:buSzPts val="1200"/>
              <a:buFont typeface="Raleway"/>
              <a:buAutoNum type="arabicPeriod"/>
            </a:pPr>
            <a:r>
              <a:rPr lang="en" sz="1200">
                <a:solidFill>
                  <a:srgbClr val="434343"/>
                </a:solidFill>
                <a:latin typeface="Raleway"/>
                <a:ea typeface="Raleway"/>
                <a:cs typeface="Raleway"/>
                <a:sym typeface="Raleway"/>
              </a:rPr>
              <a:t>Deklarasi ketiga berfungsi untuk </a:t>
            </a:r>
            <a:r>
              <a:rPr b="1" lang="en" sz="1200">
                <a:solidFill>
                  <a:srgbClr val="434343"/>
                </a:solidFill>
                <a:latin typeface="Raleway"/>
                <a:ea typeface="Raleway"/>
                <a:cs typeface="Raleway"/>
                <a:sym typeface="Raleway"/>
              </a:rPr>
              <a:t>menempatkan border</a:t>
            </a:r>
            <a:r>
              <a:rPr lang="en" sz="1200">
                <a:solidFill>
                  <a:srgbClr val="434343"/>
                </a:solidFill>
                <a:latin typeface="Raleway"/>
                <a:ea typeface="Raleway"/>
                <a:cs typeface="Raleway"/>
                <a:sym typeface="Raleway"/>
              </a:rPr>
              <a:t> di </a:t>
            </a:r>
            <a:r>
              <a:rPr b="1" lang="en" sz="1200">
                <a:solidFill>
                  <a:srgbClr val="434343"/>
                </a:solidFill>
                <a:latin typeface="Raleway"/>
                <a:ea typeface="Raleway"/>
                <a:cs typeface="Raleway"/>
                <a:sym typeface="Raleway"/>
              </a:rPr>
              <a:t>sekitar header</a:t>
            </a:r>
            <a:r>
              <a:rPr lang="en" sz="1200">
                <a:solidFill>
                  <a:srgbClr val="434343"/>
                </a:solidFill>
                <a:latin typeface="Raleway"/>
                <a:ea typeface="Raleway"/>
                <a:cs typeface="Raleway"/>
                <a:sym typeface="Raleway"/>
              </a:rPr>
              <a:t> yang </a:t>
            </a:r>
            <a:r>
              <a:rPr b="1" lang="en" sz="1200">
                <a:solidFill>
                  <a:srgbClr val="434343"/>
                </a:solidFill>
                <a:latin typeface="Raleway"/>
                <a:ea typeface="Raleway"/>
                <a:cs typeface="Raleway"/>
                <a:sym typeface="Raleway"/>
              </a:rPr>
              <a:t>memiliki lebar 1 pixel</a:t>
            </a:r>
            <a:r>
              <a:rPr lang="en" sz="1200">
                <a:solidFill>
                  <a:srgbClr val="434343"/>
                </a:solidFill>
                <a:latin typeface="Raleway"/>
                <a:ea typeface="Raleway"/>
                <a:cs typeface="Raleway"/>
                <a:sym typeface="Raleway"/>
              </a:rPr>
              <a:t>, </a:t>
            </a:r>
            <a:r>
              <a:rPr b="1" lang="en" sz="1200">
                <a:solidFill>
                  <a:srgbClr val="434343"/>
                </a:solidFill>
                <a:latin typeface="Raleway"/>
                <a:ea typeface="Raleway"/>
                <a:cs typeface="Raleway"/>
                <a:sym typeface="Raleway"/>
              </a:rPr>
              <a:t>tidak putus-putus, </a:t>
            </a:r>
            <a:r>
              <a:rPr lang="en" sz="1200">
                <a:solidFill>
                  <a:srgbClr val="434343"/>
                </a:solidFill>
                <a:latin typeface="Raleway"/>
                <a:ea typeface="Raleway"/>
                <a:cs typeface="Raleway"/>
                <a:sym typeface="Raleway"/>
              </a:rPr>
              <a:t>dan </a:t>
            </a:r>
            <a:r>
              <a:rPr b="1" lang="en" sz="1200">
                <a:solidFill>
                  <a:srgbClr val="434343"/>
                </a:solidFill>
                <a:latin typeface="Raleway"/>
                <a:ea typeface="Raleway"/>
                <a:cs typeface="Raleway"/>
                <a:sym typeface="Raleway"/>
              </a:rPr>
              <a:t>berwarna hita</a:t>
            </a:r>
            <a:r>
              <a:rPr b="1" lang="en" sz="1200">
                <a:solidFill>
                  <a:srgbClr val="434343"/>
                </a:solidFill>
                <a:latin typeface="Raleway"/>
                <a:ea typeface="Raleway"/>
                <a:cs typeface="Raleway"/>
                <a:sym typeface="Raleway"/>
              </a:rPr>
              <a:t>m</a:t>
            </a:r>
            <a:r>
              <a:rPr lang="en" sz="1200">
                <a:solidFill>
                  <a:srgbClr val="434343"/>
                </a:solidFill>
                <a:latin typeface="Raleway"/>
                <a:ea typeface="Raleway"/>
                <a:cs typeface="Raleway"/>
                <a:sym typeface="Raleway"/>
              </a:rPr>
              <a:t>.</a:t>
            </a:r>
            <a:endParaRPr sz="1200">
              <a:solidFill>
                <a:srgbClr val="FFFFFF"/>
              </a:solidFill>
              <a:latin typeface="Raleway"/>
              <a:ea typeface="Raleway"/>
              <a:cs typeface="Raleway"/>
              <a:sym typeface="Raleway"/>
            </a:endParaRPr>
          </a:p>
        </p:txBody>
      </p:sp>
      <p:grpSp>
        <p:nvGrpSpPr>
          <p:cNvPr id="167" name="Google Shape;167;p22"/>
          <p:cNvGrpSpPr/>
          <p:nvPr/>
        </p:nvGrpSpPr>
        <p:grpSpPr>
          <a:xfrm>
            <a:off x="5378450" y="1761598"/>
            <a:ext cx="2887249" cy="2077126"/>
            <a:chOff x="5487675" y="2691200"/>
            <a:chExt cx="2730001" cy="1964000"/>
          </a:xfrm>
        </p:grpSpPr>
        <p:pic>
          <p:nvPicPr>
            <p:cNvPr id="168" name="Google Shape;168;p22"/>
            <p:cNvPicPr preferRelativeResize="0"/>
            <p:nvPr/>
          </p:nvPicPr>
          <p:blipFill>
            <a:blip r:embed="rId3">
              <a:alphaModFix/>
            </a:blip>
            <a:stretch>
              <a:fillRect/>
            </a:stretch>
          </p:blipFill>
          <p:spPr>
            <a:xfrm>
              <a:off x="5487675" y="2691200"/>
              <a:ext cx="2730001" cy="1762100"/>
            </a:xfrm>
            <a:prstGeom prst="rect">
              <a:avLst/>
            </a:prstGeom>
            <a:noFill/>
            <a:ln cap="flat" cmpd="sng" w="9525">
              <a:solidFill>
                <a:schemeClr val="lt1"/>
              </a:solidFill>
              <a:prstDash val="solid"/>
              <a:round/>
              <a:headEnd len="sm" w="sm" type="none"/>
              <a:tailEnd len="sm" w="sm" type="none"/>
            </a:ln>
            <a:effectLst>
              <a:outerShdw blurRad="342900" rotWithShape="0" algn="bl" dir="5400000" dist="19050">
                <a:srgbClr val="000000">
                  <a:alpha val="20000"/>
                </a:srgbClr>
              </a:outerShdw>
            </a:effectLst>
          </p:spPr>
        </p:pic>
        <p:sp>
          <p:nvSpPr>
            <p:cNvPr id="169" name="Google Shape;169;p22"/>
            <p:cNvSpPr/>
            <p:nvPr/>
          </p:nvSpPr>
          <p:spPr>
            <a:xfrm>
              <a:off x="5487675" y="4453300"/>
              <a:ext cx="2730000" cy="201900"/>
            </a:xfrm>
            <a:prstGeom prst="rect">
              <a:avLst/>
            </a:prstGeom>
            <a:solidFill>
              <a:srgbClr val="FFFFFF"/>
            </a:solidFill>
            <a:ln cap="flat" cmpd="sng" w="19050">
              <a:solidFill>
                <a:srgbClr val="FFFFFF"/>
              </a:solidFill>
              <a:prstDash val="solid"/>
              <a:round/>
              <a:headEnd len="sm" w="sm" type="none"/>
              <a:tailEnd len="sm" w="sm" type="none"/>
            </a:ln>
            <a:effectLst>
              <a:outerShdw blurRad="34290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Raleway"/>
                  <a:ea typeface="Raleway"/>
                  <a:cs typeface="Raleway"/>
                  <a:sym typeface="Raleway"/>
                </a:rPr>
                <a:t>style.css</a:t>
              </a:r>
              <a:endParaRPr b="1" sz="1000">
                <a:latin typeface="Raleway"/>
                <a:ea typeface="Raleway"/>
                <a:cs typeface="Raleway"/>
                <a:sym typeface="Raleway"/>
              </a:endParaRPr>
            </a:p>
          </p:txBody>
        </p:sp>
      </p:grpSp>
      <p:sp>
        <p:nvSpPr>
          <p:cNvPr id="170" name="Google Shape;170;p22"/>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1" name="Google Shape;171;p22"/>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CSS</a:t>
            </a:r>
            <a:endParaRPr b="0" i="0" sz="1100" u="none" cap="none" strike="noStrike">
              <a:solidFill>
                <a:srgbClr val="FFFFFF"/>
              </a:solidFill>
              <a:latin typeface="Lato Black"/>
              <a:ea typeface="Lato Black"/>
              <a:cs typeface="Lato Black"/>
              <a:sym typeface="Lato Black"/>
            </a:endParaRPr>
          </a:p>
        </p:txBody>
      </p:sp>
      <p:sp>
        <p:nvSpPr>
          <p:cNvPr id="172" name="Google Shape;172;p22"/>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3" name="Google Shape;173;p22"/>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4" name="Google Shape;174;p22"/>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75" name="Google Shape;175;p22"/>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23"/>
          <p:cNvSpPr txBox="1"/>
          <p:nvPr/>
        </p:nvSpPr>
        <p:spPr>
          <a:xfrm>
            <a:off x="505525" y="1336500"/>
            <a:ext cx="4229400" cy="20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434343"/>
                </a:solidFill>
                <a:latin typeface="Raleway"/>
                <a:ea typeface="Raleway"/>
                <a:cs typeface="Raleway"/>
                <a:sym typeface="Raleway"/>
              </a:rPr>
              <a:t>Lalu, </a:t>
            </a:r>
            <a:r>
              <a:rPr b="1" lang="en">
                <a:solidFill>
                  <a:srgbClr val="434343"/>
                </a:solidFill>
                <a:latin typeface="Raleway"/>
                <a:ea typeface="Raleway"/>
                <a:cs typeface="Raleway"/>
                <a:sym typeface="Raleway"/>
              </a:rPr>
              <a:t>aturan</a:t>
            </a:r>
            <a:r>
              <a:rPr lang="en">
                <a:solidFill>
                  <a:srgbClr val="434343"/>
                </a:solidFill>
                <a:latin typeface="Raleway"/>
                <a:ea typeface="Raleway"/>
                <a:cs typeface="Raleway"/>
                <a:sym typeface="Raleway"/>
              </a:rPr>
              <a:t> </a:t>
            </a:r>
            <a:r>
              <a:rPr b="1" lang="en">
                <a:solidFill>
                  <a:srgbClr val="434343"/>
                </a:solidFill>
                <a:latin typeface="Raleway"/>
                <a:ea typeface="Raleway"/>
                <a:cs typeface="Raleway"/>
                <a:sym typeface="Raleway"/>
              </a:rPr>
              <a:t>kedua</a:t>
            </a:r>
            <a:r>
              <a:rPr lang="en">
                <a:solidFill>
                  <a:srgbClr val="434343"/>
                </a:solidFill>
                <a:latin typeface="Raleway"/>
                <a:ea typeface="Raleway"/>
                <a:cs typeface="Raleway"/>
                <a:sym typeface="Raleway"/>
              </a:rPr>
              <a:t> dimulai dengan </a:t>
            </a:r>
            <a:r>
              <a:rPr b="1" lang="en">
                <a:solidFill>
                  <a:srgbClr val="434343"/>
                </a:solidFill>
                <a:latin typeface="Raleway"/>
                <a:ea typeface="Raleway"/>
                <a:cs typeface="Raleway"/>
                <a:sym typeface="Raleway"/>
              </a:rPr>
              <a:t>selector</a:t>
            </a:r>
            <a:r>
              <a:rPr lang="en">
                <a:solidFill>
                  <a:srgbClr val="434343"/>
                </a:solidFill>
                <a:latin typeface="Raleway"/>
                <a:ea typeface="Raleway"/>
                <a:cs typeface="Raleway"/>
                <a:sym typeface="Raleway"/>
              </a:rPr>
              <a:t> </a:t>
            </a:r>
            <a:r>
              <a:rPr b="1" lang="en">
                <a:solidFill>
                  <a:srgbClr val="434343"/>
                </a:solidFill>
                <a:latin typeface="Raleway"/>
                <a:ea typeface="Raleway"/>
                <a:cs typeface="Raleway"/>
                <a:sym typeface="Raleway"/>
              </a:rPr>
              <a:t>p</a:t>
            </a:r>
            <a:r>
              <a:rPr lang="en">
                <a:solidFill>
                  <a:srgbClr val="434343"/>
                </a:solidFill>
                <a:latin typeface="Raleway"/>
                <a:ea typeface="Raleway"/>
                <a:cs typeface="Raleway"/>
                <a:sym typeface="Raleway"/>
              </a:rPr>
              <a:t>, yang artinya akan menerapkan </a:t>
            </a:r>
            <a:r>
              <a:rPr b="1" lang="en">
                <a:solidFill>
                  <a:srgbClr val="434343"/>
                </a:solidFill>
                <a:latin typeface="Raleway"/>
                <a:ea typeface="Raleway"/>
                <a:cs typeface="Raleway"/>
                <a:sym typeface="Raleway"/>
              </a:rPr>
              <a:t>nilai propertinya</a:t>
            </a:r>
            <a:r>
              <a:rPr lang="en">
                <a:solidFill>
                  <a:srgbClr val="434343"/>
                </a:solidFill>
                <a:latin typeface="Raleway"/>
                <a:ea typeface="Raleway"/>
                <a:cs typeface="Raleway"/>
                <a:sym typeface="Raleway"/>
              </a:rPr>
              <a:t> ke elemen </a:t>
            </a:r>
            <a:r>
              <a:rPr b="1" lang="en">
                <a:solidFill>
                  <a:srgbClr val="FFB1FE"/>
                </a:solidFill>
                <a:latin typeface="Raleway"/>
                <a:ea typeface="Raleway"/>
                <a:cs typeface="Raleway"/>
                <a:sym typeface="Raleway"/>
              </a:rPr>
              <a:t>&lt;</a:t>
            </a:r>
            <a:r>
              <a:rPr b="1" lang="en">
                <a:solidFill>
                  <a:srgbClr val="F9B91E"/>
                </a:solidFill>
                <a:latin typeface="Raleway"/>
                <a:ea typeface="Raleway"/>
                <a:cs typeface="Raleway"/>
                <a:sym typeface="Raleway"/>
              </a:rPr>
              <a:t>p</a:t>
            </a:r>
            <a:r>
              <a:rPr b="1" lang="en">
                <a:solidFill>
                  <a:srgbClr val="FFB1FE"/>
                </a:solidFill>
                <a:latin typeface="Raleway"/>
                <a:ea typeface="Raleway"/>
                <a:cs typeface="Raleway"/>
                <a:sym typeface="Raleway"/>
              </a:rPr>
              <a:t>&gt;</a:t>
            </a:r>
            <a:r>
              <a:rPr b="1" lang="en">
                <a:solidFill>
                  <a:srgbClr val="FFFFFF"/>
                </a:solidFill>
                <a:latin typeface="Raleway"/>
                <a:ea typeface="Raleway"/>
                <a:cs typeface="Raleway"/>
                <a:sym typeface="Raleway"/>
              </a:rPr>
              <a:t>.</a:t>
            </a:r>
            <a:r>
              <a:rPr lang="en">
                <a:solidFill>
                  <a:srgbClr val="434343"/>
                </a:solidFill>
                <a:latin typeface="Raleway"/>
                <a:ea typeface="Raleway"/>
                <a:cs typeface="Raleway"/>
                <a:sym typeface="Raleway"/>
              </a:rPr>
              <a:t> Ini berisi satu deklarasi, yang mengatur </a:t>
            </a:r>
            <a:r>
              <a:rPr b="1" lang="en">
                <a:solidFill>
                  <a:srgbClr val="434343"/>
                </a:solidFill>
                <a:latin typeface="Raleway"/>
                <a:ea typeface="Raleway"/>
                <a:cs typeface="Raleway"/>
                <a:sym typeface="Raleway"/>
              </a:rPr>
              <a:t>warna teks</a:t>
            </a:r>
            <a:r>
              <a:rPr lang="en">
                <a:solidFill>
                  <a:srgbClr val="434343"/>
                </a:solidFill>
                <a:latin typeface="Raleway"/>
                <a:ea typeface="Raleway"/>
                <a:cs typeface="Raleway"/>
                <a:sym typeface="Raleway"/>
              </a:rPr>
              <a:t> menjadi </a:t>
            </a:r>
            <a:r>
              <a:rPr b="1" lang="en">
                <a:solidFill>
                  <a:srgbClr val="434343"/>
                </a:solidFill>
                <a:latin typeface="Raleway"/>
                <a:ea typeface="Raleway"/>
                <a:cs typeface="Raleway"/>
                <a:sym typeface="Raleway"/>
              </a:rPr>
              <a:t>merah</a:t>
            </a:r>
            <a:r>
              <a:rPr lang="en">
                <a:solidFill>
                  <a:srgbClr val="434343"/>
                </a:solidFill>
                <a:latin typeface="Raleway"/>
                <a:ea typeface="Raleway"/>
                <a:cs typeface="Raleway"/>
                <a:sym typeface="Raleway"/>
              </a:rPr>
              <a:t>.</a:t>
            </a:r>
            <a:endParaRPr>
              <a:solidFill>
                <a:srgbClr val="434343"/>
              </a:solidFill>
              <a:latin typeface="Raleway"/>
              <a:ea typeface="Raleway"/>
              <a:cs typeface="Raleway"/>
              <a:sym typeface="Raleway"/>
            </a:endParaRPr>
          </a:p>
          <a:p>
            <a:pPr indent="0" lvl="0" marL="0" rtl="0" algn="just">
              <a:lnSpc>
                <a:spcPct val="150000"/>
              </a:lnSpc>
              <a:spcBef>
                <a:spcPts val="1200"/>
              </a:spcBef>
              <a:spcAft>
                <a:spcPts val="1200"/>
              </a:spcAft>
              <a:buNone/>
            </a:pPr>
            <a:r>
              <a:rPr lang="en">
                <a:solidFill>
                  <a:srgbClr val="434343"/>
                </a:solidFill>
                <a:latin typeface="Raleway"/>
                <a:ea typeface="Raleway"/>
                <a:cs typeface="Raleway"/>
                <a:sym typeface="Raleway"/>
              </a:rPr>
              <a:t>Memang aturan-aturan yang kita buat barusan membuat web jadi tidak terlalu cantik, tapi setidaknya itu mulai memberi kita gambaran tentang cara kerja CSS. </a:t>
            </a:r>
            <a:r>
              <a:rPr lang="en">
                <a:solidFill>
                  <a:srgbClr val="FFFFFF"/>
                </a:solidFill>
                <a:latin typeface="Raleway"/>
                <a:ea typeface="Raleway"/>
                <a:cs typeface="Raleway"/>
                <a:sym typeface="Raleway"/>
              </a:rPr>
              <a:t>😄</a:t>
            </a:r>
            <a:endParaRPr>
              <a:solidFill>
                <a:srgbClr val="FFFFFF"/>
              </a:solidFill>
              <a:latin typeface="Raleway"/>
              <a:ea typeface="Raleway"/>
              <a:cs typeface="Raleway"/>
              <a:sym typeface="Raleway"/>
            </a:endParaRPr>
          </a:p>
        </p:txBody>
      </p:sp>
      <p:grpSp>
        <p:nvGrpSpPr>
          <p:cNvPr id="181" name="Google Shape;181;p23"/>
          <p:cNvGrpSpPr/>
          <p:nvPr/>
        </p:nvGrpSpPr>
        <p:grpSpPr>
          <a:xfrm>
            <a:off x="5378450" y="1532998"/>
            <a:ext cx="2887249" cy="2077126"/>
            <a:chOff x="5487675" y="2691200"/>
            <a:chExt cx="2730001" cy="1964000"/>
          </a:xfrm>
        </p:grpSpPr>
        <p:pic>
          <p:nvPicPr>
            <p:cNvPr id="182" name="Google Shape;182;p23"/>
            <p:cNvPicPr preferRelativeResize="0"/>
            <p:nvPr/>
          </p:nvPicPr>
          <p:blipFill>
            <a:blip r:embed="rId3">
              <a:alphaModFix/>
            </a:blip>
            <a:stretch>
              <a:fillRect/>
            </a:stretch>
          </p:blipFill>
          <p:spPr>
            <a:xfrm>
              <a:off x="5487675" y="2691200"/>
              <a:ext cx="2730001" cy="1762100"/>
            </a:xfrm>
            <a:prstGeom prst="rect">
              <a:avLst/>
            </a:prstGeom>
            <a:noFill/>
            <a:ln cap="flat" cmpd="sng" w="9525">
              <a:solidFill>
                <a:schemeClr val="lt1"/>
              </a:solidFill>
              <a:prstDash val="solid"/>
              <a:round/>
              <a:headEnd len="sm" w="sm" type="none"/>
              <a:tailEnd len="sm" w="sm" type="none"/>
            </a:ln>
            <a:effectLst>
              <a:outerShdw blurRad="342900" rotWithShape="0" algn="bl" dir="5400000" dist="19050">
                <a:srgbClr val="000000">
                  <a:alpha val="20000"/>
                </a:srgbClr>
              </a:outerShdw>
            </a:effectLst>
          </p:spPr>
        </p:pic>
        <p:sp>
          <p:nvSpPr>
            <p:cNvPr id="183" name="Google Shape;183;p23"/>
            <p:cNvSpPr/>
            <p:nvPr/>
          </p:nvSpPr>
          <p:spPr>
            <a:xfrm>
              <a:off x="5487675" y="4453300"/>
              <a:ext cx="2730000" cy="201900"/>
            </a:xfrm>
            <a:prstGeom prst="rect">
              <a:avLst/>
            </a:prstGeom>
            <a:solidFill>
              <a:srgbClr val="FFFFFF"/>
            </a:solidFill>
            <a:ln cap="flat" cmpd="sng" w="19050">
              <a:solidFill>
                <a:srgbClr val="FFFFFF"/>
              </a:solidFill>
              <a:prstDash val="solid"/>
              <a:round/>
              <a:headEnd len="sm" w="sm" type="none"/>
              <a:tailEnd len="sm" w="sm" type="none"/>
            </a:ln>
            <a:effectLst>
              <a:outerShdw blurRad="34290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Raleway"/>
                  <a:ea typeface="Raleway"/>
                  <a:cs typeface="Raleway"/>
                  <a:sym typeface="Raleway"/>
                </a:rPr>
                <a:t>style.css</a:t>
              </a:r>
              <a:endParaRPr b="1" sz="1000">
                <a:latin typeface="Raleway"/>
                <a:ea typeface="Raleway"/>
                <a:cs typeface="Raleway"/>
                <a:sym typeface="Raleway"/>
              </a:endParaRPr>
            </a:p>
          </p:txBody>
        </p:sp>
      </p:grpSp>
      <p:sp>
        <p:nvSpPr>
          <p:cNvPr id="184" name="Google Shape;184;p23"/>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5" name="Google Shape;185;p23"/>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CSS</a:t>
            </a:r>
            <a:endParaRPr b="0" i="0" sz="1100" u="none" cap="none" strike="noStrike">
              <a:solidFill>
                <a:srgbClr val="FFFFFF"/>
              </a:solidFill>
              <a:latin typeface="Lato Black"/>
              <a:ea typeface="Lato Black"/>
              <a:cs typeface="Lato Black"/>
              <a:sym typeface="Lato Black"/>
            </a:endParaRPr>
          </a:p>
        </p:txBody>
      </p:sp>
      <p:sp>
        <p:nvSpPr>
          <p:cNvPr id="186" name="Google Shape;186;p23"/>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7" name="Google Shape;187;p23"/>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88" name="Google Shape;188;p23"/>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89" name="Google Shape;189;p23"/>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2F67"/>
        </a:solidFill>
      </p:bgPr>
    </p:bg>
    <p:spTree>
      <p:nvGrpSpPr>
        <p:cNvPr id="193" name="Shape 193"/>
        <p:cNvGrpSpPr/>
        <p:nvPr/>
      </p:nvGrpSpPr>
      <p:grpSpPr>
        <a:xfrm>
          <a:off x="0" y="0"/>
          <a:ext cx="0" cy="0"/>
          <a:chOff x="0" y="0"/>
          <a:chExt cx="0" cy="0"/>
        </a:xfrm>
      </p:grpSpPr>
      <p:sp>
        <p:nvSpPr>
          <p:cNvPr id="194" name="Google Shape;194;p24"/>
          <p:cNvSpPr txBox="1"/>
          <p:nvPr/>
        </p:nvSpPr>
        <p:spPr>
          <a:xfrm>
            <a:off x="2802400" y="2101800"/>
            <a:ext cx="3539100" cy="3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Lato"/>
                <a:ea typeface="Lato"/>
                <a:cs typeface="Lato"/>
                <a:sym typeface="Lato"/>
              </a:rPr>
              <a:t>TERUS GIMANA SIH CARA</a:t>
            </a:r>
            <a:endParaRPr b="1" sz="1800">
              <a:solidFill>
                <a:srgbClr val="FFFFFF"/>
              </a:solidFill>
              <a:latin typeface="Lato"/>
              <a:ea typeface="Lato"/>
              <a:cs typeface="Lato"/>
              <a:sym typeface="Lato"/>
            </a:endParaRPr>
          </a:p>
        </p:txBody>
      </p:sp>
      <p:sp>
        <p:nvSpPr>
          <p:cNvPr id="195" name="Google Shape;195;p24"/>
          <p:cNvSpPr txBox="1"/>
          <p:nvPr/>
        </p:nvSpPr>
        <p:spPr>
          <a:xfrm>
            <a:off x="2349750" y="2517900"/>
            <a:ext cx="4444500" cy="5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Lato Black"/>
                <a:ea typeface="Lato Black"/>
                <a:cs typeface="Lato Black"/>
                <a:sym typeface="Lato Black"/>
              </a:rPr>
              <a:t>CSS BEKERJA?</a:t>
            </a:r>
            <a:endParaRPr sz="4800">
              <a:solidFill>
                <a:srgbClr val="FFFFFF"/>
              </a:solidFill>
              <a:latin typeface="Lato Black"/>
              <a:ea typeface="Lato Black"/>
              <a:cs typeface="Lato Black"/>
              <a:sym typeface="Lat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p:nvPr/>
        </p:nvSpPr>
        <p:spPr>
          <a:xfrm>
            <a:off x="0" y="-78575"/>
            <a:ext cx="4688700" cy="522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txBox="1"/>
          <p:nvPr/>
        </p:nvSpPr>
        <p:spPr>
          <a:xfrm>
            <a:off x="411260" y="1034367"/>
            <a:ext cx="42294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Jadi seperti ini cara CSS bekerja</a:t>
            </a:r>
            <a:endParaRPr b="1" sz="1800">
              <a:solidFill>
                <a:srgbClr val="652F67"/>
              </a:solidFill>
              <a:latin typeface="Raleway"/>
              <a:ea typeface="Raleway"/>
              <a:cs typeface="Raleway"/>
              <a:sym typeface="Raleway"/>
            </a:endParaRPr>
          </a:p>
        </p:txBody>
      </p:sp>
      <p:sp>
        <p:nvSpPr>
          <p:cNvPr id="202" name="Google Shape;202;p25"/>
          <p:cNvSpPr txBox="1"/>
          <p:nvPr/>
        </p:nvSpPr>
        <p:spPr>
          <a:xfrm>
            <a:off x="411250" y="1400975"/>
            <a:ext cx="3674700" cy="2977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100">
                <a:solidFill>
                  <a:srgbClr val="434343"/>
                </a:solidFill>
                <a:latin typeface="Raleway"/>
                <a:ea typeface="Raleway"/>
                <a:cs typeface="Raleway"/>
                <a:sym typeface="Raleway"/>
              </a:rPr>
              <a:t>Ketika </a:t>
            </a:r>
            <a:r>
              <a:rPr b="1" i="1" lang="en" sz="1100">
                <a:solidFill>
                  <a:srgbClr val="434343"/>
                </a:solidFill>
                <a:latin typeface="Raleway"/>
                <a:ea typeface="Raleway"/>
                <a:cs typeface="Raleway"/>
                <a:sym typeface="Raleway"/>
              </a:rPr>
              <a:t>browser</a:t>
            </a:r>
            <a:r>
              <a:rPr lang="en" sz="1100">
                <a:solidFill>
                  <a:srgbClr val="434343"/>
                </a:solidFill>
                <a:latin typeface="Raleway"/>
                <a:ea typeface="Raleway"/>
                <a:cs typeface="Raleway"/>
                <a:sym typeface="Raleway"/>
              </a:rPr>
              <a:t> </a:t>
            </a:r>
            <a:r>
              <a:rPr b="1" lang="en" sz="1100">
                <a:solidFill>
                  <a:srgbClr val="434343"/>
                </a:solidFill>
                <a:latin typeface="Raleway"/>
                <a:ea typeface="Raleway"/>
                <a:cs typeface="Raleway"/>
                <a:sym typeface="Raleway"/>
              </a:rPr>
              <a:t>menampilkan</a:t>
            </a:r>
            <a:r>
              <a:rPr lang="en" sz="1100">
                <a:solidFill>
                  <a:srgbClr val="434343"/>
                </a:solidFill>
                <a:latin typeface="Raleway"/>
                <a:ea typeface="Raleway"/>
                <a:cs typeface="Raleway"/>
                <a:sym typeface="Raleway"/>
              </a:rPr>
              <a:t> </a:t>
            </a:r>
            <a:r>
              <a:rPr b="1" lang="en" sz="1100">
                <a:solidFill>
                  <a:srgbClr val="434343"/>
                </a:solidFill>
                <a:latin typeface="Raleway"/>
                <a:ea typeface="Raleway"/>
                <a:cs typeface="Raleway"/>
                <a:sym typeface="Raleway"/>
              </a:rPr>
              <a:t>dokumen</a:t>
            </a:r>
            <a:r>
              <a:rPr lang="en" sz="1100">
                <a:solidFill>
                  <a:srgbClr val="434343"/>
                </a:solidFill>
                <a:latin typeface="Raleway"/>
                <a:ea typeface="Raleway"/>
                <a:cs typeface="Raleway"/>
                <a:sym typeface="Raleway"/>
              </a:rPr>
              <a:t>, ia harus menggabungkan konten </a:t>
            </a:r>
            <a:r>
              <a:rPr b="1" lang="en" sz="1100">
                <a:solidFill>
                  <a:srgbClr val="434343"/>
                </a:solidFill>
                <a:latin typeface="Raleway"/>
                <a:ea typeface="Raleway"/>
                <a:cs typeface="Raleway"/>
                <a:sym typeface="Raleway"/>
              </a:rPr>
              <a:t>dokumen</a:t>
            </a:r>
            <a:r>
              <a:rPr lang="en" sz="1100">
                <a:solidFill>
                  <a:srgbClr val="434343"/>
                </a:solidFill>
                <a:latin typeface="Raleway"/>
                <a:ea typeface="Raleway"/>
                <a:cs typeface="Raleway"/>
                <a:sym typeface="Raleway"/>
              </a:rPr>
              <a:t> dengan </a:t>
            </a:r>
            <a:r>
              <a:rPr b="1" lang="en" sz="1100">
                <a:solidFill>
                  <a:srgbClr val="434343"/>
                </a:solidFill>
                <a:latin typeface="Raleway"/>
                <a:ea typeface="Raleway"/>
                <a:cs typeface="Raleway"/>
                <a:sym typeface="Raleway"/>
              </a:rPr>
              <a:t>aturan-aturan CSSnya</a:t>
            </a:r>
            <a:r>
              <a:rPr lang="en" sz="1100">
                <a:solidFill>
                  <a:srgbClr val="434343"/>
                </a:solidFill>
                <a:latin typeface="Raleway"/>
                <a:ea typeface="Raleway"/>
                <a:cs typeface="Raleway"/>
                <a:sym typeface="Raleway"/>
              </a:rPr>
              <a:t>. Dengan begitu, dokumen akan diproses dalam dua tahap:</a:t>
            </a:r>
            <a:endParaRPr sz="1100">
              <a:solidFill>
                <a:srgbClr val="434343"/>
              </a:solidFill>
              <a:latin typeface="Raleway"/>
              <a:ea typeface="Raleway"/>
              <a:cs typeface="Raleway"/>
              <a:sym typeface="Raleway"/>
            </a:endParaRPr>
          </a:p>
          <a:p>
            <a:pPr indent="-298450" lvl="0" marL="457200" rtl="0" algn="l">
              <a:lnSpc>
                <a:spcPct val="150000"/>
              </a:lnSpc>
              <a:spcBef>
                <a:spcPts val="1200"/>
              </a:spcBef>
              <a:spcAft>
                <a:spcPts val="0"/>
              </a:spcAft>
              <a:buClr>
                <a:srgbClr val="434343"/>
              </a:buClr>
              <a:buSzPts val="1100"/>
              <a:buFont typeface="Raleway"/>
              <a:buAutoNum type="arabicPeriod"/>
            </a:pPr>
            <a:r>
              <a:rPr i="1" lang="en" sz="1100">
                <a:solidFill>
                  <a:srgbClr val="434343"/>
                </a:solidFill>
                <a:latin typeface="Raleway"/>
                <a:ea typeface="Raleway"/>
                <a:cs typeface="Raleway"/>
                <a:sym typeface="Raleway"/>
              </a:rPr>
              <a:t>Browser</a:t>
            </a:r>
            <a:r>
              <a:rPr lang="en" sz="1100">
                <a:solidFill>
                  <a:srgbClr val="434343"/>
                </a:solidFill>
                <a:latin typeface="Raleway"/>
                <a:ea typeface="Raleway"/>
                <a:cs typeface="Raleway"/>
                <a:sym typeface="Raleway"/>
              </a:rPr>
              <a:t> mengubah HTML dan CSS menjadi </a:t>
            </a:r>
            <a:r>
              <a:rPr i="1" lang="en" sz="1100">
                <a:solidFill>
                  <a:srgbClr val="434343"/>
                </a:solidFill>
                <a:latin typeface="Raleway"/>
                <a:ea typeface="Raleway"/>
                <a:cs typeface="Raleway"/>
                <a:sym typeface="Raleway"/>
              </a:rPr>
              <a:t>Document Object Model </a:t>
            </a:r>
            <a:r>
              <a:rPr b="1" lang="en" sz="1100">
                <a:solidFill>
                  <a:srgbClr val="434343"/>
                </a:solidFill>
                <a:latin typeface="Raleway"/>
                <a:ea typeface="Raleway"/>
                <a:cs typeface="Raleway"/>
                <a:sym typeface="Raleway"/>
              </a:rPr>
              <a:t>(DOM)</a:t>
            </a:r>
            <a:r>
              <a:rPr lang="en" sz="1100">
                <a:solidFill>
                  <a:srgbClr val="434343"/>
                </a:solidFill>
                <a:latin typeface="Raleway"/>
                <a:ea typeface="Raleway"/>
                <a:cs typeface="Raleway"/>
                <a:sym typeface="Raleway"/>
              </a:rPr>
              <a:t>. DOM mewakili </a:t>
            </a:r>
            <a:r>
              <a:rPr b="1" lang="en" sz="1100">
                <a:solidFill>
                  <a:srgbClr val="434343"/>
                </a:solidFill>
                <a:latin typeface="Raleway"/>
                <a:ea typeface="Raleway"/>
                <a:cs typeface="Raleway"/>
                <a:sym typeface="Raleway"/>
              </a:rPr>
              <a:t>dokumen</a:t>
            </a:r>
            <a:r>
              <a:rPr lang="en" sz="1100">
                <a:solidFill>
                  <a:srgbClr val="434343"/>
                </a:solidFill>
                <a:latin typeface="Raleway"/>
                <a:ea typeface="Raleway"/>
                <a:cs typeface="Raleway"/>
                <a:sym typeface="Raleway"/>
              </a:rPr>
              <a:t> </a:t>
            </a:r>
            <a:r>
              <a:rPr b="1" lang="en" sz="1100">
                <a:solidFill>
                  <a:srgbClr val="434343"/>
                </a:solidFill>
                <a:latin typeface="Raleway"/>
                <a:ea typeface="Raleway"/>
                <a:cs typeface="Raleway"/>
                <a:sym typeface="Raleway"/>
              </a:rPr>
              <a:t>dalam memori komputer</a:t>
            </a:r>
            <a:r>
              <a:rPr lang="en" sz="1100">
                <a:solidFill>
                  <a:srgbClr val="434343"/>
                </a:solidFill>
                <a:latin typeface="Raleway"/>
                <a:ea typeface="Raleway"/>
                <a:cs typeface="Raleway"/>
                <a:sym typeface="Raleway"/>
              </a:rPr>
              <a:t>. Ini menggabungkan konten dokumen dengan stylenya.</a:t>
            </a:r>
            <a:endParaRPr sz="1100">
              <a:solidFill>
                <a:srgbClr val="434343"/>
              </a:solidFill>
              <a:latin typeface="Raleway"/>
              <a:ea typeface="Raleway"/>
              <a:cs typeface="Raleway"/>
              <a:sym typeface="Raleway"/>
            </a:endParaRPr>
          </a:p>
          <a:p>
            <a:pPr indent="-298450" lvl="0" marL="457200" rtl="0" algn="l">
              <a:lnSpc>
                <a:spcPct val="150000"/>
              </a:lnSpc>
              <a:spcBef>
                <a:spcPts val="0"/>
              </a:spcBef>
              <a:spcAft>
                <a:spcPts val="0"/>
              </a:spcAft>
              <a:buClr>
                <a:srgbClr val="434343"/>
              </a:buClr>
              <a:buSzPts val="1100"/>
              <a:buFont typeface="Raleway"/>
              <a:buAutoNum type="arabicPeriod"/>
            </a:pPr>
            <a:r>
              <a:rPr i="1" lang="en" sz="1100">
                <a:solidFill>
                  <a:srgbClr val="434343"/>
                </a:solidFill>
                <a:latin typeface="Raleway"/>
                <a:ea typeface="Raleway"/>
                <a:cs typeface="Raleway"/>
                <a:sym typeface="Raleway"/>
              </a:rPr>
              <a:t>Browser</a:t>
            </a:r>
            <a:r>
              <a:rPr lang="en" sz="1100">
                <a:solidFill>
                  <a:srgbClr val="434343"/>
                </a:solidFill>
                <a:latin typeface="Raleway"/>
                <a:ea typeface="Raleway"/>
                <a:cs typeface="Raleway"/>
                <a:sym typeface="Raleway"/>
              </a:rPr>
              <a:t> menampilkan konten DOM.</a:t>
            </a:r>
            <a:endParaRPr sz="1100">
              <a:solidFill>
                <a:srgbClr val="434343"/>
              </a:solidFill>
              <a:latin typeface="Raleway"/>
              <a:ea typeface="Raleway"/>
              <a:cs typeface="Raleway"/>
              <a:sym typeface="Raleway"/>
            </a:endParaRPr>
          </a:p>
        </p:txBody>
      </p:sp>
      <p:grpSp>
        <p:nvGrpSpPr>
          <p:cNvPr id="203" name="Google Shape;203;p25"/>
          <p:cNvGrpSpPr/>
          <p:nvPr/>
        </p:nvGrpSpPr>
        <p:grpSpPr>
          <a:xfrm>
            <a:off x="5524477" y="779582"/>
            <a:ext cx="2733328" cy="3889123"/>
            <a:chOff x="4980900" y="236200"/>
            <a:chExt cx="3093750" cy="4401950"/>
          </a:xfrm>
        </p:grpSpPr>
        <p:sp>
          <p:nvSpPr>
            <p:cNvPr id="204" name="Google Shape;204;p25"/>
            <p:cNvSpPr/>
            <p:nvPr/>
          </p:nvSpPr>
          <p:spPr>
            <a:xfrm>
              <a:off x="5244100" y="236200"/>
              <a:ext cx="963900" cy="6447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21E44"/>
                  </a:solidFill>
                  <a:latin typeface="Raleway"/>
                  <a:ea typeface="Raleway"/>
                  <a:cs typeface="Raleway"/>
                  <a:sym typeface="Raleway"/>
                </a:rPr>
                <a:t>Load</a:t>
              </a:r>
              <a:endParaRPr sz="1200">
                <a:solidFill>
                  <a:srgbClr val="421E44"/>
                </a:solidFill>
                <a:latin typeface="Raleway"/>
                <a:ea typeface="Raleway"/>
                <a:cs typeface="Raleway"/>
                <a:sym typeface="Raleway"/>
              </a:endParaRPr>
            </a:p>
            <a:p>
              <a:pPr indent="0" lvl="0" marL="0" rtl="0" algn="l">
                <a:spcBef>
                  <a:spcPts val="0"/>
                </a:spcBef>
                <a:spcAft>
                  <a:spcPts val="0"/>
                </a:spcAft>
                <a:buNone/>
              </a:pPr>
              <a:r>
                <a:rPr b="1" lang="en" sz="1200">
                  <a:solidFill>
                    <a:srgbClr val="421E44"/>
                  </a:solidFill>
                  <a:latin typeface="Raleway"/>
                  <a:ea typeface="Raleway"/>
                  <a:cs typeface="Raleway"/>
                  <a:sym typeface="Raleway"/>
                </a:rPr>
                <a:t>HTML</a:t>
              </a:r>
              <a:endParaRPr sz="1200">
                <a:latin typeface="Raleway"/>
                <a:ea typeface="Raleway"/>
                <a:cs typeface="Raleway"/>
                <a:sym typeface="Raleway"/>
              </a:endParaRPr>
            </a:p>
          </p:txBody>
        </p:sp>
        <p:sp>
          <p:nvSpPr>
            <p:cNvPr id="205" name="Google Shape;205;p25"/>
            <p:cNvSpPr/>
            <p:nvPr/>
          </p:nvSpPr>
          <p:spPr>
            <a:xfrm>
              <a:off x="5244100" y="1134313"/>
              <a:ext cx="963900" cy="6447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743673"/>
                  </a:solidFill>
                  <a:latin typeface="Raleway"/>
                  <a:ea typeface="Raleway"/>
                  <a:cs typeface="Raleway"/>
                  <a:sym typeface="Raleway"/>
                </a:rPr>
                <a:t>Parse</a:t>
              </a:r>
              <a:endParaRPr sz="1000">
                <a:solidFill>
                  <a:srgbClr val="743673"/>
                </a:solidFill>
                <a:latin typeface="Raleway"/>
                <a:ea typeface="Raleway"/>
                <a:cs typeface="Raleway"/>
                <a:sym typeface="Raleway"/>
              </a:endParaRPr>
            </a:p>
            <a:p>
              <a:pPr indent="0" lvl="0" marL="0" rtl="0" algn="l">
                <a:spcBef>
                  <a:spcPts val="0"/>
                </a:spcBef>
                <a:spcAft>
                  <a:spcPts val="0"/>
                </a:spcAft>
                <a:buNone/>
              </a:pPr>
              <a:r>
                <a:rPr b="1" lang="en" sz="1200">
                  <a:solidFill>
                    <a:srgbClr val="743673"/>
                  </a:solidFill>
                  <a:latin typeface="Raleway"/>
                  <a:ea typeface="Raleway"/>
                  <a:cs typeface="Raleway"/>
                  <a:sym typeface="Raleway"/>
                </a:rPr>
                <a:t>HTML</a:t>
              </a:r>
              <a:endParaRPr sz="1200">
                <a:solidFill>
                  <a:srgbClr val="743673"/>
                </a:solidFill>
                <a:latin typeface="Raleway"/>
                <a:ea typeface="Raleway"/>
                <a:cs typeface="Raleway"/>
                <a:sym typeface="Raleway"/>
              </a:endParaRPr>
            </a:p>
          </p:txBody>
        </p:sp>
        <p:cxnSp>
          <p:nvCxnSpPr>
            <p:cNvPr id="206" name="Google Shape;206;p25"/>
            <p:cNvCxnSpPr>
              <a:stCxn id="204" idx="2"/>
              <a:endCxn id="205" idx="0"/>
            </p:cNvCxnSpPr>
            <p:nvPr/>
          </p:nvCxnSpPr>
          <p:spPr>
            <a:xfrm>
              <a:off x="5726050" y="880900"/>
              <a:ext cx="0" cy="253200"/>
            </a:xfrm>
            <a:prstGeom prst="straightConnector1">
              <a:avLst/>
            </a:prstGeom>
            <a:noFill/>
            <a:ln cap="flat" cmpd="sng" w="19050">
              <a:solidFill>
                <a:srgbClr val="FFFFFF"/>
              </a:solidFill>
              <a:prstDash val="solid"/>
              <a:round/>
              <a:headEnd len="med" w="med" type="none"/>
              <a:tailEnd len="med" w="med" type="triangle"/>
            </a:ln>
          </p:spPr>
        </p:cxnSp>
        <p:sp>
          <p:nvSpPr>
            <p:cNvPr id="207" name="Google Shape;207;p25"/>
            <p:cNvSpPr/>
            <p:nvPr/>
          </p:nvSpPr>
          <p:spPr>
            <a:xfrm>
              <a:off x="5096800" y="2196650"/>
              <a:ext cx="1258800" cy="6447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21E44"/>
                  </a:solidFill>
                  <a:latin typeface="Raleway"/>
                  <a:ea typeface="Raleway"/>
                  <a:cs typeface="Raleway"/>
                  <a:sym typeface="Raleway"/>
                </a:rPr>
                <a:t>Create </a:t>
              </a:r>
              <a:endParaRPr sz="1200">
                <a:solidFill>
                  <a:srgbClr val="421E44"/>
                </a:solidFill>
                <a:latin typeface="Raleway"/>
                <a:ea typeface="Raleway"/>
                <a:cs typeface="Raleway"/>
                <a:sym typeface="Raleway"/>
              </a:endParaRPr>
            </a:p>
            <a:p>
              <a:pPr indent="0" lvl="0" marL="0" rtl="0" algn="l">
                <a:spcBef>
                  <a:spcPts val="0"/>
                </a:spcBef>
                <a:spcAft>
                  <a:spcPts val="0"/>
                </a:spcAft>
                <a:buNone/>
              </a:pPr>
              <a:r>
                <a:rPr b="1" lang="en" sz="1200">
                  <a:solidFill>
                    <a:srgbClr val="421E44"/>
                  </a:solidFill>
                  <a:latin typeface="Raleway"/>
                  <a:ea typeface="Raleway"/>
                  <a:cs typeface="Raleway"/>
                  <a:sym typeface="Raleway"/>
                </a:rPr>
                <a:t>DOM Tree</a:t>
              </a:r>
              <a:endParaRPr b="1" sz="1200">
                <a:latin typeface="Raleway"/>
                <a:ea typeface="Raleway"/>
                <a:cs typeface="Raleway"/>
                <a:sym typeface="Raleway"/>
              </a:endParaRPr>
            </a:p>
          </p:txBody>
        </p:sp>
        <p:cxnSp>
          <p:nvCxnSpPr>
            <p:cNvPr id="208" name="Google Shape;208;p25"/>
            <p:cNvCxnSpPr>
              <a:stCxn id="205" idx="2"/>
              <a:endCxn id="207" idx="0"/>
            </p:cNvCxnSpPr>
            <p:nvPr/>
          </p:nvCxnSpPr>
          <p:spPr>
            <a:xfrm>
              <a:off x="5726050" y="1779013"/>
              <a:ext cx="0" cy="417600"/>
            </a:xfrm>
            <a:prstGeom prst="straightConnector1">
              <a:avLst/>
            </a:prstGeom>
            <a:noFill/>
            <a:ln cap="flat" cmpd="sng" w="19050">
              <a:solidFill>
                <a:srgbClr val="FFFFFF"/>
              </a:solidFill>
              <a:prstDash val="solid"/>
              <a:round/>
              <a:headEnd len="med" w="med" type="none"/>
              <a:tailEnd len="med" w="med" type="triangle"/>
            </a:ln>
          </p:spPr>
        </p:cxnSp>
        <p:pic>
          <p:nvPicPr>
            <p:cNvPr id="209" name="Google Shape;209;p25"/>
            <p:cNvPicPr preferRelativeResize="0"/>
            <p:nvPr/>
          </p:nvPicPr>
          <p:blipFill>
            <a:blip r:embed="rId3">
              <a:alphaModFix/>
            </a:blip>
            <a:stretch>
              <a:fillRect/>
            </a:stretch>
          </p:blipFill>
          <p:spPr>
            <a:xfrm>
              <a:off x="4980900" y="3176875"/>
              <a:ext cx="1490624" cy="1094675"/>
            </a:xfrm>
            <a:prstGeom prst="rect">
              <a:avLst/>
            </a:prstGeom>
            <a:noFill/>
            <a:ln>
              <a:noFill/>
            </a:ln>
          </p:spPr>
        </p:pic>
        <p:cxnSp>
          <p:nvCxnSpPr>
            <p:cNvPr id="210" name="Google Shape;210;p25"/>
            <p:cNvCxnSpPr>
              <a:stCxn id="207" idx="2"/>
              <a:endCxn id="209" idx="0"/>
            </p:cNvCxnSpPr>
            <p:nvPr/>
          </p:nvCxnSpPr>
          <p:spPr>
            <a:xfrm>
              <a:off x="5726200" y="2841350"/>
              <a:ext cx="0" cy="335400"/>
            </a:xfrm>
            <a:prstGeom prst="straightConnector1">
              <a:avLst/>
            </a:prstGeom>
            <a:noFill/>
            <a:ln cap="flat" cmpd="sng" w="19050">
              <a:solidFill>
                <a:srgbClr val="FFFFFF"/>
              </a:solidFill>
              <a:prstDash val="solid"/>
              <a:round/>
              <a:headEnd len="med" w="med" type="none"/>
              <a:tailEnd len="med" w="med" type="triangle"/>
            </a:ln>
          </p:spPr>
        </p:cxnSp>
        <p:sp>
          <p:nvSpPr>
            <p:cNvPr id="211" name="Google Shape;211;p25"/>
            <p:cNvSpPr txBox="1"/>
            <p:nvPr/>
          </p:nvSpPr>
          <p:spPr>
            <a:xfrm>
              <a:off x="5072650" y="4271550"/>
              <a:ext cx="1306800" cy="3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Display</a:t>
              </a:r>
              <a:endParaRPr b="1">
                <a:solidFill>
                  <a:schemeClr val="lt1"/>
                </a:solidFill>
                <a:latin typeface="Raleway"/>
                <a:ea typeface="Raleway"/>
                <a:cs typeface="Raleway"/>
                <a:sym typeface="Raleway"/>
              </a:endParaRPr>
            </a:p>
          </p:txBody>
        </p:sp>
        <p:sp>
          <p:nvSpPr>
            <p:cNvPr id="212" name="Google Shape;212;p25"/>
            <p:cNvSpPr/>
            <p:nvPr/>
          </p:nvSpPr>
          <p:spPr>
            <a:xfrm>
              <a:off x="7110750" y="1134313"/>
              <a:ext cx="963900" cy="6447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21E44"/>
                  </a:solidFill>
                  <a:latin typeface="Raleway"/>
                  <a:ea typeface="Raleway"/>
                  <a:cs typeface="Raleway"/>
                  <a:sym typeface="Raleway"/>
                </a:rPr>
                <a:t>Load</a:t>
              </a:r>
              <a:endParaRPr sz="1200">
                <a:solidFill>
                  <a:srgbClr val="421E44"/>
                </a:solidFill>
                <a:latin typeface="Raleway"/>
                <a:ea typeface="Raleway"/>
                <a:cs typeface="Raleway"/>
                <a:sym typeface="Raleway"/>
              </a:endParaRPr>
            </a:p>
            <a:p>
              <a:pPr indent="0" lvl="0" marL="0" rtl="0" algn="l">
                <a:spcBef>
                  <a:spcPts val="0"/>
                </a:spcBef>
                <a:spcAft>
                  <a:spcPts val="0"/>
                </a:spcAft>
                <a:buNone/>
              </a:pPr>
              <a:r>
                <a:rPr b="1" lang="en" sz="1200">
                  <a:solidFill>
                    <a:srgbClr val="421E44"/>
                  </a:solidFill>
                  <a:latin typeface="Raleway"/>
                  <a:ea typeface="Raleway"/>
                  <a:cs typeface="Raleway"/>
                  <a:sym typeface="Raleway"/>
                </a:rPr>
                <a:t>CSS</a:t>
              </a:r>
              <a:endParaRPr sz="1200">
                <a:latin typeface="Raleway"/>
                <a:ea typeface="Raleway"/>
                <a:cs typeface="Raleway"/>
                <a:sym typeface="Raleway"/>
              </a:endParaRPr>
            </a:p>
          </p:txBody>
        </p:sp>
        <p:cxnSp>
          <p:nvCxnSpPr>
            <p:cNvPr id="213" name="Google Shape;213;p25"/>
            <p:cNvCxnSpPr>
              <a:endCxn id="212" idx="1"/>
            </p:cNvCxnSpPr>
            <p:nvPr/>
          </p:nvCxnSpPr>
          <p:spPr>
            <a:xfrm>
              <a:off x="6067350" y="1456662"/>
              <a:ext cx="1043400" cy="0"/>
            </a:xfrm>
            <a:prstGeom prst="straightConnector1">
              <a:avLst/>
            </a:prstGeom>
            <a:noFill/>
            <a:ln cap="flat" cmpd="sng" w="19050">
              <a:solidFill>
                <a:srgbClr val="FFFFFF"/>
              </a:solidFill>
              <a:prstDash val="solid"/>
              <a:round/>
              <a:headEnd len="med" w="med" type="none"/>
              <a:tailEnd len="med" w="med" type="triangle"/>
            </a:ln>
          </p:spPr>
        </p:cxnSp>
        <p:sp>
          <p:nvSpPr>
            <p:cNvPr id="214" name="Google Shape;214;p25"/>
            <p:cNvSpPr/>
            <p:nvPr/>
          </p:nvSpPr>
          <p:spPr>
            <a:xfrm>
              <a:off x="7110750" y="2032450"/>
              <a:ext cx="963900" cy="6447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21E44"/>
                  </a:solidFill>
                  <a:latin typeface="Raleway"/>
                  <a:ea typeface="Raleway"/>
                  <a:cs typeface="Raleway"/>
                  <a:sym typeface="Raleway"/>
                </a:rPr>
                <a:t>Parse</a:t>
              </a:r>
              <a:endParaRPr sz="1200">
                <a:solidFill>
                  <a:srgbClr val="421E44"/>
                </a:solidFill>
                <a:latin typeface="Raleway"/>
                <a:ea typeface="Raleway"/>
                <a:cs typeface="Raleway"/>
                <a:sym typeface="Raleway"/>
              </a:endParaRPr>
            </a:p>
            <a:p>
              <a:pPr indent="0" lvl="0" marL="0" rtl="0" algn="l">
                <a:spcBef>
                  <a:spcPts val="0"/>
                </a:spcBef>
                <a:spcAft>
                  <a:spcPts val="0"/>
                </a:spcAft>
                <a:buNone/>
              </a:pPr>
              <a:r>
                <a:rPr b="1" lang="en" sz="1200">
                  <a:solidFill>
                    <a:srgbClr val="421E44"/>
                  </a:solidFill>
                  <a:latin typeface="Raleway"/>
                  <a:ea typeface="Raleway"/>
                  <a:cs typeface="Raleway"/>
                  <a:sym typeface="Raleway"/>
                </a:rPr>
                <a:t>CSS</a:t>
              </a:r>
              <a:endParaRPr sz="1200">
                <a:latin typeface="Raleway"/>
                <a:ea typeface="Raleway"/>
                <a:cs typeface="Raleway"/>
                <a:sym typeface="Raleway"/>
              </a:endParaRPr>
            </a:p>
          </p:txBody>
        </p:sp>
        <p:cxnSp>
          <p:nvCxnSpPr>
            <p:cNvPr id="215" name="Google Shape;215;p25"/>
            <p:cNvCxnSpPr>
              <a:stCxn id="212" idx="2"/>
              <a:endCxn id="214" idx="0"/>
            </p:cNvCxnSpPr>
            <p:nvPr/>
          </p:nvCxnSpPr>
          <p:spPr>
            <a:xfrm>
              <a:off x="7592700" y="1779013"/>
              <a:ext cx="0" cy="253200"/>
            </a:xfrm>
            <a:prstGeom prst="straightConnector1">
              <a:avLst/>
            </a:prstGeom>
            <a:noFill/>
            <a:ln cap="flat" cmpd="sng" w="19050">
              <a:solidFill>
                <a:srgbClr val="FFFFFF"/>
              </a:solidFill>
              <a:prstDash val="solid"/>
              <a:round/>
              <a:headEnd len="med" w="med" type="none"/>
              <a:tailEnd len="med" w="med" type="triangle"/>
            </a:ln>
          </p:spPr>
        </p:cxnSp>
        <p:cxnSp>
          <p:nvCxnSpPr>
            <p:cNvPr id="216" name="Google Shape;216;p25"/>
            <p:cNvCxnSpPr>
              <a:stCxn id="214" idx="2"/>
              <a:endCxn id="207" idx="3"/>
            </p:cNvCxnSpPr>
            <p:nvPr/>
          </p:nvCxnSpPr>
          <p:spPr>
            <a:xfrm flipH="1" rot="5400000">
              <a:off x="6895200" y="1979650"/>
              <a:ext cx="158100" cy="1236900"/>
            </a:xfrm>
            <a:prstGeom prst="curvedConnector4">
              <a:avLst>
                <a:gd fmla="val -170477" name="adj1"/>
                <a:gd fmla="val 69490" name="adj2"/>
              </a:avLst>
            </a:prstGeom>
            <a:noFill/>
            <a:ln cap="flat" cmpd="sng" w="19050">
              <a:solidFill>
                <a:srgbClr val="FFFFFF"/>
              </a:solidFill>
              <a:prstDash val="solid"/>
              <a:round/>
              <a:headEnd len="med" w="med" type="none"/>
              <a:tailEnd len="med" w="med" type="triangle"/>
            </a:ln>
          </p:spPr>
        </p:cxnSp>
        <p:sp>
          <p:nvSpPr>
            <p:cNvPr id="217" name="Google Shape;217;p25"/>
            <p:cNvSpPr txBox="1"/>
            <p:nvPr/>
          </p:nvSpPr>
          <p:spPr>
            <a:xfrm>
              <a:off x="6471525" y="2930575"/>
              <a:ext cx="13068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Raleway"/>
                  <a:ea typeface="Raleway"/>
                  <a:cs typeface="Raleway"/>
                  <a:sym typeface="Raleway"/>
                </a:rPr>
                <a:t>Attach style to DOM nodes</a:t>
              </a:r>
              <a:endParaRPr b="1" sz="1000">
                <a:solidFill>
                  <a:schemeClr val="lt1"/>
                </a:solidFill>
                <a:latin typeface="Raleway"/>
                <a:ea typeface="Raleway"/>
                <a:cs typeface="Raleway"/>
                <a:sym typeface="Raleway"/>
              </a:endParaRPr>
            </a:p>
          </p:txBody>
        </p:sp>
      </p:grpSp>
      <p:sp>
        <p:nvSpPr>
          <p:cNvPr id="218" name="Google Shape;218;p25"/>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9" name="Google Shape;219;p25"/>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CSS</a:t>
            </a:r>
            <a:endParaRPr b="0" i="0" sz="1100" u="none" cap="none" strike="noStrike">
              <a:solidFill>
                <a:srgbClr val="FFFFFF"/>
              </a:solidFill>
              <a:latin typeface="Lato Black"/>
              <a:ea typeface="Lato Black"/>
              <a:cs typeface="Lato Black"/>
              <a:sym typeface="Lato Black"/>
            </a:endParaRPr>
          </a:p>
        </p:txBody>
      </p:sp>
      <p:sp>
        <p:nvSpPr>
          <p:cNvPr id="220" name="Google Shape;220;p25"/>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1" name="Google Shape;221;p25"/>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2" name="Google Shape;222;p25"/>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223" name="Google Shape;223;p25"/>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sp>
        <p:nvSpPr>
          <p:cNvPr id="228" name="Google Shape;228;p26"/>
          <p:cNvSpPr txBox="1"/>
          <p:nvPr/>
        </p:nvSpPr>
        <p:spPr>
          <a:xfrm>
            <a:off x="458985" y="1034367"/>
            <a:ext cx="42294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7A625"/>
                </a:solidFill>
                <a:latin typeface="Raleway"/>
                <a:ea typeface="Raleway"/>
                <a:cs typeface="Raleway"/>
                <a:sym typeface="Raleway"/>
              </a:rPr>
              <a:t>Tentang DOM</a:t>
            </a:r>
            <a:endParaRPr b="1" sz="1800">
              <a:solidFill>
                <a:srgbClr val="F7A625"/>
              </a:solidFill>
              <a:latin typeface="Raleway"/>
              <a:ea typeface="Raleway"/>
              <a:cs typeface="Raleway"/>
              <a:sym typeface="Raleway"/>
            </a:endParaRPr>
          </a:p>
        </p:txBody>
      </p:sp>
      <p:sp>
        <p:nvSpPr>
          <p:cNvPr id="229" name="Google Shape;229;p26"/>
          <p:cNvSpPr txBox="1"/>
          <p:nvPr/>
        </p:nvSpPr>
        <p:spPr>
          <a:xfrm>
            <a:off x="458975" y="1400975"/>
            <a:ext cx="4229400" cy="288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100">
                <a:latin typeface="Raleway"/>
                <a:ea typeface="Raleway"/>
                <a:cs typeface="Raleway"/>
                <a:sym typeface="Raleway"/>
              </a:rPr>
              <a:t>DOM </a:t>
            </a:r>
            <a:r>
              <a:rPr lang="en" sz="1100">
                <a:latin typeface="Raleway"/>
                <a:ea typeface="Raleway"/>
                <a:cs typeface="Raleway"/>
                <a:sym typeface="Raleway"/>
              </a:rPr>
              <a:t>memiliki struktur seperti pohon. Setiap elemen, attribute dan potongan </a:t>
            </a:r>
            <a:r>
              <a:rPr lang="en" sz="1100">
                <a:latin typeface="Raleway"/>
                <a:ea typeface="Raleway"/>
                <a:cs typeface="Raleway"/>
                <a:sym typeface="Raleway"/>
              </a:rPr>
              <a:t>teks</a:t>
            </a:r>
            <a:r>
              <a:rPr lang="en" sz="1100">
                <a:latin typeface="Raleway"/>
                <a:ea typeface="Raleway"/>
                <a:cs typeface="Raleway"/>
                <a:sym typeface="Raleway"/>
              </a:rPr>
              <a:t>, dalam bahasa </a:t>
            </a:r>
            <a:r>
              <a:rPr i="1" lang="en" sz="1100">
                <a:latin typeface="Raleway"/>
                <a:ea typeface="Raleway"/>
                <a:cs typeface="Raleway"/>
                <a:sym typeface="Raleway"/>
              </a:rPr>
              <a:t>markup, </a:t>
            </a:r>
            <a:r>
              <a:rPr lang="en" sz="1100">
                <a:latin typeface="Raleway"/>
                <a:ea typeface="Raleway"/>
                <a:cs typeface="Raleway"/>
                <a:sym typeface="Raleway"/>
              </a:rPr>
              <a:t>akan menjadi DOM node dalam struktur pohon.</a:t>
            </a:r>
            <a:endParaRPr sz="1100">
              <a:latin typeface="Raleway"/>
              <a:ea typeface="Raleway"/>
              <a:cs typeface="Raleway"/>
              <a:sym typeface="Raleway"/>
            </a:endParaRPr>
          </a:p>
          <a:p>
            <a:pPr indent="0" lvl="0" marL="0" rtl="0" algn="l">
              <a:lnSpc>
                <a:spcPct val="150000"/>
              </a:lnSpc>
              <a:spcBef>
                <a:spcPts val="1200"/>
              </a:spcBef>
              <a:spcAft>
                <a:spcPts val="0"/>
              </a:spcAft>
              <a:buNone/>
            </a:pPr>
            <a:r>
              <a:rPr b="1" lang="en" sz="1100">
                <a:latin typeface="Raleway"/>
                <a:ea typeface="Raleway"/>
                <a:cs typeface="Raleway"/>
                <a:sym typeface="Raleway"/>
              </a:rPr>
              <a:t>Node</a:t>
            </a:r>
            <a:r>
              <a:rPr lang="en" sz="1100">
                <a:latin typeface="Raleway"/>
                <a:ea typeface="Raleway"/>
                <a:cs typeface="Raleway"/>
                <a:sym typeface="Raleway"/>
              </a:rPr>
              <a:t> ditentukan oleh hubungannya dengan DOM node lainnya. Beberapa elemen merupakan </a:t>
            </a:r>
            <a:r>
              <a:rPr i="1" lang="en" sz="1100">
                <a:latin typeface="Raleway"/>
                <a:ea typeface="Raleway"/>
                <a:cs typeface="Raleway"/>
                <a:sym typeface="Raleway"/>
              </a:rPr>
              <a:t>parent</a:t>
            </a:r>
            <a:r>
              <a:rPr lang="en" sz="1100">
                <a:latin typeface="Raleway"/>
                <a:ea typeface="Raleway"/>
                <a:cs typeface="Raleway"/>
                <a:sym typeface="Raleway"/>
              </a:rPr>
              <a:t> dari node anak. Selanjutnya, node anak memiliki saudara kandung.</a:t>
            </a:r>
            <a:endParaRPr sz="1100">
              <a:latin typeface="Raleway"/>
              <a:ea typeface="Raleway"/>
              <a:cs typeface="Raleway"/>
              <a:sym typeface="Raleway"/>
            </a:endParaRPr>
          </a:p>
          <a:p>
            <a:pPr indent="0" lvl="0" marL="0" rtl="0" algn="l">
              <a:lnSpc>
                <a:spcPct val="150000"/>
              </a:lnSpc>
              <a:spcBef>
                <a:spcPts val="1200"/>
              </a:spcBef>
              <a:spcAft>
                <a:spcPts val="1200"/>
              </a:spcAft>
              <a:buNone/>
            </a:pPr>
            <a:r>
              <a:rPr lang="en" sz="1100">
                <a:latin typeface="Raleway"/>
                <a:ea typeface="Raleway"/>
                <a:cs typeface="Raleway"/>
                <a:sym typeface="Raleway"/>
              </a:rPr>
              <a:t>Memahami DOM akan membantu kita mendesain, </a:t>
            </a:r>
            <a:r>
              <a:rPr i="1" lang="en" sz="1100">
                <a:latin typeface="Raleway"/>
                <a:ea typeface="Raleway"/>
                <a:cs typeface="Raleway"/>
                <a:sym typeface="Raleway"/>
              </a:rPr>
              <a:t>debuging</a:t>
            </a:r>
            <a:r>
              <a:rPr lang="en" sz="1100">
                <a:latin typeface="Raleway"/>
                <a:ea typeface="Raleway"/>
                <a:cs typeface="Raleway"/>
                <a:sym typeface="Raleway"/>
              </a:rPr>
              <a:t>, serta memelihara CSS kita karena </a:t>
            </a:r>
            <a:r>
              <a:rPr b="1" lang="en" sz="1100">
                <a:latin typeface="Raleway"/>
                <a:ea typeface="Raleway"/>
                <a:cs typeface="Raleway"/>
                <a:sym typeface="Raleway"/>
              </a:rPr>
              <a:t>DOM</a:t>
            </a:r>
            <a:r>
              <a:rPr lang="en" sz="1100">
                <a:latin typeface="Raleway"/>
                <a:ea typeface="Raleway"/>
                <a:cs typeface="Raleway"/>
                <a:sym typeface="Raleway"/>
              </a:rPr>
              <a:t> adalah </a:t>
            </a:r>
            <a:r>
              <a:rPr b="1" lang="en" sz="1100">
                <a:latin typeface="Raleway"/>
                <a:ea typeface="Raleway"/>
                <a:cs typeface="Raleway"/>
                <a:sym typeface="Raleway"/>
              </a:rPr>
              <a:t>tempat CSS</a:t>
            </a:r>
            <a:r>
              <a:rPr lang="en" sz="1100">
                <a:latin typeface="Raleway"/>
                <a:ea typeface="Raleway"/>
                <a:cs typeface="Raleway"/>
                <a:sym typeface="Raleway"/>
              </a:rPr>
              <a:t> </a:t>
            </a:r>
            <a:r>
              <a:rPr b="1" lang="en" sz="1100">
                <a:latin typeface="Raleway"/>
                <a:ea typeface="Raleway"/>
                <a:cs typeface="Raleway"/>
                <a:sym typeface="Raleway"/>
              </a:rPr>
              <a:t>dan</a:t>
            </a:r>
            <a:r>
              <a:rPr lang="en" sz="1100">
                <a:latin typeface="Raleway"/>
                <a:ea typeface="Raleway"/>
                <a:cs typeface="Raleway"/>
                <a:sym typeface="Raleway"/>
              </a:rPr>
              <a:t> </a:t>
            </a:r>
            <a:r>
              <a:rPr b="1" lang="en" sz="1100">
                <a:latin typeface="Raleway"/>
                <a:ea typeface="Raleway"/>
                <a:cs typeface="Raleway"/>
                <a:sym typeface="Raleway"/>
              </a:rPr>
              <a:t>konten dokumen</a:t>
            </a:r>
            <a:r>
              <a:rPr lang="en" sz="1100">
                <a:latin typeface="Raleway"/>
                <a:ea typeface="Raleway"/>
                <a:cs typeface="Raleway"/>
                <a:sym typeface="Raleway"/>
              </a:rPr>
              <a:t> </a:t>
            </a:r>
            <a:r>
              <a:rPr b="1" lang="en" sz="1100">
                <a:latin typeface="Raleway"/>
                <a:ea typeface="Raleway"/>
                <a:cs typeface="Raleway"/>
                <a:sym typeface="Raleway"/>
              </a:rPr>
              <a:t>bertemu</a:t>
            </a:r>
            <a:r>
              <a:rPr lang="en" sz="1100">
                <a:latin typeface="Raleway"/>
                <a:ea typeface="Raleway"/>
                <a:cs typeface="Raleway"/>
                <a:sym typeface="Raleway"/>
              </a:rPr>
              <a:t>.</a:t>
            </a:r>
            <a:endParaRPr sz="1100">
              <a:latin typeface="Raleway"/>
              <a:ea typeface="Raleway"/>
              <a:cs typeface="Raleway"/>
              <a:sym typeface="Raleway"/>
            </a:endParaRPr>
          </a:p>
        </p:txBody>
      </p:sp>
      <p:pic>
        <p:nvPicPr>
          <p:cNvPr id="230" name="Google Shape;230;p26"/>
          <p:cNvPicPr preferRelativeResize="0"/>
          <p:nvPr/>
        </p:nvPicPr>
        <p:blipFill>
          <a:blip r:embed="rId3">
            <a:alphaModFix/>
          </a:blip>
          <a:stretch>
            <a:fillRect/>
          </a:stretch>
        </p:blipFill>
        <p:spPr>
          <a:xfrm>
            <a:off x="4688375" y="1034380"/>
            <a:ext cx="4150824" cy="3281821"/>
          </a:xfrm>
          <a:prstGeom prst="rect">
            <a:avLst/>
          </a:prstGeom>
          <a:noFill/>
          <a:ln>
            <a:noFill/>
          </a:ln>
        </p:spPr>
      </p:pic>
      <p:sp>
        <p:nvSpPr>
          <p:cNvPr id="231" name="Google Shape;231;p26"/>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2" name="Google Shape;232;p26"/>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DOM</a:t>
            </a:r>
            <a:endParaRPr b="0" i="0" sz="1100" u="none" cap="none" strike="noStrike">
              <a:solidFill>
                <a:srgbClr val="FFFFFF"/>
              </a:solidFill>
              <a:latin typeface="Lato Black"/>
              <a:ea typeface="Lato Black"/>
              <a:cs typeface="Lato Black"/>
              <a:sym typeface="Lato Black"/>
            </a:endParaRPr>
          </a:p>
        </p:txBody>
      </p:sp>
      <p:sp>
        <p:nvSpPr>
          <p:cNvPr id="233" name="Google Shape;233;p26"/>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4" name="Google Shape;234;p26"/>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5" name="Google Shape;235;p26"/>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236" name="Google Shape;236;p26"/>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240" name="Shape 240"/>
        <p:cNvGrpSpPr/>
        <p:nvPr/>
      </p:nvGrpSpPr>
      <p:grpSpPr>
        <a:xfrm>
          <a:off x="0" y="0"/>
          <a:ext cx="0" cy="0"/>
          <a:chOff x="0" y="0"/>
          <a:chExt cx="0" cy="0"/>
        </a:xfrm>
      </p:grpSpPr>
      <p:sp>
        <p:nvSpPr>
          <p:cNvPr id="241" name="Google Shape;241;p27"/>
          <p:cNvSpPr/>
          <p:nvPr/>
        </p:nvSpPr>
        <p:spPr>
          <a:xfrm>
            <a:off x="0" y="-19650"/>
            <a:ext cx="4688400" cy="524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txBox="1"/>
          <p:nvPr/>
        </p:nvSpPr>
        <p:spPr>
          <a:xfrm>
            <a:off x="458985" y="1636042"/>
            <a:ext cx="42294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Representasi DOM</a:t>
            </a:r>
            <a:endParaRPr b="1" sz="1800">
              <a:solidFill>
                <a:srgbClr val="652F67"/>
              </a:solidFill>
              <a:latin typeface="Raleway"/>
              <a:ea typeface="Raleway"/>
              <a:cs typeface="Raleway"/>
              <a:sym typeface="Raleway"/>
            </a:endParaRPr>
          </a:p>
        </p:txBody>
      </p:sp>
      <p:sp>
        <p:nvSpPr>
          <p:cNvPr id="243" name="Google Shape;243;p27"/>
          <p:cNvSpPr txBox="1"/>
          <p:nvPr/>
        </p:nvSpPr>
        <p:spPr>
          <a:xfrm>
            <a:off x="458975" y="2002650"/>
            <a:ext cx="3312900" cy="150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100">
                <a:solidFill>
                  <a:srgbClr val="434343"/>
                </a:solidFill>
                <a:latin typeface="Raleway"/>
                <a:ea typeface="Raleway"/>
                <a:cs typeface="Raleway"/>
                <a:sym typeface="Raleway"/>
              </a:rPr>
              <a:t>Daripada </a:t>
            </a:r>
            <a:r>
              <a:rPr b="1" lang="en" sz="1100">
                <a:solidFill>
                  <a:srgbClr val="434343"/>
                </a:solidFill>
                <a:latin typeface="Raleway"/>
                <a:ea typeface="Raleway"/>
                <a:cs typeface="Raleway"/>
                <a:sym typeface="Raleway"/>
              </a:rPr>
              <a:t>penjelasan yang panjang</a:t>
            </a:r>
            <a:r>
              <a:rPr lang="en" sz="1100">
                <a:solidFill>
                  <a:srgbClr val="434343"/>
                </a:solidFill>
                <a:latin typeface="Raleway"/>
                <a:ea typeface="Raleway"/>
                <a:cs typeface="Raleway"/>
                <a:sym typeface="Raleway"/>
              </a:rPr>
              <a:t> dan </a:t>
            </a:r>
            <a:r>
              <a:rPr b="1" lang="en" sz="1100">
                <a:solidFill>
                  <a:srgbClr val="434343"/>
                </a:solidFill>
                <a:latin typeface="Raleway"/>
                <a:ea typeface="Raleway"/>
                <a:cs typeface="Raleway"/>
                <a:sym typeface="Raleway"/>
              </a:rPr>
              <a:t>membosankan</a:t>
            </a:r>
            <a:r>
              <a:rPr lang="en" sz="1100">
                <a:solidFill>
                  <a:srgbClr val="434343"/>
                </a:solidFill>
                <a:latin typeface="Raleway"/>
                <a:ea typeface="Raleway"/>
                <a:cs typeface="Raleway"/>
                <a:sym typeface="Raleway"/>
              </a:rPr>
              <a:t>, mari kita ambil contoh untuk melihat </a:t>
            </a:r>
            <a:r>
              <a:rPr b="1" lang="en" sz="1100">
                <a:solidFill>
                  <a:srgbClr val="434343"/>
                </a:solidFill>
                <a:latin typeface="Raleway"/>
                <a:ea typeface="Raleway"/>
                <a:cs typeface="Raleway"/>
                <a:sym typeface="Raleway"/>
              </a:rPr>
              <a:t>bagaimana DOM dan CSS</a:t>
            </a:r>
            <a:r>
              <a:rPr lang="en" sz="1100">
                <a:solidFill>
                  <a:srgbClr val="434343"/>
                </a:solidFill>
                <a:latin typeface="Raleway"/>
                <a:ea typeface="Raleway"/>
                <a:cs typeface="Raleway"/>
                <a:sym typeface="Raleway"/>
              </a:rPr>
              <a:t> </a:t>
            </a:r>
            <a:r>
              <a:rPr b="1" lang="en" sz="1100">
                <a:solidFill>
                  <a:srgbClr val="434343"/>
                </a:solidFill>
                <a:latin typeface="Raleway"/>
                <a:ea typeface="Raleway"/>
                <a:cs typeface="Raleway"/>
                <a:sym typeface="Raleway"/>
              </a:rPr>
              <a:t>bekerja bersama</a:t>
            </a:r>
            <a:r>
              <a:rPr lang="en" sz="1100">
                <a:solidFill>
                  <a:srgbClr val="434343"/>
                </a:solidFill>
                <a:latin typeface="Raleway"/>
                <a:ea typeface="Raleway"/>
                <a:cs typeface="Raleway"/>
                <a:sym typeface="Raleway"/>
              </a:rPr>
              <a:t>..</a:t>
            </a:r>
            <a:endParaRPr sz="1100">
              <a:solidFill>
                <a:srgbClr val="434343"/>
              </a:solidFill>
              <a:latin typeface="Raleway"/>
              <a:ea typeface="Raleway"/>
              <a:cs typeface="Raleway"/>
              <a:sym typeface="Raleway"/>
            </a:endParaRPr>
          </a:p>
          <a:p>
            <a:pPr indent="0" lvl="0" marL="0" rtl="0" algn="l">
              <a:lnSpc>
                <a:spcPct val="150000"/>
              </a:lnSpc>
              <a:spcBef>
                <a:spcPts val="1200"/>
              </a:spcBef>
              <a:spcAft>
                <a:spcPts val="1200"/>
              </a:spcAft>
              <a:buNone/>
            </a:pPr>
            <a:r>
              <a:rPr lang="en" sz="1100">
                <a:solidFill>
                  <a:srgbClr val="434343"/>
                </a:solidFill>
                <a:latin typeface="Raleway"/>
                <a:ea typeface="Raleway"/>
                <a:cs typeface="Raleway"/>
                <a:sym typeface="Raleway"/>
              </a:rPr>
              <a:t>Mari kita asumsikan kode HTML berikut</a:t>
            </a:r>
            <a:endParaRPr sz="1100">
              <a:solidFill>
                <a:srgbClr val="434343"/>
              </a:solidFill>
              <a:latin typeface="Raleway"/>
              <a:ea typeface="Raleway"/>
              <a:cs typeface="Raleway"/>
              <a:sym typeface="Raleway"/>
            </a:endParaRPr>
          </a:p>
        </p:txBody>
      </p:sp>
      <p:pic>
        <p:nvPicPr>
          <p:cNvPr id="244" name="Google Shape;244;p27"/>
          <p:cNvPicPr preferRelativeResize="0"/>
          <p:nvPr/>
        </p:nvPicPr>
        <p:blipFill>
          <a:blip r:embed="rId3">
            <a:alphaModFix/>
          </a:blip>
          <a:stretch>
            <a:fillRect/>
          </a:stretch>
        </p:blipFill>
        <p:spPr>
          <a:xfrm>
            <a:off x="5340338" y="1617326"/>
            <a:ext cx="3312875" cy="1908847"/>
          </a:xfrm>
          <a:prstGeom prst="rect">
            <a:avLst/>
          </a:prstGeom>
          <a:noFill/>
          <a:ln>
            <a:noFill/>
          </a:ln>
        </p:spPr>
      </p:pic>
      <p:sp>
        <p:nvSpPr>
          <p:cNvPr id="245" name="Google Shape;245;p27"/>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6" name="Google Shape;246;p27"/>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DOM</a:t>
            </a:r>
            <a:endParaRPr b="0" i="0" sz="1100" u="none" cap="none" strike="noStrike">
              <a:solidFill>
                <a:srgbClr val="FFFFFF"/>
              </a:solidFill>
              <a:latin typeface="Lato Black"/>
              <a:ea typeface="Lato Black"/>
              <a:cs typeface="Lato Black"/>
              <a:sym typeface="Lato Black"/>
            </a:endParaRPr>
          </a:p>
        </p:txBody>
      </p:sp>
      <p:sp>
        <p:nvSpPr>
          <p:cNvPr id="247" name="Google Shape;247;p27"/>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8" name="Google Shape;248;p27"/>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9" name="Google Shape;249;p27"/>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250" name="Google Shape;250;p27"/>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254" name="Shape 254"/>
        <p:cNvGrpSpPr/>
        <p:nvPr/>
      </p:nvGrpSpPr>
      <p:grpSpPr>
        <a:xfrm>
          <a:off x="0" y="0"/>
          <a:ext cx="0" cy="0"/>
          <a:chOff x="0" y="0"/>
          <a:chExt cx="0" cy="0"/>
        </a:xfrm>
      </p:grpSpPr>
      <p:sp>
        <p:nvSpPr>
          <p:cNvPr id="255" name="Google Shape;255;p28"/>
          <p:cNvSpPr/>
          <p:nvPr/>
        </p:nvSpPr>
        <p:spPr>
          <a:xfrm>
            <a:off x="0" y="-19650"/>
            <a:ext cx="4688400" cy="524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txBox="1"/>
          <p:nvPr/>
        </p:nvSpPr>
        <p:spPr>
          <a:xfrm>
            <a:off x="524275" y="1710575"/>
            <a:ext cx="3404400" cy="150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200">
                <a:solidFill>
                  <a:srgbClr val="434343"/>
                </a:solidFill>
                <a:latin typeface="Raleway"/>
                <a:ea typeface="Raleway"/>
                <a:cs typeface="Raleway"/>
                <a:sym typeface="Raleway"/>
              </a:rPr>
              <a:t>Di </a:t>
            </a:r>
            <a:r>
              <a:rPr b="1" lang="en" sz="1200">
                <a:solidFill>
                  <a:srgbClr val="434343"/>
                </a:solidFill>
                <a:latin typeface="Raleway"/>
                <a:ea typeface="Raleway"/>
                <a:cs typeface="Raleway"/>
                <a:sym typeface="Raleway"/>
              </a:rPr>
              <a:t>DOM</a:t>
            </a:r>
            <a:r>
              <a:rPr lang="en" sz="1200">
                <a:solidFill>
                  <a:srgbClr val="434343"/>
                </a:solidFill>
                <a:latin typeface="Raleway"/>
                <a:ea typeface="Raleway"/>
                <a:cs typeface="Raleway"/>
                <a:sym typeface="Raleway"/>
              </a:rPr>
              <a:t>, </a:t>
            </a:r>
            <a:r>
              <a:rPr i="1" lang="en" sz="1200">
                <a:solidFill>
                  <a:srgbClr val="434343"/>
                </a:solidFill>
                <a:latin typeface="Raleway"/>
                <a:ea typeface="Raleway"/>
                <a:cs typeface="Raleway"/>
                <a:sym typeface="Raleway"/>
              </a:rPr>
              <a:t>node</a:t>
            </a:r>
            <a:r>
              <a:rPr lang="en" sz="1200">
                <a:solidFill>
                  <a:srgbClr val="434343"/>
                </a:solidFill>
                <a:latin typeface="Raleway"/>
                <a:ea typeface="Raleway"/>
                <a:cs typeface="Raleway"/>
                <a:sym typeface="Raleway"/>
              </a:rPr>
              <a:t> yang terkait dengan elemen</a:t>
            </a:r>
            <a:r>
              <a:rPr lang="en" sz="1200">
                <a:solidFill>
                  <a:srgbClr val="FFFFFF"/>
                </a:solidFill>
                <a:latin typeface="Raleway"/>
                <a:ea typeface="Raleway"/>
                <a:cs typeface="Raleway"/>
                <a:sym typeface="Raleway"/>
              </a:rPr>
              <a:t> </a:t>
            </a:r>
            <a:r>
              <a:rPr b="1" lang="en" sz="1200">
                <a:solidFill>
                  <a:srgbClr val="FFB1FE"/>
                </a:solidFill>
                <a:latin typeface="Raleway"/>
                <a:ea typeface="Raleway"/>
                <a:cs typeface="Raleway"/>
                <a:sym typeface="Raleway"/>
              </a:rPr>
              <a:t>&lt;</a:t>
            </a:r>
            <a:r>
              <a:rPr b="1" lang="en" sz="1200">
                <a:solidFill>
                  <a:srgbClr val="F7A625"/>
                </a:solidFill>
                <a:latin typeface="Raleway"/>
                <a:ea typeface="Raleway"/>
                <a:cs typeface="Raleway"/>
                <a:sym typeface="Raleway"/>
              </a:rPr>
              <a:t>p</a:t>
            </a:r>
            <a:r>
              <a:rPr b="1" lang="en" sz="1200">
                <a:solidFill>
                  <a:srgbClr val="FFB1FE"/>
                </a:solidFill>
                <a:latin typeface="Raleway"/>
                <a:ea typeface="Raleway"/>
                <a:cs typeface="Raleway"/>
                <a:sym typeface="Raleway"/>
              </a:rPr>
              <a:t>&gt;</a:t>
            </a:r>
            <a:r>
              <a:rPr lang="en" sz="1200">
                <a:solidFill>
                  <a:srgbClr val="434343"/>
                </a:solidFill>
                <a:latin typeface="Raleway"/>
                <a:ea typeface="Raleway"/>
                <a:cs typeface="Raleway"/>
                <a:sym typeface="Raleway"/>
              </a:rPr>
              <a:t> kita adalah </a:t>
            </a:r>
            <a:r>
              <a:rPr i="1" lang="en" sz="1200">
                <a:solidFill>
                  <a:srgbClr val="434343"/>
                </a:solidFill>
                <a:latin typeface="Raleway"/>
                <a:ea typeface="Raleway"/>
                <a:cs typeface="Raleway"/>
                <a:sym typeface="Raleway"/>
              </a:rPr>
              <a:t>parent</a:t>
            </a:r>
            <a:r>
              <a:rPr lang="en" sz="1200">
                <a:solidFill>
                  <a:srgbClr val="434343"/>
                </a:solidFill>
                <a:latin typeface="Raleway"/>
                <a:ea typeface="Raleway"/>
                <a:cs typeface="Raleway"/>
                <a:sym typeface="Raleway"/>
              </a:rPr>
              <a:t>/induk. Anak-anaknya adalah </a:t>
            </a:r>
            <a:r>
              <a:rPr i="1" lang="en" sz="1200">
                <a:solidFill>
                  <a:srgbClr val="434343"/>
                </a:solidFill>
                <a:latin typeface="Raleway"/>
                <a:ea typeface="Raleway"/>
                <a:cs typeface="Raleway"/>
                <a:sym typeface="Raleway"/>
              </a:rPr>
              <a:t>node</a:t>
            </a:r>
            <a:r>
              <a:rPr lang="en" sz="1200">
                <a:solidFill>
                  <a:srgbClr val="434343"/>
                </a:solidFill>
                <a:latin typeface="Raleway"/>
                <a:ea typeface="Raleway"/>
                <a:cs typeface="Raleway"/>
                <a:sym typeface="Raleway"/>
              </a:rPr>
              <a:t> teks dan </a:t>
            </a:r>
            <a:r>
              <a:rPr i="1" lang="en" sz="1200">
                <a:solidFill>
                  <a:srgbClr val="434343"/>
                </a:solidFill>
                <a:latin typeface="Raleway"/>
                <a:ea typeface="Raleway"/>
                <a:cs typeface="Raleway"/>
                <a:sym typeface="Raleway"/>
              </a:rPr>
              <a:t>node</a:t>
            </a:r>
            <a:r>
              <a:rPr lang="en" sz="1200">
                <a:solidFill>
                  <a:srgbClr val="434343"/>
                </a:solidFill>
                <a:latin typeface="Raleway"/>
                <a:ea typeface="Raleway"/>
                <a:cs typeface="Raleway"/>
                <a:sym typeface="Raleway"/>
              </a:rPr>
              <a:t> yang sesuai dengan elemen</a:t>
            </a:r>
            <a:r>
              <a:rPr lang="en" sz="1200">
                <a:solidFill>
                  <a:srgbClr val="FFFFFF"/>
                </a:solidFill>
                <a:latin typeface="Raleway"/>
                <a:ea typeface="Raleway"/>
                <a:cs typeface="Raleway"/>
                <a:sym typeface="Raleway"/>
              </a:rPr>
              <a:t> </a:t>
            </a:r>
            <a:r>
              <a:rPr b="1" lang="en" sz="1200">
                <a:solidFill>
                  <a:srgbClr val="FFB1FE"/>
                </a:solidFill>
                <a:latin typeface="Raleway"/>
                <a:ea typeface="Raleway"/>
                <a:cs typeface="Raleway"/>
                <a:sym typeface="Raleway"/>
              </a:rPr>
              <a:t>&lt;</a:t>
            </a:r>
            <a:r>
              <a:rPr b="1" lang="en" sz="1200">
                <a:solidFill>
                  <a:srgbClr val="F7A625"/>
                </a:solidFill>
                <a:latin typeface="Raleway"/>
                <a:ea typeface="Raleway"/>
                <a:cs typeface="Raleway"/>
                <a:sym typeface="Raleway"/>
              </a:rPr>
              <a:t>span</a:t>
            </a:r>
            <a:r>
              <a:rPr b="1" lang="en" sz="1200">
                <a:solidFill>
                  <a:srgbClr val="FFB1FE"/>
                </a:solidFill>
                <a:latin typeface="Raleway"/>
                <a:ea typeface="Raleway"/>
                <a:cs typeface="Raleway"/>
                <a:sym typeface="Raleway"/>
              </a:rPr>
              <a:t>&gt;</a:t>
            </a:r>
            <a:r>
              <a:rPr lang="en" sz="1200">
                <a:solidFill>
                  <a:srgbClr val="FFFFFF"/>
                </a:solidFill>
                <a:latin typeface="Raleway"/>
                <a:ea typeface="Raleway"/>
                <a:cs typeface="Raleway"/>
                <a:sym typeface="Raleway"/>
              </a:rPr>
              <a:t> </a:t>
            </a:r>
            <a:r>
              <a:rPr lang="en" sz="1200">
                <a:solidFill>
                  <a:srgbClr val="434343"/>
                </a:solidFill>
                <a:latin typeface="Raleway"/>
                <a:ea typeface="Raleway"/>
                <a:cs typeface="Raleway"/>
                <a:sym typeface="Raleway"/>
              </a:rPr>
              <a:t>kita. Nah, node SPAN juga tergolong sebagai </a:t>
            </a:r>
            <a:r>
              <a:rPr i="1" lang="en" sz="1200">
                <a:solidFill>
                  <a:srgbClr val="434343"/>
                </a:solidFill>
                <a:latin typeface="Raleway"/>
                <a:ea typeface="Raleway"/>
                <a:cs typeface="Raleway"/>
                <a:sym typeface="Raleway"/>
              </a:rPr>
              <a:t>parent</a:t>
            </a:r>
            <a:r>
              <a:rPr lang="en" sz="1200">
                <a:solidFill>
                  <a:srgbClr val="434343"/>
                </a:solidFill>
                <a:latin typeface="Raleway"/>
                <a:ea typeface="Raleway"/>
                <a:cs typeface="Raleway"/>
                <a:sym typeface="Raleway"/>
              </a:rPr>
              <a:t>. Anak-anak mereka adalah </a:t>
            </a:r>
            <a:r>
              <a:rPr i="1" lang="en" sz="1200">
                <a:solidFill>
                  <a:srgbClr val="434343"/>
                </a:solidFill>
                <a:latin typeface="Raleway"/>
                <a:ea typeface="Raleway"/>
                <a:cs typeface="Raleway"/>
                <a:sym typeface="Raleway"/>
              </a:rPr>
              <a:t>node </a:t>
            </a:r>
            <a:r>
              <a:rPr lang="en" sz="1200">
                <a:solidFill>
                  <a:srgbClr val="434343"/>
                </a:solidFill>
                <a:latin typeface="Raleway"/>
                <a:ea typeface="Raleway"/>
                <a:cs typeface="Raleway"/>
                <a:sym typeface="Raleway"/>
              </a:rPr>
              <a:t>teks di bawahnya.</a:t>
            </a:r>
            <a:endParaRPr sz="1200">
              <a:solidFill>
                <a:srgbClr val="434343"/>
              </a:solidFill>
              <a:latin typeface="Raleway"/>
              <a:ea typeface="Raleway"/>
              <a:cs typeface="Raleway"/>
              <a:sym typeface="Raleway"/>
            </a:endParaRPr>
          </a:p>
        </p:txBody>
      </p:sp>
      <p:pic>
        <p:nvPicPr>
          <p:cNvPr id="257" name="Google Shape;257;p28"/>
          <p:cNvPicPr preferRelativeResize="0"/>
          <p:nvPr/>
        </p:nvPicPr>
        <p:blipFill>
          <a:blip r:embed="rId3">
            <a:alphaModFix/>
          </a:blip>
          <a:stretch>
            <a:fillRect/>
          </a:stretch>
        </p:blipFill>
        <p:spPr>
          <a:xfrm>
            <a:off x="5912652" y="1172100"/>
            <a:ext cx="2351225" cy="2581750"/>
          </a:xfrm>
          <a:prstGeom prst="rect">
            <a:avLst/>
          </a:prstGeom>
          <a:noFill/>
          <a:ln>
            <a:noFill/>
          </a:ln>
        </p:spPr>
      </p:pic>
      <p:sp>
        <p:nvSpPr>
          <p:cNvPr id="258" name="Google Shape;258;p28"/>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 name="Google Shape;259;p28"/>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DOM</a:t>
            </a:r>
            <a:endParaRPr b="0" i="0" sz="1100" u="none" cap="none" strike="noStrike">
              <a:solidFill>
                <a:srgbClr val="FFFFFF"/>
              </a:solidFill>
              <a:latin typeface="Lato Black"/>
              <a:ea typeface="Lato Black"/>
              <a:cs typeface="Lato Black"/>
              <a:sym typeface="Lato Black"/>
            </a:endParaRPr>
          </a:p>
        </p:txBody>
      </p:sp>
      <p:sp>
        <p:nvSpPr>
          <p:cNvPr id="260" name="Google Shape;260;p28"/>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1" name="Google Shape;261;p28"/>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2" name="Google Shape;262;p28"/>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263" name="Google Shape;263;p28"/>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267" name="Shape 267"/>
        <p:cNvGrpSpPr/>
        <p:nvPr/>
      </p:nvGrpSpPr>
      <p:grpSpPr>
        <a:xfrm>
          <a:off x="0" y="0"/>
          <a:ext cx="0" cy="0"/>
          <a:chOff x="0" y="0"/>
          <a:chExt cx="0" cy="0"/>
        </a:xfrm>
      </p:grpSpPr>
      <p:sp>
        <p:nvSpPr>
          <p:cNvPr id="268" name="Google Shape;268;p29"/>
          <p:cNvSpPr/>
          <p:nvPr/>
        </p:nvSpPr>
        <p:spPr>
          <a:xfrm>
            <a:off x="0" y="-19650"/>
            <a:ext cx="4688400" cy="524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txBox="1"/>
          <p:nvPr/>
        </p:nvSpPr>
        <p:spPr>
          <a:xfrm>
            <a:off x="498260" y="1636042"/>
            <a:ext cx="42294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Menerapkan CSS ke DOM</a:t>
            </a:r>
            <a:endParaRPr b="1" sz="1800">
              <a:solidFill>
                <a:srgbClr val="652F67"/>
              </a:solidFill>
              <a:latin typeface="Raleway"/>
              <a:ea typeface="Raleway"/>
              <a:cs typeface="Raleway"/>
              <a:sym typeface="Raleway"/>
            </a:endParaRPr>
          </a:p>
        </p:txBody>
      </p:sp>
      <p:sp>
        <p:nvSpPr>
          <p:cNvPr id="270" name="Google Shape;270;p29"/>
          <p:cNvSpPr txBox="1"/>
          <p:nvPr/>
        </p:nvSpPr>
        <p:spPr>
          <a:xfrm>
            <a:off x="498250" y="2002650"/>
            <a:ext cx="3008100" cy="150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200">
                <a:solidFill>
                  <a:srgbClr val="434343"/>
                </a:solidFill>
                <a:latin typeface="Raleway"/>
                <a:ea typeface="Raleway"/>
                <a:cs typeface="Raleway"/>
                <a:sym typeface="Raleway"/>
              </a:rPr>
              <a:t>Katakanlah kita </a:t>
            </a:r>
            <a:r>
              <a:rPr b="1" lang="en" sz="1200">
                <a:solidFill>
                  <a:srgbClr val="434343"/>
                </a:solidFill>
                <a:latin typeface="Raleway"/>
                <a:ea typeface="Raleway"/>
                <a:cs typeface="Raleway"/>
                <a:sym typeface="Raleway"/>
              </a:rPr>
              <a:t>menambahkan</a:t>
            </a:r>
            <a:r>
              <a:rPr lang="en" sz="1200">
                <a:solidFill>
                  <a:srgbClr val="434343"/>
                </a:solidFill>
                <a:latin typeface="Raleway"/>
                <a:ea typeface="Raleway"/>
                <a:cs typeface="Raleway"/>
                <a:sym typeface="Raleway"/>
              </a:rPr>
              <a:t> beberapa </a:t>
            </a:r>
            <a:r>
              <a:rPr b="1" lang="en" sz="1200">
                <a:solidFill>
                  <a:srgbClr val="434343"/>
                </a:solidFill>
                <a:latin typeface="Raleway"/>
                <a:ea typeface="Raleway"/>
                <a:cs typeface="Raleway"/>
                <a:sym typeface="Raleway"/>
              </a:rPr>
              <a:t>CSS</a:t>
            </a:r>
            <a:r>
              <a:rPr lang="en" sz="1200">
                <a:solidFill>
                  <a:srgbClr val="434343"/>
                </a:solidFill>
                <a:latin typeface="Raleway"/>
                <a:ea typeface="Raleway"/>
                <a:cs typeface="Raleway"/>
                <a:sym typeface="Raleway"/>
              </a:rPr>
              <a:t> ke </a:t>
            </a:r>
            <a:r>
              <a:rPr b="1" lang="en" sz="1200">
                <a:solidFill>
                  <a:srgbClr val="434343"/>
                </a:solidFill>
                <a:latin typeface="Raleway"/>
                <a:ea typeface="Raleway"/>
                <a:cs typeface="Raleway"/>
                <a:sym typeface="Raleway"/>
              </a:rPr>
              <a:t>dokumen</a:t>
            </a:r>
            <a:r>
              <a:rPr lang="en" sz="1200">
                <a:solidFill>
                  <a:srgbClr val="434343"/>
                </a:solidFill>
                <a:latin typeface="Raleway"/>
                <a:ea typeface="Raleway"/>
                <a:cs typeface="Raleway"/>
                <a:sym typeface="Raleway"/>
              </a:rPr>
              <a:t> kita, untuk mendesain-nya. Sekali lagi, HTML yang kita gunakan adalah sebagai berikut</a:t>
            </a:r>
            <a:endParaRPr sz="1200">
              <a:solidFill>
                <a:srgbClr val="434343"/>
              </a:solidFill>
              <a:latin typeface="Raleway"/>
              <a:ea typeface="Raleway"/>
              <a:cs typeface="Raleway"/>
              <a:sym typeface="Raleway"/>
            </a:endParaRPr>
          </a:p>
        </p:txBody>
      </p:sp>
      <p:pic>
        <p:nvPicPr>
          <p:cNvPr id="271" name="Google Shape;271;p29"/>
          <p:cNvPicPr preferRelativeResize="0"/>
          <p:nvPr/>
        </p:nvPicPr>
        <p:blipFill>
          <a:blip r:embed="rId3">
            <a:alphaModFix/>
          </a:blip>
          <a:stretch>
            <a:fillRect/>
          </a:stretch>
        </p:blipFill>
        <p:spPr>
          <a:xfrm>
            <a:off x="5193013" y="1617326"/>
            <a:ext cx="3312875" cy="1908847"/>
          </a:xfrm>
          <a:prstGeom prst="rect">
            <a:avLst/>
          </a:prstGeom>
          <a:noFill/>
          <a:ln>
            <a:noFill/>
          </a:ln>
        </p:spPr>
      </p:pic>
      <p:sp>
        <p:nvSpPr>
          <p:cNvPr id="272" name="Google Shape;272;p29"/>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3" name="Google Shape;273;p29"/>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DOM</a:t>
            </a:r>
            <a:endParaRPr b="0" i="0" sz="1100" u="none" cap="none" strike="noStrike">
              <a:solidFill>
                <a:srgbClr val="FFFFFF"/>
              </a:solidFill>
              <a:latin typeface="Lato Black"/>
              <a:ea typeface="Lato Black"/>
              <a:cs typeface="Lato Black"/>
              <a:sym typeface="Lato Black"/>
            </a:endParaRPr>
          </a:p>
        </p:txBody>
      </p:sp>
      <p:sp>
        <p:nvSpPr>
          <p:cNvPr id="274" name="Google Shape;274;p29"/>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5" name="Google Shape;275;p29"/>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6" name="Google Shape;276;p29"/>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277" name="Google Shape;277;p29"/>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281" name="Shape 281"/>
        <p:cNvGrpSpPr/>
        <p:nvPr/>
      </p:nvGrpSpPr>
      <p:grpSpPr>
        <a:xfrm>
          <a:off x="0" y="0"/>
          <a:ext cx="0" cy="0"/>
          <a:chOff x="0" y="0"/>
          <a:chExt cx="0" cy="0"/>
        </a:xfrm>
      </p:grpSpPr>
      <p:sp>
        <p:nvSpPr>
          <p:cNvPr id="282" name="Google Shape;282;p30"/>
          <p:cNvSpPr/>
          <p:nvPr/>
        </p:nvSpPr>
        <p:spPr>
          <a:xfrm>
            <a:off x="4665325" y="-19650"/>
            <a:ext cx="4478700" cy="524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txBox="1"/>
          <p:nvPr/>
        </p:nvSpPr>
        <p:spPr>
          <a:xfrm>
            <a:off x="494850" y="1663500"/>
            <a:ext cx="3312900" cy="54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200">
                <a:solidFill>
                  <a:srgbClr val="FFFFFF"/>
                </a:solidFill>
                <a:latin typeface="Raleway"/>
                <a:ea typeface="Raleway"/>
                <a:cs typeface="Raleway"/>
                <a:sym typeface="Raleway"/>
              </a:rPr>
              <a:t>Jika kita menerapkan CSS berikut untuk itu</a:t>
            </a:r>
            <a:endParaRPr sz="1200">
              <a:solidFill>
                <a:srgbClr val="FFFFFF"/>
              </a:solidFill>
              <a:latin typeface="Raleway"/>
              <a:ea typeface="Raleway"/>
              <a:cs typeface="Raleway"/>
              <a:sym typeface="Raleway"/>
            </a:endParaRPr>
          </a:p>
        </p:txBody>
      </p:sp>
      <p:sp>
        <p:nvSpPr>
          <p:cNvPr id="284" name="Google Shape;284;p30"/>
          <p:cNvSpPr txBox="1"/>
          <p:nvPr/>
        </p:nvSpPr>
        <p:spPr>
          <a:xfrm>
            <a:off x="5287825" y="1759350"/>
            <a:ext cx="3312900" cy="179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200">
                <a:solidFill>
                  <a:srgbClr val="434343"/>
                </a:solidFill>
                <a:latin typeface="Raleway"/>
                <a:ea typeface="Raleway"/>
                <a:cs typeface="Raleway"/>
                <a:sym typeface="Raleway"/>
              </a:rPr>
              <a:t>Browser akan </a:t>
            </a:r>
            <a:r>
              <a:rPr b="1" lang="en" sz="1200">
                <a:solidFill>
                  <a:srgbClr val="434343"/>
                </a:solidFill>
                <a:latin typeface="Raleway"/>
                <a:ea typeface="Raleway"/>
                <a:cs typeface="Raleway"/>
                <a:sym typeface="Raleway"/>
              </a:rPr>
              <a:t>mengurai </a:t>
            </a:r>
            <a:r>
              <a:rPr b="1" i="1" lang="en" sz="1200">
                <a:solidFill>
                  <a:srgbClr val="434343"/>
                </a:solidFill>
                <a:latin typeface="Raleway"/>
                <a:ea typeface="Raleway"/>
                <a:cs typeface="Raleway"/>
                <a:sym typeface="Raleway"/>
              </a:rPr>
              <a:t>(parsing)</a:t>
            </a:r>
            <a:r>
              <a:rPr lang="en" sz="1200">
                <a:solidFill>
                  <a:srgbClr val="434343"/>
                </a:solidFill>
                <a:latin typeface="Raleway"/>
                <a:ea typeface="Raleway"/>
                <a:cs typeface="Raleway"/>
                <a:sym typeface="Raleway"/>
              </a:rPr>
              <a:t> HTML, </a:t>
            </a:r>
            <a:r>
              <a:rPr b="1" lang="en" sz="1200">
                <a:solidFill>
                  <a:srgbClr val="434343"/>
                </a:solidFill>
                <a:latin typeface="Raleway"/>
                <a:ea typeface="Raleway"/>
                <a:cs typeface="Raleway"/>
                <a:sym typeface="Raleway"/>
              </a:rPr>
              <a:t>membuat DOM</a:t>
            </a:r>
            <a:r>
              <a:rPr lang="en" sz="1200">
                <a:solidFill>
                  <a:srgbClr val="434343"/>
                </a:solidFill>
                <a:latin typeface="Raleway"/>
                <a:ea typeface="Raleway"/>
                <a:cs typeface="Raleway"/>
                <a:sym typeface="Raleway"/>
              </a:rPr>
              <a:t> </a:t>
            </a:r>
            <a:r>
              <a:rPr b="1" lang="en" sz="1200">
                <a:solidFill>
                  <a:srgbClr val="434343"/>
                </a:solidFill>
                <a:latin typeface="Raleway"/>
                <a:ea typeface="Raleway"/>
                <a:cs typeface="Raleway"/>
                <a:sym typeface="Raleway"/>
              </a:rPr>
              <a:t>darinya</a:t>
            </a:r>
            <a:r>
              <a:rPr lang="en" sz="1200">
                <a:solidFill>
                  <a:srgbClr val="434343"/>
                </a:solidFill>
                <a:latin typeface="Raleway"/>
                <a:ea typeface="Raleway"/>
                <a:cs typeface="Raleway"/>
                <a:sym typeface="Raleway"/>
              </a:rPr>
              <a:t>, dan selanjutnya </a:t>
            </a:r>
            <a:r>
              <a:rPr b="1" lang="en" sz="1200">
                <a:solidFill>
                  <a:srgbClr val="434343"/>
                </a:solidFill>
                <a:latin typeface="Raleway"/>
                <a:ea typeface="Raleway"/>
                <a:cs typeface="Raleway"/>
                <a:sym typeface="Raleway"/>
              </a:rPr>
              <a:t>mengurai CSS</a:t>
            </a:r>
            <a:r>
              <a:rPr lang="en" sz="1200">
                <a:solidFill>
                  <a:srgbClr val="434343"/>
                </a:solidFill>
                <a:latin typeface="Raleway"/>
                <a:ea typeface="Raleway"/>
                <a:cs typeface="Raleway"/>
                <a:sym typeface="Raleway"/>
              </a:rPr>
              <a:t>. Karena </a:t>
            </a:r>
            <a:r>
              <a:rPr b="1" lang="en" sz="1200">
                <a:solidFill>
                  <a:srgbClr val="434343"/>
                </a:solidFill>
                <a:latin typeface="Raleway"/>
                <a:ea typeface="Raleway"/>
                <a:cs typeface="Raleway"/>
                <a:sym typeface="Raleway"/>
              </a:rPr>
              <a:t>satu-satunya aturan</a:t>
            </a:r>
            <a:r>
              <a:rPr lang="en" sz="1200">
                <a:solidFill>
                  <a:srgbClr val="434343"/>
                </a:solidFill>
                <a:latin typeface="Raleway"/>
                <a:ea typeface="Raleway"/>
                <a:cs typeface="Raleway"/>
                <a:sym typeface="Raleway"/>
              </a:rPr>
              <a:t> yang tersedia di </a:t>
            </a:r>
            <a:r>
              <a:rPr b="1" lang="en" sz="1200">
                <a:solidFill>
                  <a:srgbClr val="434343"/>
                </a:solidFill>
                <a:latin typeface="Raleway"/>
                <a:ea typeface="Raleway"/>
                <a:cs typeface="Raleway"/>
                <a:sym typeface="Raleway"/>
              </a:rPr>
              <a:t>CSS</a:t>
            </a:r>
            <a:r>
              <a:rPr lang="en" sz="1200">
                <a:solidFill>
                  <a:srgbClr val="434343"/>
                </a:solidFill>
                <a:latin typeface="Raleway"/>
                <a:ea typeface="Raleway"/>
                <a:cs typeface="Raleway"/>
                <a:sym typeface="Raleway"/>
              </a:rPr>
              <a:t> memiliki </a:t>
            </a:r>
            <a:r>
              <a:rPr b="1" i="1" lang="en" sz="1200">
                <a:solidFill>
                  <a:srgbClr val="434343"/>
                </a:solidFill>
                <a:latin typeface="Raleway"/>
                <a:ea typeface="Raleway"/>
                <a:cs typeface="Raleway"/>
                <a:sym typeface="Raleway"/>
              </a:rPr>
              <a:t>span selector</a:t>
            </a:r>
            <a:r>
              <a:rPr lang="en" sz="1200">
                <a:solidFill>
                  <a:srgbClr val="434343"/>
                </a:solidFill>
                <a:latin typeface="Raleway"/>
                <a:ea typeface="Raleway"/>
                <a:cs typeface="Raleway"/>
                <a:sym typeface="Raleway"/>
              </a:rPr>
              <a:t>, maka aturan itu akan diterapkan ke masing-masing dari tiga </a:t>
            </a:r>
            <a:r>
              <a:rPr i="1" lang="en" sz="1200">
                <a:solidFill>
                  <a:srgbClr val="434343"/>
                </a:solidFill>
                <a:latin typeface="Raleway"/>
                <a:ea typeface="Raleway"/>
                <a:cs typeface="Raleway"/>
                <a:sym typeface="Raleway"/>
              </a:rPr>
              <a:t>span</a:t>
            </a:r>
            <a:r>
              <a:rPr lang="en" sz="1200">
                <a:solidFill>
                  <a:srgbClr val="434343"/>
                </a:solidFill>
                <a:latin typeface="Raleway"/>
                <a:ea typeface="Raleway"/>
                <a:cs typeface="Raleway"/>
                <a:sym typeface="Raleway"/>
              </a:rPr>
              <a:t>.</a:t>
            </a:r>
            <a:endParaRPr sz="1200">
              <a:solidFill>
                <a:srgbClr val="434343"/>
              </a:solidFill>
              <a:latin typeface="Raleway"/>
              <a:ea typeface="Raleway"/>
              <a:cs typeface="Raleway"/>
              <a:sym typeface="Raleway"/>
            </a:endParaRPr>
          </a:p>
        </p:txBody>
      </p:sp>
      <p:pic>
        <p:nvPicPr>
          <p:cNvPr id="285" name="Google Shape;285;p30"/>
          <p:cNvPicPr preferRelativeResize="0"/>
          <p:nvPr/>
        </p:nvPicPr>
        <p:blipFill>
          <a:blip r:embed="rId3">
            <a:alphaModFix/>
          </a:blip>
          <a:stretch>
            <a:fillRect/>
          </a:stretch>
        </p:blipFill>
        <p:spPr>
          <a:xfrm>
            <a:off x="494847" y="2264047"/>
            <a:ext cx="3312875" cy="1215950"/>
          </a:xfrm>
          <a:prstGeom prst="rect">
            <a:avLst/>
          </a:prstGeom>
          <a:noFill/>
          <a:ln>
            <a:noFill/>
          </a:ln>
        </p:spPr>
      </p:pic>
      <p:sp>
        <p:nvSpPr>
          <p:cNvPr id="286" name="Google Shape;286;p30"/>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7" name="Google Shape;287;p30"/>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DOM</a:t>
            </a:r>
            <a:endParaRPr b="0" i="0" sz="1100" u="none" cap="none" strike="noStrike">
              <a:solidFill>
                <a:srgbClr val="FFFFFF"/>
              </a:solidFill>
              <a:latin typeface="Lato Black"/>
              <a:ea typeface="Lato Black"/>
              <a:cs typeface="Lato Black"/>
              <a:sym typeface="Lato Black"/>
            </a:endParaRPr>
          </a:p>
        </p:txBody>
      </p:sp>
      <p:sp>
        <p:nvSpPr>
          <p:cNvPr id="288" name="Google Shape;288;p30"/>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9" name="Google Shape;289;p30"/>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0" name="Google Shape;290;p30"/>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291" name="Google Shape;291;p30"/>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2F67"/>
        </a:solidFill>
      </p:bgPr>
    </p:bg>
    <p:spTree>
      <p:nvGrpSpPr>
        <p:cNvPr id="295" name="Shape 295"/>
        <p:cNvGrpSpPr/>
        <p:nvPr/>
      </p:nvGrpSpPr>
      <p:grpSpPr>
        <a:xfrm>
          <a:off x="0" y="0"/>
          <a:ext cx="0" cy="0"/>
          <a:chOff x="0" y="0"/>
          <a:chExt cx="0" cy="0"/>
        </a:xfrm>
      </p:grpSpPr>
      <p:sp>
        <p:nvSpPr>
          <p:cNvPr id="296" name="Google Shape;296;p31"/>
          <p:cNvSpPr txBox="1"/>
          <p:nvPr/>
        </p:nvSpPr>
        <p:spPr>
          <a:xfrm>
            <a:off x="1483101" y="2388450"/>
            <a:ext cx="6177900" cy="36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Lato Black"/>
                <a:ea typeface="Lato Black"/>
                <a:cs typeface="Lato Black"/>
                <a:sym typeface="Lato Black"/>
              </a:rPr>
              <a:t>Cara Menerapkan CSS ke HTML</a:t>
            </a:r>
            <a:endParaRPr sz="4800">
              <a:solidFill>
                <a:srgbClr val="FFFFFF"/>
              </a:solidFill>
              <a:latin typeface="Lato Black"/>
              <a:ea typeface="Lato Black"/>
              <a:cs typeface="Lato Black"/>
              <a:sym typeface="La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2F67"/>
        </a:solidFill>
      </p:bgPr>
    </p:bg>
    <p:spTree>
      <p:nvGrpSpPr>
        <p:cNvPr id="60" name="Shape 60"/>
        <p:cNvGrpSpPr/>
        <p:nvPr/>
      </p:nvGrpSpPr>
      <p:grpSpPr>
        <a:xfrm>
          <a:off x="0" y="0"/>
          <a:ext cx="0" cy="0"/>
          <a:chOff x="0" y="0"/>
          <a:chExt cx="0" cy="0"/>
        </a:xfrm>
      </p:grpSpPr>
      <p:sp>
        <p:nvSpPr>
          <p:cNvPr id="61" name="Google Shape;61;p14"/>
          <p:cNvSpPr txBox="1"/>
          <p:nvPr/>
        </p:nvSpPr>
        <p:spPr>
          <a:xfrm>
            <a:off x="2185350" y="894025"/>
            <a:ext cx="4817400" cy="60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Lato"/>
                <a:ea typeface="Lato"/>
                <a:cs typeface="Lato"/>
                <a:sym typeface="Lato"/>
              </a:rPr>
              <a:t>Selamat datang di sesi kedua </a:t>
            </a:r>
            <a:r>
              <a:rPr b="1" lang="en" sz="1800">
                <a:solidFill>
                  <a:schemeClr val="accent1"/>
                </a:solidFill>
                <a:latin typeface="Lato"/>
                <a:ea typeface="Lato"/>
                <a:cs typeface="Lato"/>
                <a:sym typeface="Lato"/>
              </a:rPr>
              <a:t>Chapter 1</a:t>
            </a:r>
            <a:r>
              <a:rPr b="1" lang="en" sz="1800">
                <a:solidFill>
                  <a:srgbClr val="FFFFFF"/>
                </a:solidFill>
                <a:latin typeface="Lato"/>
                <a:ea typeface="Lato"/>
                <a:cs typeface="Lato"/>
                <a:sym typeface="Lato"/>
              </a:rPr>
              <a:t> </a:t>
            </a:r>
            <a:r>
              <a:rPr b="1" i="1" lang="en" sz="1800">
                <a:solidFill>
                  <a:srgbClr val="FFFFFF"/>
                </a:solidFill>
                <a:latin typeface="Lato"/>
                <a:ea typeface="Lato"/>
                <a:cs typeface="Lato"/>
                <a:sym typeface="Lato"/>
              </a:rPr>
              <a:t>online course</a:t>
            </a:r>
            <a:r>
              <a:rPr b="1" lang="en" sz="1800">
                <a:solidFill>
                  <a:srgbClr val="FFFFFF"/>
                </a:solidFill>
                <a:latin typeface="Lato"/>
                <a:ea typeface="Lato"/>
                <a:cs typeface="Lato"/>
                <a:sym typeface="Lato"/>
              </a:rPr>
              <a:t> </a:t>
            </a:r>
            <a:r>
              <a:rPr b="1" lang="en" sz="1800">
                <a:solidFill>
                  <a:schemeClr val="accent1"/>
                </a:solidFill>
                <a:latin typeface="Lato"/>
                <a:ea typeface="Lato"/>
                <a:cs typeface="Lato"/>
                <a:sym typeface="Lato"/>
              </a:rPr>
              <a:t>Full-Stack Web</a:t>
            </a:r>
            <a:r>
              <a:rPr b="1" lang="en" sz="1800">
                <a:solidFill>
                  <a:srgbClr val="FFFFFF"/>
                </a:solidFill>
                <a:latin typeface="Lato"/>
                <a:ea typeface="Lato"/>
                <a:cs typeface="Lato"/>
                <a:sym typeface="Lato"/>
              </a:rPr>
              <a:t> dari Binar Academy!</a:t>
            </a:r>
            <a:endParaRPr b="1" sz="1800">
              <a:solidFill>
                <a:srgbClr val="FFFFFF"/>
              </a:solidFill>
              <a:latin typeface="Lato"/>
              <a:ea typeface="Lato"/>
              <a:cs typeface="Lato"/>
              <a:sym typeface="Lato"/>
            </a:endParaRPr>
          </a:p>
        </p:txBody>
      </p:sp>
      <p:pic>
        <p:nvPicPr>
          <p:cNvPr id="62" name="Google Shape;62;p14"/>
          <p:cNvPicPr preferRelativeResize="0"/>
          <p:nvPr/>
        </p:nvPicPr>
        <p:blipFill>
          <a:blip r:embed="rId3">
            <a:alphaModFix/>
          </a:blip>
          <a:stretch>
            <a:fillRect/>
          </a:stretch>
        </p:blipFill>
        <p:spPr>
          <a:xfrm>
            <a:off x="3121425" y="1704550"/>
            <a:ext cx="2901161" cy="265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sp>
        <p:nvSpPr>
          <p:cNvPr id="301" name="Google Shape;301;p32"/>
          <p:cNvSpPr txBox="1"/>
          <p:nvPr/>
        </p:nvSpPr>
        <p:spPr>
          <a:xfrm>
            <a:off x="576825" y="1893900"/>
            <a:ext cx="4229400" cy="135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200">
                <a:solidFill>
                  <a:srgbClr val="434343"/>
                </a:solidFill>
                <a:latin typeface="Raleway"/>
                <a:ea typeface="Raleway"/>
                <a:cs typeface="Raleway"/>
                <a:sym typeface="Raleway"/>
              </a:rPr>
              <a:t>Ada </a:t>
            </a:r>
            <a:r>
              <a:rPr b="1" lang="en" sz="1200">
                <a:solidFill>
                  <a:srgbClr val="434343"/>
                </a:solidFill>
                <a:latin typeface="Raleway"/>
                <a:ea typeface="Raleway"/>
                <a:cs typeface="Raleway"/>
                <a:sym typeface="Raleway"/>
              </a:rPr>
              <a:t>tiga cara</a:t>
            </a:r>
            <a:r>
              <a:rPr lang="en" sz="1200">
                <a:solidFill>
                  <a:srgbClr val="434343"/>
                </a:solidFill>
                <a:latin typeface="Raleway"/>
                <a:ea typeface="Raleway"/>
                <a:cs typeface="Raleway"/>
                <a:sym typeface="Raleway"/>
              </a:rPr>
              <a:t> berbeda untuk menerapkan CSS ke dokumen HTML yang biasa kita temui, Beberapa lebih bermanfaat daripada yang lain. Di sini, kita akan meninjau secara singkat masing-masingnya.</a:t>
            </a:r>
            <a:endParaRPr sz="1200">
              <a:solidFill>
                <a:srgbClr val="434343"/>
              </a:solidFill>
              <a:latin typeface="Raleway"/>
              <a:ea typeface="Raleway"/>
              <a:cs typeface="Raleway"/>
              <a:sym typeface="Raleway"/>
            </a:endParaRPr>
          </a:p>
        </p:txBody>
      </p:sp>
      <p:pic>
        <p:nvPicPr>
          <p:cNvPr id="302" name="Google Shape;302;p32"/>
          <p:cNvPicPr preferRelativeResize="0"/>
          <p:nvPr/>
        </p:nvPicPr>
        <p:blipFill>
          <a:blip r:embed="rId3">
            <a:alphaModFix/>
          </a:blip>
          <a:stretch>
            <a:fillRect/>
          </a:stretch>
        </p:blipFill>
        <p:spPr>
          <a:xfrm>
            <a:off x="5098099" y="1710598"/>
            <a:ext cx="3331375" cy="1722301"/>
          </a:xfrm>
          <a:prstGeom prst="rect">
            <a:avLst/>
          </a:prstGeom>
          <a:noFill/>
          <a:ln>
            <a:noFill/>
          </a:ln>
        </p:spPr>
      </p:pic>
      <p:sp>
        <p:nvSpPr>
          <p:cNvPr id="303" name="Google Shape;303;p32"/>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04" name="Google Shape;304;p32"/>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305" name="Google Shape;305;p32"/>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06" name="Google Shape;306;p32"/>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07" name="Google Shape;307;p32"/>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308" name="Google Shape;308;p32"/>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312" name="Shape 312"/>
        <p:cNvGrpSpPr/>
        <p:nvPr/>
      </p:nvGrpSpPr>
      <p:grpSpPr>
        <a:xfrm>
          <a:off x="0" y="0"/>
          <a:ext cx="0" cy="0"/>
          <a:chOff x="0" y="0"/>
          <a:chExt cx="0" cy="0"/>
        </a:xfrm>
      </p:grpSpPr>
      <p:sp>
        <p:nvSpPr>
          <p:cNvPr id="313" name="Google Shape;313;p33"/>
          <p:cNvSpPr/>
          <p:nvPr/>
        </p:nvSpPr>
        <p:spPr>
          <a:xfrm>
            <a:off x="0" y="-19650"/>
            <a:ext cx="4688400" cy="524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txBox="1"/>
          <p:nvPr/>
        </p:nvSpPr>
        <p:spPr>
          <a:xfrm>
            <a:off x="481350" y="839125"/>
            <a:ext cx="3725700" cy="20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Stylesheet Eksternal</a:t>
            </a:r>
            <a:endParaRPr b="1" sz="1800">
              <a:solidFill>
                <a:srgbClr val="652F67"/>
              </a:solidFill>
              <a:latin typeface="Raleway"/>
              <a:ea typeface="Raleway"/>
              <a:cs typeface="Raleway"/>
              <a:sym typeface="Raleway"/>
            </a:endParaRPr>
          </a:p>
          <a:p>
            <a:pPr indent="0" lvl="0" marL="0" rtl="0" algn="l">
              <a:lnSpc>
                <a:spcPct val="150000"/>
              </a:lnSpc>
              <a:spcBef>
                <a:spcPts val="1200"/>
              </a:spcBef>
              <a:spcAft>
                <a:spcPts val="0"/>
              </a:spcAft>
              <a:buNone/>
            </a:pPr>
            <a:r>
              <a:rPr b="1" lang="en" sz="1100">
                <a:solidFill>
                  <a:srgbClr val="434343"/>
                </a:solidFill>
                <a:latin typeface="Raleway"/>
                <a:ea typeface="Raleway"/>
                <a:cs typeface="Raleway"/>
                <a:sym typeface="Raleway"/>
              </a:rPr>
              <a:t>Stylesheet eksternal</a:t>
            </a:r>
            <a:r>
              <a:rPr lang="en" sz="1100">
                <a:solidFill>
                  <a:srgbClr val="434343"/>
                </a:solidFill>
                <a:latin typeface="Raleway"/>
                <a:ea typeface="Raleway"/>
                <a:cs typeface="Raleway"/>
                <a:sym typeface="Raleway"/>
              </a:rPr>
              <a:t> adalah ketika kita membuat </a:t>
            </a:r>
            <a:r>
              <a:rPr b="1" lang="en" sz="1100">
                <a:solidFill>
                  <a:srgbClr val="434343"/>
                </a:solidFill>
                <a:latin typeface="Raleway"/>
                <a:ea typeface="Raleway"/>
                <a:cs typeface="Raleway"/>
                <a:sym typeface="Raleway"/>
              </a:rPr>
              <a:t>CSS</a:t>
            </a:r>
            <a:r>
              <a:rPr lang="en" sz="1100">
                <a:solidFill>
                  <a:srgbClr val="434343"/>
                </a:solidFill>
                <a:latin typeface="Raleway"/>
                <a:ea typeface="Raleway"/>
                <a:cs typeface="Raleway"/>
                <a:sym typeface="Raleway"/>
              </a:rPr>
              <a:t> lalu </a:t>
            </a:r>
            <a:r>
              <a:rPr b="1" lang="en" sz="1100">
                <a:solidFill>
                  <a:srgbClr val="434343"/>
                </a:solidFill>
                <a:latin typeface="Raleway"/>
                <a:ea typeface="Raleway"/>
                <a:cs typeface="Raleway"/>
                <a:sym typeface="Raleway"/>
              </a:rPr>
              <a:t>ditulis dalam file terpisah</a:t>
            </a:r>
            <a:r>
              <a:rPr lang="en" sz="1100">
                <a:solidFill>
                  <a:srgbClr val="434343"/>
                </a:solidFill>
                <a:latin typeface="Raleway"/>
                <a:ea typeface="Raleway"/>
                <a:cs typeface="Raleway"/>
                <a:sym typeface="Raleway"/>
              </a:rPr>
              <a:t> dengan ekstensi </a:t>
            </a:r>
            <a:r>
              <a:rPr b="1" lang="en" sz="1100">
                <a:solidFill>
                  <a:srgbClr val="434343"/>
                </a:solidFill>
                <a:latin typeface="Raleway"/>
                <a:ea typeface="Raleway"/>
                <a:cs typeface="Raleway"/>
                <a:sym typeface="Raleway"/>
              </a:rPr>
              <a:t>.css</a:t>
            </a:r>
            <a:r>
              <a:rPr lang="en" sz="1100">
                <a:solidFill>
                  <a:srgbClr val="434343"/>
                </a:solidFill>
                <a:latin typeface="Raleway"/>
                <a:ea typeface="Raleway"/>
                <a:cs typeface="Raleway"/>
                <a:sym typeface="Raleway"/>
              </a:rPr>
              <a:t>. Selanjutnya, kita mereferensikannya dari elemen HTML</a:t>
            </a:r>
            <a:r>
              <a:rPr lang="en" sz="1100">
                <a:solidFill>
                  <a:srgbClr val="FFFFFF"/>
                </a:solidFill>
                <a:latin typeface="Raleway"/>
                <a:ea typeface="Raleway"/>
                <a:cs typeface="Raleway"/>
                <a:sym typeface="Raleway"/>
              </a:rPr>
              <a:t> </a:t>
            </a:r>
            <a:r>
              <a:rPr b="1" lang="en" sz="1100">
                <a:solidFill>
                  <a:srgbClr val="FFB1FE"/>
                </a:solidFill>
                <a:latin typeface="Raleway"/>
                <a:ea typeface="Raleway"/>
                <a:cs typeface="Raleway"/>
                <a:sym typeface="Raleway"/>
              </a:rPr>
              <a:t>&lt;</a:t>
            </a:r>
            <a:r>
              <a:rPr b="1" lang="en" sz="1100">
                <a:solidFill>
                  <a:srgbClr val="F9B91E"/>
                </a:solidFill>
                <a:latin typeface="Raleway"/>
                <a:ea typeface="Raleway"/>
                <a:cs typeface="Raleway"/>
                <a:sym typeface="Raleway"/>
              </a:rPr>
              <a:t>link</a:t>
            </a:r>
            <a:r>
              <a:rPr b="1" lang="en" sz="1100">
                <a:solidFill>
                  <a:srgbClr val="FFB1FE"/>
                </a:solidFill>
                <a:latin typeface="Raleway"/>
                <a:ea typeface="Raleway"/>
                <a:cs typeface="Raleway"/>
                <a:sym typeface="Raleway"/>
              </a:rPr>
              <a:t>&gt;</a:t>
            </a:r>
            <a:endParaRPr sz="1100">
              <a:solidFill>
                <a:srgbClr val="FFB1FE"/>
              </a:solidFill>
              <a:latin typeface="Raleway"/>
              <a:ea typeface="Raleway"/>
              <a:cs typeface="Raleway"/>
              <a:sym typeface="Raleway"/>
            </a:endParaRPr>
          </a:p>
          <a:p>
            <a:pPr indent="0" lvl="0" marL="0" rtl="0" algn="l">
              <a:lnSpc>
                <a:spcPct val="150000"/>
              </a:lnSpc>
              <a:spcBef>
                <a:spcPts val="1200"/>
              </a:spcBef>
              <a:spcAft>
                <a:spcPts val="0"/>
              </a:spcAft>
              <a:buClr>
                <a:schemeClr val="dk1"/>
              </a:buClr>
              <a:buSzPts val="1100"/>
              <a:buFont typeface="Arial"/>
              <a:buNone/>
            </a:pPr>
            <a:r>
              <a:rPr lang="en" sz="1100">
                <a:solidFill>
                  <a:srgbClr val="434343"/>
                </a:solidFill>
                <a:latin typeface="Raleway"/>
                <a:ea typeface="Raleway"/>
                <a:cs typeface="Raleway"/>
                <a:sym typeface="Raleway"/>
              </a:rPr>
              <a:t>File HTML dan CSS-nya akan terlihat seperti di samping:</a:t>
            </a:r>
            <a:endParaRPr sz="1100">
              <a:solidFill>
                <a:srgbClr val="434343"/>
              </a:solidFill>
              <a:latin typeface="Raleway"/>
              <a:ea typeface="Raleway"/>
              <a:cs typeface="Raleway"/>
              <a:sym typeface="Raleway"/>
            </a:endParaRPr>
          </a:p>
          <a:p>
            <a:pPr indent="0" lvl="0" marL="0" rtl="0" algn="l">
              <a:spcBef>
                <a:spcPts val="1200"/>
              </a:spcBef>
              <a:spcAft>
                <a:spcPts val="0"/>
              </a:spcAft>
              <a:buNone/>
            </a:pPr>
            <a:r>
              <a:t/>
            </a:r>
            <a:endParaRPr sz="1200">
              <a:solidFill>
                <a:srgbClr val="FFFFFF"/>
              </a:solidFill>
              <a:latin typeface="Raleway Thin"/>
              <a:ea typeface="Raleway Thin"/>
              <a:cs typeface="Raleway Thin"/>
              <a:sym typeface="Raleway Thin"/>
            </a:endParaRPr>
          </a:p>
        </p:txBody>
      </p:sp>
      <p:sp>
        <p:nvSpPr>
          <p:cNvPr id="315" name="Google Shape;315;p33"/>
          <p:cNvSpPr txBox="1"/>
          <p:nvPr/>
        </p:nvSpPr>
        <p:spPr>
          <a:xfrm>
            <a:off x="481350" y="3232750"/>
            <a:ext cx="3725700" cy="11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100">
                <a:solidFill>
                  <a:srgbClr val="434343"/>
                </a:solidFill>
                <a:latin typeface="Raleway"/>
                <a:ea typeface="Raleway"/>
                <a:cs typeface="Raleway"/>
                <a:sym typeface="Raleway"/>
              </a:rPr>
              <a:t>Metode ini bisa dibilang yang terbaik, karena kita dapat menggunakan satu stylesheet untuk menata beberapa dokumen, dan hanya perlu memperbarui CSS di satu tempat jika diperlukan perubahan.</a:t>
            </a:r>
            <a:endParaRPr sz="1100">
              <a:solidFill>
                <a:srgbClr val="434343"/>
              </a:solidFill>
              <a:latin typeface="Raleway"/>
              <a:ea typeface="Raleway"/>
              <a:cs typeface="Raleway"/>
              <a:sym typeface="Raleway"/>
            </a:endParaRPr>
          </a:p>
        </p:txBody>
      </p:sp>
      <p:pic>
        <p:nvPicPr>
          <p:cNvPr id="316" name="Google Shape;316;p33"/>
          <p:cNvPicPr preferRelativeResize="0"/>
          <p:nvPr/>
        </p:nvPicPr>
        <p:blipFill>
          <a:blip r:embed="rId3">
            <a:alphaModFix/>
          </a:blip>
          <a:stretch>
            <a:fillRect/>
          </a:stretch>
        </p:blipFill>
        <p:spPr>
          <a:xfrm>
            <a:off x="5602039" y="3232748"/>
            <a:ext cx="2057722" cy="1582850"/>
          </a:xfrm>
          <a:prstGeom prst="rect">
            <a:avLst/>
          </a:prstGeom>
          <a:noFill/>
          <a:ln cap="flat" cmpd="sng" w="38100">
            <a:solidFill>
              <a:schemeClr val="lt1"/>
            </a:solidFill>
            <a:prstDash val="solid"/>
            <a:round/>
            <a:headEnd len="sm" w="sm" type="none"/>
            <a:tailEnd len="sm" w="sm" type="none"/>
          </a:ln>
        </p:spPr>
      </p:pic>
      <p:pic>
        <p:nvPicPr>
          <p:cNvPr id="317" name="Google Shape;317;p33"/>
          <p:cNvPicPr preferRelativeResize="0"/>
          <p:nvPr/>
        </p:nvPicPr>
        <p:blipFill>
          <a:blip r:embed="rId4">
            <a:alphaModFix/>
          </a:blip>
          <a:stretch>
            <a:fillRect/>
          </a:stretch>
        </p:blipFill>
        <p:spPr>
          <a:xfrm>
            <a:off x="5593285" y="1026239"/>
            <a:ext cx="2745330" cy="1706476"/>
          </a:xfrm>
          <a:prstGeom prst="rect">
            <a:avLst/>
          </a:prstGeom>
          <a:noFill/>
          <a:ln cap="flat" cmpd="sng" w="38100">
            <a:solidFill>
              <a:srgbClr val="FFFFFF"/>
            </a:solidFill>
            <a:prstDash val="solid"/>
            <a:round/>
            <a:headEnd len="sm" w="sm" type="none"/>
            <a:tailEnd len="sm" w="sm" type="none"/>
          </a:ln>
        </p:spPr>
      </p:pic>
      <p:sp>
        <p:nvSpPr>
          <p:cNvPr id="318" name="Google Shape;318;p33"/>
          <p:cNvSpPr txBox="1"/>
          <p:nvPr/>
        </p:nvSpPr>
        <p:spPr>
          <a:xfrm>
            <a:off x="5554325" y="650100"/>
            <a:ext cx="15171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Index.html</a:t>
            </a:r>
            <a:endParaRPr b="1">
              <a:solidFill>
                <a:srgbClr val="FFFFFF"/>
              </a:solidFill>
            </a:endParaRPr>
          </a:p>
        </p:txBody>
      </p:sp>
      <p:sp>
        <p:nvSpPr>
          <p:cNvPr id="319" name="Google Shape;319;p33"/>
          <p:cNvSpPr txBox="1"/>
          <p:nvPr/>
        </p:nvSpPr>
        <p:spPr>
          <a:xfrm>
            <a:off x="5554325" y="2824150"/>
            <a:ext cx="15171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style.css</a:t>
            </a:r>
            <a:endParaRPr b="1">
              <a:solidFill>
                <a:srgbClr val="FFFFFF"/>
              </a:solidFill>
            </a:endParaRPr>
          </a:p>
        </p:txBody>
      </p:sp>
      <p:sp>
        <p:nvSpPr>
          <p:cNvPr id="320" name="Google Shape;320;p33"/>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21" name="Google Shape;321;p33"/>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322" name="Google Shape;322;p33"/>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23" name="Google Shape;323;p33"/>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24" name="Google Shape;324;p33"/>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325" name="Google Shape;325;p33"/>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329" name="Shape 329"/>
        <p:cNvGrpSpPr/>
        <p:nvPr/>
      </p:nvGrpSpPr>
      <p:grpSpPr>
        <a:xfrm>
          <a:off x="0" y="0"/>
          <a:ext cx="0" cy="0"/>
          <a:chOff x="0" y="0"/>
          <a:chExt cx="0" cy="0"/>
        </a:xfrm>
      </p:grpSpPr>
      <p:sp>
        <p:nvSpPr>
          <p:cNvPr id="330" name="Google Shape;330;p34"/>
          <p:cNvSpPr/>
          <p:nvPr/>
        </p:nvSpPr>
        <p:spPr>
          <a:xfrm>
            <a:off x="0" y="-19650"/>
            <a:ext cx="4688400" cy="524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txBox="1"/>
          <p:nvPr/>
        </p:nvSpPr>
        <p:spPr>
          <a:xfrm>
            <a:off x="467775" y="630000"/>
            <a:ext cx="3750300" cy="43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Stylesheet Internal</a:t>
            </a:r>
            <a:endParaRPr b="1" sz="1800">
              <a:solidFill>
                <a:srgbClr val="652F67"/>
              </a:solidFill>
              <a:latin typeface="Raleway"/>
              <a:ea typeface="Raleway"/>
              <a:cs typeface="Raleway"/>
              <a:sym typeface="Raleway"/>
            </a:endParaRPr>
          </a:p>
          <a:p>
            <a:pPr indent="0" lvl="0" marL="0" rtl="0" algn="l">
              <a:lnSpc>
                <a:spcPct val="150000"/>
              </a:lnSpc>
              <a:spcBef>
                <a:spcPts val="1200"/>
              </a:spcBef>
              <a:spcAft>
                <a:spcPts val="0"/>
              </a:spcAft>
              <a:buNone/>
            </a:pPr>
            <a:r>
              <a:rPr b="1" i="1" lang="en" sz="1200">
                <a:solidFill>
                  <a:srgbClr val="434343"/>
                </a:solidFill>
                <a:latin typeface="Raleway"/>
                <a:ea typeface="Raleway"/>
                <a:cs typeface="Raleway"/>
                <a:sym typeface="Raleway"/>
              </a:rPr>
              <a:t>Stylesheet</a:t>
            </a:r>
            <a:r>
              <a:rPr b="1" lang="en" sz="1200">
                <a:solidFill>
                  <a:srgbClr val="434343"/>
                </a:solidFill>
                <a:latin typeface="Raleway"/>
                <a:ea typeface="Raleway"/>
                <a:cs typeface="Raleway"/>
                <a:sym typeface="Raleway"/>
              </a:rPr>
              <a:t> internal</a:t>
            </a:r>
            <a:r>
              <a:rPr lang="en" sz="1200">
                <a:solidFill>
                  <a:srgbClr val="434343"/>
                </a:solidFill>
                <a:latin typeface="Raleway"/>
                <a:ea typeface="Raleway"/>
                <a:cs typeface="Raleway"/>
                <a:sym typeface="Raleway"/>
              </a:rPr>
              <a:t> adalah ketika kita tidak memiliki file CSS eksternal, tetapi aturan-aturan CSS ditempatkan di dalam elemen </a:t>
            </a:r>
            <a:r>
              <a:rPr b="1" lang="en" sz="1200">
                <a:solidFill>
                  <a:srgbClr val="FFB1FE"/>
                </a:solidFill>
                <a:latin typeface="Raleway"/>
                <a:ea typeface="Raleway"/>
                <a:cs typeface="Raleway"/>
                <a:sym typeface="Raleway"/>
              </a:rPr>
              <a:t>&lt;</a:t>
            </a:r>
            <a:r>
              <a:rPr b="1" lang="en" sz="1200">
                <a:solidFill>
                  <a:srgbClr val="F7A625"/>
                </a:solidFill>
                <a:latin typeface="Raleway"/>
                <a:ea typeface="Raleway"/>
                <a:cs typeface="Raleway"/>
                <a:sym typeface="Raleway"/>
              </a:rPr>
              <a:t>style</a:t>
            </a:r>
            <a:r>
              <a:rPr b="1" lang="en" sz="1200">
                <a:solidFill>
                  <a:srgbClr val="FFB1FE"/>
                </a:solidFill>
                <a:latin typeface="Raleway"/>
                <a:ea typeface="Raleway"/>
                <a:cs typeface="Raleway"/>
                <a:sym typeface="Raleway"/>
              </a:rPr>
              <a:t>&gt;</a:t>
            </a:r>
            <a:r>
              <a:rPr lang="en" sz="1200">
                <a:solidFill>
                  <a:srgbClr val="434343"/>
                </a:solidFill>
                <a:latin typeface="Raleway"/>
                <a:ea typeface="Raleway"/>
                <a:cs typeface="Raleway"/>
                <a:sym typeface="Raleway"/>
              </a:rPr>
              <a:t>, yang terdapat di bagian </a:t>
            </a:r>
            <a:r>
              <a:rPr b="1" lang="en" sz="1200">
                <a:solidFill>
                  <a:srgbClr val="FFB1FE"/>
                </a:solidFill>
                <a:latin typeface="Raleway"/>
                <a:ea typeface="Raleway"/>
                <a:cs typeface="Raleway"/>
                <a:sym typeface="Raleway"/>
              </a:rPr>
              <a:t>&lt;</a:t>
            </a:r>
            <a:r>
              <a:rPr b="1" lang="en" sz="1200">
                <a:solidFill>
                  <a:srgbClr val="F7A625"/>
                </a:solidFill>
                <a:latin typeface="Raleway"/>
                <a:ea typeface="Raleway"/>
                <a:cs typeface="Raleway"/>
                <a:sym typeface="Raleway"/>
              </a:rPr>
              <a:t>head</a:t>
            </a:r>
            <a:r>
              <a:rPr b="1" lang="en" sz="1200">
                <a:solidFill>
                  <a:srgbClr val="FFB1FE"/>
                </a:solidFill>
                <a:latin typeface="Raleway"/>
                <a:ea typeface="Raleway"/>
                <a:cs typeface="Raleway"/>
                <a:sym typeface="Raleway"/>
              </a:rPr>
              <a:t>&gt;</a:t>
            </a:r>
            <a:r>
              <a:rPr lang="en" sz="1200">
                <a:solidFill>
                  <a:srgbClr val="434343"/>
                </a:solidFill>
                <a:latin typeface="Raleway"/>
                <a:ea typeface="Raleway"/>
                <a:cs typeface="Raleway"/>
                <a:sym typeface="Raleway"/>
              </a:rPr>
              <a:t>.</a:t>
            </a:r>
            <a:endParaRPr sz="1200">
              <a:solidFill>
                <a:srgbClr val="434343"/>
              </a:solidFill>
              <a:latin typeface="Raleway"/>
              <a:ea typeface="Raleway"/>
              <a:cs typeface="Raleway"/>
              <a:sym typeface="Raleway"/>
            </a:endParaRPr>
          </a:p>
          <a:p>
            <a:pPr indent="0" lvl="0" marL="0" rtl="0" algn="l">
              <a:lnSpc>
                <a:spcPct val="150000"/>
              </a:lnSpc>
              <a:spcBef>
                <a:spcPts val="1200"/>
              </a:spcBef>
              <a:spcAft>
                <a:spcPts val="0"/>
              </a:spcAft>
              <a:buNone/>
            </a:pPr>
            <a:r>
              <a:rPr lang="en" sz="1200">
                <a:solidFill>
                  <a:srgbClr val="434343"/>
                </a:solidFill>
                <a:latin typeface="Raleway"/>
                <a:ea typeface="Raleway"/>
                <a:cs typeface="Raleway"/>
                <a:sym typeface="Raleway"/>
              </a:rPr>
              <a:t>Jadi HTML akan terlihat seperti kode di samping </a:t>
            </a:r>
            <a:endParaRPr b="1" sz="1200">
              <a:solidFill>
                <a:srgbClr val="434343"/>
              </a:solidFill>
              <a:latin typeface="Raleway"/>
              <a:ea typeface="Raleway"/>
              <a:cs typeface="Raleway"/>
              <a:sym typeface="Raleway"/>
            </a:endParaRPr>
          </a:p>
          <a:p>
            <a:pPr indent="0" lvl="0" marL="0" rtl="0" algn="l">
              <a:lnSpc>
                <a:spcPct val="150000"/>
              </a:lnSpc>
              <a:spcBef>
                <a:spcPts val="1200"/>
              </a:spcBef>
              <a:spcAft>
                <a:spcPts val="0"/>
              </a:spcAft>
              <a:buNone/>
            </a:pPr>
            <a:r>
              <a:rPr lang="en" sz="1200">
                <a:solidFill>
                  <a:srgbClr val="434343"/>
                </a:solidFill>
                <a:latin typeface="Raleway Thin"/>
                <a:ea typeface="Raleway Thin"/>
                <a:cs typeface="Raleway Thin"/>
                <a:sym typeface="Raleway Thin"/>
              </a:rPr>
              <a:t>Ini dapat berguna dalam beberapa keadaan. Contohnya, kita bekerja dengan sistem manajemen konten di mana kita tidak dapat memodifikasi file CSS secara langsung. Tetapi, itu tidak lebih efisien dari </a:t>
            </a:r>
            <a:r>
              <a:rPr i="1" lang="en" sz="1200">
                <a:solidFill>
                  <a:srgbClr val="434343"/>
                </a:solidFill>
                <a:latin typeface="Raleway Thin"/>
                <a:ea typeface="Raleway Thin"/>
                <a:cs typeface="Raleway Thin"/>
                <a:sym typeface="Raleway Thin"/>
              </a:rPr>
              <a:t>stylesheet</a:t>
            </a:r>
            <a:r>
              <a:rPr lang="en" sz="1200">
                <a:solidFill>
                  <a:srgbClr val="434343"/>
                </a:solidFill>
                <a:latin typeface="Raleway Thin"/>
                <a:ea typeface="Raleway Thin"/>
                <a:cs typeface="Raleway Thin"/>
                <a:sym typeface="Raleway Thin"/>
              </a:rPr>
              <a:t> eksternal. Di situs web, CSS akan dibutuhkan untuk dipakai di beberapa halaman sekaligus penting untuk perubahan halaman (jika perlu).</a:t>
            </a:r>
            <a:endParaRPr sz="1200">
              <a:solidFill>
                <a:srgbClr val="FFFFFF"/>
              </a:solidFill>
              <a:latin typeface="Raleway Thin"/>
              <a:ea typeface="Raleway Thin"/>
              <a:cs typeface="Raleway Thin"/>
              <a:sym typeface="Raleway Thin"/>
            </a:endParaRPr>
          </a:p>
        </p:txBody>
      </p:sp>
      <p:pic>
        <p:nvPicPr>
          <p:cNvPr id="332" name="Google Shape;332;p34"/>
          <p:cNvPicPr preferRelativeResize="0"/>
          <p:nvPr/>
        </p:nvPicPr>
        <p:blipFill>
          <a:blip r:embed="rId3">
            <a:alphaModFix/>
          </a:blip>
          <a:stretch>
            <a:fillRect/>
          </a:stretch>
        </p:blipFill>
        <p:spPr>
          <a:xfrm>
            <a:off x="5283725" y="1004522"/>
            <a:ext cx="2902250" cy="3611299"/>
          </a:xfrm>
          <a:prstGeom prst="rect">
            <a:avLst/>
          </a:prstGeom>
          <a:noFill/>
          <a:ln>
            <a:noFill/>
          </a:ln>
        </p:spPr>
      </p:pic>
      <p:sp>
        <p:nvSpPr>
          <p:cNvPr id="333" name="Google Shape;333;p34"/>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34" name="Google Shape;334;p34"/>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335" name="Google Shape;335;p34"/>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36" name="Google Shape;336;p34"/>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37" name="Google Shape;337;p34"/>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338" name="Google Shape;338;p34"/>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342" name="Shape 342"/>
        <p:cNvGrpSpPr/>
        <p:nvPr/>
      </p:nvGrpSpPr>
      <p:grpSpPr>
        <a:xfrm>
          <a:off x="0" y="0"/>
          <a:ext cx="0" cy="0"/>
          <a:chOff x="0" y="0"/>
          <a:chExt cx="0" cy="0"/>
        </a:xfrm>
      </p:grpSpPr>
      <p:sp>
        <p:nvSpPr>
          <p:cNvPr id="343" name="Google Shape;343;p35"/>
          <p:cNvSpPr/>
          <p:nvPr/>
        </p:nvSpPr>
        <p:spPr>
          <a:xfrm>
            <a:off x="0" y="-19650"/>
            <a:ext cx="3126000" cy="524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txBox="1"/>
          <p:nvPr/>
        </p:nvSpPr>
        <p:spPr>
          <a:xfrm>
            <a:off x="444250" y="818400"/>
            <a:ext cx="2466600" cy="350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652F67"/>
                </a:solidFill>
                <a:latin typeface="Raleway"/>
                <a:ea typeface="Raleway"/>
                <a:cs typeface="Raleway"/>
                <a:sym typeface="Raleway"/>
              </a:rPr>
              <a:t>Inline Style</a:t>
            </a:r>
            <a:endParaRPr b="1" sz="1800">
              <a:solidFill>
                <a:srgbClr val="652F67"/>
              </a:solidFill>
              <a:latin typeface="Raleway"/>
              <a:ea typeface="Raleway"/>
              <a:cs typeface="Raleway"/>
              <a:sym typeface="Raleway"/>
            </a:endParaRPr>
          </a:p>
          <a:p>
            <a:pPr indent="0" lvl="0" marL="0" rtl="0" algn="just">
              <a:lnSpc>
                <a:spcPct val="150000"/>
              </a:lnSpc>
              <a:spcBef>
                <a:spcPts val="1200"/>
              </a:spcBef>
              <a:spcAft>
                <a:spcPts val="0"/>
              </a:spcAft>
              <a:buNone/>
            </a:pPr>
            <a:r>
              <a:rPr b="1" lang="en" sz="1100">
                <a:solidFill>
                  <a:srgbClr val="434343"/>
                </a:solidFill>
                <a:latin typeface="Raleway"/>
                <a:ea typeface="Raleway"/>
                <a:cs typeface="Raleway"/>
                <a:sym typeface="Raleway"/>
              </a:rPr>
              <a:t>Inline styles</a:t>
            </a:r>
            <a:r>
              <a:rPr lang="en" sz="1100">
                <a:solidFill>
                  <a:srgbClr val="434343"/>
                </a:solidFill>
                <a:latin typeface="Raleway"/>
                <a:ea typeface="Raleway"/>
                <a:cs typeface="Raleway"/>
                <a:sym typeface="Raleway"/>
              </a:rPr>
              <a:t> adalah deklarasi CSS yang hanya memengaruhi satu elemen yang terkandung dalam </a:t>
            </a:r>
            <a:r>
              <a:rPr i="1" lang="en" sz="1100">
                <a:solidFill>
                  <a:srgbClr val="434343"/>
                </a:solidFill>
                <a:latin typeface="Raleway"/>
                <a:ea typeface="Raleway"/>
                <a:cs typeface="Raleway"/>
                <a:sym typeface="Raleway"/>
              </a:rPr>
              <a:t>attribute style.</a:t>
            </a:r>
            <a:endParaRPr i="1" sz="1100">
              <a:solidFill>
                <a:srgbClr val="434343"/>
              </a:solidFill>
              <a:latin typeface="Raleway"/>
              <a:ea typeface="Raleway"/>
              <a:cs typeface="Raleway"/>
              <a:sym typeface="Raleway"/>
            </a:endParaRPr>
          </a:p>
          <a:p>
            <a:pPr indent="0" lvl="0" marL="0" rtl="0" algn="just">
              <a:lnSpc>
                <a:spcPct val="150000"/>
              </a:lnSpc>
              <a:spcBef>
                <a:spcPts val="1200"/>
              </a:spcBef>
              <a:spcAft>
                <a:spcPts val="0"/>
              </a:spcAft>
              <a:buNone/>
            </a:pPr>
            <a:r>
              <a:rPr lang="en" sz="1100">
                <a:solidFill>
                  <a:srgbClr val="434343"/>
                </a:solidFill>
                <a:latin typeface="Raleway"/>
                <a:ea typeface="Raleway"/>
                <a:cs typeface="Raleway"/>
                <a:sym typeface="Raleway"/>
              </a:rPr>
              <a:t>Jadi HTML akan terlihat seperti kode di samping </a:t>
            </a:r>
            <a:r>
              <a:rPr b="1" lang="en" sz="1100">
                <a:solidFill>
                  <a:srgbClr val="434343"/>
                </a:solidFill>
                <a:latin typeface="Raleway"/>
                <a:ea typeface="Raleway"/>
                <a:cs typeface="Raleway"/>
                <a:sym typeface="Raleway"/>
              </a:rPr>
              <a:t>→ </a:t>
            </a:r>
            <a:endParaRPr b="1" sz="1100">
              <a:solidFill>
                <a:srgbClr val="434343"/>
              </a:solidFill>
              <a:latin typeface="Raleway"/>
              <a:ea typeface="Raleway"/>
              <a:cs typeface="Raleway"/>
              <a:sym typeface="Raleway"/>
            </a:endParaRPr>
          </a:p>
          <a:p>
            <a:pPr indent="0" lvl="0" marL="0" rtl="0" algn="just">
              <a:lnSpc>
                <a:spcPct val="150000"/>
              </a:lnSpc>
              <a:spcBef>
                <a:spcPts val="1200"/>
              </a:spcBef>
              <a:spcAft>
                <a:spcPts val="1200"/>
              </a:spcAft>
              <a:buNone/>
            </a:pPr>
            <a:r>
              <a:rPr b="1" lang="en" sz="1000">
                <a:solidFill>
                  <a:srgbClr val="434343"/>
                </a:solidFill>
                <a:latin typeface="Raleway"/>
                <a:ea typeface="Raleway"/>
                <a:cs typeface="Raleway"/>
                <a:sym typeface="Raleway"/>
              </a:rPr>
              <a:t>Sangat dianjurkan</a:t>
            </a:r>
            <a:r>
              <a:rPr lang="en" sz="1000">
                <a:solidFill>
                  <a:srgbClr val="434343"/>
                </a:solidFill>
                <a:latin typeface="Raleway"/>
                <a:ea typeface="Raleway"/>
                <a:cs typeface="Raleway"/>
                <a:sym typeface="Raleway"/>
              </a:rPr>
              <a:t> untuk tidak menggunakan cara ini. Alasannya, cara ini kurang praktis. Apabila kita ingin melakukan perubahan, maka akan sangat merepotkan.</a:t>
            </a:r>
            <a:endParaRPr sz="1000">
              <a:solidFill>
                <a:srgbClr val="434343"/>
              </a:solidFill>
              <a:latin typeface="Raleway"/>
              <a:ea typeface="Raleway"/>
              <a:cs typeface="Raleway"/>
              <a:sym typeface="Raleway"/>
            </a:endParaRPr>
          </a:p>
        </p:txBody>
      </p:sp>
      <p:pic>
        <p:nvPicPr>
          <p:cNvPr id="345" name="Google Shape;345;p35"/>
          <p:cNvPicPr preferRelativeResize="0"/>
          <p:nvPr/>
        </p:nvPicPr>
        <p:blipFill>
          <a:blip r:embed="rId3">
            <a:alphaModFix/>
          </a:blip>
          <a:stretch>
            <a:fillRect/>
          </a:stretch>
        </p:blipFill>
        <p:spPr>
          <a:xfrm>
            <a:off x="3356250" y="1323275"/>
            <a:ext cx="5340049" cy="2496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9" name="Shape 349"/>
        <p:cNvGrpSpPr/>
        <p:nvPr/>
      </p:nvGrpSpPr>
      <p:grpSpPr>
        <a:xfrm>
          <a:off x="0" y="0"/>
          <a:ext cx="0" cy="0"/>
          <a:chOff x="0" y="0"/>
          <a:chExt cx="0" cy="0"/>
        </a:xfrm>
      </p:grpSpPr>
      <p:pic>
        <p:nvPicPr>
          <p:cNvPr id="350" name="Google Shape;350;p36"/>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351" name="Google Shape;351;p36"/>
          <p:cNvSpPr txBox="1"/>
          <p:nvPr/>
        </p:nvSpPr>
        <p:spPr>
          <a:xfrm>
            <a:off x="617375" y="1386975"/>
            <a:ext cx="4229400" cy="2533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solidFill>
                  <a:srgbClr val="434343"/>
                </a:solidFill>
                <a:latin typeface="Raleway"/>
                <a:ea typeface="Raleway"/>
                <a:cs typeface="Raleway"/>
                <a:sym typeface="Raleway"/>
              </a:rPr>
              <a:t>Selanjutnya, kita akan terjun ke dalam </a:t>
            </a:r>
            <a:r>
              <a:rPr i="1" lang="en" sz="1200">
                <a:solidFill>
                  <a:srgbClr val="434343"/>
                </a:solidFill>
                <a:latin typeface="Raleway"/>
                <a:ea typeface="Raleway"/>
                <a:cs typeface="Raleway"/>
                <a:sym typeface="Raleway"/>
              </a:rPr>
              <a:t>syntax</a:t>
            </a:r>
            <a:r>
              <a:rPr lang="en" sz="1200">
                <a:solidFill>
                  <a:srgbClr val="434343"/>
                </a:solidFill>
                <a:latin typeface="Raleway"/>
                <a:ea typeface="Raleway"/>
                <a:cs typeface="Raleway"/>
                <a:sym typeface="Raleway"/>
              </a:rPr>
              <a:t> CSS untuk belajar lebih banyak lagi.</a:t>
            </a:r>
            <a:endParaRPr sz="1200">
              <a:solidFill>
                <a:srgbClr val="434343"/>
              </a:solidFill>
              <a:latin typeface="Raleway"/>
              <a:ea typeface="Raleway"/>
              <a:cs typeface="Raleway"/>
              <a:sym typeface="Raleway"/>
            </a:endParaRPr>
          </a:p>
          <a:p>
            <a:pPr indent="0" lvl="0" marL="0" rtl="0" algn="l">
              <a:lnSpc>
                <a:spcPct val="150000"/>
              </a:lnSpc>
              <a:spcBef>
                <a:spcPts val="1200"/>
              </a:spcBef>
              <a:spcAft>
                <a:spcPts val="0"/>
              </a:spcAft>
              <a:buNone/>
            </a:pPr>
            <a:r>
              <a:rPr lang="en" sz="1200">
                <a:solidFill>
                  <a:srgbClr val="434343"/>
                </a:solidFill>
                <a:latin typeface="Raleway"/>
                <a:ea typeface="Raleway"/>
                <a:cs typeface="Raleway"/>
                <a:sym typeface="Raleway"/>
              </a:rPr>
              <a:t>Mulai dari melihat bagaimana </a:t>
            </a:r>
            <a:r>
              <a:rPr b="1" i="1" lang="en" sz="1200">
                <a:solidFill>
                  <a:srgbClr val="434343"/>
                </a:solidFill>
                <a:latin typeface="Raleway"/>
                <a:ea typeface="Raleway"/>
                <a:cs typeface="Raleway"/>
                <a:sym typeface="Raleway"/>
              </a:rPr>
              <a:t>properties</a:t>
            </a:r>
            <a:r>
              <a:rPr b="1" lang="en" sz="1200">
                <a:solidFill>
                  <a:srgbClr val="434343"/>
                </a:solidFill>
                <a:latin typeface="Raleway"/>
                <a:ea typeface="Raleway"/>
                <a:cs typeface="Raleway"/>
                <a:sym typeface="Raleway"/>
              </a:rPr>
              <a:t> </a:t>
            </a:r>
            <a:r>
              <a:rPr lang="en" sz="1200">
                <a:solidFill>
                  <a:srgbClr val="434343"/>
                </a:solidFill>
                <a:latin typeface="Raleway"/>
                <a:ea typeface="Raleway"/>
                <a:cs typeface="Raleway"/>
                <a:sym typeface="Raleway"/>
              </a:rPr>
              <a:t>dan</a:t>
            </a:r>
            <a:r>
              <a:rPr b="1" lang="en" sz="1200">
                <a:solidFill>
                  <a:srgbClr val="434343"/>
                </a:solidFill>
                <a:latin typeface="Raleway"/>
                <a:ea typeface="Raleway"/>
                <a:cs typeface="Raleway"/>
                <a:sym typeface="Raleway"/>
              </a:rPr>
              <a:t> </a:t>
            </a:r>
            <a:r>
              <a:rPr b="1" i="1" lang="en" sz="1200">
                <a:solidFill>
                  <a:srgbClr val="434343"/>
                </a:solidFill>
                <a:latin typeface="Raleway"/>
                <a:ea typeface="Raleway"/>
                <a:cs typeface="Raleway"/>
                <a:sym typeface="Raleway"/>
              </a:rPr>
              <a:t>values</a:t>
            </a:r>
            <a:r>
              <a:rPr lang="en" sz="1200">
                <a:solidFill>
                  <a:srgbClr val="434343"/>
                </a:solidFill>
                <a:latin typeface="Raleway"/>
                <a:ea typeface="Raleway"/>
                <a:cs typeface="Raleway"/>
                <a:sym typeface="Raleway"/>
              </a:rPr>
              <a:t> mereka membentuk ke dalam </a:t>
            </a:r>
            <a:r>
              <a:rPr b="1" lang="en" sz="1200">
                <a:solidFill>
                  <a:srgbClr val="434343"/>
                </a:solidFill>
                <a:latin typeface="Raleway"/>
                <a:ea typeface="Raleway"/>
                <a:cs typeface="Raleway"/>
                <a:sym typeface="Raleway"/>
              </a:rPr>
              <a:t>deklarasi</a:t>
            </a:r>
            <a:r>
              <a:rPr lang="en" sz="1200">
                <a:solidFill>
                  <a:srgbClr val="434343"/>
                </a:solidFill>
                <a:latin typeface="Raleway"/>
                <a:ea typeface="Raleway"/>
                <a:cs typeface="Raleway"/>
                <a:sym typeface="Raleway"/>
              </a:rPr>
              <a:t>, beberapa deklarasi membentuk </a:t>
            </a:r>
            <a:r>
              <a:rPr b="1" lang="en" sz="1200">
                <a:solidFill>
                  <a:srgbClr val="434343"/>
                </a:solidFill>
                <a:latin typeface="Raleway"/>
                <a:ea typeface="Raleway"/>
                <a:cs typeface="Raleway"/>
                <a:sym typeface="Raleway"/>
              </a:rPr>
              <a:t>blok deklarasi</a:t>
            </a:r>
            <a:r>
              <a:rPr lang="en" sz="1200">
                <a:solidFill>
                  <a:srgbClr val="434343"/>
                </a:solidFill>
                <a:latin typeface="Raleway"/>
                <a:ea typeface="Raleway"/>
                <a:cs typeface="Raleway"/>
                <a:sym typeface="Raleway"/>
              </a:rPr>
              <a:t>, hingga blok deklarasi dan </a:t>
            </a:r>
            <a:r>
              <a:rPr i="1" lang="en" sz="1200">
                <a:solidFill>
                  <a:srgbClr val="434343"/>
                </a:solidFill>
                <a:latin typeface="Raleway"/>
                <a:ea typeface="Raleway"/>
                <a:cs typeface="Raleway"/>
                <a:sym typeface="Raleway"/>
              </a:rPr>
              <a:t>selector</a:t>
            </a:r>
            <a:r>
              <a:rPr lang="en" sz="1200">
                <a:solidFill>
                  <a:srgbClr val="434343"/>
                </a:solidFill>
                <a:latin typeface="Raleway"/>
                <a:ea typeface="Raleway"/>
                <a:cs typeface="Raleway"/>
                <a:sym typeface="Raleway"/>
              </a:rPr>
              <a:t> melengkapi </a:t>
            </a:r>
            <a:r>
              <a:rPr b="1" lang="en" sz="1200">
                <a:solidFill>
                  <a:srgbClr val="434343"/>
                </a:solidFill>
                <a:latin typeface="Raleway"/>
                <a:ea typeface="Raleway"/>
                <a:cs typeface="Raleway"/>
                <a:sym typeface="Raleway"/>
              </a:rPr>
              <a:t>aturan CSS</a:t>
            </a:r>
            <a:r>
              <a:rPr lang="en" sz="1200">
                <a:solidFill>
                  <a:srgbClr val="434343"/>
                </a:solidFill>
                <a:latin typeface="Raleway"/>
                <a:ea typeface="Raleway"/>
                <a:cs typeface="Raleway"/>
                <a:sym typeface="Raleway"/>
              </a:rPr>
              <a:t>.</a:t>
            </a:r>
            <a:endParaRPr sz="1200">
              <a:solidFill>
                <a:srgbClr val="434343"/>
              </a:solidFill>
              <a:latin typeface="Raleway"/>
              <a:ea typeface="Raleway"/>
              <a:cs typeface="Raleway"/>
              <a:sym typeface="Raleway"/>
            </a:endParaRPr>
          </a:p>
          <a:p>
            <a:pPr indent="0" lvl="0" marL="0" rtl="0" algn="l">
              <a:lnSpc>
                <a:spcPct val="150000"/>
              </a:lnSpc>
              <a:spcBef>
                <a:spcPts val="1200"/>
              </a:spcBef>
              <a:spcAft>
                <a:spcPts val="1200"/>
              </a:spcAft>
              <a:buNone/>
            </a:pPr>
            <a:r>
              <a:rPr lang="en" sz="1200">
                <a:solidFill>
                  <a:srgbClr val="434343"/>
                </a:solidFill>
                <a:latin typeface="Raleway"/>
                <a:ea typeface="Raleway"/>
                <a:cs typeface="Raleway"/>
                <a:sym typeface="Raleway"/>
              </a:rPr>
              <a:t>Pada materi kali ini kita akan membahas fitur </a:t>
            </a:r>
            <a:r>
              <a:rPr i="1" lang="en" sz="1200">
                <a:solidFill>
                  <a:srgbClr val="434343"/>
                </a:solidFill>
                <a:latin typeface="Raleway"/>
                <a:ea typeface="Raleway"/>
                <a:cs typeface="Raleway"/>
                <a:sym typeface="Raleway"/>
              </a:rPr>
              <a:t>syntax</a:t>
            </a:r>
            <a:r>
              <a:rPr lang="en" sz="1200">
                <a:solidFill>
                  <a:srgbClr val="434343"/>
                </a:solidFill>
                <a:latin typeface="Raleway"/>
                <a:ea typeface="Raleway"/>
                <a:cs typeface="Raleway"/>
                <a:sym typeface="Raleway"/>
              </a:rPr>
              <a:t> CSS lainnya seperti komentar dan </a:t>
            </a:r>
            <a:r>
              <a:rPr b="1" i="1" lang="en" sz="1200">
                <a:solidFill>
                  <a:srgbClr val="434343"/>
                </a:solidFill>
                <a:latin typeface="Raleway"/>
                <a:ea typeface="Raleway"/>
                <a:cs typeface="Raleway"/>
                <a:sym typeface="Raleway"/>
              </a:rPr>
              <a:t>whitespace</a:t>
            </a:r>
            <a:r>
              <a:rPr lang="en" sz="1200">
                <a:solidFill>
                  <a:srgbClr val="434343"/>
                </a:solidFill>
                <a:latin typeface="Raleway"/>
                <a:ea typeface="Raleway"/>
                <a:cs typeface="Raleway"/>
                <a:sym typeface="Raleway"/>
              </a:rPr>
              <a:t>.</a:t>
            </a:r>
            <a:endParaRPr sz="1200">
              <a:solidFill>
                <a:srgbClr val="434343"/>
              </a:solidFill>
              <a:latin typeface="Raleway"/>
              <a:ea typeface="Raleway"/>
              <a:cs typeface="Raleway"/>
              <a:sym typeface="Raleway"/>
            </a:endParaRPr>
          </a:p>
        </p:txBody>
      </p:sp>
      <p:sp>
        <p:nvSpPr>
          <p:cNvPr id="352" name="Google Shape;352;p36"/>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53" name="Google Shape;353;p36"/>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354" name="Google Shape;354;p36"/>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55" name="Google Shape;355;p36"/>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56" name="Google Shape;356;p36"/>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357" name="Google Shape;357;p36"/>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pic>
        <p:nvPicPr>
          <p:cNvPr id="358" name="Google Shape;358;p36"/>
          <p:cNvPicPr preferRelativeResize="0"/>
          <p:nvPr/>
        </p:nvPicPr>
        <p:blipFill>
          <a:blip r:embed="rId5">
            <a:alphaModFix/>
          </a:blip>
          <a:stretch>
            <a:fillRect/>
          </a:stretch>
        </p:blipFill>
        <p:spPr>
          <a:xfrm>
            <a:off x="5120750" y="940724"/>
            <a:ext cx="3184170" cy="36323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2" name="Shape 362"/>
        <p:cNvGrpSpPr/>
        <p:nvPr/>
      </p:nvGrpSpPr>
      <p:grpSpPr>
        <a:xfrm>
          <a:off x="0" y="0"/>
          <a:ext cx="0" cy="0"/>
          <a:chOff x="0" y="0"/>
          <a:chExt cx="0" cy="0"/>
        </a:xfrm>
      </p:grpSpPr>
      <p:pic>
        <p:nvPicPr>
          <p:cNvPr id="363" name="Google Shape;363;p37"/>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364" name="Google Shape;364;p37"/>
          <p:cNvSpPr txBox="1"/>
          <p:nvPr/>
        </p:nvSpPr>
        <p:spPr>
          <a:xfrm>
            <a:off x="458985" y="802342"/>
            <a:ext cx="42294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Sentuhan Kosa Kata</a:t>
            </a:r>
            <a:endParaRPr b="1" sz="1800">
              <a:solidFill>
                <a:srgbClr val="652F67"/>
              </a:solidFill>
              <a:latin typeface="Raleway"/>
              <a:ea typeface="Raleway"/>
              <a:cs typeface="Raleway"/>
              <a:sym typeface="Raleway"/>
            </a:endParaRPr>
          </a:p>
        </p:txBody>
      </p:sp>
      <p:sp>
        <p:nvSpPr>
          <p:cNvPr id="365" name="Google Shape;365;p37"/>
          <p:cNvSpPr txBox="1"/>
          <p:nvPr/>
        </p:nvSpPr>
        <p:spPr>
          <a:xfrm>
            <a:off x="458975" y="1016550"/>
            <a:ext cx="4229400" cy="3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rgbClr val="434343"/>
                </a:solidFill>
                <a:latin typeface="Raleway"/>
                <a:ea typeface="Raleway"/>
                <a:cs typeface="Raleway"/>
                <a:sym typeface="Raleway"/>
              </a:rPr>
              <a:t>Pada tingkat paling dasar, CSS terdiri dari </a:t>
            </a:r>
            <a:r>
              <a:rPr b="1" lang="en" sz="1100">
                <a:solidFill>
                  <a:srgbClr val="434343"/>
                </a:solidFill>
                <a:latin typeface="Raleway"/>
                <a:ea typeface="Raleway"/>
                <a:cs typeface="Raleway"/>
                <a:sym typeface="Raleway"/>
              </a:rPr>
              <a:t>dua blok bangunan</a:t>
            </a:r>
            <a:r>
              <a:rPr lang="en" sz="1100">
                <a:solidFill>
                  <a:srgbClr val="434343"/>
                </a:solidFill>
                <a:latin typeface="Raleway"/>
                <a:ea typeface="Raleway"/>
                <a:cs typeface="Raleway"/>
                <a:sym typeface="Raleway"/>
              </a:rPr>
              <a:t>:</a:t>
            </a:r>
            <a:endParaRPr sz="1100">
              <a:solidFill>
                <a:srgbClr val="434343"/>
              </a:solidFill>
              <a:latin typeface="Raleway"/>
              <a:ea typeface="Raleway"/>
              <a:cs typeface="Raleway"/>
              <a:sym typeface="Raleway"/>
            </a:endParaRPr>
          </a:p>
          <a:p>
            <a:pPr indent="-298450" lvl="0" marL="457200" rtl="0" algn="l">
              <a:lnSpc>
                <a:spcPct val="115000"/>
              </a:lnSpc>
              <a:spcBef>
                <a:spcPts val="1200"/>
              </a:spcBef>
              <a:spcAft>
                <a:spcPts val="0"/>
              </a:spcAft>
              <a:buClr>
                <a:srgbClr val="434343"/>
              </a:buClr>
              <a:buSzPts val="1100"/>
              <a:buChar char="●"/>
            </a:pPr>
            <a:r>
              <a:rPr b="1" lang="en" sz="1100">
                <a:solidFill>
                  <a:srgbClr val="434343"/>
                </a:solidFill>
                <a:latin typeface="Raleway"/>
                <a:ea typeface="Raleway"/>
                <a:cs typeface="Raleway"/>
                <a:sym typeface="Raleway"/>
              </a:rPr>
              <a:t>Properties</a:t>
            </a:r>
            <a:endParaRPr sz="1100">
              <a:solidFill>
                <a:srgbClr val="434343"/>
              </a:solidFill>
              <a:latin typeface="Raleway"/>
              <a:ea typeface="Raleway"/>
              <a:cs typeface="Raleway"/>
              <a:sym typeface="Raleway"/>
            </a:endParaRPr>
          </a:p>
          <a:p>
            <a:pPr indent="0" lvl="0" marL="457200" rtl="0" algn="l">
              <a:lnSpc>
                <a:spcPct val="115000"/>
              </a:lnSpc>
              <a:spcBef>
                <a:spcPts val="0"/>
              </a:spcBef>
              <a:spcAft>
                <a:spcPts val="0"/>
              </a:spcAft>
              <a:buNone/>
            </a:pPr>
            <a:r>
              <a:rPr lang="en" sz="1100">
                <a:solidFill>
                  <a:srgbClr val="434343"/>
                </a:solidFill>
                <a:latin typeface="Raleway"/>
                <a:ea typeface="Raleway"/>
                <a:cs typeface="Raleway"/>
                <a:sym typeface="Raleway"/>
              </a:rPr>
              <a:t>Pengidentifikasi yang dapat dibaca manusia dan mampu menunjukkan fitur </a:t>
            </a:r>
            <a:r>
              <a:rPr i="1" lang="en" sz="1100">
                <a:solidFill>
                  <a:srgbClr val="434343"/>
                </a:solidFill>
                <a:latin typeface="Raleway"/>
                <a:ea typeface="Raleway"/>
                <a:cs typeface="Raleway"/>
                <a:sym typeface="Raleway"/>
              </a:rPr>
              <a:t>stylistic</a:t>
            </a:r>
            <a:r>
              <a:rPr lang="en" sz="1100">
                <a:solidFill>
                  <a:srgbClr val="434343"/>
                </a:solidFill>
                <a:latin typeface="Raleway"/>
                <a:ea typeface="Raleway"/>
                <a:cs typeface="Raleway"/>
                <a:sym typeface="Raleway"/>
              </a:rPr>
              <a:t> (misalnya. Font, lebar, warna background) yang ingin kita ubah.</a:t>
            </a:r>
            <a:endParaRPr sz="1100">
              <a:solidFill>
                <a:srgbClr val="434343"/>
              </a:solidFill>
              <a:latin typeface="Raleway"/>
              <a:ea typeface="Raleway"/>
              <a:cs typeface="Raleway"/>
              <a:sym typeface="Raleway"/>
            </a:endParaRPr>
          </a:p>
          <a:p>
            <a:pPr indent="-298450" lvl="0" marL="457200" rtl="0" algn="l">
              <a:lnSpc>
                <a:spcPct val="115000"/>
              </a:lnSpc>
              <a:spcBef>
                <a:spcPts val="1200"/>
              </a:spcBef>
              <a:spcAft>
                <a:spcPts val="0"/>
              </a:spcAft>
              <a:buClr>
                <a:srgbClr val="434343"/>
              </a:buClr>
              <a:buSzPts val="1100"/>
              <a:buChar char="●"/>
            </a:pPr>
            <a:r>
              <a:rPr b="1" lang="en" sz="1100">
                <a:solidFill>
                  <a:srgbClr val="434343"/>
                </a:solidFill>
                <a:latin typeface="Raleway"/>
                <a:ea typeface="Raleway"/>
                <a:cs typeface="Raleway"/>
                <a:sym typeface="Raleway"/>
              </a:rPr>
              <a:t>Values</a:t>
            </a:r>
            <a:endParaRPr sz="1100">
              <a:solidFill>
                <a:srgbClr val="434343"/>
              </a:solidFill>
              <a:latin typeface="Raleway"/>
              <a:ea typeface="Raleway"/>
              <a:cs typeface="Raleway"/>
              <a:sym typeface="Raleway"/>
            </a:endParaRPr>
          </a:p>
          <a:p>
            <a:pPr indent="0" lvl="0" marL="457200" rtl="0" algn="l">
              <a:lnSpc>
                <a:spcPct val="115000"/>
              </a:lnSpc>
              <a:spcBef>
                <a:spcPts val="0"/>
              </a:spcBef>
              <a:spcAft>
                <a:spcPts val="0"/>
              </a:spcAft>
              <a:buNone/>
            </a:pPr>
            <a:r>
              <a:rPr lang="en" sz="1100">
                <a:solidFill>
                  <a:srgbClr val="434343"/>
                </a:solidFill>
                <a:latin typeface="Raleway"/>
                <a:ea typeface="Raleway"/>
                <a:cs typeface="Raleway"/>
                <a:sym typeface="Raleway"/>
              </a:rPr>
              <a:t>Setiap properties yang ditentukan diberikan value, yang menunjukkan bagaimana kita ingin mengubah fitur-fitur stylistic (misalnya. Apa yang kita ingin ubah pada font, lebar atau warna background)</a:t>
            </a:r>
            <a:endParaRPr sz="1100">
              <a:solidFill>
                <a:srgbClr val="434343"/>
              </a:solidFill>
              <a:latin typeface="Raleway"/>
              <a:ea typeface="Raleway"/>
              <a:cs typeface="Raleway"/>
              <a:sym typeface="Raleway"/>
            </a:endParaRPr>
          </a:p>
          <a:p>
            <a:pPr indent="0" lvl="0" marL="0" rtl="0" algn="l">
              <a:lnSpc>
                <a:spcPct val="115000"/>
              </a:lnSpc>
              <a:spcBef>
                <a:spcPts val="1200"/>
              </a:spcBef>
              <a:spcAft>
                <a:spcPts val="1200"/>
              </a:spcAft>
              <a:buNone/>
            </a:pPr>
            <a:r>
              <a:rPr lang="en" sz="1100">
                <a:solidFill>
                  <a:srgbClr val="434343"/>
                </a:solidFill>
                <a:latin typeface="Raleway"/>
                <a:ea typeface="Raleway"/>
                <a:cs typeface="Raleway"/>
                <a:sym typeface="Raleway"/>
              </a:rPr>
              <a:t>Properties yang dipasangkan dengan value disebut </a:t>
            </a:r>
            <a:r>
              <a:rPr b="1" lang="en" sz="1100">
                <a:solidFill>
                  <a:srgbClr val="434343"/>
                </a:solidFill>
                <a:latin typeface="Raleway"/>
                <a:ea typeface="Raleway"/>
                <a:cs typeface="Raleway"/>
                <a:sym typeface="Raleway"/>
              </a:rPr>
              <a:t>deklarasi </a:t>
            </a:r>
            <a:r>
              <a:rPr b="1" i="1" lang="en" sz="1100">
                <a:solidFill>
                  <a:srgbClr val="434343"/>
                </a:solidFill>
                <a:latin typeface="Raleway"/>
                <a:ea typeface="Raleway"/>
                <a:cs typeface="Raleway"/>
                <a:sym typeface="Raleway"/>
              </a:rPr>
              <a:t>CSS</a:t>
            </a:r>
            <a:r>
              <a:rPr b="1" lang="en" sz="1100">
                <a:solidFill>
                  <a:srgbClr val="434343"/>
                </a:solidFill>
                <a:latin typeface="Raleway"/>
                <a:ea typeface="Raleway"/>
                <a:cs typeface="Raleway"/>
                <a:sym typeface="Raleway"/>
              </a:rPr>
              <a:t>. </a:t>
            </a:r>
            <a:r>
              <a:rPr lang="en" sz="1100">
                <a:solidFill>
                  <a:srgbClr val="434343"/>
                </a:solidFill>
                <a:latin typeface="Raleway"/>
                <a:ea typeface="Raleway"/>
                <a:cs typeface="Raleway"/>
                <a:sym typeface="Raleway"/>
              </a:rPr>
              <a:t>Deklarasi CSS dimasukkan ke dalam </a:t>
            </a:r>
            <a:r>
              <a:rPr b="1" lang="en" sz="1100">
                <a:solidFill>
                  <a:srgbClr val="434343"/>
                </a:solidFill>
                <a:latin typeface="Raleway"/>
                <a:ea typeface="Raleway"/>
                <a:cs typeface="Raleway"/>
                <a:sym typeface="Raleway"/>
              </a:rPr>
              <a:t>Blok Deklarasi</a:t>
            </a:r>
            <a:r>
              <a:rPr b="1" i="1" lang="en" sz="1100">
                <a:solidFill>
                  <a:srgbClr val="434343"/>
                </a:solidFill>
                <a:latin typeface="Raleway"/>
                <a:ea typeface="Raleway"/>
                <a:cs typeface="Raleway"/>
                <a:sym typeface="Raleway"/>
              </a:rPr>
              <a:t> CSS</a:t>
            </a:r>
            <a:r>
              <a:rPr lang="en" sz="1100">
                <a:solidFill>
                  <a:srgbClr val="434343"/>
                </a:solidFill>
                <a:latin typeface="Raleway"/>
                <a:ea typeface="Raleway"/>
                <a:cs typeface="Raleway"/>
                <a:sym typeface="Raleway"/>
              </a:rPr>
              <a:t>. Dan akhirnya, blok deklarasi CSS dipasangkan dengan </a:t>
            </a:r>
            <a:r>
              <a:rPr i="1" lang="en" sz="1100">
                <a:solidFill>
                  <a:srgbClr val="434343"/>
                </a:solidFill>
                <a:latin typeface="Raleway"/>
                <a:ea typeface="Raleway"/>
                <a:cs typeface="Raleway"/>
                <a:sym typeface="Raleway"/>
              </a:rPr>
              <a:t>selector</a:t>
            </a:r>
            <a:r>
              <a:rPr lang="en" sz="1100">
                <a:solidFill>
                  <a:srgbClr val="434343"/>
                </a:solidFill>
                <a:latin typeface="Raleway"/>
                <a:ea typeface="Raleway"/>
                <a:cs typeface="Raleway"/>
                <a:sym typeface="Raleway"/>
              </a:rPr>
              <a:t> untuk menghasilkan </a:t>
            </a:r>
            <a:r>
              <a:rPr b="1" lang="en" sz="1100">
                <a:solidFill>
                  <a:srgbClr val="434343"/>
                </a:solidFill>
                <a:latin typeface="Raleway"/>
                <a:ea typeface="Raleway"/>
                <a:cs typeface="Raleway"/>
                <a:sym typeface="Raleway"/>
              </a:rPr>
              <a:t>Aturan CSS</a:t>
            </a:r>
            <a:r>
              <a:rPr lang="en" sz="1100">
                <a:solidFill>
                  <a:srgbClr val="434343"/>
                </a:solidFill>
                <a:latin typeface="Raleway"/>
                <a:ea typeface="Raleway"/>
                <a:cs typeface="Raleway"/>
                <a:sym typeface="Raleway"/>
              </a:rPr>
              <a:t> (</a:t>
            </a:r>
            <a:r>
              <a:rPr i="1" lang="en" sz="1100">
                <a:solidFill>
                  <a:srgbClr val="434343"/>
                </a:solidFill>
                <a:latin typeface="Raleway"/>
                <a:ea typeface="Raleway"/>
                <a:cs typeface="Raleway"/>
                <a:sym typeface="Raleway"/>
              </a:rPr>
              <a:t>CSS Rulesets</a:t>
            </a:r>
            <a:r>
              <a:rPr lang="en" sz="1100">
                <a:solidFill>
                  <a:srgbClr val="434343"/>
                </a:solidFill>
                <a:latin typeface="Raleway"/>
                <a:ea typeface="Raleway"/>
                <a:cs typeface="Raleway"/>
                <a:sym typeface="Raleway"/>
              </a:rPr>
              <a:t>)</a:t>
            </a:r>
            <a:endParaRPr sz="1100">
              <a:solidFill>
                <a:srgbClr val="434343"/>
              </a:solidFill>
              <a:latin typeface="Raleway"/>
              <a:ea typeface="Raleway"/>
              <a:cs typeface="Raleway"/>
              <a:sym typeface="Raleway"/>
            </a:endParaRPr>
          </a:p>
        </p:txBody>
      </p:sp>
      <p:sp>
        <p:nvSpPr>
          <p:cNvPr id="366" name="Google Shape;366;p37"/>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67" name="Google Shape;367;p37"/>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368" name="Google Shape;368;p37"/>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69" name="Google Shape;369;p37"/>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70" name="Google Shape;370;p37"/>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371" name="Google Shape;371;p37"/>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pic>
        <p:nvPicPr>
          <p:cNvPr id="372" name="Google Shape;372;p37"/>
          <p:cNvPicPr preferRelativeResize="0"/>
          <p:nvPr/>
        </p:nvPicPr>
        <p:blipFill>
          <a:blip r:embed="rId5">
            <a:alphaModFix/>
          </a:blip>
          <a:stretch>
            <a:fillRect/>
          </a:stretch>
        </p:blipFill>
        <p:spPr>
          <a:xfrm>
            <a:off x="4840785" y="788324"/>
            <a:ext cx="3081464" cy="37925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376" name="Shape 376"/>
        <p:cNvGrpSpPr/>
        <p:nvPr/>
      </p:nvGrpSpPr>
      <p:grpSpPr>
        <a:xfrm>
          <a:off x="0" y="0"/>
          <a:ext cx="0" cy="0"/>
          <a:chOff x="0" y="0"/>
          <a:chExt cx="0" cy="0"/>
        </a:xfrm>
      </p:grpSpPr>
      <p:sp>
        <p:nvSpPr>
          <p:cNvPr id="377" name="Google Shape;377;p38"/>
          <p:cNvSpPr/>
          <p:nvPr/>
        </p:nvSpPr>
        <p:spPr>
          <a:xfrm>
            <a:off x="0" y="-9825"/>
            <a:ext cx="9144000" cy="156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txBox="1"/>
          <p:nvPr/>
        </p:nvSpPr>
        <p:spPr>
          <a:xfrm>
            <a:off x="1782900" y="667550"/>
            <a:ext cx="5578200" cy="603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1200"/>
              </a:spcAft>
              <a:buNone/>
            </a:pPr>
            <a:r>
              <a:rPr b="1" lang="en" sz="1100">
                <a:solidFill>
                  <a:srgbClr val="434343"/>
                </a:solidFill>
                <a:latin typeface="Raleway"/>
                <a:ea typeface="Raleway"/>
                <a:cs typeface="Raleway"/>
                <a:sym typeface="Raleway"/>
              </a:rPr>
              <a:t>Sebelum masuk lebih jauh, mari kita lihat contoh konkret terlebih dahulu. Kita lihat sesuatu yang sangat mirip dengan materi sebelumnya:</a:t>
            </a:r>
            <a:endParaRPr sz="1100">
              <a:solidFill>
                <a:srgbClr val="434343"/>
              </a:solidFill>
              <a:latin typeface="Raleway"/>
              <a:ea typeface="Raleway"/>
              <a:cs typeface="Raleway"/>
              <a:sym typeface="Raleway"/>
            </a:endParaRPr>
          </a:p>
        </p:txBody>
      </p:sp>
      <p:pic>
        <p:nvPicPr>
          <p:cNvPr id="379" name="Google Shape;379;p38"/>
          <p:cNvPicPr preferRelativeResize="0"/>
          <p:nvPr/>
        </p:nvPicPr>
        <p:blipFill>
          <a:blip r:embed="rId3">
            <a:alphaModFix/>
          </a:blip>
          <a:stretch>
            <a:fillRect/>
          </a:stretch>
        </p:blipFill>
        <p:spPr>
          <a:xfrm>
            <a:off x="933889" y="1920250"/>
            <a:ext cx="3283821" cy="2948100"/>
          </a:xfrm>
          <a:prstGeom prst="rect">
            <a:avLst/>
          </a:prstGeom>
          <a:noFill/>
          <a:ln>
            <a:noFill/>
          </a:ln>
        </p:spPr>
      </p:pic>
      <p:pic>
        <p:nvPicPr>
          <p:cNvPr id="380" name="Google Shape;380;p38"/>
          <p:cNvPicPr preferRelativeResize="0"/>
          <p:nvPr/>
        </p:nvPicPr>
        <p:blipFill>
          <a:blip r:embed="rId4">
            <a:alphaModFix/>
          </a:blip>
          <a:stretch>
            <a:fillRect/>
          </a:stretch>
        </p:blipFill>
        <p:spPr>
          <a:xfrm>
            <a:off x="5542925" y="2001225"/>
            <a:ext cx="2748000" cy="2786150"/>
          </a:xfrm>
          <a:prstGeom prst="rect">
            <a:avLst/>
          </a:prstGeom>
          <a:noFill/>
          <a:ln>
            <a:noFill/>
          </a:ln>
        </p:spPr>
      </p:pic>
      <p:sp>
        <p:nvSpPr>
          <p:cNvPr id="381" name="Google Shape;381;p38"/>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82" name="Google Shape;382;p38"/>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383" name="Google Shape;383;p38"/>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84" name="Google Shape;384;p38"/>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85" name="Google Shape;385;p38"/>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386" name="Google Shape;386;p38"/>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390" name="Shape 390"/>
        <p:cNvGrpSpPr/>
        <p:nvPr/>
      </p:nvGrpSpPr>
      <p:grpSpPr>
        <a:xfrm>
          <a:off x="0" y="0"/>
          <a:ext cx="0" cy="0"/>
          <a:chOff x="0" y="0"/>
          <a:chExt cx="0" cy="0"/>
        </a:xfrm>
      </p:grpSpPr>
      <p:sp>
        <p:nvSpPr>
          <p:cNvPr id="391" name="Google Shape;391;p39"/>
          <p:cNvSpPr/>
          <p:nvPr/>
        </p:nvSpPr>
        <p:spPr>
          <a:xfrm>
            <a:off x="0" y="-19650"/>
            <a:ext cx="4688400" cy="524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0" y="-9825"/>
            <a:ext cx="9144000" cy="64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txBox="1"/>
          <p:nvPr/>
        </p:nvSpPr>
        <p:spPr>
          <a:xfrm>
            <a:off x="551100" y="984975"/>
            <a:ext cx="3817200" cy="1188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34343"/>
                </a:solidFill>
                <a:latin typeface="Raleway"/>
                <a:ea typeface="Raleway"/>
                <a:cs typeface="Raleway"/>
                <a:sym typeface="Raleway"/>
              </a:rPr>
              <a:t>Ada </a:t>
            </a:r>
            <a:r>
              <a:rPr b="1" lang="en" sz="1100">
                <a:solidFill>
                  <a:srgbClr val="434343"/>
                </a:solidFill>
                <a:latin typeface="Raleway"/>
                <a:ea typeface="Raleway"/>
                <a:cs typeface="Raleway"/>
                <a:sym typeface="Raleway"/>
              </a:rPr>
              <a:t>lebih dari 300 properti</a:t>
            </a:r>
            <a:r>
              <a:rPr lang="en" sz="1100">
                <a:solidFill>
                  <a:srgbClr val="434343"/>
                </a:solidFill>
                <a:latin typeface="Raleway"/>
                <a:ea typeface="Raleway"/>
                <a:cs typeface="Raleway"/>
                <a:sym typeface="Raleway"/>
              </a:rPr>
              <a:t> berbeda </a:t>
            </a:r>
            <a:r>
              <a:rPr b="1" lang="en" sz="1100">
                <a:solidFill>
                  <a:srgbClr val="434343"/>
                </a:solidFill>
                <a:latin typeface="Raleway"/>
                <a:ea typeface="Raleway"/>
                <a:cs typeface="Raleway"/>
                <a:sym typeface="Raleway"/>
              </a:rPr>
              <a:t>di CSS</a:t>
            </a:r>
            <a:r>
              <a:rPr lang="en" sz="1100">
                <a:solidFill>
                  <a:srgbClr val="434343"/>
                </a:solidFill>
                <a:latin typeface="Raleway"/>
                <a:ea typeface="Raleway"/>
                <a:cs typeface="Raleway"/>
                <a:sym typeface="Raleway"/>
              </a:rPr>
              <a:t> dan hampir tak terhingga nilainya. Tidak semua pasangan </a:t>
            </a:r>
            <a:r>
              <a:rPr i="1" lang="en" sz="1100">
                <a:solidFill>
                  <a:srgbClr val="434343"/>
                </a:solidFill>
                <a:latin typeface="Raleway"/>
                <a:ea typeface="Raleway"/>
                <a:cs typeface="Raleway"/>
                <a:sym typeface="Raleway"/>
              </a:rPr>
              <a:t>properties</a:t>
            </a:r>
            <a:r>
              <a:rPr lang="en" sz="1100">
                <a:solidFill>
                  <a:srgbClr val="434343"/>
                </a:solidFill>
                <a:latin typeface="Raleway"/>
                <a:ea typeface="Raleway"/>
                <a:cs typeface="Raleway"/>
                <a:sym typeface="Raleway"/>
              </a:rPr>
              <a:t> dan </a:t>
            </a:r>
            <a:r>
              <a:rPr i="1" lang="en" sz="1100">
                <a:solidFill>
                  <a:srgbClr val="434343"/>
                </a:solidFill>
                <a:latin typeface="Raleway"/>
                <a:ea typeface="Raleway"/>
                <a:cs typeface="Raleway"/>
                <a:sym typeface="Raleway"/>
              </a:rPr>
              <a:t>value</a:t>
            </a:r>
            <a:r>
              <a:rPr lang="en" sz="1100">
                <a:solidFill>
                  <a:srgbClr val="434343"/>
                </a:solidFill>
                <a:latin typeface="Raleway"/>
                <a:ea typeface="Raleway"/>
                <a:cs typeface="Raleway"/>
                <a:sym typeface="Raleway"/>
              </a:rPr>
              <a:t> diizinkan. Setiap </a:t>
            </a:r>
            <a:r>
              <a:rPr i="1" lang="en" sz="1100">
                <a:solidFill>
                  <a:srgbClr val="434343"/>
                </a:solidFill>
                <a:latin typeface="Raleway"/>
                <a:ea typeface="Raleway"/>
                <a:cs typeface="Raleway"/>
                <a:sym typeface="Raleway"/>
              </a:rPr>
              <a:t>properties</a:t>
            </a:r>
            <a:r>
              <a:rPr lang="en" sz="1100">
                <a:solidFill>
                  <a:srgbClr val="434343"/>
                </a:solidFill>
                <a:latin typeface="Raleway"/>
                <a:ea typeface="Raleway"/>
                <a:cs typeface="Raleway"/>
                <a:sym typeface="Raleway"/>
              </a:rPr>
              <a:t> memiliki daftar spesifik dari </a:t>
            </a:r>
            <a:r>
              <a:rPr i="1" lang="en" sz="1100">
                <a:solidFill>
                  <a:srgbClr val="434343"/>
                </a:solidFill>
                <a:latin typeface="Raleway"/>
                <a:ea typeface="Raleway"/>
                <a:cs typeface="Raleway"/>
                <a:sym typeface="Raleway"/>
              </a:rPr>
              <a:t>value </a:t>
            </a:r>
            <a:r>
              <a:rPr lang="en" sz="1100">
                <a:solidFill>
                  <a:srgbClr val="434343"/>
                </a:solidFill>
                <a:latin typeface="Raleway"/>
                <a:ea typeface="Raleway"/>
                <a:cs typeface="Raleway"/>
                <a:sym typeface="Raleway"/>
              </a:rPr>
              <a:t>valid yang ditentukan untuknya.</a:t>
            </a:r>
            <a:endParaRPr sz="1100">
              <a:solidFill>
                <a:srgbClr val="434343"/>
              </a:solidFill>
              <a:latin typeface="Raleway"/>
              <a:ea typeface="Raleway"/>
              <a:cs typeface="Raleway"/>
              <a:sym typeface="Raleway"/>
            </a:endParaRPr>
          </a:p>
          <a:p>
            <a:pPr indent="0" lvl="0" marL="0" rtl="0" algn="l">
              <a:lnSpc>
                <a:spcPct val="150000"/>
              </a:lnSpc>
              <a:spcBef>
                <a:spcPts val="0"/>
              </a:spcBef>
              <a:spcAft>
                <a:spcPts val="0"/>
              </a:spcAft>
              <a:buNone/>
            </a:pPr>
            <a:r>
              <a:t/>
            </a:r>
            <a:endParaRPr sz="1100">
              <a:solidFill>
                <a:srgbClr val="434343"/>
              </a:solidFill>
              <a:latin typeface="Raleway"/>
              <a:ea typeface="Raleway"/>
              <a:cs typeface="Raleway"/>
              <a:sym typeface="Raleway"/>
            </a:endParaRPr>
          </a:p>
        </p:txBody>
      </p:sp>
      <p:pic>
        <p:nvPicPr>
          <p:cNvPr id="394" name="Google Shape;394;p39"/>
          <p:cNvPicPr preferRelativeResize="0"/>
          <p:nvPr/>
        </p:nvPicPr>
        <p:blipFill>
          <a:blip r:embed="rId3">
            <a:alphaModFix/>
          </a:blip>
          <a:stretch>
            <a:fillRect/>
          </a:stretch>
        </p:blipFill>
        <p:spPr>
          <a:xfrm>
            <a:off x="5383625" y="1013938"/>
            <a:ext cx="3072950" cy="3115625"/>
          </a:xfrm>
          <a:prstGeom prst="rect">
            <a:avLst/>
          </a:prstGeom>
          <a:noFill/>
          <a:ln>
            <a:noFill/>
          </a:ln>
        </p:spPr>
      </p:pic>
      <p:sp>
        <p:nvSpPr>
          <p:cNvPr id="395" name="Google Shape;395;p39"/>
          <p:cNvSpPr txBox="1"/>
          <p:nvPr/>
        </p:nvSpPr>
        <p:spPr>
          <a:xfrm>
            <a:off x="551100" y="2357850"/>
            <a:ext cx="3817200" cy="2353500"/>
          </a:xfrm>
          <a:prstGeom prst="rect">
            <a:avLst/>
          </a:prstGeom>
          <a:solidFill>
            <a:srgbClr val="73357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100">
                <a:solidFill>
                  <a:srgbClr val="FFFFFF"/>
                </a:solidFill>
                <a:latin typeface="Raleway"/>
                <a:ea typeface="Raleway"/>
                <a:cs typeface="Raleway"/>
                <a:sym typeface="Raleway"/>
              </a:rPr>
              <a:t>Penting</a:t>
            </a:r>
            <a:r>
              <a:rPr lang="en" sz="1100">
                <a:solidFill>
                  <a:srgbClr val="FFFFFF"/>
                </a:solidFill>
                <a:latin typeface="Raleway"/>
                <a:ea typeface="Raleway"/>
                <a:cs typeface="Raleway"/>
                <a:sym typeface="Raleway"/>
              </a:rPr>
              <a:t>: Jika </a:t>
            </a:r>
            <a:r>
              <a:rPr i="1" lang="en" sz="1100">
                <a:solidFill>
                  <a:srgbClr val="FFFFFF"/>
                </a:solidFill>
                <a:latin typeface="Raleway"/>
                <a:ea typeface="Raleway"/>
                <a:cs typeface="Raleway"/>
                <a:sym typeface="Raleway"/>
              </a:rPr>
              <a:t>properties</a:t>
            </a:r>
            <a:r>
              <a:rPr lang="en" sz="1100">
                <a:solidFill>
                  <a:srgbClr val="FFFFFF"/>
                </a:solidFill>
                <a:latin typeface="Raleway"/>
                <a:ea typeface="Raleway"/>
                <a:cs typeface="Raleway"/>
                <a:sym typeface="Raleway"/>
              </a:rPr>
              <a:t> tidak diketahui atau jika </a:t>
            </a:r>
            <a:r>
              <a:rPr i="1" lang="en" sz="1100">
                <a:solidFill>
                  <a:srgbClr val="FFFFFF"/>
                </a:solidFill>
                <a:latin typeface="Raleway"/>
                <a:ea typeface="Raleway"/>
                <a:cs typeface="Raleway"/>
                <a:sym typeface="Raleway"/>
              </a:rPr>
              <a:t>value</a:t>
            </a:r>
            <a:r>
              <a:rPr lang="en" sz="1100">
                <a:solidFill>
                  <a:srgbClr val="FFFFFF"/>
                </a:solidFill>
                <a:latin typeface="Raleway"/>
                <a:ea typeface="Raleway"/>
                <a:cs typeface="Raleway"/>
                <a:sym typeface="Raleway"/>
              </a:rPr>
              <a:t> tidak valid untuk properties yang diberikan, deklarasi akan dianggap </a:t>
            </a:r>
            <a:r>
              <a:rPr b="1" lang="en" sz="1100">
                <a:solidFill>
                  <a:srgbClr val="FFFFFF"/>
                </a:solidFill>
                <a:latin typeface="Raleway"/>
                <a:ea typeface="Raleway"/>
                <a:cs typeface="Raleway"/>
                <a:sym typeface="Raleway"/>
              </a:rPr>
              <a:t>tidak valid </a:t>
            </a:r>
            <a:r>
              <a:rPr lang="en" sz="1100">
                <a:solidFill>
                  <a:srgbClr val="FFFFFF"/>
                </a:solidFill>
                <a:latin typeface="Raleway"/>
                <a:ea typeface="Raleway"/>
                <a:cs typeface="Raleway"/>
                <a:sym typeface="Raleway"/>
              </a:rPr>
              <a:t>dan sepenuhnya diabaikan oleh </a:t>
            </a:r>
            <a:r>
              <a:rPr i="1" lang="en" sz="1100">
                <a:solidFill>
                  <a:srgbClr val="FFFFFF"/>
                </a:solidFill>
                <a:latin typeface="Raleway"/>
                <a:ea typeface="Raleway"/>
                <a:cs typeface="Raleway"/>
                <a:sym typeface="Raleway"/>
              </a:rPr>
              <a:t>browser engine</a:t>
            </a:r>
            <a:r>
              <a:rPr lang="en" sz="1100">
                <a:solidFill>
                  <a:srgbClr val="FFFFFF"/>
                </a:solidFill>
                <a:latin typeface="Raleway"/>
                <a:ea typeface="Raleway"/>
                <a:cs typeface="Raleway"/>
                <a:sym typeface="Raleway"/>
              </a:rPr>
              <a:t> CSS.</a:t>
            </a:r>
            <a:endParaRPr sz="1100">
              <a:solidFill>
                <a:srgbClr val="FFFFFF"/>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aleway"/>
                <a:ea typeface="Raleway"/>
                <a:cs typeface="Raleway"/>
                <a:sym typeface="Raleway"/>
              </a:rPr>
              <a:t>Di CSS (dan standar web lainnya), bahasa yang disepakati sebagai standar adalah Inggris khas US dan harus diikuti. Misal, warna harus selalu dieja </a:t>
            </a:r>
            <a:r>
              <a:rPr i="1" lang="en" sz="1100">
                <a:solidFill>
                  <a:srgbClr val="FFFFFF"/>
                </a:solidFill>
                <a:latin typeface="Raleway"/>
                <a:ea typeface="Raleway"/>
                <a:cs typeface="Raleway"/>
                <a:sym typeface="Raleway"/>
              </a:rPr>
              <a:t>“color”</a:t>
            </a:r>
            <a:r>
              <a:rPr lang="en" sz="1100">
                <a:solidFill>
                  <a:srgbClr val="FFFFFF"/>
                </a:solidFill>
                <a:latin typeface="Raleway"/>
                <a:ea typeface="Raleway"/>
                <a:cs typeface="Raleway"/>
                <a:sym typeface="Raleway"/>
              </a:rPr>
              <a:t>. Jika kita menggunakan </a:t>
            </a:r>
            <a:r>
              <a:rPr i="1" lang="en" sz="1100">
                <a:solidFill>
                  <a:srgbClr val="FFFFFF"/>
                </a:solidFill>
                <a:latin typeface="Raleway"/>
                <a:ea typeface="Raleway"/>
                <a:cs typeface="Raleway"/>
                <a:sym typeface="Raleway"/>
              </a:rPr>
              <a:t>“colour”</a:t>
            </a:r>
            <a:r>
              <a:rPr lang="en" sz="1100">
                <a:solidFill>
                  <a:srgbClr val="FFFFFF"/>
                </a:solidFill>
                <a:latin typeface="Raleway"/>
                <a:ea typeface="Raleway"/>
                <a:cs typeface="Raleway"/>
                <a:sym typeface="Raleway"/>
              </a:rPr>
              <a:t>, maka perintah kita tidak akan berfungsi.</a:t>
            </a:r>
            <a:endParaRPr sz="1100">
              <a:solidFill>
                <a:srgbClr val="FFFFFF"/>
              </a:solidFill>
              <a:latin typeface="Raleway"/>
              <a:ea typeface="Raleway"/>
              <a:cs typeface="Raleway"/>
              <a:sym typeface="Raleway"/>
            </a:endParaRPr>
          </a:p>
        </p:txBody>
      </p:sp>
      <p:sp>
        <p:nvSpPr>
          <p:cNvPr id="396" name="Google Shape;396;p39"/>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97" name="Google Shape;397;p39"/>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398" name="Google Shape;398;p39"/>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99" name="Google Shape;399;p39"/>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00" name="Google Shape;400;p39"/>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401" name="Google Shape;401;p39"/>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405" name="Shape 405"/>
        <p:cNvGrpSpPr/>
        <p:nvPr/>
      </p:nvGrpSpPr>
      <p:grpSpPr>
        <a:xfrm>
          <a:off x="0" y="0"/>
          <a:ext cx="0" cy="0"/>
          <a:chOff x="0" y="0"/>
          <a:chExt cx="0" cy="0"/>
        </a:xfrm>
      </p:grpSpPr>
      <p:sp>
        <p:nvSpPr>
          <p:cNvPr id="406" name="Google Shape;406;p40"/>
          <p:cNvSpPr txBox="1"/>
          <p:nvPr/>
        </p:nvSpPr>
        <p:spPr>
          <a:xfrm>
            <a:off x="340100" y="643050"/>
            <a:ext cx="4173300" cy="267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F7A625"/>
                </a:solidFill>
                <a:latin typeface="Raleway"/>
                <a:ea typeface="Raleway"/>
                <a:cs typeface="Raleway"/>
                <a:sym typeface="Raleway"/>
              </a:rPr>
              <a:t>Blok Deklarasi CSS</a:t>
            </a:r>
            <a:endParaRPr b="1" sz="1800">
              <a:solidFill>
                <a:srgbClr val="F7A625"/>
              </a:solidFill>
              <a:latin typeface="Raleway"/>
              <a:ea typeface="Raleway"/>
              <a:cs typeface="Raleway"/>
              <a:sym typeface="Raleway"/>
            </a:endParaRPr>
          </a:p>
          <a:p>
            <a:pPr indent="0" lvl="0" marL="0" rtl="0" algn="l">
              <a:lnSpc>
                <a:spcPct val="150000"/>
              </a:lnSpc>
              <a:spcBef>
                <a:spcPts val="0"/>
              </a:spcBef>
              <a:spcAft>
                <a:spcPts val="0"/>
              </a:spcAft>
              <a:buNone/>
            </a:pPr>
            <a:r>
              <a:rPr lang="en" sz="1000">
                <a:solidFill>
                  <a:srgbClr val="FFFFFF"/>
                </a:solidFill>
                <a:latin typeface="Raleway"/>
                <a:ea typeface="Raleway"/>
                <a:cs typeface="Raleway"/>
                <a:sym typeface="Raleway"/>
              </a:rPr>
              <a:t>Deklarasi dikelompokkan dalam </a:t>
            </a:r>
            <a:r>
              <a:rPr b="1" lang="en" sz="1000">
                <a:solidFill>
                  <a:srgbClr val="FFFFFF"/>
                </a:solidFill>
                <a:latin typeface="Raleway"/>
                <a:ea typeface="Raleway"/>
                <a:cs typeface="Raleway"/>
                <a:sym typeface="Raleway"/>
              </a:rPr>
              <a:t>blok</a:t>
            </a:r>
            <a:r>
              <a:rPr lang="en" sz="1000">
                <a:solidFill>
                  <a:srgbClr val="FFFFFF"/>
                </a:solidFill>
                <a:latin typeface="Raleway"/>
                <a:ea typeface="Raleway"/>
                <a:cs typeface="Raleway"/>
                <a:sym typeface="Raleway"/>
              </a:rPr>
              <a:t>, dengan setiap set deklarasi dibungkus oleh kurung kurawal pembuka, (</a:t>
            </a:r>
            <a:r>
              <a:rPr lang="en" sz="1000">
                <a:solidFill>
                  <a:srgbClr val="FFFFFF"/>
                </a:solidFill>
                <a:latin typeface="Roboto Mono"/>
                <a:ea typeface="Roboto Mono"/>
                <a:cs typeface="Roboto Mono"/>
                <a:sym typeface="Roboto Mono"/>
              </a:rPr>
              <a:t>{</a:t>
            </a:r>
            <a:r>
              <a:rPr lang="en" sz="1000">
                <a:solidFill>
                  <a:srgbClr val="FFFFFF"/>
                </a:solidFill>
                <a:latin typeface="Raleway"/>
                <a:ea typeface="Raleway"/>
                <a:cs typeface="Raleway"/>
                <a:sym typeface="Raleway"/>
              </a:rPr>
              <a:t>) dan penutup (</a:t>
            </a:r>
            <a:r>
              <a:rPr lang="en" sz="1000">
                <a:solidFill>
                  <a:srgbClr val="FFFFFF"/>
                </a:solidFill>
                <a:latin typeface="Roboto Mono"/>
                <a:ea typeface="Roboto Mono"/>
                <a:cs typeface="Roboto Mono"/>
                <a:sym typeface="Roboto Mono"/>
              </a:rPr>
              <a:t>}</a:t>
            </a:r>
            <a:r>
              <a:rPr lang="en" sz="1000">
                <a:solidFill>
                  <a:srgbClr val="FFFFFF"/>
                </a:solidFill>
                <a:latin typeface="Raleway"/>
                <a:ea typeface="Raleway"/>
                <a:cs typeface="Raleway"/>
                <a:sym typeface="Raleway"/>
              </a:rPr>
              <a:t>). Setiap deklarasi yang terkandung di dalam </a:t>
            </a:r>
            <a:r>
              <a:rPr b="1" lang="en" sz="1000">
                <a:solidFill>
                  <a:srgbClr val="FFFFFF"/>
                </a:solidFill>
                <a:latin typeface="Raleway"/>
                <a:ea typeface="Raleway"/>
                <a:cs typeface="Raleway"/>
                <a:sym typeface="Raleway"/>
              </a:rPr>
              <a:t>blok deklarasi</a:t>
            </a:r>
            <a:r>
              <a:rPr lang="en" sz="1000">
                <a:solidFill>
                  <a:srgbClr val="FFFFFF"/>
                </a:solidFill>
                <a:latin typeface="Raleway"/>
                <a:ea typeface="Raleway"/>
                <a:cs typeface="Raleway"/>
                <a:sym typeface="Raleway"/>
              </a:rPr>
              <a:t> harus dipisahkan oleh tanda titik koma (</a:t>
            </a:r>
            <a:r>
              <a:rPr lang="en" sz="1000">
                <a:solidFill>
                  <a:srgbClr val="FFFFFF"/>
                </a:solidFill>
                <a:latin typeface="Roboto Mono"/>
                <a:ea typeface="Roboto Mono"/>
                <a:cs typeface="Roboto Mono"/>
                <a:sym typeface="Roboto Mono"/>
              </a:rPr>
              <a:t>;</a:t>
            </a:r>
            <a:r>
              <a:rPr lang="en" sz="1000">
                <a:solidFill>
                  <a:srgbClr val="FFFFFF"/>
                </a:solidFill>
                <a:latin typeface="Raleway"/>
                <a:ea typeface="Raleway"/>
                <a:cs typeface="Raleway"/>
                <a:sym typeface="Raleway"/>
              </a:rPr>
              <a:t>). Jika tidak, kode tidak akan berfungsi (atau setidaknya akan memberikan hasil yang tidak diharapkan.) Deklarasi terakhir dari sebuah blok tidak perlu diakhiri dengan titik koma, meskipun sering dianggap </a:t>
            </a:r>
            <a:r>
              <a:rPr i="1" lang="en" sz="1000">
                <a:solidFill>
                  <a:srgbClr val="FFFFFF"/>
                </a:solidFill>
                <a:latin typeface="Raleway"/>
                <a:ea typeface="Raleway"/>
                <a:cs typeface="Raleway"/>
                <a:sym typeface="Raleway"/>
              </a:rPr>
              <a:t>style yang baik</a:t>
            </a:r>
            <a:r>
              <a:rPr lang="en" sz="1000">
                <a:solidFill>
                  <a:srgbClr val="FFFFFF"/>
                </a:solidFill>
                <a:latin typeface="Raleway"/>
                <a:ea typeface="Raleway"/>
                <a:cs typeface="Raleway"/>
                <a:sym typeface="Raleway"/>
              </a:rPr>
              <a:t> untuk melakukannya karena mencegah ketika kita lupa untuk menambahkannya, ketika memperluas blok dengan deklarasi lain.</a:t>
            </a:r>
            <a:endParaRPr sz="1000">
              <a:solidFill>
                <a:srgbClr val="FFFFFF"/>
              </a:solidFill>
              <a:latin typeface="Raleway Thin"/>
              <a:ea typeface="Raleway Thin"/>
              <a:cs typeface="Raleway Thin"/>
              <a:sym typeface="Raleway Thin"/>
            </a:endParaRPr>
          </a:p>
        </p:txBody>
      </p:sp>
      <p:pic>
        <p:nvPicPr>
          <p:cNvPr id="407" name="Google Shape;407;p40"/>
          <p:cNvPicPr preferRelativeResize="0"/>
          <p:nvPr/>
        </p:nvPicPr>
        <p:blipFill>
          <a:blip r:embed="rId3">
            <a:alphaModFix/>
          </a:blip>
          <a:stretch>
            <a:fillRect/>
          </a:stretch>
        </p:blipFill>
        <p:spPr>
          <a:xfrm>
            <a:off x="5853861" y="1076428"/>
            <a:ext cx="2122339" cy="2151823"/>
          </a:xfrm>
          <a:prstGeom prst="rect">
            <a:avLst/>
          </a:prstGeom>
          <a:noFill/>
          <a:ln>
            <a:noFill/>
          </a:ln>
        </p:spPr>
      </p:pic>
      <p:pic>
        <p:nvPicPr>
          <p:cNvPr id="408" name="Google Shape;408;p40"/>
          <p:cNvPicPr preferRelativeResize="0"/>
          <p:nvPr/>
        </p:nvPicPr>
        <p:blipFill>
          <a:blip r:embed="rId4">
            <a:alphaModFix/>
          </a:blip>
          <a:stretch>
            <a:fillRect/>
          </a:stretch>
        </p:blipFill>
        <p:spPr>
          <a:xfrm>
            <a:off x="744876" y="3511525"/>
            <a:ext cx="2666200" cy="1061550"/>
          </a:xfrm>
          <a:prstGeom prst="rect">
            <a:avLst/>
          </a:prstGeom>
          <a:noFill/>
          <a:ln>
            <a:noFill/>
          </a:ln>
        </p:spPr>
      </p:pic>
      <p:sp>
        <p:nvSpPr>
          <p:cNvPr id="409" name="Google Shape;409;p40"/>
          <p:cNvSpPr/>
          <p:nvPr/>
        </p:nvSpPr>
        <p:spPr>
          <a:xfrm>
            <a:off x="5831225" y="1024050"/>
            <a:ext cx="2062200" cy="9483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0" name="Google Shape;410;p40"/>
          <p:cNvCxnSpPr>
            <a:stCxn id="409" idx="1"/>
            <a:endCxn id="408" idx="3"/>
          </p:cNvCxnSpPr>
          <p:nvPr/>
        </p:nvCxnSpPr>
        <p:spPr>
          <a:xfrm flipH="1">
            <a:off x="3411125" y="1498200"/>
            <a:ext cx="2420100" cy="2544000"/>
          </a:xfrm>
          <a:prstGeom prst="curvedConnector3">
            <a:avLst>
              <a:gd fmla="val 50001" name="adj1"/>
            </a:avLst>
          </a:prstGeom>
          <a:noFill/>
          <a:ln cap="flat" cmpd="sng" w="19050">
            <a:solidFill>
              <a:srgbClr val="FFFFFF"/>
            </a:solidFill>
            <a:prstDash val="solid"/>
            <a:round/>
            <a:headEnd len="med" w="med" type="none"/>
            <a:tailEnd len="med" w="med" type="triangle"/>
          </a:ln>
        </p:spPr>
      </p:cxnSp>
      <p:sp>
        <p:nvSpPr>
          <p:cNvPr id="411" name="Google Shape;411;p40"/>
          <p:cNvSpPr/>
          <p:nvPr/>
        </p:nvSpPr>
        <p:spPr>
          <a:xfrm>
            <a:off x="2989525" y="4133525"/>
            <a:ext cx="218100" cy="250500"/>
          </a:xfrm>
          <a:prstGeom prst="rect">
            <a:avLst/>
          </a:prstGeom>
          <a:solidFill>
            <a:srgbClr val="282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1888275" y="3730650"/>
            <a:ext cx="218100" cy="218100"/>
          </a:xfrm>
          <a:prstGeom prst="ellipse">
            <a:avLst/>
          </a:prstGeom>
          <a:noFill/>
          <a:ln cap="flat" cmpd="sng" w="19050">
            <a:solidFill>
              <a:srgbClr val="FFB1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txBox="1"/>
          <p:nvPr/>
        </p:nvSpPr>
        <p:spPr>
          <a:xfrm>
            <a:off x="2229725" y="3281450"/>
            <a:ext cx="1878900" cy="47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800">
                <a:solidFill>
                  <a:srgbClr val="FFFFFF"/>
                </a:solidFill>
                <a:latin typeface="Raleway"/>
                <a:ea typeface="Raleway"/>
                <a:cs typeface="Raleway"/>
                <a:sym typeface="Raleway"/>
              </a:rPr>
              <a:t>Titik koma berfungsi untuk memisahkan dua deklarasi</a:t>
            </a:r>
            <a:endParaRPr b="1" sz="800">
              <a:solidFill>
                <a:srgbClr val="FFFFFF"/>
              </a:solidFill>
              <a:latin typeface="Raleway"/>
              <a:ea typeface="Raleway"/>
              <a:cs typeface="Raleway"/>
              <a:sym typeface="Raleway"/>
            </a:endParaRPr>
          </a:p>
        </p:txBody>
      </p:sp>
      <p:cxnSp>
        <p:nvCxnSpPr>
          <p:cNvPr id="414" name="Google Shape;414;p40"/>
          <p:cNvCxnSpPr>
            <a:stCxn id="412" idx="6"/>
            <a:endCxn id="413" idx="2"/>
          </p:cNvCxnSpPr>
          <p:nvPr/>
        </p:nvCxnSpPr>
        <p:spPr>
          <a:xfrm flipH="1" rot="10800000">
            <a:off x="2106375" y="3752100"/>
            <a:ext cx="1062900" cy="87600"/>
          </a:xfrm>
          <a:prstGeom prst="bentConnector2">
            <a:avLst/>
          </a:prstGeom>
          <a:noFill/>
          <a:ln cap="flat" cmpd="sng" w="19050">
            <a:solidFill>
              <a:srgbClr val="FFB1FE"/>
            </a:solidFill>
            <a:prstDash val="solid"/>
            <a:round/>
            <a:headEnd len="med" w="med" type="none"/>
            <a:tailEnd len="med" w="med" type="none"/>
          </a:ln>
        </p:spPr>
      </p:cxnSp>
      <p:sp>
        <p:nvSpPr>
          <p:cNvPr id="415" name="Google Shape;415;p40"/>
          <p:cNvSpPr/>
          <p:nvPr/>
        </p:nvSpPr>
        <p:spPr>
          <a:xfrm>
            <a:off x="2989525" y="4149725"/>
            <a:ext cx="218100" cy="218100"/>
          </a:xfrm>
          <a:prstGeom prst="ellipse">
            <a:avLst/>
          </a:prstGeom>
          <a:noFill/>
          <a:ln cap="flat" cmpd="sng" w="19050">
            <a:solidFill>
              <a:srgbClr val="FFB1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 name="Google Shape;416;p40"/>
          <p:cNvCxnSpPr>
            <a:stCxn id="415" idx="6"/>
            <a:endCxn id="417" idx="3"/>
          </p:cNvCxnSpPr>
          <p:nvPr/>
        </p:nvCxnSpPr>
        <p:spPr>
          <a:xfrm>
            <a:off x="3207625" y="4258775"/>
            <a:ext cx="702300" cy="431100"/>
          </a:xfrm>
          <a:prstGeom prst="bentConnector3">
            <a:avLst>
              <a:gd fmla="val 133906" name="adj1"/>
            </a:avLst>
          </a:prstGeom>
          <a:noFill/>
          <a:ln cap="flat" cmpd="sng" w="19050">
            <a:solidFill>
              <a:srgbClr val="FFB1FE"/>
            </a:solidFill>
            <a:prstDash val="solid"/>
            <a:round/>
            <a:headEnd len="med" w="med" type="none"/>
            <a:tailEnd len="med" w="med" type="none"/>
          </a:ln>
        </p:spPr>
      </p:cxnSp>
      <p:sp>
        <p:nvSpPr>
          <p:cNvPr id="417" name="Google Shape;417;p40"/>
          <p:cNvSpPr txBox="1"/>
          <p:nvPr/>
        </p:nvSpPr>
        <p:spPr>
          <a:xfrm>
            <a:off x="2391625" y="4384025"/>
            <a:ext cx="1518300" cy="61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700">
                <a:solidFill>
                  <a:srgbClr val="FFFFFF"/>
                </a:solidFill>
                <a:latin typeface="Raleway"/>
                <a:ea typeface="Raleway"/>
                <a:cs typeface="Raleway"/>
                <a:sym typeface="Raleway"/>
              </a:rPr>
              <a:t>Penambahan titik koma disini bersifat opsional, tetap lebih baik kita tambahkan</a:t>
            </a:r>
            <a:endParaRPr b="1" sz="700">
              <a:solidFill>
                <a:srgbClr val="FFFFFF"/>
              </a:solidFill>
              <a:latin typeface="Raleway"/>
              <a:ea typeface="Raleway"/>
              <a:cs typeface="Raleway"/>
              <a:sym typeface="Raleway"/>
            </a:endParaRPr>
          </a:p>
        </p:txBody>
      </p:sp>
      <p:sp>
        <p:nvSpPr>
          <p:cNvPr id="418" name="Google Shape;418;p40"/>
          <p:cNvSpPr txBox="1"/>
          <p:nvPr/>
        </p:nvSpPr>
        <p:spPr>
          <a:xfrm>
            <a:off x="5683750" y="3335675"/>
            <a:ext cx="3109200" cy="153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800">
                <a:solidFill>
                  <a:srgbClr val="FFFFFF"/>
                </a:solidFill>
                <a:latin typeface="Raleway"/>
                <a:ea typeface="Raleway"/>
                <a:cs typeface="Raleway"/>
                <a:sym typeface="Raleway"/>
              </a:rPr>
              <a:t>Catatan</a:t>
            </a:r>
            <a:r>
              <a:rPr lang="en" sz="800">
                <a:solidFill>
                  <a:srgbClr val="FFFFFF"/>
                </a:solidFill>
                <a:latin typeface="Raleway"/>
                <a:ea typeface="Raleway"/>
                <a:cs typeface="Raleway"/>
                <a:sym typeface="Raleway"/>
              </a:rPr>
              <a:t>: </a:t>
            </a:r>
            <a:endParaRPr sz="8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en" sz="800">
                <a:solidFill>
                  <a:srgbClr val="FFFFFF"/>
                </a:solidFill>
                <a:latin typeface="Raleway"/>
                <a:ea typeface="Raleway"/>
                <a:cs typeface="Raleway"/>
                <a:sym typeface="Raleway"/>
              </a:rPr>
              <a:t>Blok terkadang bisa disarangkan, dalam kasus seperti itu buka dan tutup kurung harus bersarang secara logis, dengan cara yang sama seperti tag elemen HTML bersarang. Contoh paling umum yang akan kita temui adalah </a:t>
            </a:r>
            <a:r>
              <a:rPr i="1" lang="en" sz="800">
                <a:solidFill>
                  <a:srgbClr val="FFFFFF"/>
                </a:solidFill>
                <a:latin typeface="Raleway"/>
                <a:ea typeface="Raleway"/>
                <a:cs typeface="Raleway"/>
                <a:sym typeface="Raleway"/>
              </a:rPr>
              <a:t>@-rules</a:t>
            </a:r>
            <a:r>
              <a:rPr lang="en" sz="800">
                <a:solidFill>
                  <a:srgbClr val="FFFFFF"/>
                </a:solidFill>
                <a:latin typeface="Raleway"/>
                <a:ea typeface="Raleway"/>
                <a:cs typeface="Raleway"/>
                <a:sym typeface="Raleway"/>
              </a:rPr>
              <a:t>, yang merupakan blok yang dimulai dengan @identifier seperti @media, @font-face, dll. Blok deklarasi mungkin memiliki value kosong, hal tersebut benar-benar valid.</a:t>
            </a:r>
            <a:endParaRPr sz="800">
              <a:solidFill>
                <a:srgbClr val="FFFFFF"/>
              </a:solidFill>
              <a:latin typeface="Raleway Thin"/>
              <a:ea typeface="Raleway Thin"/>
              <a:cs typeface="Raleway Thin"/>
              <a:sym typeface="Raleway Thin"/>
            </a:endParaRPr>
          </a:p>
        </p:txBody>
      </p:sp>
      <p:sp>
        <p:nvSpPr>
          <p:cNvPr id="419" name="Google Shape;419;p40"/>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20" name="Google Shape;420;p40"/>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421" name="Google Shape;421;p40"/>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22" name="Google Shape;422;p40"/>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23" name="Google Shape;423;p40"/>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424" name="Google Shape;424;p40"/>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428" name="Shape 428"/>
        <p:cNvGrpSpPr/>
        <p:nvPr/>
      </p:nvGrpSpPr>
      <p:grpSpPr>
        <a:xfrm>
          <a:off x="0" y="0"/>
          <a:ext cx="0" cy="0"/>
          <a:chOff x="0" y="0"/>
          <a:chExt cx="0" cy="0"/>
        </a:xfrm>
      </p:grpSpPr>
      <p:sp>
        <p:nvSpPr>
          <p:cNvPr id="429" name="Google Shape;429;p41"/>
          <p:cNvSpPr txBox="1"/>
          <p:nvPr/>
        </p:nvSpPr>
        <p:spPr>
          <a:xfrm>
            <a:off x="7776375" y="1849350"/>
            <a:ext cx="1016400" cy="144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aleway"/>
                <a:ea typeface="Raleway"/>
                <a:cs typeface="Raleway"/>
                <a:sym typeface="Raleway"/>
              </a:rPr>
              <a:t>Selector</a:t>
            </a:r>
            <a:endParaRPr b="1">
              <a:solidFill>
                <a:srgbClr val="FFFFFF"/>
              </a:solidFill>
              <a:latin typeface="Raleway"/>
              <a:ea typeface="Raleway"/>
              <a:cs typeface="Raleway"/>
              <a:sym typeface="Raleway"/>
            </a:endParaRPr>
          </a:p>
          <a:p>
            <a:pPr indent="0" lvl="0" marL="0" rtl="0" algn="l">
              <a:spcBef>
                <a:spcPts val="0"/>
              </a:spcBef>
              <a:spcAft>
                <a:spcPts val="0"/>
              </a:spcAft>
              <a:buNone/>
            </a:pPr>
            <a:r>
              <a:rPr lang="en" sz="2400">
                <a:solidFill>
                  <a:srgbClr val="FFFFFF"/>
                </a:solidFill>
                <a:latin typeface="Raleway Thin"/>
                <a:ea typeface="Raleway Thin"/>
                <a:cs typeface="Raleway Thin"/>
                <a:sym typeface="Raleway Thin"/>
              </a:rPr>
              <a:t>Dan</a:t>
            </a:r>
            <a:endParaRPr sz="2400">
              <a:solidFill>
                <a:srgbClr val="FFFFFF"/>
              </a:solidFill>
              <a:latin typeface="Raleway Thin"/>
              <a:ea typeface="Raleway Thin"/>
              <a:cs typeface="Raleway Thin"/>
              <a:sym typeface="Raleway Thin"/>
            </a:endParaRPr>
          </a:p>
          <a:p>
            <a:pPr indent="0" lvl="0" marL="0" rtl="0" algn="l">
              <a:spcBef>
                <a:spcPts val="0"/>
              </a:spcBef>
              <a:spcAft>
                <a:spcPts val="0"/>
              </a:spcAft>
              <a:buNone/>
            </a:pPr>
            <a:r>
              <a:rPr b="1" lang="en">
                <a:solidFill>
                  <a:srgbClr val="FFFFFF"/>
                </a:solidFill>
                <a:latin typeface="Raleway"/>
                <a:ea typeface="Raleway"/>
                <a:cs typeface="Raleway"/>
                <a:sym typeface="Raleway"/>
              </a:rPr>
              <a:t>Aturan</a:t>
            </a:r>
            <a:endParaRPr b="1">
              <a:solidFill>
                <a:srgbClr val="FFFFFF"/>
              </a:solidFill>
              <a:latin typeface="Raleway"/>
              <a:ea typeface="Raleway"/>
              <a:cs typeface="Raleway"/>
              <a:sym typeface="Raleway"/>
            </a:endParaRPr>
          </a:p>
          <a:p>
            <a:pPr indent="0" lvl="0" marL="0" rtl="0" algn="l">
              <a:spcBef>
                <a:spcPts val="0"/>
              </a:spcBef>
              <a:spcAft>
                <a:spcPts val="0"/>
              </a:spcAft>
              <a:buNone/>
            </a:pPr>
            <a:r>
              <a:rPr lang="en" sz="2400">
                <a:solidFill>
                  <a:srgbClr val="FFFFFF"/>
                </a:solidFill>
                <a:latin typeface="Raleway Thin"/>
                <a:ea typeface="Raleway Thin"/>
                <a:cs typeface="Raleway Thin"/>
                <a:sym typeface="Raleway Thin"/>
              </a:rPr>
              <a:t>CSS</a:t>
            </a:r>
            <a:endParaRPr sz="2400">
              <a:solidFill>
                <a:srgbClr val="FFFFFF"/>
              </a:solidFill>
              <a:latin typeface="Raleway Thin"/>
              <a:ea typeface="Raleway Thin"/>
              <a:cs typeface="Raleway Thin"/>
              <a:sym typeface="Raleway Thin"/>
            </a:endParaRPr>
          </a:p>
        </p:txBody>
      </p:sp>
      <p:pic>
        <p:nvPicPr>
          <p:cNvPr id="430" name="Google Shape;430;p41"/>
          <p:cNvPicPr preferRelativeResize="0"/>
          <p:nvPr/>
        </p:nvPicPr>
        <p:blipFill>
          <a:blip r:embed="rId3">
            <a:alphaModFix/>
          </a:blip>
          <a:stretch>
            <a:fillRect/>
          </a:stretch>
        </p:blipFill>
        <p:spPr>
          <a:xfrm>
            <a:off x="386162" y="1026525"/>
            <a:ext cx="1407379" cy="1426925"/>
          </a:xfrm>
          <a:prstGeom prst="rect">
            <a:avLst/>
          </a:prstGeom>
          <a:noFill/>
          <a:ln>
            <a:noFill/>
          </a:ln>
        </p:spPr>
      </p:pic>
      <p:pic>
        <p:nvPicPr>
          <p:cNvPr id="431" name="Google Shape;431;p41"/>
          <p:cNvPicPr preferRelativeResize="0"/>
          <p:nvPr/>
        </p:nvPicPr>
        <p:blipFill>
          <a:blip r:embed="rId4">
            <a:alphaModFix/>
          </a:blip>
          <a:stretch>
            <a:fillRect/>
          </a:stretch>
        </p:blipFill>
        <p:spPr>
          <a:xfrm>
            <a:off x="2857901" y="2345775"/>
            <a:ext cx="2666200" cy="1061550"/>
          </a:xfrm>
          <a:prstGeom prst="rect">
            <a:avLst/>
          </a:prstGeom>
          <a:noFill/>
          <a:ln>
            <a:noFill/>
          </a:ln>
        </p:spPr>
      </p:pic>
      <p:sp>
        <p:nvSpPr>
          <p:cNvPr id="432" name="Google Shape;432;p41"/>
          <p:cNvSpPr/>
          <p:nvPr/>
        </p:nvSpPr>
        <p:spPr>
          <a:xfrm>
            <a:off x="275550" y="983100"/>
            <a:ext cx="1518000" cy="614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p:nvPr/>
        </p:nvSpPr>
        <p:spPr>
          <a:xfrm>
            <a:off x="2816600" y="2302750"/>
            <a:ext cx="364800" cy="2781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4" name="Google Shape;434;p41"/>
          <p:cNvCxnSpPr>
            <a:stCxn id="432" idx="3"/>
            <a:endCxn id="433" idx="1"/>
          </p:cNvCxnSpPr>
          <p:nvPr/>
        </p:nvCxnSpPr>
        <p:spPr>
          <a:xfrm>
            <a:off x="1793550" y="1290450"/>
            <a:ext cx="1023000" cy="1151400"/>
          </a:xfrm>
          <a:prstGeom prst="bentConnector3">
            <a:avLst>
              <a:gd fmla="val 50002" name="adj1"/>
            </a:avLst>
          </a:prstGeom>
          <a:noFill/>
          <a:ln cap="flat" cmpd="sng" w="19050">
            <a:solidFill>
              <a:srgbClr val="FFFFFF"/>
            </a:solidFill>
            <a:prstDash val="solid"/>
            <a:round/>
            <a:headEnd len="med" w="med" type="none"/>
            <a:tailEnd len="med" w="med" type="triangle"/>
          </a:ln>
        </p:spPr>
      </p:cxnSp>
      <p:sp>
        <p:nvSpPr>
          <p:cNvPr id="435" name="Google Shape;435;p41"/>
          <p:cNvSpPr txBox="1"/>
          <p:nvPr/>
        </p:nvSpPr>
        <p:spPr>
          <a:xfrm>
            <a:off x="2490800" y="1611150"/>
            <a:ext cx="10164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aleway Thin"/>
                <a:ea typeface="Raleway Thin"/>
                <a:cs typeface="Raleway Thin"/>
                <a:sym typeface="Raleway Thin"/>
              </a:rPr>
              <a:t>Ini adalah</a:t>
            </a:r>
            <a:r>
              <a:rPr b="1" lang="en">
                <a:solidFill>
                  <a:srgbClr val="FFFFFF"/>
                </a:solidFill>
                <a:latin typeface="Raleway"/>
                <a:ea typeface="Raleway"/>
                <a:cs typeface="Raleway"/>
                <a:sym typeface="Raleway"/>
              </a:rPr>
              <a:t> Selector</a:t>
            </a:r>
            <a:endParaRPr sz="2400">
              <a:solidFill>
                <a:srgbClr val="FFFFFF"/>
              </a:solidFill>
              <a:latin typeface="Raleway Thin"/>
              <a:ea typeface="Raleway Thin"/>
              <a:cs typeface="Raleway Thin"/>
              <a:sym typeface="Raleway Thin"/>
            </a:endParaRPr>
          </a:p>
        </p:txBody>
      </p:sp>
      <p:sp>
        <p:nvSpPr>
          <p:cNvPr id="436" name="Google Shape;436;p41"/>
          <p:cNvSpPr txBox="1"/>
          <p:nvPr/>
        </p:nvSpPr>
        <p:spPr>
          <a:xfrm>
            <a:off x="296650" y="2580850"/>
            <a:ext cx="2258100" cy="54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FFFFFF"/>
                </a:solidFill>
                <a:latin typeface="Raleway"/>
                <a:ea typeface="Raleway"/>
                <a:cs typeface="Raleway"/>
                <a:sym typeface="Raleway"/>
              </a:rPr>
              <a:t>Selector bisa berupa banyak kata.</a:t>
            </a:r>
            <a:endParaRPr sz="10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en" sz="1000">
                <a:solidFill>
                  <a:srgbClr val="FFFFFF"/>
                </a:solidFill>
                <a:latin typeface="Raleway"/>
                <a:ea typeface="Raleway"/>
                <a:cs typeface="Raleway"/>
                <a:sym typeface="Raleway"/>
              </a:rPr>
              <a:t>Sebagai contoh:</a:t>
            </a:r>
            <a:endParaRPr sz="1000">
              <a:solidFill>
                <a:srgbClr val="FFFFFF"/>
              </a:solidFill>
              <a:latin typeface="Raleway"/>
              <a:ea typeface="Raleway"/>
              <a:cs typeface="Raleway"/>
              <a:sym typeface="Raleway"/>
            </a:endParaRPr>
          </a:p>
        </p:txBody>
      </p:sp>
      <p:pic>
        <p:nvPicPr>
          <p:cNvPr id="437" name="Google Shape;437;p41"/>
          <p:cNvPicPr preferRelativeResize="0"/>
          <p:nvPr/>
        </p:nvPicPr>
        <p:blipFill>
          <a:blip r:embed="rId5">
            <a:alphaModFix/>
          </a:blip>
          <a:stretch>
            <a:fillRect/>
          </a:stretch>
        </p:blipFill>
        <p:spPr>
          <a:xfrm>
            <a:off x="401432" y="3123850"/>
            <a:ext cx="1169135" cy="614700"/>
          </a:xfrm>
          <a:prstGeom prst="rect">
            <a:avLst/>
          </a:prstGeom>
          <a:noFill/>
          <a:ln>
            <a:noFill/>
          </a:ln>
        </p:spPr>
      </p:pic>
      <p:sp>
        <p:nvSpPr>
          <p:cNvPr id="438" name="Google Shape;438;p41"/>
          <p:cNvSpPr txBox="1"/>
          <p:nvPr/>
        </p:nvSpPr>
        <p:spPr>
          <a:xfrm>
            <a:off x="296650" y="3784650"/>
            <a:ext cx="4173300" cy="54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FFFFFF"/>
                </a:solidFill>
                <a:latin typeface="Raleway"/>
                <a:ea typeface="Raleway"/>
                <a:cs typeface="Raleway"/>
                <a:sym typeface="Raleway"/>
              </a:rPr>
              <a:t>Selector bisa berupa sebuah </a:t>
            </a:r>
            <a:r>
              <a:rPr b="1" lang="en" sz="1000">
                <a:solidFill>
                  <a:srgbClr val="FFFFFF"/>
                </a:solidFill>
                <a:latin typeface="Raleway"/>
                <a:ea typeface="Raleway"/>
                <a:cs typeface="Raleway"/>
                <a:sym typeface="Raleway"/>
              </a:rPr>
              <a:t>grup</a:t>
            </a:r>
            <a:r>
              <a:rPr lang="en" sz="1000">
                <a:solidFill>
                  <a:srgbClr val="FFFFFF"/>
                </a:solidFill>
                <a:latin typeface="Raleway"/>
                <a:ea typeface="Raleway"/>
                <a:cs typeface="Raleway"/>
                <a:sym typeface="Raleway"/>
              </a:rPr>
              <a:t> yang ditandai dengan </a:t>
            </a:r>
            <a:r>
              <a:rPr b="1" lang="en" sz="1000">
                <a:solidFill>
                  <a:srgbClr val="FFFFFF"/>
                </a:solidFill>
                <a:latin typeface="Raleway"/>
                <a:ea typeface="Raleway"/>
                <a:cs typeface="Raleway"/>
                <a:sym typeface="Raleway"/>
              </a:rPr>
              <a:t>koma</a:t>
            </a:r>
            <a:r>
              <a:rPr lang="en" sz="1000">
                <a:solidFill>
                  <a:srgbClr val="FFFFFF"/>
                </a:solidFill>
                <a:latin typeface="Raleway"/>
                <a:ea typeface="Raleway"/>
                <a:cs typeface="Raleway"/>
                <a:sym typeface="Raleway"/>
              </a:rPr>
              <a:t>.</a:t>
            </a:r>
            <a:endParaRPr sz="10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en" sz="1000">
                <a:solidFill>
                  <a:srgbClr val="FFFFFF"/>
                </a:solidFill>
                <a:latin typeface="Raleway"/>
                <a:ea typeface="Raleway"/>
                <a:cs typeface="Raleway"/>
                <a:sym typeface="Raleway"/>
              </a:rPr>
              <a:t>Sebagai contoh:</a:t>
            </a:r>
            <a:endParaRPr sz="1000">
              <a:solidFill>
                <a:srgbClr val="FFFFFF"/>
              </a:solidFill>
              <a:latin typeface="Raleway"/>
              <a:ea typeface="Raleway"/>
              <a:cs typeface="Raleway"/>
              <a:sym typeface="Raleway"/>
            </a:endParaRPr>
          </a:p>
        </p:txBody>
      </p:sp>
      <p:pic>
        <p:nvPicPr>
          <p:cNvPr id="439" name="Google Shape;439;p41"/>
          <p:cNvPicPr preferRelativeResize="0"/>
          <p:nvPr/>
        </p:nvPicPr>
        <p:blipFill>
          <a:blip r:embed="rId6">
            <a:alphaModFix/>
          </a:blip>
          <a:stretch>
            <a:fillRect/>
          </a:stretch>
        </p:blipFill>
        <p:spPr>
          <a:xfrm>
            <a:off x="400145" y="4327638"/>
            <a:ext cx="1608561" cy="614700"/>
          </a:xfrm>
          <a:prstGeom prst="rect">
            <a:avLst/>
          </a:prstGeom>
          <a:noFill/>
          <a:ln>
            <a:noFill/>
          </a:ln>
        </p:spPr>
      </p:pic>
      <p:pic>
        <p:nvPicPr>
          <p:cNvPr id="440" name="Google Shape;440;p41"/>
          <p:cNvPicPr preferRelativeResize="0"/>
          <p:nvPr/>
        </p:nvPicPr>
        <p:blipFill>
          <a:blip r:embed="rId7">
            <a:alphaModFix/>
          </a:blip>
          <a:stretch>
            <a:fillRect/>
          </a:stretch>
        </p:blipFill>
        <p:spPr>
          <a:xfrm>
            <a:off x="6570888" y="3978449"/>
            <a:ext cx="1556400" cy="845452"/>
          </a:xfrm>
          <a:prstGeom prst="rect">
            <a:avLst/>
          </a:prstGeom>
          <a:noFill/>
          <a:ln>
            <a:noFill/>
          </a:ln>
        </p:spPr>
      </p:pic>
      <p:sp>
        <p:nvSpPr>
          <p:cNvPr id="441" name="Google Shape;441;p41"/>
          <p:cNvSpPr txBox="1"/>
          <p:nvPr/>
        </p:nvSpPr>
        <p:spPr>
          <a:xfrm>
            <a:off x="5284075" y="3479850"/>
            <a:ext cx="3507900" cy="49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FFFFFF"/>
                </a:solidFill>
                <a:latin typeface="Raleway"/>
                <a:ea typeface="Raleway"/>
                <a:cs typeface="Raleway"/>
                <a:sym typeface="Raleway"/>
              </a:rPr>
              <a:t>Selector bisa berupa </a:t>
            </a:r>
            <a:r>
              <a:rPr b="1" lang="en" sz="900">
                <a:solidFill>
                  <a:srgbClr val="FFFFFF"/>
                </a:solidFill>
                <a:latin typeface="Raleway"/>
                <a:ea typeface="Raleway"/>
                <a:cs typeface="Raleway"/>
                <a:sym typeface="Raleway"/>
              </a:rPr>
              <a:t>penujuk suatu kejadian</a:t>
            </a:r>
            <a:r>
              <a:rPr lang="en" sz="1000">
                <a:solidFill>
                  <a:srgbClr val="FFFFFF"/>
                </a:solidFill>
                <a:latin typeface="Raleway"/>
                <a:ea typeface="Raleway"/>
                <a:cs typeface="Raleway"/>
                <a:sym typeface="Raleway"/>
              </a:rPr>
              <a:t> ditandai dengan </a:t>
            </a:r>
            <a:r>
              <a:rPr b="1" lang="en" sz="900">
                <a:solidFill>
                  <a:srgbClr val="FFFFFF"/>
                </a:solidFill>
                <a:latin typeface="Raleway"/>
                <a:ea typeface="Raleway"/>
                <a:cs typeface="Raleway"/>
                <a:sym typeface="Raleway"/>
              </a:rPr>
              <a:t>titik dua</a:t>
            </a:r>
            <a:r>
              <a:rPr lang="en" sz="1000">
                <a:solidFill>
                  <a:srgbClr val="FFFFFF"/>
                </a:solidFill>
                <a:latin typeface="Raleway"/>
                <a:ea typeface="Raleway"/>
                <a:cs typeface="Raleway"/>
                <a:sym typeface="Raleway"/>
              </a:rPr>
              <a:t>.</a:t>
            </a:r>
            <a:endParaRPr sz="10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en" sz="1000">
                <a:solidFill>
                  <a:srgbClr val="FFFFFF"/>
                </a:solidFill>
                <a:latin typeface="Raleway"/>
                <a:ea typeface="Raleway"/>
                <a:cs typeface="Raleway"/>
                <a:sym typeface="Raleway"/>
              </a:rPr>
              <a:t>Sebagai contoh:</a:t>
            </a:r>
            <a:endParaRPr sz="1000">
              <a:solidFill>
                <a:srgbClr val="FFFFFF"/>
              </a:solidFill>
              <a:latin typeface="Raleway"/>
              <a:ea typeface="Raleway"/>
              <a:cs typeface="Raleway"/>
              <a:sym typeface="Raleway"/>
            </a:endParaRPr>
          </a:p>
        </p:txBody>
      </p:sp>
      <p:sp>
        <p:nvSpPr>
          <p:cNvPr id="442" name="Google Shape;442;p41"/>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43" name="Google Shape;443;p41"/>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444" name="Google Shape;444;p41"/>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45" name="Google Shape;445;p41"/>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46" name="Google Shape;446;p41"/>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447" name="Google Shape;447;p41"/>
          <p:cNvPicPr preferRelativeResize="0"/>
          <p:nvPr/>
        </p:nvPicPr>
        <p:blipFill rotWithShape="1">
          <a:blip r:embed="rId8">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
        <p:nvSpPr>
          <p:cNvPr id="67" name="Google Shape;67;p15"/>
          <p:cNvSpPr txBox="1"/>
          <p:nvPr/>
        </p:nvSpPr>
        <p:spPr>
          <a:xfrm>
            <a:off x="659725" y="1173000"/>
            <a:ext cx="3864300" cy="300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434343"/>
                </a:solidFill>
                <a:latin typeface="Raleway"/>
                <a:ea typeface="Raleway"/>
                <a:cs typeface="Raleway"/>
                <a:sym typeface="Raleway"/>
              </a:rPr>
              <a:t>Di sesi ini, kalian akan belajar tentang </a:t>
            </a:r>
            <a:r>
              <a:rPr b="1" lang="en" sz="1200">
                <a:solidFill>
                  <a:srgbClr val="434343"/>
                </a:solidFill>
                <a:latin typeface="Raleway"/>
                <a:ea typeface="Raleway"/>
                <a:cs typeface="Raleway"/>
                <a:sym typeface="Raleway"/>
              </a:rPr>
              <a:t>CSS</a:t>
            </a:r>
            <a:r>
              <a:rPr lang="en" sz="1200">
                <a:solidFill>
                  <a:srgbClr val="434343"/>
                </a:solidFill>
                <a:latin typeface="Raleway"/>
                <a:ea typeface="Raleway"/>
                <a:cs typeface="Raleway"/>
                <a:sym typeface="Raleway"/>
              </a:rPr>
              <a:t> dan apa gunanya dalam pengembangan web.</a:t>
            </a:r>
            <a:endParaRPr sz="1200">
              <a:solidFill>
                <a:srgbClr val="434343"/>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sz="1200">
              <a:solidFill>
                <a:srgbClr val="434343"/>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sz="1200">
                <a:solidFill>
                  <a:srgbClr val="434343"/>
                </a:solidFill>
                <a:latin typeface="Raleway"/>
                <a:ea typeface="Raleway"/>
                <a:cs typeface="Raleway"/>
                <a:sym typeface="Raleway"/>
              </a:rPr>
              <a:t>Nah setelah kalian menyelesaikan materi ini diharapkan temen-temen bisa mengerti hal-hal berikut:</a:t>
            </a:r>
            <a:endParaRPr sz="1200">
              <a:solidFill>
                <a:srgbClr val="434343"/>
              </a:solidFill>
              <a:latin typeface="Raleway"/>
              <a:ea typeface="Raleway"/>
              <a:cs typeface="Raleway"/>
              <a:sym typeface="Raleway"/>
            </a:endParaRPr>
          </a:p>
          <a:p>
            <a:pPr indent="-304800" lvl="0" marL="457200" rtl="0" algn="l">
              <a:lnSpc>
                <a:spcPct val="150000"/>
              </a:lnSpc>
              <a:spcBef>
                <a:spcPts val="0"/>
              </a:spcBef>
              <a:spcAft>
                <a:spcPts val="0"/>
              </a:spcAft>
              <a:buClr>
                <a:srgbClr val="434343"/>
              </a:buClr>
              <a:buSzPts val="1200"/>
              <a:buFont typeface="Raleway"/>
              <a:buAutoNum type="arabicPeriod"/>
            </a:pPr>
            <a:r>
              <a:rPr lang="en" sz="1200">
                <a:solidFill>
                  <a:srgbClr val="434343"/>
                </a:solidFill>
                <a:latin typeface="Raleway"/>
                <a:ea typeface="Raleway"/>
                <a:cs typeface="Raleway"/>
                <a:sym typeface="Raleway"/>
              </a:rPr>
              <a:t>Cara menulis CSS</a:t>
            </a:r>
            <a:endParaRPr sz="1200">
              <a:solidFill>
                <a:srgbClr val="434343"/>
              </a:solidFill>
              <a:latin typeface="Raleway"/>
              <a:ea typeface="Raleway"/>
              <a:cs typeface="Raleway"/>
              <a:sym typeface="Raleway"/>
            </a:endParaRPr>
          </a:p>
          <a:p>
            <a:pPr indent="-304800" lvl="0" marL="457200" rtl="0" algn="l">
              <a:lnSpc>
                <a:spcPct val="150000"/>
              </a:lnSpc>
              <a:spcBef>
                <a:spcPts val="0"/>
              </a:spcBef>
              <a:spcAft>
                <a:spcPts val="0"/>
              </a:spcAft>
              <a:buClr>
                <a:srgbClr val="434343"/>
              </a:buClr>
              <a:buSzPts val="1200"/>
              <a:buFont typeface="Raleway"/>
              <a:buAutoNum type="arabicPeriod"/>
            </a:pPr>
            <a:r>
              <a:rPr lang="en" sz="1200">
                <a:solidFill>
                  <a:srgbClr val="434343"/>
                </a:solidFill>
                <a:latin typeface="Raleway"/>
                <a:ea typeface="Raleway"/>
                <a:cs typeface="Raleway"/>
                <a:sym typeface="Raleway"/>
              </a:rPr>
              <a:t>Cara deklarasi di CSS</a:t>
            </a:r>
            <a:endParaRPr sz="1200">
              <a:solidFill>
                <a:srgbClr val="434343"/>
              </a:solidFill>
              <a:latin typeface="Raleway"/>
              <a:ea typeface="Raleway"/>
              <a:cs typeface="Raleway"/>
              <a:sym typeface="Raleway"/>
            </a:endParaRPr>
          </a:p>
          <a:p>
            <a:pPr indent="-304800" lvl="0" marL="457200" rtl="0" algn="l">
              <a:lnSpc>
                <a:spcPct val="150000"/>
              </a:lnSpc>
              <a:spcBef>
                <a:spcPts val="0"/>
              </a:spcBef>
              <a:spcAft>
                <a:spcPts val="0"/>
              </a:spcAft>
              <a:buClr>
                <a:srgbClr val="434343"/>
              </a:buClr>
              <a:buSzPts val="1200"/>
              <a:buFont typeface="Raleway"/>
              <a:buAutoNum type="arabicPeriod"/>
            </a:pPr>
            <a:r>
              <a:rPr lang="en" sz="1200">
                <a:solidFill>
                  <a:srgbClr val="434343"/>
                </a:solidFill>
                <a:latin typeface="Raleway"/>
                <a:ea typeface="Raleway"/>
                <a:cs typeface="Raleway"/>
                <a:sym typeface="Raleway"/>
              </a:rPr>
              <a:t>Tahu apa saja atribut di CSS</a:t>
            </a:r>
            <a:endParaRPr sz="1200">
              <a:solidFill>
                <a:srgbClr val="434343"/>
              </a:solidFill>
              <a:latin typeface="Raleway"/>
              <a:ea typeface="Raleway"/>
              <a:cs typeface="Raleway"/>
              <a:sym typeface="Raleway"/>
            </a:endParaRPr>
          </a:p>
          <a:p>
            <a:pPr indent="-304800" lvl="0" marL="457200" rtl="0" algn="l">
              <a:lnSpc>
                <a:spcPct val="150000"/>
              </a:lnSpc>
              <a:spcBef>
                <a:spcPts val="0"/>
              </a:spcBef>
              <a:spcAft>
                <a:spcPts val="0"/>
              </a:spcAft>
              <a:buClr>
                <a:srgbClr val="434343"/>
              </a:buClr>
              <a:buSzPts val="1200"/>
              <a:buFont typeface="Raleway"/>
              <a:buAutoNum type="arabicPeriod"/>
            </a:pPr>
            <a:r>
              <a:rPr lang="en" sz="1200">
                <a:solidFill>
                  <a:srgbClr val="434343"/>
                </a:solidFill>
                <a:latin typeface="Raleway"/>
                <a:ea typeface="Raleway"/>
                <a:cs typeface="Raleway"/>
                <a:sym typeface="Raleway"/>
              </a:rPr>
              <a:t>Ngerti cara CSS bekerja</a:t>
            </a:r>
            <a:endParaRPr sz="1200">
              <a:solidFill>
                <a:srgbClr val="434343"/>
              </a:solidFill>
              <a:latin typeface="Raleway"/>
              <a:ea typeface="Raleway"/>
              <a:cs typeface="Raleway"/>
              <a:sym typeface="Raleway"/>
            </a:endParaRPr>
          </a:p>
        </p:txBody>
      </p:sp>
      <p:pic>
        <p:nvPicPr>
          <p:cNvPr id="68" name="Google Shape;68;p15"/>
          <p:cNvPicPr preferRelativeResize="0"/>
          <p:nvPr/>
        </p:nvPicPr>
        <p:blipFill>
          <a:blip r:embed="rId3">
            <a:alphaModFix/>
          </a:blip>
          <a:stretch>
            <a:fillRect/>
          </a:stretch>
        </p:blipFill>
        <p:spPr>
          <a:xfrm>
            <a:off x="8074650" y="4573075"/>
            <a:ext cx="718350" cy="366500"/>
          </a:xfrm>
          <a:prstGeom prst="rect">
            <a:avLst/>
          </a:prstGeom>
          <a:noFill/>
          <a:ln>
            <a:noFill/>
          </a:ln>
        </p:spPr>
      </p:pic>
      <p:pic>
        <p:nvPicPr>
          <p:cNvPr id="69" name="Google Shape;69;p15"/>
          <p:cNvPicPr preferRelativeResize="0"/>
          <p:nvPr/>
        </p:nvPicPr>
        <p:blipFill>
          <a:blip r:embed="rId4">
            <a:alphaModFix/>
          </a:blip>
          <a:stretch>
            <a:fillRect/>
          </a:stretch>
        </p:blipFill>
        <p:spPr>
          <a:xfrm>
            <a:off x="5391650" y="830100"/>
            <a:ext cx="2885476" cy="3630174"/>
          </a:xfrm>
          <a:prstGeom prst="rect">
            <a:avLst/>
          </a:prstGeom>
          <a:noFill/>
          <a:ln>
            <a:noFill/>
          </a:ln>
        </p:spPr>
      </p:pic>
      <p:sp>
        <p:nvSpPr>
          <p:cNvPr id="70" name="Google Shape;70;p15"/>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1" name="Google Shape;71;p15"/>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HTML</a:t>
            </a:r>
            <a:endParaRPr b="0" i="0" sz="1100" u="none" cap="none" strike="noStrike">
              <a:solidFill>
                <a:srgbClr val="FFFFFF"/>
              </a:solidFill>
              <a:latin typeface="Lato Black"/>
              <a:ea typeface="Lato Black"/>
              <a:cs typeface="Lato Black"/>
              <a:sym typeface="Lato Black"/>
            </a:endParaRPr>
          </a:p>
        </p:txBody>
      </p:sp>
      <p:sp>
        <p:nvSpPr>
          <p:cNvPr id="72" name="Google Shape;72;p15"/>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3" name="Google Shape;73;p15"/>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4" name="Google Shape;74;p15"/>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75" name="Google Shape;75;p15"/>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1" name="Shape 451"/>
        <p:cNvGrpSpPr/>
        <p:nvPr/>
      </p:nvGrpSpPr>
      <p:grpSpPr>
        <a:xfrm>
          <a:off x="0" y="0"/>
          <a:ext cx="0" cy="0"/>
          <a:chOff x="0" y="0"/>
          <a:chExt cx="0" cy="0"/>
        </a:xfrm>
      </p:grpSpPr>
      <p:sp>
        <p:nvSpPr>
          <p:cNvPr id="452" name="Google Shape;452;p42"/>
          <p:cNvSpPr txBox="1"/>
          <p:nvPr/>
        </p:nvSpPr>
        <p:spPr>
          <a:xfrm>
            <a:off x="421800" y="884850"/>
            <a:ext cx="8452800" cy="35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i="1" lang="en" sz="1800">
                <a:solidFill>
                  <a:srgbClr val="652F67"/>
                </a:solidFill>
                <a:latin typeface="Raleway"/>
                <a:ea typeface="Raleway"/>
                <a:cs typeface="Raleway"/>
                <a:sym typeface="Raleway"/>
              </a:rPr>
              <a:t>CSS Statements</a:t>
            </a:r>
            <a:endParaRPr b="1" i="1" sz="1800">
              <a:solidFill>
                <a:srgbClr val="652F67"/>
              </a:solidFill>
              <a:latin typeface="Raleway"/>
              <a:ea typeface="Raleway"/>
              <a:cs typeface="Raleway"/>
              <a:sym typeface="Raleway"/>
            </a:endParaRPr>
          </a:p>
          <a:p>
            <a:pPr indent="0" lvl="0" marL="0" rtl="0" algn="l">
              <a:lnSpc>
                <a:spcPct val="150000"/>
              </a:lnSpc>
              <a:spcBef>
                <a:spcPts val="200"/>
              </a:spcBef>
              <a:spcAft>
                <a:spcPts val="0"/>
              </a:spcAft>
              <a:buNone/>
            </a:pPr>
            <a:r>
              <a:rPr lang="en" sz="1000">
                <a:solidFill>
                  <a:srgbClr val="434343"/>
                </a:solidFill>
                <a:latin typeface="Raleway"/>
                <a:ea typeface="Raleway"/>
                <a:cs typeface="Raleway"/>
                <a:sym typeface="Raleway"/>
              </a:rPr>
              <a:t>Ada beberapa jenis </a:t>
            </a:r>
            <a:r>
              <a:rPr i="1" lang="en" sz="1000">
                <a:solidFill>
                  <a:srgbClr val="434343"/>
                </a:solidFill>
                <a:latin typeface="Raleway"/>
                <a:ea typeface="Raleway"/>
                <a:cs typeface="Raleway"/>
                <a:sym typeface="Raleway"/>
              </a:rPr>
              <a:t>CSS Statement</a:t>
            </a:r>
            <a:r>
              <a:rPr lang="en" sz="1000">
                <a:solidFill>
                  <a:srgbClr val="434343"/>
                </a:solidFill>
                <a:latin typeface="Raleway"/>
                <a:ea typeface="Raleway"/>
                <a:cs typeface="Raleway"/>
                <a:sym typeface="Raleway"/>
              </a:rPr>
              <a:t>, yaitu:</a:t>
            </a:r>
            <a:endParaRPr sz="1000">
              <a:solidFill>
                <a:srgbClr val="434343"/>
              </a:solidFill>
              <a:latin typeface="Raleway"/>
              <a:ea typeface="Raleway"/>
              <a:cs typeface="Raleway"/>
              <a:sym typeface="Raleway"/>
            </a:endParaRPr>
          </a:p>
          <a:p>
            <a:pPr indent="-292100" lvl="0" marL="457200" rtl="0" algn="l">
              <a:lnSpc>
                <a:spcPct val="150000"/>
              </a:lnSpc>
              <a:spcBef>
                <a:spcPts val="0"/>
              </a:spcBef>
              <a:spcAft>
                <a:spcPts val="0"/>
              </a:spcAft>
              <a:buClr>
                <a:srgbClr val="434343"/>
              </a:buClr>
              <a:buSzPts val="1000"/>
              <a:buFont typeface="Raleway"/>
              <a:buChar char="●"/>
            </a:pPr>
            <a:r>
              <a:rPr b="1" i="1" lang="en" sz="1000">
                <a:solidFill>
                  <a:srgbClr val="434343"/>
                </a:solidFill>
                <a:latin typeface="Raleway"/>
                <a:ea typeface="Raleway"/>
                <a:cs typeface="Raleway"/>
                <a:sym typeface="Raleway"/>
              </a:rPr>
              <a:t>At-Rules </a:t>
            </a:r>
            <a:r>
              <a:rPr lang="en" sz="1000">
                <a:solidFill>
                  <a:srgbClr val="434343"/>
                </a:solidFill>
                <a:latin typeface="Raleway"/>
                <a:ea typeface="Raleway"/>
                <a:cs typeface="Raleway"/>
                <a:sym typeface="Raleway"/>
              </a:rPr>
              <a:t>digunakan dalam CSS untuk menyampaikan metadata, informasi kondisional, atau informasi deskriptif lainnya. Mereka dimulai dengan tanda at (@), diikuti oleh pengenal untuk mengatakan seperti apa aturannya, lalu diakhiri dengan </a:t>
            </a:r>
            <a:r>
              <a:rPr i="1" lang="en" sz="1000">
                <a:solidFill>
                  <a:srgbClr val="434343"/>
                </a:solidFill>
                <a:latin typeface="Raleway"/>
                <a:ea typeface="Raleway"/>
                <a:cs typeface="Raleway"/>
                <a:sym typeface="Raleway"/>
              </a:rPr>
              <a:t>semi-colon</a:t>
            </a:r>
            <a:r>
              <a:rPr lang="en" sz="1000">
                <a:solidFill>
                  <a:srgbClr val="434343"/>
                </a:solidFill>
                <a:latin typeface="Raleway"/>
                <a:ea typeface="Raleway"/>
                <a:cs typeface="Raleway"/>
                <a:sym typeface="Raleway"/>
              </a:rPr>
              <a:t> atau titik koma (;). Setiap jenis at-rule, yang ditentukan oleh identifier, akan memiliki syntax dan semantik internalnya sendiri. Contohnya termasuk:</a:t>
            </a:r>
            <a:endParaRPr sz="1000">
              <a:solidFill>
                <a:srgbClr val="434343"/>
              </a:solidFill>
              <a:latin typeface="Raleway"/>
              <a:ea typeface="Raleway"/>
              <a:cs typeface="Raleway"/>
              <a:sym typeface="Raleway"/>
            </a:endParaRPr>
          </a:p>
          <a:p>
            <a:pPr indent="-298450" lvl="0" marL="914400" rtl="0" algn="l">
              <a:lnSpc>
                <a:spcPct val="115000"/>
              </a:lnSpc>
              <a:spcBef>
                <a:spcPts val="0"/>
              </a:spcBef>
              <a:spcAft>
                <a:spcPts val="0"/>
              </a:spcAft>
              <a:buClr>
                <a:srgbClr val="434343"/>
              </a:buClr>
              <a:buSzPts val="1100"/>
              <a:buChar char="●"/>
            </a:pPr>
            <a:r>
              <a:rPr lang="en" sz="1000">
                <a:solidFill>
                  <a:srgbClr val="434343"/>
                </a:solidFill>
                <a:latin typeface="Raleway"/>
                <a:ea typeface="Raleway"/>
                <a:cs typeface="Raleway"/>
                <a:sym typeface="Raleway"/>
              </a:rPr>
              <a:t>@charset dan @import (metadata)</a:t>
            </a:r>
            <a:endParaRPr sz="1000">
              <a:solidFill>
                <a:srgbClr val="434343"/>
              </a:solidFill>
              <a:latin typeface="Raleway"/>
              <a:ea typeface="Raleway"/>
              <a:cs typeface="Raleway"/>
              <a:sym typeface="Raleway"/>
            </a:endParaRPr>
          </a:p>
          <a:p>
            <a:pPr indent="-298450" lvl="0" marL="914400" rtl="0" algn="l">
              <a:lnSpc>
                <a:spcPct val="115000"/>
              </a:lnSpc>
              <a:spcBef>
                <a:spcPts val="0"/>
              </a:spcBef>
              <a:spcAft>
                <a:spcPts val="0"/>
              </a:spcAft>
              <a:buClr>
                <a:srgbClr val="434343"/>
              </a:buClr>
              <a:buSzPts val="1100"/>
              <a:buChar char="●"/>
            </a:pPr>
            <a:r>
              <a:rPr lang="en" sz="1000">
                <a:solidFill>
                  <a:srgbClr val="434343"/>
                </a:solidFill>
                <a:latin typeface="Raleway"/>
                <a:ea typeface="Raleway"/>
                <a:cs typeface="Raleway"/>
                <a:sym typeface="Raleway"/>
              </a:rPr>
              <a:t>@media atau @document (informasi bersyarat, juga disebut statement bersarang, lihat di bawah.)</a:t>
            </a:r>
            <a:endParaRPr sz="1000">
              <a:solidFill>
                <a:srgbClr val="434343"/>
              </a:solidFill>
              <a:latin typeface="Raleway"/>
              <a:ea typeface="Raleway"/>
              <a:cs typeface="Raleway"/>
              <a:sym typeface="Raleway"/>
            </a:endParaRPr>
          </a:p>
          <a:p>
            <a:pPr indent="-298450" lvl="0" marL="914400" rtl="0" algn="l">
              <a:lnSpc>
                <a:spcPct val="115000"/>
              </a:lnSpc>
              <a:spcBef>
                <a:spcPts val="0"/>
              </a:spcBef>
              <a:spcAft>
                <a:spcPts val="0"/>
              </a:spcAft>
              <a:buClr>
                <a:srgbClr val="434343"/>
              </a:buClr>
              <a:buSzPts val="1100"/>
              <a:buChar char="●"/>
            </a:pPr>
            <a:r>
              <a:rPr lang="en" sz="1000">
                <a:solidFill>
                  <a:srgbClr val="434343"/>
                </a:solidFill>
                <a:latin typeface="Raleway"/>
                <a:ea typeface="Raleway"/>
                <a:cs typeface="Raleway"/>
                <a:sym typeface="Raleway"/>
              </a:rPr>
              <a:t>@font-face (informasi deskriptif)</a:t>
            </a:r>
            <a:endParaRPr sz="1000">
              <a:solidFill>
                <a:srgbClr val="434343"/>
              </a:solidFill>
              <a:latin typeface="Raleway"/>
              <a:ea typeface="Raleway"/>
              <a:cs typeface="Raleway"/>
              <a:sym typeface="Raleway"/>
            </a:endParaRPr>
          </a:p>
          <a:p>
            <a:pPr indent="-292100" lvl="0" marL="457200" rtl="0" algn="l">
              <a:lnSpc>
                <a:spcPct val="150000"/>
              </a:lnSpc>
              <a:spcBef>
                <a:spcPts val="0"/>
              </a:spcBef>
              <a:spcAft>
                <a:spcPts val="0"/>
              </a:spcAft>
              <a:buClr>
                <a:srgbClr val="434343"/>
              </a:buClr>
              <a:buSzPts val="1000"/>
              <a:buFont typeface="Raleway"/>
              <a:buChar char="●"/>
            </a:pPr>
            <a:r>
              <a:rPr b="1" i="1" lang="en" sz="1000">
                <a:solidFill>
                  <a:srgbClr val="434343"/>
                </a:solidFill>
                <a:latin typeface="Raleway"/>
                <a:ea typeface="Raleway"/>
                <a:cs typeface="Raleway"/>
                <a:sym typeface="Raleway"/>
              </a:rPr>
              <a:t>Nested Statement </a:t>
            </a:r>
            <a:r>
              <a:rPr lang="en" sz="1000">
                <a:solidFill>
                  <a:srgbClr val="434343"/>
                </a:solidFill>
                <a:latin typeface="Raleway"/>
                <a:ea typeface="Raleway"/>
                <a:cs typeface="Raleway"/>
                <a:sym typeface="Raleway"/>
              </a:rPr>
              <a:t>adalah subset spesifik </a:t>
            </a:r>
            <a:r>
              <a:rPr i="1" lang="en" sz="1000">
                <a:solidFill>
                  <a:srgbClr val="434343"/>
                </a:solidFill>
                <a:latin typeface="Raleway"/>
                <a:ea typeface="Raleway"/>
                <a:cs typeface="Raleway"/>
                <a:sym typeface="Raleway"/>
              </a:rPr>
              <a:t>at-rule</a:t>
            </a:r>
            <a:r>
              <a:rPr lang="en" sz="1000">
                <a:solidFill>
                  <a:srgbClr val="434343"/>
                </a:solidFill>
                <a:latin typeface="Raleway"/>
                <a:ea typeface="Raleway"/>
                <a:cs typeface="Raleway"/>
                <a:sym typeface="Raleway"/>
              </a:rPr>
              <a:t>, syntax yang merupakan blok aturan CSS yang bersarang yang hanya akan diterapkan pada dokumen jika kondisi tertentu cocok:</a:t>
            </a:r>
            <a:endParaRPr sz="1000">
              <a:solidFill>
                <a:srgbClr val="434343"/>
              </a:solidFill>
              <a:latin typeface="Raleway"/>
              <a:ea typeface="Raleway"/>
              <a:cs typeface="Raleway"/>
              <a:sym typeface="Raleway"/>
            </a:endParaRPr>
          </a:p>
          <a:p>
            <a:pPr indent="-298450" lvl="0" marL="914400" rtl="0" algn="l">
              <a:lnSpc>
                <a:spcPct val="115000"/>
              </a:lnSpc>
              <a:spcBef>
                <a:spcPts val="0"/>
              </a:spcBef>
              <a:spcAft>
                <a:spcPts val="0"/>
              </a:spcAft>
              <a:buClr>
                <a:srgbClr val="434343"/>
              </a:buClr>
              <a:buSzPts val="1100"/>
              <a:buChar char="●"/>
            </a:pPr>
            <a:r>
              <a:rPr lang="en" sz="1000">
                <a:solidFill>
                  <a:srgbClr val="434343"/>
                </a:solidFill>
                <a:latin typeface="Raleway"/>
                <a:ea typeface="Raleway"/>
                <a:cs typeface="Raleway"/>
                <a:sym typeface="Raleway"/>
              </a:rPr>
              <a:t>Konten </a:t>
            </a:r>
            <a:r>
              <a:rPr i="1" lang="en" sz="1000">
                <a:solidFill>
                  <a:srgbClr val="434343"/>
                </a:solidFill>
                <a:latin typeface="Raleway"/>
                <a:ea typeface="Raleway"/>
                <a:cs typeface="Raleway"/>
                <a:sym typeface="Raleway"/>
              </a:rPr>
              <a:t>at-rule</a:t>
            </a:r>
            <a:r>
              <a:rPr lang="en" sz="1000">
                <a:solidFill>
                  <a:srgbClr val="434343"/>
                </a:solidFill>
                <a:latin typeface="Raleway"/>
                <a:ea typeface="Raleway"/>
                <a:cs typeface="Raleway"/>
                <a:sym typeface="Raleway"/>
              </a:rPr>
              <a:t> </a:t>
            </a:r>
            <a:r>
              <a:rPr b="1" lang="en" sz="1000">
                <a:solidFill>
                  <a:srgbClr val="434343"/>
                </a:solidFill>
                <a:latin typeface="Raleway"/>
                <a:ea typeface="Raleway"/>
                <a:cs typeface="Raleway"/>
                <a:sym typeface="Raleway"/>
              </a:rPr>
              <a:t>@media</a:t>
            </a:r>
            <a:r>
              <a:rPr lang="en" sz="1000">
                <a:solidFill>
                  <a:srgbClr val="434343"/>
                </a:solidFill>
                <a:latin typeface="Raleway"/>
                <a:ea typeface="Raleway"/>
                <a:cs typeface="Raleway"/>
                <a:sym typeface="Raleway"/>
              </a:rPr>
              <a:t> hanya diterapkan jika perangkat yang menjalankan browser cocok dengan kondisi yang diungkapkan.</a:t>
            </a:r>
            <a:endParaRPr sz="1000">
              <a:solidFill>
                <a:srgbClr val="434343"/>
              </a:solidFill>
              <a:latin typeface="Raleway"/>
              <a:ea typeface="Raleway"/>
              <a:cs typeface="Raleway"/>
              <a:sym typeface="Raleway"/>
            </a:endParaRPr>
          </a:p>
          <a:p>
            <a:pPr indent="-298450" lvl="0" marL="914400" rtl="0" algn="l">
              <a:lnSpc>
                <a:spcPct val="115000"/>
              </a:lnSpc>
              <a:spcBef>
                <a:spcPts val="0"/>
              </a:spcBef>
              <a:spcAft>
                <a:spcPts val="0"/>
              </a:spcAft>
              <a:buClr>
                <a:srgbClr val="434343"/>
              </a:buClr>
              <a:buSzPts val="1100"/>
              <a:buChar char="●"/>
            </a:pPr>
            <a:r>
              <a:rPr lang="en" sz="1000">
                <a:solidFill>
                  <a:srgbClr val="434343"/>
                </a:solidFill>
                <a:latin typeface="Raleway"/>
                <a:ea typeface="Raleway"/>
                <a:cs typeface="Raleway"/>
                <a:sym typeface="Raleway"/>
              </a:rPr>
              <a:t>Konten </a:t>
            </a:r>
            <a:r>
              <a:rPr i="1" lang="en" sz="1000">
                <a:solidFill>
                  <a:srgbClr val="434343"/>
                </a:solidFill>
                <a:latin typeface="Raleway"/>
                <a:ea typeface="Raleway"/>
                <a:cs typeface="Raleway"/>
                <a:sym typeface="Raleway"/>
              </a:rPr>
              <a:t>at-rule</a:t>
            </a:r>
            <a:r>
              <a:rPr lang="en" sz="1000">
                <a:solidFill>
                  <a:srgbClr val="434343"/>
                </a:solidFill>
                <a:latin typeface="Raleway"/>
                <a:ea typeface="Raleway"/>
                <a:cs typeface="Raleway"/>
                <a:sym typeface="Raleway"/>
              </a:rPr>
              <a:t> </a:t>
            </a:r>
            <a:r>
              <a:rPr b="1" lang="en" sz="1000">
                <a:solidFill>
                  <a:srgbClr val="434343"/>
                </a:solidFill>
                <a:latin typeface="Raleway"/>
                <a:ea typeface="Raleway"/>
                <a:cs typeface="Raleway"/>
                <a:sym typeface="Raleway"/>
              </a:rPr>
              <a:t>@support</a:t>
            </a:r>
            <a:r>
              <a:rPr lang="en" sz="1000">
                <a:solidFill>
                  <a:srgbClr val="434343"/>
                </a:solidFill>
                <a:latin typeface="Raleway"/>
                <a:ea typeface="Raleway"/>
                <a:cs typeface="Raleway"/>
                <a:sym typeface="Raleway"/>
              </a:rPr>
              <a:t> hanya diterapkan jika browser benar-benar mendukung fitur yang diuji.</a:t>
            </a:r>
            <a:endParaRPr sz="1000">
              <a:solidFill>
                <a:srgbClr val="434343"/>
              </a:solidFill>
              <a:latin typeface="Raleway"/>
              <a:ea typeface="Raleway"/>
              <a:cs typeface="Raleway"/>
              <a:sym typeface="Raleway"/>
            </a:endParaRPr>
          </a:p>
          <a:p>
            <a:pPr indent="-298450" lvl="0" marL="914400" rtl="0" algn="l">
              <a:lnSpc>
                <a:spcPct val="115000"/>
              </a:lnSpc>
              <a:spcBef>
                <a:spcPts val="0"/>
              </a:spcBef>
              <a:spcAft>
                <a:spcPts val="0"/>
              </a:spcAft>
              <a:buClr>
                <a:srgbClr val="434343"/>
              </a:buClr>
              <a:buSzPts val="1100"/>
              <a:buChar char="●"/>
            </a:pPr>
            <a:r>
              <a:rPr lang="en" sz="1000">
                <a:solidFill>
                  <a:srgbClr val="434343"/>
                </a:solidFill>
                <a:latin typeface="Raleway"/>
                <a:ea typeface="Raleway"/>
                <a:cs typeface="Raleway"/>
                <a:sym typeface="Raleway"/>
              </a:rPr>
              <a:t>Konten </a:t>
            </a:r>
            <a:r>
              <a:rPr i="1" lang="en" sz="1000">
                <a:solidFill>
                  <a:srgbClr val="434343"/>
                </a:solidFill>
                <a:latin typeface="Raleway"/>
                <a:ea typeface="Raleway"/>
                <a:cs typeface="Raleway"/>
                <a:sym typeface="Raleway"/>
              </a:rPr>
              <a:t>at-rule</a:t>
            </a:r>
            <a:r>
              <a:rPr lang="en" sz="1000">
                <a:solidFill>
                  <a:srgbClr val="434343"/>
                </a:solidFill>
                <a:latin typeface="Raleway"/>
                <a:ea typeface="Raleway"/>
                <a:cs typeface="Raleway"/>
                <a:sym typeface="Raleway"/>
              </a:rPr>
              <a:t> </a:t>
            </a:r>
            <a:r>
              <a:rPr b="1" lang="en" sz="1000">
                <a:solidFill>
                  <a:srgbClr val="434343"/>
                </a:solidFill>
                <a:latin typeface="Raleway"/>
                <a:ea typeface="Raleway"/>
                <a:cs typeface="Raleway"/>
                <a:sym typeface="Raleway"/>
              </a:rPr>
              <a:t>@document</a:t>
            </a:r>
            <a:r>
              <a:rPr lang="en" sz="1000">
                <a:solidFill>
                  <a:srgbClr val="434343"/>
                </a:solidFill>
                <a:latin typeface="Raleway"/>
                <a:ea typeface="Raleway"/>
                <a:cs typeface="Raleway"/>
                <a:sym typeface="Raleway"/>
              </a:rPr>
              <a:t> hanya diterapkan jika halaman saat ini cocok dengan beberapa ketentuan.</a:t>
            </a:r>
            <a:endParaRPr b="1" sz="1000">
              <a:solidFill>
                <a:srgbClr val="434343"/>
              </a:solidFill>
              <a:latin typeface="Raleway"/>
              <a:ea typeface="Raleway"/>
              <a:cs typeface="Raleway"/>
              <a:sym typeface="Raleway"/>
            </a:endParaRPr>
          </a:p>
        </p:txBody>
      </p:sp>
      <p:sp>
        <p:nvSpPr>
          <p:cNvPr id="453" name="Google Shape;453;p42"/>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54" name="Google Shape;454;p42"/>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455" name="Google Shape;455;p42"/>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56" name="Google Shape;456;p42"/>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57" name="Google Shape;457;p42"/>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458" name="Google Shape;458;p42"/>
          <p:cNvPicPr preferRelativeResize="0"/>
          <p:nvPr/>
        </p:nvPicPr>
        <p:blipFill rotWithShape="1">
          <a:blip r:embed="rId3">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462" name="Shape 462"/>
        <p:cNvGrpSpPr/>
        <p:nvPr/>
      </p:nvGrpSpPr>
      <p:grpSpPr>
        <a:xfrm>
          <a:off x="0" y="0"/>
          <a:ext cx="0" cy="0"/>
          <a:chOff x="0" y="0"/>
          <a:chExt cx="0" cy="0"/>
        </a:xfrm>
      </p:grpSpPr>
      <p:pic>
        <p:nvPicPr>
          <p:cNvPr id="463" name="Google Shape;463;p43"/>
          <p:cNvPicPr preferRelativeResize="0"/>
          <p:nvPr/>
        </p:nvPicPr>
        <p:blipFill>
          <a:blip r:embed="rId3">
            <a:alphaModFix/>
          </a:blip>
          <a:stretch>
            <a:fillRect/>
          </a:stretch>
        </p:blipFill>
        <p:spPr>
          <a:xfrm>
            <a:off x="2800413" y="1967025"/>
            <a:ext cx="3543300" cy="476250"/>
          </a:xfrm>
          <a:prstGeom prst="rect">
            <a:avLst/>
          </a:prstGeom>
          <a:noFill/>
          <a:ln>
            <a:noFill/>
          </a:ln>
        </p:spPr>
      </p:pic>
      <p:sp>
        <p:nvSpPr>
          <p:cNvPr id="464" name="Google Shape;464;p43"/>
          <p:cNvSpPr txBox="1"/>
          <p:nvPr/>
        </p:nvSpPr>
        <p:spPr>
          <a:xfrm>
            <a:off x="2942813" y="2443275"/>
            <a:ext cx="3192900" cy="36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Thin"/>
                <a:ea typeface="Raleway Thin"/>
                <a:cs typeface="Raleway Thin"/>
                <a:sym typeface="Raleway Thin"/>
              </a:rPr>
              <a:t>Ini contoh untuk</a:t>
            </a:r>
            <a:r>
              <a:rPr b="1" lang="en">
                <a:solidFill>
                  <a:srgbClr val="FFFFFF"/>
                </a:solidFill>
                <a:latin typeface="Raleway"/>
                <a:ea typeface="Raleway"/>
                <a:cs typeface="Raleway"/>
                <a:sym typeface="Raleway"/>
              </a:rPr>
              <a:t> </a:t>
            </a:r>
            <a:r>
              <a:rPr b="1" i="1" lang="en">
                <a:solidFill>
                  <a:srgbClr val="FFFFFF"/>
                </a:solidFill>
                <a:latin typeface="Raleway"/>
                <a:ea typeface="Raleway"/>
                <a:cs typeface="Raleway"/>
                <a:sym typeface="Raleway"/>
              </a:rPr>
              <a:t>at-rules syntax</a:t>
            </a:r>
            <a:endParaRPr b="1" i="1" sz="2400">
              <a:solidFill>
                <a:srgbClr val="FFFFFF"/>
              </a:solidFill>
              <a:latin typeface="Raleway"/>
              <a:ea typeface="Raleway"/>
              <a:cs typeface="Raleway"/>
              <a:sym typeface="Raleway"/>
            </a:endParaRPr>
          </a:p>
        </p:txBody>
      </p:sp>
      <p:sp>
        <p:nvSpPr>
          <p:cNvPr id="465" name="Google Shape;465;p43"/>
          <p:cNvSpPr txBox="1"/>
          <p:nvPr/>
        </p:nvSpPr>
        <p:spPr>
          <a:xfrm>
            <a:off x="2609988" y="2809875"/>
            <a:ext cx="3924000" cy="3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aleway Thin"/>
                <a:ea typeface="Raleway Thin"/>
                <a:cs typeface="Raleway Thin"/>
                <a:sym typeface="Raleway Thin"/>
              </a:rPr>
              <a:t>Berguna untuk mengimpor file CSS lain ke dalam CSS saat ini</a:t>
            </a:r>
            <a:endParaRPr b="1" i="1" sz="1000">
              <a:solidFill>
                <a:srgbClr val="FFFFFF"/>
              </a:solidFill>
              <a:latin typeface="Raleway"/>
              <a:ea typeface="Raleway"/>
              <a:cs typeface="Raleway"/>
              <a:sym typeface="Raleway"/>
            </a:endParaRPr>
          </a:p>
        </p:txBody>
      </p:sp>
      <p:sp>
        <p:nvSpPr>
          <p:cNvPr id="466" name="Google Shape;466;p43"/>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67" name="Google Shape;467;p43"/>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468" name="Google Shape;468;p43"/>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69" name="Google Shape;469;p43"/>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70" name="Google Shape;470;p43"/>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471" name="Google Shape;471;p43"/>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475" name="Shape 475"/>
        <p:cNvGrpSpPr/>
        <p:nvPr/>
      </p:nvGrpSpPr>
      <p:grpSpPr>
        <a:xfrm>
          <a:off x="0" y="0"/>
          <a:ext cx="0" cy="0"/>
          <a:chOff x="0" y="0"/>
          <a:chExt cx="0" cy="0"/>
        </a:xfrm>
      </p:grpSpPr>
      <p:grpSp>
        <p:nvGrpSpPr>
          <p:cNvPr id="476" name="Google Shape;476;p44"/>
          <p:cNvGrpSpPr/>
          <p:nvPr/>
        </p:nvGrpSpPr>
        <p:grpSpPr>
          <a:xfrm>
            <a:off x="2739488" y="1795025"/>
            <a:ext cx="3855350" cy="1077350"/>
            <a:chOff x="2800350" y="2107800"/>
            <a:chExt cx="3855350" cy="1077350"/>
          </a:xfrm>
        </p:grpSpPr>
        <p:pic>
          <p:nvPicPr>
            <p:cNvPr id="477" name="Google Shape;477;p44"/>
            <p:cNvPicPr preferRelativeResize="0"/>
            <p:nvPr/>
          </p:nvPicPr>
          <p:blipFill>
            <a:blip r:embed="rId3">
              <a:alphaModFix/>
            </a:blip>
            <a:stretch>
              <a:fillRect/>
            </a:stretch>
          </p:blipFill>
          <p:spPr>
            <a:xfrm>
              <a:off x="2800350" y="2107800"/>
              <a:ext cx="2053950" cy="1077350"/>
            </a:xfrm>
            <a:prstGeom prst="rect">
              <a:avLst/>
            </a:prstGeom>
            <a:noFill/>
            <a:ln>
              <a:noFill/>
            </a:ln>
          </p:spPr>
        </p:pic>
        <p:sp>
          <p:nvSpPr>
            <p:cNvPr id="478" name="Google Shape;478;p44"/>
            <p:cNvSpPr txBox="1"/>
            <p:nvPr/>
          </p:nvSpPr>
          <p:spPr>
            <a:xfrm>
              <a:off x="4908500" y="2369725"/>
              <a:ext cx="1747200" cy="5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Thin"/>
                  <a:ea typeface="Raleway Thin"/>
                  <a:cs typeface="Raleway Thin"/>
                  <a:sym typeface="Raleway Thin"/>
                </a:rPr>
                <a:t>Ini contoh untuk</a:t>
              </a:r>
              <a:r>
                <a:rPr b="1" lang="en">
                  <a:solidFill>
                    <a:srgbClr val="FFFFFF"/>
                  </a:solidFill>
                  <a:latin typeface="Raleway"/>
                  <a:ea typeface="Raleway"/>
                  <a:cs typeface="Raleway"/>
                  <a:sym typeface="Raleway"/>
                </a:rPr>
                <a:t> </a:t>
              </a:r>
              <a:r>
                <a:rPr b="1" i="1" lang="en">
                  <a:solidFill>
                    <a:srgbClr val="FFFFFF"/>
                  </a:solidFill>
                  <a:latin typeface="Raleway"/>
                  <a:ea typeface="Raleway"/>
                  <a:cs typeface="Raleway"/>
                  <a:sym typeface="Raleway"/>
                </a:rPr>
                <a:t>Nested Statement</a:t>
              </a:r>
              <a:endParaRPr b="1" i="1" sz="2400">
                <a:solidFill>
                  <a:srgbClr val="FFFFFF"/>
                </a:solidFill>
                <a:latin typeface="Raleway"/>
                <a:ea typeface="Raleway"/>
                <a:cs typeface="Raleway"/>
                <a:sym typeface="Raleway"/>
              </a:endParaRPr>
            </a:p>
          </p:txBody>
        </p:sp>
      </p:grpSp>
      <p:sp>
        <p:nvSpPr>
          <p:cNvPr id="479" name="Google Shape;479;p44"/>
          <p:cNvSpPr txBox="1"/>
          <p:nvPr/>
        </p:nvSpPr>
        <p:spPr>
          <a:xfrm>
            <a:off x="2549138" y="2872375"/>
            <a:ext cx="39240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aleway Thin"/>
                <a:ea typeface="Raleway Thin"/>
                <a:cs typeface="Raleway Thin"/>
                <a:sym typeface="Raleway Thin"/>
              </a:rPr>
              <a:t>Statements bersarang di atas hanya menerapkan aturan bersarang saat lebar halaman melebihi 800 pixel.</a:t>
            </a:r>
            <a:endParaRPr b="1" i="1" sz="1000">
              <a:solidFill>
                <a:srgbClr val="FFFFFF"/>
              </a:solidFill>
              <a:latin typeface="Raleway"/>
              <a:ea typeface="Raleway"/>
              <a:cs typeface="Raleway"/>
              <a:sym typeface="Raleway"/>
            </a:endParaRPr>
          </a:p>
        </p:txBody>
      </p:sp>
      <p:sp>
        <p:nvSpPr>
          <p:cNvPr id="480" name="Google Shape;480;p44"/>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81" name="Google Shape;481;p44"/>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482" name="Google Shape;482;p44"/>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83" name="Google Shape;483;p44"/>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84" name="Google Shape;484;p44"/>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485" name="Google Shape;485;p44"/>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2F67"/>
        </a:solidFill>
      </p:bgPr>
    </p:bg>
    <p:spTree>
      <p:nvGrpSpPr>
        <p:cNvPr id="489" name="Shape 489"/>
        <p:cNvGrpSpPr/>
        <p:nvPr/>
      </p:nvGrpSpPr>
      <p:grpSpPr>
        <a:xfrm>
          <a:off x="0" y="0"/>
          <a:ext cx="0" cy="0"/>
          <a:chOff x="0" y="0"/>
          <a:chExt cx="0" cy="0"/>
        </a:xfrm>
      </p:grpSpPr>
      <p:sp>
        <p:nvSpPr>
          <p:cNvPr id="490" name="Google Shape;490;p45"/>
          <p:cNvSpPr txBox="1"/>
          <p:nvPr/>
        </p:nvSpPr>
        <p:spPr>
          <a:xfrm>
            <a:off x="2623350" y="2119050"/>
            <a:ext cx="3897300" cy="3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aleway"/>
                <a:ea typeface="Raleway"/>
                <a:cs typeface="Raleway"/>
                <a:sym typeface="Raleway"/>
              </a:rPr>
              <a:t>Gimana caranya buat syntax CSS</a:t>
            </a:r>
            <a:endParaRPr b="1" sz="1800">
              <a:solidFill>
                <a:srgbClr val="FFFFFF"/>
              </a:solidFill>
              <a:latin typeface="Raleway"/>
              <a:ea typeface="Raleway"/>
              <a:cs typeface="Raleway"/>
              <a:sym typeface="Raleway"/>
            </a:endParaRPr>
          </a:p>
        </p:txBody>
      </p:sp>
      <p:sp>
        <p:nvSpPr>
          <p:cNvPr id="491" name="Google Shape;491;p45"/>
          <p:cNvSpPr txBox="1"/>
          <p:nvPr/>
        </p:nvSpPr>
        <p:spPr>
          <a:xfrm>
            <a:off x="576300" y="2500650"/>
            <a:ext cx="7991400" cy="5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YANG MUDAH DIBACA?</a:t>
            </a:r>
            <a:endParaRPr b="1" sz="4800">
              <a:solidFill>
                <a:srgbClr val="FFFFFF"/>
              </a:solidFill>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3673"/>
        </a:solidFill>
      </p:bgPr>
    </p:bg>
    <p:spTree>
      <p:nvGrpSpPr>
        <p:cNvPr id="495" name="Shape 495"/>
        <p:cNvGrpSpPr/>
        <p:nvPr/>
      </p:nvGrpSpPr>
      <p:grpSpPr>
        <a:xfrm>
          <a:off x="0" y="0"/>
          <a:ext cx="0" cy="0"/>
          <a:chOff x="0" y="0"/>
          <a:chExt cx="0" cy="0"/>
        </a:xfrm>
      </p:grpSpPr>
      <p:sp>
        <p:nvSpPr>
          <p:cNvPr id="496" name="Google Shape;496;p46"/>
          <p:cNvSpPr txBox="1"/>
          <p:nvPr/>
        </p:nvSpPr>
        <p:spPr>
          <a:xfrm>
            <a:off x="1558950" y="1559850"/>
            <a:ext cx="6026100" cy="20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FFFFFF"/>
                </a:solidFill>
                <a:latin typeface="Raleway"/>
                <a:ea typeface="Raleway"/>
                <a:cs typeface="Raleway"/>
                <a:sym typeface="Raleway"/>
              </a:rPr>
              <a:t>Sangat penting kita menulis syntax CSS dalam beberapa aturan yang kita sepakati. Agar kodenya terpelihara dan mudah dibaca.</a:t>
            </a:r>
            <a:endParaRPr>
              <a:solidFill>
                <a:srgbClr val="FFFFFF"/>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rgbClr val="FFFFFF"/>
                </a:solidFill>
                <a:latin typeface="Raleway"/>
                <a:ea typeface="Raleway"/>
                <a:cs typeface="Raleway"/>
                <a:sym typeface="Raleway"/>
              </a:rPr>
              <a:t>Slide berikutnya, akan menjelaskan hal-hal apa saja yang bisa kita jadikan acuan dalam menulis syntax CSS.</a:t>
            </a:r>
            <a:endParaRPr>
              <a:solidFill>
                <a:srgbClr val="FFFFFF"/>
              </a:solidFill>
              <a:latin typeface="Raleway"/>
              <a:ea typeface="Raleway"/>
              <a:cs typeface="Raleway"/>
              <a:sym typeface="Raleway"/>
            </a:endParaRPr>
          </a:p>
        </p:txBody>
      </p:sp>
      <p:sp>
        <p:nvSpPr>
          <p:cNvPr id="497" name="Google Shape;497;p46"/>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98" name="Google Shape;498;p46"/>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Penerapan CSS</a:t>
            </a:r>
            <a:endParaRPr b="0" i="0" sz="1100" u="none" cap="none" strike="noStrike">
              <a:solidFill>
                <a:srgbClr val="FFFFFF"/>
              </a:solidFill>
              <a:latin typeface="Lato Black"/>
              <a:ea typeface="Lato Black"/>
              <a:cs typeface="Lato Black"/>
              <a:sym typeface="Lato Black"/>
            </a:endParaRPr>
          </a:p>
        </p:txBody>
      </p:sp>
      <p:sp>
        <p:nvSpPr>
          <p:cNvPr id="499" name="Google Shape;499;p46"/>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00" name="Google Shape;500;p46"/>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01" name="Google Shape;501;p46"/>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502" name="Google Shape;502;p46"/>
          <p:cNvPicPr preferRelativeResize="0"/>
          <p:nvPr/>
        </p:nvPicPr>
        <p:blipFill rotWithShape="1">
          <a:blip r:embed="rId3">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506" name="Shape 506"/>
        <p:cNvGrpSpPr/>
        <p:nvPr/>
      </p:nvGrpSpPr>
      <p:grpSpPr>
        <a:xfrm>
          <a:off x="0" y="0"/>
          <a:ext cx="0" cy="0"/>
          <a:chOff x="0" y="0"/>
          <a:chExt cx="0" cy="0"/>
        </a:xfrm>
      </p:grpSpPr>
      <p:sp>
        <p:nvSpPr>
          <p:cNvPr id="507" name="Google Shape;507;p47"/>
          <p:cNvSpPr txBox="1"/>
          <p:nvPr/>
        </p:nvSpPr>
        <p:spPr>
          <a:xfrm>
            <a:off x="650400" y="815150"/>
            <a:ext cx="4226400" cy="11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i="1" lang="en" sz="1800">
                <a:solidFill>
                  <a:srgbClr val="F2AB2F"/>
                </a:solidFill>
                <a:latin typeface="Raleway"/>
                <a:ea typeface="Raleway"/>
                <a:cs typeface="Raleway"/>
                <a:sym typeface="Raleway"/>
              </a:rPr>
              <a:t>Whitespace</a:t>
            </a:r>
            <a:endParaRPr b="1" i="1" sz="1800">
              <a:solidFill>
                <a:srgbClr val="F2AB2F"/>
              </a:solidFill>
              <a:latin typeface="Raleway"/>
              <a:ea typeface="Raleway"/>
              <a:cs typeface="Raleway"/>
              <a:sym typeface="Raleway"/>
            </a:endParaRPr>
          </a:p>
          <a:p>
            <a:pPr indent="0" lvl="0" marL="0" rtl="0" algn="l">
              <a:lnSpc>
                <a:spcPct val="115000"/>
              </a:lnSpc>
              <a:spcBef>
                <a:spcPts val="1200"/>
              </a:spcBef>
              <a:spcAft>
                <a:spcPts val="1200"/>
              </a:spcAft>
              <a:buNone/>
            </a:pPr>
            <a:r>
              <a:rPr i="1" lang="en" sz="1000">
                <a:solidFill>
                  <a:srgbClr val="FFFFFF"/>
                </a:solidFill>
                <a:latin typeface="Raleway"/>
                <a:ea typeface="Raleway"/>
                <a:cs typeface="Raleway"/>
                <a:sym typeface="Raleway"/>
              </a:rPr>
              <a:t>Whitespace </a:t>
            </a:r>
            <a:r>
              <a:rPr lang="en" sz="1000">
                <a:solidFill>
                  <a:srgbClr val="FFFFFF"/>
                </a:solidFill>
                <a:latin typeface="Raleway"/>
                <a:ea typeface="Raleway"/>
                <a:cs typeface="Raleway"/>
                <a:sym typeface="Raleway"/>
              </a:rPr>
              <a:t>meliputi </a:t>
            </a:r>
            <a:r>
              <a:rPr b="1" i="1" lang="en" sz="1000">
                <a:solidFill>
                  <a:srgbClr val="FFFFFF"/>
                </a:solidFill>
                <a:latin typeface="Raleway"/>
                <a:ea typeface="Raleway"/>
                <a:cs typeface="Raleway"/>
                <a:sym typeface="Raleway"/>
              </a:rPr>
              <a:t>spasi, tab,</a:t>
            </a:r>
            <a:r>
              <a:rPr b="1" lang="en" sz="1000">
                <a:solidFill>
                  <a:srgbClr val="FFFFFF"/>
                </a:solidFill>
                <a:latin typeface="Raleway"/>
                <a:ea typeface="Raleway"/>
                <a:cs typeface="Raleway"/>
                <a:sym typeface="Raleway"/>
              </a:rPr>
              <a:t> </a:t>
            </a:r>
            <a:r>
              <a:rPr lang="en" sz="1000">
                <a:solidFill>
                  <a:srgbClr val="FFFFFF"/>
                </a:solidFill>
                <a:latin typeface="Raleway"/>
                <a:ea typeface="Raleway"/>
                <a:cs typeface="Raleway"/>
                <a:sym typeface="Raleway"/>
              </a:rPr>
              <a:t>dan </a:t>
            </a:r>
            <a:r>
              <a:rPr b="1" i="1" lang="en" sz="1000">
                <a:solidFill>
                  <a:srgbClr val="FFFFFF"/>
                </a:solidFill>
                <a:latin typeface="Raleway"/>
                <a:ea typeface="Raleway"/>
                <a:cs typeface="Raleway"/>
                <a:sym typeface="Raleway"/>
              </a:rPr>
              <a:t>enter</a:t>
            </a:r>
            <a:r>
              <a:rPr lang="en" sz="1000">
                <a:solidFill>
                  <a:srgbClr val="FFFFFF"/>
                </a:solidFill>
                <a:latin typeface="Raleway"/>
                <a:ea typeface="Raleway"/>
                <a:cs typeface="Raleway"/>
                <a:sym typeface="Raleway"/>
              </a:rPr>
              <a:t>. Kita dapat menambahkan </a:t>
            </a:r>
            <a:r>
              <a:rPr i="1" lang="en" sz="1000">
                <a:solidFill>
                  <a:srgbClr val="FFFFFF"/>
                </a:solidFill>
                <a:latin typeface="Raleway"/>
                <a:ea typeface="Raleway"/>
                <a:cs typeface="Raleway"/>
                <a:sym typeface="Raleway"/>
              </a:rPr>
              <a:t>whitespace</a:t>
            </a:r>
            <a:r>
              <a:rPr lang="en" sz="1000">
                <a:solidFill>
                  <a:srgbClr val="FFFFFF"/>
                </a:solidFill>
                <a:latin typeface="Raleway"/>
                <a:ea typeface="Raleway"/>
                <a:cs typeface="Raleway"/>
                <a:sym typeface="Raleway"/>
              </a:rPr>
              <a:t> untuk membuat </a:t>
            </a:r>
            <a:r>
              <a:rPr i="1" lang="en" sz="1000">
                <a:solidFill>
                  <a:srgbClr val="FFFFFF"/>
                </a:solidFill>
                <a:latin typeface="Raleway"/>
                <a:ea typeface="Raleway"/>
                <a:cs typeface="Raleway"/>
                <a:sym typeface="Raleway"/>
              </a:rPr>
              <a:t>stylesheet </a:t>
            </a:r>
            <a:r>
              <a:rPr lang="en" sz="1000">
                <a:solidFill>
                  <a:srgbClr val="FFFFFF"/>
                </a:solidFill>
                <a:latin typeface="Raleway"/>
                <a:ea typeface="Raleway"/>
                <a:cs typeface="Raleway"/>
                <a:sym typeface="Raleway"/>
              </a:rPr>
              <a:t>kita agar lebih mudah dibaca.</a:t>
            </a:r>
            <a:endParaRPr>
              <a:latin typeface="Raleway"/>
              <a:ea typeface="Raleway"/>
              <a:cs typeface="Raleway"/>
              <a:sym typeface="Raleway"/>
            </a:endParaRPr>
          </a:p>
        </p:txBody>
      </p:sp>
      <p:pic>
        <p:nvPicPr>
          <p:cNvPr id="508" name="Google Shape;508;p47"/>
          <p:cNvPicPr preferRelativeResize="0"/>
          <p:nvPr/>
        </p:nvPicPr>
        <p:blipFill>
          <a:blip r:embed="rId3">
            <a:alphaModFix/>
          </a:blip>
          <a:stretch>
            <a:fillRect/>
          </a:stretch>
        </p:blipFill>
        <p:spPr>
          <a:xfrm>
            <a:off x="1581975" y="2149375"/>
            <a:ext cx="2363250" cy="2453050"/>
          </a:xfrm>
          <a:prstGeom prst="rect">
            <a:avLst/>
          </a:prstGeom>
          <a:noFill/>
          <a:ln>
            <a:noFill/>
          </a:ln>
        </p:spPr>
      </p:pic>
      <p:cxnSp>
        <p:nvCxnSpPr>
          <p:cNvPr id="509" name="Google Shape;509;p47"/>
          <p:cNvCxnSpPr/>
          <p:nvPr/>
        </p:nvCxnSpPr>
        <p:spPr>
          <a:xfrm>
            <a:off x="1200000" y="2818825"/>
            <a:ext cx="451800" cy="0"/>
          </a:xfrm>
          <a:prstGeom prst="straightConnector1">
            <a:avLst/>
          </a:prstGeom>
          <a:noFill/>
          <a:ln cap="flat" cmpd="sng" w="19050">
            <a:solidFill>
              <a:srgbClr val="FFFFFF"/>
            </a:solidFill>
            <a:prstDash val="solid"/>
            <a:round/>
            <a:headEnd len="med" w="med" type="none"/>
            <a:tailEnd len="med" w="med" type="triangle"/>
          </a:ln>
        </p:spPr>
      </p:cxnSp>
      <p:sp>
        <p:nvSpPr>
          <p:cNvPr id="510" name="Google Shape;510;p47"/>
          <p:cNvSpPr txBox="1"/>
          <p:nvPr/>
        </p:nvSpPr>
        <p:spPr>
          <a:xfrm>
            <a:off x="429500" y="2434225"/>
            <a:ext cx="7185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aleway"/>
                <a:ea typeface="Raleway"/>
                <a:cs typeface="Raleway"/>
                <a:sym typeface="Raleway"/>
              </a:rPr>
              <a:t>Menambahkan </a:t>
            </a:r>
            <a:r>
              <a:rPr i="1" lang="en" sz="800">
                <a:solidFill>
                  <a:srgbClr val="FFFFFF"/>
                </a:solidFill>
                <a:latin typeface="Raleway"/>
                <a:ea typeface="Raleway"/>
                <a:cs typeface="Raleway"/>
                <a:sym typeface="Raleway"/>
              </a:rPr>
              <a:t>tab</a:t>
            </a:r>
            <a:r>
              <a:rPr lang="en" sz="800">
                <a:solidFill>
                  <a:srgbClr val="FFFFFF"/>
                </a:solidFill>
                <a:latin typeface="Raleway"/>
                <a:ea typeface="Raleway"/>
                <a:cs typeface="Raleway"/>
                <a:sym typeface="Raleway"/>
              </a:rPr>
              <a:t> di dalam Deklarasi Blok.</a:t>
            </a:r>
            <a:endParaRPr sz="800">
              <a:solidFill>
                <a:srgbClr val="FFFFFF"/>
              </a:solidFill>
              <a:latin typeface="Raleway"/>
              <a:ea typeface="Raleway"/>
              <a:cs typeface="Raleway"/>
              <a:sym typeface="Raleway"/>
            </a:endParaRPr>
          </a:p>
        </p:txBody>
      </p:sp>
      <p:cxnSp>
        <p:nvCxnSpPr>
          <p:cNvPr id="511" name="Google Shape;511;p47"/>
          <p:cNvCxnSpPr>
            <a:stCxn id="512" idx="3"/>
          </p:cNvCxnSpPr>
          <p:nvPr/>
        </p:nvCxnSpPr>
        <p:spPr>
          <a:xfrm>
            <a:off x="1347800" y="3718425"/>
            <a:ext cx="303900" cy="0"/>
          </a:xfrm>
          <a:prstGeom prst="straightConnector1">
            <a:avLst/>
          </a:prstGeom>
          <a:noFill/>
          <a:ln cap="flat" cmpd="sng" w="19050">
            <a:solidFill>
              <a:srgbClr val="FFFFFF"/>
            </a:solidFill>
            <a:prstDash val="solid"/>
            <a:round/>
            <a:headEnd len="med" w="med" type="none"/>
            <a:tailEnd len="med" w="med" type="triangle"/>
          </a:ln>
        </p:spPr>
      </p:cxnSp>
      <p:sp>
        <p:nvSpPr>
          <p:cNvPr id="512" name="Google Shape;512;p47"/>
          <p:cNvSpPr txBox="1"/>
          <p:nvPr/>
        </p:nvSpPr>
        <p:spPr>
          <a:xfrm>
            <a:off x="429500" y="3383775"/>
            <a:ext cx="9183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aleway"/>
                <a:ea typeface="Raleway"/>
                <a:cs typeface="Raleway"/>
                <a:sym typeface="Raleway"/>
              </a:rPr>
              <a:t>Menambahkan </a:t>
            </a:r>
            <a:r>
              <a:rPr i="1" lang="en" sz="800">
                <a:solidFill>
                  <a:srgbClr val="FFFFFF"/>
                </a:solidFill>
                <a:latin typeface="Raleway"/>
                <a:ea typeface="Raleway"/>
                <a:cs typeface="Raleway"/>
                <a:sym typeface="Raleway"/>
              </a:rPr>
              <a:t>tab</a:t>
            </a:r>
            <a:r>
              <a:rPr lang="en" sz="800">
                <a:solidFill>
                  <a:srgbClr val="FFFFFF"/>
                </a:solidFill>
                <a:latin typeface="Raleway"/>
                <a:ea typeface="Raleway"/>
                <a:cs typeface="Raleway"/>
                <a:sym typeface="Raleway"/>
              </a:rPr>
              <a:t> di dalam </a:t>
            </a:r>
            <a:r>
              <a:rPr b="1" i="1" lang="en" sz="800">
                <a:solidFill>
                  <a:srgbClr val="FFFFFF"/>
                </a:solidFill>
                <a:latin typeface="Raleway"/>
                <a:ea typeface="Raleway"/>
                <a:cs typeface="Raleway"/>
                <a:sym typeface="Raleway"/>
              </a:rPr>
              <a:t>Nested Statement.</a:t>
            </a:r>
            <a:endParaRPr i="1" sz="800">
              <a:solidFill>
                <a:srgbClr val="FFFFFF"/>
              </a:solidFill>
              <a:latin typeface="Raleway"/>
              <a:ea typeface="Raleway"/>
              <a:cs typeface="Raleway"/>
              <a:sym typeface="Raleway"/>
            </a:endParaRPr>
          </a:p>
        </p:txBody>
      </p:sp>
      <p:sp>
        <p:nvSpPr>
          <p:cNvPr id="513" name="Google Shape;513;p47"/>
          <p:cNvSpPr txBox="1"/>
          <p:nvPr/>
        </p:nvSpPr>
        <p:spPr>
          <a:xfrm>
            <a:off x="4417650" y="3933125"/>
            <a:ext cx="918300" cy="8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aleway"/>
                <a:ea typeface="Raleway"/>
                <a:cs typeface="Raleway"/>
                <a:sym typeface="Raleway"/>
              </a:rPr>
              <a:t>Menambahkan Enter (</a:t>
            </a:r>
            <a:r>
              <a:rPr i="1" lang="en" sz="800">
                <a:solidFill>
                  <a:srgbClr val="FFFFFF"/>
                </a:solidFill>
                <a:latin typeface="Raleway"/>
                <a:ea typeface="Raleway"/>
                <a:cs typeface="Raleway"/>
                <a:sym typeface="Raleway"/>
              </a:rPr>
              <a:t>Newline</a:t>
            </a:r>
            <a:r>
              <a:rPr lang="en" sz="800">
                <a:solidFill>
                  <a:srgbClr val="FFFFFF"/>
                </a:solidFill>
                <a:latin typeface="Raleway"/>
                <a:ea typeface="Raleway"/>
                <a:cs typeface="Raleway"/>
                <a:sym typeface="Raleway"/>
              </a:rPr>
              <a:t>) di dalam </a:t>
            </a:r>
            <a:r>
              <a:rPr b="1" lang="en" sz="800">
                <a:solidFill>
                  <a:srgbClr val="FFFFFF"/>
                </a:solidFill>
                <a:latin typeface="Raleway"/>
                <a:ea typeface="Raleway"/>
                <a:cs typeface="Raleway"/>
                <a:sym typeface="Raleway"/>
              </a:rPr>
              <a:t>Nested Statement.</a:t>
            </a:r>
            <a:endParaRPr sz="800">
              <a:solidFill>
                <a:srgbClr val="FFFFFF"/>
              </a:solidFill>
              <a:latin typeface="Raleway"/>
              <a:ea typeface="Raleway"/>
              <a:cs typeface="Raleway"/>
              <a:sym typeface="Raleway"/>
            </a:endParaRPr>
          </a:p>
        </p:txBody>
      </p:sp>
      <p:cxnSp>
        <p:nvCxnSpPr>
          <p:cNvPr id="514" name="Google Shape;514;p47"/>
          <p:cNvCxnSpPr>
            <a:endCxn id="513" idx="0"/>
          </p:cNvCxnSpPr>
          <p:nvPr/>
        </p:nvCxnSpPr>
        <p:spPr>
          <a:xfrm>
            <a:off x="3815100" y="3548525"/>
            <a:ext cx="1061700" cy="384600"/>
          </a:xfrm>
          <a:prstGeom prst="bentConnector2">
            <a:avLst/>
          </a:prstGeom>
          <a:noFill/>
          <a:ln cap="flat" cmpd="sng" w="19050">
            <a:solidFill>
              <a:srgbClr val="FFFFFF"/>
            </a:solidFill>
            <a:prstDash val="solid"/>
            <a:round/>
            <a:headEnd len="med" w="med" type="none"/>
            <a:tailEnd len="med" w="med" type="triangle"/>
          </a:ln>
        </p:spPr>
      </p:cxnSp>
      <p:sp>
        <p:nvSpPr>
          <p:cNvPr id="515" name="Google Shape;515;p47"/>
          <p:cNvSpPr txBox="1"/>
          <p:nvPr/>
        </p:nvSpPr>
        <p:spPr>
          <a:xfrm>
            <a:off x="4417650" y="2818825"/>
            <a:ext cx="918300" cy="66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aleway"/>
                <a:ea typeface="Raleway"/>
                <a:cs typeface="Raleway"/>
                <a:sym typeface="Raleway"/>
              </a:rPr>
              <a:t>Menambahkan Enter (</a:t>
            </a:r>
            <a:r>
              <a:rPr i="1" lang="en" sz="800">
                <a:solidFill>
                  <a:srgbClr val="FFFFFF"/>
                </a:solidFill>
                <a:latin typeface="Raleway"/>
                <a:ea typeface="Raleway"/>
                <a:cs typeface="Raleway"/>
                <a:sym typeface="Raleway"/>
              </a:rPr>
              <a:t>Newline</a:t>
            </a:r>
            <a:r>
              <a:rPr lang="en" sz="800">
                <a:solidFill>
                  <a:srgbClr val="FFFFFF"/>
                </a:solidFill>
                <a:latin typeface="Raleway"/>
                <a:ea typeface="Raleway"/>
                <a:cs typeface="Raleway"/>
                <a:sym typeface="Raleway"/>
              </a:rPr>
              <a:t>) di dalam </a:t>
            </a:r>
            <a:r>
              <a:rPr b="1" lang="en" sz="800">
                <a:solidFill>
                  <a:srgbClr val="FFFFFF"/>
                </a:solidFill>
                <a:latin typeface="Raleway"/>
                <a:ea typeface="Raleway"/>
                <a:cs typeface="Raleway"/>
                <a:sym typeface="Raleway"/>
              </a:rPr>
              <a:t>Deklarasi Blok.</a:t>
            </a:r>
            <a:endParaRPr sz="800">
              <a:solidFill>
                <a:srgbClr val="FFFFFF"/>
              </a:solidFill>
              <a:latin typeface="Raleway"/>
              <a:ea typeface="Raleway"/>
              <a:cs typeface="Raleway"/>
              <a:sym typeface="Raleway"/>
            </a:endParaRPr>
          </a:p>
        </p:txBody>
      </p:sp>
      <p:cxnSp>
        <p:nvCxnSpPr>
          <p:cNvPr id="516" name="Google Shape;516;p47"/>
          <p:cNvCxnSpPr>
            <a:endCxn id="515" idx="0"/>
          </p:cNvCxnSpPr>
          <p:nvPr/>
        </p:nvCxnSpPr>
        <p:spPr>
          <a:xfrm>
            <a:off x="2007900" y="2645125"/>
            <a:ext cx="2868900" cy="173700"/>
          </a:xfrm>
          <a:prstGeom prst="bentConnector2">
            <a:avLst/>
          </a:prstGeom>
          <a:noFill/>
          <a:ln cap="flat" cmpd="sng" w="19050">
            <a:solidFill>
              <a:schemeClr val="lt1"/>
            </a:solidFill>
            <a:prstDash val="solid"/>
            <a:round/>
            <a:headEnd len="med" w="med" type="none"/>
            <a:tailEnd len="med" w="med" type="triangle"/>
          </a:ln>
        </p:spPr>
      </p:cxnSp>
      <p:sp>
        <p:nvSpPr>
          <p:cNvPr id="517" name="Google Shape;517;p47"/>
          <p:cNvSpPr txBox="1"/>
          <p:nvPr/>
        </p:nvSpPr>
        <p:spPr>
          <a:xfrm>
            <a:off x="6236825" y="1989600"/>
            <a:ext cx="2572200" cy="17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solidFill>
                  <a:srgbClr val="FFFFFF"/>
                </a:solidFill>
                <a:latin typeface="Raleway"/>
                <a:ea typeface="Raleway"/>
                <a:cs typeface="Raleway"/>
                <a:sym typeface="Raleway"/>
              </a:rPr>
              <a:t>Coba bandingkan jika kamu menghapus semua</a:t>
            </a:r>
            <a:r>
              <a:rPr b="1" i="1" lang="en">
                <a:solidFill>
                  <a:srgbClr val="FFFFFF"/>
                </a:solidFill>
                <a:latin typeface="Raleway"/>
                <a:ea typeface="Raleway"/>
                <a:cs typeface="Raleway"/>
                <a:sym typeface="Raleway"/>
              </a:rPr>
              <a:t> Whitespace!</a:t>
            </a:r>
            <a:br>
              <a:rPr b="1" i="1" lang="en">
                <a:solidFill>
                  <a:srgbClr val="FFFFFF"/>
                </a:solidFill>
                <a:latin typeface="Raleway"/>
                <a:ea typeface="Raleway"/>
                <a:cs typeface="Raleway"/>
                <a:sym typeface="Raleway"/>
              </a:rPr>
            </a:br>
            <a:r>
              <a:rPr b="1" lang="en">
                <a:solidFill>
                  <a:srgbClr val="FFFFFF"/>
                </a:solidFill>
                <a:latin typeface="Raleway"/>
                <a:ea typeface="Raleway"/>
                <a:cs typeface="Raleway"/>
                <a:sym typeface="Raleway"/>
              </a:rPr>
              <a:t>Keduanya akan sama-sama jalan, tapi mana yang paling enak dilihat?</a:t>
            </a:r>
            <a:endParaRPr>
              <a:solidFill>
                <a:srgbClr val="FFFFFF"/>
              </a:solidFill>
              <a:latin typeface="Raleway"/>
              <a:ea typeface="Raleway"/>
              <a:cs typeface="Raleway"/>
              <a:sym typeface="Raleway"/>
            </a:endParaRPr>
          </a:p>
        </p:txBody>
      </p:sp>
      <p:sp>
        <p:nvSpPr>
          <p:cNvPr id="518" name="Google Shape;518;p47"/>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19" name="Google Shape;519;p47"/>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Syntax CSS</a:t>
            </a:r>
            <a:endParaRPr b="0" i="0" sz="1100" u="none" cap="none" strike="noStrike">
              <a:solidFill>
                <a:srgbClr val="FFFFFF"/>
              </a:solidFill>
              <a:latin typeface="Lato Black"/>
              <a:ea typeface="Lato Black"/>
              <a:cs typeface="Lato Black"/>
              <a:sym typeface="Lato Black"/>
            </a:endParaRPr>
          </a:p>
        </p:txBody>
      </p:sp>
      <p:sp>
        <p:nvSpPr>
          <p:cNvPr id="520" name="Google Shape;520;p47"/>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21" name="Google Shape;521;p47"/>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22" name="Google Shape;522;p47"/>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523" name="Google Shape;523;p47"/>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527" name="Shape 527"/>
        <p:cNvGrpSpPr/>
        <p:nvPr/>
      </p:nvGrpSpPr>
      <p:grpSpPr>
        <a:xfrm>
          <a:off x="0" y="0"/>
          <a:ext cx="0" cy="0"/>
          <a:chOff x="0" y="0"/>
          <a:chExt cx="0" cy="0"/>
        </a:xfrm>
      </p:grpSpPr>
      <p:sp>
        <p:nvSpPr>
          <p:cNvPr id="528" name="Google Shape;528;p48"/>
          <p:cNvSpPr txBox="1"/>
          <p:nvPr/>
        </p:nvSpPr>
        <p:spPr>
          <a:xfrm>
            <a:off x="544800" y="938788"/>
            <a:ext cx="5894100" cy="5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b="1" lang="en">
                <a:solidFill>
                  <a:srgbClr val="F2AB2F"/>
                </a:solidFill>
                <a:latin typeface="Raleway"/>
                <a:ea typeface="Raleway"/>
                <a:cs typeface="Raleway"/>
                <a:sym typeface="Raleway"/>
              </a:rPr>
              <a:t>Tapi Ingat, </a:t>
            </a:r>
            <a:r>
              <a:rPr i="1" lang="en">
                <a:solidFill>
                  <a:srgbClr val="FFFFFF"/>
                </a:solidFill>
                <a:latin typeface="Raleway"/>
                <a:ea typeface="Raleway"/>
                <a:cs typeface="Raleway"/>
                <a:sym typeface="Raleway"/>
              </a:rPr>
              <a:t>Whitespace </a:t>
            </a:r>
            <a:r>
              <a:rPr lang="en">
                <a:solidFill>
                  <a:srgbClr val="FFFFFF"/>
                </a:solidFill>
                <a:latin typeface="Raleway"/>
                <a:ea typeface="Raleway"/>
                <a:cs typeface="Raleway"/>
                <a:sym typeface="Raleway"/>
              </a:rPr>
              <a:t>hanya berlaku pada separator saja.</a:t>
            </a:r>
            <a:endParaRPr>
              <a:latin typeface="Raleway"/>
              <a:ea typeface="Raleway"/>
              <a:cs typeface="Raleway"/>
              <a:sym typeface="Raleway"/>
            </a:endParaRPr>
          </a:p>
        </p:txBody>
      </p:sp>
      <p:pic>
        <p:nvPicPr>
          <p:cNvPr id="529" name="Google Shape;529;p48"/>
          <p:cNvPicPr preferRelativeResize="0"/>
          <p:nvPr/>
        </p:nvPicPr>
        <p:blipFill>
          <a:blip r:embed="rId3">
            <a:alphaModFix/>
          </a:blip>
          <a:stretch>
            <a:fillRect/>
          </a:stretch>
        </p:blipFill>
        <p:spPr>
          <a:xfrm>
            <a:off x="544788" y="1791775"/>
            <a:ext cx="3762375" cy="1533525"/>
          </a:xfrm>
          <a:prstGeom prst="rect">
            <a:avLst/>
          </a:prstGeom>
          <a:noFill/>
          <a:ln>
            <a:noFill/>
          </a:ln>
        </p:spPr>
      </p:pic>
      <p:sp>
        <p:nvSpPr>
          <p:cNvPr id="530" name="Google Shape;530;p48"/>
          <p:cNvSpPr txBox="1"/>
          <p:nvPr/>
        </p:nvSpPr>
        <p:spPr>
          <a:xfrm>
            <a:off x="855600" y="3325313"/>
            <a:ext cx="3140700" cy="366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rgbClr val="FFFFFF"/>
                </a:solidFill>
                <a:latin typeface="Raleway"/>
                <a:ea typeface="Raleway"/>
                <a:cs typeface="Raleway"/>
                <a:sym typeface="Raleway"/>
              </a:rPr>
              <a:t>Kode di atas akan berjalan dengan baik.</a:t>
            </a:r>
            <a:endParaRPr sz="1200">
              <a:solidFill>
                <a:srgbClr val="FFFFFF"/>
              </a:solidFill>
              <a:latin typeface="Raleway"/>
              <a:ea typeface="Raleway"/>
              <a:cs typeface="Raleway"/>
              <a:sym typeface="Raleway"/>
            </a:endParaRPr>
          </a:p>
        </p:txBody>
      </p:sp>
      <p:pic>
        <p:nvPicPr>
          <p:cNvPr id="531" name="Google Shape;531;p48"/>
          <p:cNvPicPr preferRelativeResize="0"/>
          <p:nvPr/>
        </p:nvPicPr>
        <p:blipFill>
          <a:blip r:embed="rId4">
            <a:alphaModFix/>
          </a:blip>
          <a:stretch>
            <a:fillRect/>
          </a:stretch>
        </p:blipFill>
        <p:spPr>
          <a:xfrm>
            <a:off x="5314700" y="1791788"/>
            <a:ext cx="3436900" cy="1533525"/>
          </a:xfrm>
          <a:prstGeom prst="rect">
            <a:avLst/>
          </a:prstGeom>
          <a:noFill/>
          <a:ln>
            <a:noFill/>
          </a:ln>
        </p:spPr>
      </p:pic>
      <p:sp>
        <p:nvSpPr>
          <p:cNvPr id="532" name="Google Shape;532;p48"/>
          <p:cNvSpPr txBox="1"/>
          <p:nvPr/>
        </p:nvSpPr>
        <p:spPr>
          <a:xfrm>
            <a:off x="5462800" y="3325313"/>
            <a:ext cx="3140700" cy="366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rgbClr val="FFFFFF"/>
                </a:solidFill>
                <a:latin typeface="Raleway"/>
                <a:ea typeface="Raleway"/>
                <a:cs typeface="Raleway"/>
                <a:sym typeface="Raleway"/>
              </a:rPr>
              <a:t>Namun tidak dengan ini.</a:t>
            </a:r>
            <a:endParaRPr sz="1200">
              <a:solidFill>
                <a:srgbClr val="FFFFFF"/>
              </a:solidFill>
              <a:latin typeface="Raleway"/>
              <a:ea typeface="Raleway"/>
              <a:cs typeface="Raleway"/>
              <a:sym typeface="Raleway"/>
            </a:endParaRPr>
          </a:p>
        </p:txBody>
      </p:sp>
      <p:sp>
        <p:nvSpPr>
          <p:cNvPr id="533" name="Google Shape;533;p48"/>
          <p:cNvSpPr txBox="1"/>
          <p:nvPr/>
        </p:nvSpPr>
        <p:spPr>
          <a:xfrm>
            <a:off x="544800" y="4249713"/>
            <a:ext cx="6568500" cy="56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000">
                <a:solidFill>
                  <a:srgbClr val="FFFFFF"/>
                </a:solidFill>
                <a:latin typeface="Raleway"/>
                <a:ea typeface="Raleway"/>
                <a:cs typeface="Raleway"/>
                <a:sym typeface="Raleway"/>
              </a:rPr>
              <a:t>Pro Tips:</a:t>
            </a:r>
            <a:r>
              <a:rPr lang="en" sz="1000">
                <a:solidFill>
                  <a:srgbClr val="FFFFFF"/>
                </a:solidFill>
                <a:latin typeface="Raleway"/>
                <a:ea typeface="Raleway"/>
                <a:cs typeface="Raleway"/>
                <a:sym typeface="Raleway"/>
              </a:rPr>
              <a:t> Ada yang namanya </a:t>
            </a:r>
            <a:r>
              <a:rPr b="1" i="1" lang="en" sz="1000">
                <a:solidFill>
                  <a:srgbClr val="FFFFFF"/>
                </a:solidFill>
                <a:latin typeface="Raleway"/>
                <a:ea typeface="Raleway"/>
                <a:cs typeface="Raleway"/>
                <a:sym typeface="Raleway"/>
              </a:rPr>
              <a:t>syntax highlighting </a:t>
            </a:r>
            <a:r>
              <a:rPr lang="en" sz="1000">
                <a:solidFill>
                  <a:srgbClr val="FFFFFF"/>
                </a:solidFill>
                <a:latin typeface="Raleway"/>
                <a:ea typeface="Raleway"/>
                <a:cs typeface="Raleway"/>
                <a:sym typeface="Raleway"/>
              </a:rPr>
              <a:t>di dalam </a:t>
            </a:r>
            <a:r>
              <a:rPr b="1" i="1" lang="en" sz="1000">
                <a:solidFill>
                  <a:srgbClr val="FFFFFF"/>
                </a:solidFill>
                <a:latin typeface="Raleway"/>
                <a:ea typeface="Raleway"/>
                <a:cs typeface="Raleway"/>
                <a:sym typeface="Raleway"/>
              </a:rPr>
              <a:t>text editor</a:t>
            </a:r>
            <a:r>
              <a:rPr lang="en" sz="1000">
                <a:solidFill>
                  <a:srgbClr val="FFFFFF"/>
                </a:solidFill>
                <a:latin typeface="Raleway"/>
                <a:ea typeface="Raleway"/>
                <a:cs typeface="Raleway"/>
                <a:sym typeface="Raleway"/>
              </a:rPr>
              <a:t>, ini sangat berfungsi untuk mendeteksi apakah kode kita akan berjalan atau tidak.</a:t>
            </a:r>
            <a:endParaRPr sz="1000">
              <a:solidFill>
                <a:srgbClr val="FFFFFF"/>
              </a:solidFill>
              <a:latin typeface="Raleway"/>
              <a:ea typeface="Raleway"/>
              <a:cs typeface="Raleway"/>
              <a:sym typeface="Raleway"/>
            </a:endParaRPr>
          </a:p>
        </p:txBody>
      </p:sp>
      <p:sp>
        <p:nvSpPr>
          <p:cNvPr id="534" name="Google Shape;534;p48"/>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35" name="Google Shape;535;p48"/>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Syntax CSS</a:t>
            </a:r>
            <a:endParaRPr sz="1100">
              <a:solidFill>
                <a:srgbClr val="FFFFFF"/>
              </a:solidFill>
              <a:latin typeface="Lato Black"/>
              <a:ea typeface="Lato Black"/>
              <a:cs typeface="Lato Black"/>
              <a:sym typeface="Lato Black"/>
            </a:endParaRPr>
          </a:p>
        </p:txBody>
      </p:sp>
      <p:sp>
        <p:nvSpPr>
          <p:cNvPr id="536" name="Google Shape;536;p48"/>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37" name="Google Shape;537;p48"/>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38" name="Google Shape;538;p48"/>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539" name="Google Shape;539;p48"/>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543" name="Shape 543"/>
        <p:cNvGrpSpPr/>
        <p:nvPr/>
      </p:nvGrpSpPr>
      <p:grpSpPr>
        <a:xfrm>
          <a:off x="0" y="0"/>
          <a:ext cx="0" cy="0"/>
          <a:chOff x="0" y="0"/>
          <a:chExt cx="0" cy="0"/>
        </a:xfrm>
      </p:grpSpPr>
      <p:sp>
        <p:nvSpPr>
          <p:cNvPr id="544" name="Google Shape;544;p49"/>
          <p:cNvSpPr txBox="1"/>
          <p:nvPr/>
        </p:nvSpPr>
        <p:spPr>
          <a:xfrm>
            <a:off x="709000" y="768150"/>
            <a:ext cx="4226400" cy="10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2AB2F"/>
                </a:solidFill>
                <a:latin typeface="Raleway"/>
                <a:ea typeface="Raleway"/>
                <a:cs typeface="Raleway"/>
                <a:sym typeface="Raleway"/>
              </a:rPr>
              <a:t>Komentar</a:t>
            </a:r>
            <a:endParaRPr b="1" sz="1800">
              <a:solidFill>
                <a:srgbClr val="F2AB2F"/>
              </a:solidFill>
              <a:latin typeface="Raleway"/>
              <a:ea typeface="Raleway"/>
              <a:cs typeface="Raleway"/>
              <a:sym typeface="Raleway"/>
            </a:endParaRPr>
          </a:p>
          <a:p>
            <a:pPr indent="0" lvl="0" marL="0" rtl="0" algn="l">
              <a:lnSpc>
                <a:spcPct val="115000"/>
              </a:lnSpc>
              <a:spcBef>
                <a:spcPts val="1200"/>
              </a:spcBef>
              <a:spcAft>
                <a:spcPts val="1200"/>
              </a:spcAft>
              <a:buNone/>
            </a:pPr>
            <a:r>
              <a:rPr lang="en" sz="1000">
                <a:solidFill>
                  <a:srgbClr val="FFFFFF"/>
                </a:solidFill>
                <a:latin typeface="Raleway"/>
                <a:ea typeface="Raleway"/>
                <a:cs typeface="Raleway"/>
                <a:sym typeface="Raleway"/>
              </a:rPr>
              <a:t>Nah, komentar di CSS memiliki fungsi yang sama persis dengan komentar di HTML.</a:t>
            </a:r>
            <a:endParaRPr>
              <a:latin typeface="Raleway"/>
              <a:ea typeface="Raleway"/>
              <a:cs typeface="Raleway"/>
              <a:sym typeface="Raleway"/>
            </a:endParaRPr>
          </a:p>
        </p:txBody>
      </p:sp>
      <p:pic>
        <p:nvPicPr>
          <p:cNvPr id="545" name="Google Shape;545;p49"/>
          <p:cNvPicPr preferRelativeResize="0"/>
          <p:nvPr/>
        </p:nvPicPr>
        <p:blipFill>
          <a:blip r:embed="rId3">
            <a:alphaModFix/>
          </a:blip>
          <a:stretch>
            <a:fillRect/>
          </a:stretch>
        </p:blipFill>
        <p:spPr>
          <a:xfrm>
            <a:off x="708999" y="1843725"/>
            <a:ext cx="5073000" cy="2363550"/>
          </a:xfrm>
          <a:prstGeom prst="rect">
            <a:avLst/>
          </a:prstGeom>
          <a:noFill/>
          <a:ln>
            <a:noFill/>
          </a:ln>
        </p:spPr>
      </p:pic>
      <p:sp>
        <p:nvSpPr>
          <p:cNvPr id="546" name="Google Shape;546;p49"/>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47" name="Google Shape;547;p49"/>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Syntax CSS</a:t>
            </a:r>
            <a:endParaRPr sz="1100">
              <a:solidFill>
                <a:srgbClr val="FFFFFF"/>
              </a:solidFill>
              <a:latin typeface="Lato Black"/>
              <a:ea typeface="Lato Black"/>
              <a:cs typeface="Lato Black"/>
              <a:sym typeface="Lato Black"/>
            </a:endParaRPr>
          </a:p>
        </p:txBody>
      </p:sp>
      <p:sp>
        <p:nvSpPr>
          <p:cNvPr id="548" name="Google Shape;548;p49"/>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49" name="Google Shape;549;p49"/>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50" name="Google Shape;550;p49"/>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551" name="Google Shape;551;p49"/>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555" name="Shape 555"/>
        <p:cNvGrpSpPr/>
        <p:nvPr/>
      </p:nvGrpSpPr>
      <p:grpSpPr>
        <a:xfrm>
          <a:off x="0" y="0"/>
          <a:ext cx="0" cy="0"/>
          <a:chOff x="0" y="0"/>
          <a:chExt cx="0" cy="0"/>
        </a:xfrm>
      </p:grpSpPr>
      <p:sp>
        <p:nvSpPr>
          <p:cNvPr id="556" name="Google Shape;556;p50"/>
          <p:cNvSpPr txBox="1"/>
          <p:nvPr/>
        </p:nvSpPr>
        <p:spPr>
          <a:xfrm>
            <a:off x="600975" y="575463"/>
            <a:ext cx="4226400" cy="154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i="1" lang="en" sz="1800">
                <a:solidFill>
                  <a:srgbClr val="F2AB2F"/>
                </a:solidFill>
                <a:latin typeface="Raleway"/>
                <a:ea typeface="Raleway"/>
                <a:cs typeface="Raleway"/>
                <a:sym typeface="Raleway"/>
              </a:rPr>
              <a:t>Shorthand</a:t>
            </a:r>
            <a:endParaRPr b="1" i="1" sz="1800">
              <a:solidFill>
                <a:srgbClr val="F2AB2F"/>
              </a:solidFill>
              <a:latin typeface="Raleway"/>
              <a:ea typeface="Raleway"/>
              <a:cs typeface="Raleway"/>
              <a:sym typeface="Raleway"/>
            </a:endParaRPr>
          </a:p>
          <a:p>
            <a:pPr indent="0" lvl="0" marL="0" rtl="0" algn="l">
              <a:lnSpc>
                <a:spcPct val="115000"/>
              </a:lnSpc>
              <a:spcBef>
                <a:spcPts val="1200"/>
              </a:spcBef>
              <a:spcAft>
                <a:spcPts val="1200"/>
              </a:spcAft>
              <a:buNone/>
            </a:pPr>
            <a:r>
              <a:rPr lang="en" sz="1000">
                <a:solidFill>
                  <a:srgbClr val="FFFFFF"/>
                </a:solidFill>
                <a:latin typeface="Raleway"/>
                <a:ea typeface="Raleway"/>
                <a:cs typeface="Raleway"/>
                <a:sym typeface="Raleway"/>
              </a:rPr>
              <a:t>Katakanlah, kita punya </a:t>
            </a:r>
            <a:r>
              <a:rPr b="1" i="1" lang="en" sz="1000">
                <a:solidFill>
                  <a:srgbClr val="FFFFFF"/>
                </a:solidFill>
                <a:latin typeface="Raleway"/>
                <a:ea typeface="Raleway"/>
                <a:cs typeface="Raleway"/>
                <a:sym typeface="Raleway"/>
              </a:rPr>
              <a:t>padding-left, padding-right, padding-top, padding-bottom</a:t>
            </a:r>
            <a:r>
              <a:rPr lang="en" sz="1000">
                <a:solidFill>
                  <a:srgbClr val="FFFFFF"/>
                </a:solidFill>
                <a:latin typeface="Raleway"/>
                <a:ea typeface="Raleway"/>
                <a:cs typeface="Raleway"/>
                <a:sym typeface="Raleway"/>
              </a:rPr>
              <a:t>. Betapa merepotkannya kita harus memberi nilai kepada </a:t>
            </a:r>
            <a:r>
              <a:rPr b="1" lang="en" sz="1000">
                <a:solidFill>
                  <a:srgbClr val="FFFFFF"/>
                </a:solidFill>
                <a:latin typeface="Raleway"/>
                <a:ea typeface="Raleway"/>
                <a:cs typeface="Raleway"/>
                <a:sym typeface="Raleway"/>
              </a:rPr>
              <a:t>properti-properti</a:t>
            </a:r>
            <a:r>
              <a:rPr lang="en" sz="1000">
                <a:solidFill>
                  <a:srgbClr val="FFFFFF"/>
                </a:solidFill>
                <a:latin typeface="Raleway"/>
                <a:ea typeface="Raleway"/>
                <a:cs typeface="Raleway"/>
                <a:sym typeface="Raleway"/>
              </a:rPr>
              <a:t> itu </a:t>
            </a:r>
            <a:r>
              <a:rPr b="1" lang="en" sz="1000">
                <a:solidFill>
                  <a:srgbClr val="FFFFFF"/>
                </a:solidFill>
                <a:latin typeface="Raleway"/>
                <a:ea typeface="Raleway"/>
                <a:cs typeface="Raleway"/>
                <a:sym typeface="Raleway"/>
              </a:rPr>
              <a:t>satu per satu</a:t>
            </a:r>
            <a:r>
              <a:rPr lang="en" sz="1000">
                <a:solidFill>
                  <a:srgbClr val="FFFFFF"/>
                </a:solidFill>
                <a:latin typeface="Raleway"/>
                <a:ea typeface="Raleway"/>
                <a:cs typeface="Raleway"/>
                <a:sym typeface="Raleway"/>
              </a:rPr>
              <a:t>. Dan ternyata ada </a:t>
            </a:r>
            <a:r>
              <a:rPr b="1" i="1" lang="en" sz="1000">
                <a:solidFill>
                  <a:srgbClr val="FFFFFF"/>
                </a:solidFill>
                <a:latin typeface="Raleway"/>
                <a:ea typeface="Raleway"/>
                <a:cs typeface="Raleway"/>
                <a:sym typeface="Raleway"/>
              </a:rPr>
              <a:t>shortcutnya</a:t>
            </a:r>
            <a:r>
              <a:rPr lang="en" sz="1000">
                <a:solidFill>
                  <a:srgbClr val="FFFFFF"/>
                </a:solidFill>
                <a:latin typeface="Raleway"/>
                <a:ea typeface="Raleway"/>
                <a:cs typeface="Raleway"/>
                <a:sym typeface="Raleway"/>
              </a:rPr>
              <a:t> lho untuk menulis itu.</a:t>
            </a:r>
            <a:endParaRPr sz="1000">
              <a:solidFill>
                <a:srgbClr val="FFFFFF"/>
              </a:solidFill>
              <a:latin typeface="Raleway"/>
              <a:ea typeface="Raleway"/>
              <a:cs typeface="Raleway"/>
              <a:sym typeface="Raleway"/>
            </a:endParaRPr>
          </a:p>
        </p:txBody>
      </p:sp>
      <p:pic>
        <p:nvPicPr>
          <p:cNvPr id="557" name="Google Shape;557;p50"/>
          <p:cNvPicPr preferRelativeResize="0"/>
          <p:nvPr/>
        </p:nvPicPr>
        <p:blipFill>
          <a:blip r:embed="rId3">
            <a:alphaModFix/>
          </a:blip>
          <a:stretch>
            <a:fillRect/>
          </a:stretch>
        </p:blipFill>
        <p:spPr>
          <a:xfrm>
            <a:off x="685463" y="2119262"/>
            <a:ext cx="4057424" cy="2448775"/>
          </a:xfrm>
          <a:prstGeom prst="rect">
            <a:avLst/>
          </a:prstGeom>
          <a:noFill/>
          <a:ln>
            <a:noFill/>
          </a:ln>
        </p:spPr>
      </p:pic>
      <p:sp>
        <p:nvSpPr>
          <p:cNvPr id="558" name="Google Shape;558;p50"/>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59" name="Google Shape;559;p50"/>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Syntax CSS</a:t>
            </a:r>
            <a:endParaRPr sz="1100">
              <a:solidFill>
                <a:srgbClr val="FFFFFF"/>
              </a:solidFill>
              <a:latin typeface="Lato Black"/>
              <a:ea typeface="Lato Black"/>
              <a:cs typeface="Lato Black"/>
              <a:sym typeface="Lato Black"/>
            </a:endParaRPr>
          </a:p>
        </p:txBody>
      </p:sp>
      <p:sp>
        <p:nvSpPr>
          <p:cNvPr id="560" name="Google Shape;560;p50"/>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1" name="Google Shape;561;p50"/>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2" name="Google Shape;562;p50"/>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563" name="Google Shape;563;p50"/>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2F67"/>
        </a:solidFill>
      </p:bgPr>
    </p:bg>
    <p:spTree>
      <p:nvGrpSpPr>
        <p:cNvPr id="567" name="Shape 567"/>
        <p:cNvGrpSpPr/>
        <p:nvPr/>
      </p:nvGrpSpPr>
      <p:grpSpPr>
        <a:xfrm>
          <a:off x="0" y="0"/>
          <a:ext cx="0" cy="0"/>
          <a:chOff x="0" y="0"/>
          <a:chExt cx="0" cy="0"/>
        </a:xfrm>
      </p:grpSpPr>
      <p:sp>
        <p:nvSpPr>
          <p:cNvPr id="568" name="Google Shape;568;p51"/>
          <p:cNvSpPr txBox="1"/>
          <p:nvPr/>
        </p:nvSpPr>
        <p:spPr>
          <a:xfrm>
            <a:off x="615600" y="2309850"/>
            <a:ext cx="7991400" cy="5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CSS Selector</a:t>
            </a:r>
            <a:endParaRPr b="1" sz="4800">
              <a:solidFill>
                <a:srgbClr val="FFFFF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2F67"/>
        </a:solidFill>
      </p:bgPr>
    </p:bg>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8181976" y="4113276"/>
            <a:ext cx="753448" cy="838521"/>
          </a:xfrm>
          <a:prstGeom prst="rect">
            <a:avLst/>
          </a:prstGeom>
          <a:noFill/>
          <a:ln>
            <a:noFill/>
          </a:ln>
        </p:spPr>
      </p:pic>
      <p:sp>
        <p:nvSpPr>
          <p:cNvPr id="81" name="Google Shape;81;p16"/>
          <p:cNvSpPr txBox="1"/>
          <p:nvPr/>
        </p:nvSpPr>
        <p:spPr>
          <a:xfrm>
            <a:off x="2150850" y="2564325"/>
            <a:ext cx="4842300" cy="4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4000">
                <a:solidFill>
                  <a:srgbClr val="FFFFFF"/>
                </a:solidFill>
                <a:latin typeface="Lato Black"/>
                <a:ea typeface="Lato Black"/>
                <a:cs typeface="Lato Black"/>
                <a:sym typeface="Lato Black"/>
              </a:rPr>
              <a:t>Cascading Style Sheet </a:t>
            </a:r>
            <a:r>
              <a:rPr lang="en" sz="4000">
                <a:solidFill>
                  <a:srgbClr val="FFFFFF"/>
                </a:solidFill>
                <a:latin typeface="Lato Black"/>
                <a:ea typeface="Lato Black"/>
                <a:cs typeface="Lato Black"/>
                <a:sym typeface="Lato Black"/>
              </a:rPr>
              <a:t>(</a:t>
            </a:r>
            <a:r>
              <a:rPr lang="en" sz="4000">
                <a:solidFill>
                  <a:srgbClr val="FFFFFF"/>
                </a:solidFill>
                <a:latin typeface="Lato Black"/>
                <a:ea typeface="Lato Black"/>
                <a:cs typeface="Lato Black"/>
                <a:sym typeface="Lato Black"/>
              </a:rPr>
              <a:t>CSS)</a:t>
            </a:r>
            <a:endParaRPr sz="4000">
              <a:solidFill>
                <a:srgbClr val="FFFFFF"/>
              </a:solidFill>
              <a:latin typeface="Lato Black"/>
              <a:ea typeface="Lato Black"/>
              <a:cs typeface="Lato Black"/>
              <a:sym typeface="Lato Black"/>
            </a:endParaRPr>
          </a:p>
        </p:txBody>
      </p:sp>
      <p:sp>
        <p:nvSpPr>
          <p:cNvPr id="82" name="Google Shape;82;p16"/>
          <p:cNvSpPr txBox="1"/>
          <p:nvPr/>
        </p:nvSpPr>
        <p:spPr>
          <a:xfrm>
            <a:off x="2853150" y="1748850"/>
            <a:ext cx="3437700" cy="3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9900"/>
                </a:solidFill>
                <a:latin typeface="Raleway"/>
                <a:ea typeface="Raleway"/>
                <a:cs typeface="Raleway"/>
                <a:sym typeface="Raleway"/>
              </a:rPr>
              <a:t>Apa itu</a:t>
            </a:r>
            <a:endParaRPr b="1" sz="2000">
              <a:solidFill>
                <a:srgbClr val="FF9900"/>
              </a:solidFill>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2" name="Shape 572"/>
        <p:cNvGrpSpPr/>
        <p:nvPr/>
      </p:nvGrpSpPr>
      <p:grpSpPr>
        <a:xfrm>
          <a:off x="0" y="0"/>
          <a:ext cx="0" cy="0"/>
          <a:chOff x="0" y="0"/>
          <a:chExt cx="0" cy="0"/>
        </a:xfrm>
      </p:grpSpPr>
      <p:sp>
        <p:nvSpPr>
          <p:cNvPr id="573" name="Google Shape;573;p52"/>
          <p:cNvSpPr txBox="1"/>
          <p:nvPr/>
        </p:nvSpPr>
        <p:spPr>
          <a:xfrm>
            <a:off x="655400" y="1654200"/>
            <a:ext cx="4229400" cy="22923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200"/>
              </a:spcBef>
              <a:spcAft>
                <a:spcPts val="0"/>
              </a:spcAft>
              <a:buNone/>
            </a:pPr>
            <a:r>
              <a:rPr lang="en" sz="1200">
                <a:solidFill>
                  <a:srgbClr val="434343"/>
                </a:solidFill>
                <a:latin typeface="Lato"/>
                <a:ea typeface="Lato"/>
                <a:cs typeface="Lato"/>
                <a:sym typeface="Lato"/>
              </a:rPr>
              <a:t>Dalam CSS, </a:t>
            </a:r>
            <a:r>
              <a:rPr i="1" lang="en" sz="1200">
                <a:solidFill>
                  <a:srgbClr val="434343"/>
                </a:solidFill>
                <a:latin typeface="Lato"/>
                <a:ea typeface="Lato"/>
                <a:cs typeface="Lato"/>
                <a:sym typeface="Lato"/>
              </a:rPr>
              <a:t>selector</a:t>
            </a:r>
            <a:r>
              <a:rPr lang="en" sz="1200">
                <a:solidFill>
                  <a:srgbClr val="434343"/>
                </a:solidFill>
                <a:latin typeface="Lato"/>
                <a:ea typeface="Lato"/>
                <a:cs typeface="Lato"/>
                <a:sym typeface="Lato"/>
              </a:rPr>
              <a:t> digunakan untuk menargetkan elemen HTML pada halaman web yang ingin kita berikan sentuhan </a:t>
            </a:r>
            <a:r>
              <a:rPr i="1" lang="en" sz="1200">
                <a:solidFill>
                  <a:srgbClr val="434343"/>
                </a:solidFill>
                <a:latin typeface="Lato"/>
                <a:ea typeface="Lato"/>
                <a:cs typeface="Lato"/>
                <a:sym typeface="Lato"/>
              </a:rPr>
              <a:t>style</a:t>
            </a:r>
            <a:r>
              <a:rPr lang="en" sz="1200">
                <a:solidFill>
                  <a:srgbClr val="434343"/>
                </a:solidFill>
                <a:latin typeface="Lato"/>
                <a:ea typeface="Lato"/>
                <a:cs typeface="Lato"/>
                <a:sym typeface="Lato"/>
              </a:rPr>
              <a:t>. Ada berbagai macam CSS </a:t>
            </a:r>
            <a:r>
              <a:rPr i="1" lang="en" sz="1200">
                <a:solidFill>
                  <a:srgbClr val="434343"/>
                </a:solidFill>
                <a:latin typeface="Lato"/>
                <a:ea typeface="Lato"/>
                <a:cs typeface="Lato"/>
                <a:sym typeface="Lato"/>
              </a:rPr>
              <a:t>selector </a:t>
            </a:r>
            <a:r>
              <a:rPr lang="en" sz="1200">
                <a:solidFill>
                  <a:srgbClr val="434343"/>
                </a:solidFill>
                <a:latin typeface="Lato"/>
                <a:ea typeface="Lato"/>
                <a:cs typeface="Lato"/>
                <a:sym typeface="Lato"/>
              </a:rPr>
              <a:t>yang tersedia, memungkinkan kita untuk melakukan presisi yang halus ketika memilih elemen sesuai </a:t>
            </a:r>
            <a:r>
              <a:rPr i="1" lang="en" sz="1200">
                <a:solidFill>
                  <a:srgbClr val="434343"/>
                </a:solidFill>
                <a:latin typeface="Lato"/>
                <a:ea typeface="Lato"/>
                <a:cs typeface="Lato"/>
                <a:sym typeface="Lato"/>
              </a:rPr>
              <a:t>style</a:t>
            </a:r>
            <a:r>
              <a:rPr lang="en" sz="1200">
                <a:solidFill>
                  <a:srgbClr val="434343"/>
                </a:solidFill>
                <a:latin typeface="Lato"/>
                <a:ea typeface="Lato"/>
                <a:cs typeface="Lato"/>
                <a:sym typeface="Lato"/>
              </a:rPr>
              <a:t>.</a:t>
            </a:r>
            <a:endParaRPr sz="1200">
              <a:solidFill>
                <a:srgbClr val="434343"/>
              </a:solidFill>
              <a:latin typeface="Lato"/>
              <a:ea typeface="Lato"/>
              <a:cs typeface="Lato"/>
              <a:sym typeface="Lato"/>
            </a:endParaRPr>
          </a:p>
          <a:p>
            <a:pPr indent="0" lvl="0" marL="0" rtl="0" algn="l">
              <a:lnSpc>
                <a:spcPct val="150000"/>
              </a:lnSpc>
              <a:spcBef>
                <a:spcPts val="1200"/>
              </a:spcBef>
              <a:spcAft>
                <a:spcPts val="1200"/>
              </a:spcAft>
              <a:buNone/>
            </a:pPr>
            <a:r>
              <a:rPr lang="en" sz="1200">
                <a:solidFill>
                  <a:srgbClr val="434343"/>
                </a:solidFill>
                <a:latin typeface="Lato"/>
                <a:ea typeface="Lato"/>
                <a:cs typeface="Lato"/>
                <a:sym typeface="Lato"/>
              </a:rPr>
              <a:t>Dalam materi berikutnya, kita akan membahas lebih jauh berbagai jenis </a:t>
            </a:r>
            <a:r>
              <a:rPr i="1" lang="en" sz="1200">
                <a:solidFill>
                  <a:srgbClr val="434343"/>
                </a:solidFill>
                <a:latin typeface="Lato"/>
                <a:ea typeface="Lato"/>
                <a:cs typeface="Lato"/>
                <a:sym typeface="Lato"/>
              </a:rPr>
              <a:t>selector</a:t>
            </a:r>
            <a:r>
              <a:rPr lang="en" sz="1200">
                <a:solidFill>
                  <a:srgbClr val="434343"/>
                </a:solidFill>
                <a:latin typeface="Lato"/>
                <a:ea typeface="Lato"/>
                <a:cs typeface="Lato"/>
                <a:sym typeface="Lato"/>
              </a:rPr>
              <a:t> dan melihat cara kerjanya.</a:t>
            </a:r>
            <a:endParaRPr sz="1200">
              <a:solidFill>
                <a:srgbClr val="434343"/>
              </a:solidFill>
              <a:latin typeface="Lato"/>
              <a:ea typeface="Lato"/>
              <a:cs typeface="Lato"/>
              <a:sym typeface="Lato"/>
            </a:endParaRPr>
          </a:p>
        </p:txBody>
      </p:sp>
      <p:pic>
        <p:nvPicPr>
          <p:cNvPr id="574" name="Google Shape;574;p52"/>
          <p:cNvPicPr preferRelativeResize="0"/>
          <p:nvPr/>
        </p:nvPicPr>
        <p:blipFill>
          <a:blip r:embed="rId3">
            <a:alphaModFix/>
          </a:blip>
          <a:stretch>
            <a:fillRect/>
          </a:stretch>
        </p:blipFill>
        <p:spPr>
          <a:xfrm>
            <a:off x="5624000" y="888628"/>
            <a:ext cx="2767900" cy="3823443"/>
          </a:xfrm>
          <a:prstGeom prst="rect">
            <a:avLst/>
          </a:prstGeom>
          <a:noFill/>
          <a:ln>
            <a:noFill/>
          </a:ln>
        </p:spPr>
      </p:pic>
      <p:sp>
        <p:nvSpPr>
          <p:cNvPr id="575" name="Google Shape;575;p52"/>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6" name="Google Shape;576;p52"/>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Selector</a:t>
            </a:r>
            <a:endParaRPr sz="1100">
              <a:solidFill>
                <a:srgbClr val="FFFFFF"/>
              </a:solidFill>
              <a:latin typeface="Lato Black"/>
              <a:ea typeface="Lato Black"/>
              <a:cs typeface="Lato Black"/>
              <a:sym typeface="Lato Black"/>
            </a:endParaRPr>
          </a:p>
        </p:txBody>
      </p:sp>
      <p:sp>
        <p:nvSpPr>
          <p:cNvPr id="577" name="Google Shape;577;p52"/>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8" name="Google Shape;578;p52"/>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9" name="Google Shape;579;p52"/>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580" name="Google Shape;580;p52"/>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584" name="Shape 584"/>
        <p:cNvGrpSpPr/>
        <p:nvPr/>
      </p:nvGrpSpPr>
      <p:grpSpPr>
        <a:xfrm>
          <a:off x="0" y="0"/>
          <a:ext cx="0" cy="0"/>
          <a:chOff x="0" y="0"/>
          <a:chExt cx="0" cy="0"/>
        </a:xfrm>
      </p:grpSpPr>
      <p:pic>
        <p:nvPicPr>
          <p:cNvPr id="585" name="Google Shape;585;p53"/>
          <p:cNvPicPr preferRelativeResize="0"/>
          <p:nvPr/>
        </p:nvPicPr>
        <p:blipFill>
          <a:blip r:embed="rId3">
            <a:alphaModFix/>
          </a:blip>
          <a:stretch>
            <a:fillRect/>
          </a:stretch>
        </p:blipFill>
        <p:spPr>
          <a:xfrm>
            <a:off x="5163701" y="1184938"/>
            <a:ext cx="3636151" cy="3273824"/>
          </a:xfrm>
          <a:prstGeom prst="rect">
            <a:avLst/>
          </a:prstGeom>
          <a:noFill/>
          <a:ln>
            <a:noFill/>
          </a:ln>
        </p:spPr>
      </p:pic>
      <p:sp>
        <p:nvSpPr>
          <p:cNvPr id="586" name="Google Shape;586;p53"/>
          <p:cNvSpPr txBox="1"/>
          <p:nvPr/>
        </p:nvSpPr>
        <p:spPr>
          <a:xfrm>
            <a:off x="345600" y="613375"/>
            <a:ext cx="4226400" cy="102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2AB2F"/>
                </a:solidFill>
                <a:latin typeface="Raleway"/>
                <a:ea typeface="Raleway"/>
                <a:cs typeface="Raleway"/>
                <a:sym typeface="Raleway"/>
              </a:rPr>
              <a:t>Simple Selector</a:t>
            </a:r>
            <a:endParaRPr b="1" sz="1800">
              <a:solidFill>
                <a:srgbClr val="F2AB2F"/>
              </a:solidFill>
              <a:latin typeface="Raleway"/>
              <a:ea typeface="Raleway"/>
              <a:cs typeface="Raleway"/>
              <a:sym typeface="Raleway"/>
            </a:endParaRPr>
          </a:p>
          <a:p>
            <a:pPr indent="0" lvl="0" marL="0" rtl="0" algn="l">
              <a:lnSpc>
                <a:spcPct val="115000"/>
              </a:lnSpc>
              <a:spcBef>
                <a:spcPts val="1200"/>
              </a:spcBef>
              <a:spcAft>
                <a:spcPts val="1200"/>
              </a:spcAft>
              <a:buNone/>
            </a:pPr>
            <a:r>
              <a:rPr lang="en" sz="1200">
                <a:solidFill>
                  <a:srgbClr val="FFFFFF"/>
                </a:solidFill>
                <a:latin typeface="Raleway"/>
                <a:ea typeface="Raleway"/>
                <a:cs typeface="Raleway"/>
                <a:sym typeface="Raleway"/>
              </a:rPr>
              <a:t>Memilih dengan cara memanggil </a:t>
            </a:r>
            <a:r>
              <a:rPr b="1" lang="en" sz="1200">
                <a:solidFill>
                  <a:srgbClr val="FFFFFF"/>
                </a:solidFill>
                <a:latin typeface="Raleway"/>
                <a:ea typeface="Raleway"/>
                <a:cs typeface="Raleway"/>
                <a:sym typeface="Raleway"/>
              </a:rPr>
              <a:t>elemen</a:t>
            </a:r>
            <a:r>
              <a:rPr lang="en" sz="1200">
                <a:solidFill>
                  <a:srgbClr val="FFFFFF"/>
                </a:solidFill>
                <a:latin typeface="Raleway"/>
                <a:ea typeface="Raleway"/>
                <a:cs typeface="Raleway"/>
                <a:sym typeface="Raleway"/>
              </a:rPr>
              <a:t>, </a:t>
            </a:r>
            <a:r>
              <a:rPr b="1" lang="en" sz="1200">
                <a:solidFill>
                  <a:srgbClr val="FFFFFF"/>
                </a:solidFill>
                <a:latin typeface="Raleway"/>
                <a:ea typeface="Raleway"/>
                <a:cs typeface="Raleway"/>
                <a:sym typeface="Raleway"/>
              </a:rPr>
              <a:t>id</a:t>
            </a:r>
            <a:r>
              <a:rPr lang="en" sz="1200">
                <a:solidFill>
                  <a:srgbClr val="FFFFFF"/>
                </a:solidFill>
                <a:latin typeface="Raleway"/>
                <a:ea typeface="Raleway"/>
                <a:cs typeface="Raleway"/>
                <a:sym typeface="Raleway"/>
              </a:rPr>
              <a:t> atau </a:t>
            </a:r>
            <a:r>
              <a:rPr b="1" lang="en" sz="1200">
                <a:solidFill>
                  <a:srgbClr val="FFFFFF"/>
                </a:solidFill>
                <a:latin typeface="Raleway"/>
                <a:ea typeface="Raleway"/>
                <a:cs typeface="Raleway"/>
                <a:sym typeface="Raleway"/>
              </a:rPr>
              <a:t>class</a:t>
            </a:r>
            <a:r>
              <a:rPr lang="en" sz="1200">
                <a:solidFill>
                  <a:srgbClr val="FFFFFF"/>
                </a:solidFill>
                <a:latin typeface="Raleway"/>
                <a:ea typeface="Raleway"/>
                <a:cs typeface="Raleway"/>
                <a:sym typeface="Raleway"/>
              </a:rPr>
              <a:t>..</a:t>
            </a:r>
            <a:endParaRPr sz="1200">
              <a:latin typeface="Raleway"/>
              <a:ea typeface="Raleway"/>
              <a:cs typeface="Raleway"/>
              <a:sym typeface="Raleway"/>
            </a:endParaRPr>
          </a:p>
        </p:txBody>
      </p:sp>
      <p:sp>
        <p:nvSpPr>
          <p:cNvPr id="587" name="Google Shape;587;p53"/>
          <p:cNvSpPr txBox="1"/>
          <p:nvPr/>
        </p:nvSpPr>
        <p:spPr>
          <a:xfrm>
            <a:off x="5385125" y="1459688"/>
            <a:ext cx="22947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B1FE"/>
                </a:solidFill>
                <a:latin typeface="Raleway"/>
                <a:ea typeface="Raleway"/>
                <a:cs typeface="Raleway"/>
                <a:sym typeface="Raleway"/>
              </a:rPr>
              <a:t>&lt;</a:t>
            </a:r>
            <a:r>
              <a:rPr b="1" lang="en" sz="1000">
                <a:solidFill>
                  <a:srgbClr val="F9B91E"/>
                </a:solidFill>
                <a:latin typeface="Raleway"/>
                <a:ea typeface="Raleway"/>
                <a:cs typeface="Raleway"/>
                <a:sym typeface="Raleway"/>
              </a:rPr>
              <a:t>button </a:t>
            </a:r>
            <a:r>
              <a:rPr b="1" lang="en" sz="1000">
                <a:solidFill>
                  <a:srgbClr val="FF3535"/>
                </a:solidFill>
                <a:latin typeface="Raleway"/>
                <a:ea typeface="Raleway"/>
                <a:cs typeface="Raleway"/>
                <a:sym typeface="Raleway"/>
              </a:rPr>
              <a:t>id</a:t>
            </a:r>
            <a:r>
              <a:rPr b="1" lang="en" sz="1000">
                <a:solidFill>
                  <a:srgbClr val="F9B91E"/>
                </a:solidFill>
                <a:latin typeface="Raleway"/>
                <a:ea typeface="Raleway"/>
                <a:cs typeface="Raleway"/>
                <a:sym typeface="Raleway"/>
              </a:rPr>
              <a:t>=”</a:t>
            </a:r>
            <a:r>
              <a:rPr b="1" lang="en" sz="1000">
                <a:solidFill>
                  <a:srgbClr val="FF3535"/>
                </a:solidFill>
                <a:latin typeface="Raleway"/>
                <a:ea typeface="Raleway"/>
                <a:cs typeface="Raleway"/>
                <a:sym typeface="Raleway"/>
              </a:rPr>
              <a:t>btn</a:t>
            </a:r>
            <a:r>
              <a:rPr b="1" lang="en" sz="1000">
                <a:solidFill>
                  <a:srgbClr val="F9B91E"/>
                </a:solidFill>
                <a:latin typeface="Raleway"/>
                <a:ea typeface="Raleway"/>
                <a:cs typeface="Raleway"/>
                <a:sym typeface="Raleway"/>
              </a:rPr>
              <a:t>”</a:t>
            </a:r>
            <a:r>
              <a:rPr b="1" lang="en" sz="1000">
                <a:solidFill>
                  <a:srgbClr val="FFB1FE"/>
                </a:solidFill>
                <a:latin typeface="Raleway"/>
                <a:ea typeface="Raleway"/>
                <a:cs typeface="Raleway"/>
                <a:sym typeface="Raleway"/>
              </a:rPr>
              <a:t>&gt;</a:t>
            </a:r>
            <a:endParaRPr b="1" sz="1000">
              <a:solidFill>
                <a:srgbClr val="FFB1FE"/>
              </a:solidFill>
              <a:latin typeface="Raleway"/>
              <a:ea typeface="Raleway"/>
              <a:cs typeface="Raleway"/>
              <a:sym typeface="Raleway"/>
            </a:endParaRPr>
          </a:p>
          <a:p>
            <a:pPr indent="0" lvl="0" marL="0" rtl="0" algn="l">
              <a:spcBef>
                <a:spcPts val="0"/>
              </a:spcBef>
              <a:spcAft>
                <a:spcPts val="0"/>
              </a:spcAft>
              <a:buNone/>
            </a:pPr>
            <a:r>
              <a:rPr b="1" lang="en" sz="1000">
                <a:solidFill>
                  <a:srgbClr val="F9B91E"/>
                </a:solidFill>
                <a:latin typeface="Raleway"/>
                <a:ea typeface="Raleway"/>
                <a:cs typeface="Raleway"/>
                <a:sym typeface="Raleway"/>
              </a:rPr>
              <a:t>  Submit</a:t>
            </a:r>
            <a:endParaRPr b="1" sz="1000">
              <a:solidFill>
                <a:srgbClr val="F9B91E"/>
              </a:solidFill>
              <a:latin typeface="Raleway"/>
              <a:ea typeface="Raleway"/>
              <a:cs typeface="Raleway"/>
              <a:sym typeface="Raleway"/>
            </a:endParaRPr>
          </a:p>
          <a:p>
            <a:pPr indent="0" lvl="0" marL="0" rtl="0" algn="l">
              <a:spcBef>
                <a:spcPts val="0"/>
              </a:spcBef>
              <a:spcAft>
                <a:spcPts val="0"/>
              </a:spcAft>
              <a:buNone/>
            </a:pPr>
            <a:r>
              <a:rPr b="1" lang="en" sz="1000">
                <a:solidFill>
                  <a:srgbClr val="FFB1FE"/>
                </a:solidFill>
                <a:latin typeface="Raleway"/>
                <a:ea typeface="Raleway"/>
                <a:cs typeface="Raleway"/>
                <a:sym typeface="Raleway"/>
              </a:rPr>
              <a:t>&lt;/</a:t>
            </a:r>
            <a:r>
              <a:rPr b="1" lang="en" sz="1000">
                <a:solidFill>
                  <a:srgbClr val="F9B91E"/>
                </a:solidFill>
                <a:latin typeface="Raleway"/>
                <a:ea typeface="Raleway"/>
                <a:cs typeface="Raleway"/>
                <a:sym typeface="Raleway"/>
              </a:rPr>
              <a:t>button</a:t>
            </a:r>
            <a:r>
              <a:rPr b="1" lang="en" sz="1000">
                <a:solidFill>
                  <a:srgbClr val="FFB1FE"/>
                </a:solidFill>
                <a:latin typeface="Raleway"/>
                <a:ea typeface="Raleway"/>
                <a:cs typeface="Raleway"/>
                <a:sym typeface="Raleway"/>
              </a:rPr>
              <a:t>&gt;</a:t>
            </a:r>
            <a:endParaRPr b="1" sz="1000">
              <a:solidFill>
                <a:srgbClr val="FFB1FE"/>
              </a:solidFill>
              <a:latin typeface="Raleway"/>
              <a:ea typeface="Raleway"/>
              <a:cs typeface="Raleway"/>
              <a:sym typeface="Raleway"/>
            </a:endParaRPr>
          </a:p>
        </p:txBody>
      </p:sp>
      <p:sp>
        <p:nvSpPr>
          <p:cNvPr id="588" name="Google Shape;588;p53"/>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89" name="Google Shape;589;p53"/>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Selector</a:t>
            </a:r>
            <a:endParaRPr sz="1100">
              <a:solidFill>
                <a:srgbClr val="FFFFFF"/>
              </a:solidFill>
              <a:latin typeface="Lato Black"/>
              <a:ea typeface="Lato Black"/>
              <a:cs typeface="Lato Black"/>
              <a:sym typeface="Lato Black"/>
            </a:endParaRPr>
          </a:p>
        </p:txBody>
      </p:sp>
      <p:sp>
        <p:nvSpPr>
          <p:cNvPr id="590" name="Google Shape;590;p53"/>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91" name="Google Shape;591;p53"/>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92" name="Google Shape;592;p53"/>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593" name="Google Shape;593;p53"/>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pic>
        <p:nvPicPr>
          <p:cNvPr id="594" name="Google Shape;594;p53"/>
          <p:cNvPicPr preferRelativeResize="0"/>
          <p:nvPr/>
        </p:nvPicPr>
        <p:blipFill>
          <a:blip r:embed="rId5">
            <a:alphaModFix/>
          </a:blip>
          <a:stretch>
            <a:fillRect/>
          </a:stretch>
        </p:blipFill>
        <p:spPr>
          <a:xfrm>
            <a:off x="-346025" y="1184950"/>
            <a:ext cx="4767500" cy="4200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598" name="Shape 598"/>
        <p:cNvGrpSpPr/>
        <p:nvPr/>
      </p:nvGrpSpPr>
      <p:grpSpPr>
        <a:xfrm>
          <a:off x="0" y="0"/>
          <a:ext cx="0" cy="0"/>
          <a:chOff x="0" y="0"/>
          <a:chExt cx="0" cy="0"/>
        </a:xfrm>
      </p:grpSpPr>
      <p:pic>
        <p:nvPicPr>
          <p:cNvPr id="599" name="Google Shape;599;p54"/>
          <p:cNvPicPr preferRelativeResize="0"/>
          <p:nvPr/>
        </p:nvPicPr>
        <p:blipFill>
          <a:blip r:embed="rId3">
            <a:alphaModFix/>
          </a:blip>
          <a:stretch>
            <a:fillRect/>
          </a:stretch>
        </p:blipFill>
        <p:spPr>
          <a:xfrm>
            <a:off x="5163701" y="1184938"/>
            <a:ext cx="3636151" cy="3273824"/>
          </a:xfrm>
          <a:prstGeom prst="rect">
            <a:avLst/>
          </a:prstGeom>
          <a:noFill/>
          <a:ln>
            <a:noFill/>
          </a:ln>
        </p:spPr>
      </p:pic>
      <p:sp>
        <p:nvSpPr>
          <p:cNvPr id="600" name="Google Shape;600;p54"/>
          <p:cNvSpPr txBox="1"/>
          <p:nvPr/>
        </p:nvSpPr>
        <p:spPr>
          <a:xfrm>
            <a:off x="345600" y="613375"/>
            <a:ext cx="4471800" cy="102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2AB2F"/>
                </a:solidFill>
                <a:latin typeface="Raleway"/>
                <a:ea typeface="Raleway"/>
                <a:cs typeface="Raleway"/>
                <a:sym typeface="Raleway"/>
              </a:rPr>
              <a:t>Attribute Selector</a:t>
            </a:r>
            <a:endParaRPr b="1" sz="1800">
              <a:solidFill>
                <a:srgbClr val="F2AB2F"/>
              </a:solidFill>
              <a:latin typeface="Raleway"/>
              <a:ea typeface="Raleway"/>
              <a:cs typeface="Raleway"/>
              <a:sym typeface="Raleway"/>
            </a:endParaRPr>
          </a:p>
          <a:p>
            <a:pPr indent="0" lvl="0" marL="0" rtl="0" algn="l">
              <a:lnSpc>
                <a:spcPct val="115000"/>
              </a:lnSpc>
              <a:spcBef>
                <a:spcPts val="1200"/>
              </a:spcBef>
              <a:spcAft>
                <a:spcPts val="1200"/>
              </a:spcAft>
              <a:buNone/>
            </a:pPr>
            <a:r>
              <a:rPr lang="en" sz="1200">
                <a:solidFill>
                  <a:srgbClr val="FFFFFF"/>
                </a:solidFill>
                <a:latin typeface="Raleway"/>
                <a:ea typeface="Raleway"/>
                <a:cs typeface="Raleway"/>
                <a:sym typeface="Raleway"/>
              </a:rPr>
              <a:t>Memilih dengan cara memanggil </a:t>
            </a:r>
            <a:r>
              <a:rPr b="1" lang="en" sz="1200">
                <a:solidFill>
                  <a:srgbClr val="FFFFFF"/>
                </a:solidFill>
                <a:latin typeface="Raleway"/>
                <a:ea typeface="Raleway"/>
                <a:cs typeface="Raleway"/>
                <a:sym typeface="Raleway"/>
              </a:rPr>
              <a:t>atribut dari suatu elemen</a:t>
            </a:r>
            <a:r>
              <a:rPr lang="en" sz="1200">
                <a:solidFill>
                  <a:srgbClr val="FFFFFF"/>
                </a:solidFill>
                <a:latin typeface="Raleway"/>
                <a:ea typeface="Raleway"/>
                <a:cs typeface="Raleway"/>
                <a:sym typeface="Raleway"/>
              </a:rPr>
              <a:t>..</a:t>
            </a:r>
            <a:endParaRPr sz="1200">
              <a:latin typeface="Raleway"/>
              <a:ea typeface="Raleway"/>
              <a:cs typeface="Raleway"/>
              <a:sym typeface="Raleway"/>
            </a:endParaRPr>
          </a:p>
        </p:txBody>
      </p:sp>
      <p:pic>
        <p:nvPicPr>
          <p:cNvPr id="601" name="Google Shape;601;p54"/>
          <p:cNvPicPr preferRelativeResize="0"/>
          <p:nvPr/>
        </p:nvPicPr>
        <p:blipFill>
          <a:blip r:embed="rId4">
            <a:alphaModFix/>
          </a:blip>
          <a:stretch>
            <a:fillRect/>
          </a:stretch>
        </p:blipFill>
        <p:spPr>
          <a:xfrm>
            <a:off x="418300" y="1719475"/>
            <a:ext cx="2796700" cy="2568225"/>
          </a:xfrm>
          <a:prstGeom prst="rect">
            <a:avLst/>
          </a:prstGeom>
          <a:noFill/>
          <a:ln>
            <a:noFill/>
          </a:ln>
        </p:spPr>
      </p:pic>
      <p:sp>
        <p:nvSpPr>
          <p:cNvPr id="602" name="Google Shape;602;p54"/>
          <p:cNvSpPr txBox="1"/>
          <p:nvPr/>
        </p:nvSpPr>
        <p:spPr>
          <a:xfrm>
            <a:off x="5318475" y="1886873"/>
            <a:ext cx="24201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B1FE"/>
                </a:solidFill>
                <a:latin typeface="Raleway"/>
                <a:ea typeface="Raleway"/>
                <a:cs typeface="Raleway"/>
                <a:sym typeface="Raleway"/>
              </a:rPr>
              <a:t>&lt;</a:t>
            </a:r>
            <a:r>
              <a:rPr b="1" lang="en" sz="800">
                <a:solidFill>
                  <a:srgbClr val="F9B91E"/>
                </a:solidFill>
                <a:latin typeface="Raleway"/>
                <a:ea typeface="Raleway"/>
                <a:cs typeface="Raleway"/>
                <a:sym typeface="Raleway"/>
              </a:rPr>
              <a:t>input </a:t>
            </a:r>
            <a:r>
              <a:rPr b="1" lang="en" sz="800">
                <a:solidFill>
                  <a:srgbClr val="FFB1FE"/>
                </a:solidFill>
                <a:latin typeface="Raleway"/>
                <a:ea typeface="Raleway"/>
                <a:cs typeface="Raleway"/>
                <a:sym typeface="Raleway"/>
              </a:rPr>
              <a:t>type</a:t>
            </a:r>
            <a:r>
              <a:rPr b="1" lang="en" sz="800">
                <a:solidFill>
                  <a:srgbClr val="F9B91E"/>
                </a:solidFill>
                <a:latin typeface="Raleway"/>
                <a:ea typeface="Raleway"/>
                <a:cs typeface="Raleway"/>
                <a:sym typeface="Raleway"/>
              </a:rPr>
              <a:t>=</a:t>
            </a:r>
            <a:r>
              <a:rPr b="1" lang="en" sz="800">
                <a:solidFill>
                  <a:srgbClr val="93C47D"/>
                </a:solidFill>
                <a:latin typeface="Raleway"/>
                <a:ea typeface="Raleway"/>
                <a:cs typeface="Raleway"/>
                <a:sym typeface="Raleway"/>
              </a:rPr>
              <a:t>”text” </a:t>
            </a:r>
            <a:r>
              <a:rPr b="1" lang="en" sz="800">
                <a:solidFill>
                  <a:srgbClr val="FFB1FE"/>
                </a:solidFill>
                <a:latin typeface="Raleway"/>
                <a:ea typeface="Raleway"/>
                <a:cs typeface="Raleway"/>
                <a:sym typeface="Raleway"/>
              </a:rPr>
              <a:t>name</a:t>
            </a:r>
            <a:r>
              <a:rPr b="1" lang="en" sz="800">
                <a:solidFill>
                  <a:srgbClr val="F7A625"/>
                </a:solidFill>
                <a:latin typeface="Raleway"/>
                <a:ea typeface="Raleway"/>
                <a:cs typeface="Raleway"/>
                <a:sym typeface="Raleway"/>
              </a:rPr>
              <a:t>=</a:t>
            </a:r>
            <a:r>
              <a:rPr b="1" lang="en" sz="800">
                <a:solidFill>
                  <a:srgbClr val="93C47D"/>
                </a:solidFill>
                <a:latin typeface="Raleway"/>
                <a:ea typeface="Raleway"/>
                <a:cs typeface="Raleway"/>
                <a:sym typeface="Raleway"/>
              </a:rPr>
              <a:t>”First Name”</a:t>
            </a:r>
            <a:r>
              <a:rPr b="1" lang="en" sz="800">
                <a:solidFill>
                  <a:srgbClr val="FFB1FE"/>
                </a:solidFill>
                <a:latin typeface="Raleway"/>
                <a:ea typeface="Raleway"/>
                <a:cs typeface="Raleway"/>
                <a:sym typeface="Raleway"/>
              </a:rPr>
              <a:t>/&gt;</a:t>
            </a:r>
            <a:endParaRPr b="1" sz="800">
              <a:solidFill>
                <a:srgbClr val="FFB1FE"/>
              </a:solidFill>
              <a:latin typeface="Raleway"/>
              <a:ea typeface="Raleway"/>
              <a:cs typeface="Raleway"/>
              <a:sym typeface="Raleway"/>
            </a:endParaRPr>
          </a:p>
        </p:txBody>
      </p:sp>
      <p:sp>
        <p:nvSpPr>
          <p:cNvPr id="603" name="Google Shape;603;p54"/>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04" name="Google Shape;604;p54"/>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Selector</a:t>
            </a:r>
            <a:endParaRPr sz="1100">
              <a:solidFill>
                <a:srgbClr val="FFFFFF"/>
              </a:solidFill>
              <a:latin typeface="Lato Black"/>
              <a:ea typeface="Lato Black"/>
              <a:cs typeface="Lato Black"/>
              <a:sym typeface="Lato Black"/>
            </a:endParaRPr>
          </a:p>
        </p:txBody>
      </p:sp>
      <p:sp>
        <p:nvSpPr>
          <p:cNvPr id="605" name="Google Shape;605;p54"/>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06" name="Google Shape;606;p54"/>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07" name="Google Shape;607;p54"/>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608" name="Google Shape;608;p54"/>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612" name="Shape 612"/>
        <p:cNvGrpSpPr/>
        <p:nvPr/>
      </p:nvGrpSpPr>
      <p:grpSpPr>
        <a:xfrm>
          <a:off x="0" y="0"/>
          <a:ext cx="0" cy="0"/>
          <a:chOff x="0" y="0"/>
          <a:chExt cx="0" cy="0"/>
        </a:xfrm>
      </p:grpSpPr>
      <p:pic>
        <p:nvPicPr>
          <p:cNvPr id="613" name="Google Shape;613;p55"/>
          <p:cNvPicPr preferRelativeResize="0"/>
          <p:nvPr/>
        </p:nvPicPr>
        <p:blipFill>
          <a:blip r:embed="rId3">
            <a:alphaModFix/>
          </a:blip>
          <a:stretch>
            <a:fillRect/>
          </a:stretch>
        </p:blipFill>
        <p:spPr>
          <a:xfrm>
            <a:off x="5163701" y="1184938"/>
            <a:ext cx="3636151" cy="3273824"/>
          </a:xfrm>
          <a:prstGeom prst="rect">
            <a:avLst/>
          </a:prstGeom>
          <a:noFill/>
          <a:ln>
            <a:noFill/>
          </a:ln>
        </p:spPr>
      </p:pic>
      <p:sp>
        <p:nvSpPr>
          <p:cNvPr id="614" name="Google Shape;614;p55"/>
          <p:cNvSpPr txBox="1"/>
          <p:nvPr/>
        </p:nvSpPr>
        <p:spPr>
          <a:xfrm>
            <a:off x="345600" y="613375"/>
            <a:ext cx="4022700" cy="102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2AB2F"/>
                </a:solidFill>
                <a:latin typeface="Raleway"/>
                <a:ea typeface="Raleway"/>
                <a:cs typeface="Raleway"/>
                <a:sym typeface="Raleway"/>
              </a:rPr>
              <a:t>Pseudo Class</a:t>
            </a:r>
            <a:endParaRPr b="1" sz="1800">
              <a:solidFill>
                <a:srgbClr val="F2AB2F"/>
              </a:solidFill>
              <a:latin typeface="Raleway"/>
              <a:ea typeface="Raleway"/>
              <a:cs typeface="Raleway"/>
              <a:sym typeface="Raleway"/>
            </a:endParaRPr>
          </a:p>
          <a:p>
            <a:pPr indent="0" lvl="0" marL="0" rtl="0" algn="l">
              <a:lnSpc>
                <a:spcPct val="115000"/>
              </a:lnSpc>
              <a:spcBef>
                <a:spcPts val="1200"/>
              </a:spcBef>
              <a:spcAft>
                <a:spcPts val="1200"/>
              </a:spcAft>
              <a:buNone/>
            </a:pPr>
            <a:r>
              <a:rPr lang="en" sz="1200">
                <a:solidFill>
                  <a:srgbClr val="FFFFFF"/>
                </a:solidFill>
                <a:latin typeface="Raleway"/>
                <a:ea typeface="Raleway"/>
                <a:cs typeface="Raleway"/>
                <a:sym typeface="Raleway"/>
              </a:rPr>
              <a:t>Mencocokkan satu atau lebih elemen yang ada </a:t>
            </a:r>
            <a:r>
              <a:rPr b="1" lang="en" sz="1200">
                <a:solidFill>
                  <a:srgbClr val="FFFFFF"/>
                </a:solidFill>
                <a:latin typeface="Raleway"/>
                <a:ea typeface="Raleway"/>
                <a:cs typeface="Raleway"/>
                <a:sym typeface="Raleway"/>
              </a:rPr>
              <a:t>dalam keadaan tertentu.</a:t>
            </a:r>
            <a:endParaRPr sz="1200">
              <a:latin typeface="Raleway"/>
              <a:ea typeface="Raleway"/>
              <a:cs typeface="Raleway"/>
              <a:sym typeface="Raleway"/>
            </a:endParaRPr>
          </a:p>
        </p:txBody>
      </p:sp>
      <p:pic>
        <p:nvPicPr>
          <p:cNvPr id="615" name="Google Shape;615;p55"/>
          <p:cNvPicPr preferRelativeResize="0"/>
          <p:nvPr/>
        </p:nvPicPr>
        <p:blipFill>
          <a:blip r:embed="rId4">
            <a:alphaModFix/>
          </a:blip>
          <a:stretch>
            <a:fillRect/>
          </a:stretch>
        </p:blipFill>
        <p:spPr>
          <a:xfrm>
            <a:off x="435716" y="1795675"/>
            <a:ext cx="2902468" cy="2713025"/>
          </a:xfrm>
          <a:prstGeom prst="rect">
            <a:avLst/>
          </a:prstGeom>
          <a:noFill/>
          <a:ln>
            <a:noFill/>
          </a:ln>
        </p:spPr>
      </p:pic>
      <p:sp>
        <p:nvSpPr>
          <p:cNvPr id="616" name="Google Shape;616;p55"/>
          <p:cNvSpPr txBox="1"/>
          <p:nvPr/>
        </p:nvSpPr>
        <p:spPr>
          <a:xfrm>
            <a:off x="5511350" y="1643263"/>
            <a:ext cx="22947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B1FE"/>
                </a:solidFill>
                <a:latin typeface="Raleway"/>
                <a:ea typeface="Raleway"/>
                <a:cs typeface="Raleway"/>
                <a:sym typeface="Raleway"/>
              </a:rPr>
              <a:t>&lt;</a:t>
            </a:r>
            <a:r>
              <a:rPr b="1" lang="en" sz="1000">
                <a:solidFill>
                  <a:srgbClr val="F9B91E"/>
                </a:solidFill>
                <a:latin typeface="Raleway"/>
                <a:ea typeface="Raleway"/>
                <a:cs typeface="Raleway"/>
                <a:sym typeface="Raleway"/>
              </a:rPr>
              <a:t>button </a:t>
            </a:r>
            <a:r>
              <a:rPr b="1" lang="en" sz="1000">
                <a:solidFill>
                  <a:srgbClr val="FF3535"/>
                </a:solidFill>
                <a:latin typeface="Raleway"/>
                <a:ea typeface="Raleway"/>
                <a:cs typeface="Raleway"/>
                <a:sym typeface="Raleway"/>
              </a:rPr>
              <a:t>id</a:t>
            </a:r>
            <a:r>
              <a:rPr b="1" lang="en" sz="1000">
                <a:solidFill>
                  <a:srgbClr val="F9B91E"/>
                </a:solidFill>
                <a:latin typeface="Raleway"/>
                <a:ea typeface="Raleway"/>
                <a:cs typeface="Raleway"/>
                <a:sym typeface="Raleway"/>
              </a:rPr>
              <a:t>=”</a:t>
            </a:r>
            <a:r>
              <a:rPr b="1" lang="en" sz="1000">
                <a:solidFill>
                  <a:srgbClr val="FF3535"/>
                </a:solidFill>
                <a:latin typeface="Raleway"/>
                <a:ea typeface="Raleway"/>
                <a:cs typeface="Raleway"/>
                <a:sym typeface="Raleway"/>
              </a:rPr>
              <a:t>btn</a:t>
            </a:r>
            <a:r>
              <a:rPr b="1" lang="en" sz="1000">
                <a:solidFill>
                  <a:srgbClr val="F9B91E"/>
                </a:solidFill>
                <a:latin typeface="Raleway"/>
                <a:ea typeface="Raleway"/>
                <a:cs typeface="Raleway"/>
                <a:sym typeface="Raleway"/>
              </a:rPr>
              <a:t>”</a:t>
            </a:r>
            <a:r>
              <a:rPr b="1" lang="en" sz="1000">
                <a:solidFill>
                  <a:srgbClr val="FFB1FE"/>
                </a:solidFill>
                <a:latin typeface="Raleway"/>
                <a:ea typeface="Raleway"/>
                <a:cs typeface="Raleway"/>
                <a:sym typeface="Raleway"/>
              </a:rPr>
              <a:t>&gt;</a:t>
            </a:r>
            <a:endParaRPr b="1" sz="1000">
              <a:solidFill>
                <a:srgbClr val="FFB1FE"/>
              </a:solidFill>
              <a:latin typeface="Raleway"/>
              <a:ea typeface="Raleway"/>
              <a:cs typeface="Raleway"/>
              <a:sym typeface="Raleway"/>
            </a:endParaRPr>
          </a:p>
          <a:p>
            <a:pPr indent="0" lvl="0" marL="0" rtl="0" algn="l">
              <a:spcBef>
                <a:spcPts val="0"/>
              </a:spcBef>
              <a:spcAft>
                <a:spcPts val="0"/>
              </a:spcAft>
              <a:buNone/>
            </a:pPr>
            <a:r>
              <a:rPr b="1" lang="en" sz="1000">
                <a:solidFill>
                  <a:srgbClr val="F9B91E"/>
                </a:solidFill>
                <a:latin typeface="Raleway"/>
                <a:ea typeface="Raleway"/>
                <a:cs typeface="Raleway"/>
                <a:sym typeface="Raleway"/>
              </a:rPr>
              <a:t>  Submit</a:t>
            </a:r>
            <a:endParaRPr b="1" sz="1000">
              <a:solidFill>
                <a:srgbClr val="F9B91E"/>
              </a:solidFill>
              <a:latin typeface="Raleway"/>
              <a:ea typeface="Raleway"/>
              <a:cs typeface="Raleway"/>
              <a:sym typeface="Raleway"/>
            </a:endParaRPr>
          </a:p>
          <a:p>
            <a:pPr indent="0" lvl="0" marL="0" rtl="0" algn="l">
              <a:spcBef>
                <a:spcPts val="0"/>
              </a:spcBef>
              <a:spcAft>
                <a:spcPts val="0"/>
              </a:spcAft>
              <a:buNone/>
            </a:pPr>
            <a:r>
              <a:rPr b="1" lang="en" sz="1000">
                <a:solidFill>
                  <a:srgbClr val="FFB1FE"/>
                </a:solidFill>
                <a:latin typeface="Raleway"/>
                <a:ea typeface="Raleway"/>
                <a:cs typeface="Raleway"/>
                <a:sym typeface="Raleway"/>
              </a:rPr>
              <a:t>&lt;/</a:t>
            </a:r>
            <a:r>
              <a:rPr b="1" lang="en" sz="1000">
                <a:solidFill>
                  <a:srgbClr val="F9B91E"/>
                </a:solidFill>
                <a:latin typeface="Raleway"/>
                <a:ea typeface="Raleway"/>
                <a:cs typeface="Raleway"/>
                <a:sym typeface="Raleway"/>
              </a:rPr>
              <a:t>button</a:t>
            </a:r>
            <a:r>
              <a:rPr b="1" lang="en" sz="1000">
                <a:solidFill>
                  <a:srgbClr val="FFB1FE"/>
                </a:solidFill>
                <a:latin typeface="Raleway"/>
                <a:ea typeface="Raleway"/>
                <a:cs typeface="Raleway"/>
                <a:sym typeface="Raleway"/>
              </a:rPr>
              <a:t>&gt;</a:t>
            </a:r>
            <a:endParaRPr b="1" sz="1000">
              <a:solidFill>
                <a:srgbClr val="FFB1FE"/>
              </a:solidFill>
              <a:latin typeface="Raleway"/>
              <a:ea typeface="Raleway"/>
              <a:cs typeface="Raleway"/>
              <a:sym typeface="Raleway"/>
            </a:endParaRPr>
          </a:p>
        </p:txBody>
      </p:sp>
      <p:sp>
        <p:nvSpPr>
          <p:cNvPr id="617" name="Google Shape;617;p55"/>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18" name="Google Shape;618;p55"/>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Selector</a:t>
            </a:r>
            <a:endParaRPr sz="1100">
              <a:solidFill>
                <a:srgbClr val="FFFFFF"/>
              </a:solidFill>
              <a:latin typeface="Lato Black"/>
              <a:ea typeface="Lato Black"/>
              <a:cs typeface="Lato Black"/>
              <a:sym typeface="Lato Black"/>
            </a:endParaRPr>
          </a:p>
        </p:txBody>
      </p:sp>
      <p:sp>
        <p:nvSpPr>
          <p:cNvPr id="619" name="Google Shape;619;p55"/>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20" name="Google Shape;620;p55"/>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21" name="Google Shape;621;p55"/>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622" name="Google Shape;622;p55"/>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626" name="Shape 626"/>
        <p:cNvGrpSpPr/>
        <p:nvPr/>
      </p:nvGrpSpPr>
      <p:grpSpPr>
        <a:xfrm>
          <a:off x="0" y="0"/>
          <a:ext cx="0" cy="0"/>
          <a:chOff x="0" y="0"/>
          <a:chExt cx="0" cy="0"/>
        </a:xfrm>
      </p:grpSpPr>
      <p:sp>
        <p:nvSpPr>
          <p:cNvPr id="627" name="Google Shape;627;p56"/>
          <p:cNvSpPr txBox="1"/>
          <p:nvPr/>
        </p:nvSpPr>
        <p:spPr>
          <a:xfrm>
            <a:off x="345600" y="1742100"/>
            <a:ext cx="4226400" cy="165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2AB2F"/>
                </a:solidFill>
                <a:latin typeface="Raleway"/>
                <a:ea typeface="Raleway"/>
                <a:cs typeface="Raleway"/>
                <a:sym typeface="Raleway"/>
              </a:rPr>
              <a:t>Pseudo element</a:t>
            </a:r>
            <a:endParaRPr b="1" sz="1800">
              <a:solidFill>
                <a:srgbClr val="F2AB2F"/>
              </a:solidFill>
              <a:latin typeface="Raleway"/>
              <a:ea typeface="Raleway"/>
              <a:cs typeface="Raleway"/>
              <a:sym typeface="Raleway"/>
            </a:endParaRPr>
          </a:p>
          <a:p>
            <a:pPr indent="0" lvl="0" marL="0" rtl="0" algn="l">
              <a:lnSpc>
                <a:spcPct val="115000"/>
              </a:lnSpc>
              <a:spcBef>
                <a:spcPts val="1200"/>
              </a:spcBef>
              <a:spcAft>
                <a:spcPts val="1200"/>
              </a:spcAft>
              <a:buNone/>
            </a:pPr>
            <a:r>
              <a:rPr lang="en" sz="1200">
                <a:solidFill>
                  <a:srgbClr val="FFFFFF"/>
                </a:solidFill>
                <a:latin typeface="Raleway"/>
                <a:ea typeface="Raleway"/>
                <a:cs typeface="Raleway"/>
                <a:sym typeface="Raleway"/>
              </a:rPr>
              <a:t>Mencocokkan satu atau lebih bagian konten yang berada dalam posisi tertentu sehubungan dengan suatu elemen, misalnya kata pertama dari setiap paragraf, atau konten yang dihasilkan muncul sebelum elemen</a:t>
            </a:r>
            <a:endParaRPr sz="1200">
              <a:latin typeface="Raleway"/>
              <a:ea typeface="Raleway"/>
              <a:cs typeface="Raleway"/>
              <a:sym typeface="Raleway"/>
            </a:endParaRPr>
          </a:p>
        </p:txBody>
      </p:sp>
      <p:pic>
        <p:nvPicPr>
          <p:cNvPr id="628" name="Google Shape;628;p56"/>
          <p:cNvPicPr preferRelativeResize="0"/>
          <p:nvPr/>
        </p:nvPicPr>
        <p:blipFill>
          <a:blip r:embed="rId3">
            <a:alphaModFix/>
          </a:blip>
          <a:stretch>
            <a:fillRect/>
          </a:stretch>
        </p:blipFill>
        <p:spPr>
          <a:xfrm>
            <a:off x="5273350" y="899950"/>
            <a:ext cx="3046700" cy="3461900"/>
          </a:xfrm>
          <a:prstGeom prst="rect">
            <a:avLst/>
          </a:prstGeom>
          <a:noFill/>
          <a:ln>
            <a:noFill/>
          </a:ln>
        </p:spPr>
      </p:pic>
      <p:sp>
        <p:nvSpPr>
          <p:cNvPr id="629" name="Google Shape;629;p56"/>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30" name="Google Shape;630;p56"/>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Selector</a:t>
            </a:r>
            <a:endParaRPr sz="1100">
              <a:solidFill>
                <a:srgbClr val="FFFFFF"/>
              </a:solidFill>
              <a:latin typeface="Lato Black"/>
              <a:ea typeface="Lato Black"/>
              <a:cs typeface="Lato Black"/>
              <a:sym typeface="Lato Black"/>
            </a:endParaRPr>
          </a:p>
        </p:txBody>
      </p:sp>
      <p:sp>
        <p:nvSpPr>
          <p:cNvPr id="631" name="Google Shape;631;p56"/>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32" name="Google Shape;632;p56"/>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33" name="Google Shape;633;p56"/>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634" name="Google Shape;634;p56"/>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638" name="Shape 638"/>
        <p:cNvGrpSpPr/>
        <p:nvPr/>
      </p:nvGrpSpPr>
      <p:grpSpPr>
        <a:xfrm>
          <a:off x="0" y="0"/>
          <a:ext cx="0" cy="0"/>
          <a:chOff x="0" y="0"/>
          <a:chExt cx="0" cy="0"/>
        </a:xfrm>
      </p:grpSpPr>
      <p:sp>
        <p:nvSpPr>
          <p:cNvPr id="639" name="Google Shape;639;p57"/>
          <p:cNvSpPr txBox="1"/>
          <p:nvPr/>
        </p:nvSpPr>
        <p:spPr>
          <a:xfrm>
            <a:off x="345600" y="1029450"/>
            <a:ext cx="4226400" cy="35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2AB2F"/>
                </a:solidFill>
                <a:latin typeface="Raleway"/>
                <a:ea typeface="Raleway"/>
                <a:cs typeface="Raleway"/>
                <a:sym typeface="Raleway"/>
              </a:rPr>
              <a:t>Masih banyak lagi jenis-jenis selector!</a:t>
            </a:r>
            <a:endParaRPr b="1" sz="1800">
              <a:solidFill>
                <a:srgbClr val="F2AB2F"/>
              </a:solidFill>
              <a:latin typeface="Raleway"/>
              <a:ea typeface="Raleway"/>
              <a:cs typeface="Raleway"/>
              <a:sym typeface="Raleway"/>
            </a:endParaRPr>
          </a:p>
          <a:p>
            <a:pPr indent="0" lvl="0" marL="0" rtl="0" algn="l">
              <a:lnSpc>
                <a:spcPct val="115000"/>
              </a:lnSpc>
              <a:spcBef>
                <a:spcPts val="1200"/>
              </a:spcBef>
              <a:spcAft>
                <a:spcPts val="0"/>
              </a:spcAft>
              <a:buNone/>
            </a:pPr>
            <a:r>
              <a:rPr lang="en" sz="1200">
                <a:solidFill>
                  <a:srgbClr val="FFFFFF"/>
                </a:solidFill>
                <a:latin typeface="Raleway"/>
                <a:ea typeface="Raleway"/>
                <a:cs typeface="Raleway"/>
                <a:sym typeface="Raleway"/>
              </a:rPr>
              <a:t>Seperti atribut pada CSS, ada banyak jenis-jenis selector, dan sangat tidak mungkin kita bahas satu per satu disini.</a:t>
            </a:r>
            <a:br>
              <a:rPr lang="en" sz="1200">
                <a:solidFill>
                  <a:srgbClr val="FFFFFF"/>
                </a:solidFill>
                <a:latin typeface="Raleway"/>
                <a:ea typeface="Raleway"/>
                <a:cs typeface="Raleway"/>
                <a:sym typeface="Raleway"/>
              </a:rPr>
            </a:br>
            <a:r>
              <a:rPr lang="en" sz="1200">
                <a:solidFill>
                  <a:srgbClr val="FFFFFF"/>
                </a:solidFill>
                <a:latin typeface="Raleway"/>
                <a:ea typeface="Raleway"/>
                <a:cs typeface="Raleway"/>
                <a:sym typeface="Raleway"/>
              </a:rPr>
              <a:t>Maka, kunci adalah eksplorasi. Kalian bisa lihat link ini sebagai referensi tentang CSS Selector.</a:t>
            </a:r>
            <a:endParaRPr sz="1200">
              <a:solidFill>
                <a:srgbClr val="FFFFFF"/>
              </a:solidFill>
              <a:latin typeface="Raleway"/>
              <a:ea typeface="Raleway"/>
              <a:cs typeface="Raleway"/>
              <a:sym typeface="Raleway"/>
            </a:endParaRPr>
          </a:p>
          <a:p>
            <a:pPr indent="0" lvl="0" marL="0" rtl="0" algn="l">
              <a:lnSpc>
                <a:spcPct val="115000"/>
              </a:lnSpc>
              <a:spcBef>
                <a:spcPts val="1200"/>
              </a:spcBef>
              <a:spcAft>
                <a:spcPts val="0"/>
              </a:spcAft>
              <a:buNone/>
            </a:pPr>
            <a:r>
              <a:t/>
            </a:r>
            <a:endParaRPr sz="1200">
              <a:solidFill>
                <a:srgbClr val="FFFFFF"/>
              </a:solidFill>
              <a:latin typeface="Raleway"/>
              <a:ea typeface="Raleway"/>
              <a:cs typeface="Raleway"/>
              <a:sym typeface="Raleway"/>
            </a:endParaRPr>
          </a:p>
          <a:p>
            <a:pPr indent="0" lvl="0" marL="0" rtl="0" algn="l">
              <a:lnSpc>
                <a:spcPct val="115000"/>
              </a:lnSpc>
              <a:spcBef>
                <a:spcPts val="1200"/>
              </a:spcBef>
              <a:spcAft>
                <a:spcPts val="0"/>
              </a:spcAft>
              <a:buNone/>
            </a:pPr>
            <a:r>
              <a:rPr lang="en" sz="1100" u="sng">
                <a:solidFill>
                  <a:srgbClr val="F7A625"/>
                </a:solidFill>
                <a:latin typeface="Roboto Mono"/>
                <a:ea typeface="Roboto Mono"/>
                <a:cs typeface="Roboto Mono"/>
                <a:sym typeface="Roboto Mono"/>
                <a:hlinkClick r:id="rId3">
                  <a:extLst>
                    <a:ext uri="{A12FA001-AC4F-418D-AE19-62706E023703}">
                      <ahyp:hlinkClr val="tx"/>
                    </a:ext>
                  </a:extLst>
                </a:hlinkClick>
              </a:rPr>
              <a:t>https://www.w3schools.com/cssref/css_selectors.asp</a:t>
            </a:r>
            <a:endParaRPr sz="1000" u="sng">
              <a:solidFill>
                <a:srgbClr val="F7A625"/>
              </a:solidFill>
              <a:latin typeface="Roboto Mono"/>
              <a:ea typeface="Roboto Mono"/>
              <a:cs typeface="Roboto Mono"/>
              <a:sym typeface="Roboto Mono"/>
            </a:endParaRPr>
          </a:p>
          <a:p>
            <a:pPr indent="0" lvl="0" marL="0" rtl="0" algn="l">
              <a:lnSpc>
                <a:spcPct val="115000"/>
              </a:lnSpc>
              <a:spcBef>
                <a:spcPts val="1200"/>
              </a:spcBef>
              <a:spcAft>
                <a:spcPts val="1200"/>
              </a:spcAft>
              <a:buNone/>
            </a:pPr>
            <a:r>
              <a:rPr lang="en" sz="1100" u="sng">
                <a:solidFill>
                  <a:srgbClr val="F7A625"/>
                </a:solidFill>
                <a:latin typeface="Roboto Mono"/>
                <a:ea typeface="Roboto Mono"/>
                <a:cs typeface="Roboto Mono"/>
                <a:sym typeface="Roboto Mono"/>
                <a:hlinkClick r:id="rId4">
                  <a:extLst>
                    <a:ext uri="{A12FA001-AC4F-418D-AE19-62706E023703}">
                      <ahyp:hlinkClr val="tx"/>
                    </a:ext>
                  </a:extLst>
                </a:hlinkClick>
              </a:rPr>
              <a:t>https://developer.mozilla.org/en-US/docs/Web/CSS/CSS_Selectors</a:t>
            </a:r>
            <a:endParaRPr sz="1000" u="sng">
              <a:solidFill>
                <a:srgbClr val="F7A625"/>
              </a:solidFill>
              <a:latin typeface="Roboto Mono"/>
              <a:ea typeface="Roboto Mono"/>
              <a:cs typeface="Roboto Mono"/>
              <a:sym typeface="Roboto Mono"/>
            </a:endParaRPr>
          </a:p>
        </p:txBody>
      </p:sp>
      <p:sp>
        <p:nvSpPr>
          <p:cNvPr id="640" name="Google Shape;640;p57"/>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41" name="Google Shape;641;p57"/>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Selector</a:t>
            </a:r>
            <a:endParaRPr sz="1100">
              <a:solidFill>
                <a:srgbClr val="FFFFFF"/>
              </a:solidFill>
              <a:latin typeface="Lato Black"/>
              <a:ea typeface="Lato Black"/>
              <a:cs typeface="Lato Black"/>
              <a:sym typeface="Lato Black"/>
            </a:endParaRPr>
          </a:p>
        </p:txBody>
      </p:sp>
      <p:sp>
        <p:nvSpPr>
          <p:cNvPr id="642" name="Google Shape;642;p57"/>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43" name="Google Shape;643;p57"/>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44" name="Google Shape;644;p57"/>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645" name="Google Shape;645;p57"/>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9" name="Shape 649"/>
        <p:cNvGrpSpPr/>
        <p:nvPr/>
      </p:nvGrpSpPr>
      <p:grpSpPr>
        <a:xfrm>
          <a:off x="0" y="0"/>
          <a:ext cx="0" cy="0"/>
          <a:chOff x="0" y="0"/>
          <a:chExt cx="0" cy="0"/>
        </a:xfrm>
      </p:grpSpPr>
      <p:sp>
        <p:nvSpPr>
          <p:cNvPr id="650" name="Google Shape;650;p58"/>
          <p:cNvSpPr txBox="1"/>
          <p:nvPr/>
        </p:nvSpPr>
        <p:spPr>
          <a:xfrm>
            <a:off x="508085" y="1534942"/>
            <a:ext cx="42294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Yang perlu kamu ketahui.</a:t>
            </a:r>
            <a:endParaRPr b="1" sz="1800">
              <a:solidFill>
                <a:srgbClr val="652F67"/>
              </a:solidFill>
              <a:latin typeface="Raleway"/>
              <a:ea typeface="Raleway"/>
              <a:cs typeface="Raleway"/>
              <a:sym typeface="Raleway"/>
            </a:endParaRPr>
          </a:p>
        </p:txBody>
      </p:sp>
      <p:sp>
        <p:nvSpPr>
          <p:cNvPr id="651" name="Google Shape;651;p58"/>
          <p:cNvSpPr txBox="1"/>
          <p:nvPr/>
        </p:nvSpPr>
        <p:spPr>
          <a:xfrm>
            <a:off x="508075" y="1901550"/>
            <a:ext cx="4677900" cy="17070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1200"/>
              </a:spcBef>
              <a:spcAft>
                <a:spcPts val="0"/>
              </a:spcAft>
              <a:buClr>
                <a:srgbClr val="434343"/>
              </a:buClr>
              <a:buSzPts val="1400"/>
              <a:buFont typeface="Raleway"/>
              <a:buChar char="●"/>
            </a:pPr>
            <a:r>
              <a:rPr b="1" lang="en">
                <a:solidFill>
                  <a:srgbClr val="434343"/>
                </a:solidFill>
                <a:latin typeface="Raleway"/>
                <a:ea typeface="Raleway"/>
                <a:cs typeface="Raleway"/>
                <a:sym typeface="Raleway"/>
              </a:rPr>
              <a:t>CSS Values and Unit</a:t>
            </a:r>
            <a:endParaRPr b="1">
              <a:solidFill>
                <a:srgbClr val="434343"/>
              </a:solidFill>
              <a:latin typeface="Raleway"/>
              <a:ea typeface="Raleway"/>
              <a:cs typeface="Raleway"/>
              <a:sym typeface="Raleway"/>
            </a:endParaRPr>
          </a:p>
          <a:p>
            <a:pPr indent="0" lvl="0" marL="457200" rtl="0" algn="l">
              <a:lnSpc>
                <a:spcPct val="150000"/>
              </a:lnSpc>
              <a:spcBef>
                <a:spcPts val="0"/>
              </a:spcBef>
              <a:spcAft>
                <a:spcPts val="0"/>
              </a:spcAft>
              <a:buNone/>
            </a:pPr>
            <a:r>
              <a:rPr b="1" lang="en" sz="800">
                <a:solidFill>
                  <a:srgbClr val="434343"/>
                </a:solidFill>
                <a:latin typeface="Raleway"/>
                <a:ea typeface="Raleway"/>
                <a:cs typeface="Raleway"/>
                <a:sym typeface="Raleway"/>
              </a:rPr>
              <a:t>https://developer.mozilla.org/en-US/docs/Learn/CSS/Introduction_to_CSS/Values_and_units</a:t>
            </a:r>
            <a:endParaRPr b="1" sz="800">
              <a:solidFill>
                <a:srgbClr val="434343"/>
              </a:solidFill>
              <a:latin typeface="Raleway"/>
              <a:ea typeface="Raleway"/>
              <a:cs typeface="Raleway"/>
              <a:sym typeface="Raleway"/>
            </a:endParaRPr>
          </a:p>
          <a:p>
            <a:pPr indent="-317500" lvl="0" marL="457200" rtl="0" algn="l">
              <a:lnSpc>
                <a:spcPct val="150000"/>
              </a:lnSpc>
              <a:spcBef>
                <a:spcPts val="1200"/>
              </a:spcBef>
              <a:spcAft>
                <a:spcPts val="0"/>
              </a:spcAft>
              <a:buClr>
                <a:srgbClr val="434343"/>
              </a:buClr>
              <a:buSzPts val="1400"/>
              <a:buFont typeface="Raleway"/>
              <a:buChar char="●"/>
            </a:pPr>
            <a:r>
              <a:rPr b="1" lang="en">
                <a:solidFill>
                  <a:srgbClr val="434343"/>
                </a:solidFill>
                <a:latin typeface="Raleway"/>
                <a:ea typeface="Raleway"/>
                <a:cs typeface="Raleway"/>
                <a:sym typeface="Raleway"/>
              </a:rPr>
              <a:t>Box model</a:t>
            </a:r>
            <a:endParaRPr b="1">
              <a:solidFill>
                <a:srgbClr val="434343"/>
              </a:solidFill>
              <a:latin typeface="Raleway"/>
              <a:ea typeface="Raleway"/>
              <a:cs typeface="Raleway"/>
              <a:sym typeface="Raleway"/>
            </a:endParaRPr>
          </a:p>
          <a:p>
            <a:pPr indent="0" lvl="0" marL="457200" rtl="0" algn="l">
              <a:lnSpc>
                <a:spcPct val="150000"/>
              </a:lnSpc>
              <a:spcBef>
                <a:spcPts val="0"/>
              </a:spcBef>
              <a:spcAft>
                <a:spcPts val="1200"/>
              </a:spcAft>
              <a:buNone/>
            </a:pPr>
            <a:r>
              <a:rPr b="1" lang="en" sz="800">
                <a:solidFill>
                  <a:srgbClr val="434343"/>
                </a:solidFill>
                <a:latin typeface="Raleway"/>
                <a:ea typeface="Raleway"/>
                <a:cs typeface="Raleway"/>
                <a:sym typeface="Raleway"/>
              </a:rPr>
              <a:t>https://developer.mozilla.org/en-US/docs/Learn/CSS/Introduction_to_CSS/Box_model</a:t>
            </a:r>
            <a:endParaRPr b="1">
              <a:solidFill>
                <a:srgbClr val="434343"/>
              </a:solidFill>
              <a:latin typeface="Raleway"/>
              <a:ea typeface="Raleway"/>
              <a:cs typeface="Raleway"/>
              <a:sym typeface="Raleway"/>
            </a:endParaRPr>
          </a:p>
        </p:txBody>
      </p:sp>
      <p:pic>
        <p:nvPicPr>
          <p:cNvPr id="652" name="Google Shape;652;p58"/>
          <p:cNvPicPr preferRelativeResize="0"/>
          <p:nvPr/>
        </p:nvPicPr>
        <p:blipFill>
          <a:blip r:embed="rId3">
            <a:alphaModFix/>
          </a:blip>
          <a:stretch>
            <a:fillRect/>
          </a:stretch>
        </p:blipFill>
        <p:spPr>
          <a:xfrm>
            <a:off x="5787750" y="805638"/>
            <a:ext cx="2869925" cy="353221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2F67"/>
        </a:solidFill>
      </p:bgPr>
    </p:bg>
    <p:spTree>
      <p:nvGrpSpPr>
        <p:cNvPr id="656" name="Shape 656"/>
        <p:cNvGrpSpPr/>
        <p:nvPr/>
      </p:nvGrpSpPr>
      <p:grpSpPr>
        <a:xfrm>
          <a:off x="0" y="0"/>
          <a:ext cx="0" cy="0"/>
          <a:chOff x="0" y="0"/>
          <a:chExt cx="0" cy="0"/>
        </a:xfrm>
      </p:grpSpPr>
      <p:sp>
        <p:nvSpPr>
          <p:cNvPr id="657" name="Google Shape;657;p59"/>
          <p:cNvSpPr txBox="1"/>
          <p:nvPr/>
        </p:nvSpPr>
        <p:spPr>
          <a:xfrm>
            <a:off x="615600" y="2309850"/>
            <a:ext cx="7991400" cy="5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Debugging CSS</a:t>
            </a:r>
            <a:endParaRPr b="1" sz="4800">
              <a:solidFill>
                <a:srgbClr val="FFFFFF"/>
              </a:solidFill>
              <a:latin typeface="Raleway"/>
              <a:ea typeface="Raleway"/>
              <a:cs typeface="Raleway"/>
              <a:sym typeface="Raleway"/>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1" name="Shape 661"/>
        <p:cNvGrpSpPr/>
        <p:nvPr/>
      </p:nvGrpSpPr>
      <p:grpSpPr>
        <a:xfrm>
          <a:off x="0" y="0"/>
          <a:ext cx="0" cy="0"/>
          <a:chOff x="0" y="0"/>
          <a:chExt cx="0" cy="0"/>
        </a:xfrm>
      </p:grpSpPr>
      <p:sp>
        <p:nvSpPr>
          <p:cNvPr id="662" name="Google Shape;662;p60"/>
          <p:cNvSpPr txBox="1"/>
          <p:nvPr/>
        </p:nvSpPr>
        <p:spPr>
          <a:xfrm>
            <a:off x="588960" y="1812242"/>
            <a:ext cx="42294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Debugging CSS</a:t>
            </a:r>
            <a:endParaRPr b="1" sz="1800">
              <a:solidFill>
                <a:srgbClr val="652F67"/>
              </a:solidFill>
              <a:latin typeface="Raleway"/>
              <a:ea typeface="Raleway"/>
              <a:cs typeface="Raleway"/>
              <a:sym typeface="Raleway"/>
            </a:endParaRPr>
          </a:p>
        </p:txBody>
      </p:sp>
      <p:sp>
        <p:nvSpPr>
          <p:cNvPr id="663" name="Google Shape;663;p60"/>
          <p:cNvSpPr txBox="1"/>
          <p:nvPr/>
        </p:nvSpPr>
        <p:spPr>
          <a:xfrm>
            <a:off x="588950" y="2178850"/>
            <a:ext cx="4229400" cy="140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100">
                <a:solidFill>
                  <a:srgbClr val="434343"/>
                </a:solidFill>
                <a:latin typeface="Raleway"/>
                <a:ea typeface="Raleway"/>
                <a:cs typeface="Raleway"/>
                <a:sym typeface="Raleway"/>
              </a:rPr>
              <a:t>Pada materi terakhir ini, kita akan melihat prinsip-prinsip debugging CSS, termasuk menjelajahi CSS yang diterapkan ke halaman, dan tools lain yang dapat membantu kita menemukan kesalahan dalam kode CSS.</a:t>
            </a:r>
            <a:endParaRPr sz="1100">
              <a:solidFill>
                <a:srgbClr val="434343"/>
              </a:solidFill>
              <a:latin typeface="Raleway"/>
              <a:ea typeface="Raleway"/>
              <a:cs typeface="Raleway"/>
              <a:sym typeface="Raleway"/>
            </a:endParaRPr>
          </a:p>
        </p:txBody>
      </p:sp>
      <p:pic>
        <p:nvPicPr>
          <p:cNvPr id="664" name="Google Shape;664;p60"/>
          <p:cNvPicPr preferRelativeResize="0"/>
          <p:nvPr/>
        </p:nvPicPr>
        <p:blipFill>
          <a:blip r:embed="rId3">
            <a:alphaModFix/>
          </a:blip>
          <a:stretch>
            <a:fillRect/>
          </a:stretch>
        </p:blipFill>
        <p:spPr>
          <a:xfrm>
            <a:off x="4999726" y="1102437"/>
            <a:ext cx="3555323" cy="3555323"/>
          </a:xfrm>
          <a:prstGeom prst="rect">
            <a:avLst/>
          </a:prstGeom>
          <a:noFill/>
          <a:ln>
            <a:noFill/>
          </a:ln>
        </p:spPr>
      </p:pic>
      <p:sp>
        <p:nvSpPr>
          <p:cNvPr id="665" name="Google Shape;665;p60"/>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66" name="Google Shape;666;p60"/>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Debugging CSS</a:t>
            </a:r>
            <a:endParaRPr sz="1100">
              <a:solidFill>
                <a:srgbClr val="FFFFFF"/>
              </a:solidFill>
              <a:latin typeface="Lato Black"/>
              <a:ea typeface="Lato Black"/>
              <a:cs typeface="Lato Black"/>
              <a:sym typeface="Lato Black"/>
            </a:endParaRPr>
          </a:p>
        </p:txBody>
      </p:sp>
      <p:sp>
        <p:nvSpPr>
          <p:cNvPr id="667" name="Google Shape;667;p60"/>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68" name="Google Shape;668;p60"/>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69" name="Google Shape;669;p60"/>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670" name="Google Shape;670;p60"/>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4" name="Shape 674"/>
        <p:cNvGrpSpPr/>
        <p:nvPr/>
      </p:nvGrpSpPr>
      <p:grpSpPr>
        <a:xfrm>
          <a:off x="0" y="0"/>
          <a:ext cx="0" cy="0"/>
          <a:chOff x="0" y="0"/>
          <a:chExt cx="0" cy="0"/>
        </a:xfrm>
      </p:grpSpPr>
      <p:sp>
        <p:nvSpPr>
          <p:cNvPr id="675" name="Google Shape;675;p61"/>
          <p:cNvSpPr txBox="1"/>
          <p:nvPr/>
        </p:nvSpPr>
        <p:spPr>
          <a:xfrm>
            <a:off x="458985" y="1003217"/>
            <a:ext cx="42294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CSS dan debugging</a:t>
            </a:r>
            <a:endParaRPr b="1" sz="1800">
              <a:solidFill>
                <a:srgbClr val="652F67"/>
              </a:solidFill>
              <a:latin typeface="Raleway"/>
              <a:ea typeface="Raleway"/>
              <a:cs typeface="Raleway"/>
              <a:sym typeface="Raleway"/>
            </a:endParaRPr>
          </a:p>
        </p:txBody>
      </p:sp>
      <p:sp>
        <p:nvSpPr>
          <p:cNvPr id="676" name="Google Shape;676;p61"/>
          <p:cNvSpPr txBox="1"/>
          <p:nvPr/>
        </p:nvSpPr>
        <p:spPr>
          <a:xfrm>
            <a:off x="458975" y="1217425"/>
            <a:ext cx="4634400" cy="31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rgbClr val="434343"/>
                </a:solidFill>
                <a:latin typeface="Raleway"/>
                <a:ea typeface="Raleway"/>
                <a:cs typeface="Raleway"/>
                <a:sym typeface="Raleway"/>
              </a:rPr>
              <a:t>Sama seperti HTML, CSS adalah </a:t>
            </a:r>
            <a:r>
              <a:rPr i="1" lang="en" sz="1100">
                <a:solidFill>
                  <a:srgbClr val="434343"/>
                </a:solidFill>
                <a:latin typeface="Raleway"/>
                <a:ea typeface="Raleway"/>
                <a:cs typeface="Raleway"/>
                <a:sym typeface="Raleway"/>
              </a:rPr>
              <a:t>permisif</a:t>
            </a:r>
            <a:r>
              <a:rPr lang="en" sz="1100">
                <a:solidFill>
                  <a:srgbClr val="434343"/>
                </a:solidFill>
                <a:latin typeface="Raleway"/>
                <a:ea typeface="Raleway"/>
                <a:cs typeface="Raleway"/>
                <a:sym typeface="Raleway"/>
              </a:rPr>
              <a:t>. Dalam kasus CSS, jika deklarasi tidak valid (mengandung kesalahan syntax, atau browser tidak mendukung fitur itu), browser akan mengabaikan sepenuhnya dan beralih ke yang berikutnya. Jika selector tidak valid, maka selector tidak akan memilih apa pun, dan seluruh aturan tidak akan melakukan apa pun. Sekali lagi, browser hanya beralih ke aturan berikutnya. Ini bagus dalam banyak hal. Dalam banyak kasus, konten kita akan ditampilkan kepada user kita, bahkan jika itu tidak ditata dengan benar. Tetapi ini tidak terlalu membantu ketika kita mencoba men-debug masalah dan kita bahkan tidak mendapatkan pesan kesalahan apa pun untuk membantu kita menemukannya. Ini bahkan lebih menyakitkan ketika konten tidak dapat dilihat oleh user kita. Mungkin styling yang kritis tidak diterapkan, mengakibatkan tata letak yang salah?</a:t>
            </a:r>
            <a:endParaRPr sz="1100">
              <a:solidFill>
                <a:srgbClr val="434343"/>
              </a:solidFill>
              <a:latin typeface="Raleway"/>
              <a:ea typeface="Raleway"/>
              <a:cs typeface="Raleway"/>
              <a:sym typeface="Raleway"/>
            </a:endParaRPr>
          </a:p>
          <a:p>
            <a:pPr indent="0" lvl="0" marL="0" rtl="0" algn="l">
              <a:lnSpc>
                <a:spcPct val="115000"/>
              </a:lnSpc>
              <a:spcBef>
                <a:spcPts val="1200"/>
              </a:spcBef>
              <a:spcAft>
                <a:spcPts val="1200"/>
              </a:spcAft>
              <a:buNone/>
            </a:pPr>
            <a:r>
              <a:rPr lang="en" sz="1100">
                <a:solidFill>
                  <a:srgbClr val="434343"/>
                </a:solidFill>
                <a:latin typeface="Raleway"/>
                <a:ea typeface="Raleway"/>
                <a:cs typeface="Raleway"/>
                <a:sym typeface="Raleway"/>
              </a:rPr>
              <a:t>Untungnya ada beberapa tools yang tersedia untuk membantu kita. Mari kita lihat ini sekarang.</a:t>
            </a:r>
            <a:endParaRPr sz="1100">
              <a:solidFill>
                <a:srgbClr val="434343"/>
              </a:solidFill>
              <a:latin typeface="Raleway"/>
              <a:ea typeface="Raleway"/>
              <a:cs typeface="Raleway"/>
              <a:sym typeface="Raleway"/>
            </a:endParaRPr>
          </a:p>
        </p:txBody>
      </p:sp>
      <p:pic>
        <p:nvPicPr>
          <p:cNvPr id="677" name="Google Shape;677;p61"/>
          <p:cNvPicPr preferRelativeResize="0"/>
          <p:nvPr/>
        </p:nvPicPr>
        <p:blipFill>
          <a:blip r:embed="rId3">
            <a:alphaModFix/>
          </a:blip>
          <a:stretch>
            <a:fillRect/>
          </a:stretch>
        </p:blipFill>
        <p:spPr>
          <a:xfrm>
            <a:off x="5093376" y="1035912"/>
            <a:ext cx="3555323" cy="3555323"/>
          </a:xfrm>
          <a:prstGeom prst="rect">
            <a:avLst/>
          </a:prstGeom>
          <a:noFill/>
          <a:ln>
            <a:noFill/>
          </a:ln>
        </p:spPr>
      </p:pic>
      <p:sp>
        <p:nvSpPr>
          <p:cNvPr id="678" name="Google Shape;678;p61"/>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79" name="Google Shape;679;p61"/>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Debugging CSS</a:t>
            </a:r>
            <a:endParaRPr sz="1100">
              <a:solidFill>
                <a:srgbClr val="FFFFFF"/>
              </a:solidFill>
              <a:latin typeface="Lato Black"/>
              <a:ea typeface="Lato Black"/>
              <a:cs typeface="Lato Black"/>
              <a:sym typeface="Lato Black"/>
            </a:endParaRPr>
          </a:p>
        </p:txBody>
      </p:sp>
      <p:sp>
        <p:nvSpPr>
          <p:cNvPr id="680" name="Google Shape;680;p61"/>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81" name="Google Shape;681;p61"/>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82" name="Google Shape;682;p61"/>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683" name="Google Shape;683;p61"/>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727950" y="1271300"/>
            <a:ext cx="2194800" cy="26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7A625"/>
                </a:solidFill>
                <a:latin typeface="Raleway"/>
                <a:ea typeface="Raleway"/>
                <a:cs typeface="Raleway"/>
                <a:sym typeface="Raleway"/>
              </a:rPr>
              <a:t>CSS </a:t>
            </a:r>
            <a:r>
              <a:rPr lang="en" sz="2400">
                <a:solidFill>
                  <a:srgbClr val="FFFFFF"/>
                </a:solidFill>
                <a:latin typeface="Raleway Thin"/>
                <a:ea typeface="Raleway Thin"/>
                <a:cs typeface="Raleway Thin"/>
                <a:sym typeface="Raleway Thin"/>
              </a:rPr>
              <a:t>adalah </a:t>
            </a:r>
            <a:r>
              <a:rPr b="1" lang="en" sz="2400">
                <a:solidFill>
                  <a:srgbClr val="FFFFFF"/>
                </a:solidFill>
                <a:latin typeface="Raleway"/>
                <a:ea typeface="Raleway"/>
                <a:cs typeface="Raleway"/>
                <a:sym typeface="Raleway"/>
              </a:rPr>
              <a:t>bahasa </a:t>
            </a:r>
            <a:r>
              <a:rPr lang="en" sz="2400">
                <a:solidFill>
                  <a:srgbClr val="FFFFFF"/>
                </a:solidFill>
                <a:latin typeface="Raleway Thin"/>
                <a:ea typeface="Raleway Thin"/>
                <a:cs typeface="Raleway Thin"/>
                <a:sym typeface="Raleway Thin"/>
              </a:rPr>
              <a:t>untuk </a:t>
            </a:r>
            <a:r>
              <a:rPr b="1" lang="en" sz="2400">
                <a:solidFill>
                  <a:srgbClr val="F2AB2F"/>
                </a:solidFill>
                <a:latin typeface="Raleway"/>
                <a:ea typeface="Raleway"/>
                <a:cs typeface="Raleway"/>
                <a:sym typeface="Raleway"/>
              </a:rPr>
              <a:t>menentukan</a:t>
            </a:r>
            <a:endParaRPr b="1" sz="2400">
              <a:solidFill>
                <a:srgbClr val="F2AB2F"/>
              </a:solidFill>
              <a:latin typeface="Raleway"/>
              <a:ea typeface="Raleway"/>
              <a:cs typeface="Raleway"/>
              <a:sym typeface="Raleway"/>
            </a:endParaRPr>
          </a:p>
          <a:p>
            <a:pPr indent="0" lvl="0" marL="0" rtl="0" algn="l">
              <a:spcBef>
                <a:spcPts val="0"/>
              </a:spcBef>
              <a:spcAft>
                <a:spcPts val="0"/>
              </a:spcAft>
              <a:buNone/>
            </a:pPr>
            <a:r>
              <a:rPr lang="en" sz="2400">
                <a:solidFill>
                  <a:srgbClr val="FFFFFF"/>
                </a:solidFill>
                <a:latin typeface="Raleway Thin"/>
                <a:ea typeface="Raleway Thin"/>
                <a:cs typeface="Raleway Thin"/>
                <a:sym typeface="Raleway Thin"/>
              </a:rPr>
              <a:t>bagaimana</a:t>
            </a:r>
            <a:endParaRPr sz="2400">
              <a:solidFill>
                <a:srgbClr val="FFFFFF"/>
              </a:solidFill>
              <a:latin typeface="Raleway Thin"/>
              <a:ea typeface="Raleway Thin"/>
              <a:cs typeface="Raleway Thin"/>
              <a:sym typeface="Raleway Thin"/>
            </a:endParaRPr>
          </a:p>
          <a:p>
            <a:pPr indent="0" lvl="0" marL="0" rtl="0" algn="l">
              <a:spcBef>
                <a:spcPts val="0"/>
              </a:spcBef>
              <a:spcAft>
                <a:spcPts val="0"/>
              </a:spcAft>
              <a:buNone/>
            </a:pPr>
            <a:r>
              <a:rPr b="1" lang="en" sz="2400">
                <a:solidFill>
                  <a:srgbClr val="FFFFFF"/>
                </a:solidFill>
                <a:latin typeface="Raleway"/>
                <a:ea typeface="Raleway"/>
                <a:cs typeface="Raleway"/>
                <a:sym typeface="Raleway"/>
              </a:rPr>
              <a:t>dokumen</a:t>
            </a:r>
            <a:endParaRPr sz="2400">
              <a:solidFill>
                <a:srgbClr val="FFFFFF"/>
              </a:solidFill>
              <a:latin typeface="Raleway Thin"/>
              <a:ea typeface="Raleway Thin"/>
              <a:cs typeface="Raleway Thin"/>
              <a:sym typeface="Raleway Thin"/>
            </a:endParaRPr>
          </a:p>
          <a:p>
            <a:pPr indent="0" lvl="0" marL="0" rtl="0" algn="l">
              <a:spcBef>
                <a:spcPts val="0"/>
              </a:spcBef>
              <a:spcAft>
                <a:spcPts val="0"/>
              </a:spcAft>
              <a:buNone/>
            </a:pPr>
            <a:r>
              <a:rPr lang="en" sz="2400">
                <a:solidFill>
                  <a:srgbClr val="FFFFFF"/>
                </a:solidFill>
                <a:latin typeface="Raleway Thin"/>
                <a:ea typeface="Raleway Thin"/>
                <a:cs typeface="Raleway Thin"/>
                <a:sym typeface="Raleway Thin"/>
              </a:rPr>
              <a:t>itu </a:t>
            </a:r>
            <a:r>
              <a:rPr b="1" lang="en" sz="2400">
                <a:solidFill>
                  <a:srgbClr val="FFFFFF"/>
                </a:solidFill>
                <a:latin typeface="Raleway"/>
                <a:ea typeface="Raleway"/>
                <a:cs typeface="Raleway"/>
                <a:sym typeface="Raleway"/>
              </a:rPr>
              <a:t>disajikan</a:t>
            </a:r>
            <a:endParaRPr b="1" sz="3600">
              <a:solidFill>
                <a:srgbClr val="F7A625"/>
              </a:solidFill>
              <a:latin typeface="Raleway"/>
              <a:ea typeface="Raleway"/>
              <a:cs typeface="Raleway"/>
              <a:sym typeface="Raleway"/>
            </a:endParaRPr>
          </a:p>
        </p:txBody>
      </p:sp>
      <p:sp>
        <p:nvSpPr>
          <p:cNvPr id="88" name="Google Shape;88;p17"/>
          <p:cNvSpPr/>
          <p:nvPr/>
        </p:nvSpPr>
        <p:spPr>
          <a:xfrm>
            <a:off x="3656425" y="50"/>
            <a:ext cx="5487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7"/>
          <p:cNvPicPr preferRelativeResize="0"/>
          <p:nvPr/>
        </p:nvPicPr>
        <p:blipFill rotWithShape="1">
          <a:blip r:embed="rId3">
            <a:alphaModFix/>
          </a:blip>
          <a:srcRect b="0" l="0" r="0" t="13247"/>
          <a:stretch/>
        </p:blipFill>
        <p:spPr>
          <a:xfrm>
            <a:off x="4642150" y="1261299"/>
            <a:ext cx="3516149" cy="1493475"/>
          </a:xfrm>
          <a:prstGeom prst="rect">
            <a:avLst/>
          </a:prstGeom>
          <a:noFill/>
          <a:ln>
            <a:noFill/>
          </a:ln>
          <a:effectLst>
            <a:outerShdw blurRad="200025" rotWithShape="0" algn="bl" dir="5400000" dist="19050">
              <a:srgbClr val="000000">
                <a:alpha val="30000"/>
              </a:srgbClr>
            </a:outerShdw>
          </a:effectLst>
        </p:spPr>
      </p:pic>
      <p:pic>
        <p:nvPicPr>
          <p:cNvPr id="90" name="Google Shape;90;p17"/>
          <p:cNvPicPr preferRelativeResize="0"/>
          <p:nvPr/>
        </p:nvPicPr>
        <p:blipFill>
          <a:blip r:embed="rId4">
            <a:alphaModFix/>
          </a:blip>
          <a:stretch>
            <a:fillRect/>
          </a:stretch>
        </p:blipFill>
        <p:spPr>
          <a:xfrm>
            <a:off x="4642150" y="3413761"/>
            <a:ext cx="3516149" cy="1162476"/>
          </a:xfrm>
          <a:prstGeom prst="rect">
            <a:avLst/>
          </a:prstGeom>
          <a:noFill/>
          <a:ln>
            <a:noFill/>
          </a:ln>
          <a:effectLst>
            <a:outerShdw blurRad="200025" rotWithShape="0" algn="bl" dir="5400000" dist="19050">
              <a:srgbClr val="000000">
                <a:alpha val="20000"/>
              </a:srgbClr>
            </a:outerShdw>
          </a:effectLst>
        </p:spPr>
      </p:pic>
      <p:sp>
        <p:nvSpPr>
          <p:cNvPr id="91" name="Google Shape;91;p17"/>
          <p:cNvSpPr txBox="1"/>
          <p:nvPr/>
        </p:nvSpPr>
        <p:spPr>
          <a:xfrm>
            <a:off x="5712325" y="802113"/>
            <a:ext cx="1375800" cy="47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733572"/>
                </a:solidFill>
                <a:latin typeface="Raleway"/>
                <a:ea typeface="Raleway"/>
                <a:cs typeface="Raleway"/>
                <a:sym typeface="Raleway"/>
              </a:rPr>
              <a:t>Dari ini</a:t>
            </a:r>
            <a:endParaRPr b="1">
              <a:solidFill>
                <a:srgbClr val="733572"/>
              </a:solidFill>
              <a:latin typeface="Raleway"/>
              <a:ea typeface="Raleway"/>
              <a:cs typeface="Raleway"/>
              <a:sym typeface="Raleway"/>
            </a:endParaRPr>
          </a:p>
        </p:txBody>
      </p:sp>
      <p:sp>
        <p:nvSpPr>
          <p:cNvPr id="92" name="Google Shape;92;p17"/>
          <p:cNvSpPr txBox="1"/>
          <p:nvPr/>
        </p:nvSpPr>
        <p:spPr>
          <a:xfrm>
            <a:off x="5712325" y="2987963"/>
            <a:ext cx="1375800" cy="47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733572"/>
                </a:solidFill>
                <a:latin typeface="Raleway"/>
                <a:ea typeface="Raleway"/>
                <a:cs typeface="Raleway"/>
                <a:sym typeface="Raleway"/>
              </a:rPr>
              <a:t>Menjadi ini</a:t>
            </a:r>
            <a:endParaRPr b="1">
              <a:solidFill>
                <a:srgbClr val="733572"/>
              </a:solidFill>
              <a:latin typeface="Raleway"/>
              <a:ea typeface="Raleway"/>
              <a:cs typeface="Raleway"/>
              <a:sym typeface="Raleway"/>
            </a:endParaRPr>
          </a:p>
        </p:txBody>
      </p:sp>
      <p:sp>
        <p:nvSpPr>
          <p:cNvPr id="93" name="Google Shape;93;p17"/>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94" name="Google Shape;94;p17"/>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CSS</a:t>
            </a:r>
            <a:endParaRPr b="0" i="0" sz="1100" u="none" cap="none" strike="noStrike">
              <a:solidFill>
                <a:srgbClr val="FFFFFF"/>
              </a:solidFill>
              <a:latin typeface="Lato Black"/>
              <a:ea typeface="Lato Black"/>
              <a:cs typeface="Lato Black"/>
              <a:sym typeface="Lato Black"/>
            </a:endParaRPr>
          </a:p>
        </p:txBody>
      </p:sp>
      <p:sp>
        <p:nvSpPr>
          <p:cNvPr id="95" name="Google Shape;95;p17"/>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96" name="Google Shape;96;p17"/>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97" name="Google Shape;97;p17"/>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98" name="Google Shape;98;p17"/>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7" name="Shape 687"/>
        <p:cNvGrpSpPr/>
        <p:nvPr/>
      </p:nvGrpSpPr>
      <p:grpSpPr>
        <a:xfrm>
          <a:off x="0" y="0"/>
          <a:ext cx="0" cy="0"/>
          <a:chOff x="0" y="0"/>
          <a:chExt cx="0" cy="0"/>
        </a:xfrm>
      </p:grpSpPr>
      <p:sp>
        <p:nvSpPr>
          <p:cNvPr id="688" name="Google Shape;688;p62"/>
          <p:cNvSpPr txBox="1"/>
          <p:nvPr/>
        </p:nvSpPr>
        <p:spPr>
          <a:xfrm>
            <a:off x="458985" y="1409542"/>
            <a:ext cx="42294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Menginspeksi DOM dan CSS</a:t>
            </a:r>
            <a:endParaRPr b="1" sz="1800">
              <a:solidFill>
                <a:srgbClr val="652F67"/>
              </a:solidFill>
              <a:latin typeface="Raleway"/>
              <a:ea typeface="Raleway"/>
              <a:cs typeface="Raleway"/>
              <a:sym typeface="Raleway"/>
            </a:endParaRPr>
          </a:p>
        </p:txBody>
      </p:sp>
      <p:sp>
        <p:nvSpPr>
          <p:cNvPr id="689" name="Google Shape;689;p62"/>
          <p:cNvSpPr txBox="1"/>
          <p:nvPr/>
        </p:nvSpPr>
        <p:spPr>
          <a:xfrm>
            <a:off x="458975" y="1776150"/>
            <a:ext cx="4592700" cy="19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rgbClr val="434343"/>
                </a:solidFill>
                <a:latin typeface="Raleway"/>
                <a:ea typeface="Raleway"/>
                <a:cs typeface="Raleway"/>
                <a:sym typeface="Raleway"/>
              </a:rPr>
              <a:t>Saat ini, semua </a:t>
            </a:r>
            <a:r>
              <a:rPr i="1" lang="en" sz="1100">
                <a:solidFill>
                  <a:srgbClr val="434343"/>
                </a:solidFill>
                <a:latin typeface="Raleway"/>
                <a:ea typeface="Raleway"/>
                <a:cs typeface="Raleway"/>
                <a:sym typeface="Raleway"/>
              </a:rPr>
              <a:t>web browser </a:t>
            </a:r>
            <a:r>
              <a:rPr lang="en" sz="1100">
                <a:solidFill>
                  <a:srgbClr val="434343"/>
                </a:solidFill>
                <a:latin typeface="Raleway"/>
                <a:ea typeface="Raleway"/>
                <a:cs typeface="Raleway"/>
                <a:sym typeface="Raleway"/>
              </a:rPr>
              <a:t>menyediakan </a:t>
            </a:r>
            <a:r>
              <a:rPr b="1" i="1" lang="en" sz="1100">
                <a:solidFill>
                  <a:srgbClr val="434343"/>
                </a:solidFill>
                <a:latin typeface="Raleway"/>
                <a:ea typeface="Raleway"/>
                <a:cs typeface="Raleway"/>
                <a:sym typeface="Raleway"/>
              </a:rPr>
              <a:t>tools developer</a:t>
            </a:r>
            <a:r>
              <a:rPr lang="en" sz="1100">
                <a:solidFill>
                  <a:srgbClr val="434343"/>
                </a:solidFill>
                <a:latin typeface="Raleway"/>
                <a:ea typeface="Raleway"/>
                <a:cs typeface="Raleway"/>
                <a:sym typeface="Raleway"/>
              </a:rPr>
              <a:t> yang dibuat untuk membantu kita memeriksa dan memahami halaman web. Di antara berbagai tools yang disediakan, ada dua yang tersedia di semua browser yaitu: </a:t>
            </a:r>
            <a:r>
              <a:rPr b="1" lang="en" sz="1100">
                <a:solidFill>
                  <a:srgbClr val="434343"/>
                </a:solidFill>
                <a:latin typeface="Raleway"/>
                <a:ea typeface="Raleway"/>
                <a:cs typeface="Raleway"/>
                <a:sym typeface="Raleway"/>
              </a:rPr>
              <a:t>DOM Inspector </a:t>
            </a:r>
            <a:r>
              <a:rPr lang="en" sz="1100">
                <a:solidFill>
                  <a:srgbClr val="434343"/>
                </a:solidFill>
                <a:latin typeface="Raleway"/>
                <a:ea typeface="Raleway"/>
                <a:cs typeface="Raleway"/>
                <a:sym typeface="Raleway"/>
              </a:rPr>
              <a:t>dan</a:t>
            </a:r>
            <a:r>
              <a:rPr b="1" lang="en" sz="1100">
                <a:solidFill>
                  <a:srgbClr val="434343"/>
                </a:solidFill>
                <a:latin typeface="Raleway"/>
                <a:ea typeface="Raleway"/>
                <a:cs typeface="Raleway"/>
                <a:sym typeface="Raleway"/>
              </a:rPr>
              <a:t> CSS Editor</a:t>
            </a:r>
            <a:r>
              <a:rPr lang="en" sz="1100">
                <a:solidFill>
                  <a:srgbClr val="434343"/>
                </a:solidFill>
                <a:latin typeface="Raleway"/>
                <a:ea typeface="Raleway"/>
                <a:cs typeface="Raleway"/>
                <a:sym typeface="Raleway"/>
              </a:rPr>
              <a:t>, yang tersedia pada Firefox di halaman </a:t>
            </a:r>
            <a:r>
              <a:rPr i="1" lang="en" sz="1100">
                <a:solidFill>
                  <a:srgbClr val="434343"/>
                </a:solidFill>
                <a:latin typeface="Raleway"/>
                <a:ea typeface="Raleway"/>
                <a:cs typeface="Raleway"/>
                <a:sym typeface="Raleway"/>
              </a:rPr>
              <a:t>inspector tool</a:t>
            </a:r>
            <a:r>
              <a:rPr lang="en" sz="1100">
                <a:solidFill>
                  <a:srgbClr val="434343"/>
                </a:solidFill>
                <a:latin typeface="Raleway"/>
                <a:ea typeface="Raleway"/>
                <a:cs typeface="Raleway"/>
                <a:sym typeface="Raleway"/>
              </a:rPr>
              <a:t>.</a:t>
            </a:r>
            <a:endParaRPr sz="1100">
              <a:solidFill>
                <a:srgbClr val="434343"/>
              </a:solidFill>
              <a:latin typeface="Raleway"/>
              <a:ea typeface="Raleway"/>
              <a:cs typeface="Raleway"/>
              <a:sym typeface="Raleway"/>
            </a:endParaRPr>
          </a:p>
          <a:p>
            <a:pPr indent="0" lvl="0" marL="0" rtl="0" algn="l">
              <a:lnSpc>
                <a:spcPct val="115000"/>
              </a:lnSpc>
              <a:spcBef>
                <a:spcPts val="1200"/>
              </a:spcBef>
              <a:spcAft>
                <a:spcPts val="1200"/>
              </a:spcAft>
              <a:buNone/>
            </a:pPr>
            <a:r>
              <a:rPr lang="en" sz="1100">
                <a:solidFill>
                  <a:srgbClr val="434343"/>
                </a:solidFill>
                <a:latin typeface="Raleway"/>
                <a:ea typeface="Raleway"/>
                <a:cs typeface="Raleway"/>
                <a:sym typeface="Raleway"/>
              </a:rPr>
              <a:t>Kita telah melihat Inspektur DOM di </a:t>
            </a:r>
            <a:r>
              <a:rPr i="1" lang="en" sz="1100">
                <a:solidFill>
                  <a:srgbClr val="434343"/>
                </a:solidFill>
                <a:latin typeface="Raleway"/>
                <a:ea typeface="Raleway"/>
                <a:cs typeface="Raleway"/>
                <a:sym typeface="Raleway"/>
              </a:rPr>
              <a:t>Debugging</a:t>
            </a:r>
            <a:r>
              <a:rPr lang="en" sz="1100">
                <a:solidFill>
                  <a:srgbClr val="434343"/>
                </a:solidFill>
                <a:latin typeface="Raleway"/>
                <a:ea typeface="Raleway"/>
                <a:cs typeface="Raleway"/>
                <a:sym typeface="Raleway"/>
              </a:rPr>
              <a:t> HTML dan bagaimana hal itu dapat digunakan untuk memeriksa HTML. Di sini, kita akan mempelajari bagaimana menggunakan DOM dan CSS Editor secara bersamaan untuk </a:t>
            </a:r>
            <a:r>
              <a:rPr i="1" lang="en" sz="1100">
                <a:solidFill>
                  <a:srgbClr val="434343"/>
                </a:solidFill>
                <a:latin typeface="Raleway"/>
                <a:ea typeface="Raleway"/>
                <a:cs typeface="Raleway"/>
                <a:sym typeface="Raleway"/>
              </a:rPr>
              <a:t>debugging</a:t>
            </a:r>
            <a:r>
              <a:rPr lang="en" sz="1100">
                <a:solidFill>
                  <a:srgbClr val="434343"/>
                </a:solidFill>
                <a:latin typeface="Raleway"/>
                <a:ea typeface="Raleway"/>
                <a:cs typeface="Raleway"/>
                <a:sym typeface="Raleway"/>
              </a:rPr>
              <a:t> masalah yang terdapat pada CSS.</a:t>
            </a:r>
            <a:endParaRPr sz="1100">
              <a:solidFill>
                <a:srgbClr val="434343"/>
              </a:solidFill>
              <a:latin typeface="Raleway"/>
              <a:ea typeface="Raleway"/>
              <a:cs typeface="Raleway"/>
              <a:sym typeface="Raleway"/>
            </a:endParaRPr>
          </a:p>
        </p:txBody>
      </p:sp>
      <p:pic>
        <p:nvPicPr>
          <p:cNvPr id="690" name="Google Shape;690;p62"/>
          <p:cNvPicPr preferRelativeResize="0"/>
          <p:nvPr/>
        </p:nvPicPr>
        <p:blipFill>
          <a:blip r:embed="rId3">
            <a:alphaModFix/>
          </a:blip>
          <a:stretch>
            <a:fillRect/>
          </a:stretch>
        </p:blipFill>
        <p:spPr>
          <a:xfrm>
            <a:off x="5093376" y="1035912"/>
            <a:ext cx="3555323" cy="3555323"/>
          </a:xfrm>
          <a:prstGeom prst="rect">
            <a:avLst/>
          </a:prstGeom>
          <a:noFill/>
          <a:ln>
            <a:noFill/>
          </a:ln>
        </p:spPr>
      </p:pic>
      <p:sp>
        <p:nvSpPr>
          <p:cNvPr id="691" name="Google Shape;691;p62"/>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92" name="Google Shape;692;p62"/>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100"/>
              <a:buFont typeface="Montserrat"/>
              <a:buNone/>
            </a:pPr>
            <a:r>
              <a:rPr lang="en" sz="1100">
                <a:solidFill>
                  <a:schemeClr val="lt1"/>
                </a:solidFill>
                <a:latin typeface="Lato Black"/>
                <a:ea typeface="Lato Black"/>
                <a:cs typeface="Lato Black"/>
                <a:sym typeface="Lato Black"/>
              </a:rPr>
              <a:t>Debugging CSS</a:t>
            </a:r>
            <a:endParaRPr sz="1100">
              <a:solidFill>
                <a:srgbClr val="FFFFFF"/>
              </a:solidFill>
              <a:latin typeface="Lato Black"/>
              <a:ea typeface="Lato Black"/>
              <a:cs typeface="Lato Black"/>
              <a:sym typeface="Lato Black"/>
            </a:endParaRPr>
          </a:p>
        </p:txBody>
      </p:sp>
      <p:sp>
        <p:nvSpPr>
          <p:cNvPr id="693" name="Google Shape;693;p62"/>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94" name="Google Shape;694;p62"/>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95" name="Google Shape;695;p62"/>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696" name="Google Shape;696;p62"/>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2F67"/>
        </a:solidFill>
      </p:bgPr>
    </p:bg>
    <p:spTree>
      <p:nvGrpSpPr>
        <p:cNvPr id="700" name="Shape 700"/>
        <p:cNvGrpSpPr/>
        <p:nvPr/>
      </p:nvGrpSpPr>
      <p:grpSpPr>
        <a:xfrm>
          <a:off x="0" y="0"/>
          <a:ext cx="0" cy="0"/>
          <a:chOff x="0" y="0"/>
          <a:chExt cx="0" cy="0"/>
        </a:xfrm>
      </p:grpSpPr>
      <p:sp>
        <p:nvSpPr>
          <p:cNvPr id="701" name="Google Shape;701;p63"/>
          <p:cNvSpPr txBox="1"/>
          <p:nvPr/>
        </p:nvSpPr>
        <p:spPr>
          <a:xfrm>
            <a:off x="615600" y="2309850"/>
            <a:ext cx="7991400" cy="5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Latihan CSS</a:t>
            </a:r>
            <a:endParaRPr b="1" sz="4800">
              <a:solidFill>
                <a:srgbClr val="FFFFFF"/>
              </a:solidFill>
              <a:latin typeface="Raleway"/>
              <a:ea typeface="Raleway"/>
              <a:cs typeface="Raleway"/>
              <a:sym typeface="Raleway"/>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2C34"/>
        </a:solidFill>
      </p:bgPr>
    </p:bg>
    <p:spTree>
      <p:nvGrpSpPr>
        <p:cNvPr id="705" name="Shape 705"/>
        <p:cNvGrpSpPr/>
        <p:nvPr/>
      </p:nvGrpSpPr>
      <p:grpSpPr>
        <a:xfrm>
          <a:off x="0" y="0"/>
          <a:ext cx="0" cy="0"/>
          <a:chOff x="0" y="0"/>
          <a:chExt cx="0" cy="0"/>
        </a:xfrm>
      </p:grpSpPr>
      <p:pic>
        <p:nvPicPr>
          <p:cNvPr id="706" name="Google Shape;706;p64"/>
          <p:cNvPicPr preferRelativeResize="0"/>
          <p:nvPr/>
        </p:nvPicPr>
        <p:blipFill>
          <a:blip r:embed="rId3">
            <a:alphaModFix/>
          </a:blip>
          <a:stretch>
            <a:fillRect/>
          </a:stretch>
        </p:blipFill>
        <p:spPr>
          <a:xfrm>
            <a:off x="524825" y="1000350"/>
            <a:ext cx="3669975" cy="3826150"/>
          </a:xfrm>
          <a:prstGeom prst="rect">
            <a:avLst/>
          </a:prstGeom>
          <a:noFill/>
          <a:ln>
            <a:noFill/>
          </a:ln>
        </p:spPr>
      </p:pic>
      <p:sp>
        <p:nvSpPr>
          <p:cNvPr id="707" name="Google Shape;707;p64"/>
          <p:cNvSpPr txBox="1"/>
          <p:nvPr/>
        </p:nvSpPr>
        <p:spPr>
          <a:xfrm>
            <a:off x="245123" y="187650"/>
            <a:ext cx="4229400" cy="36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7A625"/>
                </a:solidFill>
                <a:latin typeface="Raleway"/>
                <a:ea typeface="Raleway"/>
                <a:cs typeface="Raleway"/>
                <a:sym typeface="Raleway"/>
              </a:rPr>
              <a:t>Buat file HTML seperti di bawah ini</a:t>
            </a:r>
            <a:endParaRPr b="1">
              <a:solidFill>
                <a:srgbClr val="F7A625"/>
              </a:solidFill>
              <a:latin typeface="Raleway"/>
              <a:ea typeface="Raleway"/>
              <a:cs typeface="Raleway"/>
              <a:sym typeface="Raleway"/>
            </a:endParaRPr>
          </a:p>
        </p:txBody>
      </p:sp>
      <p:cxnSp>
        <p:nvCxnSpPr>
          <p:cNvPr id="708" name="Google Shape;708;p64"/>
          <p:cNvCxnSpPr/>
          <p:nvPr/>
        </p:nvCxnSpPr>
        <p:spPr>
          <a:xfrm>
            <a:off x="4648575" y="35300"/>
            <a:ext cx="0" cy="5091300"/>
          </a:xfrm>
          <a:prstGeom prst="straightConnector1">
            <a:avLst/>
          </a:prstGeom>
          <a:noFill/>
          <a:ln cap="flat" cmpd="sng" w="9525">
            <a:solidFill>
              <a:srgbClr val="FFFFFF"/>
            </a:solidFill>
            <a:prstDash val="solid"/>
            <a:round/>
            <a:headEnd len="med" w="med" type="none"/>
            <a:tailEnd len="med" w="med" type="none"/>
          </a:ln>
        </p:spPr>
      </p:cxnSp>
      <p:pic>
        <p:nvPicPr>
          <p:cNvPr id="709" name="Google Shape;709;p64"/>
          <p:cNvPicPr preferRelativeResize="0"/>
          <p:nvPr/>
        </p:nvPicPr>
        <p:blipFill>
          <a:blip r:embed="rId4">
            <a:alphaModFix/>
          </a:blip>
          <a:stretch>
            <a:fillRect/>
          </a:stretch>
        </p:blipFill>
        <p:spPr>
          <a:xfrm>
            <a:off x="5963525" y="583987"/>
            <a:ext cx="1724000" cy="4516800"/>
          </a:xfrm>
          <a:prstGeom prst="rect">
            <a:avLst/>
          </a:prstGeom>
          <a:noFill/>
          <a:ln>
            <a:noFill/>
          </a:ln>
        </p:spPr>
      </p:pic>
      <p:sp>
        <p:nvSpPr>
          <p:cNvPr id="710" name="Google Shape;710;p64"/>
          <p:cNvSpPr txBox="1"/>
          <p:nvPr/>
        </p:nvSpPr>
        <p:spPr>
          <a:xfrm>
            <a:off x="5568075" y="187650"/>
            <a:ext cx="2514900" cy="36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7A625"/>
                </a:solidFill>
                <a:latin typeface="Raleway"/>
                <a:ea typeface="Raleway"/>
                <a:cs typeface="Raleway"/>
                <a:sym typeface="Raleway"/>
              </a:rPr>
              <a:t>File CSS Seperti Ini</a:t>
            </a:r>
            <a:endParaRPr b="1">
              <a:solidFill>
                <a:srgbClr val="F7A625"/>
              </a:solidFill>
              <a:latin typeface="Raleway"/>
              <a:ea typeface="Raleway"/>
              <a:cs typeface="Raleway"/>
              <a:sym typeface="Ralew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4" name="Shape 714"/>
        <p:cNvGrpSpPr/>
        <p:nvPr/>
      </p:nvGrpSpPr>
      <p:grpSpPr>
        <a:xfrm>
          <a:off x="0" y="0"/>
          <a:ext cx="0" cy="0"/>
          <a:chOff x="0" y="0"/>
          <a:chExt cx="0" cy="0"/>
        </a:xfrm>
      </p:grpSpPr>
      <p:sp>
        <p:nvSpPr>
          <p:cNvPr id="715" name="Google Shape;715;p65"/>
          <p:cNvSpPr txBox="1"/>
          <p:nvPr/>
        </p:nvSpPr>
        <p:spPr>
          <a:xfrm>
            <a:off x="2360673" y="526930"/>
            <a:ext cx="4229400" cy="36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733572"/>
                </a:solidFill>
                <a:latin typeface="Raleway"/>
                <a:ea typeface="Raleway"/>
                <a:cs typeface="Raleway"/>
                <a:sym typeface="Raleway"/>
              </a:rPr>
              <a:t>Hasilnya seperti ini</a:t>
            </a:r>
            <a:endParaRPr b="1" sz="1800">
              <a:solidFill>
                <a:srgbClr val="733572"/>
              </a:solidFill>
              <a:latin typeface="Raleway"/>
              <a:ea typeface="Raleway"/>
              <a:cs typeface="Raleway"/>
              <a:sym typeface="Raleway"/>
            </a:endParaRPr>
          </a:p>
        </p:txBody>
      </p:sp>
      <p:pic>
        <p:nvPicPr>
          <p:cNvPr id="716" name="Google Shape;716;p65"/>
          <p:cNvPicPr preferRelativeResize="0"/>
          <p:nvPr/>
        </p:nvPicPr>
        <p:blipFill>
          <a:blip r:embed="rId3">
            <a:alphaModFix/>
          </a:blip>
          <a:stretch>
            <a:fillRect/>
          </a:stretch>
        </p:blipFill>
        <p:spPr>
          <a:xfrm>
            <a:off x="473762" y="1089987"/>
            <a:ext cx="3854174" cy="3526575"/>
          </a:xfrm>
          <a:prstGeom prst="rect">
            <a:avLst/>
          </a:prstGeom>
          <a:noFill/>
          <a:ln>
            <a:noFill/>
          </a:ln>
        </p:spPr>
      </p:pic>
      <p:pic>
        <p:nvPicPr>
          <p:cNvPr id="717" name="Google Shape;717;p65"/>
          <p:cNvPicPr preferRelativeResize="0"/>
          <p:nvPr/>
        </p:nvPicPr>
        <p:blipFill>
          <a:blip r:embed="rId4">
            <a:alphaModFix/>
          </a:blip>
          <a:stretch>
            <a:fillRect/>
          </a:stretch>
        </p:blipFill>
        <p:spPr>
          <a:xfrm>
            <a:off x="4931438" y="1171162"/>
            <a:ext cx="3738800" cy="3421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1" name="Shape 721"/>
        <p:cNvGrpSpPr/>
        <p:nvPr/>
      </p:nvGrpSpPr>
      <p:grpSpPr>
        <a:xfrm>
          <a:off x="0" y="0"/>
          <a:ext cx="0" cy="0"/>
          <a:chOff x="0" y="0"/>
          <a:chExt cx="0" cy="0"/>
        </a:xfrm>
      </p:grpSpPr>
      <p:sp>
        <p:nvSpPr>
          <p:cNvPr id="722" name="Google Shape;722;p66"/>
          <p:cNvSpPr txBox="1"/>
          <p:nvPr/>
        </p:nvSpPr>
        <p:spPr>
          <a:xfrm>
            <a:off x="2457310" y="586267"/>
            <a:ext cx="4229400" cy="36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733572"/>
                </a:solidFill>
                <a:latin typeface="Raleway"/>
                <a:ea typeface="Raleway"/>
                <a:cs typeface="Raleway"/>
                <a:sym typeface="Raleway"/>
              </a:rPr>
              <a:t>Coba tekan F12 di browsermu</a:t>
            </a:r>
            <a:endParaRPr b="1" sz="1800">
              <a:solidFill>
                <a:srgbClr val="733572"/>
              </a:solidFill>
              <a:latin typeface="Raleway"/>
              <a:ea typeface="Raleway"/>
              <a:cs typeface="Raleway"/>
              <a:sym typeface="Raleway"/>
            </a:endParaRPr>
          </a:p>
        </p:txBody>
      </p:sp>
      <p:pic>
        <p:nvPicPr>
          <p:cNvPr id="723" name="Google Shape;723;p66"/>
          <p:cNvPicPr preferRelativeResize="0"/>
          <p:nvPr/>
        </p:nvPicPr>
        <p:blipFill>
          <a:blip r:embed="rId3">
            <a:alphaModFix/>
          </a:blip>
          <a:stretch>
            <a:fillRect/>
          </a:stretch>
        </p:blipFill>
        <p:spPr>
          <a:xfrm>
            <a:off x="2807225" y="1034125"/>
            <a:ext cx="3529550" cy="3229949"/>
          </a:xfrm>
          <a:prstGeom prst="rect">
            <a:avLst/>
          </a:prstGeom>
          <a:noFill/>
          <a:ln>
            <a:noFill/>
          </a:ln>
        </p:spPr>
      </p:pic>
      <p:sp>
        <p:nvSpPr>
          <p:cNvPr id="724" name="Google Shape;724;p66"/>
          <p:cNvSpPr txBox="1"/>
          <p:nvPr/>
        </p:nvSpPr>
        <p:spPr>
          <a:xfrm>
            <a:off x="2457310" y="4190617"/>
            <a:ext cx="4229400" cy="36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733572"/>
                </a:solidFill>
                <a:latin typeface="Raleway"/>
                <a:ea typeface="Raleway"/>
                <a:cs typeface="Raleway"/>
                <a:sym typeface="Raleway"/>
              </a:rPr>
              <a:t>Atau inspect elemen</a:t>
            </a:r>
            <a:endParaRPr b="1" sz="1800">
              <a:solidFill>
                <a:srgbClr val="733572"/>
              </a:solidFill>
              <a:latin typeface="Raleway"/>
              <a:ea typeface="Raleway"/>
              <a:cs typeface="Raleway"/>
              <a:sym typeface="Ralewa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2F67"/>
        </a:solidFill>
      </p:bgPr>
    </p:bg>
    <p:spTree>
      <p:nvGrpSpPr>
        <p:cNvPr id="728" name="Shape 728"/>
        <p:cNvGrpSpPr/>
        <p:nvPr/>
      </p:nvGrpSpPr>
      <p:grpSpPr>
        <a:xfrm>
          <a:off x="0" y="0"/>
          <a:ext cx="0" cy="0"/>
          <a:chOff x="0" y="0"/>
          <a:chExt cx="0" cy="0"/>
        </a:xfrm>
      </p:grpSpPr>
      <p:sp>
        <p:nvSpPr>
          <p:cNvPr id="729" name="Google Shape;729;p67"/>
          <p:cNvSpPr txBox="1"/>
          <p:nvPr/>
        </p:nvSpPr>
        <p:spPr>
          <a:xfrm>
            <a:off x="2569175" y="1727900"/>
            <a:ext cx="4028700" cy="3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Lato"/>
                <a:ea typeface="Lato"/>
                <a:cs typeface="Lato"/>
                <a:sym typeface="Lato"/>
              </a:rPr>
              <a:t>Nah, materinya sudah selesai</a:t>
            </a:r>
            <a:endParaRPr b="1" sz="1800">
              <a:solidFill>
                <a:srgbClr val="FFFFFF"/>
              </a:solidFill>
              <a:latin typeface="Lato"/>
              <a:ea typeface="Lato"/>
              <a:cs typeface="Lato"/>
              <a:sym typeface="Lato"/>
            </a:endParaRPr>
          </a:p>
        </p:txBody>
      </p:sp>
      <p:sp>
        <p:nvSpPr>
          <p:cNvPr id="730" name="Google Shape;730;p67"/>
          <p:cNvSpPr txBox="1"/>
          <p:nvPr/>
        </p:nvSpPr>
        <p:spPr>
          <a:xfrm>
            <a:off x="1742250" y="2587000"/>
            <a:ext cx="5659500" cy="5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Lato Black"/>
                <a:ea typeface="Lato Black"/>
                <a:cs typeface="Lato Black"/>
                <a:sym typeface="Lato Black"/>
              </a:rPr>
              <a:t>COBA KITA RANGKUM, YA!</a:t>
            </a:r>
            <a:endParaRPr sz="4800">
              <a:solidFill>
                <a:srgbClr val="FFFFFF"/>
              </a:solidFill>
              <a:latin typeface="Lato Black"/>
              <a:ea typeface="Lato Black"/>
              <a:cs typeface="Lato Black"/>
              <a:sym typeface="Lato Black"/>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4" name="Shape 734"/>
        <p:cNvGrpSpPr/>
        <p:nvPr/>
      </p:nvGrpSpPr>
      <p:grpSpPr>
        <a:xfrm>
          <a:off x="0" y="0"/>
          <a:ext cx="0" cy="0"/>
          <a:chOff x="0" y="0"/>
          <a:chExt cx="0" cy="0"/>
        </a:xfrm>
      </p:grpSpPr>
      <p:sp>
        <p:nvSpPr>
          <p:cNvPr id="735" name="Google Shape;735;p68"/>
          <p:cNvSpPr txBox="1"/>
          <p:nvPr/>
        </p:nvSpPr>
        <p:spPr>
          <a:xfrm>
            <a:off x="458925" y="1188900"/>
            <a:ext cx="3864300" cy="28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latin typeface="Raleway"/>
                <a:ea typeface="Raleway"/>
                <a:cs typeface="Raleway"/>
                <a:sym typeface="Raleway"/>
              </a:rPr>
              <a:t>CSS</a:t>
            </a:r>
            <a:endParaRPr b="1" sz="1200">
              <a:solidFill>
                <a:srgbClr val="434343"/>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sz="1200">
                <a:solidFill>
                  <a:srgbClr val="434343"/>
                </a:solidFill>
                <a:latin typeface="Raleway"/>
                <a:ea typeface="Raleway"/>
                <a:cs typeface="Raleway"/>
                <a:sym typeface="Raleway"/>
              </a:rPr>
              <a:t>Suatu bahasa yang digunakan untuk mengatur tampilan di browser..</a:t>
            </a:r>
            <a:endParaRPr sz="1200">
              <a:solidFill>
                <a:srgbClr val="434343"/>
              </a:solidFill>
              <a:latin typeface="Raleway"/>
              <a:ea typeface="Raleway"/>
              <a:cs typeface="Raleway"/>
              <a:sym typeface="Raleway"/>
            </a:endParaRPr>
          </a:p>
          <a:p>
            <a:pPr indent="0" lvl="0" marL="0" rtl="0" algn="l">
              <a:lnSpc>
                <a:spcPct val="150000"/>
              </a:lnSpc>
              <a:spcBef>
                <a:spcPts val="0"/>
              </a:spcBef>
              <a:spcAft>
                <a:spcPts val="0"/>
              </a:spcAft>
              <a:buNone/>
            </a:pPr>
            <a:r>
              <a:t/>
            </a:r>
            <a:endParaRPr b="1" sz="1200">
              <a:solidFill>
                <a:srgbClr val="434343"/>
              </a:solidFill>
              <a:latin typeface="Raleway"/>
              <a:ea typeface="Raleway"/>
              <a:cs typeface="Raleway"/>
              <a:sym typeface="Raleway"/>
            </a:endParaRPr>
          </a:p>
          <a:p>
            <a:pPr indent="0" lvl="0" marL="0" rtl="0" algn="l">
              <a:lnSpc>
                <a:spcPct val="150000"/>
              </a:lnSpc>
              <a:spcBef>
                <a:spcPts val="0"/>
              </a:spcBef>
              <a:spcAft>
                <a:spcPts val="0"/>
              </a:spcAft>
              <a:buNone/>
            </a:pPr>
            <a:r>
              <a:rPr b="1" lang="en" sz="1200">
                <a:solidFill>
                  <a:srgbClr val="434343"/>
                </a:solidFill>
                <a:latin typeface="Raleway"/>
                <a:ea typeface="Raleway"/>
                <a:cs typeface="Raleway"/>
                <a:sym typeface="Raleway"/>
              </a:rPr>
              <a:t>CSS Selector</a:t>
            </a:r>
            <a:endParaRPr b="1" sz="1200">
              <a:solidFill>
                <a:srgbClr val="434343"/>
              </a:solidFill>
              <a:latin typeface="Raleway"/>
              <a:ea typeface="Raleway"/>
              <a:cs typeface="Raleway"/>
              <a:sym typeface="Raleway"/>
            </a:endParaRPr>
          </a:p>
          <a:p>
            <a:pPr indent="0" lvl="0" marL="0" rtl="0" algn="l">
              <a:lnSpc>
                <a:spcPct val="150000"/>
              </a:lnSpc>
              <a:spcBef>
                <a:spcPts val="0"/>
              </a:spcBef>
              <a:spcAft>
                <a:spcPts val="0"/>
              </a:spcAft>
              <a:buNone/>
            </a:pPr>
            <a:r>
              <a:rPr b="1" lang="en" sz="1000">
                <a:solidFill>
                  <a:srgbClr val="434343"/>
                </a:solidFill>
                <a:latin typeface="Roboto Mono"/>
                <a:ea typeface="Roboto Mono"/>
                <a:cs typeface="Roboto Mono"/>
                <a:sym typeface="Roboto Mono"/>
              </a:rPr>
              <a:t>.sesuatu</a:t>
            </a:r>
            <a:endParaRPr sz="1000">
              <a:solidFill>
                <a:srgbClr val="43434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434343"/>
                </a:solidFill>
                <a:latin typeface="Raleway"/>
                <a:ea typeface="Raleway"/>
                <a:cs typeface="Raleway"/>
                <a:sym typeface="Raleway"/>
              </a:rPr>
              <a:t>menerapkan aturan berdasarkan kelas</a:t>
            </a:r>
            <a:endParaRPr sz="1000">
              <a:solidFill>
                <a:srgbClr val="434343"/>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b="1" lang="en" sz="1000">
                <a:solidFill>
                  <a:srgbClr val="434343"/>
                </a:solidFill>
                <a:latin typeface="Roboto Mono"/>
                <a:ea typeface="Roboto Mono"/>
                <a:cs typeface="Roboto Mono"/>
                <a:sym typeface="Roboto Mono"/>
              </a:rPr>
              <a:t>#sesuatu</a:t>
            </a:r>
            <a:endParaRPr sz="1000">
              <a:solidFill>
                <a:srgbClr val="43434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434343"/>
                </a:solidFill>
                <a:latin typeface="Raleway"/>
                <a:ea typeface="Raleway"/>
                <a:cs typeface="Raleway"/>
                <a:sym typeface="Raleway"/>
              </a:rPr>
              <a:t>menerapkan aturan berdasarkan id</a:t>
            </a:r>
            <a:endParaRPr sz="1000">
              <a:solidFill>
                <a:srgbClr val="434343"/>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b="1" lang="en" sz="1000">
                <a:solidFill>
                  <a:srgbClr val="434343"/>
                </a:solidFill>
                <a:latin typeface="Roboto Mono"/>
                <a:ea typeface="Roboto Mono"/>
                <a:cs typeface="Roboto Mono"/>
                <a:sym typeface="Roboto Mono"/>
              </a:rPr>
              <a:t>p</a:t>
            </a:r>
            <a:endParaRPr sz="1000">
              <a:solidFill>
                <a:srgbClr val="43434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434343"/>
                </a:solidFill>
                <a:latin typeface="Raleway"/>
                <a:ea typeface="Raleway"/>
                <a:cs typeface="Raleway"/>
                <a:sym typeface="Raleway"/>
              </a:rPr>
              <a:t>menerapkan aturan berdasarkan nama elemen</a:t>
            </a:r>
            <a:endParaRPr sz="1000">
              <a:solidFill>
                <a:srgbClr val="434343"/>
              </a:solidFill>
              <a:latin typeface="Raleway"/>
              <a:ea typeface="Raleway"/>
              <a:cs typeface="Raleway"/>
              <a:sym typeface="Raleway"/>
            </a:endParaRPr>
          </a:p>
          <a:p>
            <a:pPr indent="0" lvl="0" marL="0" rtl="0" algn="l">
              <a:lnSpc>
                <a:spcPct val="150000"/>
              </a:lnSpc>
              <a:spcBef>
                <a:spcPts val="0"/>
              </a:spcBef>
              <a:spcAft>
                <a:spcPts val="0"/>
              </a:spcAft>
              <a:buNone/>
            </a:pPr>
            <a:r>
              <a:rPr b="1" lang="en" sz="1000">
                <a:solidFill>
                  <a:srgbClr val="434343"/>
                </a:solidFill>
                <a:latin typeface="Roboto Mono"/>
                <a:ea typeface="Roboto Mono"/>
                <a:cs typeface="Roboto Mono"/>
                <a:sym typeface="Roboto Mono"/>
              </a:rPr>
              <a:t>input[type=”text”]</a:t>
            </a:r>
            <a:endParaRPr sz="1000">
              <a:solidFill>
                <a:srgbClr val="434343"/>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rgbClr val="434343"/>
                </a:solidFill>
                <a:latin typeface="Raleway"/>
                <a:ea typeface="Raleway"/>
                <a:cs typeface="Raleway"/>
                <a:sym typeface="Raleway"/>
              </a:rPr>
              <a:t>menerapkan aturan berdasarkan atribut dari sesuatu yang dipilih.</a:t>
            </a:r>
            <a:endParaRPr sz="1000">
              <a:solidFill>
                <a:srgbClr val="434343"/>
              </a:solidFill>
              <a:latin typeface="Raleway"/>
              <a:ea typeface="Raleway"/>
              <a:cs typeface="Raleway"/>
              <a:sym typeface="Raleway"/>
            </a:endParaRPr>
          </a:p>
        </p:txBody>
      </p:sp>
      <p:sp>
        <p:nvSpPr>
          <p:cNvPr id="736" name="Google Shape;736;p68"/>
          <p:cNvSpPr txBox="1"/>
          <p:nvPr/>
        </p:nvSpPr>
        <p:spPr>
          <a:xfrm>
            <a:off x="4323225" y="1118150"/>
            <a:ext cx="3864300" cy="93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434343"/>
                </a:solidFill>
                <a:latin typeface="Raleway"/>
                <a:ea typeface="Raleway"/>
                <a:cs typeface="Raleway"/>
                <a:sym typeface="Raleway"/>
              </a:rPr>
              <a:t>Komentar di CSS</a:t>
            </a:r>
            <a:endParaRPr b="1" sz="1200">
              <a:solidFill>
                <a:srgbClr val="434343"/>
              </a:solidFill>
              <a:latin typeface="Raleway"/>
              <a:ea typeface="Raleway"/>
              <a:cs typeface="Raleway"/>
              <a:sym typeface="Raleway"/>
            </a:endParaRPr>
          </a:p>
          <a:p>
            <a:pPr indent="0" lvl="0" marL="0" rtl="0" algn="l">
              <a:lnSpc>
                <a:spcPct val="150000"/>
              </a:lnSpc>
              <a:spcBef>
                <a:spcPts val="0"/>
              </a:spcBef>
              <a:spcAft>
                <a:spcPts val="0"/>
              </a:spcAft>
              <a:buNone/>
            </a:pPr>
            <a:r>
              <a:rPr b="1" lang="en" sz="1000">
                <a:solidFill>
                  <a:srgbClr val="434343"/>
                </a:solidFill>
                <a:latin typeface="Roboto Mono"/>
                <a:ea typeface="Roboto Mono"/>
                <a:cs typeface="Roboto Mono"/>
                <a:sym typeface="Roboto Mono"/>
              </a:rPr>
              <a:t>/* Tulisan ini bakal dicuekin browser :( */</a:t>
            </a:r>
            <a:endParaRPr b="1" sz="1200">
              <a:solidFill>
                <a:srgbClr val="434343"/>
              </a:solidFill>
              <a:latin typeface="Raleway"/>
              <a:ea typeface="Raleway"/>
              <a:cs typeface="Raleway"/>
              <a:sym typeface="Raleway"/>
            </a:endParaRPr>
          </a:p>
        </p:txBody>
      </p:sp>
      <p:sp>
        <p:nvSpPr>
          <p:cNvPr id="737" name="Google Shape;737;p68"/>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38" name="Google Shape;738;p68"/>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Rangkuman</a:t>
            </a:r>
            <a:endParaRPr b="0" i="0" sz="1100" u="none" cap="none" strike="noStrike">
              <a:solidFill>
                <a:srgbClr val="FFFFFF"/>
              </a:solidFill>
              <a:latin typeface="Lato Black"/>
              <a:ea typeface="Lato Black"/>
              <a:cs typeface="Lato Black"/>
              <a:sym typeface="Lato Black"/>
            </a:endParaRPr>
          </a:p>
        </p:txBody>
      </p:sp>
      <p:sp>
        <p:nvSpPr>
          <p:cNvPr id="739" name="Google Shape;739;p68"/>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40" name="Google Shape;740;p68"/>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41" name="Google Shape;741;p68"/>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742" name="Google Shape;742;p68"/>
          <p:cNvPicPr preferRelativeResize="0"/>
          <p:nvPr/>
        </p:nvPicPr>
        <p:blipFill rotWithShape="1">
          <a:blip r:embed="rId3">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69"/>
          <p:cNvSpPr txBox="1"/>
          <p:nvPr/>
        </p:nvSpPr>
        <p:spPr>
          <a:xfrm>
            <a:off x="1557000" y="2104000"/>
            <a:ext cx="6030000" cy="8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Lato Black"/>
                <a:ea typeface="Lato Black"/>
                <a:cs typeface="Lato Black"/>
                <a:sym typeface="Lato Black"/>
              </a:rPr>
              <a:t>Kita coba praktekkan pelajaran hari ini ya!</a:t>
            </a:r>
            <a:endParaRPr sz="3600">
              <a:solidFill>
                <a:srgbClr val="FFFFFF"/>
              </a:solidFill>
              <a:latin typeface="Lato Black"/>
              <a:ea typeface="Lato Black"/>
              <a:cs typeface="Lato Black"/>
              <a:sym typeface="Lato Black"/>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1" name="Shape 751"/>
        <p:cNvGrpSpPr/>
        <p:nvPr/>
      </p:nvGrpSpPr>
      <p:grpSpPr>
        <a:xfrm>
          <a:off x="0" y="0"/>
          <a:ext cx="0" cy="0"/>
          <a:chOff x="0" y="0"/>
          <a:chExt cx="0" cy="0"/>
        </a:xfrm>
      </p:grpSpPr>
      <p:sp>
        <p:nvSpPr>
          <p:cNvPr id="752" name="Google Shape;752;p70"/>
          <p:cNvSpPr txBox="1"/>
          <p:nvPr/>
        </p:nvSpPr>
        <p:spPr>
          <a:xfrm>
            <a:off x="907275" y="1028100"/>
            <a:ext cx="3826800" cy="354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434343"/>
                </a:solidFill>
                <a:latin typeface="Lato"/>
                <a:ea typeface="Lato"/>
                <a:cs typeface="Lato"/>
                <a:sym typeface="Lato"/>
              </a:rPr>
              <a:t>Buatlah Satu halaman Tentang dirimu</a:t>
            </a:r>
            <a:endParaRPr sz="2400">
              <a:solidFill>
                <a:srgbClr val="434343"/>
              </a:solidFill>
              <a:latin typeface="Lato"/>
              <a:ea typeface="Lato"/>
              <a:cs typeface="Lato"/>
              <a:sym typeface="Lato"/>
            </a:endParaRPr>
          </a:p>
          <a:p>
            <a:pPr indent="0" lvl="0" marL="0" rtl="0" algn="l">
              <a:lnSpc>
                <a:spcPct val="100000"/>
              </a:lnSpc>
              <a:spcBef>
                <a:spcPts val="0"/>
              </a:spcBef>
              <a:spcAft>
                <a:spcPts val="0"/>
              </a:spcAft>
              <a:buNone/>
            </a:pPr>
            <a:r>
              <a:t/>
            </a:r>
            <a:endParaRPr sz="2400">
              <a:solidFill>
                <a:srgbClr val="434343"/>
              </a:solidFill>
              <a:latin typeface="Lato"/>
              <a:ea typeface="Lato"/>
              <a:cs typeface="Lato"/>
              <a:sym typeface="Lato"/>
            </a:endParaRPr>
          </a:p>
          <a:p>
            <a:pPr indent="-304800" lvl="0" marL="457200" rtl="0" algn="l">
              <a:lnSpc>
                <a:spcPct val="115000"/>
              </a:lnSpc>
              <a:spcBef>
                <a:spcPts val="0"/>
              </a:spcBef>
              <a:spcAft>
                <a:spcPts val="0"/>
              </a:spcAft>
              <a:buClr>
                <a:srgbClr val="434343"/>
              </a:buClr>
              <a:buSzPts val="1200"/>
              <a:buFont typeface="Raleway Thin"/>
              <a:buChar char="●"/>
            </a:pPr>
            <a:r>
              <a:rPr lang="en" sz="1200">
                <a:solidFill>
                  <a:srgbClr val="434343"/>
                </a:solidFill>
                <a:latin typeface="Raleway Thin"/>
                <a:ea typeface="Raleway Thin"/>
                <a:cs typeface="Raleway Thin"/>
                <a:sym typeface="Raleway Thin"/>
              </a:rPr>
              <a:t>Halaman tersebut harus memiliki </a:t>
            </a:r>
            <a:r>
              <a:rPr b="1" lang="en" sz="1200">
                <a:solidFill>
                  <a:srgbClr val="434343"/>
                </a:solidFill>
                <a:latin typeface="Raleway"/>
                <a:ea typeface="Raleway"/>
                <a:cs typeface="Raleway"/>
                <a:sym typeface="Raleway"/>
              </a:rPr>
              <a:t>Biodata</a:t>
            </a:r>
            <a:r>
              <a:rPr lang="en" sz="1200">
                <a:solidFill>
                  <a:srgbClr val="434343"/>
                </a:solidFill>
                <a:latin typeface="Raleway Thin"/>
                <a:ea typeface="Raleway Thin"/>
                <a:cs typeface="Raleway Thin"/>
                <a:sym typeface="Raleway Thin"/>
              </a:rPr>
              <a:t> tentang dirimu (Nama lengkap, TTL, dll)</a:t>
            </a:r>
            <a:endParaRPr sz="1200">
              <a:solidFill>
                <a:srgbClr val="434343"/>
              </a:solidFill>
              <a:latin typeface="Raleway Thin"/>
              <a:ea typeface="Raleway Thin"/>
              <a:cs typeface="Raleway Thin"/>
              <a:sym typeface="Raleway Thin"/>
            </a:endParaRPr>
          </a:p>
          <a:p>
            <a:pPr indent="-304800" lvl="0" marL="457200" rtl="0" algn="l">
              <a:lnSpc>
                <a:spcPct val="115000"/>
              </a:lnSpc>
              <a:spcBef>
                <a:spcPts val="0"/>
              </a:spcBef>
              <a:spcAft>
                <a:spcPts val="0"/>
              </a:spcAft>
              <a:buClr>
                <a:srgbClr val="434343"/>
              </a:buClr>
              <a:buSzPts val="1200"/>
              <a:buFont typeface="Raleway Thin"/>
              <a:buChar char="●"/>
            </a:pPr>
            <a:r>
              <a:rPr lang="en" sz="1200">
                <a:solidFill>
                  <a:srgbClr val="434343"/>
                </a:solidFill>
                <a:latin typeface="Raleway Thin"/>
                <a:ea typeface="Raleway Thin"/>
                <a:cs typeface="Raleway Thin"/>
                <a:sym typeface="Raleway Thin"/>
              </a:rPr>
              <a:t>Tampilkan </a:t>
            </a:r>
            <a:r>
              <a:rPr b="1" lang="en" sz="1200">
                <a:solidFill>
                  <a:srgbClr val="434343"/>
                </a:solidFill>
                <a:latin typeface="Raleway"/>
                <a:ea typeface="Raleway"/>
                <a:cs typeface="Raleway"/>
                <a:sym typeface="Raleway"/>
              </a:rPr>
              <a:t>foto</a:t>
            </a:r>
            <a:r>
              <a:rPr lang="en" sz="1200">
                <a:solidFill>
                  <a:srgbClr val="434343"/>
                </a:solidFill>
                <a:latin typeface="Raleway Thin"/>
                <a:ea typeface="Raleway Thin"/>
                <a:cs typeface="Raleway Thin"/>
                <a:sym typeface="Raleway Thin"/>
              </a:rPr>
              <a:t> dirimu di dalam </a:t>
            </a:r>
            <a:r>
              <a:rPr b="1" lang="en" sz="1200">
                <a:solidFill>
                  <a:srgbClr val="434343"/>
                </a:solidFill>
                <a:latin typeface="Raleway"/>
                <a:ea typeface="Raleway"/>
                <a:cs typeface="Raleway"/>
                <a:sym typeface="Raleway"/>
              </a:rPr>
              <a:t>halaman</a:t>
            </a:r>
            <a:r>
              <a:rPr lang="en" sz="1200">
                <a:solidFill>
                  <a:srgbClr val="434343"/>
                </a:solidFill>
                <a:latin typeface="Raleway Thin"/>
                <a:ea typeface="Raleway Thin"/>
                <a:cs typeface="Raleway Thin"/>
                <a:sym typeface="Raleway Thin"/>
              </a:rPr>
              <a:t> tersebut</a:t>
            </a:r>
            <a:endParaRPr sz="1200">
              <a:solidFill>
                <a:srgbClr val="434343"/>
              </a:solidFill>
              <a:latin typeface="Raleway Thin"/>
              <a:ea typeface="Raleway Thin"/>
              <a:cs typeface="Raleway Thin"/>
              <a:sym typeface="Raleway Thin"/>
            </a:endParaRPr>
          </a:p>
          <a:p>
            <a:pPr indent="-304800" lvl="0" marL="457200" rtl="0" algn="l">
              <a:lnSpc>
                <a:spcPct val="115000"/>
              </a:lnSpc>
              <a:spcBef>
                <a:spcPts val="0"/>
              </a:spcBef>
              <a:spcAft>
                <a:spcPts val="0"/>
              </a:spcAft>
              <a:buClr>
                <a:srgbClr val="434343"/>
              </a:buClr>
              <a:buSzPts val="1200"/>
              <a:buFont typeface="Raleway Thin"/>
              <a:buChar char="●"/>
            </a:pPr>
            <a:r>
              <a:rPr lang="en" sz="1200">
                <a:solidFill>
                  <a:srgbClr val="434343"/>
                </a:solidFill>
                <a:latin typeface="Raleway Thin"/>
                <a:ea typeface="Raleway Thin"/>
                <a:cs typeface="Raleway Thin"/>
                <a:sym typeface="Raleway Thin"/>
              </a:rPr>
              <a:t>Sertakan </a:t>
            </a:r>
            <a:r>
              <a:rPr b="1" lang="en" sz="1200">
                <a:solidFill>
                  <a:srgbClr val="434343"/>
                </a:solidFill>
                <a:latin typeface="Raleway"/>
                <a:ea typeface="Raleway"/>
                <a:cs typeface="Raleway"/>
                <a:sym typeface="Raleway"/>
              </a:rPr>
              <a:t>link</a:t>
            </a:r>
            <a:r>
              <a:rPr lang="en" sz="1200">
                <a:solidFill>
                  <a:srgbClr val="434343"/>
                </a:solidFill>
                <a:latin typeface="Raleway Thin"/>
                <a:ea typeface="Raleway Thin"/>
                <a:cs typeface="Raleway Thin"/>
                <a:sym typeface="Raleway Thin"/>
              </a:rPr>
              <a:t> menuju </a:t>
            </a:r>
            <a:r>
              <a:rPr b="1" lang="en" sz="1200">
                <a:solidFill>
                  <a:srgbClr val="434343"/>
                </a:solidFill>
                <a:latin typeface="Raleway"/>
                <a:ea typeface="Raleway"/>
                <a:cs typeface="Raleway"/>
                <a:sym typeface="Raleway"/>
              </a:rPr>
              <a:t>media sosialmu</a:t>
            </a:r>
            <a:r>
              <a:rPr lang="en" sz="1200">
                <a:solidFill>
                  <a:srgbClr val="434343"/>
                </a:solidFill>
                <a:latin typeface="Raleway Thin"/>
                <a:ea typeface="Raleway Thin"/>
                <a:cs typeface="Raleway Thin"/>
                <a:sym typeface="Raleway Thin"/>
              </a:rPr>
              <a:t> dengan menggunakan </a:t>
            </a:r>
            <a:r>
              <a:rPr b="1" lang="en" sz="1200">
                <a:solidFill>
                  <a:srgbClr val="434343"/>
                </a:solidFill>
                <a:latin typeface="Raleway"/>
                <a:ea typeface="Raleway"/>
                <a:cs typeface="Raleway"/>
                <a:sym typeface="Raleway"/>
              </a:rPr>
              <a:t>Hyperlink</a:t>
            </a:r>
            <a:endParaRPr sz="1200">
              <a:solidFill>
                <a:srgbClr val="434343"/>
              </a:solidFill>
              <a:latin typeface="Raleway Thin"/>
              <a:ea typeface="Raleway Thin"/>
              <a:cs typeface="Raleway Thin"/>
              <a:sym typeface="Raleway Thin"/>
            </a:endParaRPr>
          </a:p>
          <a:p>
            <a:pPr indent="-304800" lvl="0" marL="457200" rtl="0" algn="l">
              <a:lnSpc>
                <a:spcPct val="115000"/>
              </a:lnSpc>
              <a:spcBef>
                <a:spcPts val="0"/>
              </a:spcBef>
              <a:spcAft>
                <a:spcPts val="0"/>
              </a:spcAft>
              <a:buClr>
                <a:srgbClr val="434343"/>
              </a:buClr>
              <a:buSzPts val="1200"/>
              <a:buFont typeface="Raleway Thin"/>
              <a:buChar char="●"/>
            </a:pPr>
            <a:r>
              <a:rPr lang="en" sz="1200">
                <a:solidFill>
                  <a:srgbClr val="434343"/>
                </a:solidFill>
                <a:latin typeface="Raleway Thin"/>
                <a:ea typeface="Raleway Thin"/>
                <a:cs typeface="Raleway Thin"/>
                <a:sym typeface="Raleway Thin"/>
              </a:rPr>
              <a:t>Kirim halaman tersebut ke </a:t>
            </a:r>
            <a:r>
              <a:rPr b="1" lang="en" sz="1200">
                <a:solidFill>
                  <a:srgbClr val="434343"/>
                </a:solidFill>
                <a:uFill>
                  <a:noFill/>
                </a:uFill>
                <a:latin typeface="Raleway"/>
                <a:ea typeface="Raleway"/>
                <a:cs typeface="Raleway"/>
                <a:sym typeface="Raleway"/>
                <a:hlinkClick r:id="rId3">
                  <a:extLst>
                    <a:ext uri="{A12FA001-AC4F-418D-AE19-62706E023703}">
                      <ahyp:hlinkClr val="tx"/>
                    </a:ext>
                  </a:extLst>
                </a:hlinkClick>
              </a:rPr>
              <a:t>fnurhidayat@binar.co.id</a:t>
            </a:r>
            <a:r>
              <a:rPr lang="en" sz="1200">
                <a:solidFill>
                  <a:srgbClr val="434343"/>
                </a:solidFill>
                <a:latin typeface="Raleway Thin"/>
                <a:ea typeface="Raleway Thin"/>
                <a:cs typeface="Raleway Thin"/>
                <a:sym typeface="Raleway Thin"/>
              </a:rPr>
              <a:t> dengan subjek</a:t>
            </a:r>
            <a:r>
              <a:rPr lang="en" sz="1200">
                <a:solidFill>
                  <a:srgbClr val="434343"/>
                </a:solidFill>
                <a:latin typeface="Roboto Medium"/>
                <a:ea typeface="Roboto Medium"/>
                <a:cs typeface="Roboto Medium"/>
                <a:sym typeface="Roboto Medium"/>
              </a:rPr>
              <a:t>, </a:t>
            </a:r>
            <a:r>
              <a:rPr lang="en" sz="1200">
                <a:solidFill>
                  <a:srgbClr val="434343"/>
                </a:solidFill>
                <a:latin typeface="Lato Black"/>
                <a:ea typeface="Lato Black"/>
                <a:cs typeface="Lato Black"/>
                <a:sym typeface="Lato Black"/>
              </a:rPr>
              <a:t>C01T02 - CSS</a:t>
            </a:r>
            <a:endParaRPr sz="1200">
              <a:solidFill>
                <a:srgbClr val="434343"/>
              </a:solidFill>
              <a:latin typeface="Lato Black"/>
              <a:ea typeface="Lato Black"/>
              <a:cs typeface="Lato Black"/>
              <a:sym typeface="Lato Black"/>
            </a:endParaRPr>
          </a:p>
        </p:txBody>
      </p:sp>
      <p:sp>
        <p:nvSpPr>
          <p:cNvPr id="753" name="Google Shape;753;p70"/>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54" name="Google Shape;754;p70"/>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Latihan</a:t>
            </a:r>
            <a:endParaRPr b="0" i="0" sz="1100" u="none" cap="none" strike="noStrike">
              <a:solidFill>
                <a:srgbClr val="FFFFFF"/>
              </a:solidFill>
              <a:latin typeface="Lato Black"/>
              <a:ea typeface="Lato Black"/>
              <a:cs typeface="Lato Black"/>
              <a:sym typeface="Lato Black"/>
            </a:endParaRPr>
          </a:p>
        </p:txBody>
      </p:sp>
      <p:sp>
        <p:nvSpPr>
          <p:cNvPr id="755" name="Google Shape;755;p70"/>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56" name="Google Shape;756;p70"/>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57" name="Google Shape;757;p70"/>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758" name="Google Shape;758;p70"/>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pic>
        <p:nvPicPr>
          <p:cNvPr id="759" name="Google Shape;759;p70"/>
          <p:cNvPicPr preferRelativeResize="0"/>
          <p:nvPr/>
        </p:nvPicPr>
        <p:blipFill>
          <a:blip r:embed="rId5">
            <a:alphaModFix/>
          </a:blip>
          <a:stretch>
            <a:fillRect/>
          </a:stretch>
        </p:blipFill>
        <p:spPr>
          <a:xfrm>
            <a:off x="4886475" y="788324"/>
            <a:ext cx="4105124" cy="410512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pic>
        <p:nvPicPr>
          <p:cNvPr id="764" name="Google Shape;764;p71"/>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765" name="Google Shape;765;p71"/>
          <p:cNvSpPr txBox="1"/>
          <p:nvPr/>
        </p:nvSpPr>
        <p:spPr>
          <a:xfrm>
            <a:off x="3779000" y="2137350"/>
            <a:ext cx="1586100" cy="8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Quiz</a:t>
            </a:r>
            <a:endParaRPr b="1" sz="4800">
              <a:solidFill>
                <a:srgbClr val="FFFFFF"/>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18"/>
          <p:cNvSpPr txBox="1"/>
          <p:nvPr/>
        </p:nvSpPr>
        <p:spPr>
          <a:xfrm>
            <a:off x="1166400" y="723213"/>
            <a:ext cx="6811200" cy="204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rgbClr val="434343"/>
                </a:solidFill>
                <a:latin typeface="Raleway"/>
                <a:ea typeface="Raleway"/>
                <a:cs typeface="Raleway"/>
                <a:sym typeface="Raleway"/>
              </a:rPr>
              <a:t>Oke, </a:t>
            </a:r>
            <a:r>
              <a:rPr lang="en" sz="1200">
                <a:solidFill>
                  <a:srgbClr val="434343"/>
                </a:solidFill>
                <a:latin typeface="Raleway"/>
                <a:ea typeface="Raleway"/>
                <a:cs typeface="Raleway"/>
                <a:sym typeface="Raleway"/>
              </a:rPr>
              <a:t>kita udah tau nih,</a:t>
            </a:r>
            <a:r>
              <a:rPr b="1" lang="en" sz="1200">
                <a:solidFill>
                  <a:srgbClr val="434343"/>
                </a:solidFill>
                <a:latin typeface="Raleway"/>
                <a:ea typeface="Raleway"/>
                <a:cs typeface="Raleway"/>
                <a:sym typeface="Raleway"/>
              </a:rPr>
              <a:t> </a:t>
            </a:r>
            <a:r>
              <a:rPr lang="en" sz="1200">
                <a:solidFill>
                  <a:srgbClr val="434343"/>
                </a:solidFill>
                <a:latin typeface="Raleway"/>
                <a:ea typeface="Raleway"/>
                <a:cs typeface="Raleway"/>
                <a:sym typeface="Raleway"/>
              </a:rPr>
              <a:t>kalo</a:t>
            </a:r>
            <a:r>
              <a:rPr b="1" lang="en" sz="1200">
                <a:solidFill>
                  <a:srgbClr val="434343"/>
                </a:solidFill>
                <a:latin typeface="Raleway"/>
                <a:ea typeface="Raleway"/>
                <a:cs typeface="Raleway"/>
                <a:sym typeface="Raleway"/>
              </a:rPr>
              <a:t> HTML </a:t>
            </a:r>
            <a:r>
              <a:rPr lang="en" sz="1200">
                <a:solidFill>
                  <a:srgbClr val="434343"/>
                </a:solidFill>
                <a:latin typeface="Raleway"/>
                <a:ea typeface="Raleway"/>
                <a:cs typeface="Raleway"/>
                <a:sym typeface="Raleway"/>
              </a:rPr>
              <a:t>itu adalah</a:t>
            </a:r>
            <a:r>
              <a:rPr b="1" lang="en" sz="1200">
                <a:solidFill>
                  <a:srgbClr val="434343"/>
                </a:solidFill>
                <a:latin typeface="Raleway"/>
                <a:ea typeface="Raleway"/>
                <a:cs typeface="Raleway"/>
                <a:sym typeface="Raleway"/>
              </a:rPr>
              <a:t> kerangka </a:t>
            </a:r>
            <a:r>
              <a:rPr lang="en" sz="1200">
                <a:solidFill>
                  <a:srgbClr val="434343"/>
                </a:solidFill>
                <a:latin typeface="Raleway"/>
                <a:ea typeface="Raleway"/>
                <a:cs typeface="Raleway"/>
                <a:sym typeface="Raleway"/>
              </a:rPr>
              <a:t>dari suatu </a:t>
            </a:r>
            <a:r>
              <a:rPr i="1" lang="en" sz="1200">
                <a:solidFill>
                  <a:srgbClr val="434343"/>
                </a:solidFill>
                <a:latin typeface="Raleway"/>
                <a:ea typeface="Raleway"/>
                <a:cs typeface="Raleway"/>
                <a:sym typeface="Raleway"/>
              </a:rPr>
              <a:t>website</a:t>
            </a:r>
            <a:r>
              <a:rPr b="1" lang="en" sz="1200">
                <a:solidFill>
                  <a:srgbClr val="434343"/>
                </a:solidFill>
                <a:latin typeface="Raleway"/>
                <a:ea typeface="Raleway"/>
                <a:cs typeface="Raleway"/>
                <a:sym typeface="Raleway"/>
              </a:rPr>
              <a:t>. </a:t>
            </a:r>
            <a:r>
              <a:rPr lang="en" sz="1200">
                <a:solidFill>
                  <a:srgbClr val="434343"/>
                </a:solidFill>
                <a:latin typeface="Raleway"/>
                <a:ea typeface="Raleway"/>
                <a:cs typeface="Raleway"/>
                <a:sym typeface="Raleway"/>
              </a:rPr>
              <a:t>Maka dari itu, kita butuh pelengkap dari kerangka tersebut. Nah, CSS adalah unsur pelengkap HTML. Kurang afdol rasanya kalo kita bikin </a:t>
            </a:r>
            <a:r>
              <a:rPr i="1" lang="en" sz="1200">
                <a:solidFill>
                  <a:srgbClr val="434343"/>
                </a:solidFill>
                <a:latin typeface="Raleway"/>
                <a:ea typeface="Raleway"/>
                <a:cs typeface="Raleway"/>
                <a:sym typeface="Raleway"/>
              </a:rPr>
              <a:t>website</a:t>
            </a:r>
            <a:r>
              <a:rPr lang="en" sz="1200">
                <a:solidFill>
                  <a:srgbClr val="434343"/>
                </a:solidFill>
                <a:latin typeface="Raleway"/>
                <a:ea typeface="Raleway"/>
                <a:cs typeface="Raleway"/>
                <a:sym typeface="Raleway"/>
              </a:rPr>
              <a:t> tanpa menerapkan CSS.</a:t>
            </a:r>
            <a:endParaRPr sz="1200">
              <a:solidFill>
                <a:srgbClr val="434343"/>
              </a:solidFill>
              <a:latin typeface="Raleway"/>
              <a:ea typeface="Raleway"/>
              <a:cs typeface="Raleway"/>
              <a:sym typeface="Raleway"/>
            </a:endParaRPr>
          </a:p>
          <a:p>
            <a:pPr indent="0" lvl="0" marL="0" rtl="0" algn="l">
              <a:lnSpc>
                <a:spcPct val="115000"/>
              </a:lnSpc>
              <a:spcBef>
                <a:spcPts val="1200"/>
              </a:spcBef>
              <a:spcAft>
                <a:spcPts val="0"/>
              </a:spcAft>
              <a:buNone/>
            </a:pPr>
            <a:r>
              <a:rPr lang="en" sz="1200">
                <a:solidFill>
                  <a:srgbClr val="434343"/>
                </a:solidFill>
                <a:latin typeface="Raleway"/>
                <a:ea typeface="Raleway"/>
                <a:cs typeface="Raleway"/>
                <a:sym typeface="Raleway"/>
              </a:rPr>
              <a:t>Secara garis besar, fungsi CSS itu hanya menata tampilan HTML aja.</a:t>
            </a:r>
            <a:endParaRPr sz="1200">
              <a:solidFill>
                <a:srgbClr val="434343"/>
              </a:solidFill>
              <a:latin typeface="Raleway"/>
              <a:ea typeface="Raleway"/>
              <a:cs typeface="Raleway"/>
              <a:sym typeface="Raleway"/>
            </a:endParaRPr>
          </a:p>
          <a:p>
            <a:pPr indent="0" lvl="0" marL="0" rtl="0" algn="l">
              <a:lnSpc>
                <a:spcPct val="115000"/>
              </a:lnSpc>
              <a:spcBef>
                <a:spcPts val="1200"/>
              </a:spcBef>
              <a:spcAft>
                <a:spcPts val="1200"/>
              </a:spcAft>
              <a:buNone/>
            </a:pPr>
            <a:r>
              <a:rPr lang="en" sz="1200">
                <a:solidFill>
                  <a:srgbClr val="434343"/>
                </a:solidFill>
                <a:latin typeface="Raleway"/>
                <a:ea typeface="Raleway"/>
                <a:cs typeface="Raleway"/>
                <a:sym typeface="Raleway"/>
              </a:rPr>
              <a:t>Contoh, kita punya tombol bawaan dari HTML, kita setuju kalau tampilannya kurang menarik, maka dari itu sebaiknya kita ubah menjadi berwarna ungu dan teks di dalam tombol itu berwarna putih.</a:t>
            </a:r>
            <a:endParaRPr sz="1200">
              <a:solidFill>
                <a:srgbClr val="434343"/>
              </a:solidFill>
              <a:latin typeface="Raleway"/>
              <a:ea typeface="Raleway"/>
              <a:cs typeface="Raleway"/>
              <a:sym typeface="Raleway"/>
            </a:endParaRPr>
          </a:p>
        </p:txBody>
      </p:sp>
      <p:sp>
        <p:nvSpPr>
          <p:cNvPr id="104" name="Google Shape;104;p18"/>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05" name="Google Shape;105;p18"/>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CSS</a:t>
            </a:r>
            <a:endParaRPr b="0" i="0" sz="1100" u="none" cap="none" strike="noStrike">
              <a:solidFill>
                <a:srgbClr val="FFFFFF"/>
              </a:solidFill>
              <a:latin typeface="Lato Black"/>
              <a:ea typeface="Lato Black"/>
              <a:cs typeface="Lato Black"/>
              <a:sym typeface="Lato Black"/>
            </a:endParaRPr>
          </a:p>
        </p:txBody>
      </p:sp>
      <p:sp>
        <p:nvSpPr>
          <p:cNvPr id="106" name="Google Shape;106;p18"/>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07" name="Google Shape;107;p18"/>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08" name="Google Shape;108;p18"/>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09" name="Google Shape;109;p18"/>
          <p:cNvPicPr preferRelativeResize="0"/>
          <p:nvPr/>
        </p:nvPicPr>
        <p:blipFill rotWithShape="1">
          <a:blip r:embed="rId3">
            <a:alphaModFix/>
          </a:blip>
          <a:srcRect b="0" l="0" r="0" t="0"/>
          <a:stretch/>
        </p:blipFill>
        <p:spPr>
          <a:xfrm>
            <a:off x="8616612" y="183549"/>
            <a:ext cx="302675" cy="368650"/>
          </a:xfrm>
          <a:prstGeom prst="rect">
            <a:avLst/>
          </a:prstGeom>
          <a:noFill/>
          <a:ln>
            <a:noFill/>
          </a:ln>
        </p:spPr>
      </p:pic>
      <p:grpSp>
        <p:nvGrpSpPr>
          <p:cNvPr id="110" name="Google Shape;110;p18"/>
          <p:cNvGrpSpPr/>
          <p:nvPr/>
        </p:nvGrpSpPr>
        <p:grpSpPr>
          <a:xfrm>
            <a:off x="1627800" y="3008850"/>
            <a:ext cx="5888400" cy="1633875"/>
            <a:chOff x="1627800" y="3008850"/>
            <a:chExt cx="5888400" cy="1633875"/>
          </a:xfrm>
        </p:grpSpPr>
        <p:sp>
          <p:nvSpPr>
            <p:cNvPr id="111" name="Google Shape;111;p18"/>
            <p:cNvSpPr/>
            <p:nvPr/>
          </p:nvSpPr>
          <p:spPr>
            <a:xfrm>
              <a:off x="1758400" y="3008850"/>
              <a:ext cx="1946100" cy="5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Lato"/>
                  <a:ea typeface="Lato"/>
                  <a:cs typeface="Lato"/>
                  <a:sym typeface="Lato"/>
                </a:rPr>
                <a:t>Tombol</a:t>
              </a:r>
              <a:endParaRPr b="1" sz="2400">
                <a:latin typeface="Lato"/>
                <a:ea typeface="Lato"/>
                <a:cs typeface="Lato"/>
                <a:sym typeface="Lato"/>
              </a:endParaRPr>
            </a:p>
          </p:txBody>
        </p:sp>
        <p:sp>
          <p:nvSpPr>
            <p:cNvPr id="112" name="Google Shape;112;p18"/>
            <p:cNvSpPr/>
            <p:nvPr/>
          </p:nvSpPr>
          <p:spPr>
            <a:xfrm>
              <a:off x="5268850" y="3008850"/>
              <a:ext cx="1946100" cy="536100"/>
            </a:xfrm>
            <a:prstGeom prst="roundRect">
              <a:avLst>
                <a:gd fmla="val 50000" name="adj"/>
              </a:avLst>
            </a:prstGeom>
            <a:solidFill>
              <a:srgbClr val="7436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aleway"/>
                  <a:ea typeface="Raleway"/>
                  <a:cs typeface="Raleway"/>
                  <a:sym typeface="Raleway"/>
                </a:rPr>
                <a:t>Tombol</a:t>
              </a:r>
              <a:endParaRPr b="1" sz="1800">
                <a:solidFill>
                  <a:srgbClr val="FFFFFF"/>
                </a:solidFill>
                <a:latin typeface="Raleway"/>
                <a:ea typeface="Raleway"/>
                <a:cs typeface="Raleway"/>
                <a:sym typeface="Raleway"/>
              </a:endParaRPr>
            </a:p>
          </p:txBody>
        </p:sp>
        <p:cxnSp>
          <p:nvCxnSpPr>
            <p:cNvPr id="113" name="Google Shape;113;p18"/>
            <p:cNvCxnSpPr>
              <a:stCxn id="111" idx="3"/>
              <a:endCxn id="112" idx="1"/>
            </p:cNvCxnSpPr>
            <p:nvPr/>
          </p:nvCxnSpPr>
          <p:spPr>
            <a:xfrm>
              <a:off x="3704500" y="3276900"/>
              <a:ext cx="1564500" cy="0"/>
            </a:xfrm>
            <a:prstGeom prst="straightConnector1">
              <a:avLst/>
            </a:prstGeom>
            <a:noFill/>
            <a:ln cap="flat" cmpd="sng" w="19050">
              <a:solidFill>
                <a:srgbClr val="512252"/>
              </a:solidFill>
              <a:prstDash val="solid"/>
              <a:round/>
              <a:headEnd len="med" w="med" type="none"/>
              <a:tailEnd len="med" w="med" type="triangle"/>
            </a:ln>
          </p:spPr>
        </p:cxnSp>
        <p:sp>
          <p:nvSpPr>
            <p:cNvPr id="114" name="Google Shape;114;p18"/>
            <p:cNvSpPr txBox="1"/>
            <p:nvPr/>
          </p:nvSpPr>
          <p:spPr>
            <a:xfrm>
              <a:off x="1627800" y="3620800"/>
              <a:ext cx="5888400" cy="53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200"/>
                </a:spcBef>
                <a:spcAft>
                  <a:spcPts val="1200"/>
                </a:spcAft>
                <a:buNone/>
              </a:pPr>
              <a:r>
                <a:rPr b="1" lang="en" sz="1000">
                  <a:solidFill>
                    <a:srgbClr val="434343"/>
                  </a:solidFill>
                  <a:latin typeface="Raleway"/>
                  <a:ea typeface="Raleway"/>
                  <a:cs typeface="Raleway"/>
                  <a:sym typeface="Raleway"/>
                </a:rPr>
                <a:t>“</a:t>
              </a:r>
              <a:r>
                <a:rPr b="1" lang="en" sz="1000">
                  <a:solidFill>
                    <a:srgbClr val="434343"/>
                  </a:solidFill>
                  <a:latin typeface="Raleway"/>
                  <a:ea typeface="Raleway"/>
                  <a:cs typeface="Raleway"/>
                  <a:sym typeface="Raleway"/>
                </a:rPr>
                <a:t>Aku pengen tombolnya warna ungu, teksnya warna putih terus </a:t>
              </a:r>
              <a:r>
                <a:rPr b="1" i="1" lang="en" sz="1000">
                  <a:solidFill>
                    <a:srgbClr val="434343"/>
                  </a:solidFill>
                  <a:latin typeface="Raleway"/>
                  <a:ea typeface="Raleway"/>
                  <a:cs typeface="Raleway"/>
                  <a:sym typeface="Raleway"/>
                </a:rPr>
                <a:t>rounded</a:t>
              </a:r>
              <a:r>
                <a:rPr b="1" lang="en" sz="1000">
                  <a:solidFill>
                    <a:srgbClr val="434343"/>
                  </a:solidFill>
                  <a:latin typeface="Raleway"/>
                  <a:ea typeface="Raleway"/>
                  <a:cs typeface="Raleway"/>
                  <a:sym typeface="Raleway"/>
                </a:rPr>
                <a:t>!”</a:t>
              </a:r>
              <a:endParaRPr sz="1000">
                <a:solidFill>
                  <a:srgbClr val="434343"/>
                </a:solidFill>
                <a:latin typeface="Raleway"/>
                <a:ea typeface="Raleway"/>
                <a:cs typeface="Raleway"/>
                <a:sym typeface="Raleway"/>
              </a:endParaRPr>
            </a:p>
          </p:txBody>
        </p:sp>
        <p:sp>
          <p:nvSpPr>
            <p:cNvPr id="115" name="Google Shape;115;p18"/>
            <p:cNvSpPr txBox="1"/>
            <p:nvPr/>
          </p:nvSpPr>
          <p:spPr>
            <a:xfrm>
              <a:off x="2710050" y="4040325"/>
              <a:ext cx="3723900" cy="60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b="1" lang="en" sz="1200">
                  <a:solidFill>
                    <a:srgbClr val="434343"/>
                  </a:solidFill>
                  <a:latin typeface="Raleway"/>
                  <a:ea typeface="Raleway"/>
                  <a:cs typeface="Raleway"/>
                  <a:sym typeface="Raleway"/>
                </a:rPr>
                <a:t>Untuk ngasih perintah kayak gini, kita pake CSS.</a:t>
              </a:r>
              <a:endParaRPr sz="1200">
                <a:solidFill>
                  <a:srgbClr val="434343"/>
                </a:solidFill>
                <a:latin typeface="Raleway"/>
                <a:ea typeface="Raleway"/>
                <a:cs typeface="Raleway"/>
                <a:sym typeface="Raleway"/>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72"/>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A</a:t>
            </a:r>
            <a:endParaRPr b="1" sz="1200">
              <a:solidFill>
                <a:srgbClr val="FFFFFF"/>
              </a:solidFill>
              <a:latin typeface="Raleway"/>
              <a:ea typeface="Raleway"/>
              <a:cs typeface="Raleway"/>
              <a:sym typeface="Raleway"/>
            </a:endParaRPr>
          </a:p>
        </p:txBody>
      </p:sp>
      <p:sp>
        <p:nvSpPr>
          <p:cNvPr id="771" name="Google Shape;771;p72"/>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pic>
        <p:nvPicPr>
          <p:cNvPr id="772" name="Google Shape;772;p72"/>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773" name="Google Shape;773;p72"/>
          <p:cNvSpPr txBox="1"/>
          <p:nvPr/>
        </p:nvSpPr>
        <p:spPr>
          <a:xfrm>
            <a:off x="907350" y="1594075"/>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FFFFF"/>
                </a:solidFill>
                <a:latin typeface="Raleway"/>
                <a:ea typeface="Raleway"/>
                <a:cs typeface="Raleway"/>
                <a:sym typeface="Raleway"/>
              </a:rPr>
              <a:t>Akronim dari CSS</a:t>
            </a:r>
            <a:endParaRPr b="1" sz="1800">
              <a:solidFill>
                <a:srgbClr val="FFFFFF"/>
              </a:solidFill>
              <a:latin typeface="Impact"/>
              <a:ea typeface="Impact"/>
              <a:cs typeface="Impact"/>
              <a:sym typeface="Impact"/>
            </a:endParaRPr>
          </a:p>
        </p:txBody>
      </p:sp>
      <p:sp>
        <p:nvSpPr>
          <p:cNvPr id="774" name="Google Shape;774;p72"/>
          <p:cNvSpPr txBox="1"/>
          <p:nvPr/>
        </p:nvSpPr>
        <p:spPr>
          <a:xfrm>
            <a:off x="1613000" y="2058475"/>
            <a:ext cx="3248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Raleway"/>
                <a:ea typeface="Raleway"/>
                <a:cs typeface="Raleway"/>
                <a:sym typeface="Raleway"/>
              </a:rPr>
              <a:t>Cascading Style System</a:t>
            </a:r>
            <a:endParaRPr b="1" sz="1200">
              <a:solidFill>
                <a:srgbClr val="FFFFFF"/>
              </a:solidFill>
              <a:latin typeface="Impact"/>
              <a:ea typeface="Impact"/>
              <a:cs typeface="Impact"/>
              <a:sym typeface="Impact"/>
            </a:endParaRPr>
          </a:p>
        </p:txBody>
      </p:sp>
      <p:sp>
        <p:nvSpPr>
          <p:cNvPr id="775" name="Google Shape;775;p72"/>
          <p:cNvSpPr txBox="1"/>
          <p:nvPr/>
        </p:nvSpPr>
        <p:spPr>
          <a:xfrm>
            <a:off x="1613000" y="2599078"/>
            <a:ext cx="3248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Raleway"/>
                <a:ea typeface="Raleway"/>
                <a:cs typeface="Raleway"/>
                <a:sym typeface="Raleway"/>
              </a:rPr>
              <a:t>Cascading System</a:t>
            </a:r>
            <a:endParaRPr b="1" sz="1200">
              <a:solidFill>
                <a:srgbClr val="FFFFFF"/>
              </a:solidFill>
              <a:latin typeface="Impact"/>
              <a:ea typeface="Impact"/>
              <a:cs typeface="Impact"/>
              <a:sym typeface="Impact"/>
            </a:endParaRPr>
          </a:p>
        </p:txBody>
      </p:sp>
      <p:sp>
        <p:nvSpPr>
          <p:cNvPr id="776" name="Google Shape;776;p72"/>
          <p:cNvSpPr txBox="1"/>
          <p:nvPr/>
        </p:nvSpPr>
        <p:spPr>
          <a:xfrm>
            <a:off x="1613006" y="3166969"/>
            <a:ext cx="3248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Raleway"/>
                <a:ea typeface="Raleway"/>
                <a:cs typeface="Raleway"/>
                <a:sym typeface="Raleway"/>
              </a:rPr>
              <a:t>Cascading Stylesheet</a:t>
            </a:r>
            <a:endParaRPr b="1" sz="1200">
              <a:solidFill>
                <a:srgbClr val="FFFFFF"/>
              </a:solidFill>
              <a:latin typeface="Impact"/>
              <a:ea typeface="Impact"/>
              <a:cs typeface="Impact"/>
              <a:sym typeface="Impact"/>
            </a:endParaRPr>
          </a:p>
        </p:txBody>
      </p:sp>
      <p:sp>
        <p:nvSpPr>
          <p:cNvPr id="777" name="Google Shape;777;p72"/>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1</a:t>
            </a:r>
            <a:endParaRPr b="1" sz="4800">
              <a:solidFill>
                <a:srgbClr val="FFFFFF"/>
              </a:solidFill>
              <a:latin typeface="Raleway"/>
              <a:ea typeface="Raleway"/>
              <a:cs typeface="Raleway"/>
              <a:sym typeface="Raleway"/>
            </a:endParaRPr>
          </a:p>
        </p:txBody>
      </p:sp>
      <p:sp>
        <p:nvSpPr>
          <p:cNvPr id="778" name="Google Shape;778;p72"/>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B</a:t>
            </a:r>
            <a:endParaRPr b="1" sz="1200">
              <a:solidFill>
                <a:srgbClr val="FFFFFF"/>
              </a:solidFill>
              <a:latin typeface="Raleway"/>
              <a:ea typeface="Raleway"/>
              <a:cs typeface="Raleway"/>
              <a:sym typeface="Raleway"/>
            </a:endParaRPr>
          </a:p>
        </p:txBody>
      </p:sp>
      <p:sp>
        <p:nvSpPr>
          <p:cNvPr id="779" name="Google Shape;779;p72"/>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
        <p:nvSpPr>
          <p:cNvPr id="780" name="Google Shape;780;p72"/>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C</a:t>
            </a:r>
            <a:endParaRPr b="1" sz="1200">
              <a:solidFill>
                <a:srgbClr val="FFFFFF"/>
              </a:solidFill>
              <a:latin typeface="Raleway"/>
              <a:ea typeface="Raleway"/>
              <a:cs typeface="Raleway"/>
              <a:sym typeface="Raleway"/>
            </a:endParaRPr>
          </a:p>
        </p:txBody>
      </p:sp>
      <p:sp>
        <p:nvSpPr>
          <p:cNvPr id="781" name="Google Shape;781;p72"/>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p73"/>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787" name="Google Shape;787;p73"/>
          <p:cNvSpPr txBox="1"/>
          <p:nvPr/>
        </p:nvSpPr>
        <p:spPr>
          <a:xfrm>
            <a:off x="907350" y="1594075"/>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FFFFF"/>
                </a:solidFill>
                <a:latin typeface="Raleway"/>
                <a:ea typeface="Raleway"/>
                <a:cs typeface="Raleway"/>
                <a:sym typeface="Raleway"/>
              </a:rPr>
              <a:t>Bagaimana cara mengimpor eksternal stylesheet di HTML</a:t>
            </a:r>
            <a:endParaRPr b="1" sz="1800">
              <a:solidFill>
                <a:srgbClr val="FFFFFF"/>
              </a:solidFill>
              <a:latin typeface="Impact"/>
              <a:ea typeface="Impact"/>
              <a:cs typeface="Impact"/>
              <a:sym typeface="Impact"/>
            </a:endParaRPr>
          </a:p>
        </p:txBody>
      </p:sp>
      <p:sp>
        <p:nvSpPr>
          <p:cNvPr id="788" name="Google Shape;788;p73"/>
          <p:cNvSpPr txBox="1"/>
          <p:nvPr/>
        </p:nvSpPr>
        <p:spPr>
          <a:xfrm>
            <a:off x="1613000" y="20584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Raleway"/>
                <a:ea typeface="Raleway"/>
                <a:cs typeface="Raleway"/>
                <a:sym typeface="Raleway"/>
              </a:rPr>
              <a:t>Menggunakan elemen </a:t>
            </a:r>
            <a:r>
              <a:rPr b="1" lang="en" sz="1200">
                <a:solidFill>
                  <a:srgbClr val="FFFFFF"/>
                </a:solidFill>
                <a:latin typeface="Courier New"/>
                <a:ea typeface="Courier New"/>
                <a:cs typeface="Courier New"/>
                <a:sym typeface="Courier New"/>
              </a:rPr>
              <a:t>&lt;style&gt;</a:t>
            </a:r>
            <a:endParaRPr b="1" sz="1200">
              <a:solidFill>
                <a:srgbClr val="FFFFFF"/>
              </a:solidFill>
              <a:latin typeface="Courier New"/>
              <a:ea typeface="Courier New"/>
              <a:cs typeface="Courier New"/>
              <a:sym typeface="Courier New"/>
            </a:endParaRPr>
          </a:p>
        </p:txBody>
      </p:sp>
      <p:sp>
        <p:nvSpPr>
          <p:cNvPr id="789" name="Google Shape;789;p73"/>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Raleway"/>
                <a:ea typeface="Raleway"/>
                <a:cs typeface="Raleway"/>
                <a:sym typeface="Raleway"/>
              </a:rPr>
              <a:t>Menggunakan elemen </a:t>
            </a:r>
            <a:r>
              <a:rPr b="1" lang="en" sz="1200">
                <a:solidFill>
                  <a:srgbClr val="FFFFFF"/>
                </a:solidFill>
                <a:latin typeface="Courier New"/>
                <a:ea typeface="Courier New"/>
                <a:cs typeface="Courier New"/>
                <a:sym typeface="Courier New"/>
              </a:rPr>
              <a:t>&lt;link&gt;</a:t>
            </a:r>
            <a:endParaRPr b="1" sz="1200">
              <a:solidFill>
                <a:srgbClr val="FFFFFF"/>
              </a:solidFill>
              <a:latin typeface="Courier New"/>
              <a:ea typeface="Courier New"/>
              <a:cs typeface="Courier New"/>
              <a:sym typeface="Courier New"/>
            </a:endParaRPr>
          </a:p>
        </p:txBody>
      </p:sp>
      <p:sp>
        <p:nvSpPr>
          <p:cNvPr id="790" name="Google Shape;790;p73"/>
          <p:cNvSpPr txBox="1"/>
          <p:nvPr/>
        </p:nvSpPr>
        <p:spPr>
          <a:xfrm>
            <a:off x="1613013" y="3166968"/>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aleway"/>
                <a:ea typeface="Raleway"/>
                <a:cs typeface="Raleway"/>
                <a:sym typeface="Raleway"/>
              </a:rPr>
              <a:t>Menggunakan elemen </a:t>
            </a:r>
            <a:r>
              <a:rPr b="1" lang="en" sz="1200">
                <a:solidFill>
                  <a:schemeClr val="lt1"/>
                </a:solidFill>
                <a:latin typeface="Courier New"/>
                <a:ea typeface="Courier New"/>
                <a:cs typeface="Courier New"/>
                <a:sym typeface="Courier New"/>
              </a:rPr>
              <a:t>&lt;script&gt;</a:t>
            </a:r>
            <a:endParaRPr b="1" sz="1200">
              <a:solidFill>
                <a:srgbClr val="FFFFFF"/>
              </a:solidFill>
              <a:latin typeface="Raleway"/>
              <a:ea typeface="Raleway"/>
              <a:cs typeface="Raleway"/>
              <a:sym typeface="Raleway"/>
            </a:endParaRPr>
          </a:p>
        </p:txBody>
      </p:sp>
      <p:sp>
        <p:nvSpPr>
          <p:cNvPr id="791" name="Google Shape;791;p73"/>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2</a:t>
            </a:r>
            <a:endParaRPr b="1" sz="4800">
              <a:solidFill>
                <a:srgbClr val="FFFFFF"/>
              </a:solidFill>
              <a:latin typeface="Raleway"/>
              <a:ea typeface="Raleway"/>
              <a:cs typeface="Raleway"/>
              <a:sym typeface="Raleway"/>
            </a:endParaRPr>
          </a:p>
        </p:txBody>
      </p:sp>
      <p:sp>
        <p:nvSpPr>
          <p:cNvPr id="792" name="Google Shape;792;p73"/>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A</a:t>
            </a:r>
            <a:endParaRPr b="1" sz="1200">
              <a:solidFill>
                <a:srgbClr val="FFFFFF"/>
              </a:solidFill>
              <a:latin typeface="Raleway"/>
              <a:ea typeface="Raleway"/>
              <a:cs typeface="Raleway"/>
              <a:sym typeface="Raleway"/>
            </a:endParaRPr>
          </a:p>
        </p:txBody>
      </p:sp>
      <p:sp>
        <p:nvSpPr>
          <p:cNvPr id="793" name="Google Shape;793;p73"/>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
        <p:nvSpPr>
          <p:cNvPr id="794" name="Google Shape;794;p73"/>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B</a:t>
            </a:r>
            <a:endParaRPr b="1" sz="1200">
              <a:solidFill>
                <a:srgbClr val="FFFFFF"/>
              </a:solidFill>
              <a:latin typeface="Raleway"/>
              <a:ea typeface="Raleway"/>
              <a:cs typeface="Raleway"/>
              <a:sym typeface="Raleway"/>
            </a:endParaRPr>
          </a:p>
        </p:txBody>
      </p:sp>
      <p:sp>
        <p:nvSpPr>
          <p:cNvPr id="795" name="Google Shape;795;p73"/>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
        <p:nvSpPr>
          <p:cNvPr id="796" name="Google Shape;796;p73"/>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C</a:t>
            </a:r>
            <a:endParaRPr b="1" sz="1200">
              <a:solidFill>
                <a:srgbClr val="FFFFFF"/>
              </a:solidFill>
              <a:latin typeface="Raleway"/>
              <a:ea typeface="Raleway"/>
              <a:cs typeface="Raleway"/>
              <a:sym typeface="Raleway"/>
            </a:endParaRPr>
          </a:p>
        </p:txBody>
      </p:sp>
      <p:sp>
        <p:nvSpPr>
          <p:cNvPr id="797" name="Google Shape;797;p73"/>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74"/>
          <p:cNvSpPr txBox="1"/>
          <p:nvPr/>
        </p:nvSpPr>
        <p:spPr>
          <a:xfrm>
            <a:off x="907350" y="1594075"/>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FFFFF"/>
                </a:solidFill>
                <a:latin typeface="Raleway"/>
                <a:ea typeface="Raleway"/>
                <a:cs typeface="Raleway"/>
                <a:sym typeface="Raleway"/>
              </a:rPr>
              <a:t>Berikut ini merupakan salah atribut CSS</a:t>
            </a:r>
            <a:endParaRPr b="1" sz="1800">
              <a:solidFill>
                <a:srgbClr val="FFFFFF"/>
              </a:solidFill>
              <a:latin typeface="Raleway"/>
              <a:ea typeface="Raleway"/>
              <a:cs typeface="Raleway"/>
              <a:sym typeface="Raleway"/>
            </a:endParaRPr>
          </a:p>
        </p:txBody>
      </p:sp>
      <p:sp>
        <p:nvSpPr>
          <p:cNvPr id="803" name="Google Shape;803;p74"/>
          <p:cNvSpPr txBox="1"/>
          <p:nvPr/>
        </p:nvSpPr>
        <p:spPr>
          <a:xfrm>
            <a:off x="1558400" y="20965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Courier New"/>
                <a:ea typeface="Courier New"/>
                <a:cs typeface="Courier New"/>
                <a:sym typeface="Courier New"/>
              </a:rPr>
              <a:t>.body</a:t>
            </a:r>
            <a:endParaRPr b="1" sz="1200">
              <a:solidFill>
                <a:srgbClr val="FFFFFF"/>
              </a:solidFill>
              <a:latin typeface="Courier New"/>
              <a:ea typeface="Courier New"/>
              <a:cs typeface="Courier New"/>
              <a:sym typeface="Courier New"/>
            </a:endParaRPr>
          </a:p>
        </p:txBody>
      </p:sp>
      <p:sp>
        <p:nvSpPr>
          <p:cNvPr id="804" name="Google Shape;804;p74"/>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ourier New"/>
                <a:ea typeface="Courier New"/>
                <a:cs typeface="Courier New"/>
                <a:sym typeface="Courier New"/>
              </a:rPr>
              <a:t>font-size: 12px</a:t>
            </a:r>
            <a:endParaRPr b="1" sz="1200">
              <a:solidFill>
                <a:srgbClr val="FFFFFF"/>
              </a:solidFill>
              <a:latin typeface="Courier New"/>
              <a:ea typeface="Courier New"/>
              <a:cs typeface="Courier New"/>
              <a:sym typeface="Courier New"/>
            </a:endParaRPr>
          </a:p>
        </p:txBody>
      </p:sp>
      <p:sp>
        <p:nvSpPr>
          <p:cNvPr id="805" name="Google Shape;805;p74"/>
          <p:cNvSpPr txBox="1"/>
          <p:nvPr/>
        </p:nvSpPr>
        <p:spPr>
          <a:xfrm>
            <a:off x="1613013" y="3166968"/>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lt1"/>
                </a:solidFill>
                <a:latin typeface="Courier New"/>
                <a:ea typeface="Courier New"/>
                <a:cs typeface="Courier New"/>
                <a:sym typeface="Courier New"/>
              </a:rPr>
              <a:t>font-size</a:t>
            </a:r>
            <a:endParaRPr b="1" sz="1200">
              <a:solidFill>
                <a:srgbClr val="FFFFFF"/>
              </a:solidFill>
              <a:latin typeface="Raleway"/>
              <a:ea typeface="Raleway"/>
              <a:cs typeface="Raleway"/>
              <a:sym typeface="Raleway"/>
            </a:endParaRPr>
          </a:p>
        </p:txBody>
      </p:sp>
      <p:sp>
        <p:nvSpPr>
          <p:cNvPr id="806" name="Google Shape;806;p74"/>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3</a:t>
            </a:r>
            <a:endParaRPr b="1" sz="4800">
              <a:solidFill>
                <a:srgbClr val="FFFFFF"/>
              </a:solidFill>
              <a:latin typeface="Raleway"/>
              <a:ea typeface="Raleway"/>
              <a:cs typeface="Raleway"/>
              <a:sym typeface="Raleway"/>
            </a:endParaRPr>
          </a:p>
        </p:txBody>
      </p:sp>
      <p:sp>
        <p:nvSpPr>
          <p:cNvPr id="807" name="Google Shape;807;p74"/>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A</a:t>
            </a:r>
            <a:endParaRPr b="1" sz="1200">
              <a:solidFill>
                <a:srgbClr val="FFFFFF"/>
              </a:solidFill>
              <a:latin typeface="Raleway"/>
              <a:ea typeface="Raleway"/>
              <a:cs typeface="Raleway"/>
              <a:sym typeface="Raleway"/>
            </a:endParaRPr>
          </a:p>
        </p:txBody>
      </p:sp>
      <p:sp>
        <p:nvSpPr>
          <p:cNvPr id="808" name="Google Shape;808;p74"/>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
        <p:nvSpPr>
          <p:cNvPr id="809" name="Google Shape;809;p74"/>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B</a:t>
            </a:r>
            <a:endParaRPr b="1" sz="1200">
              <a:solidFill>
                <a:srgbClr val="FFFFFF"/>
              </a:solidFill>
              <a:latin typeface="Raleway"/>
              <a:ea typeface="Raleway"/>
              <a:cs typeface="Raleway"/>
              <a:sym typeface="Raleway"/>
            </a:endParaRPr>
          </a:p>
        </p:txBody>
      </p:sp>
      <p:sp>
        <p:nvSpPr>
          <p:cNvPr id="810" name="Google Shape;810;p74"/>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
        <p:nvSpPr>
          <p:cNvPr id="811" name="Google Shape;811;p74"/>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C</a:t>
            </a:r>
            <a:endParaRPr b="1" sz="1200">
              <a:solidFill>
                <a:srgbClr val="FFFFFF"/>
              </a:solidFill>
              <a:latin typeface="Raleway"/>
              <a:ea typeface="Raleway"/>
              <a:cs typeface="Raleway"/>
              <a:sym typeface="Raleway"/>
            </a:endParaRPr>
          </a:p>
        </p:txBody>
      </p:sp>
      <p:sp>
        <p:nvSpPr>
          <p:cNvPr id="812" name="Google Shape;812;p74"/>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pic>
        <p:nvPicPr>
          <p:cNvPr id="813" name="Google Shape;813;p74"/>
          <p:cNvPicPr preferRelativeResize="0"/>
          <p:nvPr/>
        </p:nvPicPr>
        <p:blipFill>
          <a:blip r:embed="rId3">
            <a:alphaModFix/>
          </a:blip>
          <a:stretch>
            <a:fillRect/>
          </a:stretch>
        </p:blipFill>
        <p:spPr>
          <a:xfrm>
            <a:off x="8074650" y="4573075"/>
            <a:ext cx="718350" cy="3665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75"/>
          <p:cNvSpPr txBox="1"/>
          <p:nvPr/>
        </p:nvSpPr>
        <p:spPr>
          <a:xfrm>
            <a:off x="907350" y="1594129"/>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FFFFFF"/>
                </a:solidFill>
                <a:latin typeface="Raleway"/>
                <a:ea typeface="Raleway"/>
                <a:cs typeface="Raleway"/>
                <a:sym typeface="Raleway"/>
              </a:rPr>
              <a:t>Berikut ini deklarasi yang membuat suatu elemen menampilkan teks berwarna merah.</a:t>
            </a:r>
            <a:endParaRPr b="1">
              <a:solidFill>
                <a:srgbClr val="FFFFFF"/>
              </a:solidFill>
              <a:latin typeface="Raleway"/>
              <a:ea typeface="Raleway"/>
              <a:cs typeface="Raleway"/>
              <a:sym typeface="Raleway"/>
            </a:endParaRPr>
          </a:p>
        </p:txBody>
      </p:sp>
      <p:sp>
        <p:nvSpPr>
          <p:cNvPr id="819" name="Google Shape;819;p75"/>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4</a:t>
            </a:r>
            <a:endParaRPr b="1" sz="4800">
              <a:solidFill>
                <a:srgbClr val="FFFFFF"/>
              </a:solidFill>
              <a:latin typeface="Raleway"/>
              <a:ea typeface="Raleway"/>
              <a:cs typeface="Raleway"/>
              <a:sym typeface="Raleway"/>
            </a:endParaRPr>
          </a:p>
        </p:txBody>
      </p:sp>
      <p:pic>
        <p:nvPicPr>
          <p:cNvPr id="820" name="Google Shape;820;p75"/>
          <p:cNvPicPr preferRelativeResize="0"/>
          <p:nvPr/>
        </p:nvPicPr>
        <p:blipFill>
          <a:blip r:embed="rId3">
            <a:alphaModFix/>
          </a:blip>
          <a:stretch>
            <a:fillRect/>
          </a:stretch>
        </p:blipFill>
        <p:spPr>
          <a:xfrm>
            <a:off x="8074650" y="4573075"/>
            <a:ext cx="718350" cy="366500"/>
          </a:xfrm>
          <a:prstGeom prst="rect">
            <a:avLst/>
          </a:prstGeom>
          <a:noFill/>
          <a:ln>
            <a:noFill/>
          </a:ln>
        </p:spPr>
      </p:pic>
      <p:pic>
        <p:nvPicPr>
          <p:cNvPr id="821" name="Google Shape;821;p75"/>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822" name="Google Shape;822;p75"/>
          <p:cNvSpPr txBox="1"/>
          <p:nvPr/>
        </p:nvSpPr>
        <p:spPr>
          <a:xfrm>
            <a:off x="1558400" y="20965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Courier New"/>
                <a:ea typeface="Courier New"/>
                <a:cs typeface="Courier New"/>
                <a:sym typeface="Courier New"/>
              </a:rPr>
              <a:t>color: red;</a:t>
            </a:r>
            <a:endParaRPr b="1" sz="1200">
              <a:solidFill>
                <a:srgbClr val="FFFFFF"/>
              </a:solidFill>
              <a:latin typeface="Courier New"/>
              <a:ea typeface="Courier New"/>
              <a:cs typeface="Courier New"/>
              <a:sym typeface="Courier New"/>
            </a:endParaRPr>
          </a:p>
        </p:txBody>
      </p:sp>
      <p:sp>
        <p:nvSpPr>
          <p:cNvPr id="823" name="Google Shape;823;p75"/>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ourier New"/>
                <a:ea typeface="Courier New"/>
                <a:cs typeface="Courier New"/>
                <a:sym typeface="Courier New"/>
              </a:rPr>
              <a:t>red</a:t>
            </a:r>
            <a:endParaRPr b="1" sz="1200">
              <a:solidFill>
                <a:srgbClr val="FFFFFF"/>
              </a:solidFill>
              <a:latin typeface="Courier New"/>
              <a:ea typeface="Courier New"/>
              <a:cs typeface="Courier New"/>
              <a:sym typeface="Courier New"/>
            </a:endParaRPr>
          </a:p>
        </p:txBody>
      </p:sp>
      <p:sp>
        <p:nvSpPr>
          <p:cNvPr id="824" name="Google Shape;824;p75"/>
          <p:cNvSpPr txBox="1"/>
          <p:nvPr/>
        </p:nvSpPr>
        <p:spPr>
          <a:xfrm>
            <a:off x="1613013" y="3166968"/>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ourier New"/>
                <a:ea typeface="Courier New"/>
                <a:cs typeface="Courier New"/>
                <a:sym typeface="Courier New"/>
              </a:rPr>
              <a:t>background-color: red;</a:t>
            </a:r>
            <a:endParaRPr b="1" sz="1200">
              <a:solidFill>
                <a:srgbClr val="FFFFFF"/>
              </a:solidFill>
              <a:latin typeface="Raleway"/>
              <a:ea typeface="Raleway"/>
              <a:cs typeface="Raleway"/>
              <a:sym typeface="Raleway"/>
            </a:endParaRPr>
          </a:p>
        </p:txBody>
      </p:sp>
      <p:sp>
        <p:nvSpPr>
          <p:cNvPr id="825" name="Google Shape;825;p75"/>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A</a:t>
            </a:r>
            <a:endParaRPr b="1" sz="1200">
              <a:solidFill>
                <a:srgbClr val="FFFFFF"/>
              </a:solidFill>
              <a:latin typeface="Raleway"/>
              <a:ea typeface="Raleway"/>
              <a:cs typeface="Raleway"/>
              <a:sym typeface="Raleway"/>
            </a:endParaRPr>
          </a:p>
        </p:txBody>
      </p:sp>
      <p:sp>
        <p:nvSpPr>
          <p:cNvPr id="826" name="Google Shape;826;p75"/>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
        <p:nvSpPr>
          <p:cNvPr id="827" name="Google Shape;827;p75"/>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B</a:t>
            </a:r>
            <a:endParaRPr b="1" sz="1200">
              <a:solidFill>
                <a:srgbClr val="FFFFFF"/>
              </a:solidFill>
              <a:latin typeface="Raleway"/>
              <a:ea typeface="Raleway"/>
              <a:cs typeface="Raleway"/>
              <a:sym typeface="Raleway"/>
            </a:endParaRPr>
          </a:p>
        </p:txBody>
      </p:sp>
      <p:sp>
        <p:nvSpPr>
          <p:cNvPr id="828" name="Google Shape;828;p75"/>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
        <p:nvSpPr>
          <p:cNvPr id="829" name="Google Shape;829;p75"/>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C</a:t>
            </a:r>
            <a:endParaRPr b="1" sz="1200">
              <a:solidFill>
                <a:srgbClr val="FFFFFF"/>
              </a:solidFill>
              <a:latin typeface="Raleway"/>
              <a:ea typeface="Raleway"/>
              <a:cs typeface="Raleway"/>
              <a:sym typeface="Raleway"/>
            </a:endParaRPr>
          </a:p>
        </p:txBody>
      </p:sp>
      <p:sp>
        <p:nvSpPr>
          <p:cNvPr id="830" name="Google Shape;830;p75"/>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76"/>
          <p:cNvSpPr txBox="1"/>
          <p:nvPr/>
        </p:nvSpPr>
        <p:spPr>
          <a:xfrm>
            <a:off x="907350" y="1638050"/>
            <a:ext cx="7167300" cy="42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FFFFFF"/>
                </a:solidFill>
                <a:latin typeface="Raleway"/>
                <a:ea typeface="Raleway"/>
                <a:cs typeface="Raleway"/>
                <a:sym typeface="Raleway"/>
              </a:rPr>
              <a:t>Manakah yang kita sebut dengan pseudo class?</a:t>
            </a:r>
            <a:endParaRPr b="1">
              <a:solidFill>
                <a:srgbClr val="FFFFFF"/>
              </a:solidFill>
              <a:latin typeface="Raleway"/>
              <a:ea typeface="Raleway"/>
              <a:cs typeface="Raleway"/>
              <a:sym typeface="Raleway"/>
            </a:endParaRPr>
          </a:p>
        </p:txBody>
      </p:sp>
      <p:sp>
        <p:nvSpPr>
          <p:cNvPr id="836" name="Google Shape;836;p76"/>
          <p:cNvSpPr txBox="1"/>
          <p:nvPr/>
        </p:nvSpPr>
        <p:spPr>
          <a:xfrm>
            <a:off x="1613000" y="20584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ourier New"/>
                <a:ea typeface="Courier New"/>
                <a:cs typeface="Courier New"/>
                <a:sym typeface="Courier New"/>
              </a:rPr>
              <a:t>::after</a:t>
            </a:r>
            <a:endParaRPr b="1" sz="1200">
              <a:solidFill>
                <a:srgbClr val="FFFFFF"/>
              </a:solidFill>
              <a:latin typeface="Raleway"/>
              <a:ea typeface="Raleway"/>
              <a:cs typeface="Raleway"/>
              <a:sym typeface="Raleway"/>
            </a:endParaRPr>
          </a:p>
        </p:txBody>
      </p:sp>
      <p:sp>
        <p:nvSpPr>
          <p:cNvPr id="837" name="Google Shape;837;p76"/>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ourier New"/>
                <a:ea typeface="Courier New"/>
                <a:cs typeface="Courier New"/>
                <a:sym typeface="Courier New"/>
              </a:rPr>
              <a:t>:hover</a:t>
            </a:r>
            <a:endParaRPr b="1" sz="1200">
              <a:solidFill>
                <a:schemeClr val="lt1"/>
              </a:solidFill>
              <a:latin typeface="Courier New"/>
              <a:ea typeface="Courier New"/>
              <a:cs typeface="Courier New"/>
              <a:sym typeface="Courier New"/>
            </a:endParaRPr>
          </a:p>
        </p:txBody>
      </p:sp>
      <p:sp>
        <p:nvSpPr>
          <p:cNvPr id="838" name="Google Shape;838;p76"/>
          <p:cNvSpPr txBox="1"/>
          <p:nvPr/>
        </p:nvSpPr>
        <p:spPr>
          <a:xfrm>
            <a:off x="1613013" y="3166968"/>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lt1"/>
                </a:solidFill>
                <a:latin typeface="Courier New"/>
                <a:ea typeface="Courier New"/>
                <a:cs typeface="Courier New"/>
                <a:sym typeface="Courier New"/>
              </a:rPr>
              <a:t>&amp; </a:t>
            </a:r>
            <a:r>
              <a:rPr b="1" lang="en" sz="1200">
                <a:solidFill>
                  <a:schemeClr val="lt1"/>
                </a:solidFill>
                <a:latin typeface="Courier New"/>
                <a:ea typeface="Courier New"/>
                <a:cs typeface="Courier New"/>
                <a:sym typeface="Courier New"/>
              </a:rPr>
              <a:t>hover</a:t>
            </a:r>
            <a:endParaRPr b="1" sz="1200">
              <a:solidFill>
                <a:schemeClr val="lt1"/>
              </a:solidFill>
              <a:latin typeface="Raleway"/>
              <a:ea typeface="Raleway"/>
              <a:cs typeface="Raleway"/>
              <a:sym typeface="Raleway"/>
            </a:endParaRPr>
          </a:p>
        </p:txBody>
      </p:sp>
      <p:sp>
        <p:nvSpPr>
          <p:cNvPr id="839" name="Google Shape;839;p76"/>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5</a:t>
            </a:r>
            <a:endParaRPr b="1" sz="4800">
              <a:solidFill>
                <a:srgbClr val="FFFFFF"/>
              </a:solidFill>
              <a:latin typeface="Raleway"/>
              <a:ea typeface="Raleway"/>
              <a:cs typeface="Raleway"/>
              <a:sym typeface="Raleway"/>
            </a:endParaRPr>
          </a:p>
        </p:txBody>
      </p:sp>
      <p:sp>
        <p:nvSpPr>
          <p:cNvPr id="840" name="Google Shape;840;p76"/>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A</a:t>
            </a:r>
            <a:endParaRPr b="1" sz="1200">
              <a:solidFill>
                <a:srgbClr val="FFFFFF"/>
              </a:solidFill>
              <a:latin typeface="Raleway"/>
              <a:ea typeface="Raleway"/>
              <a:cs typeface="Raleway"/>
              <a:sym typeface="Raleway"/>
            </a:endParaRPr>
          </a:p>
        </p:txBody>
      </p:sp>
      <p:sp>
        <p:nvSpPr>
          <p:cNvPr id="841" name="Google Shape;841;p76"/>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
        <p:nvSpPr>
          <p:cNvPr id="842" name="Google Shape;842;p76"/>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B</a:t>
            </a:r>
            <a:endParaRPr b="1" sz="1200">
              <a:solidFill>
                <a:srgbClr val="FFFFFF"/>
              </a:solidFill>
              <a:latin typeface="Raleway"/>
              <a:ea typeface="Raleway"/>
              <a:cs typeface="Raleway"/>
              <a:sym typeface="Raleway"/>
            </a:endParaRPr>
          </a:p>
        </p:txBody>
      </p:sp>
      <p:sp>
        <p:nvSpPr>
          <p:cNvPr id="843" name="Google Shape;843;p76"/>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sp>
        <p:nvSpPr>
          <p:cNvPr id="844" name="Google Shape;844;p76"/>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aleway"/>
                <a:ea typeface="Raleway"/>
                <a:cs typeface="Raleway"/>
                <a:sym typeface="Raleway"/>
              </a:rPr>
              <a:t>C</a:t>
            </a:r>
            <a:endParaRPr b="1" sz="1200">
              <a:solidFill>
                <a:srgbClr val="FFFFFF"/>
              </a:solidFill>
              <a:latin typeface="Raleway"/>
              <a:ea typeface="Raleway"/>
              <a:cs typeface="Raleway"/>
              <a:sym typeface="Raleway"/>
            </a:endParaRPr>
          </a:p>
        </p:txBody>
      </p:sp>
      <p:sp>
        <p:nvSpPr>
          <p:cNvPr id="845" name="Google Shape;845;p76"/>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Raleway"/>
              <a:ea typeface="Raleway"/>
              <a:cs typeface="Raleway"/>
              <a:sym typeface="Raleway"/>
            </a:endParaRPr>
          </a:p>
        </p:txBody>
      </p:sp>
      <p:pic>
        <p:nvPicPr>
          <p:cNvPr id="846" name="Google Shape;846;p76"/>
          <p:cNvPicPr preferRelativeResize="0"/>
          <p:nvPr/>
        </p:nvPicPr>
        <p:blipFill>
          <a:blip r:embed="rId3">
            <a:alphaModFix/>
          </a:blip>
          <a:stretch>
            <a:fillRect/>
          </a:stretch>
        </p:blipFill>
        <p:spPr>
          <a:xfrm>
            <a:off x="8074650" y="4573075"/>
            <a:ext cx="718350" cy="366500"/>
          </a:xfrm>
          <a:prstGeom prst="rect">
            <a:avLst/>
          </a:prstGeom>
          <a:noFill/>
          <a:ln>
            <a:noFill/>
          </a:ln>
        </p:spPr>
      </p:pic>
      <p:pic>
        <p:nvPicPr>
          <p:cNvPr id="847" name="Google Shape;847;p76"/>
          <p:cNvPicPr preferRelativeResize="0"/>
          <p:nvPr/>
        </p:nvPicPr>
        <p:blipFill>
          <a:blip r:embed="rId3">
            <a:alphaModFix/>
          </a:blip>
          <a:stretch>
            <a:fillRect/>
          </a:stretch>
        </p:blipFill>
        <p:spPr>
          <a:xfrm>
            <a:off x="8074650" y="4573075"/>
            <a:ext cx="718350" cy="3665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77"/>
          <p:cNvSpPr txBox="1"/>
          <p:nvPr/>
        </p:nvSpPr>
        <p:spPr>
          <a:xfrm>
            <a:off x="907275" y="1333000"/>
            <a:ext cx="7167300" cy="7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latin typeface="Raleway Thin"/>
                <a:ea typeface="Raleway Thin"/>
                <a:cs typeface="Raleway Thin"/>
                <a:sym typeface="Raleway Thin"/>
              </a:rPr>
              <a:t>Bagaimana cara memilih </a:t>
            </a:r>
            <a:r>
              <a:rPr b="1" lang="en" sz="1800">
                <a:solidFill>
                  <a:srgbClr val="FFFFFF"/>
                </a:solidFill>
                <a:latin typeface="Raleway"/>
                <a:ea typeface="Raleway"/>
                <a:cs typeface="Raleway"/>
                <a:sym typeface="Raleway"/>
              </a:rPr>
              <a:t>elemen</a:t>
            </a:r>
            <a:r>
              <a:rPr lang="en" sz="1800">
                <a:solidFill>
                  <a:srgbClr val="FFFFFF"/>
                </a:solidFill>
                <a:latin typeface="Raleway Thin"/>
                <a:ea typeface="Raleway Thin"/>
                <a:cs typeface="Raleway Thin"/>
                <a:sym typeface="Raleway Thin"/>
              </a:rPr>
              <a:t> yang ingin kita beri </a:t>
            </a:r>
            <a:r>
              <a:rPr b="1" lang="en" sz="1800">
                <a:solidFill>
                  <a:srgbClr val="FFFFFF"/>
                </a:solidFill>
                <a:latin typeface="Raleway"/>
                <a:ea typeface="Raleway"/>
                <a:cs typeface="Raleway"/>
                <a:sym typeface="Raleway"/>
              </a:rPr>
              <a:t>aturan</a:t>
            </a:r>
            <a:r>
              <a:rPr lang="en" sz="1800">
                <a:solidFill>
                  <a:srgbClr val="FFFFFF"/>
                </a:solidFill>
                <a:latin typeface="Raleway Thin"/>
                <a:ea typeface="Raleway Thin"/>
                <a:cs typeface="Raleway Thin"/>
                <a:sym typeface="Raleway Thin"/>
              </a:rPr>
              <a:t> di </a:t>
            </a:r>
            <a:r>
              <a:rPr b="1" lang="en" sz="1800">
                <a:solidFill>
                  <a:srgbClr val="FFFFFF"/>
                </a:solidFill>
                <a:latin typeface="Raleway"/>
                <a:ea typeface="Raleway"/>
                <a:cs typeface="Raleway"/>
                <a:sym typeface="Raleway"/>
              </a:rPr>
              <a:t>CSS</a:t>
            </a:r>
            <a:r>
              <a:rPr lang="en" sz="1800">
                <a:solidFill>
                  <a:srgbClr val="FFFFFF"/>
                </a:solidFill>
                <a:latin typeface="Raleway Thin"/>
                <a:ea typeface="Raleway Thin"/>
                <a:cs typeface="Raleway Thin"/>
                <a:sym typeface="Raleway Thin"/>
              </a:rPr>
              <a:t> berdasarkan </a:t>
            </a:r>
            <a:r>
              <a:rPr b="1" lang="en" sz="1800">
                <a:solidFill>
                  <a:srgbClr val="FFFFFF"/>
                </a:solidFill>
                <a:latin typeface="Raleway"/>
                <a:ea typeface="Raleway"/>
                <a:cs typeface="Raleway"/>
                <a:sym typeface="Raleway"/>
              </a:rPr>
              <a:t>kelasnya</a:t>
            </a:r>
            <a:r>
              <a:rPr lang="en" sz="1800">
                <a:solidFill>
                  <a:srgbClr val="FFFFFF"/>
                </a:solidFill>
                <a:latin typeface="Raleway Thin"/>
                <a:ea typeface="Raleway Thin"/>
                <a:cs typeface="Raleway Thin"/>
                <a:sym typeface="Raleway Thin"/>
              </a:rPr>
              <a:t>?</a:t>
            </a:r>
            <a:endParaRPr sz="1800">
              <a:solidFill>
                <a:srgbClr val="FFFFFF"/>
              </a:solidFill>
              <a:latin typeface="Raleway Thin"/>
              <a:ea typeface="Raleway Thin"/>
              <a:cs typeface="Raleway Thin"/>
              <a:sym typeface="Raleway Thin"/>
            </a:endParaRPr>
          </a:p>
        </p:txBody>
      </p:sp>
      <p:sp>
        <p:nvSpPr>
          <p:cNvPr id="853" name="Google Shape;853;p77"/>
          <p:cNvSpPr txBox="1"/>
          <p:nvPr/>
        </p:nvSpPr>
        <p:spPr>
          <a:xfrm>
            <a:off x="1613000" y="20584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latin typeface="Raleway Thin"/>
                <a:ea typeface="Raleway Thin"/>
                <a:cs typeface="Raleway Thin"/>
                <a:sym typeface="Raleway Thin"/>
              </a:rPr>
              <a:t>Menggunakan </a:t>
            </a:r>
            <a:r>
              <a:rPr b="1" lang="en" sz="1200">
                <a:solidFill>
                  <a:srgbClr val="FFFFFF"/>
                </a:solidFill>
                <a:latin typeface="Raleway"/>
                <a:ea typeface="Raleway"/>
                <a:cs typeface="Raleway"/>
                <a:sym typeface="Raleway"/>
              </a:rPr>
              <a:t>tanda pagar (#)</a:t>
            </a:r>
            <a:r>
              <a:rPr lang="en" sz="1200">
                <a:solidFill>
                  <a:srgbClr val="FFFFFF"/>
                </a:solidFill>
                <a:latin typeface="Raleway Thin"/>
                <a:ea typeface="Raleway Thin"/>
                <a:cs typeface="Raleway Thin"/>
                <a:sym typeface="Raleway Thin"/>
              </a:rPr>
              <a:t>,</a:t>
            </a:r>
            <a:r>
              <a:rPr b="1" lang="en" sz="1200">
                <a:solidFill>
                  <a:srgbClr val="FFFFFF"/>
                </a:solidFill>
                <a:latin typeface="Raleway"/>
                <a:ea typeface="Raleway"/>
                <a:cs typeface="Raleway"/>
                <a:sym typeface="Raleway"/>
              </a:rPr>
              <a:t> </a:t>
            </a:r>
            <a:r>
              <a:rPr lang="en" sz="1200">
                <a:solidFill>
                  <a:srgbClr val="FFFFFF"/>
                </a:solidFill>
                <a:latin typeface="Raleway Thin"/>
                <a:ea typeface="Raleway Thin"/>
                <a:cs typeface="Raleway Thin"/>
                <a:sym typeface="Raleway Thin"/>
              </a:rPr>
              <a:t>sebagai contoh </a:t>
            </a:r>
            <a:r>
              <a:rPr b="1" lang="en" sz="1200">
                <a:solidFill>
                  <a:srgbClr val="FFFFFF"/>
                </a:solidFill>
                <a:latin typeface="Roboto Mono"/>
                <a:ea typeface="Roboto Mono"/>
                <a:cs typeface="Roboto Mono"/>
                <a:sym typeface="Roboto Mono"/>
              </a:rPr>
              <a:t>#nama_kelas</a:t>
            </a:r>
            <a:endParaRPr b="1" sz="1200">
              <a:solidFill>
                <a:srgbClr val="FFFFFF"/>
              </a:solidFill>
              <a:latin typeface="Roboto Mono"/>
              <a:ea typeface="Roboto Mono"/>
              <a:cs typeface="Roboto Mono"/>
              <a:sym typeface="Roboto Mono"/>
            </a:endParaRPr>
          </a:p>
        </p:txBody>
      </p:sp>
      <p:sp>
        <p:nvSpPr>
          <p:cNvPr id="854" name="Google Shape;854;p77"/>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aleway Thin"/>
                <a:ea typeface="Raleway Thin"/>
                <a:cs typeface="Raleway Thin"/>
                <a:sym typeface="Raleway Thin"/>
              </a:rPr>
              <a:t>Menggunakan </a:t>
            </a:r>
            <a:r>
              <a:rPr b="1" lang="en" sz="1200">
                <a:solidFill>
                  <a:schemeClr val="lt1"/>
                </a:solidFill>
                <a:latin typeface="Raleway"/>
                <a:ea typeface="Raleway"/>
                <a:cs typeface="Raleway"/>
                <a:sym typeface="Raleway"/>
              </a:rPr>
              <a:t>tanda titik (.)</a:t>
            </a:r>
            <a:r>
              <a:rPr lang="en" sz="1200">
                <a:solidFill>
                  <a:schemeClr val="lt1"/>
                </a:solidFill>
                <a:latin typeface="Raleway Thin"/>
                <a:ea typeface="Raleway Thin"/>
                <a:cs typeface="Raleway Thin"/>
                <a:sym typeface="Raleway Thin"/>
              </a:rPr>
              <a:t>,</a:t>
            </a:r>
            <a:r>
              <a:rPr b="1" lang="en" sz="1200">
                <a:solidFill>
                  <a:schemeClr val="lt1"/>
                </a:solidFill>
                <a:latin typeface="Raleway"/>
                <a:ea typeface="Raleway"/>
                <a:cs typeface="Raleway"/>
                <a:sym typeface="Raleway"/>
              </a:rPr>
              <a:t> </a:t>
            </a:r>
            <a:r>
              <a:rPr lang="en" sz="1200">
                <a:solidFill>
                  <a:schemeClr val="lt1"/>
                </a:solidFill>
                <a:latin typeface="Raleway Thin"/>
                <a:ea typeface="Raleway Thin"/>
                <a:cs typeface="Raleway Thin"/>
                <a:sym typeface="Raleway Thin"/>
              </a:rPr>
              <a:t>sebagai contoh </a:t>
            </a:r>
            <a:r>
              <a:rPr b="1" lang="en" sz="1200">
                <a:solidFill>
                  <a:schemeClr val="lt1"/>
                </a:solidFill>
                <a:latin typeface="Roboto Mono"/>
                <a:ea typeface="Roboto Mono"/>
                <a:cs typeface="Roboto Mono"/>
                <a:sym typeface="Roboto Mono"/>
              </a:rPr>
              <a:t>.nama_kelas</a:t>
            </a:r>
            <a:endParaRPr b="1" sz="1200">
              <a:solidFill>
                <a:schemeClr val="lt1"/>
              </a:solidFill>
              <a:latin typeface="Roboto Mono"/>
              <a:ea typeface="Roboto Mono"/>
              <a:cs typeface="Roboto Mono"/>
              <a:sym typeface="Roboto Mono"/>
            </a:endParaRPr>
          </a:p>
        </p:txBody>
      </p:sp>
      <p:sp>
        <p:nvSpPr>
          <p:cNvPr id="855" name="Google Shape;855;p77"/>
          <p:cNvSpPr txBox="1"/>
          <p:nvPr/>
        </p:nvSpPr>
        <p:spPr>
          <a:xfrm>
            <a:off x="1613013" y="3166968"/>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aleway Thin"/>
                <a:ea typeface="Raleway Thin"/>
                <a:cs typeface="Raleway Thin"/>
                <a:sym typeface="Raleway Thin"/>
              </a:rPr>
              <a:t>Langsung kita </a:t>
            </a:r>
            <a:r>
              <a:rPr b="1" lang="en" sz="1200">
                <a:solidFill>
                  <a:schemeClr val="lt1"/>
                </a:solidFill>
                <a:latin typeface="Raleway"/>
                <a:ea typeface="Raleway"/>
                <a:cs typeface="Raleway"/>
                <a:sym typeface="Raleway"/>
              </a:rPr>
              <a:t>sebut nama kelasnya</a:t>
            </a:r>
            <a:r>
              <a:rPr lang="en" sz="1200">
                <a:solidFill>
                  <a:schemeClr val="lt1"/>
                </a:solidFill>
                <a:latin typeface="Raleway Thin"/>
                <a:ea typeface="Raleway Thin"/>
                <a:cs typeface="Raleway Thin"/>
                <a:sym typeface="Raleway Thin"/>
              </a:rPr>
              <a:t> seperti </a:t>
            </a:r>
            <a:r>
              <a:rPr b="1" lang="en" sz="1200">
                <a:solidFill>
                  <a:schemeClr val="lt1"/>
                </a:solidFill>
                <a:latin typeface="Roboto Mono"/>
                <a:ea typeface="Roboto Mono"/>
                <a:cs typeface="Roboto Mono"/>
                <a:sym typeface="Roboto Mono"/>
              </a:rPr>
              <a:t>nama_kelas</a:t>
            </a:r>
            <a:endParaRPr b="1" sz="1200">
              <a:solidFill>
                <a:schemeClr val="lt1"/>
              </a:solidFill>
              <a:latin typeface="Roboto Mono"/>
              <a:ea typeface="Roboto Mono"/>
              <a:cs typeface="Roboto Mono"/>
              <a:sym typeface="Roboto Mono"/>
            </a:endParaRPr>
          </a:p>
        </p:txBody>
      </p:sp>
      <p:sp>
        <p:nvSpPr>
          <p:cNvPr id="856" name="Google Shape;856;p77"/>
          <p:cNvSpPr txBox="1"/>
          <p:nvPr/>
        </p:nvSpPr>
        <p:spPr>
          <a:xfrm>
            <a:off x="1613013" y="3734873"/>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aleway Thin"/>
                <a:ea typeface="Raleway Thin"/>
                <a:cs typeface="Raleway Thin"/>
                <a:sym typeface="Raleway Thin"/>
              </a:rPr>
              <a:t>Menggunakan </a:t>
            </a:r>
            <a:r>
              <a:rPr b="1" lang="en" sz="1200">
                <a:solidFill>
                  <a:schemeClr val="lt1"/>
                </a:solidFill>
                <a:latin typeface="Raleway"/>
                <a:ea typeface="Raleway"/>
                <a:cs typeface="Raleway"/>
                <a:sym typeface="Raleway"/>
              </a:rPr>
              <a:t>pseudo element</a:t>
            </a:r>
            <a:r>
              <a:rPr lang="en" sz="1200">
                <a:solidFill>
                  <a:schemeClr val="lt1"/>
                </a:solidFill>
                <a:latin typeface="Raleway Thin"/>
                <a:ea typeface="Raleway Thin"/>
                <a:cs typeface="Raleway Thin"/>
                <a:sym typeface="Raleway Thin"/>
              </a:rPr>
              <a:t> seperti </a:t>
            </a:r>
            <a:r>
              <a:rPr b="1" lang="en" sz="1200">
                <a:solidFill>
                  <a:schemeClr val="lt1"/>
                </a:solidFill>
                <a:latin typeface="Roboto Mono"/>
                <a:ea typeface="Roboto Mono"/>
                <a:cs typeface="Roboto Mono"/>
                <a:sym typeface="Roboto Mono"/>
              </a:rPr>
              <a:t>nama_kelas::after</a:t>
            </a:r>
            <a:endParaRPr b="1" sz="1200">
              <a:solidFill>
                <a:schemeClr val="lt1"/>
              </a:solidFill>
              <a:latin typeface="Roboto Mono"/>
              <a:ea typeface="Roboto Mono"/>
              <a:cs typeface="Roboto Mono"/>
              <a:sym typeface="Roboto Mono"/>
            </a:endParaRPr>
          </a:p>
        </p:txBody>
      </p:sp>
      <p:sp>
        <p:nvSpPr>
          <p:cNvPr id="857" name="Google Shape;857;p77"/>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6</a:t>
            </a:r>
            <a:endParaRPr b="1" sz="4800">
              <a:solidFill>
                <a:srgbClr val="FFFFFF"/>
              </a:solidFill>
              <a:latin typeface="Raleway"/>
              <a:ea typeface="Raleway"/>
              <a:cs typeface="Raleway"/>
              <a:sym typeface="Raleway"/>
            </a:endParaRPr>
          </a:p>
        </p:txBody>
      </p:sp>
      <p:sp>
        <p:nvSpPr>
          <p:cNvPr id="858" name="Google Shape;858;p77"/>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A</a:t>
            </a:r>
            <a:endParaRPr sz="1200">
              <a:solidFill>
                <a:srgbClr val="FFFFFF"/>
              </a:solidFill>
              <a:latin typeface="Raleway"/>
              <a:ea typeface="Raleway"/>
              <a:cs typeface="Raleway"/>
              <a:sym typeface="Raleway"/>
            </a:endParaRPr>
          </a:p>
        </p:txBody>
      </p:sp>
      <p:sp>
        <p:nvSpPr>
          <p:cNvPr id="859" name="Google Shape;859;p77"/>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860" name="Google Shape;860;p77"/>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B</a:t>
            </a:r>
            <a:endParaRPr sz="1200">
              <a:solidFill>
                <a:srgbClr val="FFFFFF"/>
              </a:solidFill>
              <a:latin typeface="Raleway"/>
              <a:ea typeface="Raleway"/>
              <a:cs typeface="Raleway"/>
              <a:sym typeface="Raleway"/>
            </a:endParaRPr>
          </a:p>
        </p:txBody>
      </p:sp>
      <p:sp>
        <p:nvSpPr>
          <p:cNvPr id="861" name="Google Shape;861;p77"/>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862" name="Google Shape;862;p77"/>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C</a:t>
            </a:r>
            <a:endParaRPr sz="1200">
              <a:solidFill>
                <a:srgbClr val="FFFFFF"/>
              </a:solidFill>
              <a:latin typeface="Raleway"/>
              <a:ea typeface="Raleway"/>
              <a:cs typeface="Raleway"/>
              <a:sym typeface="Raleway"/>
            </a:endParaRPr>
          </a:p>
        </p:txBody>
      </p:sp>
      <p:sp>
        <p:nvSpPr>
          <p:cNvPr id="863" name="Google Shape;863;p77"/>
          <p:cNvSpPr txBox="1"/>
          <p:nvPr/>
        </p:nvSpPr>
        <p:spPr>
          <a:xfrm>
            <a:off x="1072950" y="38053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D</a:t>
            </a:r>
            <a:endParaRPr sz="1200">
              <a:solidFill>
                <a:srgbClr val="FFFFFF"/>
              </a:solidFill>
              <a:latin typeface="Raleway"/>
              <a:ea typeface="Raleway"/>
              <a:cs typeface="Raleway"/>
              <a:sym typeface="Raleway"/>
            </a:endParaRPr>
          </a:p>
        </p:txBody>
      </p:sp>
      <p:sp>
        <p:nvSpPr>
          <p:cNvPr id="864" name="Google Shape;864;p77"/>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865" name="Google Shape;865;p77"/>
          <p:cNvSpPr/>
          <p:nvPr/>
        </p:nvSpPr>
        <p:spPr>
          <a:xfrm>
            <a:off x="1141675" y="38583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pic>
        <p:nvPicPr>
          <p:cNvPr id="866" name="Google Shape;866;p77"/>
          <p:cNvPicPr preferRelativeResize="0"/>
          <p:nvPr/>
        </p:nvPicPr>
        <p:blipFill>
          <a:blip r:embed="rId3">
            <a:alphaModFix/>
          </a:blip>
          <a:stretch>
            <a:fillRect/>
          </a:stretch>
        </p:blipFill>
        <p:spPr>
          <a:xfrm>
            <a:off x="8074650" y="4573075"/>
            <a:ext cx="718350" cy="366500"/>
          </a:xfrm>
          <a:prstGeom prst="rect">
            <a:avLst/>
          </a:prstGeom>
          <a:noFill/>
          <a:ln>
            <a:noFill/>
          </a:ln>
        </p:spPr>
      </p:pic>
      <p:pic>
        <p:nvPicPr>
          <p:cNvPr id="867" name="Google Shape;867;p77"/>
          <p:cNvPicPr preferRelativeResize="0"/>
          <p:nvPr/>
        </p:nvPicPr>
        <p:blipFill>
          <a:blip r:embed="rId3">
            <a:alphaModFix/>
          </a:blip>
          <a:stretch>
            <a:fillRect/>
          </a:stretch>
        </p:blipFill>
        <p:spPr>
          <a:xfrm>
            <a:off x="8074650" y="4573075"/>
            <a:ext cx="718350" cy="366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78"/>
          <p:cNvSpPr txBox="1"/>
          <p:nvPr/>
        </p:nvSpPr>
        <p:spPr>
          <a:xfrm>
            <a:off x="907275" y="1585150"/>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Raleway Thin"/>
                <a:ea typeface="Raleway Thin"/>
                <a:cs typeface="Raleway Thin"/>
                <a:sym typeface="Raleway Thin"/>
              </a:rPr>
              <a:t>Untuk membuat internal stylesheet, elemen apa yang kita butuhkan?</a:t>
            </a:r>
            <a:endParaRPr>
              <a:solidFill>
                <a:srgbClr val="FFFFFF"/>
              </a:solidFill>
              <a:latin typeface="Raleway Thin"/>
              <a:ea typeface="Raleway Thin"/>
              <a:cs typeface="Raleway Thin"/>
              <a:sym typeface="Raleway Thin"/>
            </a:endParaRPr>
          </a:p>
        </p:txBody>
      </p:sp>
      <p:sp>
        <p:nvSpPr>
          <p:cNvPr id="873" name="Google Shape;873;p78"/>
          <p:cNvSpPr txBox="1"/>
          <p:nvPr/>
        </p:nvSpPr>
        <p:spPr>
          <a:xfrm>
            <a:off x="1613000" y="20584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latin typeface="Raleway"/>
                <a:ea typeface="Raleway"/>
                <a:cs typeface="Raleway"/>
                <a:sym typeface="Raleway"/>
              </a:rPr>
              <a:t>&lt;link&gt;</a:t>
            </a:r>
            <a:endParaRPr b="1" sz="1200">
              <a:solidFill>
                <a:srgbClr val="FFFFFF"/>
              </a:solidFill>
              <a:latin typeface="Impact"/>
              <a:ea typeface="Impact"/>
              <a:cs typeface="Impact"/>
              <a:sym typeface="Impact"/>
            </a:endParaRPr>
          </a:p>
        </p:txBody>
      </p:sp>
      <p:sp>
        <p:nvSpPr>
          <p:cNvPr id="874" name="Google Shape;874;p78"/>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aleway"/>
                <a:ea typeface="Raleway"/>
                <a:cs typeface="Raleway"/>
                <a:sym typeface="Raleway"/>
              </a:rPr>
              <a:t>&lt;a&gt;</a:t>
            </a:r>
            <a:endParaRPr b="1" sz="1200">
              <a:solidFill>
                <a:schemeClr val="lt1"/>
              </a:solidFill>
              <a:latin typeface="Raleway"/>
              <a:ea typeface="Raleway"/>
              <a:cs typeface="Raleway"/>
              <a:sym typeface="Raleway"/>
            </a:endParaRPr>
          </a:p>
        </p:txBody>
      </p:sp>
      <p:sp>
        <p:nvSpPr>
          <p:cNvPr id="875" name="Google Shape;875;p78"/>
          <p:cNvSpPr txBox="1"/>
          <p:nvPr/>
        </p:nvSpPr>
        <p:spPr>
          <a:xfrm>
            <a:off x="1613013" y="3166969"/>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aleway"/>
                <a:ea typeface="Raleway"/>
                <a:cs typeface="Raleway"/>
                <a:sym typeface="Raleway"/>
              </a:rPr>
              <a:t>&lt;button&gt;</a:t>
            </a:r>
            <a:endParaRPr b="1" sz="1200">
              <a:solidFill>
                <a:schemeClr val="lt1"/>
              </a:solidFill>
              <a:latin typeface="Raleway"/>
              <a:ea typeface="Raleway"/>
              <a:cs typeface="Raleway"/>
              <a:sym typeface="Raleway"/>
            </a:endParaRPr>
          </a:p>
        </p:txBody>
      </p:sp>
      <p:sp>
        <p:nvSpPr>
          <p:cNvPr id="876" name="Google Shape;876;p78"/>
          <p:cNvSpPr txBox="1"/>
          <p:nvPr/>
        </p:nvSpPr>
        <p:spPr>
          <a:xfrm>
            <a:off x="1613013" y="37348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aleway"/>
                <a:ea typeface="Raleway"/>
                <a:cs typeface="Raleway"/>
                <a:sym typeface="Raleway"/>
              </a:rPr>
              <a:t>&lt;style&gt;</a:t>
            </a:r>
            <a:endParaRPr b="1" sz="1200">
              <a:solidFill>
                <a:schemeClr val="lt1"/>
              </a:solidFill>
              <a:latin typeface="Raleway"/>
              <a:ea typeface="Raleway"/>
              <a:cs typeface="Raleway"/>
              <a:sym typeface="Raleway"/>
            </a:endParaRPr>
          </a:p>
        </p:txBody>
      </p:sp>
      <p:sp>
        <p:nvSpPr>
          <p:cNvPr id="877" name="Google Shape;877;p78"/>
          <p:cNvSpPr txBox="1"/>
          <p:nvPr/>
        </p:nvSpPr>
        <p:spPr>
          <a:xfrm>
            <a:off x="3926050" y="589075"/>
            <a:ext cx="11298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7</a:t>
            </a:r>
            <a:endParaRPr b="1" sz="4800">
              <a:solidFill>
                <a:srgbClr val="FFFFFF"/>
              </a:solidFill>
              <a:latin typeface="Raleway"/>
              <a:ea typeface="Raleway"/>
              <a:cs typeface="Raleway"/>
              <a:sym typeface="Raleway"/>
            </a:endParaRPr>
          </a:p>
        </p:txBody>
      </p:sp>
      <p:sp>
        <p:nvSpPr>
          <p:cNvPr id="878" name="Google Shape;878;p78"/>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A</a:t>
            </a:r>
            <a:endParaRPr sz="1200">
              <a:solidFill>
                <a:srgbClr val="FFFFFF"/>
              </a:solidFill>
              <a:latin typeface="Raleway"/>
              <a:ea typeface="Raleway"/>
              <a:cs typeface="Raleway"/>
              <a:sym typeface="Raleway"/>
            </a:endParaRPr>
          </a:p>
        </p:txBody>
      </p:sp>
      <p:sp>
        <p:nvSpPr>
          <p:cNvPr id="879" name="Google Shape;879;p78"/>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880" name="Google Shape;880;p78"/>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B</a:t>
            </a:r>
            <a:endParaRPr sz="1200">
              <a:solidFill>
                <a:srgbClr val="FFFFFF"/>
              </a:solidFill>
              <a:latin typeface="Raleway"/>
              <a:ea typeface="Raleway"/>
              <a:cs typeface="Raleway"/>
              <a:sym typeface="Raleway"/>
            </a:endParaRPr>
          </a:p>
        </p:txBody>
      </p:sp>
      <p:sp>
        <p:nvSpPr>
          <p:cNvPr id="881" name="Google Shape;881;p78"/>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882" name="Google Shape;882;p78"/>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C</a:t>
            </a:r>
            <a:endParaRPr sz="1200">
              <a:solidFill>
                <a:srgbClr val="FFFFFF"/>
              </a:solidFill>
              <a:latin typeface="Raleway"/>
              <a:ea typeface="Raleway"/>
              <a:cs typeface="Raleway"/>
              <a:sym typeface="Raleway"/>
            </a:endParaRPr>
          </a:p>
        </p:txBody>
      </p:sp>
      <p:sp>
        <p:nvSpPr>
          <p:cNvPr id="883" name="Google Shape;883;p78"/>
          <p:cNvSpPr txBox="1"/>
          <p:nvPr/>
        </p:nvSpPr>
        <p:spPr>
          <a:xfrm>
            <a:off x="1072950" y="38053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D</a:t>
            </a:r>
            <a:endParaRPr sz="1200">
              <a:solidFill>
                <a:srgbClr val="FFFFFF"/>
              </a:solidFill>
              <a:latin typeface="Raleway"/>
              <a:ea typeface="Raleway"/>
              <a:cs typeface="Raleway"/>
              <a:sym typeface="Raleway"/>
            </a:endParaRPr>
          </a:p>
        </p:txBody>
      </p:sp>
      <p:sp>
        <p:nvSpPr>
          <p:cNvPr id="884" name="Google Shape;884;p78"/>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885" name="Google Shape;885;p78"/>
          <p:cNvSpPr/>
          <p:nvPr/>
        </p:nvSpPr>
        <p:spPr>
          <a:xfrm>
            <a:off x="1141675" y="38583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pic>
        <p:nvPicPr>
          <p:cNvPr id="886" name="Google Shape;886;p78"/>
          <p:cNvPicPr preferRelativeResize="0"/>
          <p:nvPr/>
        </p:nvPicPr>
        <p:blipFill>
          <a:blip r:embed="rId3">
            <a:alphaModFix/>
          </a:blip>
          <a:stretch>
            <a:fillRect/>
          </a:stretch>
        </p:blipFill>
        <p:spPr>
          <a:xfrm>
            <a:off x="8074650" y="4573075"/>
            <a:ext cx="718350" cy="366500"/>
          </a:xfrm>
          <a:prstGeom prst="rect">
            <a:avLst/>
          </a:prstGeom>
          <a:noFill/>
          <a:ln>
            <a:noFill/>
          </a:ln>
        </p:spPr>
      </p:pic>
      <p:pic>
        <p:nvPicPr>
          <p:cNvPr id="887" name="Google Shape;887;p78"/>
          <p:cNvPicPr preferRelativeResize="0"/>
          <p:nvPr/>
        </p:nvPicPr>
        <p:blipFill>
          <a:blip r:embed="rId3">
            <a:alphaModFix/>
          </a:blip>
          <a:stretch>
            <a:fillRect/>
          </a:stretch>
        </p:blipFill>
        <p:spPr>
          <a:xfrm>
            <a:off x="8074650" y="4573075"/>
            <a:ext cx="718350" cy="3665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pic>
        <p:nvPicPr>
          <p:cNvPr id="892" name="Google Shape;892;p79"/>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893" name="Google Shape;893;p79"/>
          <p:cNvSpPr txBox="1"/>
          <p:nvPr/>
        </p:nvSpPr>
        <p:spPr>
          <a:xfrm>
            <a:off x="2703550" y="2137350"/>
            <a:ext cx="3737100" cy="8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aleway"/>
                <a:ea typeface="Raleway"/>
                <a:cs typeface="Raleway"/>
                <a:sym typeface="Raleway"/>
              </a:rPr>
              <a:t>Pembahasan Quiz</a:t>
            </a:r>
            <a:endParaRPr b="1" sz="3000">
              <a:solidFill>
                <a:srgbClr val="FFFFFF"/>
              </a:solidFill>
              <a:latin typeface="Raleway"/>
              <a:ea typeface="Raleway"/>
              <a:cs typeface="Raleway"/>
              <a:sym typeface="Raleway"/>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80"/>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A</a:t>
            </a:r>
            <a:endParaRPr sz="1200">
              <a:solidFill>
                <a:srgbClr val="FFFFFF"/>
              </a:solidFill>
              <a:latin typeface="Raleway"/>
              <a:ea typeface="Raleway"/>
              <a:cs typeface="Raleway"/>
              <a:sym typeface="Raleway"/>
            </a:endParaRPr>
          </a:p>
        </p:txBody>
      </p:sp>
      <p:sp>
        <p:nvSpPr>
          <p:cNvPr id="899" name="Google Shape;899;p80"/>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pic>
        <p:nvPicPr>
          <p:cNvPr id="900" name="Google Shape;900;p80"/>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901" name="Google Shape;901;p80"/>
          <p:cNvSpPr txBox="1"/>
          <p:nvPr/>
        </p:nvSpPr>
        <p:spPr>
          <a:xfrm>
            <a:off x="907350" y="1594075"/>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FFFFF"/>
                </a:solidFill>
                <a:latin typeface="Raleway"/>
                <a:ea typeface="Raleway"/>
                <a:cs typeface="Raleway"/>
                <a:sym typeface="Raleway"/>
              </a:rPr>
              <a:t>Akronim dari CSS</a:t>
            </a:r>
            <a:endParaRPr b="1" sz="1800">
              <a:solidFill>
                <a:srgbClr val="FFFFFF"/>
              </a:solidFill>
              <a:latin typeface="Impact"/>
              <a:ea typeface="Impact"/>
              <a:cs typeface="Impact"/>
              <a:sym typeface="Impact"/>
            </a:endParaRPr>
          </a:p>
        </p:txBody>
      </p:sp>
      <p:sp>
        <p:nvSpPr>
          <p:cNvPr id="902" name="Google Shape;902;p80"/>
          <p:cNvSpPr txBox="1"/>
          <p:nvPr/>
        </p:nvSpPr>
        <p:spPr>
          <a:xfrm>
            <a:off x="1613000" y="2058475"/>
            <a:ext cx="3248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latin typeface="Raleway Thin"/>
                <a:ea typeface="Raleway Thin"/>
                <a:cs typeface="Raleway Thin"/>
                <a:sym typeface="Raleway Thin"/>
              </a:rPr>
              <a:t>Cascading Style System</a:t>
            </a:r>
            <a:endParaRPr sz="1200">
              <a:solidFill>
                <a:srgbClr val="FFFFFF"/>
              </a:solidFill>
              <a:latin typeface="Impact"/>
              <a:ea typeface="Impact"/>
              <a:cs typeface="Impact"/>
              <a:sym typeface="Impact"/>
            </a:endParaRPr>
          </a:p>
        </p:txBody>
      </p:sp>
      <p:sp>
        <p:nvSpPr>
          <p:cNvPr id="903" name="Google Shape;903;p80"/>
          <p:cNvSpPr txBox="1"/>
          <p:nvPr/>
        </p:nvSpPr>
        <p:spPr>
          <a:xfrm>
            <a:off x="1613000" y="2599078"/>
            <a:ext cx="3248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latin typeface="Raleway Thin"/>
                <a:ea typeface="Raleway Thin"/>
                <a:cs typeface="Raleway Thin"/>
                <a:sym typeface="Raleway Thin"/>
              </a:rPr>
              <a:t>Cascading System</a:t>
            </a:r>
            <a:endParaRPr sz="1200">
              <a:solidFill>
                <a:srgbClr val="FFFFFF"/>
              </a:solidFill>
              <a:latin typeface="Impact"/>
              <a:ea typeface="Impact"/>
              <a:cs typeface="Impact"/>
              <a:sym typeface="Impact"/>
            </a:endParaRPr>
          </a:p>
        </p:txBody>
      </p:sp>
      <p:sp>
        <p:nvSpPr>
          <p:cNvPr id="904" name="Google Shape;904;p80"/>
          <p:cNvSpPr txBox="1"/>
          <p:nvPr/>
        </p:nvSpPr>
        <p:spPr>
          <a:xfrm>
            <a:off x="1613006" y="3166969"/>
            <a:ext cx="3248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2AB2F"/>
                </a:solidFill>
                <a:latin typeface="Raleway"/>
                <a:ea typeface="Raleway"/>
                <a:cs typeface="Raleway"/>
                <a:sym typeface="Raleway"/>
              </a:rPr>
              <a:t>Cascading Style Sheet</a:t>
            </a:r>
            <a:endParaRPr b="1" sz="1200">
              <a:solidFill>
                <a:srgbClr val="F2AB2F"/>
              </a:solidFill>
              <a:latin typeface="Impact"/>
              <a:ea typeface="Impact"/>
              <a:cs typeface="Impact"/>
              <a:sym typeface="Impact"/>
            </a:endParaRPr>
          </a:p>
        </p:txBody>
      </p:sp>
      <p:sp>
        <p:nvSpPr>
          <p:cNvPr id="905" name="Google Shape;905;p80"/>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1</a:t>
            </a:r>
            <a:endParaRPr b="1" sz="4800">
              <a:solidFill>
                <a:srgbClr val="FFFFFF"/>
              </a:solidFill>
              <a:latin typeface="Raleway"/>
              <a:ea typeface="Raleway"/>
              <a:cs typeface="Raleway"/>
              <a:sym typeface="Raleway"/>
            </a:endParaRPr>
          </a:p>
        </p:txBody>
      </p:sp>
      <p:sp>
        <p:nvSpPr>
          <p:cNvPr id="906" name="Google Shape;906;p80"/>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B</a:t>
            </a:r>
            <a:endParaRPr sz="1200">
              <a:solidFill>
                <a:srgbClr val="FFFFFF"/>
              </a:solidFill>
              <a:latin typeface="Raleway"/>
              <a:ea typeface="Raleway"/>
              <a:cs typeface="Raleway"/>
              <a:sym typeface="Raleway"/>
            </a:endParaRPr>
          </a:p>
        </p:txBody>
      </p:sp>
      <p:sp>
        <p:nvSpPr>
          <p:cNvPr id="907" name="Google Shape;907;p80"/>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908" name="Google Shape;908;p80"/>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2AB2F"/>
                </a:solidFill>
                <a:latin typeface="Raleway"/>
                <a:ea typeface="Raleway"/>
                <a:cs typeface="Raleway"/>
                <a:sym typeface="Raleway"/>
              </a:rPr>
              <a:t>C</a:t>
            </a:r>
            <a:endParaRPr b="1" sz="1200">
              <a:solidFill>
                <a:srgbClr val="F2AB2F"/>
              </a:solidFill>
              <a:latin typeface="Raleway"/>
              <a:ea typeface="Raleway"/>
              <a:cs typeface="Raleway"/>
              <a:sym typeface="Raleway"/>
            </a:endParaRPr>
          </a:p>
        </p:txBody>
      </p:sp>
      <p:sp>
        <p:nvSpPr>
          <p:cNvPr id="909" name="Google Shape;909;p80"/>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2AB2F"/>
              </a:solidFill>
              <a:latin typeface="Raleway"/>
              <a:ea typeface="Raleway"/>
              <a:cs typeface="Raleway"/>
              <a:sym typeface="Raleway"/>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pic>
        <p:nvPicPr>
          <p:cNvPr id="914" name="Google Shape;914;p81"/>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915" name="Google Shape;915;p81"/>
          <p:cNvSpPr txBox="1"/>
          <p:nvPr/>
        </p:nvSpPr>
        <p:spPr>
          <a:xfrm>
            <a:off x="907350" y="1594075"/>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FFFFF"/>
                </a:solidFill>
                <a:latin typeface="Raleway"/>
                <a:ea typeface="Raleway"/>
                <a:cs typeface="Raleway"/>
                <a:sym typeface="Raleway"/>
              </a:rPr>
              <a:t>Bagaimana cara mengimpor eksternal stylesheet di HTML</a:t>
            </a:r>
            <a:endParaRPr b="1" sz="1800">
              <a:solidFill>
                <a:srgbClr val="FFFFFF"/>
              </a:solidFill>
              <a:latin typeface="Impact"/>
              <a:ea typeface="Impact"/>
              <a:cs typeface="Impact"/>
              <a:sym typeface="Impact"/>
            </a:endParaRPr>
          </a:p>
        </p:txBody>
      </p:sp>
      <p:sp>
        <p:nvSpPr>
          <p:cNvPr id="916" name="Google Shape;916;p81"/>
          <p:cNvSpPr txBox="1"/>
          <p:nvPr/>
        </p:nvSpPr>
        <p:spPr>
          <a:xfrm>
            <a:off x="1613000" y="20584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latin typeface="Raleway Thin"/>
                <a:ea typeface="Raleway Thin"/>
                <a:cs typeface="Raleway Thin"/>
                <a:sym typeface="Raleway Thin"/>
              </a:rPr>
              <a:t>Menggunakan elemen </a:t>
            </a:r>
            <a:r>
              <a:rPr lang="en" sz="1200">
                <a:solidFill>
                  <a:srgbClr val="FFFFFF"/>
                </a:solidFill>
                <a:latin typeface="Courier New"/>
                <a:ea typeface="Courier New"/>
                <a:cs typeface="Courier New"/>
                <a:sym typeface="Courier New"/>
              </a:rPr>
              <a:t>&lt;style&gt;</a:t>
            </a:r>
            <a:endParaRPr sz="1200">
              <a:solidFill>
                <a:srgbClr val="FFFFFF"/>
              </a:solidFill>
              <a:latin typeface="Courier New"/>
              <a:ea typeface="Courier New"/>
              <a:cs typeface="Courier New"/>
              <a:sym typeface="Courier New"/>
            </a:endParaRPr>
          </a:p>
        </p:txBody>
      </p:sp>
      <p:sp>
        <p:nvSpPr>
          <p:cNvPr id="917" name="Google Shape;917;p81"/>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7A625"/>
                </a:solidFill>
                <a:latin typeface="Raleway"/>
                <a:ea typeface="Raleway"/>
                <a:cs typeface="Raleway"/>
                <a:sym typeface="Raleway"/>
              </a:rPr>
              <a:t>Menggunakan elemen </a:t>
            </a:r>
            <a:r>
              <a:rPr b="1" lang="en" sz="1200">
                <a:solidFill>
                  <a:srgbClr val="F7A625"/>
                </a:solidFill>
                <a:latin typeface="Courier New"/>
                <a:ea typeface="Courier New"/>
                <a:cs typeface="Courier New"/>
                <a:sym typeface="Courier New"/>
              </a:rPr>
              <a:t>&lt;link&gt;</a:t>
            </a:r>
            <a:endParaRPr b="1" sz="1200">
              <a:solidFill>
                <a:srgbClr val="F7A625"/>
              </a:solidFill>
              <a:latin typeface="Courier New"/>
              <a:ea typeface="Courier New"/>
              <a:cs typeface="Courier New"/>
              <a:sym typeface="Courier New"/>
            </a:endParaRPr>
          </a:p>
        </p:txBody>
      </p:sp>
      <p:sp>
        <p:nvSpPr>
          <p:cNvPr id="918" name="Google Shape;918;p81"/>
          <p:cNvSpPr txBox="1"/>
          <p:nvPr/>
        </p:nvSpPr>
        <p:spPr>
          <a:xfrm>
            <a:off x="1613013" y="3166968"/>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aleway Thin"/>
                <a:ea typeface="Raleway Thin"/>
                <a:cs typeface="Raleway Thin"/>
                <a:sym typeface="Raleway Thin"/>
              </a:rPr>
              <a:t>Menggunakan elemen </a:t>
            </a:r>
            <a:r>
              <a:rPr lang="en" sz="1200">
                <a:solidFill>
                  <a:schemeClr val="lt1"/>
                </a:solidFill>
                <a:latin typeface="Courier New"/>
                <a:ea typeface="Courier New"/>
                <a:cs typeface="Courier New"/>
                <a:sym typeface="Courier New"/>
              </a:rPr>
              <a:t>&lt;script&gt;</a:t>
            </a:r>
            <a:endParaRPr sz="1200">
              <a:solidFill>
                <a:srgbClr val="FFFFFF"/>
              </a:solidFill>
              <a:latin typeface="Raleway Thin"/>
              <a:ea typeface="Raleway Thin"/>
              <a:cs typeface="Raleway Thin"/>
              <a:sym typeface="Raleway Thin"/>
            </a:endParaRPr>
          </a:p>
        </p:txBody>
      </p:sp>
      <p:sp>
        <p:nvSpPr>
          <p:cNvPr id="919" name="Google Shape;919;p81"/>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2</a:t>
            </a:r>
            <a:endParaRPr b="1" sz="4800">
              <a:solidFill>
                <a:srgbClr val="FFFFFF"/>
              </a:solidFill>
              <a:latin typeface="Raleway"/>
              <a:ea typeface="Raleway"/>
              <a:cs typeface="Raleway"/>
              <a:sym typeface="Raleway"/>
            </a:endParaRPr>
          </a:p>
        </p:txBody>
      </p:sp>
      <p:sp>
        <p:nvSpPr>
          <p:cNvPr id="920" name="Google Shape;920;p81"/>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A</a:t>
            </a:r>
            <a:endParaRPr sz="1200">
              <a:solidFill>
                <a:srgbClr val="FFFFFF"/>
              </a:solidFill>
              <a:latin typeface="Raleway"/>
              <a:ea typeface="Raleway"/>
              <a:cs typeface="Raleway"/>
              <a:sym typeface="Raleway"/>
            </a:endParaRPr>
          </a:p>
        </p:txBody>
      </p:sp>
      <p:sp>
        <p:nvSpPr>
          <p:cNvPr id="921" name="Google Shape;921;p81"/>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922" name="Google Shape;922;p81"/>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7A625"/>
                </a:solidFill>
                <a:latin typeface="Raleway"/>
                <a:ea typeface="Raleway"/>
                <a:cs typeface="Raleway"/>
                <a:sym typeface="Raleway"/>
              </a:rPr>
              <a:t>B</a:t>
            </a:r>
            <a:endParaRPr b="1" sz="1200">
              <a:solidFill>
                <a:srgbClr val="F7A625"/>
              </a:solidFill>
              <a:latin typeface="Raleway"/>
              <a:ea typeface="Raleway"/>
              <a:cs typeface="Raleway"/>
              <a:sym typeface="Raleway"/>
            </a:endParaRPr>
          </a:p>
        </p:txBody>
      </p:sp>
      <p:sp>
        <p:nvSpPr>
          <p:cNvPr id="923" name="Google Shape;923;p81"/>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7A625"/>
              </a:solidFill>
              <a:latin typeface="Raleway"/>
              <a:ea typeface="Raleway"/>
              <a:cs typeface="Raleway"/>
              <a:sym typeface="Raleway"/>
            </a:endParaRPr>
          </a:p>
        </p:txBody>
      </p:sp>
      <p:sp>
        <p:nvSpPr>
          <p:cNvPr id="924" name="Google Shape;924;p81"/>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C</a:t>
            </a:r>
            <a:endParaRPr sz="1200">
              <a:solidFill>
                <a:srgbClr val="FFFFFF"/>
              </a:solidFill>
              <a:latin typeface="Raleway"/>
              <a:ea typeface="Raleway"/>
              <a:cs typeface="Raleway"/>
              <a:sym typeface="Raleway"/>
            </a:endParaRPr>
          </a:p>
        </p:txBody>
      </p:sp>
      <p:sp>
        <p:nvSpPr>
          <p:cNvPr id="925" name="Google Shape;925;p81"/>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926" name="Google Shape;926;p81"/>
          <p:cNvSpPr txBox="1"/>
          <p:nvPr/>
        </p:nvSpPr>
        <p:spPr>
          <a:xfrm>
            <a:off x="907275" y="3846925"/>
            <a:ext cx="7167300" cy="123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FFFFFF"/>
                </a:solidFill>
                <a:latin typeface="Raleway Thin"/>
                <a:ea typeface="Raleway Thin"/>
                <a:cs typeface="Raleway Thin"/>
                <a:sym typeface="Raleway Thin"/>
              </a:rPr>
              <a:t>Elemen link ini berguna untuk mengimpor file lain di HTML, elemen ini kita taruh di elemen </a:t>
            </a:r>
            <a:r>
              <a:rPr b="1" lang="en" sz="1200">
                <a:solidFill>
                  <a:srgbClr val="FFFFFF"/>
                </a:solidFill>
                <a:latin typeface="Courier New"/>
                <a:ea typeface="Courier New"/>
                <a:cs typeface="Courier New"/>
                <a:sym typeface="Courier New"/>
              </a:rPr>
              <a:t>&lt;head&gt;</a:t>
            </a:r>
            <a:r>
              <a:rPr b="1" lang="en" sz="1200">
                <a:solidFill>
                  <a:srgbClr val="FFFFFF"/>
                </a:solidFill>
                <a:latin typeface="Raleway"/>
                <a:ea typeface="Raleway"/>
                <a:cs typeface="Raleway"/>
                <a:sym typeface="Raleway"/>
              </a:rPr>
              <a:t> </a:t>
            </a:r>
            <a:r>
              <a:rPr lang="en" sz="1200">
                <a:solidFill>
                  <a:srgbClr val="FFFFFF"/>
                </a:solidFill>
                <a:latin typeface="Raleway Thin"/>
                <a:ea typeface="Raleway Thin"/>
                <a:cs typeface="Raleway Thin"/>
                <a:sym typeface="Raleway Thin"/>
              </a:rPr>
              <a:t>pada HTML.</a:t>
            </a:r>
            <a:endParaRPr sz="1200">
              <a:solidFill>
                <a:srgbClr val="FFFFFF"/>
              </a:solidFill>
              <a:latin typeface="Raleway Thin"/>
              <a:ea typeface="Raleway Thin"/>
              <a:cs typeface="Raleway Thin"/>
              <a:sym typeface="Raleway Thin"/>
            </a:endParaRPr>
          </a:p>
          <a:p>
            <a:pPr indent="0" lvl="0" marL="0" rtl="0" algn="l">
              <a:lnSpc>
                <a:spcPct val="150000"/>
              </a:lnSpc>
              <a:spcBef>
                <a:spcPts val="0"/>
              </a:spcBef>
              <a:spcAft>
                <a:spcPts val="0"/>
              </a:spcAft>
              <a:buNone/>
            </a:pPr>
            <a:r>
              <a:rPr lang="en" sz="1200">
                <a:solidFill>
                  <a:srgbClr val="FFFFFF"/>
                </a:solidFill>
                <a:latin typeface="Raleway Thin"/>
                <a:ea typeface="Raleway Thin"/>
                <a:cs typeface="Raleway Thin"/>
                <a:sym typeface="Raleway Thin"/>
              </a:rPr>
              <a:t>Sedangkan, style berguna untuk menulis stylesheet di dalam HTML.</a:t>
            </a:r>
            <a:endParaRPr sz="1200">
              <a:solidFill>
                <a:srgbClr val="FFFFFF"/>
              </a:solidFill>
              <a:latin typeface="Raleway Thin"/>
              <a:ea typeface="Raleway Thin"/>
              <a:cs typeface="Raleway Thin"/>
              <a:sym typeface="Raleway Thin"/>
            </a:endParaRPr>
          </a:p>
          <a:p>
            <a:pPr indent="0" lvl="0" marL="0" rtl="0" algn="l">
              <a:lnSpc>
                <a:spcPct val="150000"/>
              </a:lnSpc>
              <a:spcBef>
                <a:spcPts val="0"/>
              </a:spcBef>
              <a:spcAft>
                <a:spcPts val="0"/>
              </a:spcAft>
              <a:buNone/>
            </a:pPr>
            <a:r>
              <a:rPr lang="en" sz="1200">
                <a:solidFill>
                  <a:srgbClr val="FFFFFF"/>
                </a:solidFill>
                <a:latin typeface="Raleway Thin"/>
                <a:ea typeface="Raleway Thin"/>
                <a:cs typeface="Raleway Thin"/>
                <a:sym typeface="Raleway Thin"/>
              </a:rPr>
              <a:t>Script berguna untuk menulis javascript di dalam HTML,</a:t>
            </a:r>
            <a:endParaRPr sz="1200">
              <a:solidFill>
                <a:srgbClr val="FFFFFF"/>
              </a:solidFill>
              <a:latin typeface="Raleway Thin"/>
              <a:ea typeface="Raleway Thin"/>
              <a:cs typeface="Raleway Thin"/>
              <a:sym typeface="Raleway Th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grpSp>
        <p:nvGrpSpPr>
          <p:cNvPr id="120" name="Google Shape;120;p19"/>
          <p:cNvGrpSpPr/>
          <p:nvPr/>
        </p:nvGrpSpPr>
        <p:grpSpPr>
          <a:xfrm>
            <a:off x="458950" y="774751"/>
            <a:ext cx="5028727" cy="4115798"/>
            <a:chOff x="803188" y="576686"/>
            <a:chExt cx="5444112" cy="3034578"/>
          </a:xfrm>
        </p:grpSpPr>
        <p:sp>
          <p:nvSpPr>
            <p:cNvPr id="121" name="Google Shape;121;p19"/>
            <p:cNvSpPr txBox="1"/>
            <p:nvPr/>
          </p:nvSpPr>
          <p:spPr>
            <a:xfrm>
              <a:off x="803200" y="576686"/>
              <a:ext cx="5444100" cy="44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Kok bisa CSS mempengaruhi HTML?</a:t>
              </a:r>
              <a:endParaRPr b="1" sz="1800">
                <a:solidFill>
                  <a:srgbClr val="652F67"/>
                </a:solidFill>
                <a:latin typeface="Raleway"/>
                <a:ea typeface="Raleway"/>
                <a:cs typeface="Raleway"/>
                <a:sym typeface="Raleway"/>
              </a:endParaRPr>
            </a:p>
          </p:txBody>
        </p:sp>
        <p:sp>
          <p:nvSpPr>
            <p:cNvPr id="122" name="Google Shape;122;p19"/>
            <p:cNvSpPr txBox="1"/>
            <p:nvPr/>
          </p:nvSpPr>
          <p:spPr>
            <a:xfrm>
              <a:off x="803188" y="872564"/>
              <a:ext cx="5444100" cy="2738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i="1" lang="en" sz="1100">
                  <a:solidFill>
                    <a:srgbClr val="434343"/>
                  </a:solidFill>
                  <a:latin typeface="Raleway"/>
                  <a:ea typeface="Raleway"/>
                  <a:cs typeface="Raleway"/>
                  <a:sym typeface="Raleway"/>
                </a:rPr>
                <a:t>By default,</a:t>
              </a:r>
              <a:r>
                <a:rPr lang="en" sz="1100">
                  <a:solidFill>
                    <a:srgbClr val="434343"/>
                  </a:solidFill>
                  <a:latin typeface="Raleway"/>
                  <a:ea typeface="Raleway"/>
                  <a:cs typeface="Raleway"/>
                  <a:sym typeface="Raleway"/>
                </a:rPr>
                <a:t> </a:t>
              </a:r>
              <a:r>
                <a:rPr b="1" i="1" lang="en" sz="1100">
                  <a:solidFill>
                    <a:srgbClr val="434343"/>
                  </a:solidFill>
                  <a:latin typeface="Raleway"/>
                  <a:ea typeface="Raleway"/>
                  <a:cs typeface="Raleway"/>
                  <a:sym typeface="Raleway"/>
                </a:rPr>
                <a:t>web browser</a:t>
              </a:r>
              <a:r>
                <a:rPr lang="en" sz="1100">
                  <a:solidFill>
                    <a:srgbClr val="434343"/>
                  </a:solidFill>
                  <a:latin typeface="Raleway"/>
                  <a:ea typeface="Raleway"/>
                  <a:cs typeface="Raleway"/>
                  <a:sym typeface="Raleway"/>
                </a:rPr>
                <a:t> akan membaca </a:t>
              </a:r>
              <a:r>
                <a:rPr i="1" lang="en" sz="1100">
                  <a:solidFill>
                    <a:srgbClr val="434343"/>
                  </a:solidFill>
                  <a:latin typeface="Raleway"/>
                  <a:ea typeface="Raleway"/>
                  <a:cs typeface="Raleway"/>
                  <a:sym typeface="Raleway"/>
                </a:rPr>
                <a:t>sheet</a:t>
              </a:r>
              <a:r>
                <a:rPr lang="en" sz="1100">
                  <a:solidFill>
                    <a:srgbClr val="434343"/>
                  </a:solidFill>
                  <a:latin typeface="Raleway"/>
                  <a:ea typeface="Raleway"/>
                  <a:cs typeface="Raleway"/>
                  <a:sym typeface="Raleway"/>
                </a:rPr>
                <a:t> CSS juga ketika menampilkan suatu halaman. Dari situlah, HTML dan CSS bisa berinteraksi. Ketika kita membuka halaman, HTML akan menunjuk siapa CSS dia dan memberitahu </a:t>
              </a:r>
              <a:r>
                <a:rPr i="1" lang="en" sz="1100">
                  <a:solidFill>
                    <a:srgbClr val="434343"/>
                  </a:solidFill>
                  <a:latin typeface="Raleway"/>
                  <a:ea typeface="Raleway"/>
                  <a:cs typeface="Raleway"/>
                  <a:sym typeface="Raleway"/>
                </a:rPr>
                <a:t>browser</a:t>
              </a:r>
              <a:r>
                <a:rPr lang="en" sz="1100">
                  <a:solidFill>
                    <a:srgbClr val="434343"/>
                  </a:solidFill>
                  <a:latin typeface="Raleway"/>
                  <a:ea typeface="Raleway"/>
                  <a:cs typeface="Raleway"/>
                  <a:sym typeface="Raleway"/>
                </a:rPr>
                <a:t> untuk membaca CSS itu.</a:t>
              </a:r>
              <a:endParaRPr sz="1100">
                <a:solidFill>
                  <a:srgbClr val="434343"/>
                </a:solidFill>
                <a:latin typeface="Raleway"/>
                <a:ea typeface="Raleway"/>
                <a:cs typeface="Raleway"/>
                <a:sym typeface="Raleway"/>
              </a:endParaRPr>
            </a:p>
            <a:p>
              <a:pPr indent="0" lvl="0" marL="0" rtl="0" algn="just">
                <a:lnSpc>
                  <a:spcPct val="150000"/>
                </a:lnSpc>
                <a:spcBef>
                  <a:spcPts val="1200"/>
                </a:spcBef>
                <a:spcAft>
                  <a:spcPts val="0"/>
                </a:spcAft>
                <a:buNone/>
              </a:pPr>
              <a:r>
                <a:rPr lang="en" sz="1100">
                  <a:solidFill>
                    <a:srgbClr val="434343"/>
                  </a:solidFill>
                  <a:latin typeface="Raleway"/>
                  <a:ea typeface="Raleway"/>
                  <a:cs typeface="Raleway"/>
                  <a:sym typeface="Raleway"/>
                </a:rPr>
                <a:t>Cara CSS mempengaruhi HTML itu dengan menggunakan dua hal ini:</a:t>
              </a:r>
              <a:endParaRPr sz="1100">
                <a:solidFill>
                  <a:srgbClr val="434343"/>
                </a:solidFill>
                <a:latin typeface="Raleway"/>
                <a:ea typeface="Raleway"/>
                <a:cs typeface="Raleway"/>
                <a:sym typeface="Raleway"/>
              </a:endParaRPr>
            </a:p>
            <a:p>
              <a:pPr indent="-298450" lvl="0" marL="457200" rtl="0" algn="l">
                <a:lnSpc>
                  <a:spcPct val="150000"/>
                </a:lnSpc>
                <a:spcBef>
                  <a:spcPts val="1200"/>
                </a:spcBef>
                <a:spcAft>
                  <a:spcPts val="0"/>
                </a:spcAft>
                <a:buClr>
                  <a:srgbClr val="434343"/>
                </a:buClr>
                <a:buSzPts val="1100"/>
                <a:buFont typeface="Raleway"/>
                <a:buChar char="●"/>
              </a:pPr>
              <a:r>
                <a:rPr b="1" lang="en" sz="1100">
                  <a:solidFill>
                    <a:srgbClr val="434343"/>
                  </a:solidFill>
                  <a:latin typeface="Raleway"/>
                  <a:ea typeface="Raleway"/>
                  <a:cs typeface="Raleway"/>
                  <a:sym typeface="Raleway"/>
                </a:rPr>
                <a:t>Selector, </a:t>
              </a:r>
              <a:r>
                <a:rPr lang="en" sz="1100">
                  <a:solidFill>
                    <a:srgbClr val="434343"/>
                  </a:solidFill>
                  <a:latin typeface="Raleway"/>
                  <a:ea typeface="Raleway"/>
                  <a:cs typeface="Raleway"/>
                  <a:sym typeface="Raleway"/>
                </a:rPr>
                <a:t>ini berguna untuk memilih elemen mana yang pengen kita pengaruhi. Seperti contoh tadi, kita pengen ubah tombol yang biasa saja menjadi berwarna ungu, Cara milihnya kita pake selector.</a:t>
              </a:r>
              <a:endParaRPr sz="1100">
                <a:solidFill>
                  <a:srgbClr val="434343"/>
                </a:solidFill>
                <a:latin typeface="Raleway"/>
                <a:ea typeface="Raleway"/>
                <a:cs typeface="Raleway"/>
                <a:sym typeface="Raleway"/>
              </a:endParaRPr>
            </a:p>
            <a:p>
              <a:pPr indent="-298450" lvl="0" marL="457200" rtl="0" algn="l">
                <a:lnSpc>
                  <a:spcPct val="150000"/>
                </a:lnSpc>
                <a:spcBef>
                  <a:spcPts val="0"/>
                </a:spcBef>
                <a:spcAft>
                  <a:spcPts val="0"/>
                </a:spcAft>
                <a:buClr>
                  <a:srgbClr val="434343"/>
                </a:buClr>
                <a:buSzPts val="1100"/>
                <a:buFont typeface="Raleway"/>
                <a:buChar char="●"/>
              </a:pPr>
              <a:r>
                <a:rPr b="1" lang="en" sz="1100">
                  <a:solidFill>
                    <a:srgbClr val="434343"/>
                  </a:solidFill>
                  <a:latin typeface="Raleway"/>
                  <a:ea typeface="Raleway"/>
                  <a:cs typeface="Raleway"/>
                  <a:sym typeface="Raleway"/>
                </a:rPr>
                <a:t>Properti</a:t>
              </a:r>
              <a:r>
                <a:rPr lang="en" sz="1100">
                  <a:solidFill>
                    <a:srgbClr val="434343"/>
                  </a:solidFill>
                  <a:latin typeface="Raleway"/>
                  <a:ea typeface="Raleway"/>
                  <a:cs typeface="Raleway"/>
                  <a:sym typeface="Raleway"/>
                </a:rPr>
                <a:t>, ini berguna untuk nentuin gimana tampilannya, tampilan siapa? Tampilan dari elemen yang tadi udah kita pilih pake selector.</a:t>
              </a:r>
              <a:endParaRPr sz="1100">
                <a:solidFill>
                  <a:srgbClr val="434343"/>
                </a:solidFill>
                <a:latin typeface="Raleway"/>
                <a:ea typeface="Raleway"/>
                <a:cs typeface="Raleway"/>
                <a:sym typeface="Raleway"/>
              </a:endParaRPr>
            </a:p>
            <a:p>
              <a:pPr indent="0" lvl="0" marL="0" rtl="0" algn="l">
                <a:lnSpc>
                  <a:spcPct val="150000"/>
                </a:lnSpc>
                <a:spcBef>
                  <a:spcPts val="1200"/>
                </a:spcBef>
                <a:spcAft>
                  <a:spcPts val="1200"/>
                </a:spcAft>
                <a:buNone/>
              </a:pPr>
              <a:r>
                <a:rPr lang="en" sz="1100">
                  <a:solidFill>
                    <a:srgbClr val="434343"/>
                  </a:solidFill>
                  <a:latin typeface="Raleway"/>
                  <a:ea typeface="Raleway"/>
                  <a:cs typeface="Raleway"/>
                  <a:sym typeface="Raleway"/>
                </a:rPr>
                <a:t>Itu berarti, selector dan properti adalah satu kesatuan yang kita sebut dengan </a:t>
              </a:r>
              <a:r>
                <a:rPr b="1" lang="en" sz="1100">
                  <a:solidFill>
                    <a:srgbClr val="434343"/>
                  </a:solidFill>
                  <a:latin typeface="Raleway"/>
                  <a:ea typeface="Raleway"/>
                  <a:cs typeface="Raleway"/>
                  <a:sym typeface="Raleway"/>
                </a:rPr>
                <a:t>Aturan CSS</a:t>
              </a:r>
              <a:endParaRPr b="1" sz="1100">
                <a:solidFill>
                  <a:srgbClr val="434343"/>
                </a:solidFill>
                <a:latin typeface="Raleway"/>
                <a:ea typeface="Raleway"/>
                <a:cs typeface="Raleway"/>
                <a:sym typeface="Raleway"/>
              </a:endParaRPr>
            </a:p>
          </p:txBody>
        </p:sp>
      </p:grpSp>
      <p:sp>
        <p:nvSpPr>
          <p:cNvPr id="123" name="Google Shape;123;p19"/>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4" name="Google Shape;124;p19"/>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CSS</a:t>
            </a:r>
            <a:endParaRPr b="0" i="0" sz="1100" u="none" cap="none" strike="noStrike">
              <a:solidFill>
                <a:srgbClr val="FFFFFF"/>
              </a:solidFill>
              <a:latin typeface="Lato Black"/>
              <a:ea typeface="Lato Black"/>
              <a:cs typeface="Lato Black"/>
              <a:sym typeface="Lato Black"/>
            </a:endParaRPr>
          </a:p>
        </p:txBody>
      </p:sp>
      <p:sp>
        <p:nvSpPr>
          <p:cNvPr id="125" name="Google Shape;125;p19"/>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6" name="Google Shape;126;p19"/>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7" name="Google Shape;127;p19"/>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28" name="Google Shape;128;p19"/>
          <p:cNvPicPr preferRelativeResize="0"/>
          <p:nvPr/>
        </p:nvPicPr>
        <p:blipFill rotWithShape="1">
          <a:blip r:embed="rId3">
            <a:alphaModFix/>
          </a:blip>
          <a:srcRect b="0" l="0" r="0" t="0"/>
          <a:stretch/>
        </p:blipFill>
        <p:spPr>
          <a:xfrm>
            <a:off x="8616612" y="183549"/>
            <a:ext cx="302675" cy="368650"/>
          </a:xfrm>
          <a:prstGeom prst="rect">
            <a:avLst/>
          </a:prstGeom>
          <a:noFill/>
          <a:ln>
            <a:noFill/>
          </a:ln>
        </p:spPr>
      </p:pic>
      <p:pic>
        <p:nvPicPr>
          <p:cNvPr id="129" name="Google Shape;129;p19"/>
          <p:cNvPicPr preferRelativeResize="0"/>
          <p:nvPr/>
        </p:nvPicPr>
        <p:blipFill>
          <a:blip r:embed="rId4">
            <a:alphaModFix/>
          </a:blip>
          <a:stretch>
            <a:fillRect/>
          </a:stretch>
        </p:blipFill>
        <p:spPr>
          <a:xfrm>
            <a:off x="6024688" y="1144986"/>
            <a:ext cx="2591912" cy="358035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82"/>
          <p:cNvSpPr txBox="1"/>
          <p:nvPr/>
        </p:nvSpPr>
        <p:spPr>
          <a:xfrm>
            <a:off x="907350" y="1594075"/>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FFFFF"/>
                </a:solidFill>
                <a:latin typeface="Raleway"/>
                <a:ea typeface="Raleway"/>
                <a:cs typeface="Raleway"/>
                <a:sym typeface="Raleway"/>
              </a:rPr>
              <a:t>Berikut ini merupakan salah atribut CSS</a:t>
            </a:r>
            <a:endParaRPr b="1" sz="1800">
              <a:solidFill>
                <a:srgbClr val="FFFFFF"/>
              </a:solidFill>
              <a:latin typeface="Raleway"/>
              <a:ea typeface="Raleway"/>
              <a:cs typeface="Raleway"/>
              <a:sym typeface="Raleway"/>
            </a:endParaRPr>
          </a:p>
        </p:txBody>
      </p:sp>
      <p:sp>
        <p:nvSpPr>
          <p:cNvPr id="932" name="Google Shape;932;p82"/>
          <p:cNvSpPr txBox="1"/>
          <p:nvPr/>
        </p:nvSpPr>
        <p:spPr>
          <a:xfrm>
            <a:off x="1558400" y="20965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latin typeface="Courier New"/>
                <a:ea typeface="Courier New"/>
                <a:cs typeface="Courier New"/>
                <a:sym typeface="Courier New"/>
              </a:rPr>
              <a:t>.body</a:t>
            </a:r>
            <a:endParaRPr sz="1200">
              <a:solidFill>
                <a:srgbClr val="FFFFFF"/>
              </a:solidFill>
              <a:latin typeface="Courier New"/>
              <a:ea typeface="Courier New"/>
              <a:cs typeface="Courier New"/>
              <a:sym typeface="Courier New"/>
            </a:endParaRPr>
          </a:p>
        </p:txBody>
      </p:sp>
      <p:sp>
        <p:nvSpPr>
          <p:cNvPr id="933" name="Google Shape;933;p82"/>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font-size: 12px</a:t>
            </a:r>
            <a:endParaRPr sz="1200">
              <a:solidFill>
                <a:srgbClr val="FFFFFF"/>
              </a:solidFill>
              <a:latin typeface="Courier New"/>
              <a:ea typeface="Courier New"/>
              <a:cs typeface="Courier New"/>
              <a:sym typeface="Courier New"/>
            </a:endParaRPr>
          </a:p>
        </p:txBody>
      </p:sp>
      <p:sp>
        <p:nvSpPr>
          <p:cNvPr id="934" name="Google Shape;934;p82"/>
          <p:cNvSpPr txBox="1"/>
          <p:nvPr/>
        </p:nvSpPr>
        <p:spPr>
          <a:xfrm>
            <a:off x="1613013" y="3166968"/>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7A625"/>
                </a:solidFill>
                <a:latin typeface="Courier New"/>
                <a:ea typeface="Courier New"/>
                <a:cs typeface="Courier New"/>
                <a:sym typeface="Courier New"/>
              </a:rPr>
              <a:t>font-size</a:t>
            </a:r>
            <a:endParaRPr b="1" sz="1200">
              <a:solidFill>
                <a:srgbClr val="F7A625"/>
              </a:solidFill>
              <a:latin typeface="Raleway"/>
              <a:ea typeface="Raleway"/>
              <a:cs typeface="Raleway"/>
              <a:sym typeface="Raleway"/>
            </a:endParaRPr>
          </a:p>
        </p:txBody>
      </p:sp>
      <p:sp>
        <p:nvSpPr>
          <p:cNvPr id="935" name="Google Shape;935;p82"/>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3</a:t>
            </a:r>
            <a:endParaRPr b="1" sz="4800">
              <a:solidFill>
                <a:srgbClr val="FFFFFF"/>
              </a:solidFill>
              <a:latin typeface="Raleway"/>
              <a:ea typeface="Raleway"/>
              <a:cs typeface="Raleway"/>
              <a:sym typeface="Raleway"/>
            </a:endParaRPr>
          </a:p>
        </p:txBody>
      </p:sp>
      <p:sp>
        <p:nvSpPr>
          <p:cNvPr id="936" name="Google Shape;936;p82"/>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A</a:t>
            </a:r>
            <a:endParaRPr sz="1200">
              <a:solidFill>
                <a:srgbClr val="FFFFFF"/>
              </a:solidFill>
              <a:latin typeface="Raleway"/>
              <a:ea typeface="Raleway"/>
              <a:cs typeface="Raleway"/>
              <a:sym typeface="Raleway"/>
            </a:endParaRPr>
          </a:p>
        </p:txBody>
      </p:sp>
      <p:sp>
        <p:nvSpPr>
          <p:cNvPr id="937" name="Google Shape;937;p82"/>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938" name="Google Shape;938;p82"/>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B</a:t>
            </a:r>
            <a:endParaRPr sz="1200">
              <a:solidFill>
                <a:srgbClr val="FFFFFF"/>
              </a:solidFill>
              <a:latin typeface="Raleway"/>
              <a:ea typeface="Raleway"/>
              <a:cs typeface="Raleway"/>
              <a:sym typeface="Raleway"/>
            </a:endParaRPr>
          </a:p>
        </p:txBody>
      </p:sp>
      <p:sp>
        <p:nvSpPr>
          <p:cNvPr id="939" name="Google Shape;939;p82"/>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940" name="Google Shape;940;p82"/>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7A625"/>
                </a:solidFill>
                <a:latin typeface="Raleway"/>
                <a:ea typeface="Raleway"/>
                <a:cs typeface="Raleway"/>
                <a:sym typeface="Raleway"/>
              </a:rPr>
              <a:t>C</a:t>
            </a:r>
            <a:endParaRPr b="1" sz="1200">
              <a:solidFill>
                <a:srgbClr val="F7A625"/>
              </a:solidFill>
              <a:latin typeface="Raleway"/>
              <a:ea typeface="Raleway"/>
              <a:cs typeface="Raleway"/>
              <a:sym typeface="Raleway"/>
            </a:endParaRPr>
          </a:p>
        </p:txBody>
      </p:sp>
      <p:sp>
        <p:nvSpPr>
          <p:cNvPr id="941" name="Google Shape;941;p82"/>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7A625"/>
              </a:solidFill>
              <a:latin typeface="Raleway"/>
              <a:ea typeface="Raleway"/>
              <a:cs typeface="Raleway"/>
              <a:sym typeface="Raleway"/>
            </a:endParaRPr>
          </a:p>
        </p:txBody>
      </p:sp>
      <p:pic>
        <p:nvPicPr>
          <p:cNvPr id="942" name="Google Shape;942;p82"/>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943" name="Google Shape;943;p82"/>
          <p:cNvSpPr txBox="1"/>
          <p:nvPr/>
        </p:nvSpPr>
        <p:spPr>
          <a:xfrm>
            <a:off x="907350" y="3805375"/>
            <a:ext cx="7167300" cy="92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FFFFFF"/>
                </a:solidFill>
                <a:latin typeface="Raleway Thin"/>
                <a:ea typeface="Raleway Thin"/>
                <a:cs typeface="Raleway Thin"/>
                <a:sym typeface="Raleway Thin"/>
              </a:rPr>
              <a:t>Font-size adalah salah satu atribut CSS yang berguna untuk mengatur ukuran font,</a:t>
            </a:r>
            <a:endParaRPr sz="1200">
              <a:solidFill>
                <a:srgbClr val="FFFFFF"/>
              </a:solidFill>
              <a:latin typeface="Raleway Thin"/>
              <a:ea typeface="Raleway Thin"/>
              <a:cs typeface="Raleway Thin"/>
              <a:sym typeface="Raleway Thin"/>
            </a:endParaRPr>
          </a:p>
          <a:p>
            <a:pPr indent="0" lvl="0" marL="0" rtl="0" algn="l">
              <a:lnSpc>
                <a:spcPct val="150000"/>
              </a:lnSpc>
              <a:spcBef>
                <a:spcPts val="0"/>
              </a:spcBef>
              <a:spcAft>
                <a:spcPts val="0"/>
              </a:spcAft>
              <a:buNone/>
            </a:pPr>
            <a:r>
              <a:rPr lang="en" sz="1200">
                <a:solidFill>
                  <a:srgbClr val="FFFFFF"/>
                </a:solidFill>
                <a:latin typeface="Raleway Thin"/>
                <a:ea typeface="Raleway Thin"/>
                <a:cs typeface="Raleway Thin"/>
                <a:sym typeface="Raleway Thin"/>
              </a:rPr>
              <a:t>Sedangkan </a:t>
            </a:r>
            <a:r>
              <a:rPr lang="en" sz="1200">
                <a:solidFill>
                  <a:schemeClr val="lt1"/>
                </a:solidFill>
                <a:latin typeface="Courier New"/>
                <a:ea typeface="Courier New"/>
                <a:cs typeface="Courier New"/>
                <a:sym typeface="Courier New"/>
              </a:rPr>
              <a:t>font-size: 12px </a:t>
            </a:r>
            <a:r>
              <a:rPr lang="en" sz="1200">
                <a:solidFill>
                  <a:schemeClr val="lt1"/>
                </a:solidFill>
                <a:latin typeface="Raleway"/>
                <a:ea typeface="Raleway"/>
                <a:cs typeface="Raleway"/>
                <a:sym typeface="Raleway"/>
              </a:rPr>
              <a:t>adalah sebuah deklarasi di dalam CSS, dan </a:t>
            </a:r>
            <a:r>
              <a:rPr lang="en" sz="1200">
                <a:solidFill>
                  <a:schemeClr val="lt1"/>
                </a:solidFill>
                <a:latin typeface="Courier New"/>
                <a:ea typeface="Courier New"/>
                <a:cs typeface="Courier New"/>
                <a:sym typeface="Courier New"/>
              </a:rPr>
              <a:t>.body </a:t>
            </a:r>
            <a:r>
              <a:rPr lang="en" sz="1200">
                <a:solidFill>
                  <a:schemeClr val="lt1"/>
                </a:solidFill>
                <a:latin typeface="Raleway"/>
                <a:ea typeface="Raleway"/>
                <a:cs typeface="Raleway"/>
                <a:sym typeface="Raleway"/>
              </a:rPr>
              <a:t>adalah sebuah CSS selector.  </a:t>
            </a:r>
            <a:endParaRPr sz="1200">
              <a:solidFill>
                <a:srgbClr val="FFFFFF"/>
              </a:solidFill>
              <a:latin typeface="Raleway"/>
              <a:ea typeface="Raleway"/>
              <a:cs typeface="Raleway"/>
              <a:sym typeface="Raleway"/>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83"/>
          <p:cNvSpPr txBox="1"/>
          <p:nvPr/>
        </p:nvSpPr>
        <p:spPr>
          <a:xfrm>
            <a:off x="907350" y="1594129"/>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FFFFFF"/>
                </a:solidFill>
                <a:latin typeface="Raleway"/>
                <a:ea typeface="Raleway"/>
                <a:cs typeface="Raleway"/>
                <a:sym typeface="Raleway"/>
              </a:rPr>
              <a:t>Berikut ini deklarasi yang membuat suatu elemen menampilkan teks berwarna merah.</a:t>
            </a:r>
            <a:endParaRPr b="1">
              <a:solidFill>
                <a:srgbClr val="FFFFFF"/>
              </a:solidFill>
              <a:latin typeface="Raleway"/>
              <a:ea typeface="Raleway"/>
              <a:cs typeface="Raleway"/>
              <a:sym typeface="Raleway"/>
            </a:endParaRPr>
          </a:p>
        </p:txBody>
      </p:sp>
      <p:sp>
        <p:nvSpPr>
          <p:cNvPr id="949" name="Google Shape;949;p83"/>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4</a:t>
            </a:r>
            <a:endParaRPr b="1" sz="4800">
              <a:solidFill>
                <a:srgbClr val="FFFFFF"/>
              </a:solidFill>
              <a:latin typeface="Raleway"/>
              <a:ea typeface="Raleway"/>
              <a:cs typeface="Raleway"/>
              <a:sym typeface="Raleway"/>
            </a:endParaRPr>
          </a:p>
        </p:txBody>
      </p:sp>
      <p:pic>
        <p:nvPicPr>
          <p:cNvPr id="950" name="Google Shape;950;p83"/>
          <p:cNvPicPr preferRelativeResize="0"/>
          <p:nvPr/>
        </p:nvPicPr>
        <p:blipFill>
          <a:blip r:embed="rId3">
            <a:alphaModFix/>
          </a:blip>
          <a:stretch>
            <a:fillRect/>
          </a:stretch>
        </p:blipFill>
        <p:spPr>
          <a:xfrm>
            <a:off x="8074650" y="4573075"/>
            <a:ext cx="718350" cy="366500"/>
          </a:xfrm>
          <a:prstGeom prst="rect">
            <a:avLst/>
          </a:prstGeom>
          <a:noFill/>
          <a:ln>
            <a:noFill/>
          </a:ln>
        </p:spPr>
      </p:pic>
      <p:pic>
        <p:nvPicPr>
          <p:cNvPr id="951" name="Google Shape;951;p83"/>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952" name="Google Shape;952;p83"/>
          <p:cNvSpPr txBox="1"/>
          <p:nvPr/>
        </p:nvSpPr>
        <p:spPr>
          <a:xfrm>
            <a:off x="1558400" y="2096575"/>
            <a:ext cx="6461700" cy="4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7A625"/>
                </a:solidFill>
                <a:latin typeface="Courier New"/>
                <a:ea typeface="Courier New"/>
                <a:cs typeface="Courier New"/>
                <a:sym typeface="Courier New"/>
              </a:rPr>
              <a:t>color: red;</a:t>
            </a:r>
            <a:endParaRPr b="1" sz="1200">
              <a:solidFill>
                <a:srgbClr val="F7A625"/>
              </a:solidFill>
              <a:latin typeface="Courier New"/>
              <a:ea typeface="Courier New"/>
              <a:cs typeface="Courier New"/>
              <a:sym typeface="Courier New"/>
            </a:endParaRPr>
          </a:p>
        </p:txBody>
      </p:sp>
      <p:sp>
        <p:nvSpPr>
          <p:cNvPr id="953" name="Google Shape;953;p83"/>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red</a:t>
            </a:r>
            <a:endParaRPr sz="1200">
              <a:solidFill>
                <a:srgbClr val="FFFFFF"/>
              </a:solidFill>
              <a:latin typeface="Courier New"/>
              <a:ea typeface="Courier New"/>
              <a:cs typeface="Courier New"/>
              <a:sym typeface="Courier New"/>
            </a:endParaRPr>
          </a:p>
        </p:txBody>
      </p:sp>
      <p:sp>
        <p:nvSpPr>
          <p:cNvPr id="954" name="Google Shape;954;p83"/>
          <p:cNvSpPr txBox="1"/>
          <p:nvPr/>
        </p:nvSpPr>
        <p:spPr>
          <a:xfrm>
            <a:off x="1613013" y="3166968"/>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background-color: red;</a:t>
            </a:r>
            <a:endParaRPr sz="1200">
              <a:solidFill>
                <a:srgbClr val="FFFFFF"/>
              </a:solidFill>
              <a:latin typeface="Raleway Thin"/>
              <a:ea typeface="Raleway Thin"/>
              <a:cs typeface="Raleway Thin"/>
              <a:sym typeface="Raleway Thin"/>
            </a:endParaRPr>
          </a:p>
        </p:txBody>
      </p:sp>
      <p:sp>
        <p:nvSpPr>
          <p:cNvPr id="955" name="Google Shape;955;p83"/>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7A625"/>
                </a:solidFill>
                <a:latin typeface="Raleway"/>
                <a:ea typeface="Raleway"/>
                <a:cs typeface="Raleway"/>
                <a:sym typeface="Raleway"/>
              </a:rPr>
              <a:t>A</a:t>
            </a:r>
            <a:endParaRPr b="1" sz="1200">
              <a:solidFill>
                <a:srgbClr val="F7A625"/>
              </a:solidFill>
              <a:latin typeface="Raleway"/>
              <a:ea typeface="Raleway"/>
              <a:cs typeface="Raleway"/>
              <a:sym typeface="Raleway"/>
            </a:endParaRPr>
          </a:p>
        </p:txBody>
      </p:sp>
      <p:sp>
        <p:nvSpPr>
          <p:cNvPr id="956" name="Google Shape;956;p83"/>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7A625"/>
              </a:solidFill>
              <a:latin typeface="Raleway"/>
              <a:ea typeface="Raleway"/>
              <a:cs typeface="Raleway"/>
              <a:sym typeface="Raleway"/>
            </a:endParaRPr>
          </a:p>
        </p:txBody>
      </p:sp>
      <p:sp>
        <p:nvSpPr>
          <p:cNvPr id="957" name="Google Shape;957;p83"/>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B</a:t>
            </a:r>
            <a:endParaRPr sz="1200">
              <a:solidFill>
                <a:srgbClr val="FFFFFF"/>
              </a:solidFill>
              <a:latin typeface="Raleway"/>
              <a:ea typeface="Raleway"/>
              <a:cs typeface="Raleway"/>
              <a:sym typeface="Raleway"/>
            </a:endParaRPr>
          </a:p>
        </p:txBody>
      </p:sp>
      <p:sp>
        <p:nvSpPr>
          <p:cNvPr id="958" name="Google Shape;958;p83"/>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959" name="Google Shape;959;p83"/>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C</a:t>
            </a:r>
            <a:endParaRPr sz="1200">
              <a:solidFill>
                <a:srgbClr val="FFFFFF"/>
              </a:solidFill>
              <a:latin typeface="Raleway"/>
              <a:ea typeface="Raleway"/>
              <a:cs typeface="Raleway"/>
              <a:sym typeface="Raleway"/>
            </a:endParaRPr>
          </a:p>
        </p:txBody>
      </p:sp>
      <p:sp>
        <p:nvSpPr>
          <p:cNvPr id="960" name="Google Shape;960;p83"/>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961" name="Google Shape;961;p83"/>
          <p:cNvSpPr txBox="1"/>
          <p:nvPr/>
        </p:nvSpPr>
        <p:spPr>
          <a:xfrm>
            <a:off x="907350" y="3805375"/>
            <a:ext cx="7167300" cy="11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7A625"/>
                </a:solidFill>
                <a:latin typeface="Courier New"/>
                <a:ea typeface="Courier New"/>
                <a:cs typeface="Courier New"/>
                <a:sym typeface="Courier New"/>
              </a:rPr>
              <a:t>color: red; </a:t>
            </a:r>
            <a:r>
              <a:rPr b="1" lang="en" sz="1200">
                <a:solidFill>
                  <a:srgbClr val="FFFFFF"/>
                </a:solidFill>
                <a:latin typeface="Raleway"/>
                <a:ea typeface="Raleway"/>
                <a:cs typeface="Raleway"/>
                <a:sym typeface="Raleway"/>
              </a:rPr>
              <a:t>adalah sebuah deklarasi CSS yang membuat teks yang kita pilih melalui CSS selector menjadi berwarna merah.</a:t>
            </a:r>
            <a:endParaRPr b="1" sz="1200">
              <a:solidFill>
                <a:srgbClr val="FFFFFF"/>
              </a:solidFill>
              <a:latin typeface="Raleway"/>
              <a:ea typeface="Raleway"/>
              <a:cs typeface="Raleway"/>
              <a:sym typeface="Raleway"/>
            </a:endParaRPr>
          </a:p>
          <a:p>
            <a:pPr indent="0" lvl="0" marL="0" rtl="0" algn="l">
              <a:spcBef>
                <a:spcPts val="0"/>
              </a:spcBef>
              <a:spcAft>
                <a:spcPts val="0"/>
              </a:spcAft>
              <a:buNone/>
            </a:pPr>
            <a:r>
              <a:rPr b="1" lang="en" sz="1200">
                <a:solidFill>
                  <a:srgbClr val="FFFFFF"/>
                </a:solidFill>
                <a:latin typeface="Raleway"/>
                <a:ea typeface="Raleway"/>
                <a:cs typeface="Raleway"/>
                <a:sym typeface="Raleway"/>
              </a:rPr>
              <a:t>Sedangkan, </a:t>
            </a:r>
            <a:r>
              <a:rPr b="1" lang="en" sz="1200">
                <a:solidFill>
                  <a:srgbClr val="FFFFFF"/>
                </a:solidFill>
                <a:latin typeface="Courier New"/>
                <a:ea typeface="Courier New"/>
                <a:cs typeface="Courier New"/>
                <a:sym typeface="Courier New"/>
              </a:rPr>
              <a:t>red </a:t>
            </a:r>
            <a:r>
              <a:rPr b="1" lang="en" sz="1200">
                <a:solidFill>
                  <a:srgbClr val="FFFFFF"/>
                </a:solidFill>
                <a:latin typeface="Raleway"/>
                <a:ea typeface="Raleway"/>
                <a:cs typeface="Raleway"/>
                <a:sym typeface="Raleway"/>
              </a:rPr>
              <a:t>hanyalah sebuah nilai dari suatu atribut,</a:t>
            </a:r>
            <a:endParaRPr b="1" sz="1200">
              <a:solidFill>
                <a:srgbClr val="FFFFFF"/>
              </a:solidFill>
              <a:latin typeface="Raleway"/>
              <a:ea typeface="Raleway"/>
              <a:cs typeface="Raleway"/>
              <a:sym typeface="Raleway"/>
            </a:endParaRPr>
          </a:p>
          <a:p>
            <a:pPr indent="0" lvl="0" marL="0" rtl="0" algn="l">
              <a:spcBef>
                <a:spcPts val="0"/>
              </a:spcBef>
              <a:spcAft>
                <a:spcPts val="0"/>
              </a:spcAft>
              <a:buNone/>
            </a:pPr>
            <a:r>
              <a:rPr b="1" lang="en" sz="1200">
                <a:solidFill>
                  <a:srgbClr val="F7A625"/>
                </a:solidFill>
                <a:latin typeface="Courier New"/>
                <a:ea typeface="Courier New"/>
                <a:cs typeface="Courier New"/>
                <a:sym typeface="Courier New"/>
              </a:rPr>
              <a:t>background-color: red; </a:t>
            </a:r>
            <a:r>
              <a:rPr b="1" lang="en" sz="1200">
                <a:solidFill>
                  <a:srgbClr val="FFFFFF"/>
                </a:solidFill>
                <a:latin typeface="Raleway"/>
                <a:ea typeface="Raleway"/>
                <a:cs typeface="Raleway"/>
                <a:sym typeface="Raleway"/>
              </a:rPr>
              <a:t>berguna untuk merubah warna background dari elemen yang kita pilih menjadi merah</a:t>
            </a:r>
            <a:endParaRPr b="1" sz="1200">
              <a:solidFill>
                <a:srgbClr val="FFFFFF"/>
              </a:solidFill>
              <a:latin typeface="Raleway"/>
              <a:ea typeface="Raleway"/>
              <a:cs typeface="Raleway"/>
              <a:sym typeface="Raleway"/>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84"/>
          <p:cNvSpPr txBox="1"/>
          <p:nvPr/>
        </p:nvSpPr>
        <p:spPr>
          <a:xfrm>
            <a:off x="907350" y="1638050"/>
            <a:ext cx="7167300" cy="42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FFFFFF"/>
                </a:solidFill>
                <a:latin typeface="Raleway"/>
                <a:ea typeface="Raleway"/>
                <a:cs typeface="Raleway"/>
                <a:sym typeface="Raleway"/>
              </a:rPr>
              <a:t>Manakah yang kita sebut dengan pseudo class?</a:t>
            </a:r>
            <a:endParaRPr b="1">
              <a:solidFill>
                <a:srgbClr val="FFFFFF"/>
              </a:solidFill>
              <a:latin typeface="Raleway"/>
              <a:ea typeface="Raleway"/>
              <a:cs typeface="Raleway"/>
              <a:sym typeface="Raleway"/>
            </a:endParaRPr>
          </a:p>
        </p:txBody>
      </p:sp>
      <p:sp>
        <p:nvSpPr>
          <p:cNvPr id="967" name="Google Shape;967;p84"/>
          <p:cNvSpPr txBox="1"/>
          <p:nvPr/>
        </p:nvSpPr>
        <p:spPr>
          <a:xfrm>
            <a:off x="1613000" y="20584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7A625"/>
                </a:solidFill>
                <a:latin typeface="Courier New"/>
                <a:ea typeface="Courier New"/>
                <a:cs typeface="Courier New"/>
                <a:sym typeface="Courier New"/>
              </a:rPr>
              <a:t>::after</a:t>
            </a:r>
            <a:endParaRPr b="1" sz="1200">
              <a:solidFill>
                <a:srgbClr val="F7A625"/>
              </a:solidFill>
              <a:latin typeface="Raleway"/>
              <a:ea typeface="Raleway"/>
              <a:cs typeface="Raleway"/>
              <a:sym typeface="Raleway"/>
            </a:endParaRPr>
          </a:p>
        </p:txBody>
      </p:sp>
      <p:sp>
        <p:nvSpPr>
          <p:cNvPr id="968" name="Google Shape;968;p84"/>
          <p:cNvSpPr txBox="1"/>
          <p:nvPr/>
        </p:nvSpPr>
        <p:spPr>
          <a:xfrm>
            <a:off x="1613000" y="259907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:hover</a:t>
            </a:r>
            <a:endParaRPr sz="1200">
              <a:solidFill>
                <a:schemeClr val="lt1"/>
              </a:solidFill>
              <a:latin typeface="Courier New"/>
              <a:ea typeface="Courier New"/>
              <a:cs typeface="Courier New"/>
              <a:sym typeface="Courier New"/>
            </a:endParaRPr>
          </a:p>
        </p:txBody>
      </p:sp>
      <p:sp>
        <p:nvSpPr>
          <p:cNvPr id="969" name="Google Shape;969;p84"/>
          <p:cNvSpPr txBox="1"/>
          <p:nvPr/>
        </p:nvSpPr>
        <p:spPr>
          <a:xfrm>
            <a:off x="1613013" y="3166968"/>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&amp; hover</a:t>
            </a:r>
            <a:endParaRPr sz="1200">
              <a:solidFill>
                <a:schemeClr val="lt1"/>
              </a:solidFill>
              <a:latin typeface="Raleway Thin"/>
              <a:ea typeface="Raleway Thin"/>
              <a:cs typeface="Raleway Thin"/>
              <a:sym typeface="Raleway Thin"/>
            </a:endParaRPr>
          </a:p>
        </p:txBody>
      </p:sp>
      <p:sp>
        <p:nvSpPr>
          <p:cNvPr id="970" name="Google Shape;970;p84"/>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5</a:t>
            </a:r>
            <a:endParaRPr b="1" sz="4800">
              <a:solidFill>
                <a:srgbClr val="FFFFFF"/>
              </a:solidFill>
              <a:latin typeface="Raleway"/>
              <a:ea typeface="Raleway"/>
              <a:cs typeface="Raleway"/>
              <a:sym typeface="Raleway"/>
            </a:endParaRPr>
          </a:p>
        </p:txBody>
      </p:sp>
      <p:sp>
        <p:nvSpPr>
          <p:cNvPr id="971" name="Google Shape;971;p84"/>
          <p:cNvSpPr txBox="1"/>
          <p:nvPr/>
        </p:nvSpPr>
        <p:spPr>
          <a:xfrm>
            <a:off x="1072950" y="21289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7A625"/>
                </a:solidFill>
                <a:latin typeface="Raleway"/>
                <a:ea typeface="Raleway"/>
                <a:cs typeface="Raleway"/>
                <a:sym typeface="Raleway"/>
              </a:rPr>
              <a:t>A</a:t>
            </a:r>
            <a:endParaRPr b="1" sz="1200">
              <a:solidFill>
                <a:srgbClr val="F7A625"/>
              </a:solidFill>
              <a:latin typeface="Raleway"/>
              <a:ea typeface="Raleway"/>
              <a:cs typeface="Raleway"/>
              <a:sym typeface="Raleway"/>
            </a:endParaRPr>
          </a:p>
        </p:txBody>
      </p:sp>
      <p:sp>
        <p:nvSpPr>
          <p:cNvPr id="972" name="Google Shape;972;p84"/>
          <p:cNvSpPr/>
          <p:nvPr/>
        </p:nvSpPr>
        <p:spPr>
          <a:xfrm>
            <a:off x="1141675" y="21819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F7A625"/>
              </a:solidFill>
              <a:latin typeface="Raleway"/>
              <a:ea typeface="Raleway"/>
              <a:cs typeface="Raleway"/>
              <a:sym typeface="Raleway"/>
            </a:endParaRPr>
          </a:p>
        </p:txBody>
      </p:sp>
      <p:sp>
        <p:nvSpPr>
          <p:cNvPr id="973" name="Google Shape;973;p84"/>
          <p:cNvSpPr txBox="1"/>
          <p:nvPr/>
        </p:nvSpPr>
        <p:spPr>
          <a:xfrm>
            <a:off x="1072950" y="26695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B</a:t>
            </a:r>
            <a:endParaRPr sz="1200">
              <a:solidFill>
                <a:srgbClr val="FFFFFF"/>
              </a:solidFill>
              <a:latin typeface="Raleway"/>
              <a:ea typeface="Raleway"/>
              <a:cs typeface="Raleway"/>
              <a:sym typeface="Raleway"/>
            </a:endParaRPr>
          </a:p>
        </p:txBody>
      </p:sp>
      <p:sp>
        <p:nvSpPr>
          <p:cNvPr id="974" name="Google Shape;974;p84"/>
          <p:cNvSpPr/>
          <p:nvPr/>
        </p:nvSpPr>
        <p:spPr>
          <a:xfrm>
            <a:off x="1141675" y="27225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sp>
        <p:nvSpPr>
          <p:cNvPr id="975" name="Google Shape;975;p84"/>
          <p:cNvSpPr txBox="1"/>
          <p:nvPr/>
        </p:nvSpPr>
        <p:spPr>
          <a:xfrm>
            <a:off x="1072950" y="323747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C</a:t>
            </a:r>
            <a:endParaRPr sz="1200">
              <a:solidFill>
                <a:srgbClr val="FFFFFF"/>
              </a:solidFill>
              <a:latin typeface="Raleway"/>
              <a:ea typeface="Raleway"/>
              <a:cs typeface="Raleway"/>
              <a:sym typeface="Raleway"/>
            </a:endParaRPr>
          </a:p>
        </p:txBody>
      </p:sp>
      <p:sp>
        <p:nvSpPr>
          <p:cNvPr id="976" name="Google Shape;976;p84"/>
          <p:cNvSpPr/>
          <p:nvPr/>
        </p:nvSpPr>
        <p:spPr>
          <a:xfrm>
            <a:off x="1141675" y="329042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pic>
        <p:nvPicPr>
          <p:cNvPr id="977" name="Google Shape;977;p84"/>
          <p:cNvPicPr preferRelativeResize="0"/>
          <p:nvPr/>
        </p:nvPicPr>
        <p:blipFill>
          <a:blip r:embed="rId3">
            <a:alphaModFix/>
          </a:blip>
          <a:stretch>
            <a:fillRect/>
          </a:stretch>
        </p:blipFill>
        <p:spPr>
          <a:xfrm>
            <a:off x="8074650" y="4573075"/>
            <a:ext cx="718350" cy="366500"/>
          </a:xfrm>
          <a:prstGeom prst="rect">
            <a:avLst/>
          </a:prstGeom>
          <a:noFill/>
          <a:ln>
            <a:noFill/>
          </a:ln>
        </p:spPr>
      </p:pic>
      <p:pic>
        <p:nvPicPr>
          <p:cNvPr id="978" name="Google Shape;978;p84"/>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979" name="Google Shape;979;p84"/>
          <p:cNvSpPr txBox="1"/>
          <p:nvPr/>
        </p:nvSpPr>
        <p:spPr>
          <a:xfrm>
            <a:off x="907350" y="3805375"/>
            <a:ext cx="7167300" cy="11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7A625"/>
                </a:solidFill>
                <a:latin typeface="Courier New"/>
                <a:ea typeface="Courier New"/>
                <a:cs typeface="Courier New"/>
                <a:sym typeface="Courier New"/>
              </a:rPr>
              <a:t>color: red; </a:t>
            </a:r>
            <a:r>
              <a:rPr b="1" lang="en" sz="1200">
                <a:solidFill>
                  <a:srgbClr val="FFFFFF"/>
                </a:solidFill>
                <a:latin typeface="Raleway"/>
                <a:ea typeface="Raleway"/>
                <a:cs typeface="Raleway"/>
                <a:sym typeface="Raleway"/>
              </a:rPr>
              <a:t>adalah sebuah deklarasi CSS yang membuat teks yang kita pilih melalui CSS selector menjadi berwarna merah.</a:t>
            </a:r>
            <a:endParaRPr b="1" sz="1200">
              <a:solidFill>
                <a:srgbClr val="FFFFFF"/>
              </a:solidFill>
              <a:latin typeface="Raleway"/>
              <a:ea typeface="Raleway"/>
              <a:cs typeface="Raleway"/>
              <a:sym typeface="Raleway"/>
            </a:endParaRPr>
          </a:p>
          <a:p>
            <a:pPr indent="0" lvl="0" marL="0" rtl="0" algn="l">
              <a:spcBef>
                <a:spcPts val="0"/>
              </a:spcBef>
              <a:spcAft>
                <a:spcPts val="0"/>
              </a:spcAft>
              <a:buNone/>
            </a:pPr>
            <a:r>
              <a:rPr b="1" lang="en" sz="1200">
                <a:solidFill>
                  <a:srgbClr val="FFFFFF"/>
                </a:solidFill>
                <a:latin typeface="Raleway"/>
                <a:ea typeface="Raleway"/>
                <a:cs typeface="Raleway"/>
                <a:sym typeface="Raleway"/>
              </a:rPr>
              <a:t>Sedangkan, </a:t>
            </a:r>
            <a:r>
              <a:rPr b="1" lang="en" sz="1200">
                <a:solidFill>
                  <a:srgbClr val="FFFFFF"/>
                </a:solidFill>
                <a:latin typeface="Courier New"/>
                <a:ea typeface="Courier New"/>
                <a:cs typeface="Courier New"/>
                <a:sym typeface="Courier New"/>
              </a:rPr>
              <a:t>red </a:t>
            </a:r>
            <a:r>
              <a:rPr b="1" lang="en" sz="1200">
                <a:solidFill>
                  <a:srgbClr val="FFFFFF"/>
                </a:solidFill>
                <a:latin typeface="Raleway"/>
                <a:ea typeface="Raleway"/>
                <a:cs typeface="Raleway"/>
                <a:sym typeface="Raleway"/>
              </a:rPr>
              <a:t>hanyalah sebuah nilai dari suatu atribut,</a:t>
            </a:r>
            <a:endParaRPr b="1" sz="1200">
              <a:solidFill>
                <a:srgbClr val="FFFFFF"/>
              </a:solidFill>
              <a:latin typeface="Raleway"/>
              <a:ea typeface="Raleway"/>
              <a:cs typeface="Raleway"/>
              <a:sym typeface="Raleway"/>
            </a:endParaRPr>
          </a:p>
          <a:p>
            <a:pPr indent="0" lvl="0" marL="0" rtl="0" algn="l">
              <a:spcBef>
                <a:spcPts val="0"/>
              </a:spcBef>
              <a:spcAft>
                <a:spcPts val="0"/>
              </a:spcAft>
              <a:buNone/>
            </a:pPr>
            <a:r>
              <a:rPr b="1" lang="en" sz="1200">
                <a:solidFill>
                  <a:srgbClr val="F7A625"/>
                </a:solidFill>
                <a:latin typeface="Courier New"/>
                <a:ea typeface="Courier New"/>
                <a:cs typeface="Courier New"/>
                <a:sym typeface="Courier New"/>
              </a:rPr>
              <a:t>background-color: red; </a:t>
            </a:r>
            <a:r>
              <a:rPr b="1" lang="en" sz="1200">
                <a:solidFill>
                  <a:srgbClr val="FFFFFF"/>
                </a:solidFill>
                <a:latin typeface="Raleway"/>
                <a:ea typeface="Raleway"/>
                <a:cs typeface="Raleway"/>
                <a:sym typeface="Raleway"/>
              </a:rPr>
              <a:t>berguna untuk merubah warna background dari elemen yang kita pilih menjadi merah</a:t>
            </a:r>
            <a:endParaRPr b="1" sz="1200">
              <a:solidFill>
                <a:srgbClr val="FFFFFF"/>
              </a:solidFill>
              <a:latin typeface="Raleway"/>
              <a:ea typeface="Raleway"/>
              <a:cs typeface="Raleway"/>
              <a:sym typeface="Raleway"/>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85"/>
          <p:cNvSpPr txBox="1"/>
          <p:nvPr/>
        </p:nvSpPr>
        <p:spPr>
          <a:xfrm>
            <a:off x="907275" y="1333000"/>
            <a:ext cx="7167300" cy="7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latin typeface="Raleway Thin"/>
                <a:ea typeface="Raleway Thin"/>
                <a:cs typeface="Raleway Thin"/>
                <a:sym typeface="Raleway Thin"/>
              </a:rPr>
              <a:t>Bagaimana cara memilih </a:t>
            </a:r>
            <a:r>
              <a:rPr b="1" lang="en" sz="1800">
                <a:solidFill>
                  <a:srgbClr val="FFFFFF"/>
                </a:solidFill>
                <a:latin typeface="Raleway"/>
                <a:ea typeface="Raleway"/>
                <a:cs typeface="Raleway"/>
                <a:sym typeface="Raleway"/>
              </a:rPr>
              <a:t>elemen</a:t>
            </a:r>
            <a:r>
              <a:rPr lang="en" sz="1800">
                <a:solidFill>
                  <a:srgbClr val="FFFFFF"/>
                </a:solidFill>
                <a:latin typeface="Raleway Thin"/>
                <a:ea typeface="Raleway Thin"/>
                <a:cs typeface="Raleway Thin"/>
                <a:sym typeface="Raleway Thin"/>
              </a:rPr>
              <a:t> yang ingin kita beri </a:t>
            </a:r>
            <a:r>
              <a:rPr b="1" lang="en" sz="1800">
                <a:solidFill>
                  <a:srgbClr val="FFFFFF"/>
                </a:solidFill>
                <a:latin typeface="Raleway"/>
                <a:ea typeface="Raleway"/>
                <a:cs typeface="Raleway"/>
                <a:sym typeface="Raleway"/>
              </a:rPr>
              <a:t>aturan</a:t>
            </a:r>
            <a:r>
              <a:rPr lang="en" sz="1800">
                <a:solidFill>
                  <a:srgbClr val="FFFFFF"/>
                </a:solidFill>
                <a:latin typeface="Raleway Thin"/>
                <a:ea typeface="Raleway Thin"/>
                <a:cs typeface="Raleway Thin"/>
                <a:sym typeface="Raleway Thin"/>
              </a:rPr>
              <a:t> di </a:t>
            </a:r>
            <a:r>
              <a:rPr b="1" lang="en" sz="1800">
                <a:solidFill>
                  <a:srgbClr val="FFFFFF"/>
                </a:solidFill>
                <a:latin typeface="Raleway"/>
                <a:ea typeface="Raleway"/>
                <a:cs typeface="Raleway"/>
                <a:sym typeface="Raleway"/>
              </a:rPr>
              <a:t>CSS</a:t>
            </a:r>
            <a:r>
              <a:rPr lang="en" sz="1800">
                <a:solidFill>
                  <a:srgbClr val="FFFFFF"/>
                </a:solidFill>
                <a:latin typeface="Raleway Thin"/>
                <a:ea typeface="Raleway Thin"/>
                <a:cs typeface="Raleway Thin"/>
                <a:sym typeface="Raleway Thin"/>
              </a:rPr>
              <a:t> berdasarkan </a:t>
            </a:r>
            <a:r>
              <a:rPr b="1" lang="en" sz="1800">
                <a:solidFill>
                  <a:srgbClr val="FFFFFF"/>
                </a:solidFill>
                <a:latin typeface="Raleway"/>
                <a:ea typeface="Raleway"/>
                <a:cs typeface="Raleway"/>
                <a:sym typeface="Raleway"/>
              </a:rPr>
              <a:t>kelasnya</a:t>
            </a:r>
            <a:r>
              <a:rPr lang="en" sz="1800">
                <a:solidFill>
                  <a:srgbClr val="FFFFFF"/>
                </a:solidFill>
                <a:latin typeface="Raleway Thin"/>
                <a:ea typeface="Raleway Thin"/>
                <a:cs typeface="Raleway Thin"/>
                <a:sym typeface="Raleway Thin"/>
              </a:rPr>
              <a:t>?</a:t>
            </a:r>
            <a:endParaRPr sz="1800">
              <a:solidFill>
                <a:srgbClr val="FFFFFF"/>
              </a:solidFill>
              <a:latin typeface="Raleway Thin"/>
              <a:ea typeface="Raleway Thin"/>
              <a:cs typeface="Raleway Thin"/>
              <a:sym typeface="Raleway Thin"/>
            </a:endParaRPr>
          </a:p>
        </p:txBody>
      </p:sp>
      <p:sp>
        <p:nvSpPr>
          <p:cNvPr id="985" name="Google Shape;985;p85"/>
          <p:cNvSpPr txBox="1"/>
          <p:nvPr/>
        </p:nvSpPr>
        <p:spPr>
          <a:xfrm>
            <a:off x="1613000" y="2181925"/>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7A625"/>
                </a:solidFill>
                <a:latin typeface="Raleway Thin"/>
                <a:ea typeface="Raleway Thin"/>
                <a:cs typeface="Raleway Thin"/>
                <a:sym typeface="Raleway Thin"/>
              </a:rPr>
              <a:t>Menggunakan </a:t>
            </a:r>
            <a:r>
              <a:rPr b="1" lang="en" sz="1200">
                <a:solidFill>
                  <a:srgbClr val="F7A625"/>
                </a:solidFill>
                <a:latin typeface="Raleway"/>
                <a:ea typeface="Raleway"/>
                <a:cs typeface="Raleway"/>
                <a:sym typeface="Raleway"/>
              </a:rPr>
              <a:t>tanda titik (.)</a:t>
            </a:r>
            <a:r>
              <a:rPr lang="en" sz="1200">
                <a:solidFill>
                  <a:srgbClr val="F7A625"/>
                </a:solidFill>
                <a:latin typeface="Raleway Thin"/>
                <a:ea typeface="Raleway Thin"/>
                <a:cs typeface="Raleway Thin"/>
                <a:sym typeface="Raleway Thin"/>
              </a:rPr>
              <a:t>,</a:t>
            </a:r>
            <a:r>
              <a:rPr b="1" lang="en" sz="1200">
                <a:solidFill>
                  <a:srgbClr val="F7A625"/>
                </a:solidFill>
                <a:latin typeface="Raleway"/>
                <a:ea typeface="Raleway"/>
                <a:cs typeface="Raleway"/>
                <a:sym typeface="Raleway"/>
              </a:rPr>
              <a:t> </a:t>
            </a:r>
            <a:r>
              <a:rPr lang="en" sz="1200">
                <a:solidFill>
                  <a:srgbClr val="F7A625"/>
                </a:solidFill>
                <a:latin typeface="Raleway Thin"/>
                <a:ea typeface="Raleway Thin"/>
                <a:cs typeface="Raleway Thin"/>
                <a:sym typeface="Raleway Thin"/>
              </a:rPr>
              <a:t>sebagai contoh </a:t>
            </a:r>
            <a:r>
              <a:rPr b="1" lang="en" sz="1200">
                <a:solidFill>
                  <a:srgbClr val="F7A625"/>
                </a:solidFill>
                <a:latin typeface="Roboto Mono"/>
                <a:ea typeface="Roboto Mono"/>
                <a:cs typeface="Roboto Mono"/>
                <a:sym typeface="Roboto Mono"/>
              </a:rPr>
              <a:t>.nama_kelas</a:t>
            </a:r>
            <a:endParaRPr b="1" sz="1200">
              <a:solidFill>
                <a:srgbClr val="F7A625"/>
              </a:solidFill>
              <a:latin typeface="Roboto Mono"/>
              <a:ea typeface="Roboto Mono"/>
              <a:cs typeface="Roboto Mono"/>
              <a:sym typeface="Roboto Mono"/>
            </a:endParaRPr>
          </a:p>
        </p:txBody>
      </p:sp>
      <p:sp>
        <p:nvSpPr>
          <p:cNvPr id="986" name="Google Shape;986;p85"/>
          <p:cNvSpPr txBox="1"/>
          <p:nvPr/>
        </p:nvSpPr>
        <p:spPr>
          <a:xfrm>
            <a:off x="4131825" y="589075"/>
            <a:ext cx="7182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6</a:t>
            </a:r>
            <a:endParaRPr b="1" sz="4800">
              <a:solidFill>
                <a:srgbClr val="FFFFFF"/>
              </a:solidFill>
              <a:latin typeface="Raleway"/>
              <a:ea typeface="Raleway"/>
              <a:cs typeface="Raleway"/>
              <a:sym typeface="Raleway"/>
            </a:endParaRPr>
          </a:p>
        </p:txBody>
      </p:sp>
      <p:sp>
        <p:nvSpPr>
          <p:cNvPr id="987" name="Google Shape;987;p85"/>
          <p:cNvSpPr txBox="1"/>
          <p:nvPr/>
        </p:nvSpPr>
        <p:spPr>
          <a:xfrm>
            <a:off x="1072950" y="2252425"/>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7A625"/>
                </a:solidFill>
                <a:latin typeface="Raleway"/>
                <a:ea typeface="Raleway"/>
                <a:cs typeface="Raleway"/>
                <a:sym typeface="Raleway"/>
              </a:rPr>
              <a:t>B</a:t>
            </a:r>
            <a:endParaRPr sz="1200">
              <a:solidFill>
                <a:srgbClr val="F7A625"/>
              </a:solidFill>
              <a:latin typeface="Raleway"/>
              <a:ea typeface="Raleway"/>
              <a:cs typeface="Raleway"/>
              <a:sym typeface="Raleway"/>
            </a:endParaRPr>
          </a:p>
        </p:txBody>
      </p:sp>
      <p:sp>
        <p:nvSpPr>
          <p:cNvPr id="988" name="Google Shape;988;p85"/>
          <p:cNvSpPr/>
          <p:nvPr/>
        </p:nvSpPr>
        <p:spPr>
          <a:xfrm>
            <a:off x="1141675" y="2305375"/>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7A625"/>
              </a:solidFill>
              <a:latin typeface="Raleway"/>
              <a:ea typeface="Raleway"/>
              <a:cs typeface="Raleway"/>
              <a:sym typeface="Raleway"/>
            </a:endParaRPr>
          </a:p>
        </p:txBody>
      </p:sp>
      <p:pic>
        <p:nvPicPr>
          <p:cNvPr id="989" name="Google Shape;989;p85"/>
          <p:cNvPicPr preferRelativeResize="0"/>
          <p:nvPr/>
        </p:nvPicPr>
        <p:blipFill>
          <a:blip r:embed="rId3">
            <a:alphaModFix/>
          </a:blip>
          <a:stretch>
            <a:fillRect/>
          </a:stretch>
        </p:blipFill>
        <p:spPr>
          <a:xfrm>
            <a:off x="8074650" y="4573075"/>
            <a:ext cx="718350" cy="366500"/>
          </a:xfrm>
          <a:prstGeom prst="rect">
            <a:avLst/>
          </a:prstGeom>
          <a:noFill/>
          <a:ln>
            <a:noFill/>
          </a:ln>
        </p:spPr>
      </p:pic>
      <p:pic>
        <p:nvPicPr>
          <p:cNvPr id="990" name="Google Shape;990;p85"/>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991" name="Google Shape;991;p85"/>
          <p:cNvSpPr txBox="1"/>
          <p:nvPr/>
        </p:nvSpPr>
        <p:spPr>
          <a:xfrm>
            <a:off x="907350" y="3805375"/>
            <a:ext cx="7167300" cy="101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b="1" lang="en" sz="1200">
                <a:solidFill>
                  <a:srgbClr val="FFFFFF"/>
                </a:solidFill>
                <a:latin typeface="Courier New"/>
                <a:ea typeface="Courier New"/>
                <a:cs typeface="Courier New"/>
                <a:sym typeface="Courier New"/>
              </a:rPr>
              <a:t>#nama_kelas </a:t>
            </a:r>
            <a:r>
              <a:rPr b="1" lang="en" sz="1200">
                <a:solidFill>
                  <a:srgbClr val="FFFFFF"/>
                </a:solidFill>
                <a:latin typeface="Raleway"/>
                <a:ea typeface="Raleway"/>
                <a:cs typeface="Raleway"/>
                <a:sym typeface="Raleway"/>
              </a:rPr>
              <a:t>untuk memilih dengan id yang bernilai </a:t>
            </a:r>
            <a:r>
              <a:rPr b="1" lang="en" sz="1200">
                <a:solidFill>
                  <a:srgbClr val="FFFFFF"/>
                </a:solidFill>
                <a:latin typeface="Courier New"/>
                <a:ea typeface="Courier New"/>
                <a:cs typeface="Courier New"/>
                <a:sym typeface="Courier New"/>
              </a:rPr>
              <a:t>nama_kelas</a:t>
            </a:r>
            <a:endParaRPr b="1" sz="1200">
              <a:solidFill>
                <a:srgbClr val="FFFFFF"/>
              </a:solidFill>
              <a:latin typeface="Courier New"/>
              <a:ea typeface="Courier New"/>
              <a:cs typeface="Courier New"/>
              <a:sym typeface="Courier New"/>
            </a:endParaRPr>
          </a:p>
          <a:p>
            <a:pPr indent="-304800" lvl="0" marL="457200" rtl="0" algn="l">
              <a:spcBef>
                <a:spcPts val="0"/>
              </a:spcBef>
              <a:spcAft>
                <a:spcPts val="0"/>
              </a:spcAft>
              <a:buClr>
                <a:srgbClr val="FFFFFF"/>
              </a:buClr>
              <a:buSzPts val="1200"/>
              <a:buFont typeface="Raleway"/>
              <a:buChar char="●"/>
            </a:pPr>
            <a:r>
              <a:rPr b="1" lang="en" sz="1200">
                <a:solidFill>
                  <a:srgbClr val="FFFFFF"/>
                </a:solidFill>
                <a:latin typeface="Courier New"/>
                <a:ea typeface="Courier New"/>
                <a:cs typeface="Courier New"/>
                <a:sym typeface="Courier New"/>
              </a:rPr>
              <a:t>nama_kelas</a:t>
            </a:r>
            <a:r>
              <a:rPr b="1" lang="en" sz="1200">
                <a:solidFill>
                  <a:srgbClr val="FFFFFF"/>
                </a:solidFill>
                <a:latin typeface="Courier New"/>
                <a:ea typeface="Courier New"/>
                <a:cs typeface="Courier New"/>
                <a:sym typeface="Courier New"/>
              </a:rPr>
              <a:t> </a:t>
            </a:r>
            <a:r>
              <a:rPr b="1" lang="en" sz="1200">
                <a:solidFill>
                  <a:srgbClr val="FFFFFF"/>
                </a:solidFill>
                <a:latin typeface="Raleway"/>
                <a:ea typeface="Raleway"/>
                <a:cs typeface="Raleway"/>
                <a:sym typeface="Raleway"/>
              </a:rPr>
              <a:t>untuk memilih dengan nama elemen yang bernama </a:t>
            </a:r>
            <a:r>
              <a:rPr b="1" lang="en" sz="1200">
                <a:solidFill>
                  <a:srgbClr val="FFFFFF"/>
                </a:solidFill>
                <a:latin typeface="Courier New"/>
                <a:ea typeface="Courier New"/>
                <a:cs typeface="Courier New"/>
                <a:sym typeface="Courier New"/>
              </a:rPr>
              <a:t>nama_kelas</a:t>
            </a:r>
            <a:endParaRPr b="1" sz="1200">
              <a:solidFill>
                <a:srgbClr val="FFFFFF"/>
              </a:solidFill>
              <a:latin typeface="Courier New"/>
              <a:ea typeface="Courier New"/>
              <a:cs typeface="Courier New"/>
              <a:sym typeface="Courier New"/>
            </a:endParaRPr>
          </a:p>
          <a:p>
            <a:pPr indent="-304800" lvl="0" marL="457200" rtl="0" algn="l">
              <a:spcBef>
                <a:spcPts val="0"/>
              </a:spcBef>
              <a:spcAft>
                <a:spcPts val="0"/>
              </a:spcAft>
              <a:buClr>
                <a:srgbClr val="FFFFFF"/>
              </a:buClr>
              <a:buSzPts val="1200"/>
              <a:buFont typeface="Raleway"/>
              <a:buChar char="●"/>
            </a:pPr>
            <a:r>
              <a:rPr b="1" lang="en" sz="1200">
                <a:solidFill>
                  <a:srgbClr val="FFFFFF"/>
                </a:solidFill>
                <a:latin typeface="Courier New"/>
                <a:ea typeface="Courier New"/>
                <a:cs typeface="Courier New"/>
                <a:sym typeface="Courier New"/>
              </a:rPr>
              <a:t>nama::after </a:t>
            </a:r>
            <a:r>
              <a:rPr b="1" lang="en" sz="1200">
                <a:solidFill>
                  <a:srgbClr val="FFFFFF"/>
                </a:solidFill>
                <a:latin typeface="Raleway"/>
                <a:ea typeface="Raleway"/>
                <a:cs typeface="Raleway"/>
                <a:sym typeface="Raleway"/>
              </a:rPr>
              <a:t>untuk memilih dengan nama elemen yang bernama </a:t>
            </a:r>
            <a:r>
              <a:rPr b="1" lang="en" sz="1200">
                <a:solidFill>
                  <a:srgbClr val="FFFFFF"/>
                </a:solidFill>
                <a:latin typeface="Courier New"/>
                <a:ea typeface="Courier New"/>
                <a:cs typeface="Courier New"/>
                <a:sym typeface="Courier New"/>
              </a:rPr>
              <a:t>nama </a:t>
            </a:r>
            <a:r>
              <a:rPr b="1" lang="en" sz="1200">
                <a:solidFill>
                  <a:srgbClr val="FFFFFF"/>
                </a:solidFill>
                <a:latin typeface="Raleway"/>
                <a:ea typeface="Raleway"/>
                <a:cs typeface="Raleway"/>
                <a:sym typeface="Raleway"/>
              </a:rPr>
              <a:t>tapi yang kita pilih adalah pseudo classnya</a:t>
            </a:r>
            <a:endParaRPr b="1" sz="1200">
              <a:solidFill>
                <a:srgbClr val="FFFFFF"/>
              </a:solidFill>
              <a:latin typeface="Raleway"/>
              <a:ea typeface="Raleway"/>
              <a:cs typeface="Raleway"/>
              <a:sym typeface="Raleway"/>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86"/>
          <p:cNvSpPr txBox="1"/>
          <p:nvPr/>
        </p:nvSpPr>
        <p:spPr>
          <a:xfrm>
            <a:off x="907275" y="1585150"/>
            <a:ext cx="7167300" cy="4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Raleway Thin"/>
                <a:ea typeface="Raleway Thin"/>
                <a:cs typeface="Raleway Thin"/>
                <a:sym typeface="Raleway Thin"/>
              </a:rPr>
              <a:t>Untuk membuat internal stylesheet, elemen apa yang kita butuhkan?</a:t>
            </a:r>
            <a:endParaRPr>
              <a:solidFill>
                <a:srgbClr val="FFFFFF"/>
              </a:solidFill>
              <a:latin typeface="Raleway Thin"/>
              <a:ea typeface="Raleway Thin"/>
              <a:cs typeface="Raleway Thin"/>
              <a:sym typeface="Raleway Thin"/>
            </a:endParaRPr>
          </a:p>
        </p:txBody>
      </p:sp>
      <p:sp>
        <p:nvSpPr>
          <p:cNvPr id="997" name="Google Shape;997;p86"/>
          <p:cNvSpPr txBox="1"/>
          <p:nvPr/>
        </p:nvSpPr>
        <p:spPr>
          <a:xfrm>
            <a:off x="1613013" y="2049550"/>
            <a:ext cx="64617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aleway"/>
                <a:ea typeface="Raleway"/>
                <a:cs typeface="Raleway"/>
                <a:sym typeface="Raleway"/>
              </a:rPr>
              <a:t>&lt;style&gt;</a:t>
            </a:r>
            <a:endParaRPr b="1" sz="1200">
              <a:solidFill>
                <a:schemeClr val="lt1"/>
              </a:solidFill>
              <a:latin typeface="Raleway"/>
              <a:ea typeface="Raleway"/>
              <a:cs typeface="Raleway"/>
              <a:sym typeface="Raleway"/>
            </a:endParaRPr>
          </a:p>
        </p:txBody>
      </p:sp>
      <p:sp>
        <p:nvSpPr>
          <p:cNvPr id="998" name="Google Shape;998;p86"/>
          <p:cNvSpPr txBox="1"/>
          <p:nvPr/>
        </p:nvSpPr>
        <p:spPr>
          <a:xfrm>
            <a:off x="3926050" y="589075"/>
            <a:ext cx="11298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7</a:t>
            </a:r>
            <a:endParaRPr b="1" sz="4800">
              <a:solidFill>
                <a:srgbClr val="FFFFFF"/>
              </a:solidFill>
              <a:latin typeface="Raleway"/>
              <a:ea typeface="Raleway"/>
              <a:cs typeface="Raleway"/>
              <a:sym typeface="Raleway"/>
            </a:endParaRPr>
          </a:p>
        </p:txBody>
      </p:sp>
      <p:sp>
        <p:nvSpPr>
          <p:cNvPr id="999" name="Google Shape;999;p86"/>
          <p:cNvSpPr txBox="1"/>
          <p:nvPr/>
        </p:nvSpPr>
        <p:spPr>
          <a:xfrm>
            <a:off x="1072950" y="2120050"/>
            <a:ext cx="366300" cy="3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aleway"/>
                <a:ea typeface="Raleway"/>
                <a:cs typeface="Raleway"/>
                <a:sym typeface="Raleway"/>
              </a:rPr>
              <a:t>D</a:t>
            </a:r>
            <a:endParaRPr sz="1200">
              <a:solidFill>
                <a:srgbClr val="FFFFFF"/>
              </a:solidFill>
              <a:latin typeface="Raleway"/>
              <a:ea typeface="Raleway"/>
              <a:cs typeface="Raleway"/>
              <a:sym typeface="Raleway"/>
            </a:endParaRPr>
          </a:p>
        </p:txBody>
      </p:sp>
      <p:sp>
        <p:nvSpPr>
          <p:cNvPr id="1000" name="Google Shape;1000;p86"/>
          <p:cNvSpPr/>
          <p:nvPr/>
        </p:nvSpPr>
        <p:spPr>
          <a:xfrm>
            <a:off x="1141675" y="2173000"/>
            <a:ext cx="228900" cy="228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aleway"/>
              <a:ea typeface="Raleway"/>
              <a:cs typeface="Raleway"/>
              <a:sym typeface="Raleway"/>
            </a:endParaRPr>
          </a:p>
        </p:txBody>
      </p:sp>
      <p:pic>
        <p:nvPicPr>
          <p:cNvPr id="1001" name="Google Shape;1001;p86"/>
          <p:cNvPicPr preferRelativeResize="0"/>
          <p:nvPr/>
        </p:nvPicPr>
        <p:blipFill>
          <a:blip r:embed="rId3">
            <a:alphaModFix/>
          </a:blip>
          <a:stretch>
            <a:fillRect/>
          </a:stretch>
        </p:blipFill>
        <p:spPr>
          <a:xfrm>
            <a:off x="8074650" y="4573075"/>
            <a:ext cx="718350" cy="366500"/>
          </a:xfrm>
          <a:prstGeom prst="rect">
            <a:avLst/>
          </a:prstGeom>
          <a:noFill/>
          <a:ln>
            <a:noFill/>
          </a:ln>
        </p:spPr>
      </p:pic>
      <p:pic>
        <p:nvPicPr>
          <p:cNvPr id="1002" name="Google Shape;1002;p86"/>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1003" name="Google Shape;1003;p86"/>
          <p:cNvSpPr txBox="1"/>
          <p:nvPr/>
        </p:nvSpPr>
        <p:spPr>
          <a:xfrm>
            <a:off x="907350" y="2888075"/>
            <a:ext cx="7167300" cy="10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Courier New"/>
                <a:ea typeface="Courier New"/>
                <a:cs typeface="Courier New"/>
                <a:sym typeface="Courier New"/>
              </a:rPr>
              <a:t>&lt;style&gt; </a:t>
            </a:r>
            <a:r>
              <a:rPr b="1" lang="en" sz="1200">
                <a:solidFill>
                  <a:srgbClr val="FFFFFF"/>
                </a:solidFill>
                <a:latin typeface="Raleway"/>
                <a:ea typeface="Raleway"/>
                <a:cs typeface="Raleway"/>
                <a:sym typeface="Raleway"/>
              </a:rPr>
              <a:t>berguna untuk melakukan styling di dalam HTML tersebut.</a:t>
            </a:r>
            <a:endParaRPr b="1" sz="1200">
              <a:solidFill>
                <a:srgbClr val="FFFFFF"/>
              </a:solidFill>
              <a:latin typeface="Raleway"/>
              <a:ea typeface="Raleway"/>
              <a:cs typeface="Raleway"/>
              <a:sym typeface="Raleway"/>
            </a:endParaRPr>
          </a:p>
          <a:p>
            <a:pPr indent="0" lvl="0" marL="457200" rtl="0" algn="l">
              <a:spcBef>
                <a:spcPts val="0"/>
              </a:spcBef>
              <a:spcAft>
                <a:spcPts val="0"/>
              </a:spcAft>
              <a:buNone/>
            </a:pPr>
            <a:r>
              <a:t/>
            </a:r>
            <a:endParaRPr b="1"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FFFFFF"/>
                </a:solidFill>
                <a:latin typeface="Raleway"/>
                <a:ea typeface="Raleway"/>
                <a:cs typeface="Raleway"/>
                <a:sym typeface="Raleway"/>
              </a:rPr>
              <a:t>Ada juga inline style, ini kita tulis langsung di dalam elemennya langsung</a:t>
            </a:r>
            <a:endParaRPr b="1" sz="1200">
              <a:solidFill>
                <a:srgbClr val="FFFFFF"/>
              </a:solidFill>
              <a:latin typeface="Raleway"/>
              <a:ea typeface="Raleway"/>
              <a:cs typeface="Raleway"/>
              <a:sym typeface="Raleway"/>
            </a:endParaRPr>
          </a:p>
          <a:p>
            <a:pPr indent="0" lvl="0" marL="457200" rtl="0" algn="l">
              <a:spcBef>
                <a:spcPts val="0"/>
              </a:spcBef>
              <a:spcAft>
                <a:spcPts val="0"/>
              </a:spcAft>
              <a:buNone/>
            </a:pPr>
            <a:r>
              <a:t/>
            </a:r>
            <a:endParaRPr b="1"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FFFFFF"/>
                </a:solidFill>
                <a:latin typeface="Courier New"/>
                <a:ea typeface="Courier New"/>
                <a:cs typeface="Courier New"/>
                <a:sym typeface="Courier New"/>
              </a:rPr>
              <a:t>&lt;h1 sytle=”color:red”&gt;Hello World&lt;/h1&gt;</a:t>
            </a:r>
            <a:endParaRPr b="1" sz="1200">
              <a:solidFill>
                <a:srgbClr val="FFFFFF"/>
              </a:solidFill>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87"/>
          <p:cNvSpPr txBox="1"/>
          <p:nvPr/>
        </p:nvSpPr>
        <p:spPr>
          <a:xfrm>
            <a:off x="3258000" y="2307875"/>
            <a:ext cx="26280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aleway"/>
                <a:ea typeface="Raleway"/>
                <a:cs typeface="Raleway"/>
                <a:sym typeface="Raleway"/>
              </a:rPr>
              <a:t>Referensi</a:t>
            </a:r>
            <a:endParaRPr b="1" sz="3000">
              <a:solidFill>
                <a:srgbClr val="FFFFFF"/>
              </a:solidFill>
              <a:latin typeface="Raleway"/>
              <a:ea typeface="Raleway"/>
              <a:cs typeface="Raleway"/>
              <a:sym typeface="Raleway"/>
            </a:endParaRPr>
          </a:p>
        </p:txBody>
      </p:sp>
      <p:pic>
        <p:nvPicPr>
          <p:cNvPr id="1009" name="Google Shape;1009;p87"/>
          <p:cNvPicPr preferRelativeResize="0"/>
          <p:nvPr/>
        </p:nvPicPr>
        <p:blipFill>
          <a:blip r:embed="rId3">
            <a:alphaModFix/>
          </a:blip>
          <a:stretch>
            <a:fillRect/>
          </a:stretch>
        </p:blipFill>
        <p:spPr>
          <a:xfrm>
            <a:off x="8074650" y="4573075"/>
            <a:ext cx="718350" cy="366500"/>
          </a:xfrm>
          <a:prstGeom prst="rect">
            <a:avLst/>
          </a:prstGeom>
          <a:noFill/>
          <a:ln>
            <a:noFill/>
          </a:ln>
        </p:spPr>
      </p:pic>
      <p:sp>
        <p:nvSpPr>
          <p:cNvPr id="1010" name="Google Shape;1010;p87"/>
          <p:cNvSpPr txBox="1"/>
          <p:nvPr/>
        </p:nvSpPr>
        <p:spPr>
          <a:xfrm>
            <a:off x="1069350" y="2835575"/>
            <a:ext cx="7005300" cy="36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uFill>
                  <a:noFill/>
                </a:uFill>
                <a:hlinkClick r:id="rId4">
                  <a:extLst>
                    <a:ext uri="{A12FA001-AC4F-418D-AE19-62706E023703}">
                      <ahyp:hlinkClr val="tx"/>
                    </a:ext>
                  </a:extLst>
                </a:hlinkClick>
              </a:rPr>
              <a:t>https://www.w3schools.com/css/</a:t>
            </a:r>
            <a:endParaRPr b="1" sz="1000">
              <a:solidFill>
                <a:srgbClr val="FFFFFF"/>
              </a:solidFill>
              <a:latin typeface="Raleway"/>
              <a:ea typeface="Raleway"/>
              <a:cs typeface="Raleway"/>
              <a:sym typeface="Raleway"/>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88"/>
          <p:cNvSpPr txBox="1"/>
          <p:nvPr/>
        </p:nvSpPr>
        <p:spPr>
          <a:xfrm>
            <a:off x="2350025" y="2137350"/>
            <a:ext cx="4443900" cy="8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Raleway"/>
                <a:ea typeface="Raleway"/>
                <a:cs typeface="Raleway"/>
                <a:sym typeface="Raleway"/>
              </a:rPr>
              <a:t>Terima Kasih</a:t>
            </a:r>
            <a:endParaRPr b="1" sz="4800">
              <a:solidFill>
                <a:srgbClr val="FFFFFF"/>
              </a:solidFill>
              <a:latin typeface="Raleway"/>
              <a:ea typeface="Raleway"/>
              <a:cs typeface="Raleway"/>
              <a:sym typeface="Raleway"/>
            </a:endParaRPr>
          </a:p>
        </p:txBody>
      </p:sp>
      <p:pic>
        <p:nvPicPr>
          <p:cNvPr id="1016" name="Google Shape;1016;p88"/>
          <p:cNvPicPr preferRelativeResize="0"/>
          <p:nvPr/>
        </p:nvPicPr>
        <p:blipFill>
          <a:blip r:embed="rId3">
            <a:alphaModFix/>
          </a:blip>
          <a:stretch>
            <a:fillRect/>
          </a:stretch>
        </p:blipFill>
        <p:spPr>
          <a:xfrm>
            <a:off x="8074650" y="4573075"/>
            <a:ext cx="718350" cy="36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grpSp>
        <p:nvGrpSpPr>
          <p:cNvPr id="134" name="Google Shape;134;p20"/>
          <p:cNvGrpSpPr/>
          <p:nvPr/>
        </p:nvGrpSpPr>
        <p:grpSpPr>
          <a:xfrm>
            <a:off x="458950" y="819048"/>
            <a:ext cx="5028715" cy="3915904"/>
            <a:chOff x="803188" y="384618"/>
            <a:chExt cx="5444100" cy="2887196"/>
          </a:xfrm>
        </p:grpSpPr>
        <p:sp>
          <p:nvSpPr>
            <p:cNvPr id="135" name="Google Shape;135;p20"/>
            <p:cNvSpPr txBox="1"/>
            <p:nvPr/>
          </p:nvSpPr>
          <p:spPr>
            <a:xfrm>
              <a:off x="803188" y="384618"/>
              <a:ext cx="5444100" cy="27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52F67"/>
                  </a:solidFill>
                  <a:latin typeface="Raleway"/>
                  <a:ea typeface="Raleway"/>
                  <a:cs typeface="Raleway"/>
                  <a:sym typeface="Raleway"/>
                </a:rPr>
                <a:t>Contoh CSS Sederhana</a:t>
              </a:r>
              <a:endParaRPr b="1" sz="1800">
                <a:solidFill>
                  <a:srgbClr val="652F67"/>
                </a:solidFill>
                <a:latin typeface="Raleway"/>
                <a:ea typeface="Raleway"/>
                <a:cs typeface="Raleway"/>
                <a:sym typeface="Raleway"/>
              </a:endParaRPr>
            </a:p>
          </p:txBody>
        </p:sp>
        <p:sp>
          <p:nvSpPr>
            <p:cNvPr id="136" name="Google Shape;136;p20"/>
            <p:cNvSpPr txBox="1"/>
            <p:nvPr/>
          </p:nvSpPr>
          <p:spPr>
            <a:xfrm>
              <a:off x="803188" y="654913"/>
              <a:ext cx="5444100" cy="2616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1200"/>
                </a:spcAft>
                <a:buNone/>
              </a:pPr>
              <a:r>
                <a:rPr lang="en" sz="1100">
                  <a:solidFill>
                    <a:srgbClr val="434343"/>
                  </a:solidFill>
                  <a:latin typeface="Raleway"/>
                  <a:ea typeface="Raleway"/>
                  <a:cs typeface="Raleway"/>
                  <a:sym typeface="Raleway"/>
                </a:rPr>
                <a:t>Pertama-tama, mari kita ambil dokumen </a:t>
              </a:r>
              <a:r>
                <a:rPr b="1" lang="en" sz="1100">
                  <a:solidFill>
                    <a:srgbClr val="434343"/>
                  </a:solidFill>
                  <a:latin typeface="Raleway"/>
                  <a:ea typeface="Raleway"/>
                  <a:cs typeface="Raleway"/>
                  <a:sym typeface="Raleway"/>
                </a:rPr>
                <a:t>HTML</a:t>
              </a:r>
              <a:r>
                <a:rPr lang="en" sz="1100">
                  <a:solidFill>
                    <a:srgbClr val="434343"/>
                  </a:solidFill>
                  <a:latin typeface="Raleway"/>
                  <a:ea typeface="Raleway"/>
                  <a:cs typeface="Raleway"/>
                  <a:sym typeface="Raleway"/>
                </a:rPr>
                <a:t> sederhana yang berisi </a:t>
              </a:r>
              <a:r>
                <a:rPr b="1" lang="en" sz="1100">
                  <a:solidFill>
                    <a:srgbClr val="FFB1FE"/>
                  </a:solidFill>
                  <a:latin typeface="Raleway"/>
                  <a:ea typeface="Raleway"/>
                  <a:cs typeface="Raleway"/>
                  <a:sym typeface="Raleway"/>
                </a:rPr>
                <a:t>&lt;</a:t>
              </a:r>
              <a:r>
                <a:rPr b="1" lang="en" sz="1100">
                  <a:solidFill>
                    <a:srgbClr val="F7A625"/>
                  </a:solidFill>
                  <a:latin typeface="Raleway"/>
                  <a:ea typeface="Raleway"/>
                  <a:cs typeface="Raleway"/>
                  <a:sym typeface="Raleway"/>
                </a:rPr>
                <a:t>h1</a:t>
              </a:r>
              <a:r>
                <a:rPr b="1" lang="en" sz="1100">
                  <a:solidFill>
                    <a:srgbClr val="FFB1FE"/>
                  </a:solidFill>
                  <a:latin typeface="Raleway"/>
                  <a:ea typeface="Raleway"/>
                  <a:cs typeface="Raleway"/>
                  <a:sym typeface="Raleway"/>
                </a:rPr>
                <a:t>&gt;</a:t>
              </a:r>
              <a:r>
                <a:rPr lang="en" sz="1100">
                  <a:solidFill>
                    <a:srgbClr val="FFFFFF"/>
                  </a:solidFill>
                  <a:latin typeface="Raleway"/>
                  <a:ea typeface="Raleway"/>
                  <a:cs typeface="Raleway"/>
                  <a:sym typeface="Raleway"/>
                </a:rPr>
                <a:t> </a:t>
              </a:r>
              <a:r>
                <a:rPr lang="en" sz="1100">
                  <a:solidFill>
                    <a:srgbClr val="434343"/>
                  </a:solidFill>
                  <a:latin typeface="Raleway"/>
                  <a:ea typeface="Raleway"/>
                  <a:cs typeface="Raleway"/>
                  <a:sym typeface="Raleway"/>
                </a:rPr>
                <a:t>dan</a:t>
              </a:r>
              <a:r>
                <a:rPr lang="en" sz="1100">
                  <a:solidFill>
                    <a:srgbClr val="FFFFFF"/>
                  </a:solidFill>
                  <a:latin typeface="Raleway"/>
                  <a:ea typeface="Raleway"/>
                  <a:cs typeface="Raleway"/>
                  <a:sym typeface="Raleway"/>
                </a:rPr>
                <a:t> </a:t>
              </a:r>
              <a:r>
                <a:rPr b="1" lang="en" sz="1100">
                  <a:solidFill>
                    <a:srgbClr val="FFB1FE"/>
                  </a:solidFill>
                  <a:latin typeface="Raleway"/>
                  <a:ea typeface="Raleway"/>
                  <a:cs typeface="Raleway"/>
                  <a:sym typeface="Raleway"/>
                </a:rPr>
                <a:t>&lt;</a:t>
              </a:r>
              <a:r>
                <a:rPr b="1" lang="en" sz="1100">
                  <a:solidFill>
                    <a:srgbClr val="F7A625"/>
                  </a:solidFill>
                  <a:latin typeface="Raleway"/>
                  <a:ea typeface="Raleway"/>
                  <a:cs typeface="Raleway"/>
                  <a:sym typeface="Raleway"/>
                </a:rPr>
                <a:t>p</a:t>
              </a:r>
              <a:r>
                <a:rPr b="1" lang="en" sz="1100">
                  <a:solidFill>
                    <a:srgbClr val="FFB1FE"/>
                  </a:solidFill>
                  <a:latin typeface="Raleway"/>
                  <a:ea typeface="Raleway"/>
                  <a:cs typeface="Raleway"/>
                  <a:sym typeface="Raleway"/>
                </a:rPr>
                <a:t>&gt;</a:t>
              </a:r>
              <a:r>
                <a:rPr lang="en" sz="1100">
                  <a:solidFill>
                    <a:srgbClr val="FFFFFF"/>
                  </a:solidFill>
                  <a:latin typeface="Raleway"/>
                  <a:ea typeface="Raleway"/>
                  <a:cs typeface="Raleway"/>
                  <a:sym typeface="Raleway"/>
                </a:rPr>
                <a:t> </a:t>
              </a:r>
              <a:r>
                <a:rPr lang="en" sz="1100">
                  <a:solidFill>
                    <a:srgbClr val="434343"/>
                  </a:solidFill>
                  <a:latin typeface="Raleway"/>
                  <a:ea typeface="Raleway"/>
                  <a:cs typeface="Raleway"/>
                  <a:sym typeface="Raleway"/>
                </a:rPr>
                <a:t>(perhatikan bahwa stylesheet diterapkan ke </a:t>
              </a:r>
              <a:r>
                <a:rPr b="1" lang="en" sz="1100">
                  <a:solidFill>
                    <a:srgbClr val="434343"/>
                  </a:solidFill>
                  <a:latin typeface="Raleway"/>
                  <a:ea typeface="Raleway"/>
                  <a:cs typeface="Raleway"/>
                  <a:sym typeface="Raleway"/>
                </a:rPr>
                <a:t>HTML</a:t>
              </a:r>
              <a:r>
                <a:rPr lang="en" sz="1100">
                  <a:solidFill>
                    <a:srgbClr val="434343"/>
                  </a:solidFill>
                  <a:latin typeface="Raleway"/>
                  <a:ea typeface="Raleway"/>
                  <a:cs typeface="Raleway"/>
                  <a:sym typeface="Raleway"/>
                </a:rPr>
                <a:t> menggunakan elemen</a:t>
              </a:r>
              <a:r>
                <a:rPr lang="en" sz="1100">
                  <a:solidFill>
                    <a:srgbClr val="FFFFFF"/>
                  </a:solidFill>
                  <a:latin typeface="Raleway"/>
                  <a:ea typeface="Raleway"/>
                  <a:cs typeface="Raleway"/>
                  <a:sym typeface="Raleway"/>
                </a:rPr>
                <a:t> </a:t>
              </a:r>
              <a:r>
                <a:rPr b="1" lang="en" sz="1100">
                  <a:solidFill>
                    <a:srgbClr val="FFB1FE"/>
                  </a:solidFill>
                  <a:latin typeface="Raleway"/>
                  <a:ea typeface="Raleway"/>
                  <a:cs typeface="Raleway"/>
                  <a:sym typeface="Raleway"/>
                </a:rPr>
                <a:t>&lt;</a:t>
              </a:r>
              <a:r>
                <a:rPr b="1" lang="en" sz="1100">
                  <a:solidFill>
                    <a:srgbClr val="F7A625"/>
                  </a:solidFill>
                  <a:latin typeface="Raleway"/>
                  <a:ea typeface="Raleway"/>
                  <a:cs typeface="Raleway"/>
                  <a:sym typeface="Raleway"/>
                </a:rPr>
                <a:t>link</a:t>
              </a:r>
              <a:r>
                <a:rPr b="1" lang="en" sz="1100">
                  <a:solidFill>
                    <a:srgbClr val="FFB1FE"/>
                  </a:solidFill>
                  <a:latin typeface="Raleway"/>
                  <a:ea typeface="Raleway"/>
                  <a:cs typeface="Raleway"/>
                  <a:sym typeface="Raleway"/>
                </a:rPr>
                <a:t>&gt;</a:t>
              </a:r>
              <a:r>
                <a:rPr lang="en" sz="1100">
                  <a:solidFill>
                    <a:srgbClr val="434343"/>
                  </a:solidFill>
                  <a:latin typeface="Raleway"/>
                  <a:ea typeface="Raleway"/>
                  <a:cs typeface="Raleway"/>
                  <a:sym typeface="Raleway"/>
                </a:rPr>
                <a:t>)</a:t>
              </a:r>
              <a:endParaRPr sz="1100">
                <a:solidFill>
                  <a:srgbClr val="434343"/>
                </a:solidFill>
                <a:latin typeface="Raleway"/>
                <a:ea typeface="Raleway"/>
                <a:cs typeface="Raleway"/>
                <a:sym typeface="Raleway"/>
              </a:endParaRPr>
            </a:p>
          </p:txBody>
        </p:sp>
      </p:grpSp>
      <p:grpSp>
        <p:nvGrpSpPr>
          <p:cNvPr id="137" name="Google Shape;137;p20"/>
          <p:cNvGrpSpPr/>
          <p:nvPr/>
        </p:nvGrpSpPr>
        <p:grpSpPr>
          <a:xfrm>
            <a:off x="692563" y="2369525"/>
            <a:ext cx="3872700" cy="2405450"/>
            <a:chOff x="458800" y="2369525"/>
            <a:chExt cx="3872700" cy="2405450"/>
          </a:xfrm>
        </p:grpSpPr>
        <p:pic>
          <p:nvPicPr>
            <p:cNvPr id="138" name="Google Shape;138;p20"/>
            <p:cNvPicPr preferRelativeResize="0"/>
            <p:nvPr/>
          </p:nvPicPr>
          <p:blipFill>
            <a:blip r:embed="rId3">
              <a:alphaModFix/>
            </a:blip>
            <a:stretch>
              <a:fillRect/>
            </a:stretch>
          </p:blipFill>
          <p:spPr>
            <a:xfrm>
              <a:off x="458950" y="2369525"/>
              <a:ext cx="3872450" cy="2203550"/>
            </a:xfrm>
            <a:prstGeom prst="rect">
              <a:avLst/>
            </a:prstGeom>
            <a:noFill/>
            <a:ln cap="flat" cmpd="sng" w="9525">
              <a:solidFill>
                <a:srgbClr val="FFFFFF"/>
              </a:solidFill>
              <a:prstDash val="solid"/>
              <a:round/>
              <a:headEnd len="sm" w="sm" type="none"/>
              <a:tailEnd len="sm" w="sm" type="none"/>
            </a:ln>
            <a:effectLst>
              <a:outerShdw blurRad="342900" rotWithShape="0" algn="bl" dir="5400000" dist="19050">
                <a:srgbClr val="000000">
                  <a:alpha val="20000"/>
                </a:srgbClr>
              </a:outerShdw>
            </a:effectLst>
          </p:spPr>
        </p:pic>
        <p:sp>
          <p:nvSpPr>
            <p:cNvPr id="139" name="Google Shape;139;p20"/>
            <p:cNvSpPr/>
            <p:nvPr/>
          </p:nvSpPr>
          <p:spPr>
            <a:xfrm>
              <a:off x="458800" y="4573075"/>
              <a:ext cx="3872700" cy="201900"/>
            </a:xfrm>
            <a:prstGeom prst="rect">
              <a:avLst/>
            </a:prstGeom>
            <a:solidFill>
              <a:srgbClr val="FFFFFF"/>
            </a:solidFill>
            <a:ln cap="flat" cmpd="sng" w="19050">
              <a:solidFill>
                <a:srgbClr val="FFFFFF"/>
              </a:solidFill>
              <a:prstDash val="solid"/>
              <a:round/>
              <a:headEnd len="sm" w="sm" type="none"/>
              <a:tailEnd len="sm" w="sm" type="none"/>
            </a:ln>
            <a:effectLst>
              <a:outerShdw blurRad="34290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Raleway"/>
                  <a:ea typeface="Raleway"/>
                  <a:cs typeface="Raleway"/>
                  <a:sym typeface="Raleway"/>
                </a:rPr>
                <a:t>index.html</a:t>
              </a:r>
              <a:endParaRPr b="1" sz="1000">
                <a:latin typeface="Raleway"/>
                <a:ea typeface="Raleway"/>
                <a:cs typeface="Raleway"/>
                <a:sym typeface="Raleway"/>
              </a:endParaRPr>
            </a:p>
          </p:txBody>
        </p:sp>
      </p:grpSp>
      <p:grpSp>
        <p:nvGrpSpPr>
          <p:cNvPr id="140" name="Google Shape;140;p20"/>
          <p:cNvGrpSpPr/>
          <p:nvPr/>
        </p:nvGrpSpPr>
        <p:grpSpPr>
          <a:xfrm>
            <a:off x="5721438" y="2590250"/>
            <a:ext cx="2730001" cy="1964000"/>
            <a:chOff x="5487675" y="2691200"/>
            <a:chExt cx="2730001" cy="1964000"/>
          </a:xfrm>
        </p:grpSpPr>
        <p:pic>
          <p:nvPicPr>
            <p:cNvPr id="141" name="Google Shape;141;p20"/>
            <p:cNvPicPr preferRelativeResize="0"/>
            <p:nvPr/>
          </p:nvPicPr>
          <p:blipFill>
            <a:blip r:embed="rId4">
              <a:alphaModFix/>
            </a:blip>
            <a:stretch>
              <a:fillRect/>
            </a:stretch>
          </p:blipFill>
          <p:spPr>
            <a:xfrm>
              <a:off x="5487675" y="2691200"/>
              <a:ext cx="2730001" cy="1762100"/>
            </a:xfrm>
            <a:prstGeom prst="rect">
              <a:avLst/>
            </a:prstGeom>
            <a:noFill/>
            <a:ln cap="flat" cmpd="sng" w="9525">
              <a:solidFill>
                <a:schemeClr val="lt1"/>
              </a:solidFill>
              <a:prstDash val="solid"/>
              <a:round/>
              <a:headEnd len="sm" w="sm" type="none"/>
              <a:tailEnd len="sm" w="sm" type="none"/>
            </a:ln>
            <a:effectLst>
              <a:outerShdw blurRad="342900" rotWithShape="0" algn="bl" dir="5400000" dist="19050">
                <a:srgbClr val="000000">
                  <a:alpha val="20000"/>
                </a:srgbClr>
              </a:outerShdw>
            </a:effectLst>
          </p:spPr>
        </p:pic>
        <p:sp>
          <p:nvSpPr>
            <p:cNvPr id="142" name="Google Shape;142;p20"/>
            <p:cNvSpPr/>
            <p:nvPr/>
          </p:nvSpPr>
          <p:spPr>
            <a:xfrm>
              <a:off x="5487675" y="4453300"/>
              <a:ext cx="2730000" cy="201900"/>
            </a:xfrm>
            <a:prstGeom prst="rect">
              <a:avLst/>
            </a:prstGeom>
            <a:solidFill>
              <a:srgbClr val="FFFFFF"/>
            </a:solidFill>
            <a:ln cap="flat" cmpd="sng" w="19050">
              <a:solidFill>
                <a:srgbClr val="FFFFFF"/>
              </a:solidFill>
              <a:prstDash val="solid"/>
              <a:round/>
              <a:headEnd len="sm" w="sm" type="none"/>
              <a:tailEnd len="sm" w="sm" type="none"/>
            </a:ln>
            <a:effectLst>
              <a:outerShdw blurRad="34290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Raleway"/>
                  <a:ea typeface="Raleway"/>
                  <a:cs typeface="Raleway"/>
                  <a:sym typeface="Raleway"/>
                </a:rPr>
                <a:t>style.css</a:t>
              </a:r>
              <a:endParaRPr b="1" sz="1000">
                <a:latin typeface="Raleway"/>
                <a:ea typeface="Raleway"/>
                <a:cs typeface="Raleway"/>
                <a:sym typeface="Raleway"/>
              </a:endParaRPr>
            </a:p>
          </p:txBody>
        </p:sp>
      </p:grpSp>
      <p:sp>
        <p:nvSpPr>
          <p:cNvPr id="143" name="Google Shape;143;p20"/>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4" name="Google Shape;144;p20"/>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CSS</a:t>
            </a:r>
            <a:endParaRPr b="0" i="0" sz="1100" u="none" cap="none" strike="noStrike">
              <a:solidFill>
                <a:srgbClr val="FFFFFF"/>
              </a:solidFill>
              <a:latin typeface="Lato Black"/>
              <a:ea typeface="Lato Black"/>
              <a:cs typeface="Lato Black"/>
              <a:sym typeface="Lato Black"/>
            </a:endParaRPr>
          </a:p>
        </p:txBody>
      </p:sp>
      <p:sp>
        <p:nvSpPr>
          <p:cNvPr id="145" name="Google Shape;145;p20"/>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6" name="Google Shape;146;p20"/>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7" name="Google Shape;147;p20"/>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48" name="Google Shape;148;p20"/>
          <p:cNvPicPr preferRelativeResize="0"/>
          <p:nvPr/>
        </p:nvPicPr>
        <p:blipFill rotWithShape="1">
          <a:blip r:embed="rId5">
            <a:alphaModFix/>
          </a:blip>
          <a:srcRect b="0" l="0" r="0" t="0"/>
          <a:stretch/>
        </p:blipFill>
        <p:spPr>
          <a:xfrm>
            <a:off x="8616612" y="183549"/>
            <a:ext cx="302675" cy="36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pic>
        <p:nvPicPr>
          <p:cNvPr id="153" name="Google Shape;153;p21"/>
          <p:cNvPicPr preferRelativeResize="0"/>
          <p:nvPr/>
        </p:nvPicPr>
        <p:blipFill>
          <a:blip r:embed="rId3">
            <a:alphaModFix/>
          </a:blip>
          <a:stretch>
            <a:fillRect/>
          </a:stretch>
        </p:blipFill>
        <p:spPr>
          <a:xfrm>
            <a:off x="3514725" y="1076325"/>
            <a:ext cx="5619750" cy="3752850"/>
          </a:xfrm>
          <a:prstGeom prst="rect">
            <a:avLst/>
          </a:prstGeom>
          <a:noFill/>
          <a:ln>
            <a:noFill/>
          </a:ln>
        </p:spPr>
      </p:pic>
      <p:sp>
        <p:nvSpPr>
          <p:cNvPr id="154" name="Google Shape;154;p21"/>
          <p:cNvSpPr/>
          <p:nvPr/>
        </p:nvSpPr>
        <p:spPr>
          <a:xfrm flipH="1" rot="5400000">
            <a:off x="4303949" y="-4204126"/>
            <a:ext cx="536100" cy="9144000"/>
          </a:xfrm>
          <a:prstGeom prst="rect">
            <a:avLst/>
          </a:prstGeom>
          <a:solidFill>
            <a:srgbClr val="9B6DB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 name="Google Shape;155;p21"/>
          <p:cNvSpPr txBox="1"/>
          <p:nvPr/>
        </p:nvSpPr>
        <p:spPr>
          <a:xfrm>
            <a:off x="573578" y="251687"/>
            <a:ext cx="7296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1100"/>
              <a:buFont typeface="Montserrat"/>
              <a:buNone/>
            </a:pPr>
            <a:r>
              <a:rPr lang="en" sz="1100">
                <a:solidFill>
                  <a:srgbClr val="FFFFFF"/>
                </a:solidFill>
                <a:latin typeface="Lato Black"/>
                <a:ea typeface="Lato Black"/>
                <a:cs typeface="Lato Black"/>
                <a:sym typeface="Lato Black"/>
              </a:rPr>
              <a:t>CSS</a:t>
            </a:r>
            <a:endParaRPr b="0" i="0" sz="1100" u="none" cap="none" strike="noStrike">
              <a:solidFill>
                <a:srgbClr val="FFFFFF"/>
              </a:solidFill>
              <a:latin typeface="Lato Black"/>
              <a:ea typeface="Lato Black"/>
              <a:cs typeface="Lato Black"/>
              <a:sym typeface="Lato Black"/>
            </a:endParaRPr>
          </a:p>
        </p:txBody>
      </p:sp>
      <p:sp>
        <p:nvSpPr>
          <p:cNvPr id="156" name="Google Shape;156;p21"/>
          <p:cNvSpPr/>
          <p:nvPr/>
        </p:nvSpPr>
        <p:spPr>
          <a:xfrm flipH="1" rot="5400000">
            <a:off x="8499899" y="-8176"/>
            <a:ext cx="536100" cy="752100"/>
          </a:xfrm>
          <a:prstGeom prst="rect">
            <a:avLst/>
          </a:prstGeom>
          <a:solidFill>
            <a:srgbClr val="421E4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7" name="Google Shape;157;p21"/>
          <p:cNvSpPr/>
          <p:nvPr/>
        </p:nvSpPr>
        <p:spPr>
          <a:xfrm flipH="1" rot="5400000">
            <a:off x="6854930" y="200173"/>
            <a:ext cx="536100" cy="335400"/>
          </a:xfrm>
          <a:prstGeom prst="rect">
            <a:avLst/>
          </a:prstGeom>
          <a:solidFill>
            <a:srgbClr val="7436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8" name="Google Shape;158;p21"/>
          <p:cNvSpPr/>
          <p:nvPr/>
        </p:nvSpPr>
        <p:spPr>
          <a:xfrm flipH="1" rot="5400000">
            <a:off x="7564580" y="-191328"/>
            <a:ext cx="536100" cy="1118400"/>
          </a:xfrm>
          <a:prstGeom prst="rect">
            <a:avLst/>
          </a:prstGeom>
          <a:solidFill>
            <a:srgbClr val="51225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59" name="Google Shape;159;p21"/>
          <p:cNvPicPr preferRelativeResize="0"/>
          <p:nvPr/>
        </p:nvPicPr>
        <p:blipFill rotWithShape="1">
          <a:blip r:embed="rId4">
            <a:alphaModFix/>
          </a:blip>
          <a:srcRect b="0" l="0" r="0" t="0"/>
          <a:stretch/>
        </p:blipFill>
        <p:spPr>
          <a:xfrm>
            <a:off x="8616612" y="183549"/>
            <a:ext cx="302675" cy="368650"/>
          </a:xfrm>
          <a:prstGeom prst="rect">
            <a:avLst/>
          </a:prstGeom>
          <a:noFill/>
          <a:ln>
            <a:noFill/>
          </a:ln>
        </p:spPr>
      </p:pic>
      <p:sp>
        <p:nvSpPr>
          <p:cNvPr id="160" name="Google Shape;160;p21"/>
          <p:cNvSpPr txBox="1"/>
          <p:nvPr/>
        </p:nvSpPr>
        <p:spPr>
          <a:xfrm>
            <a:off x="590925" y="2174050"/>
            <a:ext cx="2472600" cy="10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aleway"/>
                <a:ea typeface="Raleway"/>
                <a:cs typeface="Raleway"/>
                <a:sym typeface="Raleway"/>
              </a:rPr>
              <a:t>Nah, kurang lebih hasilnya akan jadi seperti ini:</a:t>
            </a:r>
            <a:endParaRPr sz="20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