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4" r:id="rId5"/>
    <p:sldId id="323" r:id="rId6"/>
    <p:sldId id="330" r:id="rId7"/>
    <p:sldId id="331" r:id="rId8"/>
    <p:sldId id="332" r:id="rId9"/>
    <p:sldId id="333" r:id="rId10"/>
    <p:sldId id="334" r:id="rId11"/>
    <p:sldId id="324" r:id="rId12"/>
    <p:sldId id="325" r:id="rId13"/>
    <p:sldId id="326" r:id="rId14"/>
    <p:sldId id="328" r:id="rId15"/>
    <p:sldId id="32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">
          <p15:clr>
            <a:srgbClr val="A4A3A4"/>
          </p15:clr>
        </p15:guide>
        <p15:guide id="2" pos="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0"/>
    <a:srgbClr val="004F71"/>
    <a:srgbClr val="FF6A13"/>
    <a:srgbClr val="231F20"/>
    <a:srgbClr val="FFB500"/>
    <a:srgbClr val="CE0037"/>
    <a:srgbClr val="78AA00"/>
    <a:srgbClr val="8F1A95"/>
    <a:srgbClr val="FFCF59"/>
    <a:srgbClr val="FFC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ADCAA1-D00C-0813-9CC1-E02DD1F1BDAE}" v="4" dt="2020-08-27T17:15:12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8696" autoAdjust="0"/>
  </p:normalViewPr>
  <p:slideViewPr>
    <p:cSldViewPr snapToGrid="0">
      <p:cViewPr varScale="1">
        <p:scale>
          <a:sx n="110" d="100"/>
          <a:sy n="110" d="100"/>
        </p:scale>
        <p:origin x="1992" y="126"/>
      </p:cViewPr>
      <p:guideLst>
        <p:guide orient="horz" pos="128"/>
        <p:guide pos="3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d Able" userId="S::ted.able@jda.com::96bf6b7e-0c78-4f59-b6bf-b2098515603f" providerId="AD" clId="Web-{7FADCAA1-D00C-0813-9CC1-E02DD1F1BDAE}"/>
    <pc:docChg chg="modSld">
      <pc:chgData name="Ted Able" userId="S::ted.able@jda.com::96bf6b7e-0c78-4f59-b6bf-b2098515603f" providerId="AD" clId="Web-{7FADCAA1-D00C-0813-9CC1-E02DD1F1BDAE}" dt="2020-08-27T17:15:12.690" v="3"/>
      <pc:docMkLst>
        <pc:docMk/>
      </pc:docMkLst>
      <pc:sldChg chg="addSp delSp modSp">
        <pc:chgData name="Ted Able" userId="S::ted.able@jda.com::96bf6b7e-0c78-4f59-b6bf-b2098515603f" providerId="AD" clId="Web-{7FADCAA1-D00C-0813-9CC1-E02DD1F1BDAE}" dt="2020-08-27T17:15:12.690" v="3"/>
        <pc:sldMkLst>
          <pc:docMk/>
          <pc:sldMk cId="3339127290" sldId="323"/>
        </pc:sldMkLst>
        <pc:spChg chg="add del mod">
          <ac:chgData name="Ted Able" userId="S::ted.able@jda.com::96bf6b7e-0c78-4f59-b6bf-b2098515603f" providerId="AD" clId="Web-{7FADCAA1-D00C-0813-9CC1-E02DD1F1BDAE}" dt="2020-08-27T17:15:12.690" v="3"/>
          <ac:spMkLst>
            <pc:docMk/>
            <pc:sldMk cId="3339127290" sldId="323"/>
            <ac:spMk id="2" creationId="{9ED9CE8C-A01B-4912-9940-736E94439C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54511-8C20-5340-A9B5-FF92C7A2E9C4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D3211-7B30-6645-AF41-1E02352F7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80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7FD98-E797-CB4A-A71A-3F4BC077A82C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35A51-5A73-9F4F-ADB9-88897404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86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utterstock_11666709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9144000" cy="6857999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-893862" y="-1277183"/>
              <a:ext cx="7169444" cy="8950400"/>
              <a:chOff x="-893862" y="-1277183"/>
              <a:chExt cx="7169444" cy="8950400"/>
            </a:xfrm>
          </p:grpSpPr>
          <p:sp>
            <p:nvSpPr>
              <p:cNvPr id="8" name="Rectangle 7"/>
              <p:cNvSpPr>
                <a:spLocks noChangeAspect="1"/>
              </p:cNvSpPr>
              <p:nvPr userDrawn="1"/>
            </p:nvSpPr>
            <p:spPr>
              <a:xfrm rot="2700000">
                <a:off x="-1732114" y="3861772"/>
                <a:ext cx="4649697" cy="2973193"/>
              </a:xfrm>
              <a:custGeom>
                <a:avLst/>
                <a:gdLst/>
                <a:ahLst/>
                <a:cxnLst/>
                <a:rect l="l" t="t" r="r" b="b"/>
                <a:pathLst>
                  <a:path w="4649697" h="2973193">
                    <a:moveTo>
                      <a:pt x="0" y="0"/>
                    </a:moveTo>
                    <a:lnTo>
                      <a:pt x="4649697" y="0"/>
                    </a:lnTo>
                    <a:lnTo>
                      <a:pt x="4649697" y="1296689"/>
                    </a:lnTo>
                    <a:lnTo>
                      <a:pt x="2973193" y="297319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 userDrawn="1"/>
            </p:nvSpPr>
            <p:spPr>
              <a:xfrm rot="2700000">
                <a:off x="-88135" y="-363852"/>
                <a:ext cx="557311" cy="1114621"/>
              </a:xfrm>
              <a:custGeom>
                <a:avLst/>
                <a:gdLst/>
                <a:ahLst/>
                <a:cxnLst/>
                <a:rect l="l" t="t" r="r" b="b"/>
                <a:pathLst>
                  <a:path w="539023" h="1078045">
                    <a:moveTo>
                      <a:pt x="0" y="539023"/>
                    </a:moveTo>
                    <a:lnTo>
                      <a:pt x="539023" y="0"/>
                    </a:lnTo>
                    <a:lnTo>
                      <a:pt x="539023" y="107804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 userDrawn="1"/>
            </p:nvSpPr>
            <p:spPr>
              <a:xfrm rot="2700000">
                <a:off x="293048" y="-1277183"/>
                <a:ext cx="5982534" cy="5982534"/>
              </a:xfrm>
              <a:custGeom>
                <a:avLst/>
                <a:gdLst/>
                <a:ahLst/>
                <a:cxnLst/>
                <a:rect l="l" t="t" r="r" b="b"/>
                <a:pathLst>
                  <a:path w="5982534" h="5982534">
                    <a:moveTo>
                      <a:pt x="0" y="3558453"/>
                    </a:moveTo>
                    <a:lnTo>
                      <a:pt x="3558453" y="0"/>
                    </a:lnTo>
                    <a:lnTo>
                      <a:pt x="5982534" y="0"/>
                    </a:lnTo>
                    <a:lnTo>
                      <a:pt x="5982534" y="5982534"/>
                    </a:lnTo>
                    <a:lnTo>
                      <a:pt x="1337811" y="5982534"/>
                    </a:lnTo>
                    <a:lnTo>
                      <a:pt x="0" y="4644723"/>
                    </a:lnTo>
                    <a:close/>
                  </a:path>
                </a:pathLst>
              </a:custGeom>
              <a:solidFill>
                <a:schemeClr val="bg2">
                  <a:alpha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 descr="jda_tagline_v_tm_w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28" y="5336579"/>
              <a:ext cx="1892808" cy="93774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7200" y="502920"/>
            <a:ext cx="5709125" cy="1828469"/>
          </a:xfrm>
        </p:spPr>
        <p:txBody>
          <a:bodyPr/>
          <a:lstStyle>
            <a:lvl1pPr>
              <a:lnSpc>
                <a:spcPct val="70000"/>
              </a:lnSpc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2103120"/>
            <a:ext cx="5709125" cy="4230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78608"/>
            <a:ext cx="5299708" cy="529739"/>
          </a:xfrm>
        </p:spPr>
        <p:txBody>
          <a:bodyPr vert="horz" lIns="0" tIns="45720" rIns="0" bIns="45720" rtlCol="0">
            <a:noAutofit/>
          </a:bodyPr>
          <a:lstStyle>
            <a:lvl1pPr marL="169863" indent="-169863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/>
              <a:t>Name, Title</a:t>
            </a:r>
          </a:p>
          <a:p>
            <a:pPr marL="0" lvl="0" indent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7301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Yellow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893862" y="-1277183"/>
              <a:ext cx="7169444" cy="8950400"/>
              <a:chOff x="-893862" y="-1277183"/>
              <a:chExt cx="7169444" cy="8950400"/>
            </a:xfrm>
          </p:grpSpPr>
          <p:sp>
            <p:nvSpPr>
              <p:cNvPr id="8" name="Rectangle 7"/>
              <p:cNvSpPr>
                <a:spLocks noChangeAspect="1"/>
              </p:cNvSpPr>
              <p:nvPr userDrawn="1"/>
            </p:nvSpPr>
            <p:spPr>
              <a:xfrm rot="2700000">
                <a:off x="-1732114" y="3861772"/>
                <a:ext cx="4649697" cy="2973193"/>
              </a:xfrm>
              <a:custGeom>
                <a:avLst/>
                <a:gdLst/>
                <a:ahLst/>
                <a:cxnLst/>
                <a:rect l="l" t="t" r="r" b="b"/>
                <a:pathLst>
                  <a:path w="4649697" h="2973193">
                    <a:moveTo>
                      <a:pt x="0" y="0"/>
                    </a:moveTo>
                    <a:lnTo>
                      <a:pt x="4649697" y="0"/>
                    </a:lnTo>
                    <a:lnTo>
                      <a:pt x="4649697" y="1296689"/>
                    </a:lnTo>
                    <a:lnTo>
                      <a:pt x="2973193" y="2973193"/>
                    </a:lnTo>
                    <a:close/>
                  </a:path>
                </a:pathLst>
              </a:custGeom>
              <a:solidFill>
                <a:srgbClr val="FFB5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 userDrawn="1"/>
            </p:nvSpPr>
            <p:spPr>
              <a:xfrm rot="2700000">
                <a:off x="-88135" y="-363852"/>
                <a:ext cx="557311" cy="1114621"/>
              </a:xfrm>
              <a:custGeom>
                <a:avLst/>
                <a:gdLst/>
                <a:ahLst/>
                <a:cxnLst/>
                <a:rect l="l" t="t" r="r" b="b"/>
                <a:pathLst>
                  <a:path w="539023" h="1078045">
                    <a:moveTo>
                      <a:pt x="0" y="539023"/>
                    </a:moveTo>
                    <a:lnTo>
                      <a:pt x="539023" y="0"/>
                    </a:lnTo>
                    <a:lnTo>
                      <a:pt x="539023" y="1078045"/>
                    </a:lnTo>
                    <a:close/>
                  </a:path>
                </a:pathLst>
              </a:custGeom>
              <a:solidFill>
                <a:srgbClr val="FFB5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 userDrawn="1"/>
            </p:nvSpPr>
            <p:spPr>
              <a:xfrm rot="2700000">
                <a:off x="293048" y="-1277183"/>
                <a:ext cx="5982534" cy="5982534"/>
              </a:xfrm>
              <a:custGeom>
                <a:avLst/>
                <a:gdLst/>
                <a:ahLst/>
                <a:cxnLst/>
                <a:rect l="l" t="t" r="r" b="b"/>
                <a:pathLst>
                  <a:path w="5982534" h="5982534">
                    <a:moveTo>
                      <a:pt x="0" y="3558453"/>
                    </a:moveTo>
                    <a:lnTo>
                      <a:pt x="3558453" y="0"/>
                    </a:lnTo>
                    <a:lnTo>
                      <a:pt x="5982534" y="0"/>
                    </a:lnTo>
                    <a:lnTo>
                      <a:pt x="5982534" y="5982534"/>
                    </a:lnTo>
                    <a:lnTo>
                      <a:pt x="1337811" y="5982534"/>
                    </a:lnTo>
                    <a:lnTo>
                      <a:pt x="0" y="4644723"/>
                    </a:lnTo>
                    <a:close/>
                  </a:path>
                </a:pathLst>
              </a:custGeom>
              <a:solidFill>
                <a:srgbClr val="FFB500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 descr="jda_tagline_v_tm_w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28" y="5336579"/>
              <a:ext cx="1892808" cy="937744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 userDrawn="1">
            <p:ph type="ctrTitle"/>
          </p:nvPr>
        </p:nvSpPr>
        <p:spPr>
          <a:xfrm>
            <a:off x="457200" y="502920"/>
            <a:ext cx="5709125" cy="1828469"/>
          </a:xfrm>
        </p:spPr>
        <p:txBody>
          <a:bodyPr/>
          <a:lstStyle>
            <a:lvl1pPr>
              <a:lnSpc>
                <a:spcPct val="70000"/>
              </a:lnSpc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2103120"/>
            <a:ext cx="5709125" cy="4230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2578608"/>
            <a:ext cx="5299708" cy="529739"/>
          </a:xfrm>
        </p:spPr>
        <p:txBody>
          <a:bodyPr vert="horz" lIns="0" tIns="45720" rIns="0" bIns="45720" rtlCol="0">
            <a:noAutofit/>
          </a:bodyPr>
          <a:lstStyle>
            <a:lvl1pPr marL="169863" indent="-169863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/>
              <a:t>Name, Title</a:t>
            </a:r>
          </a:p>
          <a:p>
            <a:pPr marL="0" lvl="0" indent="0"/>
            <a:r>
              <a:rPr lang="en-US" dirty="0"/>
              <a:t>Date</a:t>
            </a:r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9308800" y="1"/>
            <a:ext cx="424912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40">
            <a:noAutofit/>
          </a:bodyPr>
          <a:lstStyle/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TO CHANGE THE IMAGE ON COVER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an image that relates to the presentation subject and aligns to the JDA imagery guidelines.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Do not use more than one image.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CHANGING A PHOTO IN THE IMAGE AREA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 your menu bar select “View” &gt; “Master” &gt; “Slide Master”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Go to the Title Slide Image Master you wish to change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the image and delete 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Insert new image/photo on page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Once the new image placement is finalized, select “Arrange” &gt; “Send to back”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DELETE THESE INSTRUCTIONS BEFORE FINAL USE.</a:t>
            </a:r>
          </a:p>
        </p:txBody>
      </p:sp>
    </p:spTree>
    <p:extLst>
      <p:ext uri="{BB962C8B-B14F-4D97-AF65-F5344CB8AC3E}">
        <p14:creationId xmlns:p14="http://schemas.microsoft.com/office/powerpoint/2010/main" val="233077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Yellow 2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893862" y="-1277183"/>
              <a:ext cx="7169444" cy="8950400"/>
              <a:chOff x="-893862" y="-1277183"/>
              <a:chExt cx="7169444" cy="8950400"/>
            </a:xfrm>
          </p:grpSpPr>
          <p:sp>
            <p:nvSpPr>
              <p:cNvPr id="8" name="Rectangle 7"/>
              <p:cNvSpPr>
                <a:spLocks noChangeAspect="1"/>
              </p:cNvSpPr>
              <p:nvPr userDrawn="1"/>
            </p:nvSpPr>
            <p:spPr>
              <a:xfrm rot="2700000">
                <a:off x="-1732114" y="3861772"/>
                <a:ext cx="4649697" cy="2973193"/>
              </a:xfrm>
              <a:custGeom>
                <a:avLst/>
                <a:gdLst/>
                <a:ahLst/>
                <a:cxnLst/>
                <a:rect l="l" t="t" r="r" b="b"/>
                <a:pathLst>
                  <a:path w="4649697" h="2973193">
                    <a:moveTo>
                      <a:pt x="0" y="0"/>
                    </a:moveTo>
                    <a:lnTo>
                      <a:pt x="4649697" y="0"/>
                    </a:lnTo>
                    <a:lnTo>
                      <a:pt x="4649697" y="1296689"/>
                    </a:lnTo>
                    <a:lnTo>
                      <a:pt x="2973193" y="2973193"/>
                    </a:lnTo>
                    <a:close/>
                  </a:path>
                </a:pathLst>
              </a:custGeom>
              <a:solidFill>
                <a:srgbClr val="FFB5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 userDrawn="1"/>
            </p:nvSpPr>
            <p:spPr>
              <a:xfrm rot="2700000">
                <a:off x="-88135" y="-363852"/>
                <a:ext cx="557311" cy="1114621"/>
              </a:xfrm>
              <a:custGeom>
                <a:avLst/>
                <a:gdLst/>
                <a:ahLst/>
                <a:cxnLst/>
                <a:rect l="l" t="t" r="r" b="b"/>
                <a:pathLst>
                  <a:path w="539023" h="1078045">
                    <a:moveTo>
                      <a:pt x="0" y="539023"/>
                    </a:moveTo>
                    <a:lnTo>
                      <a:pt x="539023" y="0"/>
                    </a:lnTo>
                    <a:lnTo>
                      <a:pt x="539023" y="1078045"/>
                    </a:lnTo>
                    <a:close/>
                  </a:path>
                </a:pathLst>
              </a:custGeom>
              <a:solidFill>
                <a:srgbClr val="FFB5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 userDrawn="1"/>
            </p:nvSpPr>
            <p:spPr>
              <a:xfrm rot="2700000">
                <a:off x="293048" y="-1277183"/>
                <a:ext cx="5982534" cy="5982534"/>
              </a:xfrm>
              <a:custGeom>
                <a:avLst/>
                <a:gdLst/>
                <a:ahLst/>
                <a:cxnLst/>
                <a:rect l="l" t="t" r="r" b="b"/>
                <a:pathLst>
                  <a:path w="5982534" h="5982534">
                    <a:moveTo>
                      <a:pt x="0" y="3558453"/>
                    </a:moveTo>
                    <a:lnTo>
                      <a:pt x="3558453" y="0"/>
                    </a:lnTo>
                    <a:lnTo>
                      <a:pt x="5982534" y="0"/>
                    </a:lnTo>
                    <a:lnTo>
                      <a:pt x="5982534" y="5982534"/>
                    </a:lnTo>
                    <a:lnTo>
                      <a:pt x="1337811" y="5982534"/>
                    </a:lnTo>
                    <a:lnTo>
                      <a:pt x="0" y="4644723"/>
                    </a:lnTo>
                    <a:close/>
                  </a:path>
                </a:pathLst>
              </a:custGeom>
              <a:solidFill>
                <a:srgbClr val="FFB500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 descr="jda_tagline_v_tm_w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28" y="5336579"/>
              <a:ext cx="1892808" cy="937744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 userDrawn="1">
            <p:ph type="ctrTitle"/>
          </p:nvPr>
        </p:nvSpPr>
        <p:spPr>
          <a:xfrm>
            <a:off x="457200" y="502920"/>
            <a:ext cx="5709125" cy="1828469"/>
          </a:xfrm>
        </p:spPr>
        <p:txBody>
          <a:bodyPr/>
          <a:lstStyle>
            <a:lvl1pPr>
              <a:lnSpc>
                <a:spcPct val="70000"/>
              </a:lnSpc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2103120"/>
            <a:ext cx="5709125" cy="4230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2578608"/>
            <a:ext cx="5299708" cy="529739"/>
          </a:xfrm>
        </p:spPr>
        <p:txBody>
          <a:bodyPr vert="horz" lIns="0" tIns="45720" rIns="0" bIns="45720" rtlCol="0">
            <a:noAutofit/>
          </a:bodyPr>
          <a:lstStyle>
            <a:lvl1pPr marL="169863" indent="-169863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/>
              <a:t>Name, Title</a:t>
            </a:r>
          </a:p>
          <a:p>
            <a:pPr marL="0" lvl="0" indent="0"/>
            <a:r>
              <a:rPr lang="en-US" dirty="0"/>
              <a:t>Date</a:t>
            </a:r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9308800" y="1"/>
            <a:ext cx="424912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40">
            <a:noAutofit/>
          </a:bodyPr>
          <a:lstStyle/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TO CHANGE THE IMAGE ON COVER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an image that relates to the presentation subject and aligns to the JDA imagery guidelines.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Do not use more than one image.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CHANGING A PHOTO IN THE IMAGE AREA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 your menu bar select “View” &gt; “Master” &gt; “Slide Master”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Go to the Title Slide Image Master you wish to change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the image and delete 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Insert new image/photo on page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Once the new image placement is finalized, select “Arrange” &gt; “Send to back”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DELETE THESE INSTRUCTIONS BEFORE FINAL USE.</a:t>
            </a:r>
          </a:p>
        </p:txBody>
      </p:sp>
    </p:spTree>
    <p:extLst>
      <p:ext uri="{BB962C8B-B14F-4D97-AF65-F5344CB8AC3E}">
        <p14:creationId xmlns:p14="http://schemas.microsoft.com/office/powerpoint/2010/main" val="134454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urple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-893862" y="-1277183"/>
              <a:ext cx="7169444" cy="8950400"/>
              <a:chOff x="-893862" y="-1277183"/>
              <a:chExt cx="7169444" cy="8950400"/>
            </a:xfrm>
          </p:grpSpPr>
          <p:sp>
            <p:nvSpPr>
              <p:cNvPr id="8" name="Rectangle 7"/>
              <p:cNvSpPr>
                <a:spLocks noChangeAspect="1"/>
              </p:cNvSpPr>
              <p:nvPr userDrawn="1"/>
            </p:nvSpPr>
            <p:spPr>
              <a:xfrm rot="2700000">
                <a:off x="-1732114" y="3861772"/>
                <a:ext cx="4649697" cy="2973193"/>
              </a:xfrm>
              <a:custGeom>
                <a:avLst/>
                <a:gdLst/>
                <a:ahLst/>
                <a:cxnLst/>
                <a:rect l="l" t="t" r="r" b="b"/>
                <a:pathLst>
                  <a:path w="4649697" h="2973193">
                    <a:moveTo>
                      <a:pt x="0" y="0"/>
                    </a:moveTo>
                    <a:lnTo>
                      <a:pt x="4649697" y="0"/>
                    </a:lnTo>
                    <a:lnTo>
                      <a:pt x="4649697" y="1296689"/>
                    </a:lnTo>
                    <a:lnTo>
                      <a:pt x="2973193" y="2973193"/>
                    </a:lnTo>
                    <a:close/>
                  </a:path>
                </a:pathLst>
              </a:custGeom>
              <a:solidFill>
                <a:srgbClr val="8F1A9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 userDrawn="1"/>
            </p:nvSpPr>
            <p:spPr>
              <a:xfrm rot="2700000">
                <a:off x="-88135" y="-363852"/>
                <a:ext cx="557311" cy="1114621"/>
              </a:xfrm>
              <a:custGeom>
                <a:avLst/>
                <a:gdLst/>
                <a:ahLst/>
                <a:cxnLst/>
                <a:rect l="l" t="t" r="r" b="b"/>
                <a:pathLst>
                  <a:path w="539023" h="1078045">
                    <a:moveTo>
                      <a:pt x="0" y="539023"/>
                    </a:moveTo>
                    <a:lnTo>
                      <a:pt x="539023" y="0"/>
                    </a:lnTo>
                    <a:lnTo>
                      <a:pt x="539023" y="107804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 userDrawn="1"/>
            </p:nvSpPr>
            <p:spPr>
              <a:xfrm rot="2700000">
                <a:off x="293048" y="-1277183"/>
                <a:ext cx="5982534" cy="5982534"/>
              </a:xfrm>
              <a:custGeom>
                <a:avLst/>
                <a:gdLst/>
                <a:ahLst/>
                <a:cxnLst/>
                <a:rect l="l" t="t" r="r" b="b"/>
                <a:pathLst>
                  <a:path w="5982534" h="5982534">
                    <a:moveTo>
                      <a:pt x="0" y="3558453"/>
                    </a:moveTo>
                    <a:lnTo>
                      <a:pt x="3558453" y="0"/>
                    </a:lnTo>
                    <a:lnTo>
                      <a:pt x="5982534" y="0"/>
                    </a:lnTo>
                    <a:lnTo>
                      <a:pt x="5982534" y="5982534"/>
                    </a:lnTo>
                    <a:lnTo>
                      <a:pt x="1337811" y="5982534"/>
                    </a:lnTo>
                    <a:lnTo>
                      <a:pt x="0" y="4644723"/>
                    </a:lnTo>
                    <a:close/>
                  </a:path>
                </a:pathLst>
              </a:custGeom>
              <a:solidFill>
                <a:srgbClr val="8F1A95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 descr="jda_tagline_v_tm_w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28" y="5336579"/>
              <a:ext cx="1892808" cy="937744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00" y="502920"/>
            <a:ext cx="5709125" cy="1828469"/>
          </a:xfrm>
        </p:spPr>
        <p:txBody>
          <a:bodyPr/>
          <a:lstStyle>
            <a:lvl1pPr>
              <a:lnSpc>
                <a:spcPct val="70000"/>
              </a:lnSpc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2103120"/>
            <a:ext cx="5709125" cy="4230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78608"/>
            <a:ext cx="5299708" cy="529739"/>
          </a:xfrm>
        </p:spPr>
        <p:txBody>
          <a:bodyPr vert="horz" lIns="0" tIns="45720" rIns="0" bIns="45720" rtlCol="0">
            <a:noAutofit/>
          </a:bodyPr>
          <a:lstStyle>
            <a:lvl1pPr marL="169863" indent="-169863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/>
              <a:t>Name, Title</a:t>
            </a:r>
          </a:p>
          <a:p>
            <a:pPr marL="0" lvl="0" indent="0"/>
            <a:r>
              <a:rPr lang="en-US" dirty="0"/>
              <a:t>Date</a:t>
            </a:r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9308800" y="1"/>
            <a:ext cx="424912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40">
            <a:noAutofit/>
          </a:bodyPr>
          <a:lstStyle/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TO CHANGE THE IMAGE ON COVER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an image that relates to the presentation subject and aligns to the JDA imagery guidelines.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Do not use more than one image.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CHANGING A PHOTO IN THE IMAGE AREA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 your menu bar select “View” &gt; “Master” &gt; “Slide Master”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Go to the Title Slide Image Master you wish to change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the image and delete 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Insert new image/photo on page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Once the new image placement is finalized, select “Arrange” &gt; “Send to back”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DELETE THESE INSTRUCTIONS BEFORE FINAL USE.</a:t>
            </a:r>
          </a:p>
        </p:txBody>
      </p:sp>
    </p:spTree>
    <p:extLst>
      <p:ext uri="{BB962C8B-B14F-4D97-AF65-F5344CB8AC3E}">
        <p14:creationId xmlns:p14="http://schemas.microsoft.com/office/powerpoint/2010/main" val="172108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-893862" y="-1277183"/>
              <a:ext cx="7169444" cy="8950400"/>
              <a:chOff x="-893862" y="-1277183"/>
              <a:chExt cx="7169444" cy="8950400"/>
            </a:xfrm>
          </p:grpSpPr>
          <p:sp>
            <p:nvSpPr>
              <p:cNvPr id="8" name="Rectangle 7"/>
              <p:cNvSpPr>
                <a:spLocks noChangeAspect="1"/>
              </p:cNvSpPr>
              <p:nvPr userDrawn="1"/>
            </p:nvSpPr>
            <p:spPr>
              <a:xfrm rot="2700000">
                <a:off x="-1732114" y="3861772"/>
                <a:ext cx="4649697" cy="2973193"/>
              </a:xfrm>
              <a:custGeom>
                <a:avLst/>
                <a:gdLst/>
                <a:ahLst/>
                <a:cxnLst/>
                <a:rect l="l" t="t" r="r" b="b"/>
                <a:pathLst>
                  <a:path w="4649697" h="2973193">
                    <a:moveTo>
                      <a:pt x="0" y="0"/>
                    </a:moveTo>
                    <a:lnTo>
                      <a:pt x="4649697" y="0"/>
                    </a:lnTo>
                    <a:lnTo>
                      <a:pt x="4649697" y="1296689"/>
                    </a:lnTo>
                    <a:lnTo>
                      <a:pt x="2973193" y="2973193"/>
                    </a:lnTo>
                    <a:close/>
                  </a:path>
                </a:pathLst>
              </a:custGeom>
              <a:solidFill>
                <a:srgbClr val="78AA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 userDrawn="1"/>
            </p:nvSpPr>
            <p:spPr>
              <a:xfrm rot="2700000">
                <a:off x="-88135" y="-363852"/>
                <a:ext cx="557311" cy="1114621"/>
              </a:xfrm>
              <a:custGeom>
                <a:avLst/>
                <a:gdLst/>
                <a:ahLst/>
                <a:cxnLst/>
                <a:rect l="l" t="t" r="r" b="b"/>
                <a:pathLst>
                  <a:path w="539023" h="1078045">
                    <a:moveTo>
                      <a:pt x="0" y="539023"/>
                    </a:moveTo>
                    <a:lnTo>
                      <a:pt x="539023" y="0"/>
                    </a:lnTo>
                    <a:lnTo>
                      <a:pt x="539023" y="107804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 userDrawn="1"/>
            </p:nvSpPr>
            <p:spPr>
              <a:xfrm rot="2700000">
                <a:off x="293048" y="-1277183"/>
                <a:ext cx="5982534" cy="5982534"/>
              </a:xfrm>
              <a:custGeom>
                <a:avLst/>
                <a:gdLst/>
                <a:ahLst/>
                <a:cxnLst/>
                <a:rect l="l" t="t" r="r" b="b"/>
                <a:pathLst>
                  <a:path w="5982534" h="5982534">
                    <a:moveTo>
                      <a:pt x="0" y="3558453"/>
                    </a:moveTo>
                    <a:lnTo>
                      <a:pt x="3558453" y="0"/>
                    </a:lnTo>
                    <a:lnTo>
                      <a:pt x="5982534" y="0"/>
                    </a:lnTo>
                    <a:lnTo>
                      <a:pt x="5982534" y="5982534"/>
                    </a:lnTo>
                    <a:lnTo>
                      <a:pt x="1337811" y="5982534"/>
                    </a:lnTo>
                    <a:lnTo>
                      <a:pt x="0" y="4644723"/>
                    </a:lnTo>
                    <a:close/>
                  </a:path>
                </a:pathLst>
              </a:custGeom>
              <a:solidFill>
                <a:srgbClr val="78AA00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 descr="jda_tagline_v_tm_w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28" y="5336579"/>
              <a:ext cx="1892808" cy="937744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7200" y="502920"/>
            <a:ext cx="5709125" cy="1828469"/>
          </a:xfrm>
        </p:spPr>
        <p:txBody>
          <a:bodyPr/>
          <a:lstStyle>
            <a:lvl1pPr>
              <a:lnSpc>
                <a:spcPct val="70000"/>
              </a:lnSpc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2103120"/>
            <a:ext cx="5709125" cy="4230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78608"/>
            <a:ext cx="5299708" cy="529739"/>
          </a:xfrm>
        </p:spPr>
        <p:txBody>
          <a:bodyPr vert="horz" lIns="0" tIns="45720" rIns="0" bIns="45720" rtlCol="0">
            <a:noAutofit/>
          </a:bodyPr>
          <a:lstStyle>
            <a:lvl1pPr marL="169863" indent="-169863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/>
              <a:t>Name, Title</a:t>
            </a:r>
          </a:p>
          <a:p>
            <a:pPr marL="0" lvl="0" indent="0"/>
            <a:r>
              <a:rPr lang="en-US" dirty="0"/>
              <a:t>Date</a:t>
            </a:r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9308800" y="1"/>
            <a:ext cx="424912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40">
            <a:noAutofit/>
          </a:bodyPr>
          <a:lstStyle/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TO CHANGE THE IMAGE ON COVER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an image that relates to the presentation subject and aligns to the JDA imagery guidelines.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Do not use more than one image.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CHANGING A PHOTO IN THE IMAGE AREA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 your menu bar select “View” &gt; “Master” &gt; “Slide Master”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Go to the Title Slide Image Master you wish to change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the image and delete 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Insert new image/photo on page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Once the new image placement is finalized, select “Arrange” &gt; “Send to back”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DELETE THESE INSTRUCTIONS BEFORE FINAL USE.</a:t>
            </a:r>
          </a:p>
        </p:txBody>
      </p:sp>
    </p:spTree>
    <p:extLst>
      <p:ext uri="{BB962C8B-B14F-4D97-AF65-F5344CB8AC3E}">
        <p14:creationId xmlns:p14="http://schemas.microsoft.com/office/powerpoint/2010/main" val="4158915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Red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grpSp>
          <p:nvGrpSpPr>
            <p:cNvPr id="4" name="Group 3"/>
            <p:cNvGrpSpPr/>
            <p:nvPr userDrawn="1"/>
          </p:nvGrpSpPr>
          <p:grpSpPr>
            <a:xfrm>
              <a:off x="-893862" y="-1277183"/>
              <a:ext cx="7169444" cy="8950400"/>
              <a:chOff x="-893862" y="-1277183"/>
              <a:chExt cx="7169444" cy="8950400"/>
            </a:xfrm>
          </p:grpSpPr>
          <p:sp>
            <p:nvSpPr>
              <p:cNvPr id="8" name="Rectangle 7"/>
              <p:cNvSpPr>
                <a:spLocks noChangeAspect="1"/>
              </p:cNvSpPr>
              <p:nvPr userDrawn="1"/>
            </p:nvSpPr>
            <p:spPr>
              <a:xfrm rot="2700000">
                <a:off x="-1732114" y="3861772"/>
                <a:ext cx="4649697" cy="2973193"/>
              </a:xfrm>
              <a:custGeom>
                <a:avLst/>
                <a:gdLst/>
                <a:ahLst/>
                <a:cxnLst/>
                <a:rect l="l" t="t" r="r" b="b"/>
                <a:pathLst>
                  <a:path w="4649697" h="2973193">
                    <a:moveTo>
                      <a:pt x="0" y="0"/>
                    </a:moveTo>
                    <a:lnTo>
                      <a:pt x="4649697" y="0"/>
                    </a:lnTo>
                    <a:lnTo>
                      <a:pt x="4649697" y="1296689"/>
                    </a:lnTo>
                    <a:lnTo>
                      <a:pt x="2973193" y="297319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 userDrawn="1"/>
            </p:nvSpPr>
            <p:spPr>
              <a:xfrm rot="2700000">
                <a:off x="-88135" y="-363852"/>
                <a:ext cx="557311" cy="1114621"/>
              </a:xfrm>
              <a:custGeom>
                <a:avLst/>
                <a:gdLst/>
                <a:ahLst/>
                <a:cxnLst/>
                <a:rect l="l" t="t" r="r" b="b"/>
                <a:pathLst>
                  <a:path w="539023" h="1078045">
                    <a:moveTo>
                      <a:pt x="0" y="539023"/>
                    </a:moveTo>
                    <a:lnTo>
                      <a:pt x="539023" y="0"/>
                    </a:lnTo>
                    <a:lnTo>
                      <a:pt x="539023" y="107804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 userDrawn="1"/>
            </p:nvSpPr>
            <p:spPr>
              <a:xfrm rot="2700000">
                <a:off x="293048" y="-1277183"/>
                <a:ext cx="5982534" cy="5982534"/>
              </a:xfrm>
              <a:custGeom>
                <a:avLst/>
                <a:gdLst/>
                <a:ahLst/>
                <a:cxnLst/>
                <a:rect l="l" t="t" r="r" b="b"/>
                <a:pathLst>
                  <a:path w="5982534" h="5982534">
                    <a:moveTo>
                      <a:pt x="0" y="3558453"/>
                    </a:moveTo>
                    <a:lnTo>
                      <a:pt x="3558453" y="0"/>
                    </a:lnTo>
                    <a:lnTo>
                      <a:pt x="5982534" y="0"/>
                    </a:lnTo>
                    <a:lnTo>
                      <a:pt x="5982534" y="5982534"/>
                    </a:lnTo>
                    <a:lnTo>
                      <a:pt x="1337811" y="5982534"/>
                    </a:lnTo>
                    <a:lnTo>
                      <a:pt x="0" y="4644723"/>
                    </a:lnTo>
                    <a:close/>
                  </a:path>
                </a:pathLst>
              </a:custGeom>
              <a:solidFill>
                <a:srgbClr val="CE0037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 descr="jda_tagline_v_tm_w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28" y="5336579"/>
              <a:ext cx="1892808" cy="937744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 userDrawn="1">
            <p:ph type="ctrTitle"/>
          </p:nvPr>
        </p:nvSpPr>
        <p:spPr>
          <a:xfrm>
            <a:off x="457200" y="502920"/>
            <a:ext cx="5709125" cy="1828469"/>
          </a:xfrm>
        </p:spPr>
        <p:txBody>
          <a:bodyPr/>
          <a:lstStyle>
            <a:lvl1pPr>
              <a:lnSpc>
                <a:spcPct val="70000"/>
              </a:lnSpc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2103120"/>
            <a:ext cx="5709125" cy="4230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2578608"/>
            <a:ext cx="5299708" cy="529739"/>
          </a:xfrm>
        </p:spPr>
        <p:txBody>
          <a:bodyPr vert="horz" lIns="0" tIns="45720" rIns="0" bIns="45720" rtlCol="0">
            <a:noAutofit/>
          </a:bodyPr>
          <a:lstStyle>
            <a:lvl1pPr marL="169863" indent="-169863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/>
              <a:t>Name, Title</a:t>
            </a:r>
          </a:p>
          <a:p>
            <a:pPr marL="0" lvl="0" indent="0"/>
            <a:r>
              <a:rPr lang="en-US" dirty="0"/>
              <a:t>Date</a:t>
            </a:r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9308800" y="1"/>
            <a:ext cx="424912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40">
            <a:noAutofit/>
          </a:bodyPr>
          <a:lstStyle/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TO CHANGE THE IMAGE ON COVER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an image that relates to the presentation subject and aligns to the JDA imagery guidelines.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Do not use more than one image.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CHANGING A PHOTO IN THE IMAGE AREA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 your menu bar select “View” &gt; “Master” &gt; “Slide Master”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Go to the Title Slide Image Master you wish to change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the image and delete 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Insert new image/photo on page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Once the new image placement is finalized, select “Arrange” &gt; “Send to back”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DELETE THESE INSTRUCTIONS BEFORE FINAL USE.</a:t>
            </a:r>
          </a:p>
        </p:txBody>
      </p:sp>
    </p:spTree>
    <p:extLst>
      <p:ext uri="{BB962C8B-B14F-4D97-AF65-F5344CB8AC3E}">
        <p14:creationId xmlns:p14="http://schemas.microsoft.com/office/powerpoint/2010/main" val="111629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range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893862" y="-1277183"/>
              <a:ext cx="7169444" cy="8950400"/>
              <a:chOff x="-893862" y="-1277183"/>
              <a:chExt cx="7169444" cy="8950400"/>
            </a:xfrm>
          </p:grpSpPr>
          <p:sp>
            <p:nvSpPr>
              <p:cNvPr id="8" name="Rectangle 7"/>
              <p:cNvSpPr>
                <a:spLocks noChangeAspect="1"/>
              </p:cNvSpPr>
              <p:nvPr userDrawn="1"/>
            </p:nvSpPr>
            <p:spPr>
              <a:xfrm rot="2700000">
                <a:off x="-1732114" y="3861772"/>
                <a:ext cx="4649697" cy="2973193"/>
              </a:xfrm>
              <a:custGeom>
                <a:avLst/>
                <a:gdLst/>
                <a:ahLst/>
                <a:cxnLst/>
                <a:rect l="l" t="t" r="r" b="b"/>
                <a:pathLst>
                  <a:path w="4649697" h="2973193">
                    <a:moveTo>
                      <a:pt x="0" y="0"/>
                    </a:moveTo>
                    <a:lnTo>
                      <a:pt x="4649697" y="0"/>
                    </a:lnTo>
                    <a:lnTo>
                      <a:pt x="4649697" y="1296689"/>
                    </a:lnTo>
                    <a:lnTo>
                      <a:pt x="2973193" y="2973193"/>
                    </a:lnTo>
                    <a:close/>
                  </a:path>
                </a:pathLst>
              </a:custGeom>
              <a:solidFill>
                <a:srgbClr val="FF6A1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 userDrawn="1"/>
            </p:nvSpPr>
            <p:spPr>
              <a:xfrm rot="2700000">
                <a:off x="-88135" y="-363852"/>
                <a:ext cx="557311" cy="1114621"/>
              </a:xfrm>
              <a:custGeom>
                <a:avLst/>
                <a:gdLst/>
                <a:ahLst/>
                <a:cxnLst/>
                <a:rect l="l" t="t" r="r" b="b"/>
                <a:pathLst>
                  <a:path w="539023" h="1078045">
                    <a:moveTo>
                      <a:pt x="0" y="539023"/>
                    </a:moveTo>
                    <a:lnTo>
                      <a:pt x="539023" y="0"/>
                    </a:lnTo>
                    <a:lnTo>
                      <a:pt x="539023" y="10780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 userDrawn="1"/>
            </p:nvSpPr>
            <p:spPr>
              <a:xfrm rot="2700000">
                <a:off x="293048" y="-1277183"/>
                <a:ext cx="5982534" cy="5982534"/>
              </a:xfrm>
              <a:custGeom>
                <a:avLst/>
                <a:gdLst/>
                <a:ahLst/>
                <a:cxnLst/>
                <a:rect l="l" t="t" r="r" b="b"/>
                <a:pathLst>
                  <a:path w="5982534" h="5982534">
                    <a:moveTo>
                      <a:pt x="0" y="3558453"/>
                    </a:moveTo>
                    <a:lnTo>
                      <a:pt x="3558453" y="0"/>
                    </a:lnTo>
                    <a:lnTo>
                      <a:pt x="5982534" y="0"/>
                    </a:lnTo>
                    <a:lnTo>
                      <a:pt x="5982534" y="5982534"/>
                    </a:lnTo>
                    <a:lnTo>
                      <a:pt x="1337811" y="5982534"/>
                    </a:lnTo>
                    <a:lnTo>
                      <a:pt x="0" y="4644723"/>
                    </a:lnTo>
                    <a:close/>
                  </a:path>
                </a:pathLst>
              </a:custGeom>
              <a:solidFill>
                <a:srgbClr val="FF6A13">
                  <a:alpha val="85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 descr="jda_tagline_v_tm_w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28" y="5336579"/>
              <a:ext cx="1892808" cy="937744"/>
            </a:xfrm>
            <a:prstGeom prst="rect">
              <a:avLst/>
            </a:prstGeom>
          </p:spPr>
        </p:pic>
      </p:grpSp>
      <p:sp>
        <p:nvSpPr>
          <p:cNvPr id="11" name="Title 1"/>
          <p:cNvSpPr>
            <a:spLocks noGrp="1"/>
          </p:cNvSpPr>
          <p:nvPr userDrawn="1">
            <p:ph type="ctrTitle"/>
          </p:nvPr>
        </p:nvSpPr>
        <p:spPr>
          <a:xfrm>
            <a:off x="457200" y="502920"/>
            <a:ext cx="5709125" cy="1828469"/>
          </a:xfrm>
        </p:spPr>
        <p:txBody>
          <a:bodyPr/>
          <a:lstStyle>
            <a:lvl1pPr>
              <a:lnSpc>
                <a:spcPct val="70000"/>
              </a:lnSpc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2103120"/>
            <a:ext cx="5709125" cy="4230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2578608"/>
            <a:ext cx="5299708" cy="529739"/>
          </a:xfrm>
        </p:spPr>
        <p:txBody>
          <a:bodyPr vert="horz" lIns="0" tIns="45720" rIns="0" bIns="45720" rtlCol="0">
            <a:noAutofit/>
          </a:bodyPr>
          <a:lstStyle>
            <a:lvl1pPr marL="169863" indent="-169863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/>
              <a:t>Name, Title</a:t>
            </a:r>
          </a:p>
          <a:p>
            <a:pPr marL="0" lvl="0" indent="0"/>
            <a:r>
              <a:rPr lang="en-US" dirty="0"/>
              <a:t>Date</a:t>
            </a:r>
          </a:p>
        </p:txBody>
      </p:sp>
      <p:sp>
        <p:nvSpPr>
          <p:cNvPr id="15" name="Text Box 6"/>
          <p:cNvSpPr txBox="1">
            <a:spLocks noChangeArrowheads="1"/>
          </p:cNvSpPr>
          <p:nvPr userDrawn="1"/>
        </p:nvSpPr>
        <p:spPr bwMode="auto">
          <a:xfrm>
            <a:off x="9308800" y="1"/>
            <a:ext cx="424912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40">
            <a:noAutofit/>
          </a:bodyPr>
          <a:lstStyle/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TO CHANGE THE IMAGE ON COVER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an image that relates to the presentation subject and aligns to the JDA imagery guidelines.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Do not use more than one image.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CHANGING A PHOTO IN THE IMAGE AREA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 your menu bar select “View” &gt; “Master” &gt; “Slide Master”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Go to the Title Slide Image Master you wish to change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the image and delete 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Insert new image/photo on page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Once the new image placement is finalized, select “Arrange” &gt; “Send to back”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DELETE THESE INSTRUCTIONS BEFORE FINAL USE.</a:t>
            </a:r>
          </a:p>
        </p:txBody>
      </p:sp>
    </p:spTree>
    <p:extLst>
      <p:ext uri="{BB962C8B-B14F-4D97-AF65-F5344CB8AC3E}">
        <p14:creationId xmlns:p14="http://schemas.microsoft.com/office/powerpoint/2010/main" val="1546539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jda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02" y="319808"/>
            <a:ext cx="813816" cy="529286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sp>
          <p:nvSpPr>
            <p:cNvPr id="5" name="Rectangle 7"/>
            <p:cNvSpPr>
              <a:spLocks noChangeAspect="1"/>
            </p:cNvSpPr>
            <p:nvPr userDrawn="1"/>
          </p:nvSpPr>
          <p:spPr>
            <a:xfrm rot="2700000">
              <a:off x="-1732114" y="3861772"/>
              <a:ext cx="4649697" cy="2973193"/>
            </a:xfrm>
            <a:custGeom>
              <a:avLst/>
              <a:gdLst/>
              <a:ahLst/>
              <a:cxnLst/>
              <a:rect l="l" t="t" r="r" b="b"/>
              <a:pathLst>
                <a:path w="4649697" h="2973193">
                  <a:moveTo>
                    <a:pt x="0" y="0"/>
                  </a:moveTo>
                  <a:lnTo>
                    <a:pt x="4649697" y="0"/>
                  </a:lnTo>
                  <a:lnTo>
                    <a:pt x="4649697" y="1296689"/>
                  </a:lnTo>
                  <a:lnTo>
                    <a:pt x="2973193" y="2973193"/>
                  </a:lnTo>
                  <a:close/>
                </a:path>
              </a:pathLst>
            </a:custGeom>
            <a:solidFill>
              <a:srgbClr val="009E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>
              <a:spLocks noChangeAspect="1"/>
            </p:cNvSpPr>
            <p:nvPr userDrawn="1"/>
          </p:nvSpPr>
          <p:spPr>
            <a:xfrm rot="2700000">
              <a:off x="-88135" y="-363852"/>
              <a:ext cx="557311" cy="1114621"/>
            </a:xfrm>
            <a:custGeom>
              <a:avLst/>
              <a:gdLst/>
              <a:ahLst/>
              <a:cxnLst/>
              <a:rect l="l" t="t" r="r" b="b"/>
              <a:pathLst>
                <a:path w="539023" h="1078045">
                  <a:moveTo>
                    <a:pt x="0" y="539023"/>
                  </a:moveTo>
                  <a:lnTo>
                    <a:pt x="539023" y="0"/>
                  </a:lnTo>
                  <a:lnTo>
                    <a:pt x="539023" y="1078045"/>
                  </a:lnTo>
                  <a:close/>
                </a:path>
              </a:pathLst>
            </a:custGeom>
            <a:solidFill>
              <a:srgbClr val="58C7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5"/>
            <p:cNvSpPr>
              <a:spLocks noChangeAspect="1"/>
            </p:cNvSpPr>
            <p:nvPr userDrawn="1"/>
          </p:nvSpPr>
          <p:spPr>
            <a:xfrm rot="2700000">
              <a:off x="293048" y="-1277183"/>
              <a:ext cx="5982534" cy="5982534"/>
            </a:xfrm>
            <a:custGeom>
              <a:avLst/>
              <a:gdLst/>
              <a:ahLst/>
              <a:cxnLst/>
              <a:rect l="l" t="t" r="r" b="b"/>
              <a:pathLst>
                <a:path w="5982534" h="5982534">
                  <a:moveTo>
                    <a:pt x="0" y="3558453"/>
                  </a:moveTo>
                  <a:lnTo>
                    <a:pt x="3558453" y="0"/>
                  </a:lnTo>
                  <a:lnTo>
                    <a:pt x="5982534" y="0"/>
                  </a:lnTo>
                  <a:lnTo>
                    <a:pt x="5982534" y="5982534"/>
                  </a:lnTo>
                  <a:lnTo>
                    <a:pt x="1337811" y="5982534"/>
                  </a:lnTo>
                  <a:lnTo>
                    <a:pt x="0" y="4644723"/>
                  </a:lnTo>
                  <a:close/>
                </a:path>
              </a:pathLst>
            </a:custGeom>
            <a:solidFill>
              <a:srgbClr val="26B6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3173"/>
            <a:ext cx="7772400" cy="989155"/>
          </a:xfrm>
        </p:spPr>
        <p:txBody>
          <a:bodyPr anchor="t"/>
          <a:lstStyle>
            <a:lvl1pPr algn="l">
              <a:lnSpc>
                <a:spcPct val="100000"/>
              </a:lnSpc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583"/>
            <a:ext cx="7772400" cy="1092936"/>
          </a:xfrm>
        </p:spPr>
        <p:txBody>
          <a:bodyPr tIns="0" bIns="0" anchor="t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361070" y="65013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fld id="{7C2926AD-CFF6-2445-8941-E51D6F3345B2}" type="slidenum">
              <a:rPr lang="en-US" smtClean="0">
                <a:solidFill>
                  <a:srgbClr val="FFFFFF"/>
                </a:solidFill>
              </a:rPr>
              <a:pPr lvl="0" algn="r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© 2014 JDA Software Group,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9365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Yellow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jda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02" y="319808"/>
            <a:ext cx="813816" cy="529286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sp>
          <p:nvSpPr>
            <p:cNvPr id="5" name="Rectangle 7"/>
            <p:cNvSpPr>
              <a:spLocks noChangeAspect="1"/>
            </p:cNvSpPr>
            <p:nvPr userDrawn="1"/>
          </p:nvSpPr>
          <p:spPr>
            <a:xfrm rot="2700000">
              <a:off x="-1732114" y="3861772"/>
              <a:ext cx="4649697" cy="2973193"/>
            </a:xfrm>
            <a:custGeom>
              <a:avLst/>
              <a:gdLst/>
              <a:ahLst/>
              <a:cxnLst/>
              <a:rect l="l" t="t" r="r" b="b"/>
              <a:pathLst>
                <a:path w="4649697" h="2973193">
                  <a:moveTo>
                    <a:pt x="0" y="0"/>
                  </a:moveTo>
                  <a:lnTo>
                    <a:pt x="4649697" y="0"/>
                  </a:lnTo>
                  <a:lnTo>
                    <a:pt x="4649697" y="1296689"/>
                  </a:lnTo>
                  <a:lnTo>
                    <a:pt x="2973193" y="2973193"/>
                  </a:lnTo>
                  <a:close/>
                </a:path>
              </a:pathLst>
            </a:custGeom>
            <a:solidFill>
              <a:srgbClr val="F0A5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>
              <a:spLocks noChangeAspect="1"/>
            </p:cNvSpPr>
            <p:nvPr userDrawn="1"/>
          </p:nvSpPr>
          <p:spPr>
            <a:xfrm rot="2700000">
              <a:off x="-88135" y="-363852"/>
              <a:ext cx="557311" cy="1114621"/>
            </a:xfrm>
            <a:custGeom>
              <a:avLst/>
              <a:gdLst/>
              <a:ahLst/>
              <a:cxnLst/>
              <a:rect l="l" t="t" r="r" b="b"/>
              <a:pathLst>
                <a:path w="539023" h="1078045">
                  <a:moveTo>
                    <a:pt x="0" y="539023"/>
                  </a:moveTo>
                  <a:lnTo>
                    <a:pt x="539023" y="0"/>
                  </a:lnTo>
                  <a:lnTo>
                    <a:pt x="539023" y="1078045"/>
                  </a:lnTo>
                  <a:close/>
                </a:path>
              </a:pathLst>
            </a:custGeom>
            <a:solidFill>
              <a:srgbClr val="FFCF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5"/>
            <p:cNvSpPr>
              <a:spLocks noChangeAspect="1"/>
            </p:cNvSpPr>
            <p:nvPr userDrawn="1"/>
          </p:nvSpPr>
          <p:spPr>
            <a:xfrm rot="2700000">
              <a:off x="293048" y="-1277183"/>
              <a:ext cx="5982534" cy="5982534"/>
            </a:xfrm>
            <a:custGeom>
              <a:avLst/>
              <a:gdLst/>
              <a:ahLst/>
              <a:cxnLst/>
              <a:rect l="l" t="t" r="r" b="b"/>
              <a:pathLst>
                <a:path w="5982534" h="5982534">
                  <a:moveTo>
                    <a:pt x="0" y="3558453"/>
                  </a:moveTo>
                  <a:lnTo>
                    <a:pt x="3558453" y="0"/>
                  </a:lnTo>
                  <a:lnTo>
                    <a:pt x="5982534" y="0"/>
                  </a:lnTo>
                  <a:lnTo>
                    <a:pt x="5982534" y="5982534"/>
                  </a:lnTo>
                  <a:lnTo>
                    <a:pt x="1337811" y="5982534"/>
                  </a:lnTo>
                  <a:lnTo>
                    <a:pt x="0" y="4644723"/>
                  </a:lnTo>
                  <a:close/>
                </a:path>
              </a:pathLst>
            </a:custGeom>
            <a:solidFill>
              <a:srgbClr val="FFC0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723173"/>
            <a:ext cx="7772400" cy="989155"/>
          </a:xfrm>
        </p:spPr>
        <p:txBody>
          <a:bodyPr anchor="t"/>
          <a:lstStyle>
            <a:lvl1pPr algn="l">
              <a:lnSpc>
                <a:spcPct val="100000"/>
              </a:lnSpc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535583"/>
            <a:ext cx="7772400" cy="1092936"/>
          </a:xfrm>
        </p:spPr>
        <p:txBody>
          <a:bodyPr tIns="0" bIns="0" anchor="t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361070" y="65013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fld id="{7C2926AD-CFF6-2445-8941-E51D6F3345B2}" type="slidenum">
              <a:rPr lang="en-US" smtClean="0">
                <a:solidFill>
                  <a:srgbClr val="FFFFFF"/>
                </a:solidFill>
              </a:rPr>
              <a:pPr lvl="0" algn="r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© 2015 JDA Software Group,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94749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jda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02" y="319808"/>
            <a:ext cx="813816" cy="529286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sp>
          <p:nvSpPr>
            <p:cNvPr id="5" name="Rectangle 7"/>
            <p:cNvSpPr>
              <a:spLocks noChangeAspect="1"/>
            </p:cNvSpPr>
            <p:nvPr userDrawn="1"/>
          </p:nvSpPr>
          <p:spPr>
            <a:xfrm rot="2700000">
              <a:off x="-1732114" y="3861772"/>
              <a:ext cx="4649697" cy="2973193"/>
            </a:xfrm>
            <a:custGeom>
              <a:avLst/>
              <a:gdLst/>
              <a:ahLst/>
              <a:cxnLst/>
              <a:rect l="l" t="t" r="r" b="b"/>
              <a:pathLst>
                <a:path w="4649697" h="2973193">
                  <a:moveTo>
                    <a:pt x="0" y="0"/>
                  </a:moveTo>
                  <a:lnTo>
                    <a:pt x="4649697" y="0"/>
                  </a:lnTo>
                  <a:lnTo>
                    <a:pt x="4649697" y="1296689"/>
                  </a:lnTo>
                  <a:lnTo>
                    <a:pt x="2973193" y="2973193"/>
                  </a:lnTo>
                  <a:close/>
                </a:path>
              </a:pathLst>
            </a:custGeom>
            <a:solidFill>
              <a:srgbClr val="82148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>
              <a:spLocks noChangeAspect="1"/>
            </p:cNvSpPr>
            <p:nvPr userDrawn="1"/>
          </p:nvSpPr>
          <p:spPr>
            <a:xfrm rot="2700000">
              <a:off x="-88135" y="-363852"/>
              <a:ext cx="557311" cy="1114621"/>
            </a:xfrm>
            <a:custGeom>
              <a:avLst/>
              <a:gdLst/>
              <a:ahLst/>
              <a:cxnLst/>
              <a:rect l="l" t="t" r="r" b="b"/>
              <a:pathLst>
                <a:path w="539023" h="1078045">
                  <a:moveTo>
                    <a:pt x="0" y="539023"/>
                  </a:moveTo>
                  <a:lnTo>
                    <a:pt x="539023" y="0"/>
                  </a:lnTo>
                  <a:lnTo>
                    <a:pt x="539023" y="1078045"/>
                  </a:lnTo>
                  <a:close/>
                </a:path>
              </a:pathLst>
            </a:custGeom>
            <a:solidFill>
              <a:srgbClr val="B66A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5"/>
            <p:cNvSpPr>
              <a:spLocks noChangeAspect="1"/>
            </p:cNvSpPr>
            <p:nvPr userDrawn="1"/>
          </p:nvSpPr>
          <p:spPr>
            <a:xfrm rot="2700000">
              <a:off x="293048" y="-1277183"/>
              <a:ext cx="5982534" cy="5982534"/>
            </a:xfrm>
            <a:custGeom>
              <a:avLst/>
              <a:gdLst/>
              <a:ahLst/>
              <a:cxnLst/>
              <a:rect l="l" t="t" r="r" b="b"/>
              <a:pathLst>
                <a:path w="5982534" h="5982534">
                  <a:moveTo>
                    <a:pt x="0" y="3558453"/>
                  </a:moveTo>
                  <a:lnTo>
                    <a:pt x="3558453" y="0"/>
                  </a:lnTo>
                  <a:lnTo>
                    <a:pt x="5982534" y="0"/>
                  </a:lnTo>
                  <a:lnTo>
                    <a:pt x="5982534" y="5982534"/>
                  </a:lnTo>
                  <a:lnTo>
                    <a:pt x="1337811" y="5982534"/>
                  </a:lnTo>
                  <a:lnTo>
                    <a:pt x="0" y="4644723"/>
                  </a:lnTo>
                  <a:close/>
                </a:path>
              </a:pathLst>
            </a:custGeom>
            <a:solidFill>
              <a:srgbClr val="A03C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723173"/>
            <a:ext cx="7772400" cy="989155"/>
          </a:xfrm>
        </p:spPr>
        <p:txBody>
          <a:bodyPr anchor="t"/>
          <a:lstStyle>
            <a:lvl1pPr algn="l">
              <a:lnSpc>
                <a:spcPct val="100000"/>
              </a:lnSpc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535583"/>
            <a:ext cx="7772400" cy="1092936"/>
          </a:xfrm>
        </p:spPr>
        <p:txBody>
          <a:bodyPr tIns="0" bIns="0" anchor="t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361070" y="65013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fld id="{7C2926AD-CFF6-2445-8941-E51D6F3345B2}" type="slidenum">
              <a:rPr lang="en-US" smtClean="0">
                <a:solidFill>
                  <a:srgbClr val="FFFFFF"/>
                </a:solidFill>
              </a:rPr>
              <a:pPr lvl="0" algn="r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© 2014 JDA Software Group,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73084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jda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02" y="319808"/>
            <a:ext cx="813816" cy="529286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sp>
          <p:nvSpPr>
            <p:cNvPr id="5" name="Rectangle 7"/>
            <p:cNvSpPr>
              <a:spLocks noChangeAspect="1"/>
            </p:cNvSpPr>
            <p:nvPr userDrawn="1"/>
          </p:nvSpPr>
          <p:spPr>
            <a:xfrm rot="2700000">
              <a:off x="-1732114" y="3861772"/>
              <a:ext cx="4649697" cy="2973193"/>
            </a:xfrm>
            <a:custGeom>
              <a:avLst/>
              <a:gdLst/>
              <a:ahLst/>
              <a:cxnLst/>
              <a:rect l="l" t="t" r="r" b="b"/>
              <a:pathLst>
                <a:path w="4649697" h="2973193">
                  <a:moveTo>
                    <a:pt x="0" y="0"/>
                  </a:moveTo>
                  <a:lnTo>
                    <a:pt x="4649697" y="0"/>
                  </a:lnTo>
                  <a:lnTo>
                    <a:pt x="4649697" y="1296689"/>
                  </a:lnTo>
                  <a:lnTo>
                    <a:pt x="2973193" y="2973193"/>
                  </a:lnTo>
                  <a:close/>
                </a:path>
              </a:pathLst>
            </a:custGeom>
            <a:solidFill>
              <a:srgbClr val="699B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>
              <a:spLocks noChangeAspect="1"/>
            </p:cNvSpPr>
            <p:nvPr userDrawn="1"/>
          </p:nvSpPr>
          <p:spPr>
            <a:xfrm rot="2700000">
              <a:off x="-88135" y="-363852"/>
              <a:ext cx="557311" cy="1114621"/>
            </a:xfrm>
            <a:custGeom>
              <a:avLst/>
              <a:gdLst/>
              <a:ahLst/>
              <a:cxnLst/>
              <a:rect l="l" t="t" r="r" b="b"/>
              <a:pathLst>
                <a:path w="539023" h="1078045">
                  <a:moveTo>
                    <a:pt x="0" y="539023"/>
                  </a:moveTo>
                  <a:lnTo>
                    <a:pt x="539023" y="0"/>
                  </a:lnTo>
                  <a:lnTo>
                    <a:pt x="539023" y="1078045"/>
                  </a:lnTo>
                  <a:close/>
                </a:path>
              </a:pathLst>
            </a:custGeom>
            <a:solidFill>
              <a:srgbClr val="A7C8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5"/>
            <p:cNvSpPr>
              <a:spLocks noChangeAspect="1"/>
            </p:cNvSpPr>
            <p:nvPr userDrawn="1"/>
          </p:nvSpPr>
          <p:spPr>
            <a:xfrm rot="2700000">
              <a:off x="293048" y="-1277183"/>
              <a:ext cx="5982534" cy="5982534"/>
            </a:xfrm>
            <a:custGeom>
              <a:avLst/>
              <a:gdLst/>
              <a:ahLst/>
              <a:cxnLst/>
              <a:rect l="l" t="t" r="r" b="b"/>
              <a:pathLst>
                <a:path w="5982534" h="5982534">
                  <a:moveTo>
                    <a:pt x="0" y="3558453"/>
                  </a:moveTo>
                  <a:lnTo>
                    <a:pt x="3558453" y="0"/>
                  </a:lnTo>
                  <a:lnTo>
                    <a:pt x="5982534" y="0"/>
                  </a:lnTo>
                  <a:lnTo>
                    <a:pt x="5982534" y="5982534"/>
                  </a:lnTo>
                  <a:lnTo>
                    <a:pt x="1337811" y="5982534"/>
                  </a:lnTo>
                  <a:lnTo>
                    <a:pt x="0" y="4644723"/>
                  </a:lnTo>
                  <a:close/>
                </a:path>
              </a:pathLst>
            </a:custGeom>
            <a:solidFill>
              <a:srgbClr val="8CB7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723173"/>
            <a:ext cx="7772400" cy="989155"/>
          </a:xfrm>
        </p:spPr>
        <p:txBody>
          <a:bodyPr anchor="t"/>
          <a:lstStyle>
            <a:lvl1pPr algn="l">
              <a:lnSpc>
                <a:spcPct val="100000"/>
              </a:lnSpc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535583"/>
            <a:ext cx="7772400" cy="1092936"/>
          </a:xfrm>
        </p:spPr>
        <p:txBody>
          <a:bodyPr tIns="0" bIns="0" anchor="t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361070" y="65013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fld id="{7C2926AD-CFF6-2445-8941-E51D6F3345B2}" type="slidenum">
              <a:rPr lang="en-US" smtClean="0">
                <a:solidFill>
                  <a:srgbClr val="FFFFFF"/>
                </a:solidFill>
              </a:rPr>
              <a:pPr lvl="0" algn="r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© 2014 JDA Software Group,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47406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 2015 JDA Software Group,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9966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jda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02" y="319808"/>
            <a:ext cx="813816" cy="529286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sp>
          <p:nvSpPr>
            <p:cNvPr id="5" name="Rectangle 7"/>
            <p:cNvSpPr>
              <a:spLocks noChangeAspect="1"/>
            </p:cNvSpPr>
            <p:nvPr userDrawn="1"/>
          </p:nvSpPr>
          <p:spPr>
            <a:xfrm rot="2700000">
              <a:off x="-1732114" y="3861772"/>
              <a:ext cx="4649697" cy="2973193"/>
            </a:xfrm>
            <a:custGeom>
              <a:avLst/>
              <a:gdLst/>
              <a:ahLst/>
              <a:cxnLst/>
              <a:rect l="l" t="t" r="r" b="b"/>
              <a:pathLst>
                <a:path w="4649697" h="2973193">
                  <a:moveTo>
                    <a:pt x="0" y="0"/>
                  </a:moveTo>
                  <a:lnTo>
                    <a:pt x="4649697" y="0"/>
                  </a:lnTo>
                  <a:lnTo>
                    <a:pt x="4649697" y="1296689"/>
                  </a:lnTo>
                  <a:lnTo>
                    <a:pt x="2973193" y="2973193"/>
                  </a:lnTo>
                  <a:close/>
                </a:path>
              </a:pathLst>
            </a:custGeom>
            <a:solidFill>
              <a:srgbClr val="C0002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>
              <a:spLocks noChangeAspect="1"/>
            </p:cNvSpPr>
            <p:nvPr userDrawn="1"/>
          </p:nvSpPr>
          <p:spPr>
            <a:xfrm rot="2700000">
              <a:off x="-88135" y="-363852"/>
              <a:ext cx="557311" cy="1114621"/>
            </a:xfrm>
            <a:custGeom>
              <a:avLst/>
              <a:gdLst/>
              <a:ahLst/>
              <a:cxnLst/>
              <a:rect l="l" t="t" r="r" b="b"/>
              <a:pathLst>
                <a:path w="539023" h="1078045">
                  <a:moveTo>
                    <a:pt x="0" y="539023"/>
                  </a:moveTo>
                  <a:lnTo>
                    <a:pt x="539023" y="0"/>
                  </a:lnTo>
                  <a:lnTo>
                    <a:pt x="539023" y="1078045"/>
                  </a:lnTo>
                  <a:close/>
                </a:path>
              </a:pathLst>
            </a:custGeom>
            <a:solidFill>
              <a:srgbClr val="DF597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5"/>
            <p:cNvSpPr>
              <a:spLocks noChangeAspect="1"/>
            </p:cNvSpPr>
            <p:nvPr userDrawn="1"/>
          </p:nvSpPr>
          <p:spPr>
            <a:xfrm rot="2700000">
              <a:off x="293048" y="-1277183"/>
              <a:ext cx="5982534" cy="5982534"/>
            </a:xfrm>
            <a:custGeom>
              <a:avLst/>
              <a:gdLst/>
              <a:ahLst/>
              <a:cxnLst/>
              <a:rect l="l" t="t" r="r" b="b"/>
              <a:pathLst>
                <a:path w="5982534" h="5982534">
                  <a:moveTo>
                    <a:pt x="0" y="3558453"/>
                  </a:moveTo>
                  <a:lnTo>
                    <a:pt x="3558453" y="0"/>
                  </a:lnTo>
                  <a:lnTo>
                    <a:pt x="5982534" y="0"/>
                  </a:lnTo>
                  <a:lnTo>
                    <a:pt x="5982534" y="5982534"/>
                  </a:lnTo>
                  <a:lnTo>
                    <a:pt x="1337811" y="5982534"/>
                  </a:lnTo>
                  <a:lnTo>
                    <a:pt x="0" y="4644723"/>
                  </a:lnTo>
                  <a:close/>
                </a:path>
              </a:pathLst>
            </a:custGeom>
            <a:solidFill>
              <a:srgbClr val="D5265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723173"/>
            <a:ext cx="7772400" cy="989155"/>
          </a:xfrm>
        </p:spPr>
        <p:txBody>
          <a:bodyPr anchor="t"/>
          <a:lstStyle>
            <a:lvl1pPr algn="l">
              <a:lnSpc>
                <a:spcPct val="100000"/>
              </a:lnSpc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535583"/>
            <a:ext cx="7772400" cy="1092936"/>
          </a:xfrm>
        </p:spPr>
        <p:txBody>
          <a:bodyPr tIns="0" bIns="0" anchor="t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61070" y="64275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361070" y="65013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fld id="{7C2926AD-CFF6-2445-8941-E51D6F3345B2}" type="slidenum">
              <a:rPr lang="en-US" smtClean="0">
                <a:solidFill>
                  <a:srgbClr val="FFFFFF"/>
                </a:solidFill>
              </a:rPr>
              <a:pPr lvl="0" algn="r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© 2014 JDA Software Group,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53954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jda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02" y="319808"/>
            <a:ext cx="813816" cy="529286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sp>
          <p:nvSpPr>
            <p:cNvPr id="5" name="Rectangle 7"/>
            <p:cNvSpPr>
              <a:spLocks noChangeAspect="1"/>
            </p:cNvSpPr>
            <p:nvPr userDrawn="1"/>
          </p:nvSpPr>
          <p:spPr>
            <a:xfrm rot="2700000">
              <a:off x="-1732114" y="3861772"/>
              <a:ext cx="4649697" cy="2973193"/>
            </a:xfrm>
            <a:custGeom>
              <a:avLst/>
              <a:gdLst/>
              <a:ahLst/>
              <a:cxnLst/>
              <a:rect l="l" t="t" r="r" b="b"/>
              <a:pathLst>
                <a:path w="4649697" h="2973193">
                  <a:moveTo>
                    <a:pt x="0" y="0"/>
                  </a:moveTo>
                  <a:lnTo>
                    <a:pt x="4649697" y="0"/>
                  </a:lnTo>
                  <a:lnTo>
                    <a:pt x="4649697" y="1296689"/>
                  </a:lnTo>
                  <a:lnTo>
                    <a:pt x="2973193" y="2973193"/>
                  </a:lnTo>
                  <a:close/>
                </a:path>
              </a:pathLst>
            </a:custGeom>
            <a:solidFill>
              <a:srgbClr val="F05B0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8"/>
            <p:cNvSpPr>
              <a:spLocks noChangeAspect="1"/>
            </p:cNvSpPr>
            <p:nvPr userDrawn="1"/>
          </p:nvSpPr>
          <p:spPr>
            <a:xfrm rot="2700000">
              <a:off x="-88135" y="-363852"/>
              <a:ext cx="557311" cy="1114621"/>
            </a:xfrm>
            <a:custGeom>
              <a:avLst/>
              <a:gdLst/>
              <a:ahLst/>
              <a:cxnLst/>
              <a:rect l="l" t="t" r="r" b="b"/>
              <a:pathLst>
                <a:path w="539023" h="1078045">
                  <a:moveTo>
                    <a:pt x="0" y="539023"/>
                  </a:moveTo>
                  <a:lnTo>
                    <a:pt x="539023" y="0"/>
                  </a:lnTo>
                  <a:lnTo>
                    <a:pt x="539023" y="1078045"/>
                  </a:lnTo>
                  <a:close/>
                </a:path>
              </a:pathLst>
            </a:custGeom>
            <a:solidFill>
              <a:srgbClr val="FF9E6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5"/>
            <p:cNvSpPr>
              <a:spLocks noChangeAspect="1"/>
            </p:cNvSpPr>
            <p:nvPr userDrawn="1"/>
          </p:nvSpPr>
          <p:spPr>
            <a:xfrm rot="2700000">
              <a:off x="293048" y="-1277183"/>
              <a:ext cx="5982534" cy="5982534"/>
            </a:xfrm>
            <a:custGeom>
              <a:avLst/>
              <a:gdLst/>
              <a:ahLst/>
              <a:cxnLst/>
              <a:rect l="l" t="t" r="r" b="b"/>
              <a:pathLst>
                <a:path w="5982534" h="5982534">
                  <a:moveTo>
                    <a:pt x="0" y="3558453"/>
                  </a:moveTo>
                  <a:lnTo>
                    <a:pt x="3558453" y="0"/>
                  </a:lnTo>
                  <a:lnTo>
                    <a:pt x="5982534" y="0"/>
                  </a:lnTo>
                  <a:lnTo>
                    <a:pt x="5982534" y="5982534"/>
                  </a:lnTo>
                  <a:lnTo>
                    <a:pt x="1337811" y="5982534"/>
                  </a:lnTo>
                  <a:lnTo>
                    <a:pt x="0" y="4644723"/>
                  </a:lnTo>
                  <a:close/>
                </a:path>
              </a:pathLst>
            </a:custGeom>
            <a:solidFill>
              <a:srgbClr val="FF803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723173"/>
            <a:ext cx="7772400" cy="989155"/>
          </a:xfrm>
        </p:spPr>
        <p:txBody>
          <a:bodyPr anchor="t"/>
          <a:lstStyle>
            <a:lvl1pPr algn="l">
              <a:lnSpc>
                <a:spcPct val="100000"/>
              </a:lnSpc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535583"/>
            <a:ext cx="7772400" cy="1092936"/>
          </a:xfrm>
        </p:spPr>
        <p:txBody>
          <a:bodyPr tIns="0" bIns="0" anchor="t"/>
          <a:lstStyle>
            <a:lvl1pPr marL="0" indent="0">
              <a:buNone/>
              <a:defRPr sz="45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61070" y="65013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fld id="{7C2926AD-CFF6-2445-8941-E51D6F3345B2}" type="slidenum">
              <a:rPr lang="en-US" smtClean="0">
                <a:solidFill>
                  <a:srgbClr val="FFFFFF"/>
                </a:solidFill>
              </a:rPr>
              <a:pPr lvl="0" algn="r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© 2014 JDA Software Group,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9139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A9E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jda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18" y="6487662"/>
            <a:ext cx="457200" cy="29735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084656"/>
            <a:ext cx="6226097" cy="729585"/>
          </a:xfrm>
          <a:solidFill>
            <a:schemeClr val="bg2">
              <a:alpha val="85000"/>
            </a:schemeClr>
          </a:solidFill>
        </p:spPr>
        <p:txBody>
          <a:bodyPr lIns="457200" tIns="137160" rIns="274320" bIns="13716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© 2014 JDA Software Group,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540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da_tagline_v_tm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596" y="2960128"/>
            <a:ext cx="1892808" cy="9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1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175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175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 2015 JDA Software Group,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54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1750"/>
            <a:ext cx="4040188" cy="447675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16655"/>
            <a:ext cx="4040188" cy="406688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41750"/>
            <a:ext cx="4041775" cy="447675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16655"/>
            <a:ext cx="4041775" cy="406688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 2015 JDA Software Group,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99048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 2014 JDA Software Group,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9000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Copyright © 2014 JDA Software Group, Inc. Confidential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1" y="0"/>
            <a:ext cx="9144000" cy="14771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17707"/>
            <a:ext cx="3714750" cy="58714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3475"/>
            <a:ext cx="3733800" cy="1317625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 marL="287338" indent="0">
              <a:buFontTx/>
              <a:buNone/>
              <a:defRPr sz="2000">
                <a:solidFill>
                  <a:schemeClr val="bg1"/>
                </a:solidFill>
              </a:defRPr>
            </a:lvl2pPr>
            <a:lvl3pPr marL="631825" indent="0">
              <a:buFontTx/>
              <a:buNone/>
              <a:defRPr sz="2000">
                <a:solidFill>
                  <a:schemeClr val="bg1"/>
                </a:solidFill>
              </a:defRPr>
            </a:lvl3pPr>
            <a:lvl4pPr marL="911225" indent="0">
              <a:buFontTx/>
              <a:buNone/>
              <a:defRPr sz="2000">
                <a:solidFill>
                  <a:schemeClr val="bg1"/>
                </a:solidFill>
              </a:defRPr>
            </a:lvl4pPr>
            <a:lvl5pPr marL="1198562" indent="0">
              <a:buFontTx/>
              <a:buNone/>
              <a:defRPr sz="20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33475"/>
            <a:ext cx="4114800" cy="3571875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2"/>
                </a:solidFill>
              </a:defRPr>
            </a:lvl1pPr>
            <a:lvl2pPr marL="287338" indent="0">
              <a:buFontTx/>
              <a:buNone/>
              <a:defRPr sz="2000">
                <a:solidFill>
                  <a:schemeClr val="accent2"/>
                </a:solidFill>
              </a:defRPr>
            </a:lvl2pPr>
            <a:lvl3pPr marL="631825" indent="0">
              <a:buFontTx/>
              <a:buNone/>
              <a:defRPr sz="2000">
                <a:solidFill>
                  <a:schemeClr val="accent2"/>
                </a:solidFill>
              </a:defRPr>
            </a:lvl3pPr>
            <a:lvl4pPr marL="911225" indent="0">
              <a:buFontTx/>
              <a:buNone/>
              <a:defRPr sz="2000">
                <a:solidFill>
                  <a:schemeClr val="accent2"/>
                </a:solidFill>
              </a:defRPr>
            </a:lvl4pPr>
            <a:lvl5pPr marL="1198562" indent="0">
              <a:buFontTx/>
              <a:buNone/>
              <a:defRPr sz="2000">
                <a:solidFill>
                  <a:schemeClr val="accent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762499" y="6501384"/>
            <a:ext cx="4121313" cy="26108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Copyright © 2014 JDA Software Group, Inc. Confidential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4600576" y="117707"/>
            <a:ext cx="3714750" cy="58714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/>
                </a:solidFill>
              </a:rPr>
              <a:t>Accomplished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4572000" y="4876800"/>
            <a:ext cx="2609850" cy="1400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800100" y="2552700"/>
            <a:ext cx="3441700" cy="2400300"/>
          </a:xfrm>
        </p:spPr>
        <p:txBody>
          <a:bodyPr/>
          <a:lstStyle>
            <a:lvl1pPr marL="0" indent="0">
              <a:buFontTx/>
              <a:buNone/>
              <a:defRPr i="1">
                <a:solidFill>
                  <a:schemeClr val="accent2"/>
                </a:solidFill>
              </a:defRPr>
            </a:lvl1pPr>
            <a:lvl2pPr marL="287338" indent="0">
              <a:buFontTx/>
              <a:buNone/>
              <a:defRPr i="1">
                <a:solidFill>
                  <a:schemeClr val="accent2"/>
                </a:solidFill>
              </a:defRPr>
            </a:lvl2pPr>
            <a:lvl3pPr marL="631825" indent="0">
              <a:buFontTx/>
              <a:buNone/>
              <a:defRPr i="1">
                <a:solidFill>
                  <a:schemeClr val="accent2"/>
                </a:solidFill>
              </a:defRPr>
            </a:lvl3pPr>
            <a:lvl4pPr marL="911225" indent="0">
              <a:buFontTx/>
              <a:buNone/>
              <a:defRPr i="1">
                <a:solidFill>
                  <a:schemeClr val="accent2"/>
                </a:solidFill>
              </a:defRPr>
            </a:lvl4pPr>
            <a:lvl5pPr marL="1198562" indent="0">
              <a:buFontTx/>
              <a:buNone/>
              <a:defRPr i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32000" y="5130800"/>
            <a:ext cx="2209800" cy="1206500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287338" indent="0" algn="r"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631825" indent="0" algn="r"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911225" indent="0" algn="r"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1198562" indent="0" algn="r"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2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Large Text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jda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02" y="319808"/>
            <a:ext cx="813816" cy="52928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361070" y="65013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fld id="{7C2926AD-CFF6-2445-8941-E51D6F3345B2}" type="slidenum">
              <a:rPr lang="en-US" smtClean="0">
                <a:solidFill>
                  <a:srgbClr val="FFFFFF"/>
                </a:solidFill>
              </a:rPr>
              <a:pPr lvl="0" algn="r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© 2014 JDA Software Group,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636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 2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utterstock_13980301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-893862" y="-1277183"/>
            <a:ext cx="7169444" cy="8950400"/>
            <a:chOff x="-893862" y="-1277183"/>
            <a:chExt cx="7169444" cy="8950400"/>
          </a:xfrm>
        </p:grpSpPr>
        <p:grpSp>
          <p:nvGrpSpPr>
            <p:cNvPr id="19" name="Group 18"/>
            <p:cNvGrpSpPr/>
            <p:nvPr userDrawn="1"/>
          </p:nvGrpSpPr>
          <p:grpSpPr>
            <a:xfrm>
              <a:off x="-893862" y="-1277183"/>
              <a:ext cx="7169444" cy="8950400"/>
              <a:chOff x="-893862" y="-1277183"/>
              <a:chExt cx="7169444" cy="8950400"/>
            </a:xfrm>
          </p:grpSpPr>
          <p:sp>
            <p:nvSpPr>
              <p:cNvPr id="8" name="Rectangle 7"/>
              <p:cNvSpPr>
                <a:spLocks noChangeAspect="1"/>
              </p:cNvSpPr>
              <p:nvPr userDrawn="1"/>
            </p:nvSpPr>
            <p:spPr>
              <a:xfrm rot="2700000">
                <a:off x="-1732114" y="3861772"/>
                <a:ext cx="4649697" cy="2973193"/>
              </a:xfrm>
              <a:custGeom>
                <a:avLst/>
                <a:gdLst/>
                <a:ahLst/>
                <a:cxnLst/>
                <a:rect l="l" t="t" r="r" b="b"/>
                <a:pathLst>
                  <a:path w="4649697" h="2973193">
                    <a:moveTo>
                      <a:pt x="0" y="0"/>
                    </a:moveTo>
                    <a:lnTo>
                      <a:pt x="4649697" y="0"/>
                    </a:lnTo>
                    <a:lnTo>
                      <a:pt x="4649697" y="1296689"/>
                    </a:lnTo>
                    <a:lnTo>
                      <a:pt x="2973193" y="297319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 userDrawn="1"/>
            </p:nvSpPr>
            <p:spPr>
              <a:xfrm rot="2700000">
                <a:off x="-88135" y="-363852"/>
                <a:ext cx="557311" cy="1114621"/>
              </a:xfrm>
              <a:custGeom>
                <a:avLst/>
                <a:gdLst/>
                <a:ahLst/>
                <a:cxnLst/>
                <a:rect l="l" t="t" r="r" b="b"/>
                <a:pathLst>
                  <a:path w="539023" h="1078045">
                    <a:moveTo>
                      <a:pt x="0" y="539023"/>
                    </a:moveTo>
                    <a:lnTo>
                      <a:pt x="539023" y="0"/>
                    </a:lnTo>
                    <a:lnTo>
                      <a:pt x="539023" y="107804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>
                <a:spLocks noChangeAspect="1"/>
              </p:cNvSpPr>
              <p:nvPr userDrawn="1"/>
            </p:nvSpPr>
            <p:spPr>
              <a:xfrm rot="2700000">
                <a:off x="293048" y="-1277183"/>
                <a:ext cx="5982534" cy="5982534"/>
              </a:xfrm>
              <a:custGeom>
                <a:avLst/>
                <a:gdLst/>
                <a:ahLst/>
                <a:cxnLst/>
                <a:rect l="l" t="t" r="r" b="b"/>
                <a:pathLst>
                  <a:path w="5982534" h="5982534">
                    <a:moveTo>
                      <a:pt x="0" y="3558453"/>
                    </a:moveTo>
                    <a:lnTo>
                      <a:pt x="3558453" y="0"/>
                    </a:lnTo>
                    <a:lnTo>
                      <a:pt x="5982534" y="0"/>
                    </a:lnTo>
                    <a:lnTo>
                      <a:pt x="5982534" y="5982534"/>
                    </a:lnTo>
                    <a:lnTo>
                      <a:pt x="1337811" y="5982534"/>
                    </a:lnTo>
                    <a:lnTo>
                      <a:pt x="0" y="4644723"/>
                    </a:lnTo>
                    <a:close/>
                  </a:path>
                </a:pathLst>
              </a:custGeom>
              <a:solidFill>
                <a:schemeClr val="bg2">
                  <a:alpha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Picture 11" descr="jda_tagline_v_tm_w.pn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28" y="5336579"/>
              <a:ext cx="1892808" cy="93774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57200" y="502920"/>
            <a:ext cx="5709125" cy="1828469"/>
          </a:xfrm>
        </p:spPr>
        <p:txBody>
          <a:bodyPr/>
          <a:lstStyle>
            <a:lvl1pPr>
              <a:lnSpc>
                <a:spcPct val="70000"/>
              </a:lnSpc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57200" y="2103120"/>
            <a:ext cx="5709125" cy="4230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578608"/>
            <a:ext cx="5299708" cy="529739"/>
          </a:xfrm>
        </p:spPr>
        <p:txBody>
          <a:bodyPr vert="horz" lIns="0" tIns="45720" rIns="0" bIns="45720" rtlCol="0">
            <a:noAutofit/>
          </a:bodyPr>
          <a:lstStyle>
            <a:lvl1pPr marL="169863" indent="-169863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/>
              <a:t>Name, Title</a:t>
            </a:r>
          </a:p>
          <a:p>
            <a:pPr marL="0" lvl="0" indent="0"/>
            <a:r>
              <a:rPr lang="en-US" dirty="0"/>
              <a:t>Date</a:t>
            </a:r>
          </a:p>
        </p:txBody>
      </p:sp>
      <p:sp>
        <p:nvSpPr>
          <p:cNvPr id="13" name="Text Box 6"/>
          <p:cNvSpPr txBox="1">
            <a:spLocks noChangeArrowheads="1"/>
          </p:cNvSpPr>
          <p:nvPr userDrawn="1"/>
        </p:nvSpPr>
        <p:spPr bwMode="auto">
          <a:xfrm>
            <a:off x="9308800" y="1"/>
            <a:ext cx="4249120" cy="6858000"/>
          </a:xfrm>
          <a:prstGeom prst="rect">
            <a:avLst/>
          </a:prstGeom>
          <a:solidFill>
            <a:schemeClr val="tx1">
              <a:alpha val="7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40">
            <a:noAutofit/>
          </a:bodyPr>
          <a:lstStyle/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HOW TO CHANGE THE IMAGE ON COVER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an image that relates to the presentation subject and aligns to the JDA imagery guidelines.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Do not use more than one image.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CHANGING A PHOTO IN THE IMAGE AREA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 your menu bar select “View” &gt; “Master” &gt; “Slide Master”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Go to the Title Slide Image Master you wish to change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Select the image and delete </a:t>
            </a: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Insert new image/photo on page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Once the new image placement is finalized, select “Arrange” &gt; “Send to back”</a:t>
            </a:r>
          </a:p>
          <a:p>
            <a:endParaRPr 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r>
              <a:rPr lang="en-US" sz="1800" b="0" kern="120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DELETE THESE INSTRUCTIONS BEFORE FINAL USE.</a:t>
            </a:r>
          </a:p>
        </p:txBody>
      </p:sp>
    </p:spTree>
    <p:extLst>
      <p:ext uri="{BB962C8B-B14F-4D97-AF65-F5344CB8AC3E}">
        <p14:creationId xmlns:p14="http://schemas.microsoft.com/office/powerpoint/2010/main" val="368011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1143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jda_w.png"/>
            <p:cNvPicPr>
              <a:picLocks noChangeAspect="1"/>
            </p:cNvPicPr>
            <p:nvPr userDrawn="1"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8402" y="319808"/>
              <a:ext cx="813816" cy="529286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707"/>
            <a:ext cx="6856697" cy="102219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8923"/>
            <a:ext cx="8229600" cy="456886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199" y="6501384"/>
            <a:ext cx="4121313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algn="l">
              <a:defRPr lang="en-US" sz="1000" b="0" i="0" u="none" strike="noStrike" baseline="0" smtClean="0"/>
            </a:lvl1pPr>
          </a:lstStyle>
          <a:p>
            <a:r>
              <a:rPr lang="en-US" dirty="0"/>
              <a:t>Copyright © 2014 JDA Software Group, Inc. Confidential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61070" y="6501384"/>
            <a:ext cx="325730" cy="230832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>
              <a:defRPr sz="900"/>
            </a:lvl1pPr>
          </a:lstStyle>
          <a:p>
            <a:pPr lvl="0" algn="r"/>
            <a:fld id="{7C2926AD-CFF6-2445-8941-E51D6F3345B2}" type="slidenum">
              <a:rPr lang="en-US" smtClean="0"/>
              <a:pPr lvl="0"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72" r:id="rId6"/>
    <p:sldLayoutId id="2147483674" r:id="rId7"/>
    <p:sldLayoutId id="2147483659" r:id="rId8"/>
    <p:sldLayoutId id="2147483669" r:id="rId9"/>
    <p:sldLayoutId id="2147483665" r:id="rId10"/>
    <p:sldLayoutId id="2147483668" r:id="rId11"/>
    <p:sldLayoutId id="2147483657" r:id="rId12"/>
    <p:sldLayoutId id="2147483658" r:id="rId13"/>
    <p:sldLayoutId id="2147483666" r:id="rId14"/>
    <p:sldLayoutId id="2147483667" r:id="rId15"/>
    <p:sldLayoutId id="2147483651" r:id="rId16"/>
    <p:sldLayoutId id="2147483661" r:id="rId17"/>
    <p:sldLayoutId id="2147483662" r:id="rId18"/>
    <p:sldLayoutId id="2147483663" r:id="rId19"/>
    <p:sldLayoutId id="2147483660" r:id="rId20"/>
    <p:sldLayoutId id="2147483664" r:id="rId21"/>
    <p:sldLayoutId id="2147483671" r:id="rId22"/>
    <p:sldLayoutId id="2147483670" r:id="rId23"/>
  </p:sldLayoutIdLst>
  <p:hf sldNum="0"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bg2"/>
        </a:buClr>
        <a:buSzPct val="100000"/>
        <a:buFont typeface="Lucida Grande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168275" algn="l" defTabSz="457200" rtl="0" eaLnBrk="1" latinLnBrk="0" hangingPunct="1">
        <a:spcBef>
          <a:spcPts val="0"/>
        </a:spcBef>
        <a:buClr>
          <a:schemeClr val="bg2"/>
        </a:buClr>
        <a:buFont typeface="Lucida Grande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169863" algn="l" defTabSz="457200" rtl="0" eaLnBrk="1" latinLnBrk="0" hangingPunct="1">
        <a:spcBef>
          <a:spcPts val="0"/>
        </a:spcBef>
        <a:buClr>
          <a:schemeClr val="bg2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7438" indent="-176213" algn="l" defTabSz="457200" rtl="0" eaLnBrk="1" latinLnBrk="0" hangingPunct="1">
        <a:spcBef>
          <a:spcPts val="0"/>
        </a:spcBef>
        <a:buClr>
          <a:schemeClr val="bg2"/>
        </a:buClr>
        <a:buFont typeface="Lucida Grande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4775" indent="-176213" algn="l" defTabSz="457200" rtl="0" eaLnBrk="1" latinLnBrk="0" hangingPunct="1">
        <a:spcBef>
          <a:spcPts val="0"/>
        </a:spcBef>
        <a:buClr>
          <a:schemeClr val="bg2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2920"/>
            <a:ext cx="7920446" cy="2987377"/>
          </a:xfrm>
        </p:spPr>
        <p:txBody>
          <a:bodyPr/>
          <a:lstStyle/>
          <a:p>
            <a:r>
              <a:rPr lang="en-US" sz="5400" dirty="0"/>
              <a:t>Space planning functionality 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Examples</a:t>
            </a:r>
            <a:br>
              <a:rPr lang="en-US" sz="5400" dirty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490297"/>
            <a:ext cx="5709125" cy="423063"/>
          </a:xfrm>
        </p:spPr>
        <p:txBody>
          <a:bodyPr/>
          <a:lstStyle/>
          <a:p>
            <a:r>
              <a:rPr lang="en-US" dirty="0"/>
              <a:t>JDA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3913360"/>
            <a:ext cx="5299708" cy="1352981"/>
          </a:xfrm>
        </p:spPr>
        <p:txBody>
          <a:bodyPr/>
          <a:lstStyle/>
          <a:p>
            <a:r>
              <a:rPr lang="en-US" sz="2000" dirty="0"/>
              <a:t>Dennis Smits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21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Highlight: Managing available space</a:t>
            </a:r>
            <a:br>
              <a:rPr lang="en-US" dirty="0"/>
            </a:br>
            <a:r>
              <a:rPr lang="en-US" sz="2000" dirty="0"/>
              <a:t>Combining with performance data</a:t>
            </a:r>
            <a:br>
              <a:rPr lang="en-US" dirty="0"/>
            </a:br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5321301" y="6501384"/>
            <a:ext cx="2952750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Copyright © 2018 JDA Software Group, Inc. Confidential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8BB923-BE7A-4E9B-BF38-97CEC728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1" y="1231319"/>
            <a:ext cx="8368937" cy="2444611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553083C7-307F-4F1E-BB42-930C388B5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50" y="3698597"/>
            <a:ext cx="8786949" cy="1664259"/>
          </a:xfrm>
        </p:spPr>
        <p:txBody>
          <a:bodyPr/>
          <a:lstStyle/>
          <a:p>
            <a:r>
              <a:rPr lang="en-US" dirty="0"/>
              <a:t>In the example on the previous slide we reduced facings for “Cola” without knowing if this is the best product to reduce the facings on.</a:t>
            </a:r>
          </a:p>
          <a:p>
            <a:endParaRPr lang="en-US" sz="1200" dirty="0"/>
          </a:p>
          <a:p>
            <a:r>
              <a:rPr lang="en-US" dirty="0"/>
              <a:t>To help reducing (or increasing) facings for the correct product a label could be used with some key information.</a:t>
            </a:r>
          </a:p>
          <a:p>
            <a:endParaRPr lang="en-US" sz="1200" dirty="0"/>
          </a:p>
          <a:p>
            <a:r>
              <a:rPr lang="en-US" dirty="0"/>
              <a:t>In this example Unit Movement and Sales on performance level are shown to help making the correct decision.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4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Highlight: Managing minimum stock</a:t>
            </a:r>
            <a:br>
              <a:rPr lang="en-US" dirty="0"/>
            </a:br>
            <a:r>
              <a:rPr lang="en-US" sz="2000" dirty="0"/>
              <a:t>Minimum display quantity</a:t>
            </a:r>
            <a:br>
              <a:rPr lang="en-US" dirty="0"/>
            </a:br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5321301" y="6501384"/>
            <a:ext cx="2952750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Copyright © 2018 JDA Software Group, Inc. Confidential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553083C7-307F-4F1E-BB42-930C388B5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6" y="1398475"/>
            <a:ext cx="8847909" cy="1664259"/>
          </a:xfrm>
        </p:spPr>
        <p:txBody>
          <a:bodyPr/>
          <a:lstStyle/>
          <a:p>
            <a:r>
              <a:rPr lang="en-US" dirty="0"/>
              <a:t>Another way of managing facings is based on the preferred minimum display quantity (MDQ). </a:t>
            </a:r>
          </a:p>
          <a:p>
            <a:endParaRPr lang="en-US" sz="1200" dirty="0"/>
          </a:p>
          <a:p>
            <a:r>
              <a:rPr lang="en-US" dirty="0"/>
              <a:t>Some examples of logistic rules:</a:t>
            </a:r>
          </a:p>
          <a:p>
            <a:pPr lvl="1"/>
            <a:r>
              <a:rPr lang="en-US" dirty="0"/>
              <a:t>Case on shelf &gt; 1,25 cases.</a:t>
            </a:r>
          </a:p>
          <a:p>
            <a:pPr lvl="1"/>
            <a:r>
              <a:rPr lang="en-US" dirty="0"/>
              <a:t>Minimum based on a fixed number.</a:t>
            </a:r>
          </a:p>
          <a:p>
            <a:pPr lvl="1"/>
            <a:r>
              <a:rPr lang="en-US" dirty="0"/>
              <a:t>Minimum based on a % of the unit movement.</a:t>
            </a:r>
          </a:p>
          <a:p>
            <a:pPr lvl="1"/>
            <a:endParaRPr lang="en-US" sz="1200" dirty="0"/>
          </a:p>
          <a:p>
            <a:r>
              <a:rPr lang="en-US" dirty="0"/>
              <a:t>An example is shown on the next page.</a:t>
            </a:r>
          </a:p>
          <a:p>
            <a:pPr lvl="1"/>
            <a:r>
              <a:rPr lang="en-US" dirty="0"/>
              <a:t>Facings for green products can be reduced.</a:t>
            </a:r>
          </a:p>
          <a:p>
            <a:pPr lvl="1"/>
            <a:r>
              <a:rPr lang="en-US" dirty="0"/>
              <a:t>Red products do need more facings.</a:t>
            </a:r>
          </a:p>
          <a:p>
            <a:pPr lvl="1"/>
            <a:r>
              <a:rPr lang="en-US" dirty="0"/>
              <a:t>A supporting highlight was created for this customer to show the number of facings that can be removed or need to be added.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0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Highlight: Managing minimum stock</a:t>
            </a:r>
            <a:br>
              <a:rPr lang="en-US" dirty="0"/>
            </a:br>
            <a:r>
              <a:rPr lang="en-US" sz="2000" dirty="0"/>
              <a:t>Based on logistic rules (e.g. Case multiple &gt;1,25)</a:t>
            </a:r>
            <a:br>
              <a:rPr lang="en-US" dirty="0"/>
            </a:br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5321301" y="6501384"/>
            <a:ext cx="2952750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Copyright © 2018 JDA Software Group, Inc. Confidential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553083C7-307F-4F1E-BB42-930C388B5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98475"/>
            <a:ext cx="3108960" cy="1664259"/>
          </a:xfrm>
        </p:spPr>
        <p:txBody>
          <a:bodyPr/>
          <a:lstStyle/>
          <a:p>
            <a:r>
              <a:rPr lang="en-US" dirty="0"/>
              <a:t>The facings for green products can be reduced.</a:t>
            </a:r>
          </a:p>
          <a:p>
            <a:pPr lvl="1"/>
            <a:r>
              <a:rPr lang="en-US" dirty="0"/>
              <a:t>For example 576322 Cola can be reduced with 1 facing without causing problems with the case multiple.</a:t>
            </a:r>
          </a:p>
          <a:p>
            <a:r>
              <a:rPr lang="en-US" dirty="0"/>
              <a:t>The red products should get extra facings.</a:t>
            </a:r>
          </a:p>
          <a:p>
            <a:pPr lvl="1"/>
            <a:r>
              <a:rPr lang="en-US" dirty="0"/>
              <a:t>For example 577395 </a:t>
            </a:r>
            <a:r>
              <a:rPr lang="en-US" dirty="0" err="1"/>
              <a:t>Millenium</a:t>
            </a:r>
            <a:r>
              <a:rPr lang="en-US" dirty="0"/>
              <a:t> does need 1 extra facing to satisfy the &gt;1,25 rule.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6A6B8-9CA9-478A-B4BB-D9636A24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1398475"/>
            <a:ext cx="6035039" cy="48763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6E6776-AF26-429F-BD7A-E35E8289ECEC}"/>
              </a:ext>
            </a:extLst>
          </p:cNvPr>
          <p:cNvSpPr/>
          <p:nvPr/>
        </p:nvSpPr>
        <p:spPr>
          <a:xfrm>
            <a:off x="3161211" y="1793966"/>
            <a:ext cx="574766" cy="5312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7EE72-DDF9-4350-8AE6-68355A3A0D05}"/>
              </a:ext>
            </a:extLst>
          </p:cNvPr>
          <p:cNvSpPr/>
          <p:nvPr/>
        </p:nvSpPr>
        <p:spPr>
          <a:xfrm>
            <a:off x="8734696" y="4275909"/>
            <a:ext cx="383175" cy="7707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3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slides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39901"/>
            <a:ext cx="8229600" cy="5167892"/>
          </a:xfrm>
        </p:spPr>
        <p:txBody>
          <a:bodyPr/>
          <a:lstStyle/>
          <a:p>
            <a:r>
              <a:rPr lang="en-US" dirty="0"/>
              <a:t>The purpose of the slides is to give real life examples of how the tools can be used to inspire customers by implementing the software in their own work processes.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This document isn’t a full overview of all possible ways of using the software.</a:t>
            </a:r>
          </a:p>
          <a:p>
            <a:endParaRPr lang="en-US" sz="1200" dirty="0"/>
          </a:p>
          <a:p>
            <a:r>
              <a:rPr lang="en-US" dirty="0"/>
              <a:t>This document does not replace any of the existing official training materials. </a:t>
            </a:r>
          </a:p>
          <a:p>
            <a:endParaRPr lang="en-US" sz="1200" dirty="0"/>
          </a:p>
          <a:p>
            <a:r>
              <a:rPr lang="en-US" dirty="0"/>
              <a:t>Therefore this file should not be shared with customers, but associates can use the slides in workshops or presentations.</a:t>
            </a:r>
          </a:p>
          <a:p>
            <a:endParaRPr lang="en-US" sz="1200" dirty="0"/>
          </a:p>
          <a:p>
            <a:r>
              <a:rPr lang="en-US" dirty="0"/>
              <a:t>This document should be a dynamic document. New interesting ways of using the software should be added.</a:t>
            </a: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5321301" y="6501384"/>
            <a:ext cx="2952750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Copyright © 2018 JDA Software Group,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12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Planogram explorer</a:t>
            </a:r>
            <a:br>
              <a:rPr lang="en-US" dirty="0"/>
            </a:br>
            <a:r>
              <a:rPr lang="en-US" sz="2000" dirty="0"/>
              <a:t>Deciding on which products need to be added or removed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39901"/>
            <a:ext cx="8229600" cy="5167892"/>
          </a:xfrm>
        </p:spPr>
        <p:txBody>
          <a:bodyPr/>
          <a:lstStyle/>
          <a:p>
            <a:r>
              <a:rPr lang="en-US" dirty="0"/>
              <a:t>The planogram explorer is a powerful tool that can be customized to help a Space planner.</a:t>
            </a:r>
          </a:p>
          <a:p>
            <a:endParaRPr lang="en-US" dirty="0"/>
          </a:p>
          <a:p>
            <a:r>
              <a:rPr lang="en-US" dirty="0"/>
              <a:t>Important questions for a Space planner when updating a planogram are:</a:t>
            </a:r>
          </a:p>
          <a:p>
            <a:pPr lvl="1"/>
            <a:r>
              <a:rPr lang="en-US" dirty="0"/>
              <a:t>Which products do I need to add to the planogram?</a:t>
            </a:r>
          </a:p>
          <a:p>
            <a:pPr lvl="1"/>
            <a:r>
              <a:rPr lang="en-US" dirty="0"/>
              <a:t>Which products do I need to remove from the planogram?</a:t>
            </a:r>
          </a:p>
          <a:p>
            <a:pPr lvl="1"/>
            <a:endParaRPr lang="en-US" dirty="0"/>
          </a:p>
          <a:p>
            <a:r>
              <a:rPr lang="en-US" dirty="0"/>
              <a:t>When JDA Assortment Optimization is used this tool could provide the Space planner with relevant information.</a:t>
            </a:r>
          </a:p>
          <a:p>
            <a:endParaRPr lang="en-US" dirty="0"/>
          </a:p>
          <a:p>
            <a:r>
              <a:rPr lang="en-US" dirty="0"/>
              <a:t>The next slides show the usage of the planogram explorer without the usage of JDA Assortment Optimization.</a:t>
            </a:r>
          </a:p>
          <a:p>
            <a:pPr lvl="1"/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5321301" y="6501384"/>
            <a:ext cx="2952750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Copyright © 2018 JDA Software Group,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514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Planogram explorer</a:t>
            </a:r>
            <a:br>
              <a:rPr lang="en-US" dirty="0"/>
            </a:br>
            <a:r>
              <a:rPr lang="en-US" sz="2000" dirty="0"/>
              <a:t>Deciding on which products need to be added or removed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7086" y="1139901"/>
            <a:ext cx="4755952" cy="5167892"/>
          </a:xfrm>
        </p:spPr>
        <p:txBody>
          <a:bodyPr/>
          <a:lstStyle/>
          <a:p>
            <a:r>
              <a:rPr lang="en-US" dirty="0"/>
              <a:t>One of the customers had a decision making process in place where the buyers did make decisions by filling in an Excel product list.</a:t>
            </a:r>
          </a:p>
          <a:p>
            <a:endParaRPr lang="en-US" sz="1200" dirty="0"/>
          </a:p>
          <a:p>
            <a:r>
              <a:rPr lang="en-US" dirty="0"/>
              <a:t>This Excel list is imported by the Space planner setting a flag field.</a:t>
            </a:r>
          </a:p>
          <a:p>
            <a:endParaRPr lang="en-US" sz="1200" dirty="0"/>
          </a:p>
          <a:p>
            <a:r>
              <a:rPr lang="en-US" dirty="0"/>
              <a:t>Flag has not been set.</a:t>
            </a:r>
          </a:p>
          <a:p>
            <a:pPr lvl="1"/>
            <a:r>
              <a:rPr lang="en-US" dirty="0"/>
              <a:t>Currently in the POG = DELETE</a:t>
            </a:r>
          </a:p>
          <a:p>
            <a:pPr lvl="1"/>
            <a:r>
              <a:rPr lang="en-US" dirty="0"/>
              <a:t>Not in the POG = IGNORE</a:t>
            </a:r>
          </a:p>
          <a:p>
            <a:pPr lvl="1"/>
            <a:endParaRPr lang="en-US" sz="1200" dirty="0"/>
          </a:p>
          <a:p>
            <a:r>
              <a:rPr lang="en-US" dirty="0"/>
              <a:t>Flag has been set.</a:t>
            </a:r>
          </a:p>
          <a:p>
            <a:pPr lvl="1"/>
            <a:r>
              <a:rPr lang="en-US" dirty="0"/>
              <a:t>Currently in the POG = RETAIN</a:t>
            </a:r>
          </a:p>
          <a:p>
            <a:pPr lvl="1"/>
            <a:r>
              <a:rPr lang="en-US" dirty="0"/>
              <a:t>Not in the POG = ADD</a:t>
            </a: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5321301" y="6501384"/>
            <a:ext cx="2952750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Copyright © 2018 JDA Software Group, Inc. Confidential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C9817E-5E81-4E6E-911C-62F0E1B9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471" y="2597359"/>
            <a:ext cx="4262409" cy="348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3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Planogram explorer</a:t>
            </a:r>
            <a:br>
              <a:rPr lang="en-US" dirty="0"/>
            </a:br>
            <a:r>
              <a:rPr lang="en-US" sz="2000" dirty="0"/>
              <a:t>Deciding on which products need to be added or removed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7086" y="1139901"/>
            <a:ext cx="8995954" cy="5167892"/>
          </a:xfrm>
        </p:spPr>
        <p:txBody>
          <a:bodyPr/>
          <a:lstStyle/>
          <a:p>
            <a:r>
              <a:rPr lang="en-US" dirty="0"/>
              <a:t>At another customer the products needed for a </a:t>
            </a:r>
            <a:r>
              <a:rPr lang="en-US" dirty="0" err="1"/>
              <a:t>pog</a:t>
            </a:r>
            <a:r>
              <a:rPr lang="en-US" dirty="0"/>
              <a:t> are filtered out of the total product list based on rules.</a:t>
            </a:r>
          </a:p>
          <a:p>
            <a:endParaRPr lang="en-US" sz="1200" dirty="0"/>
          </a:p>
          <a:p>
            <a:r>
              <a:rPr lang="en-US" dirty="0"/>
              <a:t>Products should be active when the </a:t>
            </a:r>
            <a:r>
              <a:rPr lang="en-US" dirty="0" err="1"/>
              <a:t>pog</a:t>
            </a:r>
            <a:r>
              <a:rPr lang="en-US" dirty="0"/>
              <a:t> is going live.</a:t>
            </a:r>
          </a:p>
          <a:p>
            <a:pPr lvl="1"/>
            <a:r>
              <a:rPr lang="en-US" dirty="0"/>
              <a:t>Start date on or before the day of planogram go live.</a:t>
            </a:r>
          </a:p>
          <a:p>
            <a:pPr lvl="1"/>
            <a:r>
              <a:rPr lang="en-US" dirty="0"/>
              <a:t>End date should be after the planogram go live.</a:t>
            </a:r>
          </a:p>
          <a:p>
            <a:pPr lvl="1"/>
            <a:r>
              <a:rPr lang="en-US" dirty="0"/>
              <a:t>A custom planogram field “planned live date” was used by the Space planner to set the date to compare product dates with.</a:t>
            </a:r>
          </a:p>
          <a:p>
            <a:pPr lvl="1"/>
            <a:endParaRPr lang="en-US" sz="1200" dirty="0"/>
          </a:p>
          <a:p>
            <a:r>
              <a:rPr lang="en-US" dirty="0"/>
              <a:t>Only products that have a start date after the previous planogram update but on or before the go live of this planogram should be shown as “new” for the Space Planner.</a:t>
            </a:r>
          </a:p>
          <a:p>
            <a:pPr lvl="1"/>
            <a:r>
              <a:rPr lang="en-US" dirty="0"/>
              <a:t>A custom planogram field (update Interval) was calculated at this customer to be able to set the “new” products correctly in the planogram explorer.</a:t>
            </a: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5321301" y="6501384"/>
            <a:ext cx="2952750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Copyright © 2018 JDA Software Group,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0361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Planogram explorer</a:t>
            </a:r>
            <a:br>
              <a:rPr lang="en-US" dirty="0"/>
            </a:br>
            <a:r>
              <a:rPr lang="en-US" sz="2000" dirty="0"/>
              <a:t>Deciding on which products need to be added or removed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7086" y="1139901"/>
            <a:ext cx="8943703" cy="5167892"/>
          </a:xfrm>
        </p:spPr>
        <p:txBody>
          <a:bodyPr/>
          <a:lstStyle/>
          <a:p>
            <a:r>
              <a:rPr lang="en-US" dirty="0"/>
              <a:t>Custom fields for both promotional products and promotional planograms were used.</a:t>
            </a:r>
          </a:p>
          <a:p>
            <a:pPr lvl="1"/>
            <a:r>
              <a:rPr lang="en-US" dirty="0"/>
              <a:t>Promotional planograms should only contain promo products.</a:t>
            </a:r>
          </a:p>
          <a:p>
            <a:pPr lvl="1"/>
            <a:r>
              <a:rPr lang="en-US" dirty="0"/>
              <a:t>Non promotional planograms should only contain non promo products.</a:t>
            </a:r>
          </a:p>
          <a:p>
            <a:pPr lvl="1"/>
            <a:endParaRPr lang="en-US" dirty="0"/>
          </a:p>
          <a:p>
            <a:r>
              <a:rPr lang="en-US" dirty="0"/>
              <a:t>Dummy products are shown within a separate node in the Planogram explorer.</a:t>
            </a:r>
          </a:p>
          <a:p>
            <a:endParaRPr lang="en-US" dirty="0"/>
          </a:p>
          <a:p>
            <a:r>
              <a:rPr lang="en-US" dirty="0"/>
              <a:t>The options mentioned here are just examples to show that the Planogram explorer could be used to filter and sort products in useful nodes. </a:t>
            </a:r>
          </a:p>
          <a:p>
            <a:endParaRPr lang="en-US" dirty="0"/>
          </a:p>
          <a:p>
            <a:r>
              <a:rPr lang="en-US" dirty="0"/>
              <a:t>Only limit is the maximum number of signs that can be used (&lt;1000).</a:t>
            </a: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5321301" y="6501384"/>
            <a:ext cx="2952750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Copyright © 2018 JDA Software Group,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4798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Planogram explorer</a:t>
            </a:r>
            <a:br>
              <a:rPr lang="en-US" dirty="0"/>
            </a:br>
            <a:r>
              <a:rPr lang="en-US" sz="2000" dirty="0"/>
              <a:t>Deciding on which products need to be added or removed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850674" y="1139901"/>
            <a:ext cx="4180115" cy="5167892"/>
          </a:xfrm>
        </p:spPr>
        <p:txBody>
          <a:bodyPr/>
          <a:lstStyle/>
          <a:p>
            <a:r>
              <a:rPr lang="en-US" dirty="0"/>
              <a:t>On the left an example of a Planogram explorer view.</a:t>
            </a:r>
          </a:p>
          <a:p>
            <a:r>
              <a:rPr lang="en-US" dirty="0"/>
              <a:t>In the “on planogram” folder the most important node to look at is probably “Historic end date”.</a:t>
            </a:r>
          </a:p>
          <a:p>
            <a:pPr lvl="1"/>
            <a:r>
              <a:rPr lang="en-US" dirty="0"/>
              <a:t>Those can probably be deleted from the planogram.</a:t>
            </a:r>
          </a:p>
          <a:p>
            <a:r>
              <a:rPr lang="en-US" dirty="0"/>
              <a:t>In the “not on the planogram” folder the “new” and “dummy product” nodes are most interesting.</a:t>
            </a:r>
          </a:p>
          <a:p>
            <a:pPr lvl="1"/>
            <a:r>
              <a:rPr lang="en-US" dirty="0"/>
              <a:t>Those are potential adds for the planogram.</a:t>
            </a:r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5321301" y="6501384"/>
            <a:ext cx="2952750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Copyright © 2018 JDA Software Group, Inc. Confidential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24E6E-7641-47A5-A13A-E7980CAF9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2" y="1237822"/>
            <a:ext cx="46005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8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Highlight: Managing available space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39901"/>
            <a:ext cx="8229600" cy="5167892"/>
          </a:xfrm>
        </p:spPr>
        <p:txBody>
          <a:bodyPr/>
          <a:lstStyle/>
          <a:p>
            <a:r>
              <a:rPr lang="en-US" dirty="0"/>
              <a:t>This highlight can be used to maximize the shelf usage by adding or deleting facings where possible or needed.</a:t>
            </a:r>
          </a:p>
          <a:p>
            <a:pPr lvl="1"/>
            <a:r>
              <a:rPr lang="en-US" dirty="0"/>
              <a:t>Positions are shown in red when a fixture is overfilled.</a:t>
            </a:r>
          </a:p>
          <a:p>
            <a:pPr lvl="1"/>
            <a:r>
              <a:rPr lang="en-US" dirty="0"/>
              <a:t>Positions are shown in green when it is possible to add a facing.</a:t>
            </a:r>
          </a:p>
          <a:p>
            <a:pPr lvl="1"/>
            <a:r>
              <a:rPr lang="en-US" dirty="0"/>
              <a:t>The highlight is using the product orientation as used on the planogram.</a:t>
            </a:r>
          </a:p>
          <a:p>
            <a:pPr lvl="1"/>
            <a:endParaRPr lang="en-US" dirty="0"/>
          </a:p>
          <a:p>
            <a:r>
              <a:rPr lang="en-US" dirty="0"/>
              <a:t>This highlight can be found at the EMEA team site.</a:t>
            </a:r>
          </a:p>
          <a:p>
            <a:pPr lvl="1"/>
            <a:r>
              <a:rPr lang="en-US" dirty="0"/>
              <a:t>JDA - Managing available </a:t>
            </a:r>
            <a:r>
              <a:rPr lang="en-US" dirty="0" err="1"/>
              <a:t>space.PSH</a:t>
            </a:r>
            <a:endParaRPr lang="en-US" dirty="0"/>
          </a:p>
          <a:p>
            <a:pPr lvl="1"/>
            <a:r>
              <a:rPr lang="en-US" dirty="0"/>
              <a:t>This highlight is only using standard fields and doesn’t need customization to be used for a customer.</a:t>
            </a:r>
          </a:p>
          <a:p>
            <a:pPr lvl="1"/>
            <a:endParaRPr lang="en-US" dirty="0"/>
          </a:p>
          <a:p>
            <a:r>
              <a:rPr lang="en-US" dirty="0"/>
              <a:t>An example is shown on the next slide.</a:t>
            </a:r>
          </a:p>
          <a:p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5321301" y="6501384"/>
            <a:ext cx="2952750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Copyright © 2018 JDA Software Group, Inc.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454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Highlight: Managing available space</a:t>
            </a:r>
            <a:br>
              <a:rPr lang="en-US" dirty="0"/>
            </a:br>
            <a:r>
              <a:rPr lang="en-US" sz="2000" dirty="0"/>
              <a:t>Example</a:t>
            </a:r>
            <a:br>
              <a:rPr lang="en-US" dirty="0"/>
            </a:br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5321301" y="6501384"/>
            <a:ext cx="2952750" cy="261083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Copyright © 2018 JDA Software Group, Inc. Confidential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FBAAC-3ED3-4FED-B640-B75A0DB8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" y="1252279"/>
            <a:ext cx="4550229" cy="16998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FF02BC-12DF-4628-8B86-16D4F7289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66" y="1284833"/>
            <a:ext cx="4428309" cy="163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04CCE5-15BF-4DC5-965C-D1496CEDA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5" y="5027863"/>
            <a:ext cx="4321923" cy="1630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4F4C6C-16C6-421E-8136-A32CF766C7D8}"/>
              </a:ext>
            </a:extLst>
          </p:cNvPr>
          <p:cNvSpPr txBox="1"/>
          <p:nvPr/>
        </p:nvSpPr>
        <p:spPr>
          <a:xfrm>
            <a:off x="13060" y="2996538"/>
            <a:ext cx="4614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1) The fixture on the left is overfilled with 0,4 cm. Possible solutions:</a:t>
            </a:r>
          </a:p>
          <a:p>
            <a:pPr marL="285750" indent="-285750">
              <a:buFontTx/>
              <a:buChar char="-"/>
            </a:pPr>
            <a:r>
              <a:rPr lang="nl-NL" dirty="0"/>
              <a:t>You could combine shelves.</a:t>
            </a:r>
          </a:p>
          <a:p>
            <a:pPr marL="285750" indent="-285750">
              <a:buFontTx/>
              <a:buChar char="-"/>
            </a:pPr>
            <a:r>
              <a:rPr lang="nl-NL" dirty="0"/>
              <a:t>You could move a product to another location.</a:t>
            </a:r>
          </a:p>
          <a:p>
            <a:pPr marL="285750" indent="-285750">
              <a:buFontTx/>
              <a:buChar char="-"/>
            </a:pPr>
            <a:r>
              <a:rPr lang="nl-NL" dirty="0"/>
              <a:t>You could reduce facings for one of the red products.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1C057-23F1-4BCB-97A2-D2F375ABF00B}"/>
              </a:ext>
            </a:extLst>
          </p:cNvPr>
          <p:cNvSpPr txBox="1"/>
          <p:nvPr/>
        </p:nvSpPr>
        <p:spPr>
          <a:xfrm>
            <a:off x="4627066" y="2996538"/>
            <a:ext cx="4614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2) Cola facings are reduced from 4 to 3 facings.</a:t>
            </a:r>
          </a:p>
          <a:p>
            <a:pPr marL="285750" indent="-285750">
              <a:buFontTx/>
              <a:buChar char="-"/>
            </a:pPr>
            <a:r>
              <a:rPr lang="nl-NL" dirty="0"/>
              <a:t>The fixture is no longer overfilled.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/>
              <a:t>3) The “Touch of fruit strawberry” product now shows in green.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Adding a facing is possible.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2F9F4-275B-46BA-AF87-E7E5ED80D5AB}"/>
              </a:ext>
            </a:extLst>
          </p:cNvPr>
          <p:cNvSpPr txBox="1"/>
          <p:nvPr/>
        </p:nvSpPr>
        <p:spPr>
          <a:xfrm>
            <a:off x="4627066" y="5366426"/>
            <a:ext cx="4614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4) Now the fixture space is used as efficient as possible for this shelf.</a:t>
            </a:r>
          </a:p>
        </p:txBody>
      </p:sp>
    </p:spTree>
    <p:extLst>
      <p:ext uri="{BB962C8B-B14F-4D97-AF65-F5344CB8AC3E}">
        <p14:creationId xmlns:p14="http://schemas.microsoft.com/office/powerpoint/2010/main" val="118146261"/>
      </p:ext>
    </p:extLst>
  </p:cSld>
  <p:clrMapOvr>
    <a:masterClrMapping/>
  </p:clrMapOvr>
</p:sld>
</file>

<file path=ppt/theme/theme1.xml><?xml version="1.0" encoding="utf-8"?>
<a:theme xmlns:a="http://schemas.openxmlformats.org/drawingml/2006/main" name="JDA Presentation Template_FINAL_Oct 28_2014">
  <a:themeElements>
    <a:clrScheme name="JDA">
      <a:dk1>
        <a:srgbClr val="231F20"/>
      </a:dk1>
      <a:lt1>
        <a:sysClr val="window" lastClr="FFFFFF"/>
      </a:lt1>
      <a:dk2>
        <a:srgbClr val="231F20"/>
      </a:dk2>
      <a:lt2>
        <a:srgbClr val="00A9E0"/>
      </a:lt2>
      <a:accent1>
        <a:srgbClr val="00A9E0"/>
      </a:accent1>
      <a:accent2>
        <a:srgbClr val="004F71"/>
      </a:accent2>
      <a:accent3>
        <a:srgbClr val="FF6A13"/>
      </a:accent3>
      <a:accent4>
        <a:srgbClr val="78AA00"/>
      </a:accent4>
      <a:accent5>
        <a:srgbClr val="CE0037"/>
      </a:accent5>
      <a:accent6>
        <a:srgbClr val="8F1A95"/>
      </a:accent6>
      <a:hlink>
        <a:srgbClr val="00A9E0"/>
      </a:hlink>
      <a:folHlink>
        <a:srgbClr val="004F7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523CD6206C714F8EB3637F6656C8FB" ma:contentTypeVersion="12" ma:contentTypeDescription="Create a new document." ma:contentTypeScope="" ma:versionID="23afacb8323257228a8de7e28da831c5">
  <xsd:schema xmlns:xsd="http://www.w3.org/2001/XMLSchema" xmlns:xs="http://www.w3.org/2001/XMLSchema" xmlns:p="http://schemas.microsoft.com/office/2006/metadata/properties" xmlns:ns2="1c5da9c6-a256-4974-8d1d-565b695bd86a" xmlns:ns3="85efe163-6679-4eed-99a2-211342a4b1f7" targetNamespace="http://schemas.microsoft.com/office/2006/metadata/properties" ma:root="true" ma:fieldsID="a38bc5858df2e813340d214ea6a3f9da" ns2:_="" ns3:_="">
    <xsd:import namespace="1c5da9c6-a256-4974-8d1d-565b695bd86a"/>
    <xsd:import namespace="85efe163-6679-4eed-99a2-211342a4b1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da9c6-a256-4974-8d1d-565b695bd8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fe163-6679-4eed-99a2-211342a4b1f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15DC0C-092A-436E-8247-43FA445CBDB1}"/>
</file>

<file path=customXml/itemProps2.xml><?xml version="1.0" encoding="utf-8"?>
<ds:datastoreItem xmlns:ds="http://schemas.openxmlformats.org/officeDocument/2006/customXml" ds:itemID="{B0B1CADD-EB8F-4BCC-8614-69E65FA80F7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ec45b26e-3622-411f-8069-2272d55165eb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9C5B68-C7E6-41A8-981E-899CFB5B43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JDA Presentation Template_FINAL_Oct 28_2014</Template>
  <TotalTime>3259</TotalTime>
  <Words>1124</Words>
  <Application>Microsoft Office PowerPoint</Application>
  <PresentationFormat>On-screen Show (4:3)</PresentationFormat>
  <Paragraphs>117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JDA Presentation Template_FINAL_Oct 28_2014</vt:lpstr>
      <vt:lpstr>Space planning functionality   Examples </vt:lpstr>
      <vt:lpstr>Why this slides </vt:lpstr>
      <vt:lpstr>Planogram explorer Deciding on which products need to be added or removed </vt:lpstr>
      <vt:lpstr>Planogram explorer Deciding on which products need to be added or removed </vt:lpstr>
      <vt:lpstr>Planogram explorer Deciding on which products need to be added or removed </vt:lpstr>
      <vt:lpstr>Planogram explorer Deciding on which products need to be added or removed </vt:lpstr>
      <vt:lpstr>Planogram explorer Deciding on which products need to be added or removed </vt:lpstr>
      <vt:lpstr>Highlight: Managing available space </vt:lpstr>
      <vt:lpstr>Highlight: Managing available space Example </vt:lpstr>
      <vt:lpstr>Highlight: Managing available space Combining with performance data </vt:lpstr>
      <vt:lpstr>Highlight: Managing minimum stock Minimum display quantity </vt:lpstr>
      <vt:lpstr>Highlight: Managing minimum stock Based on logistic rules (e.g. Case multiple &gt;1,25)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Calibri 70.</dc:title>
  <dc:creator>Richard Kyle</dc:creator>
  <cp:lastModifiedBy>Dennis Smits</cp:lastModifiedBy>
  <cp:revision>62</cp:revision>
  <dcterms:created xsi:type="dcterms:W3CDTF">2015-02-09T10:34:33Z</dcterms:created>
  <dcterms:modified xsi:type="dcterms:W3CDTF">2020-08-27T17:15:13Z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0x01010066523CD6206C714F8EB3637F6656C8FB</vt:lpwstr>
  </property>
</Properties>
</file>