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1"/>
  </p:notesMasterIdLst>
  <p:handoutMasterIdLst>
    <p:handoutMasterId r:id="rId32"/>
  </p:handoutMasterIdLst>
  <p:sldIdLst>
    <p:sldId id="256" r:id="rId2"/>
    <p:sldId id="396" r:id="rId3"/>
    <p:sldId id="397" r:id="rId4"/>
    <p:sldId id="398" r:id="rId5"/>
    <p:sldId id="405" r:id="rId6"/>
    <p:sldId id="406" r:id="rId7"/>
    <p:sldId id="291" r:id="rId8"/>
    <p:sldId id="336" r:id="rId9"/>
    <p:sldId id="423" r:id="rId10"/>
    <p:sldId id="412" r:id="rId11"/>
    <p:sldId id="413" r:id="rId12"/>
    <p:sldId id="415" r:id="rId13"/>
    <p:sldId id="367" r:id="rId14"/>
    <p:sldId id="364" r:id="rId15"/>
    <p:sldId id="365" r:id="rId16"/>
    <p:sldId id="380" r:id="rId17"/>
    <p:sldId id="381" r:id="rId18"/>
    <p:sldId id="382" r:id="rId19"/>
    <p:sldId id="383" r:id="rId20"/>
    <p:sldId id="384" r:id="rId21"/>
    <p:sldId id="411" r:id="rId22"/>
    <p:sldId id="424" r:id="rId23"/>
    <p:sldId id="385" r:id="rId24"/>
    <p:sldId id="386" r:id="rId25"/>
    <p:sldId id="390" r:id="rId26"/>
    <p:sldId id="391" r:id="rId27"/>
    <p:sldId id="408" r:id="rId28"/>
    <p:sldId id="409" r:id="rId29"/>
    <p:sldId id="410" r:id="rId30"/>
  </p:sldIdLst>
  <p:sldSz cx="9144000" cy="6858000" type="screen4x3"/>
  <p:notesSz cx="6858000" cy="9144000"/>
  <p:defaultTextStyle>
    <a:defPPr>
      <a:defRPr lang="pt-BR"/>
    </a:defPPr>
    <a:lvl1pPr algn="l" rtl="0" fontAlgn="base">
      <a:spcBef>
        <a:spcPct val="0"/>
      </a:spcBef>
      <a:spcAft>
        <a:spcPct val="0"/>
      </a:spcAft>
      <a:defRPr sz="1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00"/>
    <a:srgbClr val="6C0000"/>
    <a:srgbClr val="CC3300"/>
    <a:srgbClr val="333300"/>
    <a:srgbClr val="000066"/>
    <a:srgbClr val="C5C5FF"/>
    <a:srgbClr val="9999FF"/>
    <a:srgbClr val="A196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7842" autoAdjust="0"/>
    <p:restoredTop sz="50000" autoAdjust="0"/>
  </p:normalViewPr>
  <p:slideViewPr>
    <p:cSldViewPr>
      <p:cViewPr varScale="1">
        <p:scale>
          <a:sx n="114" d="100"/>
          <a:sy n="114" d="100"/>
        </p:scale>
        <p:origin x="2600" y="480"/>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pt-BR" dirty="0">
              <a:latin typeface="Proxima Nova Rg" panose="02000506030000020004" pitchFamily="2" charset="77"/>
            </a:endParaRPr>
          </a:p>
        </p:txBody>
      </p:sp>
      <p:sp>
        <p:nvSpPr>
          <p:cNvPr id="686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pt-BR" dirty="0">
              <a:latin typeface="Proxima Nova Rg" panose="02000506030000020004" pitchFamily="2" charset="77"/>
            </a:endParaRPr>
          </a:p>
        </p:txBody>
      </p:sp>
      <p:sp>
        <p:nvSpPr>
          <p:cNvPr id="686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pt-BR" dirty="0">
              <a:latin typeface="Proxima Nova Rg" panose="02000506030000020004" pitchFamily="2" charset="77"/>
            </a:endParaRPr>
          </a:p>
        </p:txBody>
      </p:sp>
      <p:sp>
        <p:nvSpPr>
          <p:cNvPr id="686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31DDA4B-FF13-DF41-9418-384ABD375F55}" type="slidenum">
              <a:rPr lang="pt-BR">
                <a:latin typeface="Proxima Nova Rg" panose="02000506030000020004" pitchFamily="2" charset="77"/>
              </a:rPr>
              <a:pPr>
                <a:defRPr/>
              </a:pPr>
              <a:t>‹#›</a:t>
            </a:fld>
            <a:endParaRPr lang="pt-BR" dirty="0">
              <a:latin typeface="Proxima Nova Rg" panose="02000506030000020004" pitchFamily="2" charset="77"/>
            </a:endParaRPr>
          </a:p>
        </p:txBody>
      </p:sp>
    </p:spTree>
    <p:extLst>
      <p:ext uri="{BB962C8B-B14F-4D97-AF65-F5344CB8AC3E}">
        <p14:creationId xmlns:p14="http://schemas.microsoft.com/office/powerpoint/2010/main" val="2260711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atin typeface="Proxima Nova Rg" panose="02000506030000020004" pitchFamily="2" charset="77"/>
                <a:ea typeface="+mn-ea"/>
                <a:cs typeface="+mn-cs"/>
              </a:defRPr>
            </a:lvl1pPr>
          </a:lstStyle>
          <a:p>
            <a:pPr>
              <a:defRPr/>
            </a:pPr>
            <a:endParaRPr lang="pt-BR"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atin typeface="Proxima Nova Rg" panose="02000506030000020004" pitchFamily="2" charset="77"/>
                <a:ea typeface="+mn-ea"/>
                <a:cs typeface="+mn-cs"/>
              </a:defRPr>
            </a:lvl1pPr>
          </a:lstStyle>
          <a:p>
            <a:pPr>
              <a:defRPr/>
            </a:pPr>
            <a:endParaRPr lang="pt-BR" dirty="0"/>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dirty="0"/>
              <a:t>Clique para editar os estilos do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Proxima Nova Rg" panose="02000506030000020004" pitchFamily="2" charset="77"/>
                <a:ea typeface="+mn-ea"/>
                <a:cs typeface="+mn-cs"/>
              </a:defRPr>
            </a:lvl1pPr>
          </a:lstStyle>
          <a:p>
            <a:pPr>
              <a:defRPr/>
            </a:pPr>
            <a:endParaRPr lang="pt-BR"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atin typeface="Proxima Nova Rg" panose="02000506030000020004" pitchFamily="2" charset="77"/>
                <a:cs typeface="+mn-cs"/>
              </a:defRPr>
            </a:lvl1pPr>
          </a:lstStyle>
          <a:p>
            <a:pPr>
              <a:defRPr/>
            </a:pPr>
            <a:fld id="{DD77CD90-2557-224D-9FCC-6E8686D26158}" type="slidenum">
              <a:rPr lang="pt-BR" smtClean="0"/>
              <a:pPr>
                <a:defRPr/>
              </a:pPr>
              <a:t>‹#›</a:t>
            </a:fld>
            <a:endParaRPr lang="pt-BR" dirty="0"/>
          </a:p>
        </p:txBody>
      </p:sp>
    </p:spTree>
    <p:extLst>
      <p:ext uri="{BB962C8B-B14F-4D97-AF65-F5344CB8AC3E}">
        <p14:creationId xmlns:p14="http://schemas.microsoft.com/office/powerpoint/2010/main" val="2134743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Proxima Nova Rg" panose="02000506030000020004" pitchFamily="2" charset="77"/>
        <a:ea typeface="ＭＳ Ｐゴシック" charset="0"/>
        <a:cs typeface="ＭＳ Ｐゴシック" charset="0"/>
      </a:defRPr>
    </a:lvl1pPr>
    <a:lvl2pPr marL="457200" algn="l" rtl="0" eaLnBrk="0" fontAlgn="base" hangingPunct="0">
      <a:spcBef>
        <a:spcPct val="30000"/>
      </a:spcBef>
      <a:spcAft>
        <a:spcPct val="0"/>
      </a:spcAft>
      <a:defRPr sz="1200" b="0" i="0" kern="1200">
        <a:solidFill>
          <a:schemeClr val="tx1"/>
        </a:solidFill>
        <a:latin typeface="Proxima Nova Rg" panose="02000506030000020004" pitchFamily="2" charset="77"/>
        <a:ea typeface="ＭＳ Ｐゴシック" charset="0"/>
        <a:cs typeface="ＭＳ Ｐゴシック" charset="0"/>
      </a:defRPr>
    </a:lvl2pPr>
    <a:lvl3pPr marL="914400" algn="l" rtl="0" eaLnBrk="0" fontAlgn="base" hangingPunct="0">
      <a:spcBef>
        <a:spcPct val="30000"/>
      </a:spcBef>
      <a:spcAft>
        <a:spcPct val="0"/>
      </a:spcAft>
      <a:defRPr sz="1200" b="0" i="0" kern="1200">
        <a:solidFill>
          <a:schemeClr val="tx1"/>
        </a:solidFill>
        <a:latin typeface="Proxima Nova Rg" panose="02000506030000020004" pitchFamily="2" charset="77"/>
        <a:ea typeface="ＭＳ Ｐゴシック" charset="0"/>
        <a:cs typeface="ＭＳ Ｐゴシック" charset="0"/>
      </a:defRPr>
    </a:lvl3pPr>
    <a:lvl4pPr marL="1371600" algn="l" rtl="0" eaLnBrk="0" fontAlgn="base" hangingPunct="0">
      <a:spcBef>
        <a:spcPct val="30000"/>
      </a:spcBef>
      <a:spcAft>
        <a:spcPct val="0"/>
      </a:spcAft>
      <a:defRPr sz="1200" b="0" i="0" kern="1200">
        <a:solidFill>
          <a:schemeClr val="tx1"/>
        </a:solidFill>
        <a:latin typeface="Proxima Nova Rg" panose="02000506030000020004" pitchFamily="2" charset="77"/>
        <a:ea typeface="ＭＳ Ｐゴシック" charset="0"/>
        <a:cs typeface="ＭＳ Ｐゴシック" charset="0"/>
      </a:defRPr>
    </a:lvl4pPr>
    <a:lvl5pPr marL="1828800" algn="l" rtl="0" eaLnBrk="0" fontAlgn="base" hangingPunct="0">
      <a:spcBef>
        <a:spcPct val="30000"/>
      </a:spcBef>
      <a:spcAft>
        <a:spcPct val="0"/>
      </a:spcAft>
      <a:defRPr sz="1200" b="0" i="0" kern="1200">
        <a:solidFill>
          <a:schemeClr val="tx1"/>
        </a:solidFill>
        <a:latin typeface="Proxima Nova Rg" panose="02000506030000020004" pitchFamily="2" charset="77"/>
        <a:ea typeface="ＭＳ Ｐゴシック" charset="0"/>
        <a:cs typeface="ＭＳ Ｐゴシック"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B4DF7423-5720-934E-8DA1-A11A30961847}" type="slidenum">
              <a:rPr lang="pt-BR" sz="1200">
                <a:latin typeface="Proxima Nova Rg" panose="02000506030000020004" pitchFamily="2" charset="77"/>
              </a:rPr>
              <a:pPr eaLnBrk="1" hangingPunct="1"/>
              <a:t>1</a:t>
            </a:fld>
            <a:endParaRPr lang="pt-BR" sz="1200" dirty="0">
              <a:latin typeface="Proxima Nova Rg" panose="02000506030000020004" pitchFamily="2" charset="77"/>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35439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0596A741-34BD-8E40-AA49-B5E5762122CE}" type="slidenum">
              <a:rPr lang="pt-BR" sz="1200">
                <a:latin typeface="Proxima Nova Rg" panose="02000506030000020004" pitchFamily="2" charset="77"/>
              </a:rPr>
              <a:pPr eaLnBrk="1" hangingPunct="1"/>
              <a:t>17</a:t>
            </a:fld>
            <a:endParaRPr lang="pt-BR" sz="1200" dirty="0">
              <a:latin typeface="Proxima Nova Rg" panose="02000506030000020004" pitchFamily="2" charset="77"/>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77485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C77D2771-042B-054A-9761-A51C2AAD8659}" type="slidenum">
              <a:rPr lang="pt-BR" sz="1200">
                <a:latin typeface="Proxima Nova Rg" panose="02000506030000020004" pitchFamily="2" charset="77"/>
              </a:rPr>
              <a:pPr eaLnBrk="1" hangingPunct="1"/>
              <a:t>18</a:t>
            </a:fld>
            <a:endParaRPr lang="pt-BR" sz="1200" dirty="0">
              <a:latin typeface="Proxima Nova Rg" panose="02000506030000020004" pitchFamily="2" charset="77"/>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938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2F52DB77-364A-3E4D-9612-8F6A53DD5060}" type="slidenum">
              <a:rPr lang="pt-BR" sz="1200">
                <a:latin typeface="Proxima Nova Rg" panose="02000506030000020004" pitchFamily="2" charset="77"/>
              </a:rPr>
              <a:pPr eaLnBrk="1" hangingPunct="1"/>
              <a:t>19</a:t>
            </a:fld>
            <a:endParaRPr lang="pt-BR" sz="1200" dirty="0">
              <a:latin typeface="Proxima Nova Rg" panose="02000506030000020004" pitchFamily="2" charset="77"/>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6143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0561DE1A-75E1-7D42-AFA2-4285A08D850D}" type="slidenum">
              <a:rPr lang="pt-BR" sz="1200">
                <a:latin typeface="Proxima Nova Rg" panose="02000506030000020004" pitchFamily="2" charset="77"/>
              </a:rPr>
              <a:pPr eaLnBrk="1" hangingPunct="1"/>
              <a:t>20</a:t>
            </a:fld>
            <a:endParaRPr lang="pt-BR" sz="1200" dirty="0">
              <a:latin typeface="Proxima Nova Rg" panose="02000506030000020004" pitchFamily="2" charset="77"/>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4005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0561DE1A-75E1-7D42-AFA2-4285A08D850D}" type="slidenum">
              <a:rPr lang="pt-BR" sz="1200">
                <a:latin typeface="Proxima Nova Rg" panose="02000506030000020004" pitchFamily="2" charset="77"/>
              </a:rPr>
              <a:pPr eaLnBrk="1" hangingPunct="1"/>
              <a:t>21</a:t>
            </a:fld>
            <a:endParaRPr lang="pt-BR" sz="1200" dirty="0">
              <a:latin typeface="Proxima Nova Rg" panose="02000506030000020004" pitchFamily="2" charset="77"/>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8050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B8305-2A93-D587-6486-8FE9F47D9FF1}"/>
            </a:ext>
          </a:extLst>
        </p:cNvPr>
        <p:cNvGrpSpPr/>
        <p:nvPr/>
      </p:nvGrpSpPr>
      <p:grpSpPr>
        <a:xfrm>
          <a:off x="0" y="0"/>
          <a:ext cx="0" cy="0"/>
          <a:chOff x="0" y="0"/>
          <a:chExt cx="0" cy="0"/>
        </a:xfrm>
      </p:grpSpPr>
      <p:sp>
        <p:nvSpPr>
          <p:cNvPr id="72705" name="Rectangle 7">
            <a:extLst>
              <a:ext uri="{FF2B5EF4-FFF2-40B4-BE49-F238E27FC236}">
                <a16:creationId xmlns:a16="http://schemas.microsoft.com/office/drawing/2014/main" id="{384B7146-D53A-44DF-69F9-2002370E0FA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0561DE1A-75E1-7D42-AFA2-4285A08D850D}" type="slidenum">
              <a:rPr lang="pt-BR" sz="1200">
                <a:latin typeface="Proxima Nova Rg" panose="02000506030000020004" pitchFamily="2" charset="77"/>
              </a:rPr>
              <a:pPr eaLnBrk="1" hangingPunct="1"/>
              <a:t>22</a:t>
            </a:fld>
            <a:endParaRPr lang="pt-BR" sz="1200" dirty="0">
              <a:latin typeface="Proxima Nova Rg" panose="02000506030000020004" pitchFamily="2" charset="77"/>
            </a:endParaRPr>
          </a:p>
        </p:txBody>
      </p:sp>
      <p:sp>
        <p:nvSpPr>
          <p:cNvPr id="72706" name="Rectangle 2">
            <a:extLst>
              <a:ext uri="{FF2B5EF4-FFF2-40B4-BE49-F238E27FC236}">
                <a16:creationId xmlns:a16="http://schemas.microsoft.com/office/drawing/2014/main" id="{73C086CA-06B4-3520-2231-3090C074C71C}"/>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E3976164-2B61-2AB8-DF33-3665BDF737C3}"/>
              </a:ext>
            </a:extLst>
          </p:cNvPr>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09592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7CEC7F78-89A3-9D4E-A1F1-D04A42A414B9}" type="slidenum">
              <a:rPr lang="pt-BR" sz="1200">
                <a:latin typeface="Proxima Nova Rg" panose="02000506030000020004" pitchFamily="2" charset="77"/>
              </a:rPr>
              <a:pPr eaLnBrk="1" hangingPunct="1"/>
              <a:t>27</a:t>
            </a:fld>
            <a:endParaRPr lang="pt-BR" sz="1200" dirty="0">
              <a:latin typeface="Proxima Nova Rg" panose="02000506030000020004" pitchFamily="2" charset="77"/>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87550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1D173840-167B-0044-842D-2F55718918AD}" type="slidenum">
              <a:rPr lang="pt-BR" sz="1200">
                <a:latin typeface="Proxima Nova Rg" panose="02000506030000020004" pitchFamily="2" charset="77"/>
              </a:rPr>
              <a:pPr eaLnBrk="1" hangingPunct="1"/>
              <a:t>28</a:t>
            </a:fld>
            <a:endParaRPr lang="pt-BR" sz="1200" dirty="0">
              <a:latin typeface="Proxima Nova Rg" panose="02000506030000020004" pitchFamily="2" charset="77"/>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48559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198765BC-0F98-D145-8D64-95A09CD43725}" type="slidenum">
              <a:rPr lang="pt-BR" sz="1200">
                <a:latin typeface="Proxima Nova Rg" panose="02000506030000020004" pitchFamily="2" charset="77"/>
              </a:rPr>
              <a:pPr eaLnBrk="1" hangingPunct="1"/>
              <a:t>29</a:t>
            </a:fld>
            <a:endParaRPr lang="pt-BR" sz="1200" dirty="0">
              <a:latin typeface="Proxima Nova Rg" panose="02000506030000020004" pitchFamily="2" charset="77"/>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1742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7B699F95-40DE-3243-B615-E57E5032A0EE}" type="slidenum">
              <a:rPr lang="pt-BR" sz="1200">
                <a:latin typeface="Proxima Nova Rg" panose="02000506030000020004" pitchFamily="2" charset="77"/>
              </a:rPr>
              <a:pPr eaLnBrk="1" hangingPunct="1"/>
              <a:t>3</a:t>
            </a:fld>
            <a:endParaRPr lang="pt-BR" sz="1200" dirty="0">
              <a:latin typeface="Proxima Nova Rg" panose="02000506030000020004" pitchFamily="2" charset="77"/>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6330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FF4F0B28-6D5A-3849-9693-A56AB1FEF4DB}" type="slidenum">
              <a:rPr lang="pt-BR" sz="1200">
                <a:latin typeface="Proxima Nova Rg" panose="02000506030000020004" pitchFamily="2" charset="77"/>
              </a:rPr>
              <a:pPr eaLnBrk="1" hangingPunct="1"/>
              <a:t>7</a:t>
            </a:fld>
            <a:endParaRPr lang="pt-BR" sz="1200" dirty="0">
              <a:latin typeface="Proxima Nova Rg" panose="02000506030000020004" pitchFamily="2" charset="77"/>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611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797EB2A2-4D6A-F342-9FE0-5701441CCFFD}" type="slidenum">
              <a:rPr lang="pt-BR" sz="1200">
                <a:latin typeface="Proxima Nova Rg" panose="02000506030000020004" pitchFamily="2" charset="77"/>
              </a:rPr>
              <a:pPr eaLnBrk="1" hangingPunct="1"/>
              <a:t>11</a:t>
            </a:fld>
            <a:endParaRPr lang="pt-BR" sz="1200" dirty="0">
              <a:latin typeface="Proxima Nova Rg" panose="02000506030000020004" pitchFamily="2" charset="77"/>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8728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38FB5C54-BBF4-864B-A29A-E84AEC187A7B}" type="slidenum">
              <a:rPr lang="pt-BR" sz="1200">
                <a:latin typeface="Proxima Nova Rg" panose="02000506030000020004" pitchFamily="2" charset="77"/>
              </a:rPr>
              <a:pPr eaLnBrk="1" hangingPunct="1"/>
              <a:t>12</a:t>
            </a:fld>
            <a:endParaRPr lang="pt-BR" sz="1200" dirty="0">
              <a:latin typeface="Proxima Nova Rg" panose="02000506030000020004" pitchFamily="2" charset="77"/>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90787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01FA7033-1B19-4B48-8F9E-A39997CCA755}" type="slidenum">
              <a:rPr lang="pt-BR" sz="1200">
                <a:latin typeface="Proxima Nova Rg" panose="02000506030000020004" pitchFamily="2" charset="77"/>
              </a:rPr>
              <a:pPr eaLnBrk="1" hangingPunct="1"/>
              <a:t>13</a:t>
            </a:fld>
            <a:endParaRPr lang="pt-BR" sz="1200" dirty="0">
              <a:latin typeface="Proxima Nova Rg" panose="02000506030000020004" pitchFamily="2" charset="77"/>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68160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D8ACEAE1-9C99-244D-90F6-3BAF3EEF6ED5}" type="slidenum">
              <a:rPr lang="pt-BR" sz="1200">
                <a:latin typeface="Proxima Nova Rg" panose="02000506030000020004" pitchFamily="2" charset="77"/>
              </a:rPr>
              <a:pPr eaLnBrk="1" hangingPunct="1"/>
              <a:t>14</a:t>
            </a:fld>
            <a:endParaRPr lang="pt-BR" sz="1200" dirty="0">
              <a:latin typeface="Proxima Nova Rg" panose="02000506030000020004" pitchFamily="2" charset="77"/>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722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5F66DBE4-8105-6A43-8EE4-F19068BF8216}" type="slidenum">
              <a:rPr lang="pt-BR" sz="1200">
                <a:latin typeface="Proxima Nova Rg" panose="02000506030000020004" pitchFamily="2" charset="77"/>
              </a:rPr>
              <a:pPr eaLnBrk="1" hangingPunct="1"/>
              <a:t>15</a:t>
            </a:fld>
            <a:endParaRPr lang="pt-BR" sz="1200" dirty="0">
              <a:latin typeface="Proxima Nova Rg" panose="02000506030000020004" pitchFamily="2" charset="77"/>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3319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cs typeface="ＭＳ Ｐゴシック" charset="0"/>
              </a:defRPr>
            </a:lvl2pPr>
            <a:lvl3pPr marL="1143000" indent="-228600" eaLnBrk="0" hangingPunct="0">
              <a:defRPr sz="1400">
                <a:solidFill>
                  <a:schemeClr val="tx1"/>
                </a:solidFill>
                <a:latin typeface="Arial" charset="0"/>
                <a:ea typeface="ＭＳ Ｐゴシック" charset="0"/>
                <a:cs typeface="ＭＳ Ｐゴシック" charset="0"/>
              </a:defRPr>
            </a:lvl3pPr>
            <a:lvl4pPr marL="1600200" indent="-228600" eaLnBrk="0" hangingPunct="0">
              <a:defRPr sz="1400">
                <a:solidFill>
                  <a:schemeClr val="tx1"/>
                </a:solidFill>
                <a:latin typeface="Arial" charset="0"/>
                <a:ea typeface="ＭＳ Ｐゴシック" charset="0"/>
                <a:cs typeface="ＭＳ Ｐゴシック" charset="0"/>
              </a:defRPr>
            </a:lvl4pPr>
            <a:lvl5pPr marL="2057400" indent="-228600" eaLnBrk="0" hangingPunct="0">
              <a:defRPr sz="1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cs typeface="ＭＳ Ｐゴシック" charset="0"/>
              </a:defRPr>
            </a:lvl9pPr>
          </a:lstStyle>
          <a:p>
            <a:pPr eaLnBrk="1" hangingPunct="1"/>
            <a:fld id="{8A669A9E-AD4E-514E-85C9-740959A181B0}" type="slidenum">
              <a:rPr lang="pt-BR" sz="1200">
                <a:latin typeface="Proxima Nova Rg" panose="02000506030000020004" pitchFamily="2" charset="77"/>
              </a:rPr>
              <a:pPr eaLnBrk="1" hangingPunct="1"/>
              <a:t>16</a:t>
            </a:fld>
            <a:endParaRPr lang="pt-BR" sz="1200" dirty="0">
              <a:latin typeface="Proxima Nova Rg" panose="02000506030000020004" pitchFamily="2" charset="77"/>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9639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5" name="Rectangle 3"/>
          <p:cNvSpPr>
            <a:spLocks noChangeArrowheads="1"/>
          </p:cNvSpPr>
          <p:nvPr/>
        </p:nvSpPr>
        <p:spPr bwMode="hidden">
          <a:xfrm>
            <a:off x="1716088" y="1690688"/>
            <a:ext cx="7427912" cy="2533650"/>
          </a:xfrm>
          <a:prstGeom prst="rect">
            <a:avLst/>
          </a:prstGeom>
          <a:solidFill>
            <a:srgbClr val="08479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grpSp>
        <p:nvGrpSpPr>
          <p:cNvPr id="6" name="Group 4"/>
          <p:cNvGrpSpPr>
            <a:grpSpLocks/>
          </p:cNvGrpSpPr>
          <p:nvPr/>
        </p:nvGrpSpPr>
        <p:grpSpPr bwMode="auto">
          <a:xfrm>
            <a:off x="0" y="1066800"/>
            <a:ext cx="2867025" cy="3157538"/>
            <a:chOff x="0" y="672"/>
            <a:chExt cx="1806" cy="1989"/>
          </a:xfrm>
        </p:grpSpPr>
        <p:sp>
          <p:nvSpPr>
            <p:cNvPr id="7" name="Rectangle 5"/>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sp>
          <p:nvSpPr>
            <p:cNvPr id="8" name="Rectangle 6"/>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sp>
          <p:nvSpPr>
            <p:cNvPr id="9" name="Rectangle 7"/>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sp>
          <p:nvSpPr>
            <p:cNvPr id="10" name="Rectangle 8"/>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sp>
          <p:nvSpPr>
            <p:cNvPr id="11" name="Rectangle 9"/>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sp>
          <p:nvSpPr>
            <p:cNvPr id="12" name="Rectangle 10"/>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sp>
          <p:nvSpPr>
            <p:cNvPr id="13" name="Rectangle 11"/>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sp>
          <p:nvSpPr>
            <p:cNvPr id="14" name="Rectangle 12"/>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sp>
          <p:nvSpPr>
            <p:cNvPr id="15" name="Rectangle 13"/>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sp>
          <p:nvSpPr>
            <p:cNvPr id="16" name="Rectangle 14"/>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400">
                <a:latin typeface="Times New Roman" charset="0"/>
              </a:endParaRPr>
            </a:p>
          </p:txBody>
        </p:sp>
      </p:grpSp>
      <p:pic>
        <p:nvPicPr>
          <p:cNvPr id="17" name="Picture 20" descr="logoco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0"/>
            <a:ext cx="5029200" cy="79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18" name="Rectangle 18"/>
          <p:cNvSpPr>
            <a:spLocks noGrp="1" noChangeArrowheads="1"/>
          </p:cNvSpPr>
          <p:nvPr>
            <p:ph type="ctrTitle"/>
          </p:nvPr>
        </p:nvSpPr>
        <p:spPr>
          <a:xfrm>
            <a:off x="2971800" y="1828800"/>
            <a:ext cx="6019800" cy="2209800"/>
          </a:xfrm>
        </p:spPr>
        <p:txBody>
          <a:bodyPr/>
          <a:lstStyle>
            <a:lvl1pPr>
              <a:defRPr sz="3600">
                <a:solidFill>
                  <a:srgbClr val="FFFFFF"/>
                </a:solidFill>
                <a:latin typeface="Proxima Nova Rg" panose="02000506030000020004" pitchFamily="2" charset="77"/>
              </a:defRPr>
            </a:lvl1pPr>
          </a:lstStyle>
          <a:p>
            <a:r>
              <a:rPr lang="pt-BR"/>
              <a:t>Clique para editar o estilo do título mestre</a:t>
            </a:r>
          </a:p>
        </p:txBody>
      </p:sp>
      <p:sp>
        <p:nvSpPr>
          <p:cNvPr id="102419" name="Rectangle 19"/>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600">
                <a:latin typeface="Proxima Nova Rg" panose="02000506030000020004" pitchFamily="2" charset="77"/>
              </a:defRPr>
            </a:lvl1pPr>
          </a:lstStyle>
          <a:p>
            <a:r>
              <a:rPr lang="pt-BR"/>
              <a:t>Clique para editar o estilo do subtítulo mestre</a:t>
            </a:r>
          </a:p>
        </p:txBody>
      </p:sp>
      <p:sp>
        <p:nvSpPr>
          <p:cNvPr id="18" name="Rectangle 15"/>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b="0" i="0">
                <a:latin typeface="Proxima Nova Rg" panose="02000506030000020004" pitchFamily="2" charset="77"/>
                <a:ea typeface="+mn-ea"/>
                <a:cs typeface="+mn-cs"/>
              </a:defRPr>
            </a:lvl1pPr>
          </a:lstStyle>
          <a:p>
            <a:pPr>
              <a:defRPr/>
            </a:pPr>
            <a:endParaRPr lang="pt-BR" dirty="0"/>
          </a:p>
        </p:txBody>
      </p:sp>
      <p:sp>
        <p:nvSpPr>
          <p:cNvPr id="19" name="Rectangle 1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200" b="0" i="0">
                <a:latin typeface="Proxima Nova Rg" panose="02000506030000020004" pitchFamily="2" charset="77"/>
                <a:ea typeface="+mn-ea"/>
                <a:cs typeface="+mn-cs"/>
              </a:defRPr>
            </a:lvl1pPr>
          </a:lstStyle>
          <a:p>
            <a:pPr>
              <a:defRPr/>
            </a:pPr>
            <a:endParaRPr lang="pt-BR" dirty="0"/>
          </a:p>
        </p:txBody>
      </p:sp>
      <p:sp>
        <p:nvSpPr>
          <p:cNvPr id="20" name="Rectangle 17"/>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200">
                <a:latin typeface="Arial Black" charset="0"/>
                <a:cs typeface="+mn-cs"/>
              </a:defRPr>
            </a:lvl1pPr>
          </a:lstStyle>
          <a:p>
            <a:pPr>
              <a:defRPr/>
            </a:pPr>
            <a:fld id="{E035B199-CD95-2B4F-A551-90ECFFA4FE7C}" type="slidenum">
              <a:rPr lang="pt-BR"/>
              <a:pPr>
                <a:defRPr/>
              </a:pPr>
              <a:t>‹#›</a:t>
            </a:fld>
            <a:endParaRPr lang="pt-BR"/>
          </a:p>
        </p:txBody>
      </p:sp>
    </p:spTree>
    <p:extLst>
      <p:ext uri="{BB962C8B-B14F-4D97-AF65-F5344CB8AC3E}">
        <p14:creationId xmlns:p14="http://schemas.microsoft.com/office/powerpoint/2010/main" val="225781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02517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381000"/>
            <a:ext cx="2057400" cy="586740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600" y="381000"/>
            <a:ext cx="6019800" cy="586740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46236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5510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107780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600" y="15240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800600" y="15240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53594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6127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sz="3200" b="0" i="0">
                <a:latin typeface="Proxima Nova Rg" panose="02000506030000020004" pitchFamily="2" charset="77"/>
              </a:defRPr>
            </a:lvl1pPr>
          </a:lstStyle>
          <a:p>
            <a:r>
              <a:rPr lang="pt-BR" dirty="0"/>
              <a:t>Clique para editar o estilo do título mestre</a:t>
            </a:r>
          </a:p>
        </p:txBody>
      </p:sp>
    </p:spTree>
    <p:extLst>
      <p:ext uri="{BB962C8B-B14F-4D97-AF65-F5344CB8AC3E}">
        <p14:creationId xmlns:p14="http://schemas.microsoft.com/office/powerpoint/2010/main" val="121861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400" b="0" i="0">
                <a:latin typeface="Proxima Nova Rg" panose="02000506030000020004" pitchFamily="2" charset="77"/>
              </a:defRPr>
            </a:lvl1pPr>
          </a:lstStyle>
          <a:p>
            <a:r>
              <a:rPr lang="pt-BR" dirty="0"/>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b="0" i="0">
                <a:latin typeface="Proxima Nova Rg" panose="02000506030000020004" pitchFamily="2" charset="77"/>
              </a:defRPr>
            </a:lvl1pPr>
            <a:lvl2pPr>
              <a:defRPr sz="2800" b="0" i="0">
                <a:latin typeface="Proxima Nova Rg" panose="02000506030000020004" pitchFamily="2" charset="77"/>
              </a:defRPr>
            </a:lvl2pPr>
            <a:lvl3pPr>
              <a:defRPr sz="2400" b="0" i="0">
                <a:latin typeface="Proxima Nova Rg" panose="02000506030000020004" pitchFamily="2" charset="77"/>
              </a:defRPr>
            </a:lvl3pPr>
            <a:lvl4pPr>
              <a:defRPr sz="2000" b="0" i="0">
                <a:latin typeface="Proxima Nova Rg" panose="02000506030000020004" pitchFamily="2" charset="77"/>
              </a:defRPr>
            </a:lvl4pPr>
            <a:lvl5pPr>
              <a:defRPr sz="2000" b="0" i="0">
                <a:latin typeface="Proxima Nova Rg" panose="02000506030000020004" pitchFamily="2" charset="77"/>
              </a:defRPr>
            </a:lvl5pPr>
            <a:lvl6pPr>
              <a:defRPr sz="2000"/>
            </a:lvl6pPr>
            <a:lvl7pPr>
              <a:defRPr sz="2000"/>
            </a:lvl7pPr>
            <a:lvl8pPr>
              <a:defRPr sz="2000"/>
            </a:lvl8pPr>
            <a:lvl9pPr>
              <a:defRPr sz="2000"/>
            </a:lvl9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79971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41776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rot="-5400000">
            <a:off x="-3009900" y="3390900"/>
            <a:ext cx="6477000" cy="457200"/>
          </a:xfrm>
          <a:prstGeom prst="rect">
            <a:avLst/>
          </a:prstGeom>
          <a:gradFill rotWithShape="1">
            <a:gsLst>
              <a:gs pos="0">
                <a:srgbClr val="08479C"/>
              </a:gs>
              <a:gs pos="100000">
                <a:srgbClr val="042148">
                  <a:alpha val="0"/>
                </a:srgbClr>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a:lstStyle/>
          <a:p>
            <a:endParaRPr lang="en-US" sz="2400">
              <a:latin typeface="Times New Roman" charset="0"/>
            </a:endParaRPr>
          </a:p>
        </p:txBody>
      </p:sp>
      <p:sp>
        <p:nvSpPr>
          <p:cNvPr id="1027" name="Rectangle 3"/>
          <p:cNvSpPr>
            <a:spLocks noGrp="1" noChangeArrowheads="1"/>
          </p:cNvSpPr>
          <p:nvPr>
            <p:ph type="title"/>
          </p:nvPr>
        </p:nvSpPr>
        <p:spPr bwMode="auto">
          <a:xfrm>
            <a:off x="685800" y="381000"/>
            <a:ext cx="8153400" cy="76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8" name="Rectangle 4"/>
          <p:cNvSpPr>
            <a:spLocks noGrp="1" noChangeArrowheads="1"/>
          </p:cNvSpPr>
          <p:nvPr>
            <p:ph type="body" idx="1"/>
          </p:nvPr>
        </p:nvSpPr>
        <p:spPr bwMode="auto">
          <a:xfrm>
            <a:off x="609600" y="1524000"/>
            <a:ext cx="8229600" cy="472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pic>
        <p:nvPicPr>
          <p:cNvPr id="1029" name="Picture 5" descr="inpe_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620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0" name="Freeform 6"/>
          <p:cNvSpPr>
            <a:spLocks noChangeArrowheads="1"/>
          </p:cNvSpPr>
          <p:nvPr/>
        </p:nvSpPr>
        <p:spPr bwMode="auto">
          <a:xfrm>
            <a:off x="685800" y="3810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006699"/>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Proxima Nova Rg" panose="02000506030000020004" pitchFamily="2" charset="77"/>
            </a:endParaRPr>
          </a:p>
        </p:txBody>
      </p:sp>
    </p:spTree>
  </p:cSld>
  <p:clrMap bg1="lt1" tx1="dk1" bg2="lt2" tx2="dk2" accent1="accent1" accent2="accent2" accent3="accent3" accent4="accent4" accent5="accent5" accent6="accent6" hlink="hlink" folHlink="folHlink"/>
  <p:sldLayoutIdLst>
    <p:sldLayoutId id="2147483875"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spcBef>
          <a:spcPct val="0"/>
        </a:spcBef>
        <a:spcAft>
          <a:spcPct val="0"/>
        </a:spcAft>
        <a:defRPr sz="3200" b="1" i="0">
          <a:solidFill>
            <a:srgbClr val="003366"/>
          </a:solidFill>
          <a:latin typeface="Proxima Nova Lt" panose="02000506030000020004" pitchFamily="2" charset="77"/>
          <a:ea typeface="ＭＳ Ｐゴシック" charset="0"/>
          <a:cs typeface="Proxima Nova Lt" panose="02000506030000020004" pitchFamily="2" charset="77"/>
        </a:defRPr>
      </a:lvl1pPr>
      <a:lvl2pPr algn="l" rtl="0" eaLnBrk="0" fontAlgn="base" hangingPunct="0">
        <a:spcBef>
          <a:spcPct val="0"/>
        </a:spcBef>
        <a:spcAft>
          <a:spcPct val="0"/>
        </a:spcAft>
        <a:defRPr sz="3200" b="1">
          <a:solidFill>
            <a:srgbClr val="003366"/>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3200" b="1">
          <a:solidFill>
            <a:srgbClr val="003366"/>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3200" b="1">
          <a:solidFill>
            <a:srgbClr val="003366"/>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3200" b="1">
          <a:solidFill>
            <a:srgbClr val="003366"/>
          </a:solidFill>
          <a:latin typeface="Calibri" pitchFamily="34" charset="0"/>
          <a:ea typeface="ＭＳ Ｐゴシック" charset="0"/>
          <a:cs typeface="ＭＳ Ｐゴシック" charset="0"/>
        </a:defRPr>
      </a:lvl5pPr>
      <a:lvl6pPr marL="457200" algn="l" rtl="0" fontAlgn="base">
        <a:spcBef>
          <a:spcPct val="0"/>
        </a:spcBef>
        <a:spcAft>
          <a:spcPct val="0"/>
        </a:spcAft>
        <a:defRPr sz="3000" b="1">
          <a:solidFill>
            <a:srgbClr val="003366"/>
          </a:solidFill>
          <a:latin typeface="ZapfHumnst BT" pitchFamily="34" charset="0"/>
        </a:defRPr>
      </a:lvl6pPr>
      <a:lvl7pPr marL="914400" algn="l" rtl="0" fontAlgn="base">
        <a:spcBef>
          <a:spcPct val="0"/>
        </a:spcBef>
        <a:spcAft>
          <a:spcPct val="0"/>
        </a:spcAft>
        <a:defRPr sz="3000" b="1">
          <a:solidFill>
            <a:srgbClr val="003366"/>
          </a:solidFill>
          <a:latin typeface="ZapfHumnst BT" pitchFamily="34" charset="0"/>
        </a:defRPr>
      </a:lvl7pPr>
      <a:lvl8pPr marL="1371600" algn="l" rtl="0" fontAlgn="base">
        <a:spcBef>
          <a:spcPct val="0"/>
        </a:spcBef>
        <a:spcAft>
          <a:spcPct val="0"/>
        </a:spcAft>
        <a:defRPr sz="3000" b="1">
          <a:solidFill>
            <a:srgbClr val="003366"/>
          </a:solidFill>
          <a:latin typeface="ZapfHumnst BT" pitchFamily="34" charset="0"/>
        </a:defRPr>
      </a:lvl8pPr>
      <a:lvl9pPr marL="1828800" algn="l" rtl="0" fontAlgn="base">
        <a:spcBef>
          <a:spcPct val="0"/>
        </a:spcBef>
        <a:spcAft>
          <a:spcPct val="0"/>
        </a:spcAft>
        <a:defRPr sz="3000" b="1">
          <a:solidFill>
            <a:srgbClr val="003366"/>
          </a:solidFill>
          <a:latin typeface="ZapfHumnst BT"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n"/>
        <a:defRPr sz="2800">
          <a:solidFill>
            <a:schemeClr val="tx1"/>
          </a:solidFill>
          <a:latin typeface="Proxima Nova Rg" panose="02000506030000020004" pitchFamily="2" charset="77"/>
          <a:ea typeface="ＭＳ Ｐゴシック" charset="0"/>
          <a:cs typeface="Proxima Nova Rg" panose="02000506030000020004" pitchFamily="2" charset="77"/>
        </a:defRPr>
      </a:lvl1pPr>
      <a:lvl2pPr marL="742950" indent="-285750" algn="l" rtl="0" eaLnBrk="0" fontAlgn="base" hangingPunct="0">
        <a:spcBef>
          <a:spcPct val="20000"/>
        </a:spcBef>
        <a:spcAft>
          <a:spcPct val="0"/>
        </a:spcAft>
        <a:buClr>
          <a:schemeClr val="accent2"/>
        </a:buClr>
        <a:buSzPct val="80000"/>
        <a:buFont typeface="Wingdings" charset="0"/>
        <a:buChar char="¨"/>
        <a:defRPr sz="2400">
          <a:solidFill>
            <a:schemeClr val="tx1"/>
          </a:solidFill>
          <a:latin typeface="Proxima Nova Rg" panose="02000506030000020004" pitchFamily="2" charset="77"/>
          <a:ea typeface="ＭＳ Ｐゴシック" charset="0"/>
          <a:cs typeface="Proxima Nova Rg" panose="02000506030000020004" pitchFamily="2" charset="77"/>
        </a:defRPr>
      </a:lvl2pPr>
      <a:lvl3pPr marL="1143000" indent="-228600" algn="l" rtl="0" eaLnBrk="0" fontAlgn="base" hangingPunct="0">
        <a:spcBef>
          <a:spcPct val="20000"/>
        </a:spcBef>
        <a:spcAft>
          <a:spcPct val="0"/>
        </a:spcAft>
        <a:buClr>
          <a:schemeClr val="bg2"/>
        </a:buClr>
        <a:buSzPct val="65000"/>
        <a:buFont typeface="Wingdings" charset="0"/>
        <a:buChar char="n"/>
        <a:defRPr sz="2400">
          <a:solidFill>
            <a:schemeClr val="tx1"/>
          </a:solidFill>
          <a:latin typeface="Proxima Nova Rg" panose="02000506030000020004" pitchFamily="2" charset="77"/>
          <a:ea typeface="ＭＳ Ｐゴシック" charset="0"/>
          <a:cs typeface="Proxima Nova Rg" panose="02000506030000020004" pitchFamily="2" charset="77"/>
        </a:defRPr>
      </a:lvl3pPr>
      <a:lvl4pPr marL="1600200" indent="-228600" algn="l" rtl="0" eaLnBrk="0" fontAlgn="base" hangingPunct="0">
        <a:spcBef>
          <a:spcPct val="20000"/>
        </a:spcBef>
        <a:spcAft>
          <a:spcPct val="0"/>
        </a:spcAft>
        <a:buClr>
          <a:schemeClr val="accent2"/>
        </a:buClr>
        <a:buSzPct val="70000"/>
        <a:buFont typeface="Wingdings" charset="0"/>
        <a:buChar char="¨"/>
        <a:defRPr>
          <a:solidFill>
            <a:schemeClr val="tx1"/>
          </a:solidFill>
          <a:latin typeface="Proxima Nova Rg" panose="02000506030000020004" pitchFamily="2" charset="77"/>
          <a:ea typeface="ＭＳ Ｐゴシック" charset="0"/>
          <a:cs typeface="Proxima Nova Rg" panose="02000506030000020004" pitchFamily="2" charset="77"/>
        </a:defRPr>
      </a:lvl4pPr>
      <a:lvl5pPr marL="2057400" indent="-228600" algn="l" rtl="0" eaLnBrk="0" fontAlgn="base" hangingPunct="0">
        <a:spcBef>
          <a:spcPct val="20000"/>
        </a:spcBef>
        <a:spcAft>
          <a:spcPct val="0"/>
        </a:spcAft>
        <a:buClr>
          <a:schemeClr val="bg2"/>
        </a:buClr>
        <a:buFont typeface="Wingdings" charset="0"/>
        <a:buChar char="§"/>
        <a:defRPr sz="2400">
          <a:solidFill>
            <a:schemeClr val="tx1"/>
          </a:solidFill>
          <a:latin typeface="Proxima Nova Rg" panose="02000506030000020004" pitchFamily="2" charset="77"/>
          <a:ea typeface="ＭＳ Ｐゴシック" charset="0"/>
          <a:cs typeface="Proxima Nova Rg" panose="02000506030000020004" pitchFamily="2" charset="77"/>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p:txBody>
          <a:bodyPr/>
          <a:lstStyle/>
          <a:p>
            <a:pPr eaLnBrk="1" hangingPunct="1"/>
            <a:r>
              <a:rPr lang="pt-BR" b="0" dirty="0"/>
              <a:t>Como escrever uma tese?</a:t>
            </a:r>
          </a:p>
        </p:txBody>
      </p:sp>
      <p:sp>
        <p:nvSpPr>
          <p:cNvPr id="5122" name="Rectangle 4"/>
          <p:cNvSpPr>
            <a:spLocks noGrp="1" noChangeArrowheads="1"/>
          </p:cNvSpPr>
          <p:nvPr>
            <p:ph type="subTitle" idx="1"/>
          </p:nvPr>
        </p:nvSpPr>
        <p:spPr/>
        <p:txBody>
          <a:bodyPr/>
          <a:lstStyle/>
          <a:p>
            <a:pPr eaLnBrk="1" hangingPunct="1">
              <a:buFont typeface="Wingdings" charset="0"/>
              <a:buNone/>
            </a:pPr>
            <a:r>
              <a:rPr lang="pt-BR" dirty="0"/>
              <a:t>Curso Metodologia da Pesquisa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ítulo 1"/>
          <p:cNvSpPr>
            <a:spLocks noGrp="1"/>
          </p:cNvSpPr>
          <p:nvPr>
            <p:ph type="title"/>
          </p:nvPr>
        </p:nvSpPr>
        <p:spPr/>
        <p:txBody>
          <a:bodyPr/>
          <a:lstStyle/>
          <a:p>
            <a:r>
              <a:rPr lang="pt-BR" b="0" dirty="0">
                <a:latin typeface="Proxima Nova Rg" panose="02000506030000020004" pitchFamily="2" charset="77"/>
              </a:rPr>
              <a:t>Verbos </a:t>
            </a:r>
            <a:r>
              <a:rPr lang="pt-BR" b="0" dirty="0" err="1">
                <a:latin typeface="Proxima Nova Rg" panose="02000506030000020004" pitchFamily="2" charset="77"/>
              </a:rPr>
              <a:t>x</a:t>
            </a:r>
            <a:r>
              <a:rPr lang="pt-BR" b="0" dirty="0">
                <a:latin typeface="Proxima Nova Rg" panose="02000506030000020004" pitchFamily="2" charset="77"/>
              </a:rPr>
              <a:t> substantivos</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4791075" cy="379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tângulo 4"/>
          <p:cNvSpPr/>
          <p:nvPr/>
        </p:nvSpPr>
        <p:spPr>
          <a:xfrm>
            <a:off x="5410200" y="2438400"/>
            <a:ext cx="3429000" cy="2678113"/>
          </a:xfrm>
          <a:prstGeom prst="rect">
            <a:avLst/>
          </a:prstGeom>
          <a:solidFill>
            <a:schemeClr val="bg1">
              <a:lumMod val="95000"/>
            </a:schemeClr>
          </a:solidFill>
        </p:spPr>
        <p:txBody>
          <a:bodyPr>
            <a:spAutoFit/>
          </a:bodyPr>
          <a:lstStyle/>
          <a:p>
            <a:pPr>
              <a:defRPr/>
            </a:pPr>
            <a:r>
              <a:rPr lang="pt-BR" sz="2400" dirty="0" err="1">
                <a:solidFill>
                  <a:srgbClr val="000066"/>
                </a:solidFill>
                <a:latin typeface="Proxima Nova Rg" panose="02000506030000020004" pitchFamily="2" charset="77"/>
                <a:ea typeface="+mn-ea"/>
                <a:cs typeface="+mn-cs"/>
              </a:rPr>
              <a:t>discover</a:t>
            </a:r>
            <a:r>
              <a:rPr lang="pt-BR" sz="2400" dirty="0">
                <a:solidFill>
                  <a:srgbClr val="000066"/>
                </a:solidFill>
                <a:latin typeface="Proxima Nova Rg" panose="02000506030000020004" pitchFamily="2" charset="77"/>
                <a:ea typeface="+mn-ea"/>
                <a:cs typeface="+mn-cs"/>
              </a:rPr>
              <a:t>        </a:t>
            </a:r>
            <a:r>
              <a:rPr lang="pt-BR" sz="2400" dirty="0" err="1">
                <a:solidFill>
                  <a:srgbClr val="6C0000"/>
                </a:solidFill>
                <a:latin typeface="Proxima Nova Rg" panose="02000506030000020004" pitchFamily="2" charset="77"/>
                <a:ea typeface="+mn-ea"/>
                <a:cs typeface="+mn-cs"/>
              </a:rPr>
              <a:t>discovery</a:t>
            </a:r>
            <a:endParaRPr lang="pt-BR" sz="2400" dirty="0">
              <a:solidFill>
                <a:srgbClr val="6C0000"/>
              </a:solidFill>
              <a:latin typeface="Proxima Nova Rg" panose="02000506030000020004" pitchFamily="2" charset="77"/>
              <a:ea typeface="+mn-ea"/>
              <a:cs typeface="+mn-cs"/>
            </a:endParaRPr>
          </a:p>
          <a:p>
            <a:pPr>
              <a:defRPr/>
            </a:pPr>
            <a:r>
              <a:rPr lang="pt-BR" sz="2400" dirty="0">
                <a:solidFill>
                  <a:srgbClr val="000066"/>
                </a:solidFill>
                <a:latin typeface="Proxima Nova Rg" panose="02000506030000020004" pitchFamily="2" charset="77"/>
                <a:ea typeface="+mn-ea"/>
                <a:cs typeface="+mn-cs"/>
              </a:rPr>
              <a:t>move 	          </a:t>
            </a:r>
            <a:r>
              <a:rPr lang="pt-BR" sz="2400" dirty="0" err="1">
                <a:solidFill>
                  <a:srgbClr val="6C0000"/>
                </a:solidFill>
                <a:latin typeface="Proxima Nova Rg" panose="02000506030000020004" pitchFamily="2" charset="77"/>
                <a:ea typeface="+mn-ea"/>
                <a:cs typeface="+mn-cs"/>
              </a:rPr>
              <a:t>movement</a:t>
            </a:r>
            <a:endParaRPr lang="pt-BR" sz="2400" dirty="0">
              <a:solidFill>
                <a:srgbClr val="6C0000"/>
              </a:solidFill>
              <a:latin typeface="Proxima Nova Rg" panose="02000506030000020004" pitchFamily="2" charset="77"/>
              <a:ea typeface="+mn-ea"/>
              <a:cs typeface="+mn-cs"/>
            </a:endParaRPr>
          </a:p>
          <a:p>
            <a:pPr>
              <a:defRPr/>
            </a:pPr>
            <a:r>
              <a:rPr lang="pt-BR" sz="2400" dirty="0" err="1">
                <a:solidFill>
                  <a:srgbClr val="000066"/>
                </a:solidFill>
                <a:latin typeface="Proxima Nova Rg" panose="02000506030000020004" pitchFamily="2" charset="77"/>
                <a:ea typeface="+mn-ea"/>
                <a:cs typeface="+mn-cs"/>
              </a:rPr>
              <a:t>resist</a:t>
            </a:r>
            <a:r>
              <a:rPr lang="pt-BR" sz="2400" dirty="0">
                <a:solidFill>
                  <a:srgbClr val="000066"/>
                </a:solidFill>
                <a:latin typeface="Proxima Nova Rg" panose="02000506030000020004" pitchFamily="2" charset="77"/>
                <a:ea typeface="+mn-ea"/>
                <a:cs typeface="+mn-cs"/>
              </a:rPr>
              <a:t> 	          </a:t>
            </a:r>
            <a:r>
              <a:rPr lang="pt-BR" sz="2400" dirty="0" err="1">
                <a:solidFill>
                  <a:srgbClr val="6C0000"/>
                </a:solidFill>
                <a:latin typeface="Proxima Nova Rg" panose="02000506030000020004" pitchFamily="2" charset="77"/>
                <a:ea typeface="+mn-ea"/>
                <a:cs typeface="+mn-cs"/>
              </a:rPr>
              <a:t>resistance</a:t>
            </a:r>
            <a:endParaRPr lang="pt-BR" sz="2400" dirty="0">
              <a:solidFill>
                <a:srgbClr val="6C0000"/>
              </a:solidFill>
              <a:latin typeface="Proxima Nova Rg" panose="02000506030000020004" pitchFamily="2" charset="77"/>
              <a:ea typeface="+mn-ea"/>
              <a:cs typeface="+mn-cs"/>
            </a:endParaRPr>
          </a:p>
          <a:p>
            <a:pPr>
              <a:defRPr/>
            </a:pPr>
            <a:r>
              <a:rPr lang="pt-BR" sz="2400" dirty="0" err="1">
                <a:solidFill>
                  <a:srgbClr val="000066"/>
                </a:solidFill>
                <a:latin typeface="Proxima Nova Rg" panose="02000506030000020004" pitchFamily="2" charset="77"/>
                <a:ea typeface="+mn-ea"/>
                <a:cs typeface="+mn-cs"/>
              </a:rPr>
              <a:t>react</a:t>
            </a:r>
            <a:r>
              <a:rPr lang="pt-BR" sz="2400" dirty="0">
                <a:solidFill>
                  <a:srgbClr val="000066"/>
                </a:solidFill>
                <a:latin typeface="Proxima Nova Rg" panose="02000506030000020004" pitchFamily="2" charset="77"/>
                <a:ea typeface="+mn-ea"/>
                <a:cs typeface="+mn-cs"/>
              </a:rPr>
              <a:t> 	          </a:t>
            </a:r>
            <a:r>
              <a:rPr lang="pt-BR" sz="2400" dirty="0" err="1">
                <a:solidFill>
                  <a:srgbClr val="6C0000"/>
                </a:solidFill>
                <a:latin typeface="Proxima Nova Rg" panose="02000506030000020004" pitchFamily="2" charset="77"/>
                <a:ea typeface="+mn-ea"/>
                <a:cs typeface="+mn-cs"/>
              </a:rPr>
              <a:t>reaction</a:t>
            </a:r>
            <a:endParaRPr lang="pt-BR" sz="2400" dirty="0">
              <a:solidFill>
                <a:srgbClr val="6C0000"/>
              </a:solidFill>
              <a:latin typeface="Proxima Nova Rg" panose="02000506030000020004" pitchFamily="2" charset="77"/>
              <a:ea typeface="+mn-ea"/>
              <a:cs typeface="+mn-cs"/>
            </a:endParaRPr>
          </a:p>
          <a:p>
            <a:pPr>
              <a:defRPr/>
            </a:pPr>
            <a:r>
              <a:rPr lang="pt-BR" sz="2400" dirty="0" err="1">
                <a:solidFill>
                  <a:srgbClr val="000066"/>
                </a:solidFill>
                <a:latin typeface="Proxima Nova Rg" panose="02000506030000020004" pitchFamily="2" charset="77"/>
                <a:ea typeface="+mn-ea"/>
                <a:cs typeface="+mn-cs"/>
              </a:rPr>
              <a:t>fail</a:t>
            </a:r>
            <a:r>
              <a:rPr lang="pt-BR" sz="2400" dirty="0">
                <a:solidFill>
                  <a:srgbClr val="000066"/>
                </a:solidFill>
                <a:latin typeface="Proxima Nova Rg" panose="02000506030000020004" pitchFamily="2" charset="77"/>
                <a:ea typeface="+mn-ea"/>
                <a:cs typeface="+mn-cs"/>
              </a:rPr>
              <a:t> 	          </a:t>
            </a:r>
            <a:r>
              <a:rPr lang="pt-BR" sz="2400" dirty="0" err="1">
                <a:solidFill>
                  <a:srgbClr val="6C0000"/>
                </a:solidFill>
                <a:latin typeface="Proxima Nova Rg" panose="02000506030000020004" pitchFamily="2" charset="77"/>
                <a:ea typeface="+mn-ea"/>
                <a:cs typeface="+mn-cs"/>
              </a:rPr>
              <a:t>failure</a:t>
            </a:r>
            <a:endParaRPr lang="pt-BR" sz="2400" dirty="0">
              <a:solidFill>
                <a:srgbClr val="6C0000"/>
              </a:solidFill>
              <a:latin typeface="Proxima Nova Rg" panose="02000506030000020004" pitchFamily="2" charset="77"/>
              <a:ea typeface="+mn-ea"/>
              <a:cs typeface="+mn-cs"/>
            </a:endParaRPr>
          </a:p>
          <a:p>
            <a:pPr>
              <a:defRPr/>
            </a:pPr>
            <a:r>
              <a:rPr lang="pt-BR" sz="2400" dirty="0">
                <a:solidFill>
                  <a:srgbClr val="000066"/>
                </a:solidFill>
                <a:latin typeface="Proxima Nova Rg" panose="02000506030000020004" pitchFamily="2" charset="77"/>
                <a:ea typeface="+mn-ea"/>
                <a:cs typeface="+mn-cs"/>
              </a:rPr>
              <a:t>refuse            </a:t>
            </a:r>
            <a:r>
              <a:rPr lang="pt-BR" sz="2400" dirty="0" err="1">
                <a:solidFill>
                  <a:srgbClr val="6C0000"/>
                </a:solidFill>
                <a:latin typeface="Proxima Nova Rg" panose="02000506030000020004" pitchFamily="2" charset="77"/>
                <a:ea typeface="+mn-ea"/>
                <a:cs typeface="+mn-cs"/>
              </a:rPr>
              <a:t>refusal</a:t>
            </a:r>
            <a:endParaRPr lang="pt-BR" sz="2400" dirty="0">
              <a:solidFill>
                <a:srgbClr val="6C0000"/>
              </a:solidFill>
              <a:latin typeface="Proxima Nova Rg" panose="02000506030000020004" pitchFamily="2" charset="77"/>
              <a:ea typeface="+mn-ea"/>
              <a:cs typeface="+mn-cs"/>
            </a:endParaRPr>
          </a:p>
          <a:p>
            <a:pPr>
              <a:defRPr/>
            </a:pPr>
            <a:r>
              <a:rPr lang="pt-BR" sz="2400" dirty="0" err="1">
                <a:solidFill>
                  <a:srgbClr val="000066"/>
                </a:solidFill>
                <a:latin typeface="Proxima Nova Rg" panose="02000506030000020004" pitchFamily="2" charset="77"/>
                <a:ea typeface="+mn-ea"/>
                <a:cs typeface="+mn-cs"/>
              </a:rPr>
              <a:t>think</a:t>
            </a:r>
            <a:r>
              <a:rPr lang="pt-BR" sz="2400" dirty="0">
                <a:solidFill>
                  <a:srgbClr val="000066"/>
                </a:solidFill>
                <a:latin typeface="Proxima Nova Rg" panose="02000506030000020004" pitchFamily="2" charset="77"/>
                <a:ea typeface="+mn-ea"/>
                <a:cs typeface="+mn-cs"/>
              </a:rPr>
              <a:t> </a:t>
            </a:r>
            <a:r>
              <a:rPr lang="pt-BR" sz="2400" dirty="0">
                <a:solidFill>
                  <a:srgbClr val="6C0000"/>
                </a:solidFill>
                <a:latin typeface="Proxima Nova Rg" panose="02000506030000020004" pitchFamily="2" charset="77"/>
                <a:ea typeface="+mn-ea"/>
                <a:cs typeface="+mn-cs"/>
              </a:rPr>
              <a:t>             </a:t>
            </a:r>
            <a:r>
              <a:rPr lang="pt-BR" sz="2400" dirty="0" err="1">
                <a:solidFill>
                  <a:srgbClr val="6C0000"/>
                </a:solidFill>
                <a:latin typeface="Proxima Nova Rg" panose="02000506030000020004" pitchFamily="2" charset="77"/>
                <a:ea typeface="+mn-ea"/>
                <a:cs typeface="+mn-cs"/>
              </a:rPr>
              <a:t>thought</a:t>
            </a:r>
            <a:endParaRPr lang="pt-BR" sz="2400" dirty="0">
              <a:solidFill>
                <a:srgbClr val="6C0000"/>
              </a:solidFill>
              <a:latin typeface="Proxima Nova Rg" panose="02000506030000020004" pitchFamily="2" charset="77"/>
              <a:ea typeface="+mn-ea"/>
              <a:cs typeface="+mn-cs"/>
            </a:endParaRPr>
          </a:p>
        </p:txBody>
      </p:sp>
      <p:sp>
        <p:nvSpPr>
          <p:cNvPr id="6" name="Retângulo 5"/>
          <p:cNvSpPr/>
          <p:nvPr/>
        </p:nvSpPr>
        <p:spPr>
          <a:xfrm>
            <a:off x="1143000" y="6019800"/>
            <a:ext cx="7315200" cy="830997"/>
          </a:xfrm>
          <a:prstGeom prst="rect">
            <a:avLst/>
          </a:prstGeom>
          <a:solidFill>
            <a:schemeClr val="bg1">
              <a:lumMod val="95000"/>
            </a:schemeClr>
          </a:solidFill>
        </p:spPr>
        <p:txBody>
          <a:bodyPr>
            <a:spAutoFit/>
          </a:bodyPr>
          <a:lstStyle/>
          <a:p>
            <a:pPr>
              <a:defRPr/>
            </a:pPr>
            <a:r>
              <a:rPr lang="pt-BR" sz="2400" dirty="0">
                <a:solidFill>
                  <a:srgbClr val="000066"/>
                </a:solidFill>
                <a:latin typeface="Proxima Nova Rg" panose="02000506030000020004" pitchFamily="2" charset="77"/>
                <a:cs typeface="+mn-cs"/>
              </a:rPr>
              <a:t>Evite as </a:t>
            </a:r>
            <a:r>
              <a:rPr lang="pt-BR" sz="2400" dirty="0" err="1">
                <a:solidFill>
                  <a:srgbClr val="000066"/>
                </a:solidFill>
                <a:latin typeface="Proxima Nova Rg" panose="02000506030000020004" pitchFamily="2" charset="77"/>
                <a:cs typeface="+mn-cs"/>
              </a:rPr>
              <a:t>nominalizações</a:t>
            </a:r>
            <a:r>
              <a:rPr lang="pt-BR" sz="2400" dirty="0">
                <a:solidFill>
                  <a:srgbClr val="000066"/>
                </a:solidFill>
                <a:latin typeface="Proxima Nova Rg" panose="02000506030000020004" pitchFamily="2" charset="77"/>
                <a:cs typeface="+mn-cs"/>
              </a:rPr>
              <a:t>. Use sempre os verbos originais.  </a:t>
            </a:r>
            <a:endParaRPr lang="en-US" sz="2400" dirty="0">
              <a:solidFill>
                <a:srgbClr val="000066"/>
              </a:solidFill>
              <a:latin typeface="Proxima Nova Rg" panose="02000506030000020004" pitchFamily="2" charset="77"/>
              <a:cs typeface="+mn-cs"/>
            </a:endParaRPr>
          </a:p>
        </p:txBody>
      </p:sp>
      <p:sp>
        <p:nvSpPr>
          <p:cNvPr id="7" name="Retângulo 6"/>
          <p:cNvSpPr/>
          <p:nvPr/>
        </p:nvSpPr>
        <p:spPr>
          <a:xfrm>
            <a:off x="990600" y="1295400"/>
            <a:ext cx="7086600" cy="461963"/>
          </a:xfrm>
          <a:prstGeom prst="rect">
            <a:avLst/>
          </a:prstGeom>
          <a:solidFill>
            <a:schemeClr val="bg1">
              <a:lumMod val="95000"/>
            </a:schemeClr>
          </a:solidFill>
        </p:spPr>
        <p:txBody>
          <a:bodyPr>
            <a:spAutoFit/>
          </a:bodyPr>
          <a:lstStyle/>
          <a:p>
            <a:pPr>
              <a:defRPr/>
            </a:pPr>
            <a:r>
              <a:rPr lang="pt-BR" sz="2400" dirty="0" err="1">
                <a:solidFill>
                  <a:srgbClr val="000066"/>
                </a:solidFill>
                <a:latin typeface="Proxima Nova Rg" panose="02000506030000020004" pitchFamily="2" charset="77"/>
                <a:cs typeface="+mn-cs"/>
              </a:rPr>
              <a:t>Nominalizações</a:t>
            </a:r>
            <a:r>
              <a:rPr lang="pt-BR" sz="2400" dirty="0">
                <a:solidFill>
                  <a:srgbClr val="000066"/>
                </a:solidFill>
                <a:latin typeface="Proxima Nova Rg" panose="02000506030000020004" pitchFamily="2" charset="77"/>
                <a:cs typeface="+mn-cs"/>
              </a:rPr>
              <a:t>: substantivos derivados de verbos  </a:t>
            </a:r>
            <a:endParaRPr lang="en-US" sz="2400" dirty="0">
              <a:solidFill>
                <a:srgbClr val="000066"/>
              </a:solidFill>
              <a:latin typeface="Proxima Nova Rg" panose="02000506030000020004" pitchFamily="2" charset="77"/>
              <a:cs typeface="+mn-cs"/>
            </a:endParaRPr>
          </a:p>
        </p:txBody>
      </p:sp>
    </p:spTree>
    <p:extLst>
      <p:ext uri="{BB962C8B-B14F-4D97-AF65-F5344CB8AC3E}">
        <p14:creationId xmlns:p14="http://schemas.microsoft.com/office/powerpoint/2010/main" val="8767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pt-BR" dirty="0"/>
              <a:t>Verbos e palavras simples onde couber</a:t>
            </a:r>
          </a:p>
        </p:txBody>
      </p:sp>
      <p:sp>
        <p:nvSpPr>
          <p:cNvPr id="36867" name="Rectangle 3"/>
          <p:cNvSpPr>
            <a:spLocks noGrp="1" noChangeArrowheads="1"/>
          </p:cNvSpPr>
          <p:nvPr>
            <p:ph type="body" idx="1"/>
          </p:nvPr>
        </p:nvSpPr>
        <p:spPr>
          <a:xfrm>
            <a:off x="609600" y="1295400"/>
            <a:ext cx="8229600" cy="5257800"/>
          </a:xfrm>
          <a:solidFill>
            <a:schemeClr val="bg1">
              <a:lumMod val="95000"/>
            </a:schemeClr>
          </a:solidFill>
        </p:spPr>
        <p:txBody>
          <a:bodyPr/>
          <a:lstStyle/>
          <a:p>
            <a:pPr eaLnBrk="1" hangingPunct="1">
              <a:buFont typeface="Wingdings" charset="0"/>
              <a:buNone/>
              <a:defRPr/>
            </a:pPr>
            <a:r>
              <a:rPr lang="pt-BR" dirty="0">
                <a:cs typeface="+mn-cs"/>
              </a:rPr>
              <a:t>	</a:t>
            </a:r>
            <a:r>
              <a:rPr lang="pt-BR" dirty="0" err="1">
                <a:solidFill>
                  <a:srgbClr val="000066"/>
                </a:solidFill>
                <a:cs typeface="+mn-cs"/>
              </a:rPr>
              <a:t>This</a:t>
            </a:r>
            <a:r>
              <a:rPr lang="pt-BR" dirty="0">
                <a:solidFill>
                  <a:srgbClr val="000066"/>
                </a:solidFill>
                <a:cs typeface="+mn-cs"/>
              </a:rPr>
              <a:t> </a:t>
            </a:r>
            <a:r>
              <a:rPr lang="pt-BR" dirty="0" err="1">
                <a:solidFill>
                  <a:srgbClr val="C00000"/>
                </a:solidFill>
                <a:cs typeface="+mn-cs"/>
              </a:rPr>
              <a:t>demonstrates</a:t>
            </a:r>
            <a:r>
              <a:rPr lang="pt-BR" dirty="0">
                <a:solidFill>
                  <a:srgbClr val="000066"/>
                </a:solidFill>
                <a:cs typeface="+mn-cs"/>
              </a:rPr>
              <a:t> </a:t>
            </a:r>
            <a:r>
              <a:rPr lang="pt-BR" dirty="0" err="1">
                <a:solidFill>
                  <a:srgbClr val="000066"/>
                </a:solidFill>
                <a:cs typeface="+mn-cs"/>
              </a:rPr>
              <a:t>an</a:t>
            </a:r>
            <a:r>
              <a:rPr lang="pt-BR" dirty="0">
                <a:solidFill>
                  <a:srgbClr val="000066"/>
                </a:solidFill>
                <a:cs typeface="+mn-cs"/>
              </a:rPr>
              <a:t> </a:t>
            </a:r>
            <a:r>
              <a:rPr lang="pt-BR" dirty="0" err="1">
                <a:solidFill>
                  <a:srgbClr val="C00000"/>
                </a:solidFill>
                <a:cs typeface="+mn-cs"/>
              </a:rPr>
              <a:t>understanding</a:t>
            </a:r>
            <a:r>
              <a:rPr lang="pt-BR" dirty="0">
                <a:solidFill>
                  <a:srgbClr val="000066"/>
                </a:solidFill>
                <a:cs typeface="+mn-cs"/>
              </a:rPr>
              <a:t> </a:t>
            </a:r>
            <a:r>
              <a:rPr lang="pt-BR" dirty="0" err="1">
                <a:solidFill>
                  <a:srgbClr val="000066"/>
                </a:solidFill>
                <a:cs typeface="+mn-cs"/>
              </a:rPr>
              <a:t>of</a:t>
            </a:r>
            <a:r>
              <a:rPr lang="pt-BR" dirty="0">
                <a:solidFill>
                  <a:srgbClr val="000066"/>
                </a:solidFill>
                <a:cs typeface="+mn-cs"/>
              </a:rPr>
              <a:t> </a:t>
            </a:r>
            <a:r>
              <a:rPr lang="pt-BR" dirty="0" err="1">
                <a:solidFill>
                  <a:srgbClr val="000066"/>
                </a:solidFill>
                <a:cs typeface="+mn-cs"/>
              </a:rPr>
              <a:t>the</a:t>
            </a:r>
            <a:r>
              <a:rPr lang="pt-BR" dirty="0">
                <a:solidFill>
                  <a:srgbClr val="000066"/>
                </a:solidFill>
                <a:cs typeface="+mn-cs"/>
              </a:rPr>
              <a:t> </a:t>
            </a:r>
            <a:r>
              <a:rPr lang="pt-BR" dirty="0" err="1">
                <a:solidFill>
                  <a:srgbClr val="000066"/>
                </a:solidFill>
                <a:cs typeface="+mn-cs"/>
              </a:rPr>
              <a:t>history</a:t>
            </a:r>
            <a:r>
              <a:rPr lang="pt-BR" dirty="0">
                <a:solidFill>
                  <a:srgbClr val="000066"/>
                </a:solidFill>
                <a:cs typeface="+mn-cs"/>
              </a:rPr>
              <a:t>, </a:t>
            </a:r>
            <a:r>
              <a:rPr lang="pt-BR" dirty="0" err="1">
                <a:solidFill>
                  <a:srgbClr val="C00000"/>
                </a:solidFill>
                <a:cs typeface="+mn-cs"/>
              </a:rPr>
              <a:t>diversity</a:t>
            </a:r>
            <a:r>
              <a:rPr lang="pt-BR" dirty="0">
                <a:solidFill>
                  <a:srgbClr val="C00000"/>
                </a:solidFill>
                <a:cs typeface="+mn-cs"/>
              </a:rPr>
              <a:t> </a:t>
            </a:r>
            <a:r>
              <a:rPr lang="pt-BR" dirty="0" err="1">
                <a:solidFill>
                  <a:srgbClr val="000066"/>
                </a:solidFill>
                <a:cs typeface="+mn-cs"/>
              </a:rPr>
              <a:t>and</a:t>
            </a:r>
            <a:r>
              <a:rPr lang="pt-BR" dirty="0">
                <a:solidFill>
                  <a:srgbClr val="000066"/>
                </a:solidFill>
                <a:cs typeface="+mn-cs"/>
              </a:rPr>
              <a:t> </a:t>
            </a:r>
            <a:r>
              <a:rPr lang="pt-BR" dirty="0" err="1">
                <a:solidFill>
                  <a:srgbClr val="C00000"/>
                </a:solidFill>
                <a:cs typeface="+mn-cs"/>
              </a:rPr>
              <a:t>commonality</a:t>
            </a:r>
            <a:r>
              <a:rPr lang="pt-BR" dirty="0">
                <a:solidFill>
                  <a:srgbClr val="000066"/>
                </a:solidFill>
                <a:cs typeface="+mn-cs"/>
              </a:rPr>
              <a:t> </a:t>
            </a:r>
            <a:r>
              <a:rPr lang="pt-BR" dirty="0" err="1">
                <a:solidFill>
                  <a:srgbClr val="000066"/>
                </a:solidFill>
                <a:cs typeface="+mn-cs"/>
              </a:rPr>
              <a:t>of</a:t>
            </a:r>
            <a:r>
              <a:rPr lang="pt-BR" dirty="0">
                <a:solidFill>
                  <a:srgbClr val="000066"/>
                </a:solidFill>
                <a:cs typeface="+mn-cs"/>
              </a:rPr>
              <a:t> </a:t>
            </a:r>
            <a:r>
              <a:rPr lang="pt-BR" dirty="0" err="1">
                <a:solidFill>
                  <a:srgbClr val="000066"/>
                </a:solidFill>
                <a:cs typeface="+mn-cs"/>
              </a:rPr>
              <a:t>the</a:t>
            </a:r>
            <a:r>
              <a:rPr lang="pt-BR" dirty="0">
                <a:solidFill>
                  <a:srgbClr val="000066"/>
                </a:solidFill>
                <a:cs typeface="+mn-cs"/>
              </a:rPr>
              <a:t> </a:t>
            </a:r>
            <a:r>
              <a:rPr lang="pt-BR" dirty="0" err="1">
                <a:solidFill>
                  <a:srgbClr val="C00000"/>
                </a:solidFill>
                <a:cs typeface="+mn-cs"/>
              </a:rPr>
              <a:t>peoples</a:t>
            </a:r>
            <a:r>
              <a:rPr lang="pt-BR" dirty="0">
                <a:solidFill>
                  <a:srgbClr val="000066"/>
                </a:solidFill>
                <a:cs typeface="+mn-cs"/>
              </a:rPr>
              <a:t> </a:t>
            </a:r>
            <a:r>
              <a:rPr lang="pt-BR" dirty="0" err="1">
                <a:solidFill>
                  <a:srgbClr val="000066"/>
                </a:solidFill>
                <a:cs typeface="+mn-cs"/>
              </a:rPr>
              <a:t>of</a:t>
            </a:r>
            <a:r>
              <a:rPr lang="pt-BR" dirty="0">
                <a:solidFill>
                  <a:srgbClr val="000066"/>
                </a:solidFill>
                <a:cs typeface="+mn-cs"/>
              </a:rPr>
              <a:t> </a:t>
            </a:r>
            <a:r>
              <a:rPr lang="pt-BR" dirty="0" err="1">
                <a:solidFill>
                  <a:srgbClr val="000066"/>
                </a:solidFill>
                <a:cs typeface="+mn-cs"/>
              </a:rPr>
              <a:t>the</a:t>
            </a:r>
            <a:r>
              <a:rPr lang="pt-BR" dirty="0">
                <a:solidFill>
                  <a:srgbClr val="000066"/>
                </a:solidFill>
                <a:cs typeface="+mn-cs"/>
              </a:rPr>
              <a:t> </a:t>
            </a:r>
            <a:r>
              <a:rPr lang="pt-BR" dirty="0" err="1">
                <a:solidFill>
                  <a:srgbClr val="000066"/>
                </a:solidFill>
                <a:cs typeface="+mn-cs"/>
              </a:rPr>
              <a:t>nation</a:t>
            </a:r>
            <a:r>
              <a:rPr lang="pt-BR" dirty="0">
                <a:solidFill>
                  <a:srgbClr val="000066"/>
                </a:solidFill>
                <a:cs typeface="+mn-cs"/>
              </a:rPr>
              <a:t>, </a:t>
            </a:r>
            <a:r>
              <a:rPr lang="pt-BR" dirty="0" err="1">
                <a:solidFill>
                  <a:srgbClr val="000066"/>
                </a:solidFill>
                <a:cs typeface="+mn-cs"/>
              </a:rPr>
              <a:t>the</a:t>
            </a:r>
            <a:r>
              <a:rPr lang="pt-BR" dirty="0">
                <a:solidFill>
                  <a:srgbClr val="000066"/>
                </a:solidFill>
                <a:cs typeface="+mn-cs"/>
              </a:rPr>
              <a:t> </a:t>
            </a:r>
            <a:r>
              <a:rPr lang="pt-BR" dirty="0">
                <a:solidFill>
                  <a:srgbClr val="C00000"/>
                </a:solidFill>
                <a:cs typeface="+mn-cs"/>
              </a:rPr>
              <a:t>reality</a:t>
            </a:r>
            <a:r>
              <a:rPr lang="pt-BR" dirty="0">
                <a:solidFill>
                  <a:srgbClr val="000066"/>
                </a:solidFill>
                <a:cs typeface="+mn-cs"/>
              </a:rPr>
              <a:t> </a:t>
            </a:r>
            <a:r>
              <a:rPr lang="pt-BR" dirty="0" err="1">
                <a:solidFill>
                  <a:srgbClr val="000066"/>
                </a:solidFill>
                <a:cs typeface="+mn-cs"/>
              </a:rPr>
              <a:t>of</a:t>
            </a:r>
            <a:r>
              <a:rPr lang="pt-BR" dirty="0">
                <a:solidFill>
                  <a:srgbClr val="000066"/>
                </a:solidFill>
                <a:cs typeface="+mn-cs"/>
              </a:rPr>
              <a:t> </a:t>
            </a:r>
            <a:r>
              <a:rPr lang="pt-BR" dirty="0" err="1">
                <a:solidFill>
                  <a:srgbClr val="C00000"/>
                </a:solidFill>
                <a:cs typeface="+mn-cs"/>
              </a:rPr>
              <a:t>human</a:t>
            </a:r>
            <a:r>
              <a:rPr lang="pt-BR" dirty="0">
                <a:solidFill>
                  <a:srgbClr val="C00000"/>
                </a:solidFill>
                <a:cs typeface="+mn-cs"/>
              </a:rPr>
              <a:t> </a:t>
            </a:r>
            <a:r>
              <a:rPr lang="pt-BR" dirty="0" err="1">
                <a:solidFill>
                  <a:srgbClr val="C00000"/>
                </a:solidFill>
                <a:cs typeface="+mn-cs"/>
              </a:rPr>
              <a:t>interdependence</a:t>
            </a:r>
            <a:r>
              <a:rPr lang="pt-BR" dirty="0">
                <a:solidFill>
                  <a:srgbClr val="000066"/>
                </a:solidFill>
                <a:cs typeface="+mn-cs"/>
              </a:rPr>
              <a:t>, </a:t>
            </a:r>
            <a:r>
              <a:rPr lang="pt-BR" dirty="0" err="1">
                <a:solidFill>
                  <a:srgbClr val="000066"/>
                </a:solidFill>
                <a:cs typeface="+mn-cs"/>
              </a:rPr>
              <a:t>the</a:t>
            </a:r>
            <a:r>
              <a:rPr lang="pt-BR" dirty="0">
                <a:solidFill>
                  <a:srgbClr val="000066"/>
                </a:solidFill>
                <a:cs typeface="+mn-cs"/>
              </a:rPr>
              <a:t> </a:t>
            </a:r>
            <a:r>
              <a:rPr lang="pt-BR" dirty="0" err="1">
                <a:solidFill>
                  <a:srgbClr val="C00000"/>
                </a:solidFill>
                <a:cs typeface="+mn-cs"/>
              </a:rPr>
              <a:t>need</a:t>
            </a:r>
            <a:r>
              <a:rPr lang="pt-BR" dirty="0">
                <a:solidFill>
                  <a:srgbClr val="C00000"/>
                </a:solidFill>
                <a:cs typeface="+mn-cs"/>
              </a:rPr>
              <a:t> for global </a:t>
            </a:r>
            <a:r>
              <a:rPr lang="pt-BR" dirty="0" err="1">
                <a:solidFill>
                  <a:srgbClr val="C00000"/>
                </a:solidFill>
                <a:cs typeface="+mn-cs"/>
              </a:rPr>
              <a:t>cooperation</a:t>
            </a:r>
            <a:r>
              <a:rPr lang="pt-BR" dirty="0">
                <a:solidFill>
                  <a:srgbClr val="000066"/>
                </a:solidFill>
                <a:cs typeface="+mn-cs"/>
              </a:rPr>
              <a:t>, </a:t>
            </a:r>
            <a:r>
              <a:rPr lang="pt-BR" dirty="0" err="1">
                <a:solidFill>
                  <a:srgbClr val="000066"/>
                </a:solidFill>
                <a:cs typeface="+mn-cs"/>
              </a:rPr>
              <a:t>and</a:t>
            </a:r>
            <a:r>
              <a:rPr lang="pt-BR" dirty="0">
                <a:solidFill>
                  <a:srgbClr val="000066"/>
                </a:solidFill>
                <a:cs typeface="+mn-cs"/>
              </a:rPr>
              <a:t> a </a:t>
            </a:r>
            <a:r>
              <a:rPr lang="pt-BR" dirty="0">
                <a:solidFill>
                  <a:srgbClr val="C00000"/>
                </a:solidFill>
                <a:cs typeface="+mn-cs"/>
              </a:rPr>
              <a:t>multicultural perspective</a:t>
            </a:r>
            <a:r>
              <a:rPr lang="pt-BR" dirty="0">
                <a:solidFill>
                  <a:srgbClr val="000066"/>
                </a:solidFill>
                <a:cs typeface="+mn-cs"/>
              </a:rPr>
              <a:t>.</a:t>
            </a:r>
          </a:p>
          <a:p>
            <a:pPr eaLnBrk="1" hangingPunct="1">
              <a:defRPr/>
            </a:pPr>
            <a:endParaRPr lang="pt-BR" dirty="0">
              <a:solidFill>
                <a:srgbClr val="000066"/>
              </a:solidFill>
              <a:cs typeface="+mn-cs"/>
            </a:endParaRPr>
          </a:p>
          <a:p>
            <a:pPr eaLnBrk="1" hangingPunct="1">
              <a:buFont typeface="Wingdings" charset="0"/>
              <a:buNone/>
              <a:defRPr/>
            </a:pPr>
            <a:r>
              <a:rPr lang="pt-BR" dirty="0">
                <a:solidFill>
                  <a:srgbClr val="000066"/>
                </a:solidFill>
                <a:cs typeface="+mn-cs"/>
              </a:rPr>
              <a:t>	</a:t>
            </a:r>
          </a:p>
          <a:p>
            <a:pPr eaLnBrk="1" hangingPunct="1">
              <a:buFont typeface="Wingdings" charset="0"/>
              <a:buNone/>
              <a:defRPr/>
            </a:pPr>
            <a:r>
              <a:rPr lang="pt-BR" dirty="0">
                <a:solidFill>
                  <a:srgbClr val="000066"/>
                </a:solidFill>
                <a:cs typeface="+mn-cs"/>
              </a:rPr>
              <a:t>	</a:t>
            </a:r>
          </a:p>
        </p:txBody>
      </p:sp>
      <p:pic>
        <p:nvPicPr>
          <p:cNvPr id="2" name="Picture 8" descr="http://artesanatonatal.net/wp-content/uploads/2009/06/tesour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343400"/>
            <a:ext cx="17526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510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pt-BR" dirty="0"/>
              <a:t>Verbos e palavras simples onde couber</a:t>
            </a:r>
          </a:p>
        </p:txBody>
      </p:sp>
      <p:sp>
        <p:nvSpPr>
          <p:cNvPr id="36867" name="Rectangle 3"/>
          <p:cNvSpPr>
            <a:spLocks noGrp="1" noChangeArrowheads="1"/>
          </p:cNvSpPr>
          <p:nvPr>
            <p:ph type="body" idx="1"/>
          </p:nvPr>
        </p:nvSpPr>
        <p:spPr>
          <a:xfrm>
            <a:off x="609600" y="1295400"/>
            <a:ext cx="8229600" cy="5257800"/>
          </a:xfrm>
          <a:solidFill>
            <a:schemeClr val="bg1">
              <a:lumMod val="95000"/>
            </a:schemeClr>
          </a:solidFill>
        </p:spPr>
        <p:txBody>
          <a:bodyPr/>
          <a:lstStyle/>
          <a:p>
            <a:pPr eaLnBrk="1" hangingPunct="1">
              <a:buFont typeface="Wingdings" pitchFamily="2" charset="2"/>
              <a:buNone/>
              <a:defRPr/>
            </a:pPr>
            <a:r>
              <a:rPr lang="pt-BR">
                <a:ea typeface="+mn-ea"/>
                <a:cs typeface="+mn-cs"/>
              </a:rPr>
              <a:t>	</a:t>
            </a:r>
            <a:r>
              <a:rPr lang="pt-BR" err="1">
                <a:solidFill>
                  <a:srgbClr val="000066"/>
                </a:solidFill>
                <a:ea typeface="+mn-ea"/>
                <a:cs typeface="+mn-cs"/>
              </a:rPr>
              <a:t>This</a:t>
            </a:r>
            <a:r>
              <a:rPr lang="pt-BR">
                <a:solidFill>
                  <a:srgbClr val="000066"/>
                </a:solidFill>
                <a:ea typeface="+mn-ea"/>
                <a:cs typeface="+mn-cs"/>
              </a:rPr>
              <a:t> </a:t>
            </a:r>
            <a:r>
              <a:rPr lang="pt-BR" err="1">
                <a:solidFill>
                  <a:srgbClr val="C00000"/>
                </a:solidFill>
                <a:ea typeface="+mn-ea"/>
                <a:cs typeface="+mn-cs"/>
              </a:rPr>
              <a:t>demonstrates</a:t>
            </a:r>
            <a:r>
              <a:rPr lang="pt-BR">
                <a:solidFill>
                  <a:srgbClr val="000066"/>
                </a:solidFill>
                <a:ea typeface="+mn-ea"/>
                <a:cs typeface="+mn-cs"/>
              </a:rPr>
              <a:t> </a:t>
            </a:r>
            <a:r>
              <a:rPr lang="pt-BR" err="1">
                <a:solidFill>
                  <a:srgbClr val="000066"/>
                </a:solidFill>
                <a:ea typeface="+mn-ea"/>
                <a:cs typeface="+mn-cs"/>
              </a:rPr>
              <a:t>an</a:t>
            </a:r>
            <a:r>
              <a:rPr lang="pt-BR">
                <a:solidFill>
                  <a:srgbClr val="000066"/>
                </a:solidFill>
                <a:ea typeface="+mn-ea"/>
                <a:cs typeface="+mn-cs"/>
              </a:rPr>
              <a:t> </a:t>
            </a:r>
            <a:r>
              <a:rPr lang="pt-BR" err="1">
                <a:solidFill>
                  <a:srgbClr val="C00000"/>
                </a:solidFill>
                <a:ea typeface="+mn-ea"/>
                <a:cs typeface="+mn-cs"/>
              </a:rPr>
              <a:t>understanding</a:t>
            </a:r>
            <a:r>
              <a:rPr lang="pt-BR">
                <a:solidFill>
                  <a:srgbClr val="000066"/>
                </a:solidFill>
                <a:ea typeface="+mn-ea"/>
                <a:cs typeface="+mn-cs"/>
              </a:rPr>
              <a:t> </a:t>
            </a:r>
            <a:r>
              <a:rPr lang="pt-BR" err="1">
                <a:solidFill>
                  <a:srgbClr val="000066"/>
                </a:solidFill>
                <a:ea typeface="+mn-ea"/>
                <a:cs typeface="+mn-cs"/>
              </a:rPr>
              <a:t>of</a:t>
            </a:r>
            <a:r>
              <a:rPr lang="pt-BR">
                <a:solidFill>
                  <a:srgbClr val="000066"/>
                </a:solidFill>
                <a:ea typeface="+mn-ea"/>
                <a:cs typeface="+mn-cs"/>
              </a:rPr>
              <a:t> </a:t>
            </a:r>
            <a:r>
              <a:rPr lang="pt-BR" err="1">
                <a:solidFill>
                  <a:srgbClr val="000066"/>
                </a:solidFill>
                <a:ea typeface="+mn-ea"/>
                <a:cs typeface="+mn-cs"/>
              </a:rPr>
              <a:t>the</a:t>
            </a:r>
            <a:r>
              <a:rPr lang="pt-BR">
                <a:solidFill>
                  <a:srgbClr val="000066"/>
                </a:solidFill>
                <a:ea typeface="+mn-ea"/>
                <a:cs typeface="+mn-cs"/>
              </a:rPr>
              <a:t> </a:t>
            </a:r>
            <a:r>
              <a:rPr lang="pt-BR" err="1">
                <a:solidFill>
                  <a:srgbClr val="000066"/>
                </a:solidFill>
                <a:ea typeface="+mn-ea"/>
                <a:cs typeface="+mn-cs"/>
              </a:rPr>
              <a:t>history</a:t>
            </a:r>
            <a:r>
              <a:rPr lang="pt-BR">
                <a:solidFill>
                  <a:srgbClr val="000066"/>
                </a:solidFill>
                <a:ea typeface="+mn-ea"/>
                <a:cs typeface="+mn-cs"/>
              </a:rPr>
              <a:t>, </a:t>
            </a:r>
            <a:r>
              <a:rPr lang="pt-BR" err="1">
                <a:solidFill>
                  <a:srgbClr val="C00000"/>
                </a:solidFill>
                <a:ea typeface="+mn-ea"/>
                <a:cs typeface="+mn-cs"/>
              </a:rPr>
              <a:t>diversity</a:t>
            </a:r>
            <a:r>
              <a:rPr lang="pt-BR">
                <a:solidFill>
                  <a:srgbClr val="C00000"/>
                </a:solidFill>
                <a:ea typeface="+mn-ea"/>
                <a:cs typeface="+mn-cs"/>
              </a:rPr>
              <a:t> </a:t>
            </a:r>
            <a:r>
              <a:rPr lang="pt-BR" err="1">
                <a:solidFill>
                  <a:srgbClr val="000066"/>
                </a:solidFill>
                <a:ea typeface="+mn-ea"/>
                <a:cs typeface="+mn-cs"/>
              </a:rPr>
              <a:t>and</a:t>
            </a:r>
            <a:r>
              <a:rPr lang="pt-BR">
                <a:solidFill>
                  <a:srgbClr val="000066"/>
                </a:solidFill>
                <a:ea typeface="+mn-ea"/>
                <a:cs typeface="+mn-cs"/>
              </a:rPr>
              <a:t> </a:t>
            </a:r>
            <a:r>
              <a:rPr lang="pt-BR" err="1">
                <a:solidFill>
                  <a:srgbClr val="C00000"/>
                </a:solidFill>
                <a:ea typeface="+mn-ea"/>
                <a:cs typeface="+mn-cs"/>
              </a:rPr>
              <a:t>commonality</a:t>
            </a:r>
            <a:r>
              <a:rPr lang="pt-BR">
                <a:solidFill>
                  <a:srgbClr val="000066"/>
                </a:solidFill>
                <a:ea typeface="+mn-ea"/>
                <a:cs typeface="+mn-cs"/>
              </a:rPr>
              <a:t> </a:t>
            </a:r>
            <a:r>
              <a:rPr lang="pt-BR" err="1">
                <a:solidFill>
                  <a:srgbClr val="000066"/>
                </a:solidFill>
                <a:ea typeface="+mn-ea"/>
                <a:cs typeface="+mn-cs"/>
              </a:rPr>
              <a:t>of</a:t>
            </a:r>
            <a:r>
              <a:rPr lang="pt-BR">
                <a:solidFill>
                  <a:srgbClr val="000066"/>
                </a:solidFill>
                <a:ea typeface="+mn-ea"/>
                <a:cs typeface="+mn-cs"/>
              </a:rPr>
              <a:t> </a:t>
            </a:r>
            <a:r>
              <a:rPr lang="pt-BR" err="1">
                <a:solidFill>
                  <a:srgbClr val="000066"/>
                </a:solidFill>
                <a:ea typeface="+mn-ea"/>
                <a:cs typeface="+mn-cs"/>
              </a:rPr>
              <a:t>the</a:t>
            </a:r>
            <a:r>
              <a:rPr lang="pt-BR">
                <a:solidFill>
                  <a:srgbClr val="000066"/>
                </a:solidFill>
                <a:ea typeface="+mn-ea"/>
                <a:cs typeface="+mn-cs"/>
              </a:rPr>
              <a:t> </a:t>
            </a:r>
            <a:r>
              <a:rPr lang="pt-BR" err="1">
                <a:solidFill>
                  <a:srgbClr val="C00000"/>
                </a:solidFill>
                <a:ea typeface="+mn-ea"/>
                <a:cs typeface="+mn-cs"/>
              </a:rPr>
              <a:t>peoples</a:t>
            </a:r>
            <a:r>
              <a:rPr lang="pt-BR">
                <a:solidFill>
                  <a:srgbClr val="000066"/>
                </a:solidFill>
                <a:ea typeface="+mn-ea"/>
                <a:cs typeface="+mn-cs"/>
              </a:rPr>
              <a:t> </a:t>
            </a:r>
            <a:r>
              <a:rPr lang="pt-BR" err="1">
                <a:solidFill>
                  <a:srgbClr val="000066"/>
                </a:solidFill>
                <a:ea typeface="+mn-ea"/>
                <a:cs typeface="+mn-cs"/>
              </a:rPr>
              <a:t>of</a:t>
            </a:r>
            <a:r>
              <a:rPr lang="pt-BR">
                <a:solidFill>
                  <a:srgbClr val="000066"/>
                </a:solidFill>
                <a:ea typeface="+mn-ea"/>
                <a:cs typeface="+mn-cs"/>
              </a:rPr>
              <a:t> </a:t>
            </a:r>
            <a:r>
              <a:rPr lang="pt-BR" err="1">
                <a:solidFill>
                  <a:srgbClr val="000066"/>
                </a:solidFill>
                <a:ea typeface="+mn-ea"/>
                <a:cs typeface="+mn-cs"/>
              </a:rPr>
              <a:t>the</a:t>
            </a:r>
            <a:r>
              <a:rPr lang="pt-BR">
                <a:solidFill>
                  <a:srgbClr val="000066"/>
                </a:solidFill>
                <a:ea typeface="+mn-ea"/>
                <a:cs typeface="+mn-cs"/>
              </a:rPr>
              <a:t> </a:t>
            </a:r>
            <a:r>
              <a:rPr lang="pt-BR" err="1">
                <a:solidFill>
                  <a:srgbClr val="000066"/>
                </a:solidFill>
                <a:ea typeface="+mn-ea"/>
                <a:cs typeface="+mn-cs"/>
              </a:rPr>
              <a:t>nation</a:t>
            </a:r>
            <a:r>
              <a:rPr lang="pt-BR">
                <a:solidFill>
                  <a:srgbClr val="000066"/>
                </a:solidFill>
                <a:ea typeface="+mn-ea"/>
                <a:cs typeface="+mn-cs"/>
              </a:rPr>
              <a:t>, </a:t>
            </a:r>
            <a:r>
              <a:rPr lang="pt-BR" err="1">
                <a:solidFill>
                  <a:srgbClr val="000066"/>
                </a:solidFill>
                <a:ea typeface="+mn-ea"/>
                <a:cs typeface="+mn-cs"/>
              </a:rPr>
              <a:t>the</a:t>
            </a:r>
            <a:r>
              <a:rPr lang="pt-BR">
                <a:solidFill>
                  <a:srgbClr val="000066"/>
                </a:solidFill>
                <a:ea typeface="+mn-ea"/>
                <a:cs typeface="+mn-cs"/>
              </a:rPr>
              <a:t> </a:t>
            </a:r>
            <a:r>
              <a:rPr lang="pt-BR">
                <a:solidFill>
                  <a:srgbClr val="C00000"/>
                </a:solidFill>
                <a:ea typeface="+mn-ea"/>
                <a:cs typeface="+mn-cs"/>
              </a:rPr>
              <a:t>reality</a:t>
            </a:r>
            <a:r>
              <a:rPr lang="pt-BR">
                <a:solidFill>
                  <a:srgbClr val="000066"/>
                </a:solidFill>
                <a:ea typeface="+mn-ea"/>
                <a:cs typeface="+mn-cs"/>
              </a:rPr>
              <a:t> </a:t>
            </a:r>
            <a:r>
              <a:rPr lang="pt-BR" err="1">
                <a:solidFill>
                  <a:srgbClr val="000066"/>
                </a:solidFill>
                <a:ea typeface="+mn-ea"/>
                <a:cs typeface="+mn-cs"/>
              </a:rPr>
              <a:t>of</a:t>
            </a:r>
            <a:r>
              <a:rPr lang="pt-BR">
                <a:solidFill>
                  <a:srgbClr val="000066"/>
                </a:solidFill>
                <a:ea typeface="+mn-ea"/>
                <a:cs typeface="+mn-cs"/>
              </a:rPr>
              <a:t> </a:t>
            </a:r>
            <a:r>
              <a:rPr lang="pt-BR" err="1">
                <a:solidFill>
                  <a:srgbClr val="C00000"/>
                </a:solidFill>
                <a:ea typeface="+mn-ea"/>
                <a:cs typeface="+mn-cs"/>
              </a:rPr>
              <a:t>human</a:t>
            </a:r>
            <a:r>
              <a:rPr lang="pt-BR">
                <a:solidFill>
                  <a:srgbClr val="C00000"/>
                </a:solidFill>
                <a:ea typeface="+mn-ea"/>
                <a:cs typeface="+mn-cs"/>
              </a:rPr>
              <a:t> </a:t>
            </a:r>
            <a:r>
              <a:rPr lang="pt-BR" err="1">
                <a:solidFill>
                  <a:srgbClr val="C00000"/>
                </a:solidFill>
                <a:ea typeface="+mn-ea"/>
                <a:cs typeface="+mn-cs"/>
              </a:rPr>
              <a:t>interdependence</a:t>
            </a:r>
            <a:r>
              <a:rPr lang="pt-BR">
                <a:solidFill>
                  <a:srgbClr val="000066"/>
                </a:solidFill>
                <a:ea typeface="+mn-ea"/>
                <a:cs typeface="+mn-cs"/>
              </a:rPr>
              <a:t>, </a:t>
            </a:r>
            <a:r>
              <a:rPr lang="pt-BR" err="1">
                <a:solidFill>
                  <a:srgbClr val="000066"/>
                </a:solidFill>
                <a:ea typeface="+mn-ea"/>
                <a:cs typeface="+mn-cs"/>
              </a:rPr>
              <a:t>the</a:t>
            </a:r>
            <a:r>
              <a:rPr lang="pt-BR">
                <a:solidFill>
                  <a:srgbClr val="000066"/>
                </a:solidFill>
                <a:ea typeface="+mn-ea"/>
                <a:cs typeface="+mn-cs"/>
              </a:rPr>
              <a:t> </a:t>
            </a:r>
            <a:r>
              <a:rPr lang="pt-BR" err="1">
                <a:solidFill>
                  <a:srgbClr val="C00000"/>
                </a:solidFill>
                <a:ea typeface="+mn-ea"/>
                <a:cs typeface="+mn-cs"/>
              </a:rPr>
              <a:t>need</a:t>
            </a:r>
            <a:r>
              <a:rPr lang="pt-BR">
                <a:solidFill>
                  <a:srgbClr val="C00000"/>
                </a:solidFill>
                <a:ea typeface="+mn-ea"/>
                <a:cs typeface="+mn-cs"/>
              </a:rPr>
              <a:t> for global </a:t>
            </a:r>
            <a:r>
              <a:rPr lang="pt-BR" err="1">
                <a:solidFill>
                  <a:srgbClr val="C00000"/>
                </a:solidFill>
                <a:ea typeface="+mn-ea"/>
                <a:cs typeface="+mn-cs"/>
              </a:rPr>
              <a:t>cooperation</a:t>
            </a:r>
            <a:r>
              <a:rPr lang="pt-BR">
                <a:solidFill>
                  <a:srgbClr val="000066"/>
                </a:solidFill>
                <a:ea typeface="+mn-ea"/>
                <a:cs typeface="+mn-cs"/>
              </a:rPr>
              <a:t>, </a:t>
            </a:r>
            <a:r>
              <a:rPr lang="pt-BR" err="1">
                <a:solidFill>
                  <a:srgbClr val="000066"/>
                </a:solidFill>
                <a:ea typeface="+mn-ea"/>
                <a:cs typeface="+mn-cs"/>
              </a:rPr>
              <a:t>and</a:t>
            </a:r>
            <a:r>
              <a:rPr lang="pt-BR">
                <a:solidFill>
                  <a:srgbClr val="000066"/>
                </a:solidFill>
                <a:ea typeface="+mn-ea"/>
                <a:cs typeface="+mn-cs"/>
              </a:rPr>
              <a:t> a </a:t>
            </a:r>
            <a:r>
              <a:rPr lang="pt-BR">
                <a:solidFill>
                  <a:srgbClr val="C00000"/>
                </a:solidFill>
                <a:ea typeface="+mn-ea"/>
                <a:cs typeface="+mn-cs"/>
              </a:rPr>
              <a:t>multicultural perspective</a:t>
            </a:r>
            <a:r>
              <a:rPr lang="pt-BR">
                <a:solidFill>
                  <a:srgbClr val="000066"/>
                </a:solidFill>
                <a:ea typeface="+mn-ea"/>
                <a:cs typeface="+mn-cs"/>
              </a:rPr>
              <a:t>.</a:t>
            </a:r>
          </a:p>
          <a:p>
            <a:pPr eaLnBrk="1" hangingPunct="1">
              <a:buFont typeface="Wingdings" pitchFamily="2" charset="2"/>
              <a:buChar char="n"/>
              <a:defRPr/>
            </a:pPr>
            <a:endParaRPr lang="pt-BR">
              <a:solidFill>
                <a:srgbClr val="000066"/>
              </a:solidFill>
              <a:ea typeface="+mn-ea"/>
              <a:cs typeface="+mn-cs"/>
            </a:endParaRPr>
          </a:p>
          <a:p>
            <a:pPr eaLnBrk="1" hangingPunct="1">
              <a:buFont typeface="Wingdings" pitchFamily="2" charset="2"/>
              <a:buNone/>
              <a:defRPr/>
            </a:pPr>
            <a:r>
              <a:rPr lang="pt-BR">
                <a:solidFill>
                  <a:srgbClr val="000066"/>
                </a:solidFill>
                <a:ea typeface="+mn-ea"/>
                <a:cs typeface="+mn-cs"/>
              </a:rPr>
              <a:t>	</a:t>
            </a:r>
          </a:p>
          <a:p>
            <a:pPr eaLnBrk="1" hangingPunct="1">
              <a:buFont typeface="Wingdings" pitchFamily="2" charset="2"/>
              <a:buNone/>
              <a:defRPr/>
            </a:pPr>
            <a:r>
              <a:rPr lang="pt-BR">
                <a:solidFill>
                  <a:srgbClr val="000066"/>
                </a:solidFill>
                <a:ea typeface="+mn-ea"/>
                <a:cs typeface="+mn-cs"/>
              </a:rPr>
              <a:t>	</a:t>
            </a:r>
            <a:r>
              <a:rPr lang="pt-BR" err="1">
                <a:solidFill>
                  <a:srgbClr val="000066"/>
                </a:solidFill>
                <a:ea typeface="+mn-ea"/>
                <a:cs typeface="+mn-cs"/>
              </a:rPr>
              <a:t>This</a:t>
            </a:r>
            <a:r>
              <a:rPr lang="pt-BR">
                <a:solidFill>
                  <a:srgbClr val="000066"/>
                </a:solidFill>
                <a:ea typeface="+mn-ea"/>
                <a:cs typeface="+mn-cs"/>
              </a:rPr>
              <a:t> </a:t>
            </a:r>
            <a:r>
              <a:rPr lang="pt-BR">
                <a:solidFill>
                  <a:srgbClr val="333300"/>
                </a:solidFill>
                <a:ea typeface="+mn-ea"/>
                <a:cs typeface="+mn-cs"/>
              </a:rPr>
              <a:t>shows</a:t>
            </a:r>
            <a:r>
              <a:rPr lang="pt-BR">
                <a:solidFill>
                  <a:srgbClr val="000066"/>
                </a:solidFill>
                <a:ea typeface="+mn-ea"/>
                <a:cs typeface="+mn-cs"/>
              </a:rPr>
              <a:t> </a:t>
            </a:r>
            <a:r>
              <a:rPr lang="pt-BR" err="1">
                <a:solidFill>
                  <a:srgbClr val="000066"/>
                </a:solidFill>
                <a:ea typeface="+mn-ea"/>
                <a:cs typeface="+mn-cs"/>
              </a:rPr>
              <a:t>we</a:t>
            </a:r>
            <a:r>
              <a:rPr lang="pt-BR">
                <a:solidFill>
                  <a:srgbClr val="000066"/>
                </a:solidFill>
                <a:ea typeface="+mn-ea"/>
                <a:cs typeface="+mn-cs"/>
              </a:rPr>
              <a:t> </a:t>
            </a:r>
            <a:r>
              <a:rPr lang="pt-BR" err="1">
                <a:solidFill>
                  <a:srgbClr val="333300"/>
                </a:solidFill>
                <a:ea typeface="+mn-ea"/>
                <a:cs typeface="+mn-cs"/>
              </a:rPr>
              <a:t>understand</a:t>
            </a:r>
            <a:r>
              <a:rPr lang="pt-BR">
                <a:solidFill>
                  <a:srgbClr val="000066"/>
                </a:solidFill>
                <a:ea typeface="+mn-ea"/>
                <a:cs typeface="+mn-cs"/>
              </a:rPr>
              <a:t> </a:t>
            </a:r>
            <a:r>
              <a:rPr lang="pt-BR" err="1">
                <a:solidFill>
                  <a:srgbClr val="000066"/>
                </a:solidFill>
                <a:ea typeface="+mn-ea"/>
                <a:cs typeface="+mn-cs"/>
              </a:rPr>
              <a:t>why</a:t>
            </a:r>
            <a:r>
              <a:rPr lang="pt-BR">
                <a:solidFill>
                  <a:srgbClr val="000066"/>
                </a:solidFill>
                <a:ea typeface="+mn-ea"/>
                <a:cs typeface="+mn-cs"/>
              </a:rPr>
              <a:t> </a:t>
            </a:r>
            <a:r>
              <a:rPr lang="pt-BR" err="1">
                <a:solidFill>
                  <a:srgbClr val="000066"/>
                </a:solidFill>
                <a:ea typeface="+mn-ea"/>
                <a:cs typeface="+mn-cs"/>
              </a:rPr>
              <a:t>history</a:t>
            </a:r>
            <a:r>
              <a:rPr lang="pt-BR">
                <a:solidFill>
                  <a:srgbClr val="000066"/>
                </a:solidFill>
                <a:ea typeface="+mn-ea"/>
                <a:cs typeface="+mn-cs"/>
              </a:rPr>
              <a:t> </a:t>
            </a:r>
            <a:r>
              <a:rPr lang="pt-BR" err="1">
                <a:solidFill>
                  <a:srgbClr val="000066"/>
                </a:solidFill>
                <a:ea typeface="+mn-ea"/>
                <a:cs typeface="+mn-cs"/>
              </a:rPr>
              <a:t>and</a:t>
            </a:r>
            <a:r>
              <a:rPr lang="pt-BR">
                <a:solidFill>
                  <a:srgbClr val="000066"/>
                </a:solidFill>
                <a:ea typeface="+mn-ea"/>
                <a:cs typeface="+mn-cs"/>
              </a:rPr>
              <a:t> </a:t>
            </a:r>
            <a:r>
              <a:rPr lang="pt-BR" err="1">
                <a:solidFill>
                  <a:srgbClr val="000066"/>
                </a:solidFill>
                <a:ea typeface="+mn-ea"/>
                <a:cs typeface="+mn-cs"/>
              </a:rPr>
              <a:t>common</a:t>
            </a:r>
            <a:r>
              <a:rPr lang="pt-BR">
                <a:solidFill>
                  <a:srgbClr val="000066"/>
                </a:solidFill>
                <a:ea typeface="+mn-ea"/>
                <a:cs typeface="+mn-cs"/>
              </a:rPr>
              <a:t> </a:t>
            </a:r>
            <a:r>
              <a:rPr lang="pt-BR" err="1">
                <a:solidFill>
                  <a:srgbClr val="000066"/>
                </a:solidFill>
                <a:ea typeface="+mn-ea"/>
                <a:cs typeface="+mn-cs"/>
              </a:rPr>
              <a:t>beliefs</a:t>
            </a:r>
            <a:r>
              <a:rPr lang="pt-BR">
                <a:solidFill>
                  <a:srgbClr val="000066"/>
                </a:solidFill>
                <a:ea typeface="+mn-ea"/>
                <a:cs typeface="+mn-cs"/>
              </a:rPr>
              <a:t> in </a:t>
            </a:r>
            <a:r>
              <a:rPr lang="pt-BR" err="1">
                <a:solidFill>
                  <a:srgbClr val="000066"/>
                </a:solidFill>
                <a:ea typeface="+mn-ea"/>
                <a:cs typeface="+mn-cs"/>
              </a:rPr>
              <a:t>each</a:t>
            </a:r>
            <a:r>
              <a:rPr lang="pt-BR">
                <a:solidFill>
                  <a:srgbClr val="000066"/>
                </a:solidFill>
                <a:ea typeface="+mn-ea"/>
                <a:cs typeface="+mn-cs"/>
              </a:rPr>
              <a:t> </a:t>
            </a:r>
            <a:r>
              <a:rPr lang="pt-BR" err="1">
                <a:solidFill>
                  <a:srgbClr val="000066"/>
                </a:solidFill>
                <a:ea typeface="+mn-ea"/>
                <a:cs typeface="+mn-cs"/>
              </a:rPr>
              <a:t>nation</a:t>
            </a:r>
            <a:r>
              <a:rPr lang="pt-BR">
                <a:solidFill>
                  <a:srgbClr val="000066"/>
                </a:solidFill>
                <a:ea typeface="+mn-ea"/>
                <a:cs typeface="+mn-cs"/>
              </a:rPr>
              <a:t> </a:t>
            </a:r>
            <a:r>
              <a:rPr lang="pt-BR" err="1">
                <a:solidFill>
                  <a:srgbClr val="333300"/>
                </a:solidFill>
                <a:ea typeface="+mn-ea"/>
                <a:cs typeface="+mn-cs"/>
              </a:rPr>
              <a:t>matter</a:t>
            </a:r>
            <a:r>
              <a:rPr lang="pt-BR">
                <a:solidFill>
                  <a:srgbClr val="333300"/>
                </a:solidFill>
                <a:ea typeface="+mn-ea"/>
                <a:cs typeface="+mn-cs"/>
              </a:rPr>
              <a:t>.</a:t>
            </a:r>
            <a:r>
              <a:rPr lang="pt-BR">
                <a:solidFill>
                  <a:srgbClr val="000066"/>
                </a:solidFill>
                <a:ea typeface="+mn-ea"/>
                <a:cs typeface="+mn-cs"/>
              </a:rPr>
              <a:t> </a:t>
            </a:r>
            <a:r>
              <a:rPr lang="pt-BR" err="1">
                <a:solidFill>
                  <a:srgbClr val="000066"/>
                </a:solidFill>
                <a:ea typeface="+mn-ea"/>
                <a:cs typeface="+mn-cs"/>
              </a:rPr>
              <a:t>Across</a:t>
            </a:r>
            <a:r>
              <a:rPr lang="pt-BR">
                <a:solidFill>
                  <a:srgbClr val="000066"/>
                </a:solidFill>
                <a:ea typeface="+mn-ea"/>
                <a:cs typeface="+mn-cs"/>
              </a:rPr>
              <a:t> </a:t>
            </a:r>
            <a:r>
              <a:rPr lang="pt-BR" err="1">
                <a:solidFill>
                  <a:srgbClr val="000066"/>
                </a:solidFill>
                <a:ea typeface="+mn-ea"/>
                <a:cs typeface="+mn-cs"/>
              </a:rPr>
              <a:t>the</a:t>
            </a:r>
            <a:r>
              <a:rPr lang="pt-BR">
                <a:solidFill>
                  <a:srgbClr val="000066"/>
                </a:solidFill>
                <a:ea typeface="+mn-ea"/>
                <a:cs typeface="+mn-cs"/>
              </a:rPr>
              <a:t> world, </a:t>
            </a:r>
            <a:r>
              <a:rPr lang="pt-BR" err="1">
                <a:solidFill>
                  <a:srgbClr val="000066"/>
                </a:solidFill>
                <a:ea typeface="+mn-ea"/>
                <a:cs typeface="+mn-cs"/>
              </a:rPr>
              <a:t>people</a:t>
            </a:r>
            <a:r>
              <a:rPr lang="pt-BR">
                <a:solidFill>
                  <a:srgbClr val="000066"/>
                </a:solidFill>
                <a:ea typeface="+mn-ea"/>
                <a:cs typeface="+mn-cs"/>
              </a:rPr>
              <a:t> </a:t>
            </a:r>
            <a:r>
              <a:rPr lang="pt-BR" err="1">
                <a:solidFill>
                  <a:srgbClr val="333300"/>
                </a:solidFill>
                <a:ea typeface="+mn-ea"/>
                <a:cs typeface="+mn-cs"/>
              </a:rPr>
              <a:t>need</a:t>
            </a:r>
            <a:r>
              <a:rPr lang="pt-BR">
                <a:solidFill>
                  <a:srgbClr val="333300"/>
                </a:solidFill>
                <a:ea typeface="+mn-ea"/>
                <a:cs typeface="+mn-cs"/>
              </a:rPr>
              <a:t> to work </a:t>
            </a:r>
            <a:r>
              <a:rPr lang="pt-BR" err="1">
                <a:solidFill>
                  <a:srgbClr val="333300"/>
                </a:solidFill>
                <a:ea typeface="+mn-ea"/>
                <a:cs typeface="+mn-cs"/>
              </a:rPr>
              <a:t>together</a:t>
            </a:r>
            <a:r>
              <a:rPr lang="pt-BR">
                <a:solidFill>
                  <a:srgbClr val="333300"/>
                </a:solidFill>
                <a:ea typeface="+mn-ea"/>
                <a:cs typeface="+mn-cs"/>
              </a:rPr>
              <a:t> </a:t>
            </a:r>
            <a:r>
              <a:rPr lang="pt-BR" err="1">
                <a:solidFill>
                  <a:srgbClr val="000066"/>
                </a:solidFill>
                <a:ea typeface="+mn-ea"/>
                <a:cs typeface="+mn-cs"/>
              </a:rPr>
              <a:t>and</a:t>
            </a:r>
            <a:r>
              <a:rPr lang="pt-BR">
                <a:solidFill>
                  <a:srgbClr val="000066"/>
                </a:solidFill>
                <a:ea typeface="+mn-ea"/>
                <a:cs typeface="+mn-cs"/>
              </a:rPr>
              <a:t> </a:t>
            </a:r>
            <a:r>
              <a:rPr lang="pt-BR" err="1">
                <a:solidFill>
                  <a:srgbClr val="333300"/>
                </a:solidFill>
                <a:ea typeface="+mn-ea"/>
                <a:cs typeface="+mn-cs"/>
              </a:rPr>
              <a:t>respect</a:t>
            </a:r>
            <a:r>
              <a:rPr lang="pt-BR">
                <a:solidFill>
                  <a:srgbClr val="000066"/>
                </a:solidFill>
                <a:ea typeface="+mn-ea"/>
                <a:cs typeface="+mn-cs"/>
              </a:rPr>
              <a:t> </a:t>
            </a:r>
            <a:r>
              <a:rPr lang="pt-BR" err="1">
                <a:solidFill>
                  <a:srgbClr val="000066"/>
                </a:solidFill>
                <a:ea typeface="+mn-ea"/>
                <a:cs typeface="+mn-cs"/>
              </a:rPr>
              <a:t>their</a:t>
            </a:r>
            <a:r>
              <a:rPr lang="pt-BR">
                <a:solidFill>
                  <a:srgbClr val="000066"/>
                </a:solidFill>
                <a:ea typeface="+mn-ea"/>
                <a:cs typeface="+mn-cs"/>
              </a:rPr>
              <a:t> </a:t>
            </a:r>
            <a:r>
              <a:rPr lang="pt-BR" err="1">
                <a:solidFill>
                  <a:srgbClr val="000066"/>
                </a:solidFill>
                <a:ea typeface="+mn-ea"/>
                <a:cs typeface="+mn-cs"/>
              </a:rPr>
              <a:t>different</a:t>
            </a:r>
            <a:r>
              <a:rPr lang="pt-BR">
                <a:solidFill>
                  <a:srgbClr val="000066"/>
                </a:solidFill>
                <a:ea typeface="+mn-ea"/>
                <a:cs typeface="+mn-cs"/>
              </a:rPr>
              <a:t> cultural backgrounds.</a:t>
            </a:r>
          </a:p>
        </p:txBody>
      </p:sp>
    </p:spTree>
    <p:extLst>
      <p:ext uri="{BB962C8B-B14F-4D97-AF65-F5344CB8AC3E}">
        <p14:creationId xmlns:p14="http://schemas.microsoft.com/office/powerpoint/2010/main" val="22150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pt-BR" dirty="0"/>
              <a:t>O começo deve ter impacto no leitor</a:t>
            </a:r>
          </a:p>
        </p:txBody>
      </p:sp>
      <p:sp>
        <p:nvSpPr>
          <p:cNvPr id="21507" name="Rectangle 3"/>
          <p:cNvSpPr>
            <a:spLocks noGrp="1" noChangeArrowheads="1"/>
          </p:cNvSpPr>
          <p:nvPr>
            <p:ph type="body" idx="1"/>
          </p:nvPr>
        </p:nvSpPr>
        <p:spPr>
          <a:xfrm>
            <a:off x="609600" y="1752600"/>
            <a:ext cx="4114800" cy="1676400"/>
          </a:xfrm>
          <a:solidFill>
            <a:schemeClr val="bg1">
              <a:lumMod val="95000"/>
            </a:schemeClr>
          </a:solidFill>
        </p:spPr>
        <p:txBody>
          <a:bodyPr/>
          <a:lstStyle/>
          <a:p>
            <a:pPr marL="0" indent="0" eaLnBrk="1" hangingPunct="1">
              <a:spcBef>
                <a:spcPct val="0"/>
              </a:spcBef>
              <a:buFont typeface="Wingdings" charset="0"/>
              <a:buNone/>
              <a:defRPr/>
            </a:pPr>
            <a:r>
              <a:rPr lang="pt-BR" sz="2400" dirty="0">
                <a:solidFill>
                  <a:srgbClr val="000066"/>
                </a:solidFill>
                <a:cs typeface="+mn-cs"/>
              </a:rPr>
              <a:t>Tudo começa com sua proposição central: ela deve estar bem escrita e bem destacada na introdução</a:t>
            </a:r>
          </a:p>
          <a:p>
            <a:pPr lvl="2" eaLnBrk="1" hangingPunct="1">
              <a:buFont typeface="Wingdings" charset="0"/>
              <a:buNone/>
              <a:defRPr/>
            </a:pPr>
            <a:endParaRPr lang="pt-BR" sz="2000" dirty="0">
              <a:solidFill>
                <a:srgbClr val="000066"/>
              </a:solidFill>
            </a:endParaRPr>
          </a:p>
          <a:p>
            <a:pPr marL="0" indent="0" eaLnBrk="1" hangingPunct="1">
              <a:buFont typeface="Wingdings" charset="0"/>
              <a:buNone/>
              <a:defRPr/>
            </a:pPr>
            <a:endParaRPr lang="pt-BR" sz="2400" dirty="0">
              <a:solidFill>
                <a:srgbClr val="000066"/>
              </a:solidFill>
              <a:cs typeface="+mn-cs"/>
            </a:endParaRPr>
          </a:p>
        </p:txBody>
      </p:sp>
      <p:sp>
        <p:nvSpPr>
          <p:cNvPr id="5" name="Retângulo 4"/>
          <p:cNvSpPr/>
          <p:nvPr/>
        </p:nvSpPr>
        <p:spPr>
          <a:xfrm>
            <a:off x="685800" y="4191000"/>
            <a:ext cx="8305800" cy="2308324"/>
          </a:xfrm>
          <a:prstGeom prst="rect">
            <a:avLst/>
          </a:prstGeom>
          <a:solidFill>
            <a:schemeClr val="bg1">
              <a:lumMod val="95000"/>
            </a:schemeClr>
          </a:solidFill>
        </p:spPr>
        <p:txBody>
          <a:bodyPr>
            <a:spAutoFit/>
          </a:bodyPr>
          <a:lstStyle/>
          <a:p>
            <a:pPr>
              <a:defRPr/>
            </a:pPr>
            <a:r>
              <a:rPr lang="en-US" sz="2400" dirty="0">
                <a:solidFill>
                  <a:srgbClr val="000066"/>
                </a:solidFill>
                <a:latin typeface="Proxima Nova Rg" panose="02000506030000020004" pitchFamily="2" charset="77"/>
                <a:cs typeface="Georgia"/>
              </a:rPr>
              <a:t>“This paper develops a spatial statistical analysis of the determinants associated to land-use change in Amazonia. We use a spatially explicit database with 25km×25km regular cells covering the forest area, including 50 environmental and socio-economic variables to support a</a:t>
            </a:r>
          </a:p>
          <a:p>
            <a:pPr>
              <a:defRPr/>
            </a:pPr>
            <a:r>
              <a:rPr lang="pt-BR" sz="2400" dirty="0" err="1">
                <a:solidFill>
                  <a:srgbClr val="000066"/>
                </a:solidFill>
                <a:latin typeface="Proxima Nova Rg" panose="02000506030000020004" pitchFamily="2" charset="77"/>
                <a:cs typeface="Georgia"/>
              </a:rPr>
              <a:t>spatially</a:t>
            </a:r>
            <a:r>
              <a:rPr lang="pt-BR" sz="2400" dirty="0">
                <a:solidFill>
                  <a:srgbClr val="000066"/>
                </a:solidFill>
                <a:latin typeface="Proxima Nova Rg" panose="02000506030000020004" pitchFamily="2" charset="77"/>
                <a:cs typeface="Georgia"/>
              </a:rPr>
              <a:t> </a:t>
            </a:r>
            <a:r>
              <a:rPr lang="pt-BR" sz="2400" dirty="0" err="1">
                <a:solidFill>
                  <a:srgbClr val="000066"/>
                </a:solidFill>
                <a:latin typeface="Proxima Nova Rg" panose="02000506030000020004" pitchFamily="2" charset="77"/>
                <a:cs typeface="Georgia"/>
              </a:rPr>
              <a:t>explicit</a:t>
            </a:r>
            <a:r>
              <a:rPr lang="pt-BR" sz="2400" dirty="0">
                <a:solidFill>
                  <a:srgbClr val="000066"/>
                </a:solidFill>
                <a:latin typeface="Proxima Nova Rg" panose="02000506030000020004" pitchFamily="2" charset="77"/>
                <a:cs typeface="Georgia"/>
              </a:rPr>
              <a:t> </a:t>
            </a:r>
            <a:r>
              <a:rPr lang="pt-BR" sz="2400" dirty="0" err="1">
                <a:solidFill>
                  <a:srgbClr val="000066"/>
                </a:solidFill>
                <a:latin typeface="Proxima Nova Rg" panose="02000506030000020004" pitchFamily="2" charset="77"/>
                <a:cs typeface="Georgia"/>
              </a:rPr>
              <a:t>statistical</a:t>
            </a:r>
            <a:r>
              <a:rPr lang="pt-BR" sz="2400" dirty="0">
                <a:solidFill>
                  <a:srgbClr val="000066"/>
                </a:solidFill>
                <a:latin typeface="Proxima Nova Rg" panose="02000506030000020004" pitchFamily="2" charset="77"/>
                <a:cs typeface="Georgia"/>
              </a:rPr>
              <a:t> </a:t>
            </a:r>
            <a:r>
              <a:rPr lang="pt-BR" sz="2400" dirty="0" err="1">
                <a:solidFill>
                  <a:srgbClr val="000066"/>
                </a:solidFill>
                <a:latin typeface="Proxima Nova Rg" panose="02000506030000020004" pitchFamily="2" charset="77"/>
                <a:cs typeface="Georgia"/>
              </a:rPr>
              <a:t>analysis</a:t>
            </a:r>
            <a:r>
              <a:rPr lang="ja-JP" altLang="pt-BR" sz="2400" dirty="0">
                <a:solidFill>
                  <a:srgbClr val="000066"/>
                </a:solidFill>
                <a:latin typeface="Proxima Nova Rg" panose="02000506030000020004" pitchFamily="2" charset="77"/>
                <a:cs typeface="Georgia"/>
              </a:rPr>
              <a:t>”</a:t>
            </a:r>
            <a:r>
              <a:rPr lang="pt-BR" sz="2400" dirty="0">
                <a:solidFill>
                  <a:srgbClr val="000066"/>
                </a:solidFill>
                <a:latin typeface="Proxima Nova Rg" panose="02000506030000020004" pitchFamily="2" charset="77"/>
                <a:cs typeface="Georgia"/>
              </a:rPr>
              <a:t>.</a:t>
            </a:r>
          </a:p>
        </p:txBody>
      </p:sp>
      <p:pic>
        <p:nvPicPr>
          <p:cNvPr id="204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219200"/>
            <a:ext cx="4043363" cy="25574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pt-BR" b="0" dirty="0">
                <a:latin typeface="Proxima Nova Rg" panose="02000506030000020004" pitchFamily="2" charset="77"/>
              </a:rPr>
              <a:t>O começo deve ter impacto no leitor</a:t>
            </a:r>
          </a:p>
        </p:txBody>
      </p:sp>
      <p:sp>
        <p:nvSpPr>
          <p:cNvPr id="21507" name="Rectangle 3"/>
          <p:cNvSpPr>
            <a:spLocks noGrp="1" noChangeArrowheads="1"/>
          </p:cNvSpPr>
          <p:nvPr>
            <p:ph type="body" idx="1"/>
          </p:nvPr>
        </p:nvSpPr>
        <p:spPr>
          <a:xfrm>
            <a:off x="609600" y="1752600"/>
            <a:ext cx="4114800" cy="1676400"/>
          </a:xfrm>
          <a:solidFill>
            <a:schemeClr val="bg1">
              <a:lumMod val="95000"/>
            </a:schemeClr>
          </a:solidFill>
        </p:spPr>
        <p:txBody>
          <a:bodyPr/>
          <a:lstStyle/>
          <a:p>
            <a:pPr marL="0" indent="0" eaLnBrk="1" hangingPunct="1">
              <a:spcBef>
                <a:spcPct val="0"/>
              </a:spcBef>
              <a:buFont typeface="Wingdings" charset="0"/>
              <a:buNone/>
              <a:defRPr/>
            </a:pPr>
            <a:r>
              <a:rPr lang="pt-BR" sz="2400" dirty="0">
                <a:solidFill>
                  <a:srgbClr val="000066"/>
                </a:solidFill>
                <a:cs typeface="+mn-cs"/>
              </a:rPr>
              <a:t>Tudo começa com sua proposição central: ela deve estar bem escrita e bem destacada na introdução</a:t>
            </a:r>
          </a:p>
          <a:p>
            <a:pPr lvl="2" eaLnBrk="1" hangingPunct="1">
              <a:buFont typeface="Wingdings" charset="0"/>
              <a:buNone/>
              <a:defRPr/>
            </a:pPr>
            <a:endParaRPr lang="pt-BR" sz="2000" dirty="0">
              <a:solidFill>
                <a:srgbClr val="000066"/>
              </a:solidFill>
            </a:endParaRPr>
          </a:p>
          <a:p>
            <a:pPr marL="0" indent="0" eaLnBrk="1" hangingPunct="1">
              <a:buFont typeface="Wingdings" charset="0"/>
              <a:buNone/>
              <a:defRPr/>
            </a:pPr>
            <a:endParaRPr lang="pt-BR" sz="2400" dirty="0">
              <a:solidFill>
                <a:srgbClr val="000066"/>
              </a:solidFill>
              <a:cs typeface="+mn-cs"/>
            </a:endParaRPr>
          </a:p>
        </p:txBody>
      </p:sp>
      <p:sp>
        <p:nvSpPr>
          <p:cNvPr id="5" name="Retângulo 4"/>
          <p:cNvSpPr/>
          <p:nvPr/>
        </p:nvSpPr>
        <p:spPr>
          <a:xfrm>
            <a:off x="685800" y="4191000"/>
            <a:ext cx="8305800" cy="2308324"/>
          </a:xfrm>
          <a:prstGeom prst="rect">
            <a:avLst/>
          </a:prstGeom>
          <a:solidFill>
            <a:schemeClr val="bg1">
              <a:lumMod val="95000"/>
            </a:schemeClr>
          </a:solidFill>
        </p:spPr>
        <p:txBody>
          <a:bodyPr>
            <a:spAutoFit/>
          </a:bodyPr>
          <a:lstStyle/>
          <a:p>
            <a:pPr>
              <a:defRPr/>
            </a:pPr>
            <a:r>
              <a:rPr lang="en-US" sz="2400" dirty="0">
                <a:solidFill>
                  <a:srgbClr val="000066"/>
                </a:solidFill>
                <a:latin typeface="Proxima Nova Rg" panose="02000506030000020004" pitchFamily="2" charset="77"/>
                <a:cs typeface="Georgia"/>
              </a:rPr>
              <a:t>“Deforestation in the Brazilian Amazonia has a significant impact on biodiversity loss and carbon emission. This paper examines the driving forces behind land change in Amazonia. We performed a </a:t>
            </a:r>
            <a:r>
              <a:rPr lang="pt-BR" sz="2400" dirty="0" err="1">
                <a:solidFill>
                  <a:srgbClr val="6C0000"/>
                </a:solidFill>
                <a:latin typeface="Proxima Nova Rg" panose="02000506030000020004" pitchFamily="2" charset="77"/>
                <a:cs typeface="Georgia"/>
              </a:rPr>
              <a:t>spatial</a:t>
            </a:r>
            <a:r>
              <a:rPr lang="pt-BR" sz="2400" dirty="0">
                <a:solidFill>
                  <a:srgbClr val="6C0000"/>
                </a:solidFill>
                <a:latin typeface="Proxima Nova Rg" panose="02000506030000020004" pitchFamily="2" charset="77"/>
                <a:cs typeface="Georgia"/>
              </a:rPr>
              <a:t> </a:t>
            </a:r>
            <a:r>
              <a:rPr lang="pt-BR" sz="2400" dirty="0" err="1">
                <a:solidFill>
                  <a:srgbClr val="6C0000"/>
                </a:solidFill>
                <a:latin typeface="Proxima Nova Rg" panose="02000506030000020004" pitchFamily="2" charset="77"/>
                <a:cs typeface="Georgia"/>
              </a:rPr>
              <a:t>statistical</a:t>
            </a:r>
            <a:r>
              <a:rPr lang="pt-BR" sz="2400" dirty="0">
                <a:solidFill>
                  <a:srgbClr val="6C0000"/>
                </a:solidFill>
                <a:latin typeface="Proxima Nova Rg" panose="02000506030000020004" pitchFamily="2" charset="77"/>
                <a:cs typeface="Georgia"/>
              </a:rPr>
              <a:t> </a:t>
            </a:r>
            <a:r>
              <a:rPr lang="pt-BR" sz="2400" dirty="0" err="1">
                <a:solidFill>
                  <a:srgbClr val="6C0000"/>
                </a:solidFill>
                <a:latin typeface="Proxima Nova Rg" panose="02000506030000020004" pitchFamily="2" charset="77"/>
                <a:cs typeface="Georgia"/>
              </a:rPr>
              <a:t>analysis</a:t>
            </a:r>
            <a:r>
              <a:rPr lang="pt-BR" sz="2400" dirty="0">
                <a:solidFill>
                  <a:srgbClr val="6C0000"/>
                </a:solidFill>
                <a:latin typeface="Proxima Nova Rg" panose="02000506030000020004" pitchFamily="2" charset="77"/>
                <a:cs typeface="Georgia"/>
              </a:rPr>
              <a:t>, </a:t>
            </a:r>
            <a:r>
              <a:rPr lang="pt-BR" sz="2400" dirty="0" err="1">
                <a:solidFill>
                  <a:srgbClr val="00005E"/>
                </a:solidFill>
                <a:latin typeface="Proxima Nova Rg" panose="02000506030000020004" pitchFamily="2" charset="77"/>
                <a:cs typeface="Georgia"/>
              </a:rPr>
              <a:t>using</a:t>
            </a:r>
            <a:r>
              <a:rPr lang="pt-BR" sz="2400" dirty="0">
                <a:solidFill>
                  <a:srgbClr val="00005E"/>
                </a:solidFill>
                <a:latin typeface="Proxima Nova Rg" panose="02000506030000020004" pitchFamily="2" charset="77"/>
                <a:cs typeface="Georgia"/>
              </a:rPr>
              <a:t> </a:t>
            </a:r>
            <a:r>
              <a:rPr lang="en-US" sz="2400" dirty="0">
                <a:solidFill>
                  <a:srgbClr val="000066"/>
                </a:solidFill>
                <a:latin typeface="Proxima Nova Rg" panose="02000506030000020004" pitchFamily="2" charset="77"/>
                <a:cs typeface="Georgia"/>
              </a:rPr>
              <a:t>50 environmental and socio-economic variables in a database of 25km×25km cells covering the forest area</a:t>
            </a:r>
            <a:r>
              <a:rPr lang="ja-JP" altLang="pt-BR" sz="2400" dirty="0">
                <a:solidFill>
                  <a:srgbClr val="000066"/>
                </a:solidFill>
                <a:latin typeface="Proxima Nova Rg" panose="02000506030000020004" pitchFamily="2" charset="77"/>
                <a:cs typeface="Georgia"/>
              </a:rPr>
              <a:t>”</a:t>
            </a:r>
            <a:r>
              <a:rPr lang="pt-BR" sz="2400" dirty="0">
                <a:solidFill>
                  <a:srgbClr val="000066"/>
                </a:solidFill>
                <a:latin typeface="Proxima Nova Rg" panose="02000506030000020004" pitchFamily="2" charset="77"/>
                <a:cs typeface="Georgia"/>
              </a:rPr>
              <a:t>.</a:t>
            </a: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219200"/>
            <a:ext cx="4043363" cy="25574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pt-BR" dirty="0"/>
              <a:t>Exemplo de proposição central</a:t>
            </a:r>
          </a:p>
        </p:txBody>
      </p:sp>
      <p:sp>
        <p:nvSpPr>
          <p:cNvPr id="5" name="Retângulo 4"/>
          <p:cNvSpPr/>
          <p:nvPr/>
        </p:nvSpPr>
        <p:spPr>
          <a:xfrm>
            <a:off x="685800" y="1066800"/>
            <a:ext cx="8305800" cy="2308324"/>
          </a:xfrm>
          <a:prstGeom prst="rect">
            <a:avLst/>
          </a:prstGeom>
          <a:solidFill>
            <a:schemeClr val="bg1">
              <a:lumMod val="95000"/>
            </a:schemeClr>
          </a:solidFill>
        </p:spPr>
        <p:txBody>
          <a:bodyPr>
            <a:spAutoFit/>
          </a:bodyPr>
          <a:lstStyle/>
          <a:p>
            <a:r>
              <a:rPr lang="en-US" sz="2400" dirty="0">
                <a:solidFill>
                  <a:srgbClr val="000066"/>
                </a:solidFill>
                <a:latin typeface="Proxima Nova Rg" panose="02000506030000020004" pitchFamily="2" charset="77"/>
                <a:cs typeface="Georgia"/>
              </a:rPr>
              <a:t>Despite over 30 years of experience in data gathering, processing and analysis and the widespread nature of remote sensing imagery, the ontological status of images remains an open issue. It is surprisingly difficult to provide a straightforward answer to a basic question, “What’s in an image?”</a:t>
            </a:r>
          </a:p>
        </p:txBody>
      </p:sp>
      <p:pic>
        <p:nvPicPr>
          <p:cNvPr id="24579" name="Picture 6" descr="landsat_lena_del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657600"/>
            <a:ext cx="4224338"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0" name="Picture 2" descr="npo0000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657600"/>
            <a:ext cx="4191000" cy="2982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pt-BR" b="0" dirty="0">
                <a:latin typeface="Proxima Nova Rg" panose="02000506030000020004" pitchFamily="2" charset="77"/>
              </a:rPr>
              <a:t>Escrever por parágrafos</a:t>
            </a:r>
          </a:p>
        </p:txBody>
      </p:sp>
      <p:sp>
        <p:nvSpPr>
          <p:cNvPr id="32771" name="Rectangle 3"/>
          <p:cNvSpPr>
            <a:spLocks noGrp="1" noChangeArrowheads="1"/>
          </p:cNvSpPr>
          <p:nvPr>
            <p:ph type="body" idx="1"/>
          </p:nvPr>
        </p:nvSpPr>
        <p:spPr>
          <a:xfrm>
            <a:off x="685800" y="1371600"/>
            <a:ext cx="5638800" cy="1295400"/>
          </a:xfrm>
          <a:solidFill>
            <a:schemeClr val="bg1">
              <a:lumMod val="95000"/>
            </a:schemeClr>
          </a:solidFill>
        </p:spPr>
        <p:txBody>
          <a:bodyPr/>
          <a:lstStyle/>
          <a:p>
            <a:pPr marL="0" indent="0">
              <a:buFont typeface="Wingdings" charset="0"/>
              <a:buNone/>
              <a:defRPr/>
            </a:pPr>
            <a:r>
              <a:rPr lang="pt-BR" sz="2400" dirty="0">
                <a:solidFill>
                  <a:srgbClr val="000066"/>
                </a:solidFill>
                <a:cs typeface="+mn-cs"/>
              </a:rPr>
              <a:t>O parágrafo é a unidade básica do texto científico. Cada parágrafo deve conter uma única </a:t>
            </a:r>
            <a:r>
              <a:rPr lang="pt-BR" sz="2400" dirty="0" err="1">
                <a:solidFill>
                  <a:srgbClr val="000066"/>
                </a:solidFill>
                <a:cs typeface="+mn-cs"/>
              </a:rPr>
              <a:t>idéia</a:t>
            </a:r>
            <a:r>
              <a:rPr lang="pt-BR" sz="2400" dirty="0">
                <a:solidFill>
                  <a:srgbClr val="000066"/>
                </a:solidFill>
                <a:cs typeface="+mn-cs"/>
              </a:rPr>
              <a:t>.</a:t>
            </a:r>
          </a:p>
        </p:txBody>
      </p:sp>
      <p:sp>
        <p:nvSpPr>
          <p:cNvPr id="7" name="Retângulo de cantos arredondados 6"/>
          <p:cNvSpPr/>
          <p:nvPr/>
        </p:nvSpPr>
        <p:spPr bwMode="auto">
          <a:xfrm>
            <a:off x="609600" y="3352800"/>
            <a:ext cx="4419600" cy="3276600"/>
          </a:xfrm>
          <a:prstGeom prst="roundRect">
            <a:avLst/>
          </a:prstGeom>
          <a:solidFill>
            <a:schemeClr val="accent6">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pt-BR" dirty="0">
              <a:latin typeface="Proxima Nova Rg" panose="02000506030000020004" pitchFamily="2" charset="77"/>
              <a:ea typeface="+mn-ea"/>
              <a:cs typeface="+mn-cs"/>
            </a:endParaRPr>
          </a:p>
        </p:txBody>
      </p:sp>
      <p:sp>
        <p:nvSpPr>
          <p:cNvPr id="8" name="Retângulo 7"/>
          <p:cNvSpPr/>
          <p:nvPr/>
        </p:nvSpPr>
        <p:spPr bwMode="auto">
          <a:xfrm>
            <a:off x="1066800" y="3810000"/>
            <a:ext cx="3200400" cy="457200"/>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wrap="none"/>
          <a:lstStyle/>
          <a:p>
            <a:pPr algn="ctr">
              <a:spcBef>
                <a:spcPts val="600"/>
              </a:spcBef>
              <a:spcAft>
                <a:spcPts val="600"/>
              </a:spcAft>
              <a:defRPr/>
            </a:pPr>
            <a:r>
              <a:rPr lang="pt-BR" sz="2400" dirty="0">
                <a:solidFill>
                  <a:srgbClr val="6C0000"/>
                </a:solidFill>
                <a:latin typeface="Proxima Nova Rg" panose="02000506030000020004" pitchFamily="2" charset="77"/>
                <a:cs typeface="+mn-cs"/>
              </a:rPr>
              <a:t>tópico</a:t>
            </a:r>
          </a:p>
        </p:txBody>
      </p:sp>
      <p:sp>
        <p:nvSpPr>
          <p:cNvPr id="9" name="Retângulo 8"/>
          <p:cNvSpPr/>
          <p:nvPr/>
        </p:nvSpPr>
        <p:spPr bwMode="auto">
          <a:xfrm>
            <a:off x="1066800" y="4838700"/>
            <a:ext cx="3200400" cy="457200"/>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wrap="none"/>
          <a:lstStyle/>
          <a:p>
            <a:pPr algn="ctr">
              <a:spcBef>
                <a:spcPts val="600"/>
              </a:spcBef>
              <a:spcAft>
                <a:spcPts val="600"/>
              </a:spcAft>
              <a:defRPr/>
            </a:pPr>
            <a:r>
              <a:rPr lang="pt-BR" sz="2400" dirty="0">
                <a:solidFill>
                  <a:srgbClr val="6C0000"/>
                </a:solidFill>
                <a:latin typeface="Proxima Nova Rg" panose="02000506030000020004" pitchFamily="2" charset="77"/>
                <a:ea typeface="+mn-ea"/>
                <a:cs typeface="+mn-cs"/>
              </a:rPr>
              <a:t>material de suporte</a:t>
            </a:r>
          </a:p>
        </p:txBody>
      </p:sp>
      <p:sp>
        <p:nvSpPr>
          <p:cNvPr id="10" name="Retângulo 9"/>
          <p:cNvSpPr/>
          <p:nvPr/>
        </p:nvSpPr>
        <p:spPr bwMode="auto">
          <a:xfrm>
            <a:off x="1066800" y="5867400"/>
            <a:ext cx="3200400" cy="457200"/>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wrap="none"/>
          <a:lstStyle/>
          <a:p>
            <a:pPr algn="ctr">
              <a:spcBef>
                <a:spcPts val="600"/>
              </a:spcBef>
              <a:spcAft>
                <a:spcPts val="600"/>
              </a:spcAft>
              <a:defRPr/>
            </a:pPr>
            <a:r>
              <a:rPr lang="pt-BR" sz="2400" dirty="0">
                <a:solidFill>
                  <a:srgbClr val="6C0000"/>
                </a:solidFill>
                <a:latin typeface="Proxima Nova Rg" panose="02000506030000020004" pitchFamily="2" charset="77"/>
                <a:ea typeface="+mn-ea"/>
                <a:cs typeface="+mn-cs"/>
              </a:rPr>
              <a:t>conclusão</a:t>
            </a:r>
          </a:p>
        </p:txBody>
      </p:sp>
      <p:sp>
        <p:nvSpPr>
          <p:cNvPr id="11" name="Seta para baixo 10"/>
          <p:cNvSpPr/>
          <p:nvPr/>
        </p:nvSpPr>
        <p:spPr bwMode="auto">
          <a:xfrm>
            <a:off x="2438400" y="4343400"/>
            <a:ext cx="381000" cy="457200"/>
          </a:xfrm>
          <a:prstGeom prst="downArrow">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pt-BR" dirty="0">
              <a:latin typeface="Proxima Nova Rg" panose="02000506030000020004" pitchFamily="2" charset="77"/>
              <a:ea typeface="+mn-ea"/>
              <a:cs typeface="+mn-cs"/>
            </a:endParaRPr>
          </a:p>
        </p:txBody>
      </p:sp>
      <p:sp>
        <p:nvSpPr>
          <p:cNvPr id="12" name="Seta para baixo 11"/>
          <p:cNvSpPr/>
          <p:nvPr/>
        </p:nvSpPr>
        <p:spPr bwMode="auto">
          <a:xfrm>
            <a:off x="2438400" y="5334000"/>
            <a:ext cx="381000" cy="457200"/>
          </a:xfrm>
          <a:prstGeom prst="downArrow">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pt-BR" dirty="0">
              <a:latin typeface="Proxima Nova Rg" panose="02000506030000020004" pitchFamily="2" charset="77"/>
              <a:ea typeface="+mn-ea"/>
              <a:cs typeface="+mn-cs"/>
            </a:endParaRPr>
          </a:p>
        </p:txBody>
      </p:sp>
      <p:sp>
        <p:nvSpPr>
          <p:cNvPr id="63497" name="Retângulo 12"/>
          <p:cNvSpPr>
            <a:spLocks noChangeArrowheads="1"/>
          </p:cNvSpPr>
          <p:nvPr/>
        </p:nvSpPr>
        <p:spPr bwMode="auto">
          <a:xfrm>
            <a:off x="1844434" y="2895600"/>
            <a:ext cx="149432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Bef>
                <a:spcPts val="600"/>
              </a:spcBef>
              <a:spcAft>
                <a:spcPts val="600"/>
              </a:spcAft>
            </a:pPr>
            <a:r>
              <a:rPr lang="pt-BR" sz="2400" dirty="0">
                <a:solidFill>
                  <a:srgbClr val="6C0000"/>
                </a:solidFill>
                <a:latin typeface="Proxima Nova Rg" panose="02000506030000020004" pitchFamily="2" charset="77"/>
              </a:rPr>
              <a:t>Parágrafo</a:t>
            </a:r>
            <a:endParaRPr lang="pt-BR" sz="2000" dirty="0">
              <a:solidFill>
                <a:srgbClr val="6C0000"/>
              </a:solidFill>
              <a:latin typeface="Proxima Nova Rg" panose="02000506030000020004" pitchFamily="2" charset="77"/>
            </a:endParaRPr>
          </a:p>
        </p:txBody>
      </p:sp>
      <p:sp>
        <p:nvSpPr>
          <p:cNvPr id="14" name="Rectangle 3"/>
          <p:cNvSpPr txBox="1">
            <a:spLocks noChangeArrowheads="1"/>
          </p:cNvSpPr>
          <p:nvPr/>
        </p:nvSpPr>
        <p:spPr bwMode="auto">
          <a:xfrm>
            <a:off x="5257800" y="3810000"/>
            <a:ext cx="3124200" cy="457200"/>
          </a:xfrm>
          <a:prstGeom prst="rect">
            <a:avLst/>
          </a:prstGeom>
          <a:solidFill>
            <a:schemeClr val="bg1">
              <a:lumMod val="95000"/>
            </a:schemeClr>
          </a:solidFill>
          <a:ln w="9525">
            <a:noFill/>
            <a:miter lim="800000"/>
            <a:headEnd/>
            <a:tailEnd/>
          </a:ln>
        </p:spPr>
        <p:txBody>
          <a:bodyPr/>
          <a:lstStyle/>
          <a:p>
            <a:pPr algn="ctr" eaLnBrk="0" hangingPunct="0">
              <a:spcBef>
                <a:spcPct val="20000"/>
              </a:spcBef>
              <a:buClr>
                <a:schemeClr val="bg2"/>
              </a:buClr>
              <a:buSzPct val="75000"/>
              <a:buFont typeface="Wingdings" pitchFamily="2" charset="2"/>
              <a:buNone/>
              <a:defRPr/>
            </a:pPr>
            <a:r>
              <a:rPr lang="pt-BR" sz="2000" kern="0" dirty="0">
                <a:solidFill>
                  <a:srgbClr val="000066"/>
                </a:solidFill>
                <a:latin typeface="Proxima Nova Rg" panose="02000506030000020004" pitchFamily="2" charset="77"/>
                <a:ea typeface="+mn-ea"/>
                <a:cs typeface="+mn-cs"/>
              </a:rPr>
              <a:t>apresenta o assunto</a:t>
            </a:r>
          </a:p>
        </p:txBody>
      </p:sp>
      <p:sp>
        <p:nvSpPr>
          <p:cNvPr id="15" name="Rectangle 3"/>
          <p:cNvSpPr txBox="1">
            <a:spLocks noChangeArrowheads="1"/>
          </p:cNvSpPr>
          <p:nvPr/>
        </p:nvSpPr>
        <p:spPr bwMode="auto">
          <a:xfrm>
            <a:off x="5257800" y="4876800"/>
            <a:ext cx="3124200" cy="457200"/>
          </a:xfrm>
          <a:prstGeom prst="rect">
            <a:avLst/>
          </a:prstGeom>
          <a:solidFill>
            <a:schemeClr val="bg1">
              <a:lumMod val="95000"/>
            </a:schemeClr>
          </a:solidFill>
          <a:ln w="9525">
            <a:noFill/>
            <a:miter lim="800000"/>
            <a:headEnd/>
            <a:tailEnd/>
          </a:ln>
        </p:spPr>
        <p:txBody>
          <a:bodyPr/>
          <a:lstStyle>
            <a:lvl1pPr eaLnBrk="0" hangingPunct="0">
              <a:defRPr sz="1400">
                <a:solidFill>
                  <a:schemeClr val="tx1"/>
                </a:solidFill>
                <a:latin typeface="Arial" charset="0"/>
                <a:ea typeface="ＭＳ Ｐゴシック" charset="0"/>
              </a:defRPr>
            </a:lvl1pPr>
            <a:lvl2pPr marL="742950" indent="-285750" eaLnBrk="0" hangingPunct="0">
              <a:defRPr sz="1400">
                <a:solidFill>
                  <a:schemeClr val="tx1"/>
                </a:solidFill>
                <a:latin typeface="Arial" charset="0"/>
                <a:ea typeface="ＭＳ Ｐゴシック" charset="0"/>
              </a:defRPr>
            </a:lvl2pPr>
            <a:lvl3pPr marL="1143000" indent="-228600" eaLnBrk="0" hangingPunct="0">
              <a:defRPr sz="1400">
                <a:solidFill>
                  <a:schemeClr val="tx1"/>
                </a:solidFill>
                <a:latin typeface="Arial" charset="0"/>
                <a:ea typeface="ＭＳ Ｐゴシック" charset="0"/>
              </a:defRPr>
            </a:lvl3pPr>
            <a:lvl4pPr marL="1600200" indent="-228600" eaLnBrk="0" hangingPunct="0">
              <a:defRPr sz="1400">
                <a:solidFill>
                  <a:schemeClr val="tx1"/>
                </a:solidFill>
                <a:latin typeface="Arial" charset="0"/>
                <a:ea typeface="ＭＳ Ｐゴシック" charset="0"/>
              </a:defRPr>
            </a:lvl4pPr>
            <a:lvl5pPr marL="2057400" indent="-228600" eaLnBrk="0" hangingPunct="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pPr algn="ctr">
              <a:spcBef>
                <a:spcPct val="20000"/>
              </a:spcBef>
              <a:buClr>
                <a:schemeClr val="bg2"/>
              </a:buClr>
              <a:buSzPct val="75000"/>
              <a:buFont typeface="Wingdings" charset="0"/>
              <a:buNone/>
              <a:defRPr/>
            </a:pPr>
            <a:r>
              <a:rPr lang="pt-BR" sz="2000" dirty="0">
                <a:solidFill>
                  <a:srgbClr val="000066"/>
                </a:solidFill>
                <a:latin typeface="Proxima Nova Rg" panose="02000506030000020004" pitchFamily="2" charset="77"/>
                <a:cs typeface="+mn-cs"/>
              </a:rPr>
              <a:t>desenvolve as </a:t>
            </a:r>
            <a:r>
              <a:rPr lang="pt-BR" sz="2000" dirty="0" err="1">
                <a:solidFill>
                  <a:srgbClr val="000066"/>
                </a:solidFill>
                <a:latin typeface="Proxima Nova Rg" panose="02000506030000020004" pitchFamily="2" charset="77"/>
                <a:cs typeface="+mn-cs"/>
              </a:rPr>
              <a:t>idéias</a:t>
            </a:r>
            <a:endParaRPr lang="pt-BR" sz="2000" dirty="0">
              <a:solidFill>
                <a:srgbClr val="000066"/>
              </a:solidFill>
              <a:latin typeface="Proxima Nova Rg" panose="02000506030000020004" pitchFamily="2" charset="77"/>
              <a:cs typeface="+mn-cs"/>
            </a:endParaRPr>
          </a:p>
        </p:txBody>
      </p:sp>
      <p:sp>
        <p:nvSpPr>
          <p:cNvPr id="16" name="Rectangle 3"/>
          <p:cNvSpPr txBox="1">
            <a:spLocks noChangeArrowheads="1"/>
          </p:cNvSpPr>
          <p:nvPr/>
        </p:nvSpPr>
        <p:spPr bwMode="auto">
          <a:xfrm>
            <a:off x="5257800" y="5943600"/>
            <a:ext cx="3124200" cy="457200"/>
          </a:xfrm>
          <a:prstGeom prst="rect">
            <a:avLst/>
          </a:prstGeom>
          <a:solidFill>
            <a:schemeClr val="bg1">
              <a:lumMod val="95000"/>
            </a:schemeClr>
          </a:solidFill>
          <a:ln w="9525">
            <a:noFill/>
            <a:miter lim="800000"/>
            <a:headEnd/>
            <a:tailEnd/>
          </a:ln>
        </p:spPr>
        <p:txBody>
          <a:bodyPr/>
          <a:lstStyle/>
          <a:p>
            <a:pPr algn="ctr" eaLnBrk="0" hangingPunct="0">
              <a:spcBef>
                <a:spcPct val="20000"/>
              </a:spcBef>
              <a:buClr>
                <a:schemeClr val="bg2"/>
              </a:buClr>
              <a:buSzPct val="75000"/>
              <a:buFont typeface="Wingdings" pitchFamily="2" charset="2"/>
              <a:buNone/>
              <a:defRPr/>
            </a:pPr>
            <a:r>
              <a:rPr lang="pt-BR" sz="2000" kern="0" dirty="0">
                <a:solidFill>
                  <a:srgbClr val="000066"/>
                </a:solidFill>
                <a:latin typeface="Proxima Nova Rg" panose="02000506030000020004" pitchFamily="2" charset="77"/>
                <a:ea typeface="+mn-ea"/>
                <a:cs typeface="+mn-cs"/>
              </a:rPr>
              <a:t>completa o argumento.</a:t>
            </a:r>
          </a:p>
        </p:txBody>
      </p:sp>
      <p:pic>
        <p:nvPicPr>
          <p:cNvPr id="635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533400"/>
            <a:ext cx="2201863" cy="277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2233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pt-BR" dirty="0"/>
              <a:t>Parágrafo: o antigo antes do novo...</a:t>
            </a:r>
          </a:p>
        </p:txBody>
      </p:sp>
      <p:sp>
        <p:nvSpPr>
          <p:cNvPr id="7" name="Retângulo de cantos arredondados 6"/>
          <p:cNvSpPr/>
          <p:nvPr/>
        </p:nvSpPr>
        <p:spPr bwMode="auto">
          <a:xfrm>
            <a:off x="762000" y="1676400"/>
            <a:ext cx="4419600" cy="5029200"/>
          </a:xfrm>
          <a:prstGeom prst="roundRect">
            <a:avLst/>
          </a:prstGeom>
          <a:solidFill>
            <a:schemeClr val="accent6">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pt-BR" dirty="0">
              <a:latin typeface="Proxima Nova Rg" panose="02000506030000020004" pitchFamily="2" charset="77"/>
              <a:ea typeface="+mn-ea"/>
              <a:cs typeface="+mn-cs"/>
            </a:endParaRPr>
          </a:p>
        </p:txBody>
      </p:sp>
      <p:sp>
        <p:nvSpPr>
          <p:cNvPr id="8" name="Retângulo 7"/>
          <p:cNvSpPr/>
          <p:nvPr/>
        </p:nvSpPr>
        <p:spPr bwMode="auto">
          <a:xfrm>
            <a:off x="1066800" y="2057400"/>
            <a:ext cx="3657600" cy="7620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pt-BR" sz="2000" dirty="0">
                <a:solidFill>
                  <a:srgbClr val="6C0000"/>
                </a:solidFill>
                <a:latin typeface="Proxima Nova Rg" panose="02000506030000020004" pitchFamily="2" charset="77"/>
                <a:cs typeface="+mn-cs"/>
              </a:rPr>
              <a:t>Tópico (antigo)</a:t>
            </a:r>
          </a:p>
          <a:p>
            <a:pPr algn="ctr">
              <a:defRPr/>
            </a:pPr>
            <a:r>
              <a:rPr lang="pt-BR" sz="2000" dirty="0">
                <a:solidFill>
                  <a:srgbClr val="6C0000"/>
                </a:solidFill>
                <a:latin typeface="Proxima Nova Rg" panose="02000506030000020004" pitchFamily="2" charset="77"/>
                <a:cs typeface="+mn-cs"/>
              </a:rPr>
              <a:t>liga com parágrafos anteriores </a:t>
            </a:r>
          </a:p>
          <a:p>
            <a:pPr algn="ctr">
              <a:defRPr/>
            </a:pPr>
            <a:endParaRPr lang="pt-BR" sz="2000" dirty="0">
              <a:solidFill>
                <a:srgbClr val="6C0000"/>
              </a:solidFill>
              <a:latin typeface="Proxima Nova Rg" panose="02000506030000020004" pitchFamily="2" charset="77"/>
              <a:cs typeface="+mn-cs"/>
            </a:endParaRPr>
          </a:p>
        </p:txBody>
      </p:sp>
      <p:sp>
        <p:nvSpPr>
          <p:cNvPr id="9" name="Retângulo 8"/>
          <p:cNvSpPr/>
          <p:nvPr/>
        </p:nvSpPr>
        <p:spPr bwMode="auto">
          <a:xfrm>
            <a:off x="1143000" y="3581400"/>
            <a:ext cx="3581400" cy="8382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pt-BR" sz="2000" dirty="0">
                <a:solidFill>
                  <a:srgbClr val="6C0000"/>
                </a:solidFill>
                <a:latin typeface="Proxima Nova Rg" panose="02000506030000020004" pitchFamily="2" charset="77"/>
                <a:cs typeface="+mn-cs"/>
              </a:rPr>
              <a:t>material de suporte</a:t>
            </a:r>
          </a:p>
          <a:p>
            <a:pPr algn="ctr">
              <a:defRPr/>
            </a:pPr>
            <a:r>
              <a:rPr lang="pt-BR" sz="2000" dirty="0">
                <a:solidFill>
                  <a:srgbClr val="6C0000"/>
                </a:solidFill>
                <a:latin typeface="Proxima Nova Rg" panose="02000506030000020004" pitchFamily="2" charset="77"/>
                <a:cs typeface="+mn-cs"/>
              </a:rPr>
              <a:t>(faz sequência lógica)</a:t>
            </a:r>
          </a:p>
        </p:txBody>
      </p:sp>
      <p:sp>
        <p:nvSpPr>
          <p:cNvPr id="10" name="Retângulo 9"/>
          <p:cNvSpPr/>
          <p:nvPr/>
        </p:nvSpPr>
        <p:spPr bwMode="auto">
          <a:xfrm>
            <a:off x="1143000" y="5334000"/>
            <a:ext cx="3581400" cy="10668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pt-BR" sz="2000" dirty="0">
                <a:solidFill>
                  <a:srgbClr val="6C0000"/>
                </a:solidFill>
                <a:latin typeface="Proxima Nova Rg" panose="02000506030000020004" pitchFamily="2" charset="77"/>
                <a:cs typeface="+mn-cs"/>
              </a:rPr>
              <a:t>conclusão (novo)</a:t>
            </a:r>
          </a:p>
          <a:p>
            <a:pPr algn="ctr">
              <a:defRPr/>
            </a:pPr>
            <a:r>
              <a:rPr lang="pt-BR" sz="2000" dirty="0">
                <a:solidFill>
                  <a:srgbClr val="6C0000"/>
                </a:solidFill>
                <a:latin typeface="Proxima Nova Rg" panose="02000506030000020004" pitchFamily="2" charset="77"/>
                <a:cs typeface="+mn-cs"/>
              </a:rPr>
              <a:t>contém frase mais importante</a:t>
            </a:r>
          </a:p>
          <a:p>
            <a:pPr algn="ctr">
              <a:defRPr/>
            </a:pPr>
            <a:r>
              <a:rPr lang="pt-BR" sz="2000" dirty="0">
                <a:solidFill>
                  <a:srgbClr val="6C0000"/>
                </a:solidFill>
                <a:latin typeface="Proxima Nova Rg" panose="02000506030000020004" pitchFamily="2" charset="77"/>
                <a:cs typeface="+mn-cs"/>
              </a:rPr>
              <a:t>liga com próximo parágrafo</a:t>
            </a:r>
          </a:p>
          <a:p>
            <a:pPr algn="ctr">
              <a:defRPr/>
            </a:pPr>
            <a:endParaRPr lang="pt-BR" sz="2000" dirty="0">
              <a:solidFill>
                <a:srgbClr val="6C0000"/>
              </a:solidFill>
              <a:latin typeface="Proxima Nova Rg" panose="02000506030000020004" pitchFamily="2" charset="77"/>
              <a:cs typeface="+mn-cs"/>
            </a:endParaRPr>
          </a:p>
          <a:p>
            <a:pPr algn="ctr">
              <a:defRPr/>
            </a:pPr>
            <a:endParaRPr lang="pt-BR" sz="2000" dirty="0">
              <a:solidFill>
                <a:srgbClr val="6C0000"/>
              </a:solidFill>
              <a:latin typeface="Proxima Nova Rg" panose="02000506030000020004" pitchFamily="2" charset="77"/>
              <a:cs typeface="+mn-cs"/>
            </a:endParaRPr>
          </a:p>
          <a:p>
            <a:pPr algn="ctr">
              <a:defRPr/>
            </a:pPr>
            <a:endParaRPr lang="pt-BR" sz="2000" dirty="0">
              <a:solidFill>
                <a:srgbClr val="6C0000"/>
              </a:solidFill>
              <a:latin typeface="Proxima Nova Rg" panose="02000506030000020004" pitchFamily="2" charset="77"/>
              <a:cs typeface="+mn-cs"/>
            </a:endParaRPr>
          </a:p>
        </p:txBody>
      </p:sp>
      <p:sp>
        <p:nvSpPr>
          <p:cNvPr id="11" name="Seta para baixo 10"/>
          <p:cNvSpPr/>
          <p:nvPr/>
        </p:nvSpPr>
        <p:spPr bwMode="auto">
          <a:xfrm>
            <a:off x="2590800" y="2971800"/>
            <a:ext cx="381000" cy="457200"/>
          </a:xfrm>
          <a:prstGeom prst="downArrow">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pt-BR" dirty="0">
              <a:latin typeface="Proxima Nova Rg" panose="02000506030000020004" pitchFamily="2" charset="77"/>
              <a:ea typeface="+mn-ea"/>
              <a:cs typeface="+mn-cs"/>
            </a:endParaRPr>
          </a:p>
        </p:txBody>
      </p:sp>
      <p:sp>
        <p:nvSpPr>
          <p:cNvPr id="12" name="Seta para baixo 11"/>
          <p:cNvSpPr/>
          <p:nvPr/>
        </p:nvSpPr>
        <p:spPr bwMode="auto">
          <a:xfrm>
            <a:off x="2590800" y="4724400"/>
            <a:ext cx="381000" cy="457200"/>
          </a:xfrm>
          <a:prstGeom prst="downArrow">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pt-BR" dirty="0">
              <a:latin typeface="Proxima Nova Rg" panose="02000506030000020004" pitchFamily="2" charset="77"/>
              <a:ea typeface="+mn-ea"/>
              <a:cs typeface="+mn-cs"/>
            </a:endParaRPr>
          </a:p>
        </p:txBody>
      </p:sp>
      <p:sp>
        <p:nvSpPr>
          <p:cNvPr id="65544" name="Retângulo 12"/>
          <p:cNvSpPr>
            <a:spLocks noChangeArrowheads="1"/>
          </p:cNvSpPr>
          <p:nvPr/>
        </p:nvSpPr>
        <p:spPr bwMode="auto">
          <a:xfrm>
            <a:off x="1996834" y="1219200"/>
            <a:ext cx="149432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Bef>
                <a:spcPts val="600"/>
              </a:spcBef>
              <a:spcAft>
                <a:spcPts val="600"/>
              </a:spcAft>
            </a:pPr>
            <a:r>
              <a:rPr lang="pt-BR" sz="2400" dirty="0">
                <a:solidFill>
                  <a:srgbClr val="6C0000"/>
                </a:solidFill>
                <a:latin typeface="Proxima Nova Rg" panose="02000506030000020004" pitchFamily="2" charset="77"/>
              </a:rPr>
              <a:t>Parágrafo</a:t>
            </a:r>
            <a:endParaRPr lang="pt-BR" sz="2000" dirty="0">
              <a:solidFill>
                <a:srgbClr val="6C0000"/>
              </a:solidFill>
              <a:latin typeface="Proxima Nova Rg" panose="02000506030000020004" pitchFamily="2" charset="77"/>
            </a:endParaRPr>
          </a:p>
        </p:txBody>
      </p:sp>
      <p:pic>
        <p:nvPicPr>
          <p:cNvPr id="65545" name="Picture 6" descr="http://ipt.olhares.com/data/big/95/9566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191000"/>
            <a:ext cx="3048000" cy="2357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5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8163" y="1143000"/>
            <a:ext cx="3230562"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Seta para baixo 19"/>
          <p:cNvSpPr/>
          <p:nvPr/>
        </p:nvSpPr>
        <p:spPr bwMode="auto">
          <a:xfrm>
            <a:off x="7010400" y="3657600"/>
            <a:ext cx="381000" cy="457200"/>
          </a:xfrm>
          <a:prstGeom prst="downArrow">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pt-BR" dirty="0">
              <a:latin typeface="Proxima Nova Rg" panose="02000506030000020004" pitchFamily="2" charset="77"/>
              <a:ea typeface="+mn-ea"/>
              <a:cs typeface="+mn-cs"/>
            </a:endParaRPr>
          </a:p>
        </p:txBody>
      </p:sp>
    </p:spTree>
    <p:extLst>
      <p:ext uri="{BB962C8B-B14F-4D97-AF65-F5344CB8AC3E}">
        <p14:creationId xmlns:p14="http://schemas.microsoft.com/office/powerpoint/2010/main" val="196930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pt-BR" b="0" dirty="0">
                <a:latin typeface="Proxima Nova Rg" panose="02000506030000020004" pitchFamily="2" charset="77"/>
              </a:rPr>
              <a:t>Parágrafo: o antigo antes do novo...</a:t>
            </a:r>
          </a:p>
        </p:txBody>
      </p:sp>
      <p:sp>
        <p:nvSpPr>
          <p:cNvPr id="4" name="Retângulo 3"/>
          <p:cNvSpPr/>
          <p:nvPr/>
        </p:nvSpPr>
        <p:spPr>
          <a:xfrm>
            <a:off x="762000" y="3581400"/>
            <a:ext cx="8001000" cy="1446550"/>
          </a:xfrm>
          <a:prstGeom prst="rect">
            <a:avLst/>
          </a:prstGeom>
          <a:solidFill>
            <a:schemeClr val="bg1">
              <a:lumMod val="95000"/>
            </a:schemeClr>
          </a:solidFill>
        </p:spPr>
        <p:txBody>
          <a:bodyPr wrap="square">
            <a:spAutoFit/>
          </a:bodyPr>
          <a:lstStyle/>
          <a:p>
            <a:pPr>
              <a:defRPr/>
            </a:pPr>
            <a:r>
              <a:rPr lang="pt-BR" sz="2200" dirty="0">
                <a:solidFill>
                  <a:srgbClr val="000066"/>
                </a:solidFill>
                <a:latin typeface="Proxima Nova Rg" panose="02000506030000020004" pitchFamily="2" charset="77"/>
                <a:ea typeface="+mn-ea"/>
                <a:cs typeface="Georgia"/>
              </a:rPr>
              <a:t>Nos estudos anteriores, Fulano et al (1999) abordaram o problema de exclusão social sob o ponto de vista de ....Seus resultados não incluem tal visão.... Em nosso trabalho, a abordagem adotada permite....</a:t>
            </a:r>
          </a:p>
        </p:txBody>
      </p:sp>
      <p:sp>
        <p:nvSpPr>
          <p:cNvPr id="5" name="Retângulo 4"/>
          <p:cNvSpPr/>
          <p:nvPr/>
        </p:nvSpPr>
        <p:spPr>
          <a:xfrm>
            <a:off x="838200" y="5288340"/>
            <a:ext cx="8001000" cy="1446550"/>
          </a:xfrm>
          <a:prstGeom prst="rect">
            <a:avLst/>
          </a:prstGeom>
          <a:solidFill>
            <a:schemeClr val="bg1">
              <a:lumMod val="95000"/>
            </a:schemeClr>
          </a:solidFill>
        </p:spPr>
        <p:txBody>
          <a:bodyPr wrap="square">
            <a:spAutoFit/>
          </a:bodyPr>
          <a:lstStyle/>
          <a:p>
            <a:pPr marL="0" lvl="1">
              <a:defRPr/>
            </a:pPr>
            <a:r>
              <a:rPr lang="pt-BR" sz="2200" dirty="0">
                <a:solidFill>
                  <a:srgbClr val="000066"/>
                </a:solidFill>
                <a:latin typeface="Proxima Nova Rg" panose="02000506030000020004" pitchFamily="2" charset="77"/>
                <a:cs typeface="Georgia"/>
              </a:rPr>
              <a:t>Como vimos anteriormente, a caracterização da ocupação da Amazônia é feita considerando....No entanto, é possível incluir com os dados de sensoriamento remoto uma nova perspectiva...</a:t>
            </a:r>
          </a:p>
        </p:txBody>
      </p:sp>
      <p:pic>
        <p:nvPicPr>
          <p:cNvPr id="6758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17600"/>
            <a:ext cx="2743200" cy="200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589" name="Picture 6" descr="http://ipt.olhares.com/data/big/95/9566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990600"/>
            <a:ext cx="28194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590" name="Seta para a direita 8"/>
          <p:cNvSpPr>
            <a:spLocks noChangeArrowheads="1"/>
          </p:cNvSpPr>
          <p:nvPr/>
        </p:nvSpPr>
        <p:spPr bwMode="auto">
          <a:xfrm>
            <a:off x="4038600" y="1981200"/>
            <a:ext cx="609600" cy="381000"/>
          </a:xfrm>
          <a:prstGeom prst="rightArrow">
            <a:avLst>
              <a:gd name="adj1" fmla="val 50000"/>
              <a:gd name="adj2" fmla="val 50000"/>
            </a:avLst>
          </a:prstGeom>
          <a:solidFill>
            <a:schemeClr val="accent1"/>
          </a:solidFill>
          <a:ln w="9525">
            <a:solidFill>
              <a:schemeClr val="tx1"/>
            </a:solidFill>
            <a:miter lim="800000"/>
            <a:headEnd/>
            <a:tailEnd/>
          </a:ln>
        </p:spPr>
        <p:txBody>
          <a:bodyPr wrap="none"/>
          <a:lstStyle/>
          <a:p>
            <a:endParaRPr lang="en-US" dirty="0">
              <a:latin typeface="Proxima Nova Rg" panose="02000506030000020004" pitchFamily="2" charset="77"/>
            </a:endParaRPr>
          </a:p>
        </p:txBody>
      </p:sp>
    </p:spTree>
    <p:extLst>
      <p:ext uri="{BB962C8B-B14F-4D97-AF65-F5344CB8AC3E}">
        <p14:creationId xmlns:p14="http://schemas.microsoft.com/office/powerpoint/2010/main" val="582199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09600" y="381000"/>
            <a:ext cx="8153400" cy="762000"/>
          </a:xfrm>
        </p:spPr>
        <p:txBody>
          <a:bodyPr/>
          <a:lstStyle/>
          <a:p>
            <a:pPr eaLnBrk="1" hangingPunct="1"/>
            <a:r>
              <a:rPr lang="pt-BR" b="0" dirty="0">
                <a:latin typeface="Proxima Nova Rg" panose="02000506030000020004" pitchFamily="2" charset="77"/>
              </a:rPr>
              <a:t>Parágrafos consistentes fazem a diferença</a:t>
            </a:r>
          </a:p>
        </p:txBody>
      </p:sp>
      <p:sp>
        <p:nvSpPr>
          <p:cNvPr id="87044" name="Rectangle 4"/>
          <p:cNvSpPr>
            <a:spLocks noChangeArrowheads="1"/>
          </p:cNvSpPr>
          <p:nvPr/>
        </p:nvSpPr>
        <p:spPr bwMode="auto">
          <a:xfrm>
            <a:off x="685800" y="1081058"/>
            <a:ext cx="8305800" cy="2862322"/>
          </a:xfrm>
          <a:prstGeom prst="rect">
            <a:avLst/>
          </a:prstGeom>
          <a:solidFill>
            <a:srgbClr val="E8E8F1"/>
          </a:solidFill>
          <a:ln w="9525" cap="flat" cmpd="sng">
            <a:noFill/>
            <a:prstDash val="solid"/>
            <a:miter lim="800000"/>
            <a:headEnd type="none" w="med" len="med"/>
            <a:tailEnd type="none" w="med" len="med"/>
          </a:ln>
          <a:effectLst/>
        </p:spPr>
        <p:txBody>
          <a:bodyPr anchor="ctr">
            <a:spAutoFit/>
          </a:bodyPr>
          <a:lstStyle/>
          <a:p>
            <a:pPr algn="just" eaLnBrk="0" hangingPunct="0">
              <a:defRPr/>
            </a:pPr>
            <a:r>
              <a:rPr lang="en-GB" sz="1800" dirty="0">
                <a:solidFill>
                  <a:srgbClr val="000066"/>
                </a:solidFill>
                <a:latin typeface="Proxima Nova Rg" panose="02000506030000020004" pitchFamily="2" charset="77"/>
                <a:cs typeface="Georgia"/>
              </a:rPr>
              <a:t>“This paper proposes a </a:t>
            </a:r>
            <a:r>
              <a:rPr lang="en-GB" sz="1800" dirty="0">
                <a:solidFill>
                  <a:srgbClr val="6C0000"/>
                </a:solidFill>
                <a:latin typeface="Proxima Nova Rg" panose="02000506030000020004" pitchFamily="2" charset="77"/>
                <a:cs typeface="Georgia"/>
              </a:rPr>
              <a:t>methodology</a:t>
            </a:r>
            <a:r>
              <a:rPr lang="en-GB" sz="1800" dirty="0">
                <a:solidFill>
                  <a:srgbClr val="000066"/>
                </a:solidFill>
                <a:latin typeface="Proxima Nova Rg" panose="02000506030000020004" pitchFamily="2" charset="77"/>
                <a:cs typeface="Georgia"/>
              </a:rPr>
              <a:t> for mining patterns of change that supports the </a:t>
            </a:r>
            <a:r>
              <a:rPr lang="en-GB" sz="1800" dirty="0">
                <a:solidFill>
                  <a:srgbClr val="6C0000"/>
                </a:solidFill>
                <a:latin typeface="Proxima Nova Rg" panose="02000506030000020004" pitchFamily="2" charset="77"/>
                <a:cs typeface="Georgia"/>
              </a:rPr>
              <a:t>extraction of spatial configurations</a:t>
            </a:r>
            <a:r>
              <a:rPr lang="en-GB" sz="1800" dirty="0">
                <a:solidFill>
                  <a:srgbClr val="000066"/>
                </a:solidFill>
                <a:latin typeface="Proxima Nova Rg" panose="02000506030000020004" pitchFamily="2" charset="77"/>
                <a:cs typeface="Georgia"/>
              </a:rPr>
              <a:t> from remote sensing image databases. </a:t>
            </a:r>
            <a:r>
              <a:rPr lang="en-GB" sz="1800" dirty="0">
                <a:solidFill>
                  <a:srgbClr val="6C0000"/>
                </a:solidFill>
                <a:latin typeface="Proxima Nova Rg" panose="02000506030000020004" pitchFamily="2" charset="77"/>
                <a:cs typeface="Georgia"/>
              </a:rPr>
              <a:t>This methodology addresses the problem</a:t>
            </a:r>
            <a:r>
              <a:rPr lang="en-GB" sz="1800" dirty="0">
                <a:solidFill>
                  <a:srgbClr val="000066"/>
                </a:solidFill>
                <a:latin typeface="Proxima Nova Rg" panose="02000506030000020004" pitchFamily="2" charset="77"/>
                <a:cs typeface="Georgia"/>
              </a:rPr>
              <a:t> of describing land use change based on remote sensing image classification. </a:t>
            </a:r>
            <a:r>
              <a:rPr lang="en-GB" sz="1800" dirty="0">
                <a:solidFill>
                  <a:srgbClr val="6C0000"/>
                </a:solidFill>
                <a:latin typeface="Proxima Nova Rg" panose="02000506030000020004" pitchFamily="2" charset="77"/>
                <a:cs typeface="Georgia"/>
              </a:rPr>
              <a:t>The results show that</a:t>
            </a:r>
            <a:r>
              <a:rPr lang="en-GB" sz="1800" dirty="0">
                <a:solidFill>
                  <a:srgbClr val="000066"/>
                </a:solidFill>
                <a:latin typeface="Proxima Nova Rg" panose="02000506030000020004" pitchFamily="2" charset="77"/>
                <a:cs typeface="Georgia"/>
              </a:rPr>
              <a:t> pattern classification techniques associated to remote sensing image interpretation </a:t>
            </a:r>
            <a:r>
              <a:rPr lang="en-GB" sz="1800" dirty="0">
                <a:solidFill>
                  <a:srgbClr val="6C0000"/>
                </a:solidFill>
                <a:latin typeface="Proxima Nova Rg" panose="02000506030000020004" pitchFamily="2" charset="77"/>
                <a:cs typeface="Georgia"/>
              </a:rPr>
              <a:t>are a step forwards </a:t>
            </a:r>
            <a:r>
              <a:rPr lang="en-GB" sz="1800" dirty="0">
                <a:solidFill>
                  <a:srgbClr val="000066"/>
                </a:solidFill>
                <a:latin typeface="Proxima Nova Rg" panose="02000506030000020004" pitchFamily="2" charset="77"/>
                <a:cs typeface="Georgia"/>
              </a:rPr>
              <a:t>in the understanding and </a:t>
            </a:r>
            <a:r>
              <a:rPr lang="en-GB" sz="1800" dirty="0" err="1">
                <a:solidFill>
                  <a:srgbClr val="000066"/>
                </a:solidFill>
                <a:latin typeface="Proxima Nova Rg" panose="02000506030000020004" pitchFamily="2" charset="77"/>
                <a:cs typeface="Georgia"/>
              </a:rPr>
              <a:t>modeling</a:t>
            </a:r>
            <a:r>
              <a:rPr lang="en-GB" sz="1800" dirty="0">
                <a:solidFill>
                  <a:srgbClr val="000066"/>
                </a:solidFill>
                <a:latin typeface="Proxima Nova Rg" panose="02000506030000020004" pitchFamily="2" charset="77"/>
                <a:cs typeface="Georgia"/>
              </a:rPr>
              <a:t> of land use change. It also helps a more effective use of the large remote sensing image databases available in agencies such as USGS, ESA and INPE. </a:t>
            </a:r>
            <a:r>
              <a:rPr lang="en-GB" sz="1800" dirty="0">
                <a:solidFill>
                  <a:srgbClr val="6C0000"/>
                </a:solidFill>
                <a:latin typeface="Proxima Nova Rg" panose="02000506030000020004" pitchFamily="2" charset="77"/>
                <a:cs typeface="Georgia"/>
              </a:rPr>
              <a:t>Using satellite images and concepts of landscape ecology, the methodology provides a way to identify deforestation patterns in a complex domain such as Amazon tropical forest</a:t>
            </a:r>
            <a:r>
              <a:rPr lang="en-GB" sz="1800" dirty="0">
                <a:solidFill>
                  <a:srgbClr val="000066"/>
                </a:solidFill>
                <a:latin typeface="Proxima Nova Rg" panose="02000506030000020004" pitchFamily="2" charset="77"/>
                <a:cs typeface="Georgia"/>
              </a:rPr>
              <a:t>.” </a:t>
            </a:r>
            <a:endParaRPr lang="en-GB" sz="2000" dirty="0">
              <a:solidFill>
                <a:srgbClr val="000066"/>
              </a:solidFill>
              <a:latin typeface="Proxima Nova Rg" panose="02000506030000020004" pitchFamily="2" charset="77"/>
              <a:cs typeface="Georgia"/>
            </a:endParaRPr>
          </a:p>
        </p:txBody>
      </p:sp>
    </p:spTree>
    <p:extLst>
      <p:ext uri="{BB962C8B-B14F-4D97-AF65-F5344CB8AC3E}">
        <p14:creationId xmlns:p14="http://schemas.microsoft.com/office/powerpoint/2010/main" val="334500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ítulo 1"/>
          <p:cNvSpPr>
            <a:spLocks noGrp="1"/>
          </p:cNvSpPr>
          <p:nvPr>
            <p:ph type="title"/>
          </p:nvPr>
        </p:nvSpPr>
        <p:spPr/>
        <p:txBody>
          <a:bodyPr/>
          <a:lstStyle/>
          <a:p>
            <a:r>
              <a:rPr lang="pt-BR" dirty="0"/>
              <a:t>O que você deve buscar?</a:t>
            </a:r>
          </a:p>
        </p:txBody>
      </p:sp>
      <p:pic>
        <p:nvPicPr>
          <p:cNvPr id="103427" name="Picture 2" descr="http://images.judias.multiply.com/image/2/photos/upload/300x300/Q1QYIAoKCjYAAGhJP9g1.jpg/EXUPERY.jpg?et=5BHrlTuHL6FOu3psc%2Cc%2Bjw&amp;nmid=3420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85800"/>
            <a:ext cx="25908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tângulo 5"/>
          <p:cNvSpPr/>
          <p:nvPr/>
        </p:nvSpPr>
        <p:spPr>
          <a:xfrm>
            <a:off x="533400" y="1981200"/>
            <a:ext cx="5257800" cy="1938992"/>
          </a:xfrm>
          <a:prstGeom prst="rect">
            <a:avLst/>
          </a:prstGeom>
          <a:solidFill>
            <a:schemeClr val="bg1">
              <a:lumMod val="95000"/>
            </a:schemeClr>
          </a:solidFill>
        </p:spPr>
        <p:txBody>
          <a:bodyPr>
            <a:spAutoFit/>
          </a:bodyPr>
          <a:lstStyle/>
          <a:p>
            <a:pPr>
              <a:defRPr/>
            </a:pPr>
            <a:r>
              <a:rPr lang="pt-BR" sz="2400" dirty="0">
                <a:solidFill>
                  <a:srgbClr val="000066"/>
                </a:solidFill>
                <a:latin typeface="Proxima Nova Rg" panose="02000506030000020004" pitchFamily="2" charset="77"/>
                <a:cs typeface="Georgia"/>
              </a:rPr>
              <a:t>"Em tudo na vida a perfeição é finalmente atingida, não quando nada mais existe para acrescentar, mas quando não há mais nada para retirar." (Antoine de Saint-Exupéry)</a:t>
            </a:r>
          </a:p>
        </p:txBody>
      </p:sp>
    </p:spTree>
    <p:extLst>
      <p:ext uri="{BB962C8B-B14F-4D97-AF65-F5344CB8AC3E}">
        <p14:creationId xmlns:p14="http://schemas.microsoft.com/office/powerpoint/2010/main" val="2894522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609600" y="381000"/>
            <a:ext cx="8153400" cy="762000"/>
          </a:xfrm>
        </p:spPr>
        <p:txBody>
          <a:bodyPr/>
          <a:lstStyle/>
          <a:p>
            <a:pPr eaLnBrk="1" hangingPunct="1"/>
            <a:r>
              <a:rPr lang="pt-BR" b="0" dirty="0">
                <a:latin typeface="Proxima Nova Rg" panose="02000506030000020004" pitchFamily="2" charset="77"/>
              </a:rPr>
              <a:t>Parágrafos consistentes fazem a diferença</a:t>
            </a:r>
          </a:p>
        </p:txBody>
      </p:sp>
      <p:sp>
        <p:nvSpPr>
          <p:cNvPr id="87043" name="Rectangle 3"/>
          <p:cNvSpPr>
            <a:spLocks noChangeArrowheads="1"/>
          </p:cNvSpPr>
          <p:nvPr/>
        </p:nvSpPr>
        <p:spPr bwMode="auto">
          <a:xfrm>
            <a:off x="685800" y="4134208"/>
            <a:ext cx="8305800" cy="2585323"/>
          </a:xfrm>
          <a:prstGeom prst="rect">
            <a:avLst/>
          </a:prstGeom>
          <a:solidFill>
            <a:schemeClr val="bg1">
              <a:lumMod val="85000"/>
            </a:schemeClr>
          </a:solidFill>
          <a:ln w="9525" cap="flat" cmpd="sng">
            <a:noFill/>
            <a:prstDash val="solid"/>
            <a:miter lim="800000"/>
            <a:headEnd type="none" w="med" len="med"/>
            <a:tailEnd type="none" w="med" len="med"/>
          </a:ln>
          <a:effectLst/>
        </p:spPr>
        <p:txBody>
          <a:bodyPr anchor="ctr">
            <a:spAutoFit/>
          </a:bodyPr>
          <a:lstStyle/>
          <a:p>
            <a:pPr algn="just" eaLnBrk="0" hangingPunct="0">
              <a:defRPr/>
            </a:pPr>
            <a:r>
              <a:rPr lang="en-GB" sz="1800" dirty="0">
                <a:solidFill>
                  <a:srgbClr val="002060"/>
                </a:solidFill>
                <a:latin typeface="Proxima Nova Rg" panose="02000506030000020004" pitchFamily="2" charset="77"/>
                <a:cs typeface="Georgia"/>
              </a:rPr>
              <a:t>“This paper proposes a </a:t>
            </a:r>
            <a:r>
              <a:rPr lang="en-GB" sz="1800" dirty="0">
                <a:solidFill>
                  <a:srgbClr val="6C0000"/>
                </a:solidFill>
                <a:latin typeface="Proxima Nova Rg" panose="02000506030000020004" pitchFamily="2" charset="77"/>
                <a:cs typeface="Georgia"/>
              </a:rPr>
              <a:t>method</a:t>
            </a:r>
            <a:r>
              <a:rPr lang="en-GB" sz="1800" dirty="0">
                <a:solidFill>
                  <a:srgbClr val="002060"/>
                </a:solidFill>
                <a:latin typeface="Proxima Nova Rg" panose="02000506030000020004" pitchFamily="2" charset="77"/>
                <a:cs typeface="Georgia"/>
              </a:rPr>
              <a:t> for discriminating land change patches </a:t>
            </a:r>
            <a:r>
              <a:rPr lang="en-GB" sz="1800" dirty="0">
                <a:solidFill>
                  <a:srgbClr val="6C0000"/>
                </a:solidFill>
                <a:latin typeface="Proxima Nova Rg" panose="02000506030000020004" pitchFamily="2" charset="77"/>
                <a:cs typeface="Georgia"/>
              </a:rPr>
              <a:t>extracted from </a:t>
            </a:r>
            <a:r>
              <a:rPr lang="en-GB" sz="1800" dirty="0">
                <a:solidFill>
                  <a:srgbClr val="002060"/>
                </a:solidFill>
                <a:latin typeface="Proxima Nova Rg" panose="02000506030000020004" pitchFamily="2" charset="77"/>
                <a:cs typeface="Georgia"/>
              </a:rPr>
              <a:t>remote sensing image databases and </a:t>
            </a:r>
            <a:r>
              <a:rPr lang="en-GB" sz="1800" dirty="0">
                <a:solidFill>
                  <a:srgbClr val="6C0000"/>
                </a:solidFill>
                <a:latin typeface="Proxima Nova Rg" panose="02000506030000020004" pitchFamily="2" charset="77"/>
                <a:cs typeface="Georgia"/>
              </a:rPr>
              <a:t>hence describing </a:t>
            </a:r>
            <a:r>
              <a:rPr lang="en-GB" sz="1800" dirty="0">
                <a:solidFill>
                  <a:srgbClr val="002060"/>
                </a:solidFill>
                <a:latin typeface="Proxima Nova Rg" panose="02000506030000020004" pitchFamily="2" charset="77"/>
                <a:cs typeface="Georgia"/>
              </a:rPr>
              <a:t>agents of land use change. The method combines techniques from digital image processing, landscape ecology and data mining. After each image is classified, we measure land change patches using landscape ecology metrics, and then use data mining to label them. We successfully applied the technique for identifying patterns of change in the Amazon tropical forest. </a:t>
            </a:r>
            <a:r>
              <a:rPr lang="en-GB" sz="1800" strike="sngStrike" dirty="0">
                <a:solidFill>
                  <a:srgbClr val="6C0000"/>
                </a:solidFill>
                <a:latin typeface="Proxima Nova Rg" panose="02000506030000020004" pitchFamily="2" charset="77"/>
                <a:cs typeface="Georgia"/>
              </a:rPr>
              <a:t>The results show that </a:t>
            </a:r>
            <a:r>
              <a:rPr lang="en-GB" sz="1800" dirty="0">
                <a:solidFill>
                  <a:srgbClr val="6C0000"/>
                </a:solidFill>
                <a:latin typeface="Proxima Nova Rg" panose="02000506030000020004" pitchFamily="2" charset="77"/>
                <a:cs typeface="Georgia"/>
              </a:rPr>
              <a:t>the proposed method is useful for extracting information from large land remote sensing image databases</a:t>
            </a:r>
            <a:r>
              <a:rPr lang="en-GB" sz="1800" dirty="0">
                <a:solidFill>
                  <a:srgbClr val="002060"/>
                </a:solidFill>
                <a:latin typeface="Proxima Nova Rg" panose="02000506030000020004" pitchFamily="2" charset="77"/>
                <a:cs typeface="Georgia"/>
              </a:rPr>
              <a:t>.” </a:t>
            </a:r>
            <a:endParaRPr lang="en-GB" sz="2000" dirty="0">
              <a:solidFill>
                <a:srgbClr val="002060"/>
              </a:solidFill>
              <a:latin typeface="Proxima Nova Rg" panose="02000506030000020004" pitchFamily="2" charset="77"/>
              <a:cs typeface="Georgia"/>
            </a:endParaRPr>
          </a:p>
        </p:txBody>
      </p:sp>
      <p:sp>
        <p:nvSpPr>
          <p:cNvPr id="11" name="Rectangle 4"/>
          <p:cNvSpPr>
            <a:spLocks noChangeArrowheads="1"/>
          </p:cNvSpPr>
          <p:nvPr/>
        </p:nvSpPr>
        <p:spPr bwMode="auto">
          <a:xfrm>
            <a:off x="685800" y="1081058"/>
            <a:ext cx="8305800" cy="2862322"/>
          </a:xfrm>
          <a:prstGeom prst="rect">
            <a:avLst/>
          </a:prstGeom>
          <a:solidFill>
            <a:schemeClr val="bg1">
              <a:lumMod val="85000"/>
            </a:schemeClr>
          </a:solidFill>
          <a:ln w="9525" cap="flat" cmpd="sng">
            <a:noFill/>
            <a:prstDash val="solid"/>
            <a:miter lim="800000"/>
            <a:headEnd type="none" w="med" len="med"/>
            <a:tailEnd type="none" w="med" len="med"/>
          </a:ln>
          <a:effectLst/>
        </p:spPr>
        <p:txBody>
          <a:bodyPr anchor="ctr">
            <a:spAutoFit/>
          </a:bodyPr>
          <a:lstStyle/>
          <a:p>
            <a:pPr algn="just" eaLnBrk="0" hangingPunct="0">
              <a:defRPr/>
            </a:pPr>
            <a:r>
              <a:rPr lang="en-GB" sz="1800" dirty="0">
                <a:solidFill>
                  <a:srgbClr val="000066"/>
                </a:solidFill>
                <a:latin typeface="Proxima Nova Rg" panose="02000506030000020004" pitchFamily="2" charset="77"/>
                <a:cs typeface="Georgia"/>
              </a:rPr>
              <a:t>“This paper proposes a </a:t>
            </a:r>
            <a:r>
              <a:rPr lang="en-GB" sz="1800" dirty="0">
                <a:solidFill>
                  <a:srgbClr val="6C0000"/>
                </a:solidFill>
                <a:latin typeface="Proxima Nova Rg" panose="02000506030000020004" pitchFamily="2" charset="77"/>
                <a:cs typeface="Georgia"/>
              </a:rPr>
              <a:t>methodology</a:t>
            </a:r>
            <a:r>
              <a:rPr lang="en-GB" sz="1800" dirty="0">
                <a:solidFill>
                  <a:srgbClr val="000066"/>
                </a:solidFill>
                <a:latin typeface="Proxima Nova Rg" panose="02000506030000020004" pitchFamily="2" charset="77"/>
                <a:cs typeface="Georgia"/>
              </a:rPr>
              <a:t> for mining patterns of change that supports the </a:t>
            </a:r>
            <a:r>
              <a:rPr lang="en-GB" sz="1800" dirty="0">
                <a:solidFill>
                  <a:srgbClr val="6C0000"/>
                </a:solidFill>
                <a:latin typeface="Proxima Nova Rg" panose="02000506030000020004" pitchFamily="2" charset="77"/>
                <a:cs typeface="Georgia"/>
              </a:rPr>
              <a:t>extraction of spatial configurations</a:t>
            </a:r>
            <a:r>
              <a:rPr lang="en-GB" sz="1800" dirty="0">
                <a:solidFill>
                  <a:srgbClr val="000066"/>
                </a:solidFill>
                <a:latin typeface="Proxima Nova Rg" panose="02000506030000020004" pitchFamily="2" charset="77"/>
                <a:cs typeface="Georgia"/>
              </a:rPr>
              <a:t> from remote sensing image databases. </a:t>
            </a:r>
            <a:r>
              <a:rPr lang="en-GB" sz="1800" dirty="0">
                <a:solidFill>
                  <a:srgbClr val="6C0000"/>
                </a:solidFill>
                <a:latin typeface="Proxima Nova Rg" panose="02000506030000020004" pitchFamily="2" charset="77"/>
                <a:cs typeface="Georgia"/>
              </a:rPr>
              <a:t>This methodology addresses the problem</a:t>
            </a:r>
            <a:r>
              <a:rPr lang="en-GB" sz="1800" dirty="0">
                <a:solidFill>
                  <a:srgbClr val="000066"/>
                </a:solidFill>
                <a:latin typeface="Proxima Nova Rg" panose="02000506030000020004" pitchFamily="2" charset="77"/>
                <a:cs typeface="Georgia"/>
              </a:rPr>
              <a:t> of describing land use change based on remote sensing image classification. </a:t>
            </a:r>
            <a:r>
              <a:rPr lang="en-GB" sz="1800" dirty="0">
                <a:solidFill>
                  <a:srgbClr val="6C0000"/>
                </a:solidFill>
                <a:latin typeface="Proxima Nova Rg" panose="02000506030000020004" pitchFamily="2" charset="77"/>
                <a:cs typeface="Georgia"/>
              </a:rPr>
              <a:t>The results show that</a:t>
            </a:r>
            <a:r>
              <a:rPr lang="en-GB" sz="1800" dirty="0">
                <a:solidFill>
                  <a:srgbClr val="000066"/>
                </a:solidFill>
                <a:latin typeface="Proxima Nova Rg" panose="02000506030000020004" pitchFamily="2" charset="77"/>
                <a:cs typeface="Georgia"/>
              </a:rPr>
              <a:t> pattern classification techniques associated to remote sensing image interpretation </a:t>
            </a:r>
            <a:r>
              <a:rPr lang="en-GB" sz="1800" dirty="0">
                <a:solidFill>
                  <a:srgbClr val="6C0000"/>
                </a:solidFill>
                <a:latin typeface="Proxima Nova Rg" panose="02000506030000020004" pitchFamily="2" charset="77"/>
                <a:cs typeface="Georgia"/>
              </a:rPr>
              <a:t>are a step forwards </a:t>
            </a:r>
            <a:r>
              <a:rPr lang="en-GB" sz="1800" dirty="0">
                <a:solidFill>
                  <a:srgbClr val="000066"/>
                </a:solidFill>
                <a:latin typeface="Proxima Nova Rg" panose="02000506030000020004" pitchFamily="2" charset="77"/>
                <a:cs typeface="Georgia"/>
              </a:rPr>
              <a:t>in the understanding and </a:t>
            </a:r>
            <a:r>
              <a:rPr lang="en-GB" sz="1800" dirty="0" err="1">
                <a:solidFill>
                  <a:srgbClr val="000066"/>
                </a:solidFill>
                <a:latin typeface="Proxima Nova Rg" panose="02000506030000020004" pitchFamily="2" charset="77"/>
                <a:cs typeface="Georgia"/>
              </a:rPr>
              <a:t>modeling</a:t>
            </a:r>
            <a:r>
              <a:rPr lang="en-GB" sz="1800" dirty="0">
                <a:solidFill>
                  <a:srgbClr val="000066"/>
                </a:solidFill>
                <a:latin typeface="Proxima Nova Rg" panose="02000506030000020004" pitchFamily="2" charset="77"/>
                <a:cs typeface="Georgia"/>
              </a:rPr>
              <a:t> of land use change. It </a:t>
            </a:r>
            <a:r>
              <a:rPr lang="en-GB" sz="1800" dirty="0">
                <a:solidFill>
                  <a:srgbClr val="6C0000"/>
                </a:solidFill>
                <a:latin typeface="Proxima Nova Rg" panose="02000506030000020004" pitchFamily="2" charset="77"/>
                <a:cs typeface="Georgia"/>
              </a:rPr>
              <a:t>also helps a more effective use</a:t>
            </a:r>
            <a:r>
              <a:rPr lang="en-GB" sz="1800" dirty="0">
                <a:solidFill>
                  <a:srgbClr val="000066"/>
                </a:solidFill>
                <a:latin typeface="Proxima Nova Rg" panose="02000506030000020004" pitchFamily="2" charset="77"/>
                <a:cs typeface="Georgia"/>
              </a:rPr>
              <a:t> of the large remote sensing image databases </a:t>
            </a:r>
            <a:r>
              <a:rPr lang="en-GB" sz="1800" dirty="0">
                <a:solidFill>
                  <a:srgbClr val="6C0000"/>
                </a:solidFill>
                <a:latin typeface="Proxima Nova Rg" panose="02000506030000020004" pitchFamily="2" charset="77"/>
                <a:cs typeface="Georgia"/>
              </a:rPr>
              <a:t>available in agencies such as USGS, ESA and INPE</a:t>
            </a:r>
            <a:r>
              <a:rPr lang="en-GB" sz="1800" dirty="0">
                <a:solidFill>
                  <a:srgbClr val="000066"/>
                </a:solidFill>
                <a:latin typeface="Proxima Nova Rg" panose="02000506030000020004" pitchFamily="2" charset="77"/>
                <a:cs typeface="Georgia"/>
              </a:rPr>
              <a:t>. </a:t>
            </a:r>
            <a:r>
              <a:rPr lang="en-GB" sz="1800" dirty="0">
                <a:solidFill>
                  <a:srgbClr val="6C0000"/>
                </a:solidFill>
                <a:latin typeface="Proxima Nova Rg" panose="02000506030000020004" pitchFamily="2" charset="77"/>
                <a:cs typeface="Georgia"/>
              </a:rPr>
              <a:t>Using satellite images and concepts of landscape ecology, the methodology provides a way to identify deforestation patterns in a complex domain such as Amazon tropical forest</a:t>
            </a:r>
            <a:r>
              <a:rPr lang="en-GB" sz="1800" dirty="0">
                <a:solidFill>
                  <a:srgbClr val="000066"/>
                </a:solidFill>
                <a:latin typeface="Proxima Nova Rg" panose="02000506030000020004" pitchFamily="2" charset="77"/>
                <a:cs typeface="Georgia"/>
              </a:rPr>
              <a:t>.” </a:t>
            </a:r>
            <a:endParaRPr lang="en-GB" sz="2000" dirty="0">
              <a:solidFill>
                <a:srgbClr val="000066"/>
              </a:solidFill>
              <a:latin typeface="Proxima Nova Rg" panose="02000506030000020004" pitchFamily="2" charset="77"/>
              <a:cs typeface="Georgia"/>
            </a:endParaRPr>
          </a:p>
        </p:txBody>
      </p:sp>
    </p:spTree>
    <p:extLst>
      <p:ext uri="{BB962C8B-B14F-4D97-AF65-F5344CB8AC3E}">
        <p14:creationId xmlns:p14="http://schemas.microsoft.com/office/powerpoint/2010/main" val="3812838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609600" y="381000"/>
            <a:ext cx="8153400" cy="762000"/>
          </a:xfrm>
        </p:spPr>
        <p:txBody>
          <a:bodyPr/>
          <a:lstStyle/>
          <a:p>
            <a:pPr eaLnBrk="1" hangingPunct="1"/>
            <a:r>
              <a:rPr lang="pt-BR" dirty="0"/>
              <a:t>Parágrafos consistentes fazem a diferença</a:t>
            </a:r>
          </a:p>
        </p:txBody>
      </p:sp>
      <p:sp>
        <p:nvSpPr>
          <p:cNvPr id="87043" name="Rectangle 3"/>
          <p:cNvSpPr>
            <a:spLocks noChangeArrowheads="1"/>
          </p:cNvSpPr>
          <p:nvPr/>
        </p:nvSpPr>
        <p:spPr bwMode="auto">
          <a:xfrm>
            <a:off x="609600" y="1219200"/>
            <a:ext cx="8305800" cy="2585323"/>
          </a:xfrm>
          <a:prstGeom prst="rect">
            <a:avLst/>
          </a:prstGeom>
          <a:solidFill>
            <a:schemeClr val="bg1">
              <a:lumMod val="95000"/>
            </a:schemeClr>
          </a:solidFill>
          <a:ln w="9525" cap="flat" cmpd="sng">
            <a:noFill/>
            <a:prstDash val="solid"/>
            <a:miter lim="800000"/>
            <a:headEnd type="none" w="med" len="med"/>
            <a:tailEnd type="none" w="med" len="med"/>
          </a:ln>
          <a:effectLst/>
        </p:spPr>
        <p:txBody>
          <a:bodyPr anchor="ctr">
            <a:spAutoFit/>
          </a:bodyPr>
          <a:lstStyle/>
          <a:p>
            <a:pPr algn="just" eaLnBrk="0" hangingPunct="0">
              <a:defRPr/>
            </a:pPr>
            <a:r>
              <a:rPr lang="en-GB" sz="1800" dirty="0">
                <a:solidFill>
                  <a:srgbClr val="002060"/>
                </a:solidFill>
                <a:latin typeface="Proxima Nova Rg" panose="02000506030000020004" pitchFamily="2" charset="77"/>
                <a:cs typeface="Georgia"/>
              </a:rPr>
              <a:t>“This paper proposes a </a:t>
            </a:r>
            <a:r>
              <a:rPr lang="en-GB" sz="1800" dirty="0">
                <a:solidFill>
                  <a:srgbClr val="6C0000"/>
                </a:solidFill>
                <a:latin typeface="Proxima Nova Rg" panose="02000506030000020004" pitchFamily="2" charset="77"/>
                <a:cs typeface="Georgia"/>
              </a:rPr>
              <a:t>method</a:t>
            </a:r>
            <a:r>
              <a:rPr lang="en-GB" sz="1800" dirty="0">
                <a:solidFill>
                  <a:srgbClr val="002060"/>
                </a:solidFill>
                <a:latin typeface="Proxima Nova Rg" panose="02000506030000020004" pitchFamily="2" charset="77"/>
                <a:cs typeface="Georgia"/>
              </a:rPr>
              <a:t> for discriminating land change patches </a:t>
            </a:r>
            <a:r>
              <a:rPr lang="en-GB" sz="1800" dirty="0">
                <a:solidFill>
                  <a:srgbClr val="6C0000"/>
                </a:solidFill>
                <a:latin typeface="Proxima Nova Rg" panose="02000506030000020004" pitchFamily="2" charset="77"/>
                <a:cs typeface="Georgia"/>
              </a:rPr>
              <a:t>extracted from </a:t>
            </a:r>
            <a:r>
              <a:rPr lang="en-GB" sz="1800" dirty="0">
                <a:solidFill>
                  <a:srgbClr val="002060"/>
                </a:solidFill>
                <a:latin typeface="Proxima Nova Rg" panose="02000506030000020004" pitchFamily="2" charset="77"/>
                <a:cs typeface="Georgia"/>
              </a:rPr>
              <a:t>remote sensing image databases and </a:t>
            </a:r>
            <a:r>
              <a:rPr lang="en-GB" sz="1800" dirty="0">
                <a:solidFill>
                  <a:srgbClr val="6C0000"/>
                </a:solidFill>
                <a:latin typeface="Proxima Nova Rg" panose="02000506030000020004" pitchFamily="2" charset="77"/>
                <a:cs typeface="Georgia"/>
              </a:rPr>
              <a:t>hence describing </a:t>
            </a:r>
            <a:r>
              <a:rPr lang="en-GB" sz="1800" dirty="0">
                <a:solidFill>
                  <a:srgbClr val="002060"/>
                </a:solidFill>
                <a:latin typeface="Proxima Nova Rg" panose="02000506030000020004" pitchFamily="2" charset="77"/>
                <a:cs typeface="Georgia"/>
              </a:rPr>
              <a:t>agents of land use change. The method combines techniques from digital image processing, landscape ecology and data mining. After each image is classified, we measure land change patches using landscape ecology metrics, and then use data mining to label them. We successfully applied the technique for identifying patterns of change in the Amazon tropical forest. </a:t>
            </a:r>
            <a:r>
              <a:rPr lang="en-GB" sz="1800" dirty="0">
                <a:solidFill>
                  <a:srgbClr val="6C0000"/>
                </a:solidFill>
                <a:latin typeface="Proxima Nova Rg" panose="02000506030000020004" pitchFamily="2" charset="77"/>
                <a:cs typeface="Georgia"/>
              </a:rPr>
              <a:t>The results show that the proposed method is useful for extracting information from large land remote sensing image databases</a:t>
            </a:r>
            <a:r>
              <a:rPr lang="en-GB" sz="1800" dirty="0">
                <a:solidFill>
                  <a:srgbClr val="002060"/>
                </a:solidFill>
                <a:latin typeface="Proxima Nova Rg" panose="02000506030000020004" pitchFamily="2" charset="77"/>
                <a:cs typeface="Georgia"/>
              </a:rPr>
              <a:t>.” </a:t>
            </a:r>
            <a:endParaRPr lang="en-GB" sz="2000" dirty="0">
              <a:solidFill>
                <a:srgbClr val="002060"/>
              </a:solidFill>
              <a:latin typeface="Proxima Nova Rg" panose="02000506030000020004" pitchFamily="2" charset="77"/>
              <a:cs typeface="Georgia"/>
            </a:endParaRPr>
          </a:p>
        </p:txBody>
      </p:sp>
    </p:spTree>
    <p:extLst>
      <p:ext uri="{BB962C8B-B14F-4D97-AF65-F5344CB8AC3E}">
        <p14:creationId xmlns:p14="http://schemas.microsoft.com/office/powerpoint/2010/main" val="513021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DB0CD-27A3-0288-88B8-A28928F42C11}"/>
            </a:ext>
          </a:extLst>
        </p:cNvPr>
        <p:cNvGrpSpPr/>
        <p:nvPr/>
      </p:nvGrpSpPr>
      <p:grpSpPr>
        <a:xfrm>
          <a:off x="0" y="0"/>
          <a:ext cx="0" cy="0"/>
          <a:chOff x="0" y="0"/>
          <a:chExt cx="0" cy="0"/>
        </a:xfrm>
      </p:grpSpPr>
      <p:sp>
        <p:nvSpPr>
          <p:cNvPr id="71681" name="Rectangle 2">
            <a:extLst>
              <a:ext uri="{FF2B5EF4-FFF2-40B4-BE49-F238E27FC236}">
                <a16:creationId xmlns:a16="http://schemas.microsoft.com/office/drawing/2014/main" id="{AF57BC49-0D66-A59C-C56B-9EB7B7ADE99E}"/>
              </a:ext>
            </a:extLst>
          </p:cNvPr>
          <p:cNvSpPr>
            <a:spLocks noGrp="1" noChangeArrowheads="1"/>
          </p:cNvSpPr>
          <p:nvPr>
            <p:ph type="title"/>
          </p:nvPr>
        </p:nvSpPr>
        <p:spPr>
          <a:xfrm>
            <a:off x="609600" y="381000"/>
            <a:ext cx="8153400" cy="762000"/>
          </a:xfrm>
        </p:spPr>
        <p:txBody>
          <a:bodyPr/>
          <a:lstStyle/>
          <a:p>
            <a:pPr eaLnBrk="1" hangingPunct="1"/>
            <a:r>
              <a:rPr lang="pt-BR" dirty="0"/>
              <a:t>Parágrafos consistentes fazem a diferença</a:t>
            </a:r>
          </a:p>
        </p:txBody>
      </p:sp>
      <p:sp>
        <p:nvSpPr>
          <p:cNvPr id="87043" name="Rectangle 3">
            <a:extLst>
              <a:ext uri="{FF2B5EF4-FFF2-40B4-BE49-F238E27FC236}">
                <a16:creationId xmlns:a16="http://schemas.microsoft.com/office/drawing/2014/main" id="{7661F15F-25D6-883F-8634-CE7A576FDF49}"/>
              </a:ext>
            </a:extLst>
          </p:cNvPr>
          <p:cNvSpPr>
            <a:spLocks noChangeArrowheads="1"/>
          </p:cNvSpPr>
          <p:nvPr/>
        </p:nvSpPr>
        <p:spPr bwMode="auto">
          <a:xfrm>
            <a:off x="609600" y="1219200"/>
            <a:ext cx="8305800" cy="2585323"/>
          </a:xfrm>
          <a:prstGeom prst="rect">
            <a:avLst/>
          </a:prstGeom>
          <a:solidFill>
            <a:schemeClr val="bg1">
              <a:lumMod val="95000"/>
            </a:schemeClr>
          </a:solidFill>
          <a:ln w="9525" cap="flat" cmpd="sng">
            <a:noFill/>
            <a:prstDash val="solid"/>
            <a:miter lim="800000"/>
            <a:headEnd type="none" w="med" len="med"/>
            <a:tailEnd type="none" w="med" len="med"/>
          </a:ln>
          <a:effectLst/>
        </p:spPr>
        <p:txBody>
          <a:bodyPr anchor="ctr">
            <a:spAutoFit/>
          </a:bodyPr>
          <a:lstStyle/>
          <a:p>
            <a:pPr algn="just" eaLnBrk="0" hangingPunct="0">
              <a:defRPr/>
            </a:pPr>
            <a:r>
              <a:rPr lang="en-GB" sz="1800" dirty="0">
                <a:solidFill>
                  <a:srgbClr val="002060"/>
                </a:solidFill>
                <a:latin typeface="Proxima Nova Rg" panose="02000506030000020004" pitchFamily="2" charset="77"/>
                <a:cs typeface="Georgia"/>
              </a:rPr>
              <a:t>“This paper proposes a </a:t>
            </a:r>
            <a:r>
              <a:rPr lang="en-GB" sz="1800" dirty="0">
                <a:solidFill>
                  <a:srgbClr val="6C0000"/>
                </a:solidFill>
                <a:latin typeface="Proxima Nova Rg" panose="02000506030000020004" pitchFamily="2" charset="77"/>
                <a:cs typeface="Georgia"/>
              </a:rPr>
              <a:t>method</a:t>
            </a:r>
            <a:r>
              <a:rPr lang="en-GB" sz="1800" dirty="0">
                <a:solidFill>
                  <a:srgbClr val="002060"/>
                </a:solidFill>
                <a:latin typeface="Proxima Nova Rg" panose="02000506030000020004" pitchFamily="2" charset="77"/>
                <a:cs typeface="Georgia"/>
              </a:rPr>
              <a:t> for discriminating land change patches </a:t>
            </a:r>
            <a:r>
              <a:rPr lang="en-GB" sz="1800" dirty="0">
                <a:solidFill>
                  <a:srgbClr val="6C0000"/>
                </a:solidFill>
                <a:latin typeface="Proxima Nova Rg" panose="02000506030000020004" pitchFamily="2" charset="77"/>
                <a:cs typeface="Georgia"/>
              </a:rPr>
              <a:t>extracted from </a:t>
            </a:r>
            <a:r>
              <a:rPr lang="en-GB" sz="1800" dirty="0">
                <a:solidFill>
                  <a:srgbClr val="002060"/>
                </a:solidFill>
                <a:latin typeface="Proxima Nova Rg" panose="02000506030000020004" pitchFamily="2" charset="77"/>
                <a:cs typeface="Georgia"/>
              </a:rPr>
              <a:t>remote sensing image databases and </a:t>
            </a:r>
            <a:r>
              <a:rPr lang="en-GB" sz="1800" dirty="0">
                <a:solidFill>
                  <a:srgbClr val="6C0000"/>
                </a:solidFill>
                <a:latin typeface="Proxima Nova Rg" panose="02000506030000020004" pitchFamily="2" charset="77"/>
                <a:cs typeface="Georgia"/>
              </a:rPr>
              <a:t>hence describing </a:t>
            </a:r>
            <a:r>
              <a:rPr lang="en-GB" sz="1800" dirty="0">
                <a:solidFill>
                  <a:srgbClr val="002060"/>
                </a:solidFill>
                <a:latin typeface="Proxima Nova Rg" panose="02000506030000020004" pitchFamily="2" charset="77"/>
                <a:cs typeface="Georgia"/>
              </a:rPr>
              <a:t>agents of land use change. The method combines techniques from digital image processing, landscape ecology and data mining. After each image is classified, we measure land change patches using landscape ecology metrics, and then use data mining to label them. We successfully applied the technique for identifying patterns of change in the Amazon tropical forest. </a:t>
            </a:r>
            <a:r>
              <a:rPr lang="en-GB" sz="1800" dirty="0">
                <a:solidFill>
                  <a:srgbClr val="6C0000"/>
                </a:solidFill>
                <a:latin typeface="Proxima Nova Rg" panose="02000506030000020004" pitchFamily="2" charset="77"/>
                <a:cs typeface="Georgia"/>
              </a:rPr>
              <a:t>The results show that the proposed method is useful for extracting information from large land remote sensing image databases</a:t>
            </a:r>
            <a:r>
              <a:rPr lang="en-GB" sz="1800" dirty="0">
                <a:solidFill>
                  <a:srgbClr val="002060"/>
                </a:solidFill>
                <a:latin typeface="Proxima Nova Rg" panose="02000506030000020004" pitchFamily="2" charset="77"/>
                <a:cs typeface="Georgia"/>
              </a:rPr>
              <a:t>.” </a:t>
            </a:r>
            <a:endParaRPr lang="en-GB" sz="2000" dirty="0">
              <a:solidFill>
                <a:srgbClr val="002060"/>
              </a:solidFill>
              <a:latin typeface="Proxima Nova Rg" panose="02000506030000020004" pitchFamily="2" charset="77"/>
              <a:cs typeface="Georgia"/>
            </a:endParaRPr>
          </a:p>
        </p:txBody>
      </p:sp>
      <p:sp>
        <p:nvSpPr>
          <p:cNvPr id="5" name="Rectangle 3">
            <a:extLst>
              <a:ext uri="{FF2B5EF4-FFF2-40B4-BE49-F238E27FC236}">
                <a16:creationId xmlns:a16="http://schemas.microsoft.com/office/drawing/2014/main" id="{7D31AB6D-2C63-794E-6D5A-508C41A6B4E7}"/>
              </a:ext>
            </a:extLst>
          </p:cNvPr>
          <p:cNvSpPr>
            <a:spLocks noChangeArrowheads="1"/>
          </p:cNvSpPr>
          <p:nvPr/>
        </p:nvSpPr>
        <p:spPr bwMode="auto">
          <a:xfrm>
            <a:off x="609600" y="4100900"/>
            <a:ext cx="8305800" cy="2308324"/>
          </a:xfrm>
          <a:prstGeom prst="rect">
            <a:avLst/>
          </a:prstGeom>
          <a:solidFill>
            <a:schemeClr val="bg1">
              <a:lumMod val="95000"/>
            </a:schemeClr>
          </a:solidFill>
          <a:ln w="9525" cap="flat" cmpd="sng">
            <a:noFill/>
            <a:prstDash val="solid"/>
            <a:miter lim="800000"/>
            <a:headEnd type="none" w="med" len="med"/>
            <a:tailEnd type="none" w="med" len="med"/>
          </a:ln>
          <a:effectLst/>
        </p:spPr>
        <p:txBody>
          <a:bodyPr anchor="ctr">
            <a:spAutoFit/>
          </a:bodyPr>
          <a:lstStyle/>
          <a:p>
            <a:pPr algn="just" eaLnBrk="0" hangingPunct="0">
              <a:defRPr/>
            </a:pPr>
            <a:r>
              <a:rPr lang="en-GB" sz="1800" dirty="0">
                <a:solidFill>
                  <a:srgbClr val="002060"/>
                </a:solidFill>
                <a:latin typeface="Proxima Nova Rg" panose="02000506030000020004" pitchFamily="2" charset="77"/>
                <a:cs typeface="Georgia"/>
              </a:rPr>
              <a:t>“Deforestation in Amazonia is brought about by different agents, including large crop producers, timber extractors, cattle ranchers and settlers. It is important to identify the different types of agents of change. In this paper, we propose a </a:t>
            </a:r>
            <a:r>
              <a:rPr lang="en-GB" sz="1800" dirty="0">
                <a:solidFill>
                  <a:srgbClr val="6C0000"/>
                </a:solidFill>
                <a:latin typeface="Proxima Nova Rg" panose="02000506030000020004" pitchFamily="2" charset="77"/>
                <a:cs typeface="Georgia"/>
              </a:rPr>
              <a:t>method</a:t>
            </a:r>
            <a:r>
              <a:rPr lang="en-GB" sz="1800" dirty="0">
                <a:solidFill>
                  <a:srgbClr val="002060"/>
                </a:solidFill>
                <a:latin typeface="Proxima Nova Rg" panose="02000506030000020004" pitchFamily="2" charset="77"/>
                <a:cs typeface="Georgia"/>
              </a:rPr>
              <a:t> for </a:t>
            </a:r>
            <a:r>
              <a:rPr lang="en-GB" sz="1800" dirty="0">
                <a:solidFill>
                  <a:srgbClr val="6C0000"/>
                </a:solidFill>
                <a:latin typeface="Proxima Nova Rg" panose="02000506030000020004" pitchFamily="2" charset="77"/>
                <a:cs typeface="Georgia"/>
              </a:rPr>
              <a:t>describing </a:t>
            </a:r>
            <a:r>
              <a:rPr lang="en-GB" sz="1800" dirty="0">
                <a:solidFill>
                  <a:srgbClr val="002060"/>
                </a:solidFill>
                <a:latin typeface="Proxima Nova Rg" panose="02000506030000020004" pitchFamily="2" charset="77"/>
                <a:cs typeface="Georgia"/>
              </a:rPr>
              <a:t>agents of land use change, using land change patches </a:t>
            </a:r>
            <a:r>
              <a:rPr lang="en-GB" sz="1800" dirty="0">
                <a:solidFill>
                  <a:srgbClr val="6C0000"/>
                </a:solidFill>
                <a:latin typeface="Proxima Nova Rg" panose="02000506030000020004" pitchFamily="2" charset="77"/>
                <a:cs typeface="Georgia"/>
              </a:rPr>
              <a:t>extracted from </a:t>
            </a:r>
            <a:r>
              <a:rPr lang="en-GB" sz="1800" dirty="0">
                <a:solidFill>
                  <a:srgbClr val="002060"/>
                </a:solidFill>
                <a:latin typeface="Proxima Nova Rg" panose="02000506030000020004" pitchFamily="2" charset="77"/>
                <a:cs typeface="Georgia"/>
              </a:rPr>
              <a:t>remote sensing images. The method combines techniques from digital image processing, landscape ecology and data mining. We successfully applied the technique for identifying agents of change in the Amazon tropical forest.</a:t>
            </a:r>
            <a:endParaRPr lang="en-GB" sz="2000" dirty="0">
              <a:solidFill>
                <a:srgbClr val="002060"/>
              </a:solidFill>
              <a:latin typeface="Proxima Nova Rg" panose="02000506030000020004" pitchFamily="2" charset="77"/>
              <a:cs typeface="Georgia"/>
            </a:endParaRPr>
          </a:p>
        </p:txBody>
      </p:sp>
    </p:spTree>
    <p:extLst>
      <p:ext uri="{BB962C8B-B14F-4D97-AF65-F5344CB8AC3E}">
        <p14:creationId xmlns:p14="http://schemas.microsoft.com/office/powerpoint/2010/main" val="2080051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ítulo 1"/>
          <p:cNvSpPr>
            <a:spLocks noGrp="1"/>
          </p:cNvSpPr>
          <p:nvPr>
            <p:ph type="title"/>
          </p:nvPr>
        </p:nvSpPr>
        <p:spPr/>
        <p:txBody>
          <a:bodyPr/>
          <a:lstStyle/>
          <a:p>
            <a:r>
              <a:rPr lang="pt-BR" dirty="0"/>
              <a:t>Não seja um mosquito: não pique o leitor!</a:t>
            </a:r>
          </a:p>
        </p:txBody>
      </p:sp>
      <p:sp>
        <p:nvSpPr>
          <p:cNvPr id="4" name="Retângulo 3"/>
          <p:cNvSpPr/>
          <p:nvPr/>
        </p:nvSpPr>
        <p:spPr>
          <a:xfrm>
            <a:off x="609600" y="1295400"/>
            <a:ext cx="4953000" cy="5016758"/>
          </a:xfrm>
          <a:prstGeom prst="rect">
            <a:avLst/>
          </a:prstGeom>
          <a:solidFill>
            <a:schemeClr val="bg1">
              <a:lumMod val="95000"/>
            </a:schemeClr>
          </a:solidFill>
        </p:spPr>
        <p:txBody>
          <a:bodyPr>
            <a:spAutoFit/>
          </a:bodyPr>
          <a:lstStyle/>
          <a:p>
            <a:pPr>
              <a:defRPr/>
            </a:pPr>
            <a:r>
              <a:rPr lang="en-US" sz="2000" dirty="0">
                <a:solidFill>
                  <a:srgbClr val="6C0000"/>
                </a:solidFill>
                <a:latin typeface="Proxima Nova Rg" panose="02000506030000020004" pitchFamily="2" charset="77"/>
                <a:ea typeface="+mn-ea"/>
                <a:cs typeface="Georgia"/>
              </a:rPr>
              <a:t>Models of </a:t>
            </a:r>
            <a:r>
              <a:rPr lang="en-US" sz="2000" dirty="0" err="1">
                <a:solidFill>
                  <a:srgbClr val="6C0000"/>
                </a:solidFill>
                <a:latin typeface="Proxima Nova Rg" panose="02000506030000020004" pitchFamily="2" charset="77"/>
                <a:ea typeface="+mn-ea"/>
                <a:cs typeface="Georgia"/>
              </a:rPr>
              <a:t>Aedes</a:t>
            </a:r>
            <a:r>
              <a:rPr lang="en-US" sz="2000" dirty="0">
                <a:solidFill>
                  <a:srgbClr val="6C0000"/>
                </a:solidFill>
                <a:latin typeface="Proxima Nova Rg" panose="02000506030000020004" pitchFamily="2" charset="77"/>
                <a:ea typeface="+mn-ea"/>
                <a:cs typeface="Georgia"/>
              </a:rPr>
              <a:t> </a:t>
            </a:r>
            <a:r>
              <a:rPr lang="en-US" sz="2000" dirty="0" err="1">
                <a:solidFill>
                  <a:srgbClr val="6C0000"/>
                </a:solidFill>
                <a:latin typeface="Proxima Nova Rg" panose="02000506030000020004" pitchFamily="2" charset="77"/>
                <a:ea typeface="+mn-ea"/>
                <a:cs typeface="Georgia"/>
              </a:rPr>
              <a:t>aegypti</a:t>
            </a:r>
            <a:r>
              <a:rPr lang="en-US" sz="2000" dirty="0">
                <a:solidFill>
                  <a:srgbClr val="6C0000"/>
                </a:solidFill>
                <a:latin typeface="Proxima Nova Rg" panose="02000506030000020004" pitchFamily="2" charset="77"/>
                <a:ea typeface="+mn-ea"/>
                <a:cs typeface="Georgia"/>
              </a:rPr>
              <a:t> population </a:t>
            </a:r>
            <a:r>
              <a:rPr lang="en-US" sz="2000" dirty="0">
                <a:solidFill>
                  <a:srgbClr val="333300"/>
                </a:solidFill>
                <a:latin typeface="Proxima Nova Rg" panose="02000506030000020004" pitchFamily="2" charset="77"/>
                <a:ea typeface="+mn-ea"/>
                <a:cs typeface="Georgia"/>
              </a:rPr>
              <a:t>dynamics</a:t>
            </a:r>
            <a:r>
              <a:rPr lang="en-US" sz="2000" dirty="0">
                <a:solidFill>
                  <a:srgbClr val="6C0000"/>
                </a:solidFill>
                <a:latin typeface="Proxima Nova Rg" panose="02000506030000020004" pitchFamily="2" charset="77"/>
                <a:ea typeface="+mn-ea"/>
                <a:cs typeface="Georgia"/>
              </a:rPr>
              <a:t> </a:t>
            </a:r>
            <a:r>
              <a:rPr lang="en-US" sz="2000" dirty="0">
                <a:solidFill>
                  <a:srgbClr val="333300"/>
                </a:solidFill>
                <a:latin typeface="Proxima Nova Rg" panose="02000506030000020004" pitchFamily="2" charset="77"/>
                <a:ea typeface="+mn-ea"/>
                <a:cs typeface="Georgia"/>
              </a:rPr>
              <a:t>can be classified </a:t>
            </a:r>
            <a:r>
              <a:rPr lang="en-US" sz="2000" dirty="0">
                <a:solidFill>
                  <a:srgbClr val="6C0000"/>
                </a:solidFill>
                <a:latin typeface="Proxima Nova Rg" panose="02000506030000020004" pitchFamily="2" charset="77"/>
                <a:ea typeface="+mn-ea"/>
                <a:cs typeface="Georgia"/>
              </a:rPr>
              <a:t>as deterministic [Ferreira and Yang 2003] or stochastic [Otero et al. 2006; </a:t>
            </a:r>
            <a:r>
              <a:rPr lang="en-US" sz="2000" dirty="0" err="1">
                <a:solidFill>
                  <a:srgbClr val="6C0000"/>
                </a:solidFill>
                <a:latin typeface="Proxima Nova Rg" panose="02000506030000020004" pitchFamily="2" charset="77"/>
                <a:ea typeface="+mn-ea"/>
                <a:cs typeface="Georgia"/>
              </a:rPr>
              <a:t>Focks</a:t>
            </a:r>
            <a:r>
              <a:rPr lang="en-US" sz="2000" dirty="0">
                <a:solidFill>
                  <a:srgbClr val="6C0000"/>
                </a:solidFill>
                <a:latin typeface="Proxima Nova Rg" panose="02000506030000020004" pitchFamily="2" charset="77"/>
                <a:ea typeface="+mn-ea"/>
                <a:cs typeface="Georgia"/>
              </a:rPr>
              <a:t> et al. 1993a].  To understand the spatial-temporal </a:t>
            </a:r>
            <a:r>
              <a:rPr lang="en-US" sz="2000" dirty="0">
                <a:solidFill>
                  <a:srgbClr val="333300"/>
                </a:solidFill>
                <a:latin typeface="Proxima Nova Rg" panose="02000506030000020004" pitchFamily="2" charset="77"/>
                <a:ea typeface="+mn-ea"/>
                <a:cs typeface="Georgia"/>
              </a:rPr>
              <a:t>dynamics</a:t>
            </a:r>
            <a:r>
              <a:rPr lang="en-US" sz="2000" dirty="0">
                <a:solidFill>
                  <a:srgbClr val="6C0000"/>
                </a:solidFill>
                <a:latin typeface="Proxima Nova Rg" panose="02000506030000020004" pitchFamily="2" charset="77"/>
                <a:ea typeface="+mn-ea"/>
                <a:cs typeface="Georgia"/>
              </a:rPr>
              <a:t> of these populations, this work proposes a new approach </a:t>
            </a:r>
            <a:r>
              <a:rPr lang="en-US" sz="2000" dirty="0">
                <a:solidFill>
                  <a:srgbClr val="333300"/>
                </a:solidFill>
                <a:latin typeface="Proxima Nova Rg" panose="02000506030000020004" pitchFamily="2" charset="77"/>
                <a:ea typeface="+mn-ea"/>
                <a:cs typeface="Georgia"/>
              </a:rPr>
              <a:t>to couple </a:t>
            </a:r>
            <a:r>
              <a:rPr lang="en-US" sz="2000" dirty="0" err="1">
                <a:solidFill>
                  <a:srgbClr val="333300"/>
                </a:solidFill>
                <a:latin typeface="Proxima Nova Rg" panose="02000506030000020004" pitchFamily="2" charset="77"/>
                <a:ea typeface="+mn-ea"/>
                <a:cs typeface="Georgia"/>
              </a:rPr>
              <a:t>Aedes</a:t>
            </a:r>
            <a:r>
              <a:rPr lang="en-US" sz="2000" dirty="0">
                <a:solidFill>
                  <a:srgbClr val="333300"/>
                </a:solidFill>
                <a:latin typeface="Proxima Nova Rg" panose="02000506030000020004" pitchFamily="2" charset="77"/>
                <a:ea typeface="+mn-ea"/>
                <a:cs typeface="Georgia"/>
              </a:rPr>
              <a:t> </a:t>
            </a:r>
            <a:r>
              <a:rPr lang="en-US" sz="2000" dirty="0" err="1">
                <a:solidFill>
                  <a:srgbClr val="333300"/>
                </a:solidFill>
                <a:latin typeface="Proxima Nova Rg" panose="02000506030000020004" pitchFamily="2" charset="77"/>
                <a:ea typeface="+mn-ea"/>
                <a:cs typeface="Georgia"/>
              </a:rPr>
              <a:t>aegypti</a:t>
            </a:r>
            <a:r>
              <a:rPr lang="en-US" sz="2000" dirty="0">
                <a:solidFill>
                  <a:srgbClr val="333300"/>
                </a:solidFill>
                <a:latin typeface="Proxima Nova Rg" panose="02000506030000020004" pitchFamily="2" charset="77"/>
                <a:ea typeface="+mn-ea"/>
                <a:cs typeface="Georgia"/>
              </a:rPr>
              <a:t> population dynamic models with local scale spatially-explicit models, which are integrated with geographical databases</a:t>
            </a:r>
            <a:r>
              <a:rPr lang="en-US" sz="2000" dirty="0">
                <a:solidFill>
                  <a:srgbClr val="6C0000"/>
                </a:solidFill>
                <a:latin typeface="Proxima Nova Rg" panose="02000506030000020004" pitchFamily="2" charset="77"/>
                <a:ea typeface="+mn-ea"/>
                <a:cs typeface="Georgia"/>
              </a:rPr>
              <a:t>. </a:t>
            </a:r>
            <a:r>
              <a:rPr lang="en-US" sz="2000" dirty="0">
                <a:solidFill>
                  <a:srgbClr val="333300"/>
                </a:solidFill>
                <a:latin typeface="Proxima Nova Rg" panose="02000506030000020004" pitchFamily="2" charset="77"/>
                <a:ea typeface="+mn-ea"/>
                <a:cs typeface="Georgia"/>
              </a:rPr>
              <a:t>This way, </a:t>
            </a:r>
            <a:r>
              <a:rPr lang="en-US" sz="2000" dirty="0">
                <a:solidFill>
                  <a:srgbClr val="6C0000"/>
                </a:solidFill>
                <a:latin typeface="Proxima Nova Rg" panose="02000506030000020004" pitchFamily="2" charset="77"/>
                <a:ea typeface="+mn-ea"/>
                <a:cs typeface="Georgia"/>
              </a:rPr>
              <a:t>at each simulation time step, the variation in population size calculated by the </a:t>
            </a:r>
            <a:r>
              <a:rPr lang="en-US" sz="2000" dirty="0">
                <a:solidFill>
                  <a:srgbClr val="333300"/>
                </a:solidFill>
                <a:latin typeface="Proxima Nova Rg" panose="02000506030000020004" pitchFamily="2" charset="77"/>
                <a:ea typeface="+mn-ea"/>
                <a:cs typeface="Georgia"/>
              </a:rPr>
              <a:t>dynamic</a:t>
            </a:r>
            <a:r>
              <a:rPr lang="en-US" sz="2000" dirty="0">
                <a:solidFill>
                  <a:srgbClr val="6C0000"/>
                </a:solidFill>
                <a:latin typeface="Proxima Nova Rg" panose="02000506030000020004" pitchFamily="2" charset="77"/>
                <a:ea typeface="+mn-ea"/>
                <a:cs typeface="Georgia"/>
              </a:rPr>
              <a:t> models are allocated in </a:t>
            </a:r>
            <a:r>
              <a:rPr lang="en-US" sz="2000" dirty="0">
                <a:solidFill>
                  <a:srgbClr val="333300"/>
                </a:solidFill>
                <a:latin typeface="Proxima Nova Rg" panose="02000506030000020004" pitchFamily="2" charset="77"/>
                <a:ea typeface="+mn-ea"/>
                <a:cs typeface="Georgia"/>
              </a:rPr>
              <a:t>a grid of rectangular and regular cells</a:t>
            </a:r>
            <a:r>
              <a:rPr lang="en-US" sz="2000" dirty="0">
                <a:solidFill>
                  <a:srgbClr val="6C0000"/>
                </a:solidFill>
                <a:latin typeface="Proxima Nova Rg" panose="02000506030000020004" pitchFamily="2" charset="77"/>
                <a:ea typeface="+mn-ea"/>
                <a:cs typeface="Georgia"/>
              </a:rPr>
              <a:t> used to represent the Geographical Space. (Style Writer = Dreadful)</a:t>
            </a:r>
            <a:endParaRPr lang="pt-BR" sz="2000" dirty="0">
              <a:solidFill>
                <a:srgbClr val="6C0000"/>
              </a:solidFill>
              <a:latin typeface="Proxima Nova Rg" panose="02000506030000020004" pitchFamily="2" charset="77"/>
              <a:ea typeface="+mn-ea"/>
              <a:cs typeface="Georgia"/>
            </a:endParaRPr>
          </a:p>
        </p:txBody>
      </p:sp>
      <p:pic>
        <p:nvPicPr>
          <p:cNvPr id="73731" name="Picture 2" descr="http://upload.wikimedia.org/wikipedia/commons/8/83/Aedes_aegypti_during_blood_me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400" y="1676400"/>
            <a:ext cx="32258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550" y="3831590"/>
            <a:ext cx="3035300" cy="2679700"/>
          </a:xfrm>
          <a:prstGeom prst="rect">
            <a:avLst/>
          </a:prstGeom>
        </p:spPr>
      </p:pic>
    </p:spTree>
    <p:extLst>
      <p:ext uri="{BB962C8B-B14F-4D97-AF65-F5344CB8AC3E}">
        <p14:creationId xmlns:p14="http://schemas.microsoft.com/office/powerpoint/2010/main" val="2840857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ítulo 1"/>
          <p:cNvSpPr>
            <a:spLocks noGrp="1"/>
          </p:cNvSpPr>
          <p:nvPr>
            <p:ph type="title"/>
          </p:nvPr>
        </p:nvSpPr>
        <p:spPr/>
        <p:txBody>
          <a:bodyPr/>
          <a:lstStyle/>
          <a:p>
            <a:r>
              <a:rPr lang="pt-BR" b="0" dirty="0">
                <a:latin typeface="Proxima Nova Rg" panose="02000506030000020004" pitchFamily="2" charset="77"/>
              </a:rPr>
              <a:t>Não seja um mosquito: não pique o leitor!</a:t>
            </a:r>
          </a:p>
        </p:txBody>
      </p:sp>
      <p:sp>
        <p:nvSpPr>
          <p:cNvPr id="4" name="Retângulo 3"/>
          <p:cNvSpPr/>
          <p:nvPr/>
        </p:nvSpPr>
        <p:spPr>
          <a:xfrm>
            <a:off x="609600" y="1143000"/>
            <a:ext cx="8077200" cy="5062924"/>
          </a:xfrm>
          <a:prstGeom prst="rect">
            <a:avLst/>
          </a:prstGeom>
          <a:solidFill>
            <a:schemeClr val="bg1">
              <a:lumMod val="95000"/>
            </a:schemeClr>
          </a:solidFill>
        </p:spPr>
        <p:txBody>
          <a:bodyPr>
            <a:spAutoFit/>
          </a:bodyPr>
          <a:lstStyle/>
          <a:p>
            <a:pPr>
              <a:defRPr/>
            </a:pPr>
            <a:r>
              <a:rPr lang="en-US" sz="1900" dirty="0">
                <a:solidFill>
                  <a:srgbClr val="6C0000"/>
                </a:solidFill>
                <a:latin typeface="Proxima Nova Rg" panose="02000506030000020004" pitchFamily="2" charset="77"/>
                <a:cs typeface="Georgia"/>
              </a:rPr>
              <a:t>Models of </a:t>
            </a:r>
            <a:r>
              <a:rPr lang="en-US" sz="1900" dirty="0" err="1">
                <a:solidFill>
                  <a:srgbClr val="6C0000"/>
                </a:solidFill>
                <a:latin typeface="Proxima Nova Rg" panose="02000506030000020004" pitchFamily="2" charset="77"/>
                <a:cs typeface="Georgia"/>
              </a:rPr>
              <a:t>Aedes</a:t>
            </a:r>
            <a:r>
              <a:rPr lang="en-US" sz="1900" dirty="0">
                <a:solidFill>
                  <a:srgbClr val="6C0000"/>
                </a:solidFill>
                <a:latin typeface="Proxima Nova Rg" panose="02000506030000020004" pitchFamily="2" charset="77"/>
                <a:cs typeface="Georgia"/>
              </a:rPr>
              <a:t> </a:t>
            </a:r>
            <a:r>
              <a:rPr lang="en-US" sz="1900" dirty="0" err="1">
                <a:solidFill>
                  <a:srgbClr val="6C0000"/>
                </a:solidFill>
                <a:latin typeface="Proxima Nova Rg" panose="02000506030000020004" pitchFamily="2" charset="77"/>
                <a:cs typeface="Georgia"/>
              </a:rPr>
              <a:t>aegypti</a:t>
            </a:r>
            <a:r>
              <a:rPr lang="en-US" sz="1900" dirty="0">
                <a:solidFill>
                  <a:srgbClr val="6C0000"/>
                </a:solidFill>
                <a:latin typeface="Proxima Nova Rg" panose="02000506030000020004" pitchFamily="2" charset="77"/>
                <a:cs typeface="Georgia"/>
              </a:rPr>
              <a:t> population dynamics can be classified as deterministic [Ferreira and Yang 2003] or stochastic [Otero et al. 2006; </a:t>
            </a:r>
            <a:r>
              <a:rPr lang="en-US" sz="1900" dirty="0" err="1">
                <a:solidFill>
                  <a:srgbClr val="6C0000"/>
                </a:solidFill>
                <a:latin typeface="Proxima Nova Rg" panose="02000506030000020004" pitchFamily="2" charset="77"/>
                <a:cs typeface="Georgia"/>
              </a:rPr>
              <a:t>Focks</a:t>
            </a:r>
            <a:r>
              <a:rPr lang="en-US" sz="1900" dirty="0">
                <a:solidFill>
                  <a:srgbClr val="6C0000"/>
                </a:solidFill>
                <a:latin typeface="Proxima Nova Rg" panose="02000506030000020004" pitchFamily="2" charset="77"/>
                <a:cs typeface="Georgia"/>
              </a:rPr>
              <a:t> et al. 1993a].  To understand the spatial-temporal dynamics of these populations, this work proposes a new approach to couple </a:t>
            </a:r>
            <a:r>
              <a:rPr lang="en-US" sz="1900" dirty="0" err="1">
                <a:solidFill>
                  <a:srgbClr val="6C0000"/>
                </a:solidFill>
                <a:latin typeface="Proxima Nova Rg" panose="02000506030000020004" pitchFamily="2" charset="77"/>
                <a:cs typeface="Georgia"/>
              </a:rPr>
              <a:t>Aedes</a:t>
            </a:r>
            <a:r>
              <a:rPr lang="en-US" sz="1900" dirty="0">
                <a:solidFill>
                  <a:srgbClr val="6C0000"/>
                </a:solidFill>
                <a:latin typeface="Proxima Nova Rg" panose="02000506030000020004" pitchFamily="2" charset="77"/>
                <a:cs typeface="Georgia"/>
              </a:rPr>
              <a:t> </a:t>
            </a:r>
            <a:r>
              <a:rPr lang="en-US" sz="1900" dirty="0" err="1">
                <a:solidFill>
                  <a:srgbClr val="6C0000"/>
                </a:solidFill>
                <a:latin typeface="Proxima Nova Rg" panose="02000506030000020004" pitchFamily="2" charset="77"/>
                <a:cs typeface="Georgia"/>
              </a:rPr>
              <a:t>aegypti</a:t>
            </a:r>
            <a:r>
              <a:rPr lang="en-US" sz="1900" dirty="0">
                <a:solidFill>
                  <a:srgbClr val="6C0000"/>
                </a:solidFill>
                <a:latin typeface="Proxima Nova Rg" panose="02000506030000020004" pitchFamily="2" charset="77"/>
                <a:cs typeface="Georgia"/>
              </a:rPr>
              <a:t> population dynamic models with local scale spatially-explicit models, which are integrated with geographical databases. This way, at each simulation time step, the variation in population size calculated by the dynamic models are allocated in a grid of rectangular and regular cells used to represent the Geographical Space. (Style Writer = Dreadful)</a:t>
            </a:r>
          </a:p>
          <a:p>
            <a:pPr>
              <a:defRPr/>
            </a:pPr>
            <a:endParaRPr lang="en-US" sz="1900" dirty="0">
              <a:solidFill>
                <a:srgbClr val="6C0000"/>
              </a:solidFill>
              <a:latin typeface="Proxima Nova Rg" panose="02000506030000020004" pitchFamily="2" charset="77"/>
              <a:cs typeface="Georgia"/>
            </a:endParaRPr>
          </a:p>
          <a:p>
            <a:pPr>
              <a:defRPr/>
            </a:pPr>
            <a:r>
              <a:rPr lang="en-US" sz="1900" dirty="0">
                <a:solidFill>
                  <a:srgbClr val="00005E"/>
                </a:solidFill>
                <a:latin typeface="Proxima Nova Rg" panose="02000506030000020004" pitchFamily="2" charset="77"/>
                <a:cs typeface="Georgia"/>
              </a:rPr>
              <a:t>Studying </a:t>
            </a:r>
            <a:r>
              <a:rPr lang="en-US" sz="1900" dirty="0" err="1">
                <a:solidFill>
                  <a:srgbClr val="00005E"/>
                </a:solidFill>
                <a:latin typeface="Proxima Nova Rg" panose="02000506030000020004" pitchFamily="2" charset="77"/>
                <a:cs typeface="Georgia"/>
              </a:rPr>
              <a:t>Aedes</a:t>
            </a:r>
            <a:r>
              <a:rPr lang="en-US" sz="1900" dirty="0">
                <a:solidFill>
                  <a:srgbClr val="00005E"/>
                </a:solidFill>
                <a:latin typeface="Proxima Nova Rg" panose="02000506030000020004" pitchFamily="2" charset="77"/>
                <a:cs typeface="Georgia"/>
              </a:rPr>
              <a:t> </a:t>
            </a:r>
            <a:r>
              <a:rPr lang="en-US" sz="1900" dirty="0" err="1">
                <a:solidFill>
                  <a:srgbClr val="00005E"/>
                </a:solidFill>
                <a:latin typeface="Proxima Nova Rg" panose="02000506030000020004" pitchFamily="2" charset="77"/>
                <a:cs typeface="Georgia"/>
              </a:rPr>
              <a:t>aegypti</a:t>
            </a:r>
            <a:r>
              <a:rPr lang="en-US" sz="1900" dirty="0">
                <a:solidFill>
                  <a:srgbClr val="00005E"/>
                </a:solidFill>
                <a:latin typeface="Proxima Nova Rg" panose="02000506030000020004" pitchFamily="2" charset="77"/>
                <a:cs typeface="Georgia"/>
              </a:rPr>
              <a:t> mosquitos is important for public health, as they transmit dengue fever. To understand how </a:t>
            </a:r>
            <a:r>
              <a:rPr lang="en-US" sz="1900" dirty="0" err="1">
                <a:solidFill>
                  <a:srgbClr val="00005E"/>
                </a:solidFill>
                <a:latin typeface="Proxima Nova Rg" panose="02000506030000020004" pitchFamily="2" charset="77"/>
                <a:cs typeface="Georgia"/>
              </a:rPr>
              <a:t>Aedes</a:t>
            </a:r>
            <a:r>
              <a:rPr lang="en-US" sz="1900" dirty="0">
                <a:solidFill>
                  <a:srgbClr val="00005E"/>
                </a:solidFill>
                <a:latin typeface="Proxima Nova Rg" panose="02000506030000020004" pitchFamily="2" charset="77"/>
                <a:cs typeface="Georgia"/>
              </a:rPr>
              <a:t> </a:t>
            </a:r>
            <a:r>
              <a:rPr lang="en-US" sz="1900" dirty="0" err="1">
                <a:solidFill>
                  <a:srgbClr val="00005E"/>
                </a:solidFill>
                <a:latin typeface="Proxima Nova Rg" panose="02000506030000020004" pitchFamily="2" charset="77"/>
                <a:cs typeface="Georgia"/>
              </a:rPr>
              <a:t>aegypti</a:t>
            </a:r>
            <a:r>
              <a:rPr lang="en-US" sz="1900" dirty="0">
                <a:solidFill>
                  <a:srgbClr val="00005E"/>
                </a:solidFill>
                <a:latin typeface="Proxima Nova Rg" panose="02000506030000020004" pitchFamily="2" charset="77"/>
                <a:cs typeface="Georgia"/>
              </a:rPr>
              <a:t> spread dengue, we propose a model that simulates how mosquitos grow and move in space and time. We calculate the number of mosquitos using a population model and we move the mosquitos in a cell space using a spatial diffusion model. In this way, the model captures how the mosquito spreads dengue.</a:t>
            </a:r>
          </a:p>
          <a:p>
            <a:pPr>
              <a:defRPr/>
            </a:pPr>
            <a:r>
              <a:rPr lang="en-US" sz="1900" dirty="0">
                <a:solidFill>
                  <a:srgbClr val="00005E"/>
                </a:solidFill>
                <a:latin typeface="Proxima Nova Rg" panose="02000506030000020004" pitchFamily="2" charset="77"/>
                <a:cs typeface="Georgia"/>
              </a:rPr>
              <a:t>(Style Writer = Good)</a:t>
            </a:r>
          </a:p>
        </p:txBody>
      </p:sp>
      <p:pic>
        <p:nvPicPr>
          <p:cNvPr id="7475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6172200"/>
            <a:ext cx="685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7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700" y="533400"/>
            <a:ext cx="7493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87230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ítulo 1"/>
          <p:cNvSpPr>
            <a:spLocks noGrp="1"/>
          </p:cNvSpPr>
          <p:nvPr>
            <p:ph type="title"/>
          </p:nvPr>
        </p:nvSpPr>
        <p:spPr/>
        <p:txBody>
          <a:bodyPr/>
          <a:lstStyle/>
          <a:p>
            <a:r>
              <a:rPr lang="pt-BR" dirty="0"/>
              <a:t>O que há de errado com este parágrafo?</a:t>
            </a:r>
          </a:p>
        </p:txBody>
      </p:sp>
      <p:sp>
        <p:nvSpPr>
          <p:cNvPr id="109569" name="Rectangle 1"/>
          <p:cNvSpPr>
            <a:spLocks noChangeArrowheads="1"/>
          </p:cNvSpPr>
          <p:nvPr/>
        </p:nvSpPr>
        <p:spPr bwMode="auto">
          <a:xfrm>
            <a:off x="762000" y="990600"/>
            <a:ext cx="8001000" cy="4400550"/>
          </a:xfrm>
          <a:prstGeom prst="rect">
            <a:avLst/>
          </a:prstGeom>
          <a:solidFill>
            <a:schemeClr val="accent2">
              <a:lumMod val="40000"/>
              <a:lumOff val="60000"/>
            </a:schemeClr>
          </a:solidFill>
          <a:ln w="9525" cap="flat" cmpd="sng">
            <a:noFill/>
            <a:prstDash val="solid"/>
            <a:miter lim="800000"/>
            <a:headEnd type="none" w="med" len="med"/>
            <a:tailEnd type="none" w="med" len="med"/>
          </a:ln>
          <a:effectLst/>
        </p:spPr>
        <p:txBody>
          <a:bodyPr anchor="ctr">
            <a:spAutoFit/>
          </a:bodyPr>
          <a:lstStyle/>
          <a:p>
            <a:pPr indent="215900" eaLnBrk="0" hangingPunct="0">
              <a:defRPr/>
            </a:pPr>
            <a:r>
              <a:rPr lang="en-US" sz="2000" dirty="0">
                <a:solidFill>
                  <a:srgbClr val="000066"/>
                </a:solidFill>
                <a:latin typeface="Proxima Nova Rg" panose="02000506030000020004" pitchFamily="2" charset="77"/>
                <a:cs typeface="Georgia"/>
              </a:rPr>
              <a:t>Land use changes </a:t>
            </a:r>
            <a:r>
              <a:rPr lang="en-US" sz="2000" dirty="0">
                <a:solidFill>
                  <a:srgbClr val="6C0000"/>
                </a:solidFill>
                <a:latin typeface="Proxima Nova Rg" panose="02000506030000020004" pitchFamily="2" charset="77"/>
                <a:cs typeface="Georgia"/>
              </a:rPr>
              <a:t>are the result of the </a:t>
            </a:r>
            <a:r>
              <a:rPr lang="en-US" sz="2000" dirty="0">
                <a:solidFill>
                  <a:srgbClr val="000066"/>
                </a:solidFill>
                <a:latin typeface="Proxima Nova Rg" panose="02000506030000020004" pitchFamily="2" charset="77"/>
                <a:cs typeface="Georgia"/>
              </a:rPr>
              <a:t>complex interaction between human and biophysical driving forces, which act over a wide range of temporal and spatial scales. </a:t>
            </a:r>
            <a:r>
              <a:rPr lang="en-US" sz="2000" dirty="0">
                <a:solidFill>
                  <a:srgbClr val="6C0000"/>
                </a:solidFill>
                <a:latin typeface="Proxima Nova Rg" panose="02000506030000020004" pitchFamily="2" charset="77"/>
                <a:cs typeface="Georgia"/>
              </a:rPr>
              <a:t>The scale</a:t>
            </a:r>
            <a:r>
              <a:rPr lang="en-US" sz="2000" baseline="30000" dirty="0">
                <a:solidFill>
                  <a:srgbClr val="6C0000"/>
                </a:solidFill>
                <a:latin typeface="Proxima Nova Rg" panose="02000506030000020004" pitchFamily="2" charset="77"/>
                <a:cs typeface="Georgia"/>
              </a:rPr>
              <a:t> </a:t>
            </a:r>
            <a:r>
              <a:rPr lang="en-US" sz="2000" dirty="0">
                <a:solidFill>
                  <a:srgbClr val="6C0000"/>
                </a:solidFill>
                <a:latin typeface="Proxima Nova Rg" panose="02000506030000020004" pitchFamily="2" charset="77"/>
                <a:cs typeface="Georgia"/>
              </a:rPr>
              <a:t>on which the process is studied affects the explanation of the phenomenon</a:t>
            </a:r>
            <a:r>
              <a:rPr lang="en-US" sz="2000" dirty="0">
                <a:solidFill>
                  <a:srgbClr val="000066"/>
                </a:solidFill>
                <a:latin typeface="Proxima Nova Rg" panose="02000506030000020004" pitchFamily="2" charset="77"/>
                <a:cs typeface="Georgia"/>
              </a:rPr>
              <a:t>. Relationships between the land use and the forces driven in local studies cannot be inferred directly for regional scales, due to properties as non linearity, emergence and collective behavior. </a:t>
            </a:r>
            <a:r>
              <a:rPr lang="en-US" sz="2000" dirty="0">
                <a:solidFill>
                  <a:srgbClr val="6C0000"/>
                </a:solidFill>
                <a:latin typeface="Proxima Nova Rg" panose="02000506030000020004" pitchFamily="2" charset="77"/>
                <a:cs typeface="Georgia"/>
              </a:rPr>
              <a:t>In different scales, different processes can have dominant influence on the land use system</a:t>
            </a:r>
            <a:r>
              <a:rPr lang="en-US" sz="2000" dirty="0">
                <a:solidFill>
                  <a:srgbClr val="000066"/>
                </a:solidFill>
                <a:latin typeface="Proxima Nova Rg" panose="02000506030000020004" pitchFamily="2" charset="77"/>
                <a:cs typeface="Georgia"/>
              </a:rPr>
              <a:t>. Regional dynamics impact and are impacted by local conditions in interactions top-down and bottom-up. </a:t>
            </a:r>
            <a:r>
              <a:rPr lang="en-US" sz="2000" dirty="0">
                <a:solidFill>
                  <a:srgbClr val="6C0000"/>
                </a:solidFill>
                <a:latin typeface="Proxima Nova Rg" panose="02000506030000020004" pitchFamily="2" charset="77"/>
                <a:cs typeface="Georgia"/>
              </a:rPr>
              <a:t>According to Becker (2005): “it is impossible today, more than ever, to understand what happens in one place, and consequently, to conceive and implement adequate public policies, without considering the interests and conflicting actions at different geographical scales”. </a:t>
            </a:r>
            <a:endParaRPr lang="pt-BR" sz="2000" dirty="0">
              <a:solidFill>
                <a:srgbClr val="6C0000"/>
              </a:solidFill>
              <a:latin typeface="Proxima Nova Rg" panose="02000506030000020004" pitchFamily="2" charset="77"/>
              <a:cs typeface="Georgia"/>
            </a:endParaRPr>
          </a:p>
        </p:txBody>
      </p:sp>
      <p:sp>
        <p:nvSpPr>
          <p:cNvPr id="4" name="Retângulo 3"/>
          <p:cNvSpPr/>
          <p:nvPr/>
        </p:nvSpPr>
        <p:spPr bwMode="auto">
          <a:xfrm>
            <a:off x="762000" y="5486400"/>
            <a:ext cx="4648200" cy="1371600"/>
          </a:xfrm>
          <a:prstGeom prst="rect">
            <a:avLst/>
          </a:prstGeom>
          <a:solidFill>
            <a:schemeClr val="accent6">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pt-BR" sz="2000" dirty="0">
                <a:solidFill>
                  <a:srgbClr val="6C0000"/>
                </a:solidFill>
                <a:latin typeface="Proxima Nova Rg" panose="02000506030000020004" pitchFamily="2" charset="77"/>
                <a:cs typeface="+mn-cs"/>
              </a:rPr>
              <a:t>Uso da voz passiva</a:t>
            </a:r>
          </a:p>
          <a:p>
            <a:pPr algn="ctr">
              <a:defRPr/>
            </a:pPr>
            <a:r>
              <a:rPr lang="pt-BR" sz="2000" dirty="0">
                <a:solidFill>
                  <a:srgbClr val="6C0000"/>
                </a:solidFill>
                <a:latin typeface="Proxima Nova Rg" panose="02000506030000020004" pitchFamily="2" charset="77"/>
                <a:cs typeface="+mn-cs"/>
              </a:rPr>
              <a:t>Falta de sequência lógica dos argumentos</a:t>
            </a:r>
          </a:p>
          <a:p>
            <a:pPr algn="ctr">
              <a:defRPr/>
            </a:pPr>
            <a:r>
              <a:rPr lang="pt-BR" sz="2000" dirty="0">
                <a:solidFill>
                  <a:srgbClr val="6C0000"/>
                </a:solidFill>
                <a:latin typeface="Proxima Nova Rg" panose="02000506030000020004" pitchFamily="2" charset="77"/>
                <a:cs typeface="+mn-cs"/>
              </a:rPr>
              <a:t>Conclusão não conclui</a:t>
            </a:r>
          </a:p>
          <a:p>
            <a:pPr algn="ctr">
              <a:defRPr/>
            </a:pPr>
            <a:r>
              <a:rPr lang="pt-BR" sz="2000" dirty="0">
                <a:solidFill>
                  <a:srgbClr val="6C0000"/>
                </a:solidFill>
                <a:latin typeface="Proxima Nova Rg" panose="02000506030000020004" pitchFamily="2" charset="77"/>
                <a:cs typeface="+mn-cs"/>
              </a:rPr>
              <a:t>Parágrafo não respira!</a:t>
            </a:r>
          </a:p>
          <a:p>
            <a:pPr algn="ctr">
              <a:defRPr/>
            </a:pPr>
            <a:endParaRPr lang="pt-BR" sz="2000" dirty="0">
              <a:solidFill>
                <a:srgbClr val="6C0000"/>
              </a:solidFill>
              <a:latin typeface="Proxima Nova Rg" panose="02000506030000020004" pitchFamily="2" charset="77"/>
              <a:cs typeface="+mn-cs"/>
            </a:endParaRPr>
          </a:p>
          <a:p>
            <a:pPr algn="ctr">
              <a:defRPr/>
            </a:pPr>
            <a:endParaRPr lang="pt-BR" sz="2000" dirty="0">
              <a:solidFill>
                <a:srgbClr val="6C0000"/>
              </a:solidFill>
              <a:latin typeface="Proxima Nova Rg" panose="02000506030000020004" pitchFamily="2" charset="77"/>
              <a:cs typeface="+mn-cs"/>
            </a:endParaRPr>
          </a:p>
        </p:txBody>
      </p:sp>
    </p:spTree>
    <p:extLst>
      <p:ext uri="{BB962C8B-B14F-4D97-AF65-F5344CB8AC3E}">
        <p14:creationId xmlns:p14="http://schemas.microsoft.com/office/powerpoint/2010/main" val="664084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ítulo 1"/>
          <p:cNvSpPr>
            <a:spLocks noGrp="1"/>
          </p:cNvSpPr>
          <p:nvPr>
            <p:ph type="title"/>
          </p:nvPr>
        </p:nvSpPr>
        <p:spPr/>
        <p:txBody>
          <a:bodyPr/>
          <a:lstStyle/>
          <a:p>
            <a:r>
              <a:rPr lang="pt-BR" dirty="0"/>
              <a:t>Melhorou?</a:t>
            </a:r>
          </a:p>
        </p:txBody>
      </p:sp>
      <p:sp>
        <p:nvSpPr>
          <p:cNvPr id="109569" name="Rectangle 1"/>
          <p:cNvSpPr>
            <a:spLocks noChangeArrowheads="1"/>
          </p:cNvSpPr>
          <p:nvPr/>
        </p:nvSpPr>
        <p:spPr bwMode="auto">
          <a:xfrm>
            <a:off x="762000" y="1374248"/>
            <a:ext cx="8153400" cy="3785652"/>
          </a:xfrm>
          <a:prstGeom prst="rect">
            <a:avLst/>
          </a:prstGeom>
          <a:solidFill>
            <a:srgbClr val="E8E8F1"/>
          </a:solidFill>
          <a:ln w="9525" cap="flat" cmpd="sng">
            <a:noFill/>
            <a:prstDash val="solid"/>
            <a:miter lim="800000"/>
            <a:headEnd type="none" w="med" len="med"/>
            <a:tailEnd type="none" w="med" len="med"/>
          </a:ln>
          <a:effectLst/>
        </p:spPr>
        <p:txBody>
          <a:bodyPr anchor="ctr">
            <a:spAutoFit/>
          </a:bodyPr>
          <a:lstStyle/>
          <a:p>
            <a:pPr indent="215900" eaLnBrk="0" hangingPunct="0">
              <a:defRPr/>
            </a:pPr>
            <a:r>
              <a:rPr lang="en-US" sz="2400" dirty="0">
                <a:solidFill>
                  <a:srgbClr val="6C0000"/>
                </a:solidFill>
                <a:latin typeface="Proxima Nova Rg" panose="02000506030000020004" pitchFamily="2" charset="77"/>
                <a:cs typeface="Georgia"/>
              </a:rPr>
              <a:t>Land change models are useful to foresee trajectories of land use that might result from alternative decisions and policies</a:t>
            </a:r>
            <a:r>
              <a:rPr lang="en-US" sz="2400" dirty="0">
                <a:solidFill>
                  <a:srgbClr val="000066"/>
                </a:solidFill>
                <a:latin typeface="Proxima Nova Rg" panose="02000506030000020004" pitchFamily="2" charset="77"/>
                <a:cs typeface="Georgia"/>
              </a:rPr>
              <a:t>. When building land use models, we need to capture how humans interact with nature. We can look at the problem at different temporal and spatial scales. Whether we consider society as households, communities, nations, or global companies makes a difference on what we model. </a:t>
            </a:r>
            <a:r>
              <a:rPr lang="en-US" sz="2400" dirty="0">
                <a:solidFill>
                  <a:srgbClr val="6C0000"/>
                </a:solidFill>
                <a:latin typeface="Proxima Nova Rg" panose="02000506030000020004" pitchFamily="2" charset="77"/>
                <a:cs typeface="Georgia"/>
              </a:rPr>
              <a:t>To build land change scenarios and support proper public policies, we need to consider driving forces and conflicts at different geographic scales</a:t>
            </a:r>
            <a:r>
              <a:rPr lang="en-US" sz="2400" dirty="0">
                <a:solidFill>
                  <a:srgbClr val="000066"/>
                </a:solidFill>
                <a:latin typeface="Proxima Nova Rg" panose="02000506030000020004" pitchFamily="2" charset="77"/>
                <a:cs typeface="Georgia"/>
              </a:rPr>
              <a:t> (Becker 2005).</a:t>
            </a:r>
          </a:p>
        </p:txBody>
      </p:sp>
      <p:sp>
        <p:nvSpPr>
          <p:cNvPr id="4" name="Retângulo 3"/>
          <p:cNvSpPr/>
          <p:nvPr/>
        </p:nvSpPr>
        <p:spPr bwMode="auto">
          <a:xfrm>
            <a:off x="762000" y="5638800"/>
            <a:ext cx="4648200" cy="990600"/>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pt-BR" sz="2000" dirty="0">
                <a:solidFill>
                  <a:srgbClr val="6C0000"/>
                </a:solidFill>
                <a:latin typeface="Proxima Nova Rg" panose="02000506030000020004" pitchFamily="2" charset="77"/>
                <a:cs typeface="+mn-cs"/>
              </a:rPr>
              <a:t>Primeira frase contém o tópico</a:t>
            </a:r>
          </a:p>
          <a:p>
            <a:pPr algn="ctr">
              <a:defRPr/>
            </a:pPr>
            <a:r>
              <a:rPr lang="pt-BR" sz="2000" dirty="0">
                <a:solidFill>
                  <a:srgbClr val="6C0000"/>
                </a:solidFill>
                <a:latin typeface="Proxima Nova Rg" panose="02000506030000020004" pitchFamily="2" charset="77"/>
                <a:cs typeface="+mn-cs"/>
              </a:rPr>
              <a:t>Argumentos seguem lógica </a:t>
            </a:r>
          </a:p>
          <a:p>
            <a:pPr algn="ctr">
              <a:defRPr/>
            </a:pPr>
            <a:r>
              <a:rPr lang="pt-BR" sz="2000" dirty="0">
                <a:solidFill>
                  <a:srgbClr val="6C0000"/>
                </a:solidFill>
                <a:latin typeface="Proxima Nova Rg" panose="02000506030000020004" pitchFamily="2" charset="77"/>
                <a:cs typeface="+mn-cs"/>
              </a:rPr>
              <a:t>Conclusão contém a msg principal</a:t>
            </a:r>
          </a:p>
          <a:p>
            <a:pPr algn="ctr">
              <a:defRPr/>
            </a:pPr>
            <a:endParaRPr lang="pt-BR" sz="2000" dirty="0">
              <a:solidFill>
                <a:srgbClr val="6C0000"/>
              </a:solidFill>
              <a:latin typeface="Proxima Nova Rg" panose="02000506030000020004" pitchFamily="2" charset="77"/>
              <a:cs typeface="+mn-cs"/>
            </a:endParaRPr>
          </a:p>
        </p:txBody>
      </p:sp>
    </p:spTree>
    <p:extLst>
      <p:ext uri="{BB962C8B-B14F-4D97-AF65-F5344CB8AC3E}">
        <p14:creationId xmlns:p14="http://schemas.microsoft.com/office/powerpoint/2010/main" val="520897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pt-BR" b="0" dirty="0">
                <a:latin typeface="Proxima Nova Rg" panose="02000506030000020004" pitchFamily="2" charset="77"/>
              </a:rPr>
              <a:t>A questão do plágio</a:t>
            </a:r>
          </a:p>
        </p:txBody>
      </p:sp>
      <p:sp>
        <p:nvSpPr>
          <p:cNvPr id="51203" name="Rectangle 3"/>
          <p:cNvSpPr>
            <a:spLocks noGrp="1" noChangeArrowheads="1"/>
          </p:cNvSpPr>
          <p:nvPr>
            <p:ph type="body" idx="1"/>
          </p:nvPr>
        </p:nvSpPr>
        <p:spPr>
          <a:xfrm>
            <a:off x="609600" y="1524000"/>
            <a:ext cx="4267200" cy="3505200"/>
          </a:xfrm>
          <a:solidFill>
            <a:schemeClr val="bg1">
              <a:lumMod val="95000"/>
            </a:schemeClr>
          </a:solidFill>
        </p:spPr>
        <p:txBody>
          <a:bodyPr/>
          <a:lstStyle/>
          <a:p>
            <a:pPr marL="0" indent="0" eaLnBrk="1" hangingPunct="1">
              <a:spcBef>
                <a:spcPct val="0"/>
              </a:spcBef>
              <a:buFont typeface="Wingdings" charset="0"/>
              <a:buNone/>
              <a:defRPr/>
            </a:pPr>
            <a:r>
              <a:rPr lang="en-US" sz="2000" dirty="0">
                <a:solidFill>
                  <a:srgbClr val="000066"/>
                </a:solidFill>
                <a:cs typeface="Times New Roman" charset="0"/>
              </a:rPr>
              <a:t>In the scientific community, the idea that landscape and urban models must be spatially explicit is common sense, so that they can reproduce and analyze spatial patterns found in geographical reality. Any spatial process has an inherent scale, and attempts to model that process at levels of resolution coarser than the inherent scale will inevitably fail (Parker, 2002).</a:t>
            </a:r>
          </a:p>
        </p:txBody>
      </p:sp>
      <p:sp>
        <p:nvSpPr>
          <p:cNvPr id="89091" name="Retângulo 3"/>
          <p:cNvSpPr>
            <a:spLocks noChangeArrowheads="1"/>
          </p:cNvSpPr>
          <p:nvPr/>
        </p:nvSpPr>
        <p:spPr bwMode="auto">
          <a:xfrm>
            <a:off x="1219200" y="6248400"/>
            <a:ext cx="65085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solidFill>
                  <a:srgbClr val="6C0000"/>
                </a:solidFill>
                <a:latin typeface="Proxima Nova Rg" panose="02000506030000020004" pitchFamily="2" charset="77"/>
              </a:rPr>
              <a:t>Este </a:t>
            </a:r>
            <a:r>
              <a:rPr lang="en-US" sz="2000" dirty="0" err="1">
                <a:solidFill>
                  <a:srgbClr val="6C0000"/>
                </a:solidFill>
                <a:latin typeface="Proxima Nova Rg" panose="02000506030000020004" pitchFamily="2" charset="77"/>
              </a:rPr>
              <a:t>texto</a:t>
            </a:r>
            <a:r>
              <a:rPr lang="en-US" sz="2000" dirty="0">
                <a:solidFill>
                  <a:srgbClr val="6C0000"/>
                </a:solidFill>
                <a:latin typeface="Proxima Nova Rg" panose="02000506030000020004" pitchFamily="2" charset="77"/>
              </a:rPr>
              <a:t> </a:t>
            </a:r>
            <a:r>
              <a:rPr lang="en-US" sz="2000" dirty="0" err="1">
                <a:solidFill>
                  <a:srgbClr val="6C0000"/>
                </a:solidFill>
                <a:latin typeface="Proxima Nova Rg" panose="02000506030000020004" pitchFamily="2" charset="77"/>
              </a:rPr>
              <a:t>está</a:t>
            </a:r>
            <a:r>
              <a:rPr lang="en-US" sz="2000" dirty="0">
                <a:solidFill>
                  <a:srgbClr val="6C0000"/>
                </a:solidFill>
                <a:latin typeface="Proxima Nova Rg" panose="02000506030000020004" pitchFamily="2" charset="77"/>
              </a:rPr>
              <a:t> </a:t>
            </a:r>
            <a:r>
              <a:rPr lang="en-US" sz="2000" dirty="0" err="1">
                <a:solidFill>
                  <a:srgbClr val="6C0000"/>
                </a:solidFill>
                <a:latin typeface="Proxima Nova Rg" panose="02000506030000020004" pitchFamily="2" charset="77"/>
              </a:rPr>
              <a:t>ótimo</a:t>
            </a:r>
            <a:r>
              <a:rPr lang="en-US" sz="2000" dirty="0">
                <a:solidFill>
                  <a:srgbClr val="6C0000"/>
                </a:solidFill>
                <a:latin typeface="Proxima Nova Rg" panose="02000506030000020004" pitchFamily="2" charset="77"/>
              </a:rPr>
              <a:t>, mas </a:t>
            </a:r>
            <a:r>
              <a:rPr lang="en-US" sz="2000" dirty="0" err="1">
                <a:solidFill>
                  <a:srgbClr val="6C0000"/>
                </a:solidFill>
                <a:latin typeface="Proxima Nova Rg" panose="02000506030000020004" pitchFamily="2" charset="77"/>
              </a:rPr>
              <a:t>foi</a:t>
            </a:r>
            <a:r>
              <a:rPr lang="en-US" sz="2000" dirty="0">
                <a:solidFill>
                  <a:srgbClr val="6C0000"/>
                </a:solidFill>
                <a:latin typeface="Proxima Nova Rg" panose="02000506030000020004" pitchFamily="2" charset="77"/>
              </a:rPr>
              <a:t> </a:t>
            </a:r>
            <a:r>
              <a:rPr lang="en-US" sz="2000" dirty="0" err="1">
                <a:solidFill>
                  <a:srgbClr val="6C0000"/>
                </a:solidFill>
                <a:latin typeface="Proxima Nova Rg" panose="02000506030000020004" pitchFamily="2" charset="77"/>
              </a:rPr>
              <a:t>feito</a:t>
            </a:r>
            <a:r>
              <a:rPr lang="en-US" sz="2000" dirty="0">
                <a:solidFill>
                  <a:srgbClr val="6C0000"/>
                </a:solidFill>
                <a:latin typeface="Proxima Nova Rg" panose="02000506030000020004" pitchFamily="2" charset="77"/>
              </a:rPr>
              <a:t> com “cut-and-paste”. </a:t>
            </a:r>
          </a:p>
        </p:txBody>
      </p:sp>
      <p:pic>
        <p:nvPicPr>
          <p:cNvPr id="89092" name="Picture 5" descr="http://river66.files.wordpress.com/2008/04/identical-twi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25" y="1447800"/>
            <a:ext cx="4232275"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03424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eaLnBrk="1" hangingPunct="1"/>
            <a:r>
              <a:rPr lang="pt-BR" b="0" dirty="0">
                <a:latin typeface="Proxima Nova Rg" panose="02000506030000020004" pitchFamily="2" charset="77"/>
              </a:rPr>
              <a:t>Reescreva, não faça plágio</a:t>
            </a:r>
          </a:p>
        </p:txBody>
      </p:sp>
      <p:sp>
        <p:nvSpPr>
          <p:cNvPr id="52227" name="Rectangle 3"/>
          <p:cNvSpPr>
            <a:spLocks noGrp="1" noChangeArrowheads="1"/>
          </p:cNvSpPr>
          <p:nvPr>
            <p:ph type="body" idx="1"/>
          </p:nvPr>
        </p:nvSpPr>
        <p:spPr>
          <a:xfrm>
            <a:off x="533400" y="1371600"/>
            <a:ext cx="5715000" cy="2590800"/>
          </a:xfrm>
          <a:solidFill>
            <a:schemeClr val="bg1">
              <a:lumMod val="95000"/>
            </a:schemeClr>
          </a:solidFill>
        </p:spPr>
        <p:txBody>
          <a:bodyPr/>
          <a:lstStyle/>
          <a:p>
            <a:pPr marL="0" indent="0" eaLnBrk="1" hangingPunct="1">
              <a:buFont typeface="Wingdings" charset="0"/>
              <a:buNone/>
              <a:defRPr/>
            </a:pPr>
            <a:r>
              <a:rPr lang="en-US" sz="2000" dirty="0">
                <a:solidFill>
                  <a:srgbClr val="000066"/>
                </a:solidFill>
                <a:cs typeface="Times New Roman" charset="0"/>
              </a:rPr>
              <a:t>In the scientific community, the idea that landscape and urban models must be spatially explicit is common sense, so that they can reproduce and analyze spatial patterns found in geographical reality. Any spatial process has an inherent scale, and attempts to model that process at levels of resolution coarser than the inherent scale will inevitably fail (Parker, 2002). </a:t>
            </a:r>
          </a:p>
        </p:txBody>
      </p:sp>
      <p:pic>
        <p:nvPicPr>
          <p:cNvPr id="91139" name="Picture 5" descr="http://river66.files.wordpress.com/2008/04/identical-twi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9600"/>
            <a:ext cx="2667000" cy="268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txBox="1">
            <a:spLocks noChangeArrowheads="1"/>
          </p:cNvSpPr>
          <p:nvPr/>
        </p:nvSpPr>
        <p:spPr bwMode="auto">
          <a:xfrm>
            <a:off x="609600" y="4191000"/>
            <a:ext cx="7924800" cy="2362200"/>
          </a:xfrm>
          <a:prstGeom prst="rect">
            <a:avLst/>
          </a:prstGeom>
          <a:solidFill>
            <a:schemeClr val="bg1">
              <a:lumMod val="95000"/>
            </a:schemeClr>
          </a:solidFill>
          <a:ln w="9525">
            <a:noFill/>
            <a:miter lim="800000"/>
            <a:headEnd/>
            <a:tailEnd/>
          </a:ln>
        </p:spPr>
        <p:txBody>
          <a:bodyPr/>
          <a:lstStyle>
            <a:lvl1pPr eaLnBrk="0" hangingPunct="0">
              <a:defRPr sz="1400">
                <a:solidFill>
                  <a:schemeClr val="tx1"/>
                </a:solidFill>
                <a:latin typeface="Arial" charset="0"/>
                <a:ea typeface="ＭＳ Ｐゴシック" charset="0"/>
              </a:defRPr>
            </a:lvl1pPr>
            <a:lvl2pPr marL="742950" indent="-285750" eaLnBrk="0" hangingPunct="0">
              <a:defRPr sz="1400">
                <a:solidFill>
                  <a:schemeClr val="tx1"/>
                </a:solidFill>
                <a:latin typeface="Arial" charset="0"/>
                <a:ea typeface="ＭＳ Ｐゴシック" charset="0"/>
              </a:defRPr>
            </a:lvl2pPr>
            <a:lvl3pPr marL="1143000" indent="-228600" eaLnBrk="0" hangingPunct="0">
              <a:defRPr sz="1400">
                <a:solidFill>
                  <a:schemeClr val="tx1"/>
                </a:solidFill>
                <a:latin typeface="Arial" charset="0"/>
                <a:ea typeface="ＭＳ Ｐゴシック" charset="0"/>
              </a:defRPr>
            </a:lvl3pPr>
            <a:lvl4pPr marL="1600200" indent="-228600" eaLnBrk="0" hangingPunct="0">
              <a:defRPr sz="1400">
                <a:solidFill>
                  <a:schemeClr val="tx1"/>
                </a:solidFill>
                <a:latin typeface="Arial" charset="0"/>
                <a:ea typeface="ＭＳ Ｐゴシック" charset="0"/>
              </a:defRPr>
            </a:lvl4pPr>
            <a:lvl5pPr marL="2057400" indent="-228600" eaLnBrk="0" hangingPunct="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pPr eaLnBrk="1" hangingPunct="1">
              <a:spcBef>
                <a:spcPct val="20000"/>
              </a:spcBef>
              <a:buClr>
                <a:schemeClr val="bg2"/>
              </a:buClr>
              <a:buSzPct val="75000"/>
              <a:defRPr/>
            </a:pPr>
            <a:r>
              <a:rPr lang="en-US" sz="2000" dirty="0">
                <a:solidFill>
                  <a:srgbClr val="000066"/>
                </a:solidFill>
                <a:latin typeface="Proxima Nova Rg" panose="02000506030000020004" pitchFamily="2" charset="77"/>
                <a:cs typeface="Times New Roman" charset="0"/>
              </a:rPr>
              <a:t>Spatially-explicit modeling has great benefits for understanding geographical reality. The location of each change allows a better analysis of the underlying forces that cause change. However, all spatially-explicit models require an adequate choice of the spatial resolution. This resolution depends on the inherent scale of the spatial process being modeled. If we model the process at an inappropriate scale, the model will not be realistic (Parker, 2002)</a:t>
            </a:r>
          </a:p>
          <a:p>
            <a:pPr eaLnBrk="1" hangingPunct="1">
              <a:spcBef>
                <a:spcPct val="20000"/>
              </a:spcBef>
              <a:buClr>
                <a:schemeClr val="bg2"/>
              </a:buClr>
              <a:buSzPct val="75000"/>
              <a:defRPr/>
            </a:pPr>
            <a:endParaRPr lang="pt-BR" sz="2000" dirty="0">
              <a:solidFill>
                <a:srgbClr val="000066"/>
              </a:solidFill>
              <a:latin typeface="Proxima Nova Rg" panose="02000506030000020004" pitchFamily="2" charset="77"/>
              <a:cs typeface="Times New Roman" charset="0"/>
            </a:endParaRPr>
          </a:p>
        </p:txBody>
      </p:sp>
    </p:spTree>
    <p:extLst>
      <p:ext uri="{BB962C8B-B14F-4D97-AF65-F5344CB8AC3E}">
        <p14:creationId xmlns:p14="http://schemas.microsoft.com/office/powerpoint/2010/main" val="2764760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eaLnBrk="1" hangingPunct="1"/>
            <a:r>
              <a:rPr lang="pt-BR" b="0" dirty="0">
                <a:latin typeface="Proxima Nova Rg" panose="02000506030000020004" pitchFamily="2" charset="77"/>
              </a:rPr>
              <a:t>Você pode se plagiar?</a:t>
            </a:r>
          </a:p>
        </p:txBody>
      </p:sp>
      <p:pic>
        <p:nvPicPr>
          <p:cNvPr id="93186" name="Picture 4" descr="http://farm3.static.flickr.com/2227/2039584909_c82d579d3d.jpg?v=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3275013" cy="218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187" name="Picture 6" descr="Scientific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267200"/>
            <a:ext cx="182880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188" name="Picture 8" descr="http://k53.pbase.com/u/sarahswamps/upload/274414.twin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143000"/>
            <a:ext cx="4114800" cy="308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eta para baixo 10"/>
          <p:cNvSpPr/>
          <p:nvPr/>
        </p:nvSpPr>
        <p:spPr bwMode="auto">
          <a:xfrm>
            <a:off x="1676400" y="3657600"/>
            <a:ext cx="457200" cy="533400"/>
          </a:xfrm>
          <a:prstGeom prst="downArrow">
            <a:avLst/>
          </a:prstGeom>
          <a:solidFill>
            <a:schemeClr val="accent6">
              <a:lumMod val="40000"/>
              <a:lumOff val="6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pt-BR" dirty="0">
              <a:latin typeface="Proxima Nova Rg" panose="02000506030000020004" pitchFamily="2" charset="77"/>
              <a:ea typeface="+mn-ea"/>
              <a:cs typeface="+mn-cs"/>
            </a:endParaRPr>
          </a:p>
        </p:txBody>
      </p:sp>
      <p:sp>
        <p:nvSpPr>
          <p:cNvPr id="12" name="Retângulo 11"/>
          <p:cNvSpPr/>
          <p:nvPr/>
        </p:nvSpPr>
        <p:spPr>
          <a:xfrm>
            <a:off x="3200400" y="4191000"/>
            <a:ext cx="5943600" cy="2492375"/>
          </a:xfrm>
          <a:prstGeom prst="rect">
            <a:avLst/>
          </a:prstGeom>
          <a:solidFill>
            <a:schemeClr val="bg1">
              <a:lumMod val="95000"/>
            </a:schemeClr>
          </a:solidFill>
        </p:spPr>
        <p:txBody>
          <a:bodyPr>
            <a:spAutoFit/>
          </a:bodyPr>
          <a:lstStyle/>
          <a:p>
            <a:pPr>
              <a:spcBef>
                <a:spcPts val="600"/>
              </a:spcBef>
              <a:spcAft>
                <a:spcPts val="600"/>
              </a:spcAft>
              <a:defRPr/>
            </a:pPr>
            <a:r>
              <a:rPr lang="en-US" sz="1800" dirty="0" err="1">
                <a:solidFill>
                  <a:srgbClr val="000066"/>
                </a:solidFill>
                <a:latin typeface="Proxima Nova Rg" panose="02000506030000020004" pitchFamily="2" charset="77"/>
                <a:cs typeface="Times New Roman" charset="0"/>
              </a:rPr>
              <a:t>Reuso</a:t>
            </a:r>
            <a:r>
              <a:rPr lang="en-US" sz="1800" dirty="0">
                <a:solidFill>
                  <a:srgbClr val="000066"/>
                </a:solidFill>
                <a:latin typeface="Proxima Nova Rg" panose="02000506030000020004" pitchFamily="2" charset="77"/>
                <a:cs typeface="Times New Roman" charset="0"/>
              </a:rPr>
              <a:t> de </a:t>
            </a:r>
            <a:r>
              <a:rPr lang="en-US" sz="1800" dirty="0" err="1">
                <a:solidFill>
                  <a:srgbClr val="000066"/>
                </a:solidFill>
                <a:latin typeface="Proxima Nova Rg" panose="02000506030000020004" pitchFamily="2" charset="77"/>
                <a:cs typeface="Times New Roman" charset="0"/>
              </a:rPr>
              <a:t>até</a:t>
            </a:r>
            <a:r>
              <a:rPr lang="en-US" sz="1800" dirty="0">
                <a:solidFill>
                  <a:srgbClr val="000066"/>
                </a:solidFill>
                <a:latin typeface="Proxima Nova Rg" panose="02000506030000020004" pitchFamily="2" charset="77"/>
                <a:cs typeface="Times New Roman" charset="0"/>
              </a:rPr>
              <a:t> 30% de um </a:t>
            </a:r>
            <a:r>
              <a:rPr lang="en-US" sz="1800" dirty="0" err="1">
                <a:solidFill>
                  <a:srgbClr val="000066"/>
                </a:solidFill>
                <a:latin typeface="Proxima Nova Rg" panose="02000506030000020004" pitchFamily="2" charset="77"/>
                <a:cs typeface="Times New Roman" charset="0"/>
              </a:rPr>
              <a:t>artigo</a:t>
            </a:r>
            <a:r>
              <a:rPr lang="en-US" sz="1800" dirty="0">
                <a:solidFill>
                  <a:srgbClr val="000066"/>
                </a:solidFill>
                <a:latin typeface="Proxima Nova Rg" panose="02000506030000020004" pitchFamily="2" charset="77"/>
                <a:cs typeface="Times New Roman" charset="0"/>
              </a:rPr>
              <a:t> </a:t>
            </a:r>
            <a:r>
              <a:rPr lang="en-US" sz="1800" dirty="0" err="1">
                <a:solidFill>
                  <a:srgbClr val="000066"/>
                </a:solidFill>
                <a:latin typeface="Proxima Nova Rg" panose="02000506030000020004" pitchFamily="2" charset="77"/>
                <a:cs typeface="Times New Roman" charset="0"/>
              </a:rPr>
              <a:t>científico</a:t>
            </a:r>
            <a:r>
              <a:rPr lang="en-US" sz="1800" dirty="0">
                <a:solidFill>
                  <a:srgbClr val="000066"/>
                </a:solidFill>
                <a:latin typeface="Proxima Nova Rg" panose="02000506030000020004" pitchFamily="2" charset="77"/>
                <a:cs typeface="Times New Roman" charset="0"/>
              </a:rPr>
              <a:t> anterior </a:t>
            </a:r>
            <a:r>
              <a:rPr lang="en-US" sz="1800" dirty="0" err="1">
                <a:solidFill>
                  <a:srgbClr val="000066"/>
                </a:solidFill>
                <a:latin typeface="Proxima Nova Rg" panose="02000506030000020004" pitchFamily="2" charset="77"/>
                <a:cs typeface="Times New Roman" charset="0"/>
              </a:rPr>
              <a:t>é</a:t>
            </a:r>
            <a:r>
              <a:rPr lang="en-US" sz="1800" dirty="0">
                <a:solidFill>
                  <a:srgbClr val="000066"/>
                </a:solidFill>
                <a:latin typeface="Proxima Nova Rg" panose="02000506030000020004" pitchFamily="2" charset="77"/>
                <a:cs typeface="Times New Roman" charset="0"/>
              </a:rPr>
              <a:t> o </a:t>
            </a:r>
            <a:r>
              <a:rPr lang="en-US" sz="1800" dirty="0" err="1">
                <a:solidFill>
                  <a:srgbClr val="000066"/>
                </a:solidFill>
                <a:latin typeface="Proxima Nova Rg" panose="02000506030000020004" pitchFamily="2" charset="77"/>
                <a:cs typeface="Times New Roman" charset="0"/>
              </a:rPr>
              <a:t>limite</a:t>
            </a:r>
            <a:r>
              <a:rPr lang="en-US" sz="1800" dirty="0">
                <a:solidFill>
                  <a:srgbClr val="000066"/>
                </a:solidFill>
                <a:latin typeface="Proxima Nova Rg" panose="02000506030000020004" pitchFamily="2" charset="77"/>
                <a:cs typeface="Times New Roman" charset="0"/>
              </a:rPr>
              <a:t> </a:t>
            </a:r>
            <a:r>
              <a:rPr lang="en-US" sz="1800" dirty="0" err="1">
                <a:solidFill>
                  <a:srgbClr val="000066"/>
                </a:solidFill>
                <a:latin typeface="Proxima Nova Rg" panose="02000506030000020004" pitchFamily="2" charset="77"/>
                <a:cs typeface="Times New Roman" charset="0"/>
              </a:rPr>
              <a:t>máximo</a:t>
            </a:r>
            <a:r>
              <a:rPr lang="en-US" sz="1800" dirty="0">
                <a:solidFill>
                  <a:srgbClr val="000066"/>
                </a:solidFill>
                <a:latin typeface="Proxima Nova Rg" panose="02000506030000020004" pitchFamily="2" charset="77"/>
                <a:cs typeface="Times New Roman" charset="0"/>
              </a:rPr>
              <a:t> </a:t>
            </a:r>
            <a:r>
              <a:rPr lang="en-US" sz="1800" dirty="0" err="1">
                <a:solidFill>
                  <a:srgbClr val="000066"/>
                </a:solidFill>
                <a:latin typeface="Proxima Nova Rg" panose="02000506030000020004" pitchFamily="2" charset="77"/>
                <a:cs typeface="Times New Roman" charset="0"/>
              </a:rPr>
              <a:t>aceitável</a:t>
            </a:r>
            <a:r>
              <a:rPr lang="en-US" sz="1800" dirty="0">
                <a:solidFill>
                  <a:srgbClr val="000066"/>
                </a:solidFill>
                <a:latin typeface="Proxima Nova Rg" panose="02000506030000020004" pitchFamily="2" charset="77"/>
                <a:cs typeface="Times New Roman" charset="0"/>
              </a:rPr>
              <a:t> para um novo </a:t>
            </a:r>
            <a:r>
              <a:rPr lang="en-US" sz="1800" dirty="0" err="1">
                <a:solidFill>
                  <a:srgbClr val="000066"/>
                </a:solidFill>
                <a:latin typeface="Proxima Nova Rg" panose="02000506030000020004" pitchFamily="2" charset="77"/>
                <a:cs typeface="Times New Roman" charset="0"/>
              </a:rPr>
              <a:t>artigo</a:t>
            </a:r>
            <a:endParaRPr lang="en-US" sz="1800" dirty="0">
              <a:solidFill>
                <a:srgbClr val="000066"/>
              </a:solidFill>
              <a:latin typeface="Proxima Nova Rg" panose="02000506030000020004" pitchFamily="2" charset="77"/>
              <a:cs typeface="Times New Roman" charset="0"/>
            </a:endParaRPr>
          </a:p>
          <a:p>
            <a:pPr>
              <a:spcBef>
                <a:spcPts val="600"/>
              </a:spcBef>
              <a:spcAft>
                <a:spcPts val="600"/>
              </a:spcAft>
              <a:defRPr/>
            </a:pPr>
            <a:r>
              <a:rPr lang="en-US" sz="1800" dirty="0" err="1">
                <a:solidFill>
                  <a:srgbClr val="000066"/>
                </a:solidFill>
                <a:latin typeface="Proxima Nova Rg" panose="02000506030000020004" pitchFamily="2" charset="77"/>
                <a:cs typeface="Times New Roman" charset="0"/>
              </a:rPr>
              <a:t>Artigo</a:t>
            </a:r>
            <a:r>
              <a:rPr lang="en-US" sz="1800" dirty="0">
                <a:solidFill>
                  <a:srgbClr val="000066"/>
                </a:solidFill>
                <a:latin typeface="Proxima Nova Rg" panose="02000506030000020004" pitchFamily="2" charset="77"/>
                <a:cs typeface="Times New Roman" charset="0"/>
              </a:rPr>
              <a:t> </a:t>
            </a:r>
            <a:r>
              <a:rPr lang="en-US" sz="1800" dirty="0" err="1">
                <a:solidFill>
                  <a:srgbClr val="000066"/>
                </a:solidFill>
                <a:latin typeface="Proxima Nova Rg" panose="02000506030000020004" pitchFamily="2" charset="77"/>
                <a:cs typeface="Times New Roman" charset="0"/>
              </a:rPr>
              <a:t>em</a:t>
            </a:r>
            <a:r>
              <a:rPr lang="en-US" sz="1800" dirty="0">
                <a:solidFill>
                  <a:srgbClr val="000066"/>
                </a:solidFill>
                <a:latin typeface="Proxima Nova Rg" panose="02000506030000020004" pitchFamily="2" charset="77"/>
                <a:cs typeface="Times New Roman" charset="0"/>
              </a:rPr>
              <a:t> </a:t>
            </a:r>
            <a:r>
              <a:rPr lang="en-US" sz="1800" dirty="0" err="1">
                <a:solidFill>
                  <a:srgbClr val="000066"/>
                </a:solidFill>
                <a:latin typeface="Proxima Nova Rg" panose="02000506030000020004" pitchFamily="2" charset="77"/>
                <a:cs typeface="Times New Roman" charset="0"/>
              </a:rPr>
              <a:t>conferência</a:t>
            </a:r>
            <a:r>
              <a:rPr lang="en-US" sz="1800" dirty="0">
                <a:solidFill>
                  <a:srgbClr val="000066"/>
                </a:solidFill>
                <a:latin typeface="Proxima Nova Rg" panose="02000506030000020004" pitchFamily="2" charset="77"/>
                <a:cs typeface="Times New Roman" charset="0"/>
              </a:rPr>
              <a:t> </a:t>
            </a:r>
            <a:r>
              <a:rPr lang="en-US" sz="1800" dirty="0" err="1">
                <a:solidFill>
                  <a:srgbClr val="000066"/>
                </a:solidFill>
                <a:latin typeface="Proxima Nova Rg" panose="02000506030000020004" pitchFamily="2" charset="77"/>
                <a:cs typeface="Times New Roman" charset="0"/>
              </a:rPr>
              <a:t>pode</a:t>
            </a:r>
            <a:r>
              <a:rPr lang="en-US" sz="1800" dirty="0">
                <a:solidFill>
                  <a:srgbClr val="000066"/>
                </a:solidFill>
                <a:latin typeface="Proxima Nova Rg" panose="02000506030000020004" pitchFamily="2" charset="77"/>
                <a:cs typeface="Times New Roman" charset="0"/>
              </a:rPr>
              <a:t> ser </a:t>
            </a:r>
            <a:r>
              <a:rPr lang="en-US" sz="1800" dirty="0" err="1">
                <a:solidFill>
                  <a:srgbClr val="000066"/>
                </a:solidFill>
                <a:latin typeface="Proxima Nova Rg" panose="02000506030000020004" pitchFamily="2" charset="77"/>
                <a:cs typeface="Times New Roman" charset="0"/>
              </a:rPr>
              <a:t>aproveitado</a:t>
            </a:r>
            <a:r>
              <a:rPr lang="en-US" sz="1800" dirty="0">
                <a:solidFill>
                  <a:srgbClr val="000066"/>
                </a:solidFill>
                <a:latin typeface="Proxima Nova Rg" panose="02000506030000020004" pitchFamily="2" charset="77"/>
                <a:cs typeface="Times New Roman" charset="0"/>
              </a:rPr>
              <a:t> para </a:t>
            </a:r>
            <a:r>
              <a:rPr lang="en-US" sz="1800" dirty="0" err="1">
                <a:solidFill>
                  <a:srgbClr val="000066"/>
                </a:solidFill>
                <a:latin typeface="Proxima Nova Rg" panose="02000506030000020004" pitchFamily="2" charset="77"/>
                <a:cs typeface="Times New Roman" charset="0"/>
              </a:rPr>
              <a:t>revista</a:t>
            </a:r>
            <a:endParaRPr lang="en-US" sz="1800" dirty="0">
              <a:solidFill>
                <a:srgbClr val="000066"/>
              </a:solidFill>
              <a:latin typeface="Proxima Nova Rg" panose="02000506030000020004" pitchFamily="2" charset="77"/>
              <a:cs typeface="Times New Roman" charset="0"/>
            </a:endParaRPr>
          </a:p>
          <a:p>
            <a:pPr>
              <a:spcBef>
                <a:spcPts val="600"/>
              </a:spcBef>
              <a:spcAft>
                <a:spcPts val="600"/>
              </a:spcAft>
              <a:defRPr/>
            </a:pPr>
            <a:r>
              <a:rPr lang="en-US" sz="1800" dirty="0">
                <a:solidFill>
                  <a:srgbClr val="000066"/>
                </a:solidFill>
                <a:latin typeface="Proxima Nova Rg" panose="02000506030000020004" pitchFamily="2" charset="77"/>
                <a:cs typeface="Times New Roman" charset="0"/>
              </a:rPr>
              <a:t>Partes de um </a:t>
            </a:r>
            <a:r>
              <a:rPr lang="en-US" sz="1800" dirty="0" err="1">
                <a:solidFill>
                  <a:srgbClr val="000066"/>
                </a:solidFill>
                <a:latin typeface="Proxima Nova Rg" panose="02000506030000020004" pitchFamily="2" charset="77"/>
                <a:cs typeface="Times New Roman" charset="0"/>
              </a:rPr>
              <a:t>artigo</a:t>
            </a:r>
            <a:r>
              <a:rPr lang="en-US" sz="1800" dirty="0">
                <a:solidFill>
                  <a:srgbClr val="000066"/>
                </a:solidFill>
                <a:latin typeface="Proxima Nova Rg" panose="02000506030000020004" pitchFamily="2" charset="77"/>
                <a:cs typeface="Times New Roman" charset="0"/>
              </a:rPr>
              <a:t> </a:t>
            </a:r>
            <a:r>
              <a:rPr lang="en-US" sz="1800" dirty="0" err="1">
                <a:solidFill>
                  <a:srgbClr val="000066"/>
                </a:solidFill>
                <a:latin typeface="Proxima Nova Rg" panose="02000506030000020004" pitchFamily="2" charset="77"/>
                <a:cs typeface="Times New Roman" charset="0"/>
              </a:rPr>
              <a:t>científico</a:t>
            </a:r>
            <a:r>
              <a:rPr lang="en-US" sz="1800" dirty="0">
                <a:solidFill>
                  <a:srgbClr val="000066"/>
                </a:solidFill>
                <a:latin typeface="Proxima Nova Rg" panose="02000506030000020004" pitchFamily="2" charset="77"/>
                <a:cs typeface="Times New Roman" charset="0"/>
              </a:rPr>
              <a:t> </a:t>
            </a:r>
            <a:r>
              <a:rPr lang="en-US" sz="1800" dirty="0" err="1">
                <a:solidFill>
                  <a:srgbClr val="000066"/>
                </a:solidFill>
                <a:latin typeface="Proxima Nova Rg" panose="02000506030000020004" pitchFamily="2" charset="77"/>
                <a:cs typeface="Times New Roman" charset="0"/>
              </a:rPr>
              <a:t>podem</a:t>
            </a:r>
            <a:r>
              <a:rPr lang="en-US" sz="1800" dirty="0">
                <a:solidFill>
                  <a:srgbClr val="000066"/>
                </a:solidFill>
                <a:latin typeface="Proxima Nova Rg" panose="02000506030000020004" pitchFamily="2" charset="77"/>
                <a:cs typeface="Times New Roman" charset="0"/>
              </a:rPr>
              <a:t> </a:t>
            </a:r>
            <a:r>
              <a:rPr lang="en-US" sz="1800" dirty="0" err="1">
                <a:solidFill>
                  <a:srgbClr val="000066"/>
                </a:solidFill>
                <a:latin typeface="Proxima Nova Rg" panose="02000506030000020004" pitchFamily="2" charset="77"/>
                <a:cs typeface="Times New Roman" charset="0"/>
              </a:rPr>
              <a:t>também</a:t>
            </a:r>
            <a:r>
              <a:rPr lang="en-US" sz="1800" dirty="0">
                <a:solidFill>
                  <a:srgbClr val="000066"/>
                </a:solidFill>
                <a:latin typeface="Proxima Nova Rg" panose="02000506030000020004" pitchFamily="2" charset="77"/>
                <a:cs typeface="Times New Roman" charset="0"/>
              </a:rPr>
              <a:t> ser </a:t>
            </a:r>
            <a:r>
              <a:rPr lang="en-US" sz="1800" dirty="0" err="1">
                <a:solidFill>
                  <a:srgbClr val="000066"/>
                </a:solidFill>
                <a:latin typeface="Proxima Nova Rg" panose="02000506030000020004" pitchFamily="2" charset="77"/>
                <a:cs typeface="Times New Roman" charset="0"/>
              </a:rPr>
              <a:t>reusadas</a:t>
            </a:r>
            <a:r>
              <a:rPr lang="en-US" sz="1800" dirty="0">
                <a:solidFill>
                  <a:srgbClr val="000066"/>
                </a:solidFill>
                <a:latin typeface="Proxima Nova Rg" panose="02000506030000020004" pitchFamily="2" charset="77"/>
                <a:cs typeface="Times New Roman" charset="0"/>
              </a:rPr>
              <a:t> para um </a:t>
            </a:r>
            <a:r>
              <a:rPr lang="en-US" sz="1800" dirty="0" err="1">
                <a:solidFill>
                  <a:srgbClr val="000066"/>
                </a:solidFill>
                <a:latin typeface="Proxima Nova Rg" panose="02000506030000020004" pitchFamily="2" charset="77"/>
                <a:cs typeface="Times New Roman" charset="0"/>
              </a:rPr>
              <a:t>artigo</a:t>
            </a:r>
            <a:r>
              <a:rPr lang="en-US" sz="1800" dirty="0">
                <a:solidFill>
                  <a:srgbClr val="000066"/>
                </a:solidFill>
                <a:latin typeface="Proxima Nova Rg" panose="02000506030000020004" pitchFamily="2" charset="77"/>
                <a:cs typeface="Times New Roman" charset="0"/>
              </a:rPr>
              <a:t> de </a:t>
            </a:r>
            <a:r>
              <a:rPr lang="en-US" sz="1800" dirty="0" err="1">
                <a:solidFill>
                  <a:srgbClr val="000066"/>
                </a:solidFill>
                <a:latin typeface="Proxima Nova Rg" panose="02000506030000020004" pitchFamily="2" charset="77"/>
                <a:cs typeface="Times New Roman" charset="0"/>
              </a:rPr>
              <a:t>divulgação</a:t>
            </a:r>
            <a:r>
              <a:rPr lang="en-US" sz="1800" dirty="0">
                <a:solidFill>
                  <a:srgbClr val="000066"/>
                </a:solidFill>
                <a:latin typeface="Proxima Nova Rg" panose="02000506030000020004" pitchFamily="2" charset="77"/>
                <a:cs typeface="Times New Roman" charset="0"/>
              </a:rPr>
              <a:t>  </a:t>
            </a:r>
          </a:p>
          <a:p>
            <a:pPr>
              <a:spcBef>
                <a:spcPts val="600"/>
              </a:spcBef>
              <a:spcAft>
                <a:spcPts val="600"/>
              </a:spcAft>
              <a:defRPr/>
            </a:pPr>
            <a:r>
              <a:rPr lang="en-US" sz="1800" dirty="0">
                <a:solidFill>
                  <a:srgbClr val="000066"/>
                </a:solidFill>
                <a:latin typeface="Proxima Nova Rg" panose="02000506030000020004" pitchFamily="2" charset="77"/>
                <a:cs typeface="Times New Roman" charset="0"/>
              </a:rPr>
              <a:t>(Pamela Samuelson, Self-Plagiarism or Fair Use, Communications of the ACM, August 1994)  </a:t>
            </a:r>
          </a:p>
        </p:txBody>
      </p:sp>
    </p:spTree>
    <p:extLst>
      <p:ext uri="{BB962C8B-B14F-4D97-AF65-F5344CB8AC3E}">
        <p14:creationId xmlns:p14="http://schemas.microsoft.com/office/powerpoint/2010/main" val="117906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pt-BR" dirty="0"/>
              <a:t>Escrever tem de ser difícil?</a:t>
            </a:r>
            <a:endParaRPr lang="en-US" dirty="0"/>
          </a:p>
        </p:txBody>
      </p:sp>
      <p:sp>
        <p:nvSpPr>
          <p:cNvPr id="13315" name="Rectangle 3"/>
          <p:cNvSpPr>
            <a:spLocks noGrp="1" noChangeArrowheads="1"/>
          </p:cNvSpPr>
          <p:nvPr>
            <p:ph type="body" idx="1"/>
          </p:nvPr>
        </p:nvSpPr>
        <p:spPr>
          <a:xfrm>
            <a:off x="3505200" y="1295400"/>
            <a:ext cx="5257800" cy="2514600"/>
          </a:xfrm>
          <a:solidFill>
            <a:schemeClr val="bg1">
              <a:lumMod val="95000"/>
            </a:schemeClr>
          </a:solidFill>
        </p:spPr>
        <p:txBody>
          <a:bodyPr/>
          <a:lstStyle/>
          <a:p>
            <a:pPr marL="0" indent="0" eaLnBrk="1" hangingPunct="1">
              <a:buFont typeface="Wingdings" charset="0"/>
              <a:buNone/>
              <a:defRPr/>
            </a:pPr>
            <a:r>
              <a:rPr lang="ja-JP" altLang="pt-BR" sz="2200">
                <a:solidFill>
                  <a:srgbClr val="000066"/>
                </a:solidFill>
                <a:cs typeface="Georgia"/>
              </a:rPr>
              <a:t>“</a:t>
            </a:r>
            <a:r>
              <a:rPr lang="pt-BR" sz="2200" dirty="0">
                <a:solidFill>
                  <a:srgbClr val="000066"/>
                </a:solidFill>
                <a:cs typeface="Georgia"/>
              </a:rPr>
              <a:t>Para mim, o ato de escrever é muito difícil e penoso, tenho sempre de corrigir e reescrever várias vezes. Basta dizer, como exemplo, que escrevi 1100 páginas datilografadas para fazer um romance no qual aproveitei pouco mais de 300</a:t>
            </a:r>
            <a:r>
              <a:rPr lang="ja-JP" altLang="pt-BR" sz="2200">
                <a:solidFill>
                  <a:srgbClr val="000066"/>
                </a:solidFill>
                <a:cs typeface="Georgia"/>
              </a:rPr>
              <a:t>”</a:t>
            </a:r>
            <a:r>
              <a:rPr lang="pt-BR" sz="2200" dirty="0">
                <a:solidFill>
                  <a:srgbClr val="000066"/>
                </a:solidFill>
                <a:cs typeface="Georgia"/>
              </a:rPr>
              <a:t>. (Fernando Sabino)</a:t>
            </a:r>
          </a:p>
          <a:p>
            <a:pPr marL="0" indent="0" eaLnBrk="1" hangingPunct="1">
              <a:defRPr/>
            </a:pPr>
            <a:endParaRPr lang="pt-BR" sz="2200" dirty="0">
              <a:solidFill>
                <a:srgbClr val="000066"/>
              </a:solidFill>
              <a:cs typeface="Georgia"/>
            </a:endParaRPr>
          </a:p>
        </p:txBody>
      </p:sp>
      <p:pic>
        <p:nvPicPr>
          <p:cNvPr id="104451" name="Picture 5" descr="http://viniciussanfelice.files.wordpress.com/2008/08/clari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090988"/>
            <a:ext cx="2065338" cy="2767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tângulo 4"/>
          <p:cNvSpPr/>
          <p:nvPr/>
        </p:nvSpPr>
        <p:spPr>
          <a:xfrm>
            <a:off x="685800" y="5029200"/>
            <a:ext cx="5257800" cy="1107996"/>
          </a:xfrm>
          <a:prstGeom prst="rect">
            <a:avLst/>
          </a:prstGeom>
          <a:solidFill>
            <a:schemeClr val="bg1">
              <a:lumMod val="95000"/>
            </a:schemeClr>
          </a:solidFill>
        </p:spPr>
        <p:txBody>
          <a:bodyPr>
            <a:spAutoFit/>
          </a:bodyPr>
          <a:lstStyle/>
          <a:p>
            <a:pPr>
              <a:defRPr/>
            </a:pPr>
            <a:r>
              <a:rPr lang="pt-BR" sz="2200" dirty="0">
                <a:solidFill>
                  <a:srgbClr val="000066"/>
                </a:solidFill>
                <a:latin typeface="Proxima Nova Rg" panose="02000506030000020004" pitchFamily="2" charset="77"/>
                <a:cs typeface="Georgia"/>
              </a:rPr>
              <a:t>"Que ninguém se engane, só consigo a simplicidade através de muito  trabalho</a:t>
            </a:r>
            <a:r>
              <a:rPr lang="ja-JP" altLang="pt-BR" sz="2200" dirty="0">
                <a:solidFill>
                  <a:srgbClr val="000066"/>
                </a:solidFill>
                <a:latin typeface="Proxima Nova Rg" panose="02000506030000020004" pitchFamily="2" charset="77"/>
                <a:cs typeface="Georgia"/>
              </a:rPr>
              <a:t>”</a:t>
            </a:r>
            <a:r>
              <a:rPr lang="pt-BR" sz="2200" dirty="0">
                <a:solidFill>
                  <a:srgbClr val="000066"/>
                </a:solidFill>
                <a:latin typeface="Proxima Nova Rg" panose="02000506030000020004" pitchFamily="2" charset="77"/>
                <a:cs typeface="Georgia"/>
              </a:rPr>
              <a:t>. (Clarisse Lispector)</a:t>
            </a:r>
            <a:endParaRPr lang="en-US" sz="2200" dirty="0">
              <a:solidFill>
                <a:srgbClr val="000066"/>
              </a:solidFill>
              <a:latin typeface="Proxima Nova Rg" panose="02000506030000020004" pitchFamily="2" charset="77"/>
              <a:cs typeface="Georgia"/>
            </a:endParaRPr>
          </a:p>
        </p:txBody>
      </p:sp>
      <p:pic>
        <p:nvPicPr>
          <p:cNvPr id="104453" name="Picture 7" descr="http://www.falaserio.site50.net/sabin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19200"/>
            <a:ext cx="2624138" cy="335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5649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ítulo 1"/>
          <p:cNvSpPr>
            <a:spLocks noGrp="1"/>
          </p:cNvSpPr>
          <p:nvPr>
            <p:ph type="title"/>
          </p:nvPr>
        </p:nvSpPr>
        <p:spPr/>
        <p:txBody>
          <a:bodyPr/>
          <a:lstStyle/>
          <a:p>
            <a:r>
              <a:rPr lang="pt-BR" dirty="0"/>
              <a:t>Lições de João Cabral de Melo Neto</a:t>
            </a:r>
          </a:p>
        </p:txBody>
      </p:sp>
      <p:sp>
        <p:nvSpPr>
          <p:cNvPr id="4" name="Retângulo 3"/>
          <p:cNvSpPr/>
          <p:nvPr/>
        </p:nvSpPr>
        <p:spPr>
          <a:xfrm>
            <a:off x="533400" y="2514600"/>
            <a:ext cx="4572000" cy="1200328"/>
          </a:xfrm>
          <a:prstGeom prst="rect">
            <a:avLst/>
          </a:prstGeom>
          <a:solidFill>
            <a:schemeClr val="bg1">
              <a:lumMod val="85000"/>
            </a:schemeClr>
          </a:solidFill>
        </p:spPr>
        <p:txBody>
          <a:bodyPr wrap="square">
            <a:spAutoFit/>
          </a:bodyPr>
          <a:lstStyle/>
          <a:p>
            <a:pPr>
              <a:defRPr/>
            </a:pPr>
            <a:r>
              <a:rPr lang="pt-BR" sz="2400" dirty="0">
                <a:solidFill>
                  <a:srgbClr val="000066"/>
                </a:solidFill>
                <a:latin typeface="Proxima Nova Rg" panose="02000506030000020004" pitchFamily="2" charset="77"/>
                <a:cs typeface="Georgia"/>
              </a:rPr>
              <a:t>"Minha luta é tentar botar coisas complexas numa linguagem simples. Geralmente, fracasso"</a:t>
            </a:r>
          </a:p>
        </p:txBody>
      </p:sp>
      <p:sp>
        <p:nvSpPr>
          <p:cNvPr id="5" name="Retângulo 4"/>
          <p:cNvSpPr/>
          <p:nvPr/>
        </p:nvSpPr>
        <p:spPr>
          <a:xfrm>
            <a:off x="838200" y="5181600"/>
            <a:ext cx="7848600" cy="1200150"/>
          </a:xfrm>
          <a:prstGeom prst="rect">
            <a:avLst/>
          </a:prstGeom>
          <a:solidFill>
            <a:schemeClr val="bg1">
              <a:lumMod val="85000"/>
            </a:schemeClr>
          </a:solidFill>
        </p:spPr>
        <p:txBody>
          <a:bodyPr>
            <a:spAutoFit/>
          </a:bodyPr>
          <a:lstStyle/>
          <a:p>
            <a:pPr>
              <a:defRPr/>
            </a:pPr>
            <a:r>
              <a:rPr lang="ja-JP" altLang="pt-BR" sz="2400">
                <a:solidFill>
                  <a:srgbClr val="000066"/>
                </a:solidFill>
                <a:latin typeface="Proxima Nova Rg" panose="02000506030000020004" pitchFamily="2" charset="77"/>
                <a:cs typeface="Georgia"/>
              </a:rPr>
              <a:t>“</a:t>
            </a:r>
            <a:r>
              <a:rPr lang="pt-BR" sz="2400" dirty="0">
                <a:solidFill>
                  <a:srgbClr val="000066"/>
                </a:solidFill>
                <a:latin typeface="Proxima Nova Rg" panose="02000506030000020004" pitchFamily="2" charset="77"/>
                <a:cs typeface="Georgia"/>
              </a:rPr>
              <a:t>As palavras pedra ou faca ou maçã, palavras concretas, são bem mais fortes, poeticamente, do que tristeza, melancolia ou saudade.</a:t>
            </a:r>
            <a:r>
              <a:rPr lang="ja-JP" altLang="pt-BR" sz="2400">
                <a:solidFill>
                  <a:srgbClr val="000066"/>
                </a:solidFill>
                <a:latin typeface="Proxima Nova Rg" panose="02000506030000020004" pitchFamily="2" charset="77"/>
                <a:cs typeface="Georgia"/>
              </a:rPr>
              <a:t>”</a:t>
            </a:r>
            <a:endParaRPr lang="pt-BR" sz="2400" dirty="0">
              <a:solidFill>
                <a:srgbClr val="000066"/>
              </a:solidFill>
              <a:latin typeface="Proxima Nova Rg" panose="02000506030000020004" pitchFamily="2" charset="77"/>
              <a:cs typeface="Georgia"/>
            </a:endParaRPr>
          </a:p>
        </p:txBody>
      </p:sp>
      <p:pic>
        <p:nvPicPr>
          <p:cNvPr id="106500" name="Picture 2" descr="http://1.bp.blogspot.com/_YRYBZdiMij0/RzwLnSHljrI/AAAAAAAAAck/umLymrgWyPo/s400/joao_cabr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95400"/>
            <a:ext cx="3886200" cy="361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6165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Proxima Nova Lt" panose="02000506030000020004" pitchFamily="2" charset="77"/>
              </a:rPr>
              <a:t>Lições</a:t>
            </a:r>
            <a:r>
              <a:rPr lang="en-US" b="1" dirty="0">
                <a:latin typeface="Proxima Nova Lt" panose="02000506030000020004" pitchFamily="2" charset="77"/>
              </a:rPr>
              <a:t> de </a:t>
            </a:r>
            <a:r>
              <a:rPr lang="en-US" b="1" dirty="0" err="1">
                <a:latin typeface="Proxima Nova Lt" panose="02000506030000020004" pitchFamily="2" charset="77"/>
              </a:rPr>
              <a:t>Dorival</a:t>
            </a:r>
            <a:r>
              <a:rPr lang="en-US" b="1" dirty="0">
                <a:latin typeface="Proxima Nova Lt" panose="02000506030000020004" pitchFamily="2" charset="77"/>
              </a:rPr>
              <a:t> </a:t>
            </a:r>
            <a:r>
              <a:rPr lang="en-US" b="1" dirty="0" err="1">
                <a:latin typeface="Proxima Nova Lt" panose="02000506030000020004" pitchFamily="2" charset="77"/>
              </a:rPr>
              <a:t>Caymmi</a:t>
            </a:r>
            <a:endParaRPr lang="en-US" b="1" dirty="0">
              <a:latin typeface="Proxima Nova Lt" panose="02000506030000020004" pitchFamily="2" charset="77"/>
            </a:endParaRPr>
          </a:p>
        </p:txBody>
      </p:sp>
      <p:sp>
        <p:nvSpPr>
          <p:cNvPr id="3" name="Rectangle 2"/>
          <p:cNvSpPr/>
          <p:nvPr/>
        </p:nvSpPr>
        <p:spPr>
          <a:xfrm>
            <a:off x="685800" y="1371600"/>
            <a:ext cx="4038600" cy="4893647"/>
          </a:xfrm>
          <a:prstGeom prst="rect">
            <a:avLst/>
          </a:prstGeom>
          <a:solidFill>
            <a:schemeClr val="bg1">
              <a:lumMod val="95000"/>
            </a:schemeClr>
          </a:solidFill>
        </p:spPr>
        <p:txBody>
          <a:bodyPr wrap="square">
            <a:spAutoFit/>
          </a:bodyPr>
          <a:lstStyle/>
          <a:p>
            <a:r>
              <a:rPr lang="pt-BR" sz="2400" noProof="1">
                <a:solidFill>
                  <a:schemeClr val="bg2">
                    <a:lumMod val="75000"/>
                  </a:schemeClr>
                </a:solidFill>
                <a:latin typeface="Proxima Nova Rg" panose="02000506030000020004" pitchFamily="2" charset="77"/>
                <a:cs typeface="Georgia"/>
              </a:rPr>
              <a:t>Só louco</a:t>
            </a:r>
          </a:p>
          <a:p>
            <a:r>
              <a:rPr lang="pt-BR" sz="2400" noProof="1">
                <a:solidFill>
                  <a:schemeClr val="bg2">
                    <a:lumMod val="75000"/>
                  </a:schemeClr>
                </a:solidFill>
                <a:latin typeface="Proxima Nova Rg" panose="02000506030000020004" pitchFamily="2" charset="77"/>
                <a:cs typeface="Georgia"/>
              </a:rPr>
              <a:t>Amou como eu amei.</a:t>
            </a:r>
          </a:p>
          <a:p>
            <a:r>
              <a:rPr lang="pt-BR" sz="2400" noProof="1">
                <a:solidFill>
                  <a:schemeClr val="bg2">
                    <a:lumMod val="75000"/>
                  </a:schemeClr>
                </a:solidFill>
                <a:latin typeface="Proxima Nova Rg" panose="02000506030000020004" pitchFamily="2" charset="77"/>
                <a:cs typeface="Georgia"/>
              </a:rPr>
              <a:t>Só louco</a:t>
            </a:r>
          </a:p>
          <a:p>
            <a:r>
              <a:rPr lang="pt-BR" sz="2400" noProof="1">
                <a:solidFill>
                  <a:schemeClr val="bg2">
                    <a:lumMod val="75000"/>
                  </a:schemeClr>
                </a:solidFill>
                <a:latin typeface="Proxima Nova Rg" panose="02000506030000020004" pitchFamily="2" charset="77"/>
                <a:cs typeface="Georgia"/>
              </a:rPr>
              <a:t>Quis o bem que eu quis.</a:t>
            </a:r>
          </a:p>
          <a:p>
            <a:endParaRPr lang="pt-BR" sz="2400" noProof="1">
              <a:solidFill>
                <a:schemeClr val="bg2">
                  <a:lumMod val="75000"/>
                </a:schemeClr>
              </a:solidFill>
              <a:latin typeface="Proxima Nova Rg" panose="02000506030000020004" pitchFamily="2" charset="77"/>
              <a:cs typeface="Georgia"/>
            </a:endParaRPr>
          </a:p>
          <a:p>
            <a:r>
              <a:rPr lang="pt-BR" sz="2400" noProof="1">
                <a:solidFill>
                  <a:schemeClr val="bg2">
                    <a:lumMod val="75000"/>
                  </a:schemeClr>
                </a:solidFill>
                <a:latin typeface="Proxima Nova Rg" panose="02000506030000020004" pitchFamily="2" charset="77"/>
                <a:cs typeface="Georgia"/>
              </a:rPr>
              <a:t>Ah, insensato coração</a:t>
            </a:r>
          </a:p>
          <a:p>
            <a:r>
              <a:rPr lang="pt-BR" sz="2400" noProof="1">
                <a:solidFill>
                  <a:schemeClr val="bg2">
                    <a:lumMod val="75000"/>
                  </a:schemeClr>
                </a:solidFill>
                <a:latin typeface="Proxima Nova Rg" panose="02000506030000020004" pitchFamily="2" charset="77"/>
                <a:cs typeface="Georgia"/>
              </a:rPr>
              <a:t>Porque me fizeste sofrer?</a:t>
            </a:r>
          </a:p>
          <a:p>
            <a:r>
              <a:rPr lang="pt-BR" sz="2400" noProof="1">
                <a:solidFill>
                  <a:schemeClr val="bg2">
                    <a:lumMod val="75000"/>
                  </a:schemeClr>
                </a:solidFill>
                <a:latin typeface="Proxima Nova Rg" panose="02000506030000020004" pitchFamily="2" charset="77"/>
                <a:cs typeface="Georgia"/>
              </a:rPr>
              <a:t>Porque de amor p'ra entender</a:t>
            </a:r>
          </a:p>
          <a:p>
            <a:r>
              <a:rPr lang="pt-BR" sz="2400" noProof="1">
                <a:solidFill>
                  <a:schemeClr val="bg2">
                    <a:lumMod val="75000"/>
                  </a:schemeClr>
                </a:solidFill>
                <a:latin typeface="Proxima Nova Rg" panose="02000506030000020004" pitchFamily="2" charset="77"/>
                <a:cs typeface="Georgia"/>
              </a:rPr>
              <a:t>É preciso amar?</a:t>
            </a:r>
          </a:p>
          <a:p>
            <a:endParaRPr lang="pt-BR" sz="2400" noProof="1">
              <a:solidFill>
                <a:schemeClr val="bg2">
                  <a:lumMod val="75000"/>
                </a:schemeClr>
              </a:solidFill>
              <a:latin typeface="Proxima Nova Rg" panose="02000506030000020004" pitchFamily="2" charset="77"/>
              <a:cs typeface="Georgia"/>
            </a:endParaRPr>
          </a:p>
          <a:p>
            <a:r>
              <a:rPr lang="pt-BR" sz="2400" noProof="1">
                <a:solidFill>
                  <a:schemeClr val="bg2">
                    <a:lumMod val="75000"/>
                  </a:schemeClr>
                </a:solidFill>
                <a:latin typeface="Proxima Nova Rg" panose="02000506030000020004" pitchFamily="2" charset="77"/>
                <a:cs typeface="Georgia"/>
              </a:rPr>
              <a:t>Por que?</a:t>
            </a:r>
          </a:p>
          <a:p>
            <a:r>
              <a:rPr lang="pt-BR" sz="2400" noProof="1">
                <a:solidFill>
                  <a:schemeClr val="bg2">
                    <a:lumMod val="75000"/>
                  </a:schemeClr>
                </a:solidFill>
                <a:latin typeface="Proxima Nova Rg" panose="02000506030000020004" pitchFamily="2" charset="77"/>
                <a:cs typeface="Georgia"/>
              </a:rPr>
              <a:t>Só louco.</a:t>
            </a:r>
          </a:p>
        </p:txBody>
      </p:sp>
      <p:pic>
        <p:nvPicPr>
          <p:cNvPr id="9" name="Picture 8"/>
          <p:cNvPicPr>
            <a:picLocks noChangeAspect="1"/>
          </p:cNvPicPr>
          <p:nvPr/>
        </p:nvPicPr>
        <p:blipFill>
          <a:blip r:embed="rId2"/>
          <a:stretch>
            <a:fillRect/>
          </a:stretch>
        </p:blipFill>
        <p:spPr>
          <a:xfrm>
            <a:off x="5257800" y="1295400"/>
            <a:ext cx="3754192" cy="3886200"/>
          </a:xfrm>
          <a:prstGeom prst="rect">
            <a:avLst/>
          </a:prstGeom>
        </p:spPr>
      </p:pic>
    </p:spTree>
    <p:extLst>
      <p:ext uri="{BB962C8B-B14F-4D97-AF65-F5344CB8AC3E}">
        <p14:creationId xmlns:p14="http://schemas.microsoft.com/office/powerpoint/2010/main" val="161726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Proxima Nova Lt" panose="02000506030000020004" pitchFamily="2" charset="77"/>
              </a:rPr>
              <a:t>Lições</a:t>
            </a:r>
            <a:r>
              <a:rPr lang="en-US" b="1" dirty="0">
                <a:latin typeface="Proxima Nova Lt" panose="02000506030000020004" pitchFamily="2" charset="77"/>
              </a:rPr>
              <a:t> de </a:t>
            </a:r>
            <a:r>
              <a:rPr lang="en-US" b="1" dirty="0" err="1">
                <a:latin typeface="Proxima Nova Lt" panose="02000506030000020004" pitchFamily="2" charset="77"/>
              </a:rPr>
              <a:t>Dorival</a:t>
            </a:r>
            <a:r>
              <a:rPr lang="en-US" b="1" dirty="0">
                <a:latin typeface="Proxima Nova Lt" panose="02000506030000020004" pitchFamily="2" charset="77"/>
              </a:rPr>
              <a:t> </a:t>
            </a:r>
            <a:r>
              <a:rPr lang="en-US" b="1" dirty="0" err="1">
                <a:latin typeface="Proxima Nova Lt" panose="02000506030000020004" pitchFamily="2" charset="77"/>
              </a:rPr>
              <a:t>Caymmi</a:t>
            </a:r>
            <a:endParaRPr lang="en-US" b="1" dirty="0">
              <a:latin typeface="Proxima Nova Lt" panose="02000506030000020004" pitchFamily="2" charset="77"/>
            </a:endParaRPr>
          </a:p>
        </p:txBody>
      </p:sp>
      <p:sp>
        <p:nvSpPr>
          <p:cNvPr id="3" name="Rectangle 2"/>
          <p:cNvSpPr/>
          <p:nvPr/>
        </p:nvSpPr>
        <p:spPr>
          <a:xfrm>
            <a:off x="609600" y="1219200"/>
            <a:ext cx="5105400" cy="5632311"/>
          </a:xfrm>
          <a:prstGeom prst="rect">
            <a:avLst/>
          </a:prstGeom>
          <a:solidFill>
            <a:schemeClr val="bg1">
              <a:lumMod val="95000"/>
            </a:schemeClr>
          </a:solidFill>
        </p:spPr>
        <p:txBody>
          <a:bodyPr wrap="square">
            <a:spAutoFit/>
          </a:bodyPr>
          <a:lstStyle/>
          <a:p>
            <a:r>
              <a:rPr lang="pt-BR" sz="2400" noProof="1">
                <a:solidFill>
                  <a:schemeClr val="bg2">
                    <a:lumMod val="75000"/>
                  </a:schemeClr>
                </a:solidFill>
                <a:latin typeface="Proxima Nova Rg" panose="02000506030000020004" pitchFamily="2" charset="77"/>
                <a:cs typeface="Georgia"/>
              </a:rPr>
              <a:t>Maurino, Dadá e Zeca, ô, Embarcaram de manhã.</a:t>
            </a:r>
          </a:p>
          <a:p>
            <a:r>
              <a:rPr lang="pt-BR" sz="2400" noProof="1">
                <a:solidFill>
                  <a:schemeClr val="bg2">
                    <a:lumMod val="75000"/>
                  </a:schemeClr>
                </a:solidFill>
                <a:latin typeface="Proxima Nova Rg" panose="02000506030000020004" pitchFamily="2" charset="77"/>
                <a:cs typeface="Georgia"/>
              </a:rPr>
              <a:t>Era quarta-feira santa, dia de pescar e de pescador.</a:t>
            </a:r>
          </a:p>
          <a:p>
            <a:r>
              <a:rPr lang="pt-BR" sz="2400" noProof="1">
                <a:solidFill>
                  <a:schemeClr val="bg2">
                    <a:lumMod val="75000"/>
                  </a:schemeClr>
                </a:solidFill>
                <a:latin typeface="Proxima Nova Rg" panose="02000506030000020004" pitchFamily="2" charset="77"/>
                <a:cs typeface="Georgia"/>
              </a:rPr>
              <a:t>Quarta-feira santa, dia de pesca-dor.</a:t>
            </a:r>
          </a:p>
          <a:p>
            <a:endParaRPr lang="pt-BR" sz="2400" noProof="1">
              <a:solidFill>
                <a:schemeClr val="bg2">
                  <a:lumMod val="75000"/>
                </a:schemeClr>
              </a:solidFill>
              <a:latin typeface="Proxima Nova Rg" panose="02000506030000020004" pitchFamily="2" charset="77"/>
              <a:cs typeface="Georgia"/>
            </a:endParaRPr>
          </a:p>
          <a:p>
            <a:r>
              <a:rPr lang="pt-BR" sz="2400" noProof="1">
                <a:solidFill>
                  <a:schemeClr val="bg2">
                    <a:lumMod val="75000"/>
                  </a:schemeClr>
                </a:solidFill>
                <a:latin typeface="Proxima Nova Rg" panose="02000506030000020004" pitchFamily="2" charset="77"/>
                <a:cs typeface="Georgia"/>
              </a:rPr>
              <a:t>Se sabe que muda o tempo, </a:t>
            </a:r>
          </a:p>
          <a:p>
            <a:r>
              <a:rPr lang="pt-BR" sz="2400" noProof="1">
                <a:solidFill>
                  <a:schemeClr val="bg2">
                    <a:lumMod val="75000"/>
                  </a:schemeClr>
                </a:solidFill>
                <a:latin typeface="Proxima Nova Rg" panose="02000506030000020004" pitchFamily="2" charset="77"/>
                <a:cs typeface="Georgia"/>
              </a:rPr>
              <a:t>Sabe que o tempo vira, </a:t>
            </a:r>
          </a:p>
          <a:p>
            <a:r>
              <a:rPr lang="pt-BR" sz="2400" noProof="1">
                <a:solidFill>
                  <a:schemeClr val="bg2">
                    <a:lumMod val="75000"/>
                  </a:schemeClr>
                </a:solidFill>
                <a:latin typeface="Proxima Nova Rg" panose="02000506030000020004" pitchFamily="2" charset="77"/>
                <a:cs typeface="Georgia"/>
              </a:rPr>
              <a:t>Aí o tempo virou.</a:t>
            </a:r>
          </a:p>
          <a:p>
            <a:endParaRPr lang="pt-BR" sz="2400" noProof="1">
              <a:solidFill>
                <a:schemeClr val="bg2">
                  <a:lumMod val="75000"/>
                </a:schemeClr>
              </a:solidFill>
              <a:latin typeface="Proxima Nova Rg" panose="02000506030000020004" pitchFamily="2" charset="77"/>
              <a:cs typeface="Georgia"/>
            </a:endParaRPr>
          </a:p>
          <a:p>
            <a:r>
              <a:rPr lang="pt-BR" sz="2400" noProof="1">
                <a:solidFill>
                  <a:schemeClr val="bg2">
                    <a:lumMod val="75000"/>
                  </a:schemeClr>
                </a:solidFill>
                <a:latin typeface="Proxima Nova Rg" panose="02000506030000020004" pitchFamily="2" charset="77"/>
                <a:cs typeface="Georgia"/>
              </a:rPr>
              <a:t>Maurino que é de guentar, guentou.</a:t>
            </a:r>
          </a:p>
          <a:p>
            <a:r>
              <a:rPr lang="pt-BR" sz="2400" noProof="1">
                <a:solidFill>
                  <a:schemeClr val="bg2">
                    <a:lumMod val="75000"/>
                  </a:schemeClr>
                </a:solidFill>
                <a:latin typeface="Proxima Nova Rg" panose="02000506030000020004" pitchFamily="2" charset="77"/>
                <a:cs typeface="Georgia"/>
              </a:rPr>
              <a:t>Dadá que é labutar, labutou.</a:t>
            </a:r>
          </a:p>
          <a:p>
            <a:r>
              <a:rPr lang="pt-BR" sz="2400" noProof="1">
                <a:solidFill>
                  <a:schemeClr val="bg2">
                    <a:lumMod val="75000"/>
                  </a:schemeClr>
                </a:solidFill>
                <a:latin typeface="Proxima Nova Rg" panose="02000506030000020004" pitchFamily="2" charset="77"/>
                <a:cs typeface="Georgia"/>
              </a:rPr>
              <a:t>Zeca, esse, nem falou.</a:t>
            </a:r>
          </a:p>
          <a:p>
            <a:endParaRPr lang="pt-BR" sz="2400" noProof="1">
              <a:solidFill>
                <a:schemeClr val="bg2">
                  <a:lumMod val="75000"/>
                </a:schemeClr>
              </a:solidFill>
              <a:latin typeface="Proxima Nova Rg" panose="02000506030000020004" pitchFamily="2" charset="77"/>
              <a:cs typeface="Georgia"/>
            </a:endParaRPr>
          </a:p>
          <a:p>
            <a:r>
              <a:rPr lang="pt-BR" sz="2400" noProof="1">
                <a:solidFill>
                  <a:schemeClr val="bg2">
                    <a:lumMod val="75000"/>
                  </a:schemeClr>
                </a:solidFill>
                <a:latin typeface="Proxima Nova Rg" panose="02000506030000020004" pitchFamily="2" charset="77"/>
                <a:cs typeface="Georgia"/>
              </a:rPr>
              <a:t>Era só jogar a rede e puxar a rede...</a:t>
            </a:r>
          </a:p>
        </p:txBody>
      </p:sp>
      <p:pic>
        <p:nvPicPr>
          <p:cNvPr id="6" name="Picture 5"/>
          <p:cNvPicPr>
            <a:picLocks noChangeAspect="1"/>
          </p:cNvPicPr>
          <p:nvPr/>
        </p:nvPicPr>
        <p:blipFill>
          <a:blip r:embed="rId2"/>
          <a:stretch>
            <a:fillRect/>
          </a:stretch>
        </p:blipFill>
        <p:spPr>
          <a:xfrm>
            <a:off x="5867400" y="1219200"/>
            <a:ext cx="2897632" cy="4648200"/>
          </a:xfrm>
          <a:prstGeom prst="rect">
            <a:avLst/>
          </a:prstGeom>
        </p:spPr>
      </p:pic>
    </p:spTree>
    <p:extLst>
      <p:ext uri="{BB962C8B-B14F-4D97-AF65-F5344CB8AC3E}">
        <p14:creationId xmlns:p14="http://schemas.microsoft.com/office/powerpoint/2010/main" val="356096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pt-BR" dirty="0"/>
              <a:t>Escrever é cortar palavras: microcontos</a:t>
            </a:r>
          </a:p>
        </p:txBody>
      </p:sp>
      <p:sp>
        <p:nvSpPr>
          <p:cNvPr id="32771" name="Rectangle 3"/>
          <p:cNvSpPr>
            <a:spLocks noGrp="1" noChangeArrowheads="1"/>
          </p:cNvSpPr>
          <p:nvPr>
            <p:ph type="body" idx="1"/>
          </p:nvPr>
        </p:nvSpPr>
        <p:spPr>
          <a:xfrm>
            <a:off x="609600" y="4953000"/>
            <a:ext cx="8534400" cy="1752600"/>
          </a:xfrm>
          <a:solidFill>
            <a:schemeClr val="bg1">
              <a:lumMod val="95000"/>
            </a:schemeClr>
          </a:solidFill>
        </p:spPr>
        <p:txBody>
          <a:bodyPr/>
          <a:lstStyle/>
          <a:p>
            <a:pPr eaLnBrk="1" hangingPunct="1">
              <a:spcBef>
                <a:spcPts val="600"/>
              </a:spcBef>
              <a:spcAft>
                <a:spcPts val="600"/>
              </a:spcAft>
              <a:buFont typeface="Wingdings" charset="0"/>
              <a:buNone/>
              <a:defRPr/>
            </a:pPr>
            <a:r>
              <a:rPr lang="ja-JP" altLang="pt-BR" sz="2400">
                <a:solidFill>
                  <a:srgbClr val="000066"/>
                </a:solidFill>
                <a:cs typeface="Georgia"/>
              </a:rPr>
              <a:t>“</a:t>
            </a:r>
            <a:r>
              <a:rPr lang="pt-BR" sz="2400" dirty="0">
                <a:solidFill>
                  <a:srgbClr val="000066"/>
                </a:solidFill>
                <a:cs typeface="Georgia"/>
              </a:rPr>
              <a:t>A mulher que amei, se transforma em fantasma. Eu sou o lugar das aparições</a:t>
            </a:r>
            <a:r>
              <a:rPr lang="ja-JP" altLang="pt-BR" sz="2400">
                <a:solidFill>
                  <a:srgbClr val="000066"/>
                </a:solidFill>
                <a:cs typeface="Georgia"/>
              </a:rPr>
              <a:t>”</a:t>
            </a:r>
            <a:r>
              <a:rPr lang="pt-BR" sz="2400" dirty="0">
                <a:solidFill>
                  <a:srgbClr val="000066"/>
                </a:solidFill>
                <a:cs typeface="Georgia"/>
              </a:rPr>
              <a:t> (José </a:t>
            </a:r>
            <a:r>
              <a:rPr lang="pt-BR" sz="2400" dirty="0" err="1">
                <a:solidFill>
                  <a:srgbClr val="000066"/>
                </a:solidFill>
                <a:cs typeface="Georgia"/>
              </a:rPr>
              <a:t>Arreola</a:t>
            </a:r>
            <a:r>
              <a:rPr lang="pt-BR" sz="2400" dirty="0">
                <a:solidFill>
                  <a:srgbClr val="000066"/>
                </a:solidFill>
                <a:cs typeface="Georgia"/>
              </a:rPr>
              <a:t>)</a:t>
            </a:r>
          </a:p>
          <a:p>
            <a:pPr eaLnBrk="1" hangingPunct="1">
              <a:spcBef>
                <a:spcPts val="600"/>
              </a:spcBef>
              <a:spcAft>
                <a:spcPts val="600"/>
              </a:spcAft>
              <a:buFont typeface="Wingdings" charset="0"/>
              <a:buNone/>
              <a:defRPr/>
            </a:pPr>
            <a:r>
              <a:rPr lang="ja-JP" altLang="pt-BR" sz="2400">
                <a:solidFill>
                  <a:srgbClr val="000066"/>
                </a:solidFill>
                <a:cs typeface="Georgia"/>
              </a:rPr>
              <a:t>“</a:t>
            </a:r>
            <a:r>
              <a:rPr lang="pt-BR" sz="2400" dirty="0">
                <a:solidFill>
                  <a:srgbClr val="000066"/>
                </a:solidFill>
                <a:cs typeface="Georgia"/>
              </a:rPr>
              <a:t>Vende-se: sapatos de bebê, sem uso</a:t>
            </a:r>
            <a:r>
              <a:rPr lang="ja-JP" altLang="pt-BR" sz="2400">
                <a:solidFill>
                  <a:srgbClr val="000066"/>
                </a:solidFill>
                <a:cs typeface="Georgia"/>
              </a:rPr>
              <a:t>”</a:t>
            </a:r>
            <a:r>
              <a:rPr lang="pt-BR" sz="2400" dirty="0">
                <a:solidFill>
                  <a:srgbClr val="000066"/>
                </a:solidFill>
                <a:cs typeface="Georgia"/>
              </a:rPr>
              <a:t> (Ernst Hemingway).</a:t>
            </a:r>
          </a:p>
        </p:txBody>
      </p:sp>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066800"/>
            <a:ext cx="3890963" cy="3678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2" name="Picture 8" descr="http://artesanatonatal.net/wp-content/uploads/2009/06/tesour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3798888" cy="30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ítulo 1"/>
          <p:cNvSpPr>
            <a:spLocks noGrp="1"/>
          </p:cNvSpPr>
          <p:nvPr>
            <p:ph type="title"/>
          </p:nvPr>
        </p:nvSpPr>
        <p:spPr/>
        <p:txBody>
          <a:bodyPr/>
          <a:lstStyle/>
          <a:p>
            <a:r>
              <a:rPr lang="pt-BR" dirty="0"/>
              <a:t>As dicas de George Orwell</a:t>
            </a:r>
          </a:p>
        </p:txBody>
      </p:sp>
      <p:sp>
        <p:nvSpPr>
          <p:cNvPr id="5" name="Retângulo 4"/>
          <p:cNvSpPr/>
          <p:nvPr/>
        </p:nvSpPr>
        <p:spPr>
          <a:xfrm>
            <a:off x="533400" y="1447800"/>
            <a:ext cx="6096000" cy="5262979"/>
          </a:xfrm>
          <a:prstGeom prst="rect">
            <a:avLst/>
          </a:prstGeom>
          <a:solidFill>
            <a:schemeClr val="bg1">
              <a:lumMod val="95000"/>
            </a:schemeClr>
          </a:solidFill>
        </p:spPr>
        <p:txBody>
          <a:bodyPr>
            <a:spAutoFit/>
          </a:bodyPr>
          <a:lstStyle/>
          <a:p>
            <a:pPr>
              <a:spcBef>
                <a:spcPts val="600"/>
              </a:spcBef>
              <a:spcAft>
                <a:spcPts val="600"/>
              </a:spcAft>
              <a:defRPr/>
            </a:pPr>
            <a:r>
              <a:rPr lang="en-US" sz="2200" dirty="0">
                <a:solidFill>
                  <a:srgbClr val="000066"/>
                </a:solidFill>
                <a:latin typeface="Proxima Nova Rg" panose="02000506030000020004" pitchFamily="2" charset="77"/>
                <a:ea typeface="+mn-ea"/>
                <a:cs typeface="Georgia"/>
              </a:rPr>
              <a:t>Never use a metaphor, simile, or other figure of speech which you are used to seeing in print.</a:t>
            </a:r>
          </a:p>
          <a:p>
            <a:pPr>
              <a:spcBef>
                <a:spcPts val="600"/>
              </a:spcBef>
              <a:spcAft>
                <a:spcPts val="600"/>
              </a:spcAft>
              <a:defRPr/>
            </a:pPr>
            <a:r>
              <a:rPr lang="en-US" sz="2200" dirty="0">
                <a:solidFill>
                  <a:srgbClr val="000066"/>
                </a:solidFill>
                <a:latin typeface="Proxima Nova Rg" panose="02000506030000020004" pitchFamily="2" charset="77"/>
                <a:ea typeface="+mn-ea"/>
                <a:cs typeface="Georgia"/>
              </a:rPr>
              <a:t>Never use a long word where a short one will do.</a:t>
            </a:r>
          </a:p>
          <a:p>
            <a:pPr>
              <a:spcBef>
                <a:spcPts val="600"/>
              </a:spcBef>
              <a:spcAft>
                <a:spcPts val="600"/>
              </a:spcAft>
              <a:defRPr/>
            </a:pPr>
            <a:r>
              <a:rPr lang="en-US" sz="2200" dirty="0">
                <a:solidFill>
                  <a:srgbClr val="000066"/>
                </a:solidFill>
                <a:latin typeface="Proxima Nova Rg" panose="02000506030000020004" pitchFamily="2" charset="77"/>
                <a:ea typeface="+mn-ea"/>
                <a:cs typeface="Georgia"/>
              </a:rPr>
              <a:t>If it is possible to cut a word out, always cut it out.</a:t>
            </a:r>
          </a:p>
          <a:p>
            <a:pPr>
              <a:spcBef>
                <a:spcPts val="600"/>
              </a:spcBef>
              <a:spcAft>
                <a:spcPts val="600"/>
              </a:spcAft>
              <a:defRPr/>
            </a:pPr>
            <a:r>
              <a:rPr lang="en-US" sz="2200" dirty="0">
                <a:solidFill>
                  <a:srgbClr val="000066"/>
                </a:solidFill>
                <a:latin typeface="Proxima Nova Rg" panose="02000506030000020004" pitchFamily="2" charset="77"/>
                <a:ea typeface="+mn-ea"/>
                <a:cs typeface="Georgia"/>
              </a:rPr>
              <a:t>Never use the passive where you can use the active.</a:t>
            </a:r>
          </a:p>
          <a:p>
            <a:pPr>
              <a:spcBef>
                <a:spcPts val="600"/>
              </a:spcBef>
              <a:spcAft>
                <a:spcPts val="600"/>
              </a:spcAft>
              <a:defRPr/>
            </a:pPr>
            <a:r>
              <a:rPr lang="en-US" sz="2200" dirty="0">
                <a:solidFill>
                  <a:srgbClr val="000066"/>
                </a:solidFill>
                <a:latin typeface="Proxima Nova Rg" panose="02000506030000020004" pitchFamily="2" charset="77"/>
                <a:ea typeface="+mn-ea"/>
                <a:cs typeface="Georgia"/>
              </a:rPr>
              <a:t>Never use a foreign phrase, a scientific word, or a jargon word if you can think of an everyday English equivalent.</a:t>
            </a:r>
          </a:p>
          <a:p>
            <a:pPr>
              <a:spcBef>
                <a:spcPts val="600"/>
              </a:spcBef>
              <a:spcAft>
                <a:spcPts val="600"/>
              </a:spcAft>
              <a:defRPr/>
            </a:pPr>
            <a:r>
              <a:rPr lang="en-US" sz="2200" dirty="0">
                <a:solidFill>
                  <a:srgbClr val="000066"/>
                </a:solidFill>
                <a:latin typeface="Proxima Nova Rg" panose="02000506030000020004" pitchFamily="2" charset="77"/>
                <a:ea typeface="+mn-ea"/>
                <a:cs typeface="Georgia"/>
              </a:rPr>
              <a:t>Break any of these rules sooner than say anything outright barbarous.</a:t>
            </a:r>
          </a:p>
        </p:txBody>
      </p:sp>
      <p:pic>
        <p:nvPicPr>
          <p:cNvPr id="34819" name="Picture 2" descr="File:GeoreOrwe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685800"/>
            <a:ext cx="2249488"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roxima Nova Lt" panose="02000506030000020004" pitchFamily="2" charset="77"/>
              </a:rPr>
              <a:t>Why is one sentence better than another?</a:t>
            </a:r>
          </a:p>
        </p:txBody>
      </p:sp>
      <p:sp>
        <p:nvSpPr>
          <p:cNvPr id="3" name="Rectangle 2"/>
          <p:cNvSpPr/>
          <p:nvPr/>
        </p:nvSpPr>
        <p:spPr>
          <a:xfrm>
            <a:off x="762000" y="1371600"/>
            <a:ext cx="7924800" cy="1200329"/>
          </a:xfrm>
          <a:prstGeom prst="rect">
            <a:avLst/>
          </a:prstGeom>
          <a:solidFill>
            <a:schemeClr val="bg1">
              <a:lumMod val="95000"/>
            </a:schemeClr>
          </a:solidFill>
        </p:spPr>
        <p:txBody>
          <a:bodyPr wrap="square">
            <a:spAutoFit/>
          </a:bodyPr>
          <a:lstStyle/>
          <a:p>
            <a:r>
              <a:rPr lang="en-US" sz="2400" dirty="0">
                <a:solidFill>
                  <a:schemeClr val="bg2">
                    <a:lumMod val="75000"/>
                  </a:schemeClr>
                </a:solidFill>
                <a:latin typeface="Proxima Nova Rg" panose="02000506030000020004" pitchFamily="2" charset="77"/>
                <a:ea typeface="Cambria" charset="0"/>
                <a:cs typeface="Cambria" charset="0"/>
              </a:rPr>
              <a:t>Because </a:t>
            </a:r>
            <a:r>
              <a:rPr lang="en-US" sz="2400" dirty="0">
                <a:solidFill>
                  <a:srgbClr val="7A0000"/>
                </a:solidFill>
                <a:latin typeface="Proxima Nova Rg" panose="02000506030000020004" pitchFamily="2" charset="77"/>
                <a:ea typeface="Cambria" charset="0"/>
                <a:cs typeface="Cambria" charset="0"/>
              </a:rPr>
              <a:t>we</a:t>
            </a:r>
            <a:r>
              <a:rPr lang="en-US" sz="2400" dirty="0">
                <a:solidFill>
                  <a:schemeClr val="bg2">
                    <a:lumMod val="75000"/>
                  </a:schemeClr>
                </a:solidFill>
                <a:latin typeface="Proxima Nova Rg" panose="02000506030000020004" pitchFamily="2" charset="77"/>
                <a:ea typeface="Cambria" charset="0"/>
                <a:cs typeface="Cambria" charset="0"/>
              </a:rPr>
              <a:t> </a:t>
            </a:r>
            <a:r>
              <a:rPr lang="en-US" sz="2400" dirty="0">
                <a:solidFill>
                  <a:srgbClr val="7A0000"/>
                </a:solidFill>
                <a:latin typeface="Proxima Nova Rg" panose="02000506030000020004" pitchFamily="2" charset="77"/>
                <a:ea typeface="Cambria" charset="0"/>
                <a:cs typeface="Cambria" charset="0"/>
              </a:rPr>
              <a:t>knew nothing </a:t>
            </a:r>
            <a:r>
              <a:rPr lang="en-US" sz="2400" dirty="0">
                <a:solidFill>
                  <a:schemeClr val="bg2">
                    <a:lumMod val="75000"/>
                  </a:schemeClr>
                </a:solidFill>
                <a:latin typeface="Proxima Nova Rg" panose="02000506030000020004" pitchFamily="2" charset="77"/>
                <a:ea typeface="Cambria" charset="0"/>
                <a:cs typeface="Cambria" charset="0"/>
              </a:rPr>
              <a:t>about local conditions, we could not determine </a:t>
            </a:r>
            <a:r>
              <a:rPr lang="en-US" sz="2400" dirty="0">
                <a:solidFill>
                  <a:srgbClr val="7A0000"/>
                </a:solidFill>
                <a:latin typeface="Proxima Nova Rg" panose="02000506030000020004" pitchFamily="2" charset="77"/>
                <a:ea typeface="Cambria" charset="0"/>
                <a:cs typeface="Cambria" charset="0"/>
              </a:rPr>
              <a:t>how effectively the committee had allocated funds</a:t>
            </a:r>
            <a:r>
              <a:rPr lang="en-US" sz="2400" dirty="0">
                <a:solidFill>
                  <a:schemeClr val="bg2">
                    <a:lumMod val="75000"/>
                  </a:schemeClr>
                </a:solidFill>
                <a:latin typeface="Proxima Nova Rg" panose="02000506030000020004" pitchFamily="2" charset="77"/>
                <a:ea typeface="Cambria" charset="0"/>
                <a:cs typeface="Cambria" charset="0"/>
              </a:rPr>
              <a:t> to areas that most needed assistance.</a:t>
            </a:r>
          </a:p>
        </p:txBody>
      </p:sp>
      <p:sp>
        <p:nvSpPr>
          <p:cNvPr id="4" name="Rectangle 3"/>
          <p:cNvSpPr/>
          <p:nvPr/>
        </p:nvSpPr>
        <p:spPr>
          <a:xfrm>
            <a:off x="762000" y="2971800"/>
            <a:ext cx="7924800" cy="1200329"/>
          </a:xfrm>
          <a:prstGeom prst="rect">
            <a:avLst/>
          </a:prstGeom>
          <a:solidFill>
            <a:schemeClr val="bg1">
              <a:lumMod val="95000"/>
            </a:schemeClr>
          </a:solidFill>
        </p:spPr>
        <p:txBody>
          <a:bodyPr wrap="square">
            <a:spAutoFit/>
          </a:bodyPr>
          <a:lstStyle/>
          <a:p>
            <a:r>
              <a:rPr lang="en-US" sz="2400" dirty="0">
                <a:solidFill>
                  <a:srgbClr val="7A0000"/>
                </a:solidFill>
                <a:latin typeface="Proxima Nova Rg" panose="02000506030000020004" pitchFamily="2" charset="77"/>
                <a:ea typeface="Cambria" charset="0"/>
                <a:cs typeface="Cambria" charset="0"/>
              </a:rPr>
              <a:t>Our lack of knowledge</a:t>
            </a:r>
            <a:r>
              <a:rPr lang="en-US" sz="2400" dirty="0">
                <a:solidFill>
                  <a:schemeClr val="bg2">
                    <a:lumMod val="75000"/>
                  </a:schemeClr>
                </a:solidFill>
                <a:latin typeface="Proxima Nova Rg" panose="02000506030000020004" pitchFamily="2" charset="77"/>
                <a:ea typeface="Cambria" charset="0"/>
                <a:cs typeface="Cambria" charset="0"/>
              </a:rPr>
              <a:t> about local conditions precluded determination of </a:t>
            </a:r>
            <a:r>
              <a:rPr lang="en-US" sz="2400" dirty="0">
                <a:solidFill>
                  <a:srgbClr val="7A0000"/>
                </a:solidFill>
                <a:latin typeface="Proxima Nova Rg" panose="02000506030000020004" pitchFamily="2" charset="77"/>
                <a:ea typeface="Cambria" charset="0"/>
                <a:cs typeface="Cambria" charset="0"/>
              </a:rPr>
              <a:t>committee action effectiveness</a:t>
            </a:r>
            <a:r>
              <a:rPr lang="en-US" sz="2400" dirty="0">
                <a:solidFill>
                  <a:schemeClr val="bg2">
                    <a:lumMod val="75000"/>
                  </a:schemeClr>
                </a:solidFill>
                <a:latin typeface="Proxima Nova Rg" panose="02000506030000020004" pitchFamily="2" charset="77"/>
                <a:ea typeface="Cambria" charset="0"/>
                <a:cs typeface="Cambria" charset="0"/>
              </a:rPr>
              <a:t> </a:t>
            </a:r>
            <a:r>
              <a:rPr lang="en-US" sz="2400" dirty="0">
                <a:solidFill>
                  <a:srgbClr val="7A0000"/>
                </a:solidFill>
                <a:latin typeface="Proxima Nova Rg" panose="02000506030000020004" pitchFamily="2" charset="77"/>
                <a:ea typeface="Cambria" charset="0"/>
                <a:cs typeface="Cambria" charset="0"/>
              </a:rPr>
              <a:t>in fund allocation</a:t>
            </a:r>
            <a:r>
              <a:rPr lang="en-US" sz="2400" dirty="0">
                <a:solidFill>
                  <a:schemeClr val="bg2">
                    <a:lumMod val="75000"/>
                  </a:schemeClr>
                </a:solidFill>
                <a:latin typeface="Proxima Nova Rg" panose="02000506030000020004" pitchFamily="2" charset="77"/>
                <a:ea typeface="Cambria" charset="0"/>
                <a:cs typeface="Cambria" charset="0"/>
              </a:rPr>
              <a:t> to those areas in greatest need of assistance.</a:t>
            </a:r>
          </a:p>
        </p:txBody>
      </p:sp>
      <p:graphicFrame>
        <p:nvGraphicFramePr>
          <p:cNvPr id="6" name="Table 5"/>
          <p:cNvGraphicFramePr>
            <a:graphicFrameLocks noGrp="1"/>
          </p:cNvGraphicFramePr>
          <p:nvPr>
            <p:extLst>
              <p:ext uri="{D42A27DB-BD31-4B8C-83A1-F6EECF244321}">
                <p14:modId xmlns:p14="http://schemas.microsoft.com/office/powerpoint/2010/main" val="233629438"/>
              </p:ext>
            </p:extLst>
          </p:nvPr>
        </p:nvGraphicFramePr>
        <p:xfrm>
          <a:off x="1371600" y="4876800"/>
          <a:ext cx="6096000" cy="1280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2400" b="0" i="0" dirty="0">
                          <a:latin typeface="Proxima Nova Rg" panose="02000506030000020004" pitchFamily="2" charset="77"/>
                          <a:ea typeface="Calibri" charset="0"/>
                          <a:cs typeface="Calibri" charset="0"/>
                        </a:rPr>
                        <a:t>SUBJECT</a:t>
                      </a:r>
                    </a:p>
                  </a:txBody>
                  <a:tcPr/>
                </a:tc>
                <a:tc>
                  <a:txBody>
                    <a:bodyPr/>
                    <a:lstStyle/>
                    <a:p>
                      <a:r>
                        <a:rPr lang="en-US" sz="2400" b="0" i="0" dirty="0">
                          <a:latin typeface="Proxima Nova Rg" panose="02000506030000020004" pitchFamily="2" charset="77"/>
                          <a:ea typeface="Calibri" charset="0"/>
                          <a:cs typeface="Calibri" charset="0"/>
                        </a:rPr>
                        <a:t>VERB</a:t>
                      </a:r>
                    </a:p>
                  </a:txBody>
                  <a:tcPr/>
                </a:tc>
                <a:tc>
                  <a:txBody>
                    <a:bodyPr/>
                    <a:lstStyle/>
                    <a:p>
                      <a:r>
                        <a:rPr lang="en-US" sz="2400" b="0" i="0" dirty="0">
                          <a:latin typeface="Proxima Nova Rg" panose="02000506030000020004" pitchFamily="2" charset="77"/>
                          <a:ea typeface="Calibri" charset="0"/>
                          <a:cs typeface="Calibri" charset="0"/>
                        </a:rPr>
                        <a:t>COMPLEMENT</a:t>
                      </a:r>
                    </a:p>
                  </a:txBody>
                  <a:tcPr/>
                </a:tc>
                <a:extLst>
                  <a:ext uri="{0D108BD9-81ED-4DB2-BD59-A6C34878D82A}">
                    <a16:rowId xmlns:a16="http://schemas.microsoft.com/office/drawing/2014/main" val="10000"/>
                  </a:ext>
                </a:extLst>
              </a:tr>
              <a:tr h="370840">
                <a:tc>
                  <a:txBody>
                    <a:bodyPr/>
                    <a:lstStyle/>
                    <a:p>
                      <a:r>
                        <a:rPr lang="en-US" sz="2400" b="0" i="0" dirty="0">
                          <a:latin typeface="Proxima Nova Rg" panose="02000506030000020004" pitchFamily="2" charset="77"/>
                          <a:ea typeface="Calibri" charset="0"/>
                          <a:cs typeface="Calibri" charset="0"/>
                        </a:rPr>
                        <a:t>character</a:t>
                      </a:r>
                    </a:p>
                  </a:txBody>
                  <a:tcPr/>
                </a:tc>
                <a:tc>
                  <a:txBody>
                    <a:bodyPr/>
                    <a:lstStyle/>
                    <a:p>
                      <a:r>
                        <a:rPr lang="en-US" sz="2400" b="0" i="0" dirty="0">
                          <a:latin typeface="Proxima Nova Rg" panose="02000506030000020004" pitchFamily="2" charset="77"/>
                          <a:ea typeface="Calibri" charset="0"/>
                          <a:cs typeface="Calibri" charset="0"/>
                        </a:rPr>
                        <a:t>action</a:t>
                      </a:r>
                    </a:p>
                  </a:txBody>
                  <a:tcPr/>
                </a:tc>
                <a:tc>
                  <a:txBody>
                    <a:bodyPr/>
                    <a:lstStyle/>
                    <a:p>
                      <a:endParaRPr lang="en-US" sz="2400" b="0" i="0" dirty="0">
                        <a:latin typeface="Proxima Nova Rg" panose="02000506030000020004" pitchFamily="2" charset="77"/>
                        <a:ea typeface="Calibri" charset="0"/>
                        <a:cs typeface="Calibri"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07020173"/>
      </p:ext>
    </p:extLst>
  </p:cSld>
  <p:clrMapOvr>
    <a:masterClrMapping/>
  </p:clrMapOvr>
</p:sld>
</file>

<file path=ppt/theme/theme1.xml><?xml version="1.0" encoding="utf-8"?>
<a:theme xmlns:a="http://schemas.openxmlformats.org/drawingml/2006/main" name="2_Pixel">
  <a:themeElements>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2_Pixel">
      <a:majorFont>
        <a:latin typeface="ZapfHumnst BT"/>
        <a:ea typeface=""/>
        <a:cs typeface=""/>
      </a:majorFont>
      <a:minorFont>
        <a:latin typeface="Humnst777 B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sz="1400" b="0" i="0" u="none" strike="noStrike" cap="none" normalizeH="0" baseline="0" smtClean="0">
            <a:ln>
              <a:noFill/>
            </a:ln>
            <a:solidFill>
              <a:schemeClr val="tx1"/>
            </a:solidFill>
            <a:effectLst/>
            <a:latin typeface="Arial" charset="0"/>
          </a:defRPr>
        </a:defPPr>
      </a:lstStyle>
    </a:lnDef>
  </a:objectDefaults>
  <a:extraClrSchemeLst>
    <a:extraClrScheme>
      <a:clrScheme name="2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modelo_apres</Template>
  <TotalTime>14754</TotalTime>
  <Words>2615</Words>
  <Application>Microsoft Macintosh PowerPoint</Application>
  <PresentationFormat>On-screen Show (4:3)</PresentationFormat>
  <Paragraphs>163</Paragraphs>
  <Slides>29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Black</vt:lpstr>
      <vt:lpstr>Calibri</vt:lpstr>
      <vt:lpstr>Georgia</vt:lpstr>
      <vt:lpstr>Proxima Nova Lt</vt:lpstr>
      <vt:lpstr>Proxima Nova Rg</vt:lpstr>
      <vt:lpstr>Times New Roman</vt:lpstr>
      <vt:lpstr>Wingdings</vt:lpstr>
      <vt:lpstr>ZapfHumnst BT</vt:lpstr>
      <vt:lpstr>2_Pixel</vt:lpstr>
      <vt:lpstr>Como escrever uma tese?</vt:lpstr>
      <vt:lpstr>O que você deve buscar?</vt:lpstr>
      <vt:lpstr>Escrever tem de ser difícil?</vt:lpstr>
      <vt:lpstr>Lições de João Cabral de Melo Neto</vt:lpstr>
      <vt:lpstr>Lições de Dorival Caymmi</vt:lpstr>
      <vt:lpstr>Lições de Dorival Caymmi</vt:lpstr>
      <vt:lpstr>Escrever é cortar palavras: microcontos</vt:lpstr>
      <vt:lpstr>As dicas de George Orwell</vt:lpstr>
      <vt:lpstr>Why is one sentence better than another?</vt:lpstr>
      <vt:lpstr>Verbos x substantivos</vt:lpstr>
      <vt:lpstr>Verbos e palavras simples onde couber</vt:lpstr>
      <vt:lpstr>Verbos e palavras simples onde couber</vt:lpstr>
      <vt:lpstr>O começo deve ter impacto no leitor</vt:lpstr>
      <vt:lpstr>O começo deve ter impacto no leitor</vt:lpstr>
      <vt:lpstr>Exemplo de proposição central</vt:lpstr>
      <vt:lpstr>Escrever por parágrafos</vt:lpstr>
      <vt:lpstr>Parágrafo: o antigo antes do novo...</vt:lpstr>
      <vt:lpstr>Parágrafo: o antigo antes do novo...</vt:lpstr>
      <vt:lpstr>Parágrafos consistentes fazem a diferença</vt:lpstr>
      <vt:lpstr>Parágrafos consistentes fazem a diferença</vt:lpstr>
      <vt:lpstr>Parágrafos consistentes fazem a diferença</vt:lpstr>
      <vt:lpstr>Parágrafos consistentes fazem a diferença</vt:lpstr>
      <vt:lpstr>Não seja um mosquito: não pique o leitor!</vt:lpstr>
      <vt:lpstr>Não seja um mosquito: não pique o leitor!</vt:lpstr>
      <vt:lpstr>O que há de errado com este parágrafo?</vt:lpstr>
      <vt:lpstr>Melhorou?</vt:lpstr>
      <vt:lpstr>A questão do plágio</vt:lpstr>
      <vt:lpstr>Reescreva, não faça plágio</vt:lpstr>
      <vt:lpstr>Você pode se plagiar?</vt:lpstr>
    </vt:vector>
  </TitlesOfParts>
  <Company>OBT/INPE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gilberto</dc:creator>
  <cp:lastModifiedBy>Gilberto Camara</cp:lastModifiedBy>
  <cp:revision>99</cp:revision>
  <dcterms:created xsi:type="dcterms:W3CDTF">2003-08-29T02:55:08Z</dcterms:created>
  <dcterms:modified xsi:type="dcterms:W3CDTF">2025-03-13T21:36:36Z</dcterms:modified>
</cp:coreProperties>
</file>