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62" r:id="rId2"/>
    <p:sldId id="269" r:id="rId3"/>
    <p:sldId id="275" r:id="rId4"/>
    <p:sldId id="277" r:id="rId5"/>
    <p:sldId id="272" r:id="rId6"/>
    <p:sldId id="273" r:id="rId7"/>
    <p:sldId id="278" r:id="rId8"/>
    <p:sldId id="271" r:id="rId9"/>
    <p:sldId id="276" r:id="rId10"/>
    <p:sldId id="256" r:id="rId11"/>
    <p:sldId id="259" r:id="rId12"/>
    <p:sldId id="257" r:id="rId13"/>
    <p:sldId id="279" r:id="rId14"/>
    <p:sldId id="280" r:id="rId15"/>
    <p:sldId id="258" r:id="rId16"/>
    <p:sldId id="260" r:id="rId17"/>
    <p:sldId id="261" r:id="rId18"/>
    <p:sldId id="263" r:id="rId19"/>
    <p:sldId id="264" r:id="rId20"/>
    <p:sldId id="265" r:id="rId21"/>
    <p:sldId id="26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9" autoAdjust="0"/>
    <p:restoredTop sz="94660"/>
  </p:normalViewPr>
  <p:slideViewPr>
    <p:cSldViewPr snapToGrid="0">
      <p:cViewPr varScale="1">
        <p:scale>
          <a:sx n="87" d="100"/>
          <a:sy n="87" d="100"/>
        </p:scale>
        <p:origin x="10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8/31/2017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411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454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61BEF0D-F0BB-DE4B-95CE-6DB70DBA9567}" type="datetimeFigureOut">
              <a:rPr lang="en-US" smtClean="0"/>
              <a:pPr/>
              <a:t>8/31/2017</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54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697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8/31/2017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35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90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14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40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112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8/31/2017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009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50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8/31/2017</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85397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s.wikipedia.org/wiki/Hacker"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www.gnu.org/gnu/thegnuproject.html"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llman.org/articles/on-hacking.html" TargetMode="External"/><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es.wikipedia.org/wiki/GCC" TargetMode="Externa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hyperlink" Target="https://es.wikipedia.org/wiki/GNOME" TargetMode="External"/><Relationship Id="rId5" Type="http://schemas.openxmlformats.org/officeDocument/2006/relationships/hyperlink" Target="https://es.wikipedia.org/wiki/Emacs" TargetMode="External"/><Relationship Id="rId4" Type="http://schemas.openxmlformats.org/officeDocument/2006/relationships/hyperlink" Target="https://es.wikipedia.org/wiki/Bash"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pages.mtu.edu/~john/jenning.pdf" TargetMode="External"/><Relationship Id="rId2" Type="http://schemas.openxmlformats.org/officeDocument/2006/relationships/hyperlink" Target="https://techterms.com/definition/computer_scien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9654" y="734134"/>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86177871-2DE3-4107-8338-87F1B81D2E13}"/>
              </a:ext>
            </a:extLst>
          </p:cNvPr>
          <p:cNvPicPr>
            <a:picLocks noChangeAspect="1"/>
          </p:cNvPicPr>
          <p:nvPr/>
        </p:nvPicPr>
        <p:blipFill rotWithShape="1">
          <a:blip r:embed="rId2"/>
          <a:srcRect l="20034" r="19330" b="-2"/>
          <a:stretch/>
        </p:blipFill>
        <p:spPr>
          <a:xfrm>
            <a:off x="358629" y="723899"/>
            <a:ext cx="2753760" cy="5676901"/>
          </a:xfrm>
          <a:prstGeom prst="rect">
            <a:avLst/>
          </a:prstGeom>
        </p:spPr>
      </p:pic>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EAEDEF-BA34-4D3F-8263-ABDB33A957BE}"/>
              </a:ext>
            </a:extLst>
          </p:cNvPr>
          <p:cNvSpPr>
            <a:spLocks noGrp="1"/>
          </p:cNvSpPr>
          <p:nvPr>
            <p:ph type="ctrTitle"/>
          </p:nvPr>
        </p:nvSpPr>
        <p:spPr>
          <a:xfrm>
            <a:off x="3434432" y="1419225"/>
            <a:ext cx="5098956" cy="2085869"/>
          </a:xfrm>
        </p:spPr>
        <p:txBody>
          <a:bodyPr>
            <a:normAutofit/>
          </a:bodyPr>
          <a:lstStyle/>
          <a:p>
            <a:r>
              <a:rPr lang="es-US">
                <a:solidFill>
                  <a:srgbClr val="FFFFFF"/>
                </a:solidFill>
              </a:rPr>
              <a:t>Espinoza Maciel Gilberto</a:t>
            </a:r>
          </a:p>
        </p:txBody>
      </p:sp>
      <p:sp>
        <p:nvSpPr>
          <p:cNvPr id="3" name="Subtitle 2">
            <a:extLst>
              <a:ext uri="{FF2B5EF4-FFF2-40B4-BE49-F238E27FC236}">
                <a16:creationId xmlns:a16="http://schemas.microsoft.com/office/drawing/2014/main" id="{BE2D4835-7A9B-4019-B8A2-DBA47502C85B}"/>
              </a:ext>
            </a:extLst>
          </p:cNvPr>
          <p:cNvSpPr>
            <a:spLocks noGrp="1"/>
          </p:cNvSpPr>
          <p:nvPr>
            <p:ph type="subTitle" idx="1"/>
          </p:nvPr>
        </p:nvSpPr>
        <p:spPr>
          <a:xfrm>
            <a:off x="3434432" y="3505095"/>
            <a:ext cx="5098956" cy="1733655"/>
          </a:xfrm>
        </p:spPr>
        <p:txBody>
          <a:bodyPr>
            <a:normAutofit/>
          </a:bodyPr>
          <a:lstStyle/>
          <a:p>
            <a:r>
              <a:rPr lang="es-US">
                <a:solidFill>
                  <a:schemeClr val="bg2"/>
                </a:solidFill>
              </a:rPr>
              <a:t>Universidad de sonora</a:t>
            </a:r>
          </a:p>
        </p:txBody>
      </p:sp>
    </p:spTree>
    <p:extLst>
      <p:ext uri="{BB962C8B-B14F-4D97-AF65-F5344CB8AC3E}">
        <p14:creationId xmlns:p14="http://schemas.microsoft.com/office/powerpoint/2010/main" val="38959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2059" y="723899"/>
            <a:ext cx="3757041"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EF1277C0-A4DE-4507-8777-8889F097649C}"/>
              </a:ext>
            </a:extLst>
          </p:cNvPr>
          <p:cNvPicPr>
            <a:picLocks noChangeAspect="1"/>
          </p:cNvPicPr>
          <p:nvPr/>
        </p:nvPicPr>
        <p:blipFill rotWithShape="1">
          <a:blip r:embed="rId2"/>
          <a:srcRect l="10966" r="8786" b="2"/>
          <a:stretch/>
        </p:blipFill>
        <p:spPr>
          <a:xfrm>
            <a:off x="334899" y="723899"/>
            <a:ext cx="4652131" cy="5666666"/>
          </a:xfrm>
          <a:prstGeom prst="rect">
            <a:avLst/>
          </a:prstGeom>
        </p:spPr>
      </p:pic>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680850-5E62-4471-9532-01BB05C5949A}"/>
              </a:ext>
            </a:extLst>
          </p:cNvPr>
          <p:cNvSpPr>
            <a:spLocks noGrp="1"/>
          </p:cNvSpPr>
          <p:nvPr>
            <p:ph type="ctrTitle"/>
          </p:nvPr>
        </p:nvSpPr>
        <p:spPr>
          <a:xfrm>
            <a:off x="5446450" y="1419225"/>
            <a:ext cx="3086938" cy="2085869"/>
          </a:xfrm>
        </p:spPr>
        <p:txBody>
          <a:bodyPr>
            <a:normAutofit/>
          </a:bodyPr>
          <a:lstStyle/>
          <a:p>
            <a:r>
              <a:rPr lang="es-ES" b="1">
                <a:solidFill>
                  <a:srgbClr val="FFFFFF"/>
                </a:solidFill>
              </a:rPr>
              <a:t>Richard Stallman</a:t>
            </a:r>
            <a:endParaRPr lang="es-US">
              <a:solidFill>
                <a:srgbClr val="FFFFFF"/>
              </a:solidFill>
            </a:endParaRPr>
          </a:p>
        </p:txBody>
      </p:sp>
      <p:sp>
        <p:nvSpPr>
          <p:cNvPr id="3" name="Subtitle 2">
            <a:extLst>
              <a:ext uri="{FF2B5EF4-FFF2-40B4-BE49-F238E27FC236}">
                <a16:creationId xmlns:a16="http://schemas.microsoft.com/office/drawing/2014/main" id="{574EA1D3-A799-4C9F-94AB-C5A2711FEC5D}"/>
              </a:ext>
            </a:extLst>
          </p:cNvPr>
          <p:cNvSpPr>
            <a:spLocks noGrp="1"/>
          </p:cNvSpPr>
          <p:nvPr>
            <p:ph type="subTitle" idx="1"/>
          </p:nvPr>
        </p:nvSpPr>
        <p:spPr>
          <a:xfrm>
            <a:off x="5446450" y="3505095"/>
            <a:ext cx="3086938" cy="1733655"/>
          </a:xfrm>
        </p:spPr>
        <p:txBody>
          <a:bodyPr>
            <a:normAutofit/>
          </a:bodyPr>
          <a:lstStyle/>
          <a:p>
            <a:r>
              <a:rPr lang="es-US">
                <a:solidFill>
                  <a:schemeClr val="bg2"/>
                </a:solidFill>
              </a:rPr>
              <a:t>GNU</a:t>
            </a:r>
          </a:p>
        </p:txBody>
      </p:sp>
    </p:spTree>
    <p:extLst>
      <p:ext uri="{BB962C8B-B14F-4D97-AF65-F5344CB8AC3E}">
        <p14:creationId xmlns:p14="http://schemas.microsoft.com/office/powerpoint/2010/main" val="1333480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32"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7"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2059" y="723899"/>
            <a:ext cx="3757041"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Content Placeholder 7">
            <a:extLst>
              <a:ext uri="{FF2B5EF4-FFF2-40B4-BE49-F238E27FC236}">
                <a16:creationId xmlns:a16="http://schemas.microsoft.com/office/drawing/2014/main" id="{12CD8E14-7C05-4E1A-B7F4-2FA9D27E3240}"/>
              </a:ext>
            </a:extLst>
          </p:cNvPr>
          <p:cNvPicPr>
            <a:picLocks noGrp="1" noChangeAspect="1"/>
          </p:cNvPicPr>
          <p:nvPr>
            <p:ph idx="1"/>
          </p:nvPr>
        </p:nvPicPr>
        <p:blipFill rotWithShape="1">
          <a:blip r:embed="rId2"/>
          <a:srcRect l="20632" r="23131" b="-1"/>
          <a:stretch/>
        </p:blipFill>
        <p:spPr>
          <a:xfrm>
            <a:off x="334899" y="723899"/>
            <a:ext cx="4652131" cy="5666666"/>
          </a:xfrm>
          <a:prstGeom prst="rect">
            <a:avLst/>
          </a:prstGeom>
        </p:spPr>
      </p:pic>
      <p:sp>
        <p:nvSpPr>
          <p:cNvPr id="29"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rgbClr val="B68F5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BE8C7F4-4C05-45C4-A52C-FE689B469415}"/>
              </a:ext>
            </a:extLst>
          </p:cNvPr>
          <p:cNvSpPr>
            <a:spLocks noGrp="1"/>
          </p:cNvSpPr>
          <p:nvPr>
            <p:ph type="title"/>
          </p:nvPr>
        </p:nvSpPr>
        <p:spPr>
          <a:xfrm>
            <a:off x="5321929" y="2386065"/>
            <a:ext cx="3086938" cy="2085869"/>
          </a:xfrm>
        </p:spPr>
        <p:txBody>
          <a:bodyPr vert="horz" lIns="91440" tIns="45720" rIns="91440" bIns="45720" rtlCol="0" anchor="b">
            <a:normAutofit fontScale="90000"/>
          </a:bodyPr>
          <a:lstStyle/>
          <a:p>
            <a:r>
              <a:rPr lang="es-MX" sz="3600" dirty="0">
                <a:solidFill>
                  <a:schemeClr val="bg2">
                    <a:lumMod val="90000"/>
                  </a:schemeClr>
                </a:solidFill>
              </a:rPr>
              <a:t>Orador político en favor del movimiento del software libre</a:t>
            </a:r>
            <a:endParaRPr lang="en-US" sz="3600" dirty="0">
              <a:solidFill>
                <a:schemeClr val="bg2">
                  <a:lumMod val="90000"/>
                </a:schemeClr>
              </a:solidFill>
            </a:endParaRPr>
          </a:p>
        </p:txBody>
      </p:sp>
      <p:sp>
        <p:nvSpPr>
          <p:cNvPr id="4" name="Text Placeholder 3">
            <a:extLst>
              <a:ext uri="{FF2B5EF4-FFF2-40B4-BE49-F238E27FC236}">
                <a16:creationId xmlns:a16="http://schemas.microsoft.com/office/drawing/2014/main" id="{76B31711-9345-4AB4-86A0-E2CBA6F8C841}"/>
              </a:ext>
            </a:extLst>
          </p:cNvPr>
          <p:cNvSpPr>
            <a:spLocks noGrp="1"/>
          </p:cNvSpPr>
          <p:nvPr>
            <p:ph type="body" sz="half" idx="2"/>
          </p:nvPr>
        </p:nvSpPr>
        <p:spPr>
          <a:xfrm>
            <a:off x="4305617" y="5262295"/>
            <a:ext cx="4265327" cy="689515"/>
          </a:xfrm>
        </p:spPr>
        <p:txBody>
          <a:bodyPr/>
          <a:lstStyle/>
          <a:p>
            <a:endParaRPr lang="es-US"/>
          </a:p>
        </p:txBody>
      </p:sp>
    </p:spTree>
    <p:extLst>
      <p:ext uri="{BB962C8B-B14F-4D97-AF65-F5344CB8AC3E}">
        <p14:creationId xmlns:p14="http://schemas.microsoft.com/office/powerpoint/2010/main" val="185555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E689-6B5D-4BFB-A29D-0AB275E87775}"/>
              </a:ext>
            </a:extLst>
          </p:cNvPr>
          <p:cNvSpPr>
            <a:spLocks noGrp="1"/>
          </p:cNvSpPr>
          <p:nvPr>
            <p:ph type="title"/>
          </p:nvPr>
        </p:nvSpPr>
        <p:spPr/>
        <p:txBody>
          <a:bodyPr/>
          <a:lstStyle/>
          <a:p>
            <a:endParaRPr lang="es-US"/>
          </a:p>
        </p:txBody>
      </p:sp>
      <p:sp>
        <p:nvSpPr>
          <p:cNvPr id="3" name="Content Placeholder 2">
            <a:extLst>
              <a:ext uri="{FF2B5EF4-FFF2-40B4-BE49-F238E27FC236}">
                <a16:creationId xmlns:a16="http://schemas.microsoft.com/office/drawing/2014/main" id="{3CFA8FF2-1FAD-4CEF-A1A4-0D66DC655B1B}"/>
              </a:ext>
            </a:extLst>
          </p:cNvPr>
          <p:cNvSpPr>
            <a:spLocks noGrp="1"/>
          </p:cNvSpPr>
          <p:nvPr>
            <p:ph idx="1"/>
          </p:nvPr>
        </p:nvSpPr>
        <p:spPr/>
        <p:txBody>
          <a:bodyPr/>
          <a:lstStyle/>
          <a:p>
            <a:r>
              <a:rPr lang="es-MX" dirty="0"/>
              <a:t>Nació en la Ciudad de Nueva York en el año 1953</a:t>
            </a:r>
          </a:p>
          <a:p>
            <a:r>
              <a:rPr lang="es-MX" dirty="0"/>
              <a:t>En 1971, siendo estudiante de primer año de Física en la Universidad Harvard, Stallman se convirtió en un </a:t>
            </a:r>
            <a:r>
              <a:rPr lang="es-MX" i="1" dirty="0">
                <a:hlinkClick r:id="rId2" tooltip="Hacker"/>
              </a:rPr>
              <a:t>hacker</a:t>
            </a:r>
            <a:r>
              <a:rPr lang="es-MX" dirty="0"/>
              <a:t> del Laboratorio de Inteligencia Artificial del Instituto Tecnológico de Massachusetts (MIT).</a:t>
            </a:r>
          </a:p>
          <a:p>
            <a:r>
              <a:rPr lang="es-MX" dirty="0"/>
              <a:t>El 27 de septiembre de 1983 Stallman anunció en varios grupos de noticias de Usenet el inicio del proyecto GNU, que perseguía crear un sistema operativo completamente libre.</a:t>
            </a:r>
            <a:endParaRPr lang="es-US" dirty="0"/>
          </a:p>
        </p:txBody>
      </p:sp>
      <p:sp>
        <p:nvSpPr>
          <p:cNvPr id="4" name="Text Placeholder 3">
            <a:extLst>
              <a:ext uri="{FF2B5EF4-FFF2-40B4-BE49-F238E27FC236}">
                <a16:creationId xmlns:a16="http://schemas.microsoft.com/office/drawing/2014/main" id="{EFFF9C80-64E6-4B2A-9EBF-E465B3F0A9F1}"/>
              </a:ext>
            </a:extLst>
          </p:cNvPr>
          <p:cNvSpPr>
            <a:spLocks noGrp="1"/>
          </p:cNvSpPr>
          <p:nvPr>
            <p:ph type="body" sz="half" idx="2"/>
          </p:nvPr>
        </p:nvSpPr>
        <p:spPr>
          <a:xfrm>
            <a:off x="4305617" y="5262295"/>
            <a:ext cx="4265327" cy="989036"/>
          </a:xfrm>
        </p:spPr>
        <p:txBody>
          <a:bodyPr>
            <a:normAutofit lnSpcReduction="10000"/>
          </a:bodyPr>
          <a:lstStyle/>
          <a:p>
            <a:r>
              <a:rPr lang="es-MX" sz="2000" dirty="0"/>
              <a:t>Programador estadounidense y fundador del movimiento por el software libre en el mundo.</a:t>
            </a:r>
            <a:endParaRPr lang="es-US" sz="2000" dirty="0"/>
          </a:p>
        </p:txBody>
      </p:sp>
      <p:pic>
        <p:nvPicPr>
          <p:cNvPr id="6" name="Picture 5">
            <a:extLst>
              <a:ext uri="{FF2B5EF4-FFF2-40B4-BE49-F238E27FC236}">
                <a16:creationId xmlns:a16="http://schemas.microsoft.com/office/drawing/2014/main" id="{A6F66CD1-2D77-474D-B313-DAA4A9135A93}"/>
              </a:ext>
            </a:extLst>
          </p:cNvPr>
          <p:cNvPicPr>
            <a:picLocks noChangeAspect="1"/>
          </p:cNvPicPr>
          <p:nvPr/>
        </p:nvPicPr>
        <p:blipFill>
          <a:blip r:embed="rId3"/>
          <a:stretch>
            <a:fillRect/>
          </a:stretch>
        </p:blipFill>
        <p:spPr>
          <a:xfrm>
            <a:off x="111846" y="4086238"/>
            <a:ext cx="4193771" cy="2352113"/>
          </a:xfrm>
          <a:prstGeom prst="rect">
            <a:avLst/>
          </a:prstGeom>
        </p:spPr>
      </p:pic>
    </p:spTree>
    <p:extLst>
      <p:ext uri="{BB962C8B-B14F-4D97-AF65-F5344CB8AC3E}">
        <p14:creationId xmlns:p14="http://schemas.microsoft.com/office/powerpoint/2010/main" val="178676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77D309-5F5B-47DF-8D27-87D7A6AD9C82}"/>
              </a:ext>
            </a:extLst>
          </p:cNvPr>
          <p:cNvPicPr>
            <a:picLocks noChangeAspect="1"/>
          </p:cNvPicPr>
          <p:nvPr/>
        </p:nvPicPr>
        <p:blipFill rotWithShape="1">
          <a:blip r:embed="rId2"/>
          <a:srcRect l="18862" r="19815" b="3"/>
          <a:stretch/>
        </p:blipFill>
        <p:spPr>
          <a:xfrm>
            <a:off x="6038849" y="1871133"/>
            <a:ext cx="2762251" cy="4504267"/>
          </a:xfrm>
          <a:prstGeom prst="rect">
            <a:avLst/>
          </a:prstGeom>
        </p:spPr>
      </p:pic>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5DA8B63-CB3F-4987-AE9E-1BD117BB4215}"/>
              </a:ext>
            </a:extLst>
          </p:cNvPr>
          <p:cNvSpPr>
            <a:spLocks noGrp="1"/>
          </p:cNvSpPr>
          <p:nvPr>
            <p:ph type="title"/>
          </p:nvPr>
        </p:nvSpPr>
        <p:spPr>
          <a:xfrm>
            <a:off x="435894" y="702156"/>
            <a:ext cx="8272212" cy="1013800"/>
          </a:xfrm>
        </p:spPr>
        <p:txBody>
          <a:bodyPr>
            <a:normAutofit/>
          </a:bodyPr>
          <a:lstStyle/>
          <a:p>
            <a:r>
              <a:rPr lang="en-US" i="1" dirty="0"/>
              <a:t>hacker</a:t>
            </a:r>
            <a:endParaRPr lang="es-US" i="1" dirty="0"/>
          </a:p>
        </p:txBody>
      </p:sp>
      <p:sp>
        <p:nvSpPr>
          <p:cNvPr id="3" name="Content Placeholder 2">
            <a:extLst>
              <a:ext uri="{FF2B5EF4-FFF2-40B4-BE49-F238E27FC236}">
                <a16:creationId xmlns:a16="http://schemas.microsoft.com/office/drawing/2014/main" id="{95266225-158F-4546-9D02-27637AD38650}"/>
              </a:ext>
            </a:extLst>
          </p:cNvPr>
          <p:cNvSpPr>
            <a:spLocks noGrp="1"/>
          </p:cNvSpPr>
          <p:nvPr>
            <p:ph idx="1"/>
          </p:nvPr>
        </p:nvSpPr>
        <p:spPr>
          <a:xfrm>
            <a:off x="435894" y="2180496"/>
            <a:ext cx="5418806" cy="3678303"/>
          </a:xfrm>
        </p:spPr>
        <p:txBody>
          <a:bodyPr>
            <a:normAutofit/>
          </a:bodyPr>
          <a:lstStyle/>
          <a:p>
            <a:r>
              <a:rPr lang="es-MX" dirty="0"/>
              <a:t>El uso del término «hacker» para referirse a un «violador de la seguridad» es un malentendido provocado por los medios de comunicación masiva. </a:t>
            </a:r>
          </a:p>
          <a:p>
            <a:r>
              <a:rPr lang="es-MX" dirty="0"/>
              <a:t>Nosotros los hackers rechazamos ese significado </a:t>
            </a:r>
          </a:p>
          <a:p>
            <a:r>
              <a:rPr lang="es-MX" dirty="0"/>
              <a:t>Designar a alguien a quien le gusta programar, alguien que disfruta de la inteligencia lúdica, o la combinación de ambos.</a:t>
            </a:r>
          </a:p>
          <a:p>
            <a:pPr lvl="8"/>
            <a:r>
              <a:rPr lang="es-US" dirty="0">
                <a:hlinkClick r:id="rId3"/>
              </a:rPr>
              <a:t>https://www.gnu.org/gnu/thegnuproject.html</a:t>
            </a:r>
            <a:endParaRPr lang="es-US"/>
          </a:p>
          <a:p>
            <a:pPr marL="2571400" lvl="8" indent="0">
              <a:buNone/>
            </a:pPr>
            <a:endParaRPr lang="es-US"/>
          </a:p>
        </p:txBody>
      </p:sp>
    </p:spTree>
    <p:extLst>
      <p:ext uri="{BB962C8B-B14F-4D97-AF65-F5344CB8AC3E}">
        <p14:creationId xmlns:p14="http://schemas.microsoft.com/office/powerpoint/2010/main" val="242505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BBD40626-5EBC-4D0A-88CB-AD4E1DF4DCA3}"/>
              </a:ext>
            </a:extLst>
          </p:cNvPr>
          <p:cNvPicPr>
            <a:picLocks noGrp="1" noChangeAspect="1"/>
          </p:cNvPicPr>
          <p:nvPr>
            <p:ph idx="1"/>
          </p:nvPr>
        </p:nvPicPr>
        <p:blipFill rotWithShape="1">
          <a:blip r:embed="rId2"/>
          <a:srcRect l="13634" r="25297" b="2549"/>
          <a:stretch/>
        </p:blipFill>
        <p:spPr>
          <a:xfrm>
            <a:off x="20" y="10"/>
            <a:ext cx="9143980" cy="6857990"/>
          </a:xfrm>
          <a:prstGeom prst="rect">
            <a:avLst/>
          </a:prstGeom>
        </p:spPr>
      </p:pic>
      <p:grpSp>
        <p:nvGrpSpPr>
          <p:cNvPr id="23" name="Group 22"/>
          <p:cNvGrpSpPr>
            <a:grpSpLocks noGrp="1" noUngrp="1" noRot="1" noChangeAspect="1" noMove="1" noResize="1"/>
          </p:cNvGrpSpPr>
          <p:nvPr>
            <p:extLst>
              <p:ext uri="{386F3935-93C4-4BCD-93E2-E3B085C9AB24}">
                <p16:designElem xmlns:p16="http://schemas.microsoft.com/office/powerpoint/2015/main" val="1"/>
              </p:ext>
            </p:extLst>
          </p:nvPr>
        </p:nvGrpSpPr>
        <p:grpSpPr>
          <a:xfrm>
            <a:off x="328551" y="457200"/>
            <a:ext cx="2777491" cy="5935132"/>
            <a:chOff x="438068" y="457200"/>
            <a:chExt cx="3703320" cy="5935132"/>
          </a:xfrm>
        </p:grpSpPr>
        <p:sp>
          <p:nvSpPr>
            <p:cNvPr id="24" name="Rectangle 23"/>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5" name="Rectangle 24"/>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BD6C6E8-9766-469D-9F54-217785D9DB9B}"/>
              </a:ext>
            </a:extLst>
          </p:cNvPr>
          <p:cNvSpPr>
            <a:spLocks noGrp="1"/>
          </p:cNvSpPr>
          <p:nvPr>
            <p:ph type="title"/>
          </p:nvPr>
        </p:nvSpPr>
        <p:spPr>
          <a:xfrm>
            <a:off x="438150" y="1006956"/>
            <a:ext cx="2559050" cy="4151524"/>
          </a:xfrm>
        </p:spPr>
        <p:txBody>
          <a:bodyPr vert="horz" lIns="91440" tIns="45720" rIns="91440" bIns="45720" rtlCol="0" anchor="ctr">
            <a:normAutofit/>
          </a:bodyPr>
          <a:lstStyle/>
          <a:p>
            <a:pPr>
              <a:lnSpc>
                <a:spcPct val="90000"/>
              </a:lnSpc>
            </a:pPr>
            <a:r>
              <a:rPr lang="en-US" dirty="0">
                <a:solidFill>
                  <a:schemeClr val="bg1"/>
                </a:solidFill>
              </a:rPr>
              <a:t>“Playfully doing something difficult, whether useful or not,  that is hacking”</a:t>
            </a:r>
          </a:p>
        </p:txBody>
      </p:sp>
      <p:sp>
        <p:nvSpPr>
          <p:cNvPr id="4" name="Text Placeholder 3">
            <a:extLst>
              <a:ext uri="{FF2B5EF4-FFF2-40B4-BE49-F238E27FC236}">
                <a16:creationId xmlns:a16="http://schemas.microsoft.com/office/drawing/2014/main" id="{996D702C-0CDA-4B87-AD7F-394A122D4073}"/>
              </a:ext>
            </a:extLst>
          </p:cNvPr>
          <p:cNvSpPr>
            <a:spLocks noGrp="1"/>
          </p:cNvSpPr>
          <p:nvPr>
            <p:ph type="body" sz="half" idx="2"/>
          </p:nvPr>
        </p:nvSpPr>
        <p:spPr>
          <a:xfrm>
            <a:off x="435894" y="5547946"/>
            <a:ext cx="2561306" cy="454920"/>
          </a:xfrm>
        </p:spPr>
        <p:txBody>
          <a:bodyPr vert="horz" lIns="91440" tIns="45720" rIns="91440" bIns="45720" rtlCol="0" anchor="ctr">
            <a:normAutofit/>
          </a:bodyPr>
          <a:lstStyle/>
          <a:p>
            <a:pPr algn="l">
              <a:buClr>
                <a:srgbClr val="C88313"/>
              </a:buClr>
            </a:pPr>
            <a:r>
              <a:rPr lang="en-US" dirty="0">
                <a:hlinkClick r:id="rId3"/>
              </a:rPr>
              <a:t>https://stallman.org/articles/on-hacking.html</a:t>
            </a:r>
            <a:endParaRPr lang="en-US" dirty="0"/>
          </a:p>
        </p:txBody>
      </p:sp>
    </p:spTree>
    <p:extLst>
      <p:ext uri="{BB962C8B-B14F-4D97-AF65-F5344CB8AC3E}">
        <p14:creationId xmlns:p14="http://schemas.microsoft.com/office/powerpoint/2010/main" val="28430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083A16B-F65F-4533-BDA6-E345F98BC84E}"/>
              </a:ext>
            </a:extLst>
          </p:cNvPr>
          <p:cNvPicPr>
            <a:picLocks noGrp="1" noChangeAspect="1"/>
          </p:cNvPicPr>
          <p:nvPr>
            <p:ph sz="half" idx="2"/>
          </p:nvPr>
        </p:nvPicPr>
        <p:blipFill rotWithShape="1">
          <a:blip r:embed="rId2">
            <a:duotone>
              <a:schemeClr val="bg2">
                <a:shade val="45000"/>
                <a:satMod val="135000"/>
              </a:schemeClr>
              <a:prstClr val="white"/>
            </a:duotone>
            <a:alphaModFix amt="35000"/>
            <a:extLst/>
          </a:blip>
          <a:srcRect l="15662" r="18560"/>
          <a:stretch/>
        </p:blipFill>
        <p:spPr>
          <a:xfrm>
            <a:off x="20" y="10"/>
            <a:ext cx="9143980" cy="6857990"/>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A4C393-D7AC-4AAD-98DE-B3E987601CB0}"/>
              </a:ext>
            </a:extLst>
          </p:cNvPr>
          <p:cNvSpPr>
            <a:spLocks noGrp="1"/>
          </p:cNvSpPr>
          <p:nvPr>
            <p:ph type="title"/>
          </p:nvPr>
        </p:nvSpPr>
        <p:spPr>
          <a:xfrm>
            <a:off x="435894" y="702156"/>
            <a:ext cx="8272212" cy="1013800"/>
          </a:xfrm>
        </p:spPr>
        <p:txBody>
          <a:bodyPr vert="horz" lIns="91440" tIns="45720" rIns="91440" bIns="45720" rtlCol="0" anchor="b">
            <a:normAutofit/>
          </a:bodyPr>
          <a:lstStyle/>
          <a:p>
            <a:r>
              <a:rPr lang="en-US"/>
              <a:t>GNU is Not Unix</a:t>
            </a:r>
          </a:p>
        </p:txBody>
      </p:sp>
      <p:sp>
        <p:nvSpPr>
          <p:cNvPr id="3" name="Content Placeholder 2">
            <a:extLst>
              <a:ext uri="{FF2B5EF4-FFF2-40B4-BE49-F238E27FC236}">
                <a16:creationId xmlns:a16="http://schemas.microsoft.com/office/drawing/2014/main" id="{CD7E1485-C507-49C1-AB27-8DC12059FDD6}"/>
              </a:ext>
            </a:extLst>
          </p:cNvPr>
          <p:cNvSpPr>
            <a:spLocks noGrp="1"/>
          </p:cNvSpPr>
          <p:nvPr>
            <p:ph sz="half" idx="1"/>
          </p:nvPr>
        </p:nvSpPr>
        <p:spPr>
          <a:xfrm>
            <a:off x="435894" y="2180496"/>
            <a:ext cx="8272211" cy="3678303"/>
          </a:xfrm>
        </p:spPr>
        <p:txBody>
          <a:bodyPr vert="horz" lIns="91440" tIns="45720" rIns="91440" bIns="45720" rtlCol="0" anchor="ctr">
            <a:normAutofit/>
          </a:bodyPr>
          <a:lstStyle/>
          <a:p>
            <a:pPr>
              <a:buFont typeface="Wingdings 2" panose="05020102010507070707" pitchFamily="18" charset="2"/>
              <a:buChar char=""/>
            </a:pPr>
            <a:r>
              <a:rPr lang="en-US" sz="2400" dirty="0"/>
              <a:t>Sistema </a:t>
            </a:r>
            <a:r>
              <a:rPr lang="en-US" sz="2400" dirty="0" err="1"/>
              <a:t>operativo</a:t>
            </a:r>
            <a:r>
              <a:rPr lang="en-US" sz="2400" dirty="0"/>
              <a:t> de tipo Unix</a:t>
            </a:r>
          </a:p>
          <a:p>
            <a:pPr>
              <a:buFont typeface="Wingdings 2" panose="05020102010507070707" pitchFamily="18" charset="2"/>
              <a:buChar char=""/>
            </a:pPr>
            <a:r>
              <a:rPr lang="en-US" sz="2400" dirty="0"/>
              <a:t>El </a:t>
            </a:r>
            <a:r>
              <a:rPr lang="en-US" sz="2400" dirty="0" err="1"/>
              <a:t>proyecto</a:t>
            </a:r>
            <a:r>
              <a:rPr lang="en-US" sz="2400" dirty="0"/>
              <a:t> ha </a:t>
            </a:r>
            <a:r>
              <a:rPr lang="en-US" sz="2400" dirty="0" err="1"/>
              <a:t>sido</a:t>
            </a:r>
            <a:r>
              <a:rPr lang="en-US" sz="2400" dirty="0"/>
              <a:t> </a:t>
            </a:r>
            <a:r>
              <a:rPr lang="en-US" sz="2400" dirty="0" err="1"/>
              <a:t>responsable</a:t>
            </a:r>
            <a:r>
              <a:rPr lang="en-US" sz="2400" dirty="0"/>
              <a:t> </a:t>
            </a:r>
            <a:r>
              <a:rPr lang="en-US" sz="2400" dirty="0" err="1"/>
              <a:t>por</a:t>
            </a:r>
            <a:r>
              <a:rPr lang="en-US" sz="2400" dirty="0"/>
              <a:t> la </a:t>
            </a:r>
            <a:r>
              <a:rPr lang="en-US" sz="2400" dirty="0" err="1"/>
              <a:t>creación</a:t>
            </a:r>
            <a:r>
              <a:rPr lang="en-US" sz="2400" dirty="0"/>
              <a:t> de </a:t>
            </a:r>
            <a:r>
              <a:rPr lang="en-US" sz="2400" dirty="0" err="1"/>
              <a:t>varios</a:t>
            </a:r>
            <a:r>
              <a:rPr lang="en-US" sz="2400" dirty="0"/>
              <a:t> </a:t>
            </a:r>
            <a:r>
              <a:rPr lang="en-US" sz="2400" dirty="0" err="1"/>
              <a:t>programas</a:t>
            </a:r>
            <a:r>
              <a:rPr lang="en-US" sz="2400" dirty="0"/>
              <a:t> </a:t>
            </a:r>
          </a:p>
          <a:p>
            <a:pPr lvl="1">
              <a:buFont typeface="Wingdings 2" panose="05020102010507070707" pitchFamily="18" charset="2"/>
              <a:buChar char=""/>
            </a:pPr>
            <a:r>
              <a:rPr lang="en-US" sz="2000" dirty="0" err="1"/>
              <a:t>Compiladores</a:t>
            </a:r>
            <a:r>
              <a:rPr lang="en-US" sz="2000" dirty="0"/>
              <a:t> </a:t>
            </a:r>
            <a:r>
              <a:rPr lang="en-US" sz="2000" dirty="0">
                <a:hlinkClick r:id="rId3" tooltip="GCC"/>
              </a:rPr>
              <a:t>GCC</a:t>
            </a:r>
            <a:endParaRPr lang="en-US" sz="2000" dirty="0"/>
          </a:p>
          <a:p>
            <a:pPr lvl="1">
              <a:buFont typeface="Wingdings 2" panose="05020102010507070707" pitchFamily="18" charset="2"/>
              <a:buChar char=""/>
            </a:pPr>
            <a:r>
              <a:rPr lang="en-US" sz="2000" dirty="0" err="1"/>
              <a:t>Intérprete</a:t>
            </a:r>
            <a:r>
              <a:rPr lang="en-US" sz="2000" dirty="0"/>
              <a:t> de </a:t>
            </a:r>
            <a:r>
              <a:rPr lang="en-US" sz="2000" dirty="0" err="1"/>
              <a:t>comandos</a:t>
            </a:r>
            <a:r>
              <a:rPr lang="en-US" sz="2000" dirty="0"/>
              <a:t> </a:t>
            </a:r>
            <a:r>
              <a:rPr lang="en-US" sz="2000" dirty="0">
                <a:hlinkClick r:id="rId4" tooltip="Bash"/>
              </a:rPr>
              <a:t>Bash</a:t>
            </a:r>
            <a:endParaRPr lang="en-US" sz="2000" dirty="0"/>
          </a:p>
          <a:p>
            <a:pPr lvl="1">
              <a:buFont typeface="Wingdings 2" panose="05020102010507070707" pitchFamily="18" charset="2"/>
              <a:buChar char=""/>
            </a:pPr>
            <a:r>
              <a:rPr lang="en-US" sz="2000" dirty="0"/>
              <a:t>Editor de </a:t>
            </a:r>
            <a:r>
              <a:rPr lang="en-US" sz="2000" dirty="0" err="1"/>
              <a:t>texto</a:t>
            </a:r>
            <a:r>
              <a:rPr lang="en-US" sz="2000" dirty="0"/>
              <a:t> </a:t>
            </a:r>
            <a:r>
              <a:rPr lang="en-US" sz="2000" dirty="0">
                <a:hlinkClick r:id="rId5" tooltip="Emacs"/>
              </a:rPr>
              <a:t>Emacs</a:t>
            </a:r>
            <a:r>
              <a:rPr lang="en-US" sz="2000" dirty="0"/>
              <a:t> </a:t>
            </a:r>
          </a:p>
          <a:p>
            <a:pPr lvl="1">
              <a:buFont typeface="Wingdings 2" panose="05020102010507070707" pitchFamily="18" charset="2"/>
              <a:buChar char=""/>
            </a:pPr>
            <a:r>
              <a:rPr lang="en-US" sz="2000" dirty="0" err="1"/>
              <a:t>Escritorio</a:t>
            </a:r>
            <a:r>
              <a:rPr lang="en-US" sz="2000" dirty="0"/>
              <a:t> </a:t>
            </a:r>
            <a:r>
              <a:rPr lang="en-US" sz="2000" dirty="0">
                <a:hlinkClick r:id="rId6" tooltip="GNOME"/>
              </a:rPr>
              <a:t>GNOME</a:t>
            </a:r>
            <a:endParaRPr lang="en-US" sz="2000" dirty="0"/>
          </a:p>
        </p:txBody>
      </p:sp>
    </p:spTree>
    <p:extLst>
      <p:ext uri="{BB962C8B-B14F-4D97-AF65-F5344CB8AC3E}">
        <p14:creationId xmlns:p14="http://schemas.microsoft.com/office/powerpoint/2010/main" val="6019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9143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077"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8C3D15C5-CA89-4D91-B37E-569E0F320FE4}"/>
              </a:ext>
            </a:extLst>
          </p:cNvPr>
          <p:cNvPicPr>
            <a:picLocks noChangeAspect="1"/>
          </p:cNvPicPr>
          <p:nvPr/>
        </p:nvPicPr>
        <p:blipFill>
          <a:blip r:embed="rId2"/>
          <a:stretch>
            <a:fillRect/>
          </a:stretch>
        </p:blipFill>
        <p:spPr>
          <a:xfrm>
            <a:off x="3421402" y="4722242"/>
            <a:ext cx="5325184" cy="1624183"/>
          </a:xfrm>
          <a:prstGeom prst="rect">
            <a:avLst/>
          </a:prstGeom>
        </p:spPr>
      </p:pic>
      <p:sp>
        <p:nvSpPr>
          <p:cNvPr id="2" name="Title 1">
            <a:extLst>
              <a:ext uri="{FF2B5EF4-FFF2-40B4-BE49-F238E27FC236}">
                <a16:creationId xmlns:a16="http://schemas.microsoft.com/office/drawing/2014/main" id="{34B3A271-E4F0-45BC-BADA-B501D8A4C523}"/>
              </a:ext>
            </a:extLst>
          </p:cNvPr>
          <p:cNvSpPr>
            <a:spLocks noGrp="1"/>
          </p:cNvSpPr>
          <p:nvPr>
            <p:ph type="title"/>
          </p:nvPr>
        </p:nvSpPr>
        <p:spPr>
          <a:xfrm>
            <a:off x="602391" y="1209184"/>
            <a:ext cx="2316892" cy="4734416"/>
          </a:xfrm>
        </p:spPr>
        <p:txBody>
          <a:bodyPr anchor="ctr">
            <a:normAutofit/>
          </a:bodyPr>
          <a:lstStyle/>
          <a:p>
            <a:r>
              <a:rPr lang="es-US" dirty="0"/>
              <a:t>Linux</a:t>
            </a:r>
            <a:br>
              <a:rPr lang="es-US" dirty="0"/>
            </a:br>
            <a:br>
              <a:rPr lang="es-US" sz="1800" dirty="0">
                <a:solidFill>
                  <a:schemeClr val="bg1">
                    <a:lumMod val="75000"/>
                  </a:schemeClr>
                </a:solidFill>
              </a:rPr>
            </a:br>
            <a:r>
              <a:rPr lang="es-US" sz="1800" dirty="0" err="1">
                <a:solidFill>
                  <a:schemeClr val="bg1">
                    <a:lumMod val="75000"/>
                  </a:schemeClr>
                </a:solidFill>
              </a:rPr>
              <a:t>Kernel</a:t>
            </a:r>
            <a:endParaRPr lang="es-US" dirty="0">
              <a:solidFill>
                <a:schemeClr val="bg1">
                  <a:lumMod val="75000"/>
                </a:schemeClr>
              </a:solidFill>
            </a:endParaRPr>
          </a:p>
        </p:txBody>
      </p:sp>
      <p:sp>
        <p:nvSpPr>
          <p:cNvPr id="3" name="Content Placeholder 2">
            <a:extLst>
              <a:ext uri="{FF2B5EF4-FFF2-40B4-BE49-F238E27FC236}">
                <a16:creationId xmlns:a16="http://schemas.microsoft.com/office/drawing/2014/main" id="{F7E5329E-524B-4E18-942D-3A572B09BEA9}"/>
              </a:ext>
            </a:extLst>
          </p:cNvPr>
          <p:cNvSpPr>
            <a:spLocks noGrp="1"/>
          </p:cNvSpPr>
          <p:nvPr>
            <p:ph idx="1"/>
          </p:nvPr>
        </p:nvSpPr>
        <p:spPr>
          <a:xfrm>
            <a:off x="3421402" y="723899"/>
            <a:ext cx="5387698" cy="3678303"/>
          </a:xfrm>
        </p:spPr>
        <p:txBody>
          <a:bodyPr>
            <a:normAutofit/>
          </a:bodyPr>
          <a:lstStyle/>
          <a:p>
            <a:r>
              <a:rPr lang="es-MX" dirty="0"/>
              <a:t>Es el núcleo más usado con GNU, aunque Linux en sí no es parte del proyecto GNU </a:t>
            </a:r>
          </a:p>
          <a:p>
            <a:r>
              <a:rPr lang="es-MX" dirty="0"/>
              <a:t>(Linux-libre sin embargo sí lo es). </a:t>
            </a:r>
          </a:p>
          <a:p>
            <a:r>
              <a:rPr lang="es-MX" dirty="0"/>
              <a:t>GNU también es utilizado con otros núcleos, como en Debian GNU/</a:t>
            </a:r>
            <a:r>
              <a:rPr lang="es-MX" dirty="0" err="1"/>
              <a:t>kFreeBSD</a:t>
            </a:r>
            <a:r>
              <a:rPr lang="es-MX" dirty="0"/>
              <a:t>, Debian GNU/</a:t>
            </a:r>
            <a:r>
              <a:rPr lang="es-MX" dirty="0" err="1"/>
              <a:t>NetBSD</a:t>
            </a:r>
            <a:r>
              <a:rPr lang="es-MX" dirty="0"/>
              <a:t>, Nexenta OS o GNU-Darwin.</a:t>
            </a:r>
            <a:endParaRPr lang="es-US" dirty="0"/>
          </a:p>
        </p:txBody>
      </p:sp>
    </p:spTree>
    <p:extLst>
      <p:ext uri="{BB962C8B-B14F-4D97-AF65-F5344CB8AC3E}">
        <p14:creationId xmlns:p14="http://schemas.microsoft.com/office/powerpoint/2010/main" val="1980879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E83F-2818-4388-A80A-D8B599A68DB1}"/>
              </a:ext>
            </a:extLst>
          </p:cNvPr>
          <p:cNvSpPr>
            <a:spLocks noGrp="1"/>
          </p:cNvSpPr>
          <p:nvPr>
            <p:ph type="ctrTitle"/>
          </p:nvPr>
        </p:nvSpPr>
        <p:spPr/>
        <p:txBody>
          <a:bodyPr/>
          <a:lstStyle/>
          <a:p>
            <a:r>
              <a:rPr lang="es-US" dirty="0"/>
              <a:t>C/</a:t>
            </a:r>
            <a:r>
              <a:rPr lang="es-US" dirty="0" err="1"/>
              <a:t>c++</a:t>
            </a:r>
            <a:endParaRPr lang="es-US" dirty="0"/>
          </a:p>
        </p:txBody>
      </p:sp>
      <p:sp>
        <p:nvSpPr>
          <p:cNvPr id="3" name="Subtitle 2">
            <a:extLst>
              <a:ext uri="{FF2B5EF4-FFF2-40B4-BE49-F238E27FC236}">
                <a16:creationId xmlns:a16="http://schemas.microsoft.com/office/drawing/2014/main" id="{8E106051-3191-45C5-A8EA-E434E3DC33E9}"/>
              </a:ext>
            </a:extLst>
          </p:cNvPr>
          <p:cNvSpPr>
            <a:spLocks noGrp="1"/>
          </p:cNvSpPr>
          <p:nvPr>
            <p:ph type="subTitle" idx="1"/>
          </p:nvPr>
        </p:nvSpPr>
        <p:spPr/>
        <p:txBody>
          <a:bodyPr/>
          <a:lstStyle/>
          <a:p>
            <a:r>
              <a:rPr lang="es-US" dirty="0"/>
              <a:t>Historia</a:t>
            </a:r>
          </a:p>
        </p:txBody>
      </p:sp>
    </p:spTree>
    <p:extLst>
      <p:ext uri="{BB962C8B-B14F-4D97-AF65-F5344CB8AC3E}">
        <p14:creationId xmlns:p14="http://schemas.microsoft.com/office/powerpoint/2010/main" val="2786038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859097C-5253-48B3-8D84-191678716D2A}"/>
              </a:ext>
            </a:extLst>
          </p:cNvPr>
          <p:cNvPicPr>
            <a:picLocks noChangeAspect="1"/>
          </p:cNvPicPr>
          <p:nvPr/>
        </p:nvPicPr>
        <p:blipFill rotWithShape="1">
          <a:blip r:embed="rId2"/>
          <a:srcRect t="20329" b="8233"/>
          <a:stretch/>
        </p:blipFill>
        <p:spPr>
          <a:xfrm>
            <a:off x="20" y="10"/>
            <a:ext cx="9143980" cy="6857990"/>
          </a:xfrm>
          <a:prstGeom prst="rect">
            <a:avLst/>
          </a:prstGeom>
        </p:spPr>
      </p:pic>
      <p:grpSp>
        <p:nvGrpSpPr>
          <p:cNvPr id="12" name="Group 11"/>
          <p:cNvGrpSpPr>
            <a:grpSpLocks noGrp="1" noUngrp="1" noRot="1" noChangeAspect="1" noMove="1" noResize="1"/>
          </p:cNvGrpSpPr>
          <p:nvPr>
            <p:extLst>
              <p:ext uri="{386F3935-93C4-4BCD-93E2-E3B085C9AB24}">
                <p16:designElem xmlns:p16="http://schemas.microsoft.com/office/powerpoint/2015/main" val="1"/>
              </p:ext>
            </p:extLst>
          </p:nvPr>
        </p:nvGrpSpPr>
        <p:grpSpPr>
          <a:xfrm>
            <a:off x="328551" y="457200"/>
            <a:ext cx="2777491" cy="5935132"/>
            <a:chOff x="438068" y="457200"/>
            <a:chExt cx="3703320" cy="5935132"/>
          </a:xfrm>
        </p:grpSpPr>
        <p:sp>
          <p:nvSpPr>
            <p:cNvPr id="13" name="Rectangle 12"/>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4" name="Rectangle 13"/>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1B075DC-AFBB-4031-8207-E30F6C868B2E}"/>
              </a:ext>
            </a:extLst>
          </p:cNvPr>
          <p:cNvSpPr>
            <a:spLocks noGrp="1"/>
          </p:cNvSpPr>
          <p:nvPr>
            <p:ph type="title"/>
          </p:nvPr>
        </p:nvSpPr>
        <p:spPr>
          <a:xfrm>
            <a:off x="438150" y="1006956"/>
            <a:ext cx="2559050" cy="1372177"/>
          </a:xfrm>
        </p:spPr>
        <p:txBody>
          <a:bodyPr anchor="ctr">
            <a:normAutofit/>
          </a:bodyPr>
          <a:lstStyle/>
          <a:p>
            <a:r>
              <a:rPr lang="es-US" sz="2400"/>
              <a:t>Antecedentes</a:t>
            </a:r>
          </a:p>
        </p:txBody>
      </p:sp>
      <p:sp>
        <p:nvSpPr>
          <p:cNvPr id="3" name="Content Placeholder 2">
            <a:extLst>
              <a:ext uri="{FF2B5EF4-FFF2-40B4-BE49-F238E27FC236}">
                <a16:creationId xmlns:a16="http://schemas.microsoft.com/office/drawing/2014/main" id="{69FFCBC1-9D26-4709-BB60-9BFADE459E1B}"/>
              </a:ext>
            </a:extLst>
          </p:cNvPr>
          <p:cNvSpPr>
            <a:spLocks noGrp="1"/>
          </p:cNvSpPr>
          <p:nvPr>
            <p:ph idx="1"/>
          </p:nvPr>
        </p:nvSpPr>
        <p:spPr>
          <a:xfrm>
            <a:off x="435894" y="2438399"/>
            <a:ext cx="2561306" cy="3564467"/>
          </a:xfrm>
        </p:spPr>
        <p:txBody>
          <a:bodyPr>
            <a:normAutofit/>
          </a:bodyPr>
          <a:lstStyle/>
          <a:p>
            <a:pPr>
              <a:buClr>
                <a:srgbClr val="066FD1"/>
              </a:buClr>
            </a:pPr>
            <a:r>
              <a:rPr lang="es-MX">
                <a:solidFill>
                  <a:schemeClr val="bg1"/>
                </a:solidFill>
              </a:rPr>
              <a:t>La historia de C parte de un lenguaje anterior, el lenguaje B, escrito por Ken Thompson en 1970 con el objetivo de recodificar el sistema operativo UNIX, que hasta el momento se había programado en ensamblador.</a:t>
            </a:r>
            <a:endParaRPr lang="es-US">
              <a:solidFill>
                <a:schemeClr val="bg1"/>
              </a:solidFill>
            </a:endParaRPr>
          </a:p>
        </p:txBody>
      </p:sp>
    </p:spTree>
    <p:extLst>
      <p:ext uri="{BB962C8B-B14F-4D97-AF65-F5344CB8AC3E}">
        <p14:creationId xmlns:p14="http://schemas.microsoft.com/office/powerpoint/2010/main" val="2841572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17B21D0-5D9E-4A12-9E9F-66E0E00BECFD}"/>
              </a:ext>
            </a:extLst>
          </p:cNvPr>
          <p:cNvPicPr>
            <a:picLocks noGrp="1" noChangeAspect="1"/>
          </p:cNvPicPr>
          <p:nvPr>
            <p:ph sz="half" idx="2"/>
          </p:nvPr>
        </p:nvPicPr>
        <p:blipFill rotWithShape="1">
          <a:blip r:embed="rId2"/>
          <a:srcRect l="8666" r="28401" b="-2"/>
          <a:stretch/>
        </p:blipFill>
        <p:spPr>
          <a:xfrm>
            <a:off x="336549" y="600075"/>
            <a:ext cx="2762250" cy="5775325"/>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rgbClr val="D5B387"/>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8FF668-0A33-420B-A7DC-B3F062F10090}"/>
              </a:ext>
            </a:extLst>
          </p:cNvPr>
          <p:cNvSpPr>
            <a:spLocks noGrp="1"/>
          </p:cNvSpPr>
          <p:nvPr>
            <p:ph type="title"/>
          </p:nvPr>
        </p:nvSpPr>
        <p:spPr>
          <a:xfrm>
            <a:off x="3287043" y="702156"/>
            <a:ext cx="5418806" cy="1013800"/>
          </a:xfrm>
        </p:spPr>
        <p:txBody>
          <a:bodyPr vert="horz" lIns="91440" tIns="45720" rIns="91440" bIns="45720" rtlCol="0" anchor="b">
            <a:normAutofit/>
          </a:bodyPr>
          <a:lstStyle/>
          <a:p>
            <a:r>
              <a:rPr lang="en-US" dirty="0">
                <a:solidFill>
                  <a:schemeClr val="accent1"/>
                </a:solidFill>
              </a:rPr>
              <a:t>Creaci</a:t>
            </a:r>
            <a:r>
              <a:rPr lang="es-US" dirty="0" err="1">
                <a:solidFill>
                  <a:schemeClr val="accent1"/>
                </a:solidFill>
              </a:rPr>
              <a:t>ón</a:t>
            </a:r>
            <a:endParaRPr lang="en-US" dirty="0">
              <a:solidFill>
                <a:schemeClr val="accent1"/>
              </a:solidFill>
            </a:endParaRPr>
          </a:p>
        </p:txBody>
      </p:sp>
      <p:sp>
        <p:nvSpPr>
          <p:cNvPr id="3" name="Content Placeholder 2">
            <a:extLst>
              <a:ext uri="{FF2B5EF4-FFF2-40B4-BE49-F238E27FC236}">
                <a16:creationId xmlns:a16="http://schemas.microsoft.com/office/drawing/2014/main" id="{E5846509-E08D-43C4-9A75-64A0D6FA1D46}"/>
              </a:ext>
            </a:extLst>
          </p:cNvPr>
          <p:cNvSpPr>
            <a:spLocks noGrp="1"/>
          </p:cNvSpPr>
          <p:nvPr>
            <p:ph sz="half" idx="1"/>
          </p:nvPr>
        </p:nvSpPr>
        <p:spPr>
          <a:xfrm>
            <a:off x="3287044" y="1896533"/>
            <a:ext cx="5418806" cy="3962266"/>
          </a:xfrm>
        </p:spPr>
        <p:txBody>
          <a:bodyPr vert="horz" lIns="91440" tIns="45720" rIns="91440" bIns="45720" rtlCol="0" anchor="ctr">
            <a:normAutofit/>
          </a:bodyPr>
          <a:lstStyle/>
          <a:p>
            <a:pPr>
              <a:buClr>
                <a:srgbClr val="D5B387"/>
              </a:buClr>
              <a:buFont typeface="Wingdings 2" panose="05020102010507070707" pitchFamily="18" charset="2"/>
              <a:buChar char=""/>
            </a:pPr>
            <a:r>
              <a:rPr lang="en-US" dirty="0"/>
              <a:t>En 1972 </a:t>
            </a:r>
            <a:r>
              <a:rPr lang="en-US" dirty="0" err="1"/>
              <a:t>es</a:t>
            </a:r>
            <a:r>
              <a:rPr lang="en-US" dirty="0"/>
              <a:t> Dennis Ritchie (de </a:t>
            </a:r>
            <a:r>
              <a:rPr lang="en-US" dirty="0" err="1"/>
              <a:t>los</a:t>
            </a:r>
            <a:r>
              <a:rPr lang="en-US" dirty="0"/>
              <a:t> </a:t>
            </a:r>
            <a:r>
              <a:rPr lang="en-US" dirty="0" err="1"/>
              <a:t>Laboratorios</a:t>
            </a:r>
            <a:r>
              <a:rPr lang="en-US" dirty="0"/>
              <a:t> Bell de AT&amp;T) </a:t>
            </a:r>
            <a:r>
              <a:rPr lang="en-US" dirty="0" err="1"/>
              <a:t>quien</a:t>
            </a:r>
            <a:r>
              <a:rPr lang="en-US" dirty="0"/>
              <a:t> </a:t>
            </a:r>
            <a:r>
              <a:rPr lang="en-US" dirty="0" err="1"/>
              <a:t>diseña</a:t>
            </a:r>
            <a:r>
              <a:rPr lang="en-US" dirty="0"/>
              <a:t> </a:t>
            </a:r>
            <a:r>
              <a:rPr lang="en-US" dirty="0" err="1"/>
              <a:t>finalmente</a:t>
            </a:r>
            <a:r>
              <a:rPr lang="en-US" dirty="0"/>
              <a:t> C.</a:t>
            </a:r>
          </a:p>
          <a:p>
            <a:pPr>
              <a:buClr>
                <a:srgbClr val="D5B387"/>
              </a:buClr>
              <a:buFont typeface="Wingdings 2" panose="05020102010507070707" pitchFamily="18" charset="2"/>
              <a:buChar char=""/>
            </a:pPr>
            <a:r>
              <a:rPr lang="es-MX" dirty="0"/>
              <a:t>Durante muchos años no existen reglas estándar para el lenguaje</a:t>
            </a:r>
          </a:p>
          <a:p>
            <a:pPr>
              <a:buClr>
                <a:srgbClr val="D5B387"/>
              </a:buClr>
              <a:buFont typeface="Wingdings 2" panose="05020102010507070707" pitchFamily="18" charset="2"/>
              <a:buChar char=""/>
            </a:pPr>
            <a:r>
              <a:rPr lang="es-MX" dirty="0"/>
              <a:t>En 1983 se decide formar un comité con el objetivo de crear el estándar ANSI </a:t>
            </a:r>
            <a:r>
              <a:rPr lang="es-MX" sz="1200" dirty="0">
                <a:solidFill>
                  <a:schemeClr val="bg2">
                    <a:lumMod val="50000"/>
                  </a:schemeClr>
                </a:solidFill>
              </a:rPr>
              <a:t>(Instituto Nacional Americano de Estándares)</a:t>
            </a:r>
            <a:r>
              <a:rPr lang="es-MX" dirty="0"/>
              <a:t>.</a:t>
            </a:r>
          </a:p>
          <a:p>
            <a:pPr>
              <a:buClr>
                <a:srgbClr val="D5B387"/>
              </a:buClr>
              <a:buFont typeface="Wingdings 2" panose="05020102010507070707" pitchFamily="18" charset="2"/>
              <a:buChar char=""/>
            </a:pPr>
            <a:r>
              <a:rPr lang="es-MX" dirty="0"/>
              <a:t>Principios de los 90 el estándar es reconocido por la ISO</a:t>
            </a:r>
          </a:p>
          <a:p>
            <a:pPr>
              <a:buClr>
                <a:srgbClr val="D5B387"/>
              </a:buClr>
              <a:buFont typeface="Wingdings 2" panose="05020102010507070707" pitchFamily="18" charset="2"/>
              <a:buChar char=""/>
            </a:pPr>
            <a:r>
              <a:rPr lang="es-MX" dirty="0"/>
              <a:t>El estándar es llamado ANSI C.</a:t>
            </a:r>
            <a:endParaRPr lang="en-US" dirty="0"/>
          </a:p>
        </p:txBody>
      </p:sp>
    </p:spTree>
    <p:extLst>
      <p:ext uri="{BB962C8B-B14F-4D97-AF65-F5344CB8AC3E}">
        <p14:creationId xmlns:p14="http://schemas.microsoft.com/office/powerpoint/2010/main" val="232630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S" dirty="0"/>
              <a:t>¿Qué es Ciencias de la Computación</a:t>
            </a:r>
            <a:r>
              <a:rPr lang="en-US" dirty="0"/>
              <a:t>?</a:t>
            </a:r>
            <a:endParaRPr lang="es-US" dirty="0"/>
          </a:p>
        </p:txBody>
      </p:sp>
      <p:sp>
        <p:nvSpPr>
          <p:cNvPr id="3" name="Content Placeholder 2"/>
          <p:cNvSpPr>
            <a:spLocks noGrp="1"/>
          </p:cNvSpPr>
          <p:nvPr>
            <p:ph idx="1"/>
          </p:nvPr>
        </p:nvSpPr>
        <p:spPr/>
        <p:txBody>
          <a:bodyPr>
            <a:normAutofit/>
          </a:bodyPr>
          <a:lstStyle/>
          <a:p>
            <a:r>
              <a:rPr lang="es-MX" dirty="0"/>
              <a:t>“…Un entendimiento fundamental de como una computadora “computa” o realiza cálculos, proveyendo la fuente para comprender conceptos mas avanzados…”</a:t>
            </a:r>
          </a:p>
          <a:p>
            <a:pPr lvl="8" algn="r"/>
            <a:r>
              <a:rPr lang="es-US" dirty="0">
                <a:hlinkClick r:id="rId2"/>
              </a:rPr>
              <a:t>https://techterms.com/definition/computer_science</a:t>
            </a:r>
            <a:endParaRPr lang="es-US" dirty="0"/>
          </a:p>
          <a:p>
            <a:r>
              <a:rPr lang="es-MX" dirty="0"/>
              <a:t>“…la ciencia del procesamiento de información y su interacción con el mundo…”</a:t>
            </a:r>
          </a:p>
          <a:p>
            <a:pPr lvl="8" algn="r"/>
            <a:r>
              <a:rPr lang="es-MX" dirty="0">
                <a:hlinkClick r:id="rId3"/>
              </a:rPr>
              <a:t>http://pages.mtu.edu/~john/jenning.pdf</a:t>
            </a:r>
            <a:endParaRPr lang="es-MX" dirty="0"/>
          </a:p>
          <a:p>
            <a:pPr marL="0" indent="0" algn="ctr">
              <a:buNone/>
            </a:pPr>
            <a:endParaRPr lang="en-US" i="1" dirty="0"/>
          </a:p>
          <a:p>
            <a:pPr marL="0" indent="0" algn="ctr">
              <a:buNone/>
            </a:pPr>
            <a:r>
              <a:rPr lang="en-US" sz="2000" i="1" dirty="0">
                <a:effectLst>
                  <a:outerShdw blurRad="38100" dist="38100" dir="2700000" algn="tl">
                    <a:srgbClr val="000000">
                      <a:alpha val="43137"/>
                    </a:srgbClr>
                  </a:outerShdw>
                </a:effectLst>
              </a:rPr>
              <a:t>“What computational processes can be </a:t>
            </a:r>
          </a:p>
          <a:p>
            <a:pPr marL="0" indent="0" algn="ctr">
              <a:buNone/>
            </a:pPr>
            <a:r>
              <a:rPr lang="en-US" sz="2000" i="1" dirty="0">
                <a:effectLst>
                  <a:outerShdw blurRad="38100" dist="38100" dir="2700000" algn="tl">
                    <a:srgbClr val="000000">
                      <a:alpha val="43137"/>
                    </a:srgbClr>
                  </a:outerShdw>
                </a:effectLst>
              </a:rPr>
              <a:t>								efficiently automated and implemented?”</a:t>
            </a:r>
          </a:p>
          <a:p>
            <a:endParaRPr lang="es-MX" dirty="0"/>
          </a:p>
        </p:txBody>
      </p:sp>
    </p:spTree>
    <p:extLst>
      <p:ext uri="{BB962C8B-B14F-4D97-AF65-F5344CB8AC3E}">
        <p14:creationId xmlns:p14="http://schemas.microsoft.com/office/powerpoint/2010/main" val="3129031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B4415D7A-5DEE-4121-A7F9-56B640012B80}"/>
              </a:ext>
            </a:extLst>
          </p:cNvPr>
          <p:cNvPicPr>
            <a:picLocks noGrp="1" noChangeAspect="1"/>
          </p:cNvPicPr>
          <p:nvPr>
            <p:ph sz="half" idx="2"/>
          </p:nvPr>
        </p:nvPicPr>
        <p:blipFill rotWithShape="1">
          <a:blip r:embed="rId2"/>
          <a:srcRect l="6356" r="21448" b="-2"/>
          <a:stretch/>
        </p:blipFill>
        <p:spPr>
          <a:xfrm>
            <a:off x="336549" y="600075"/>
            <a:ext cx="2762250" cy="5775325"/>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rgbClr val="5B8ACE"/>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298EBC9-44B4-49E5-90CF-F0F2DC922F5F}"/>
              </a:ext>
            </a:extLst>
          </p:cNvPr>
          <p:cNvSpPr>
            <a:spLocks noGrp="1"/>
          </p:cNvSpPr>
          <p:nvPr>
            <p:ph type="title"/>
          </p:nvPr>
        </p:nvSpPr>
        <p:spPr>
          <a:xfrm>
            <a:off x="3287043" y="702156"/>
            <a:ext cx="5418806" cy="1013800"/>
          </a:xfrm>
        </p:spPr>
        <p:txBody>
          <a:bodyPr vert="horz" lIns="91440" tIns="45720" rIns="91440" bIns="45720" rtlCol="0" anchor="b">
            <a:normAutofit/>
          </a:bodyPr>
          <a:lstStyle/>
          <a:p>
            <a:r>
              <a:rPr lang="en-US">
                <a:solidFill>
                  <a:schemeClr val="accent1"/>
                </a:solidFill>
              </a:rPr>
              <a:t>C++</a:t>
            </a:r>
          </a:p>
        </p:txBody>
      </p:sp>
      <p:sp>
        <p:nvSpPr>
          <p:cNvPr id="3" name="Content Placeholder 2">
            <a:extLst>
              <a:ext uri="{FF2B5EF4-FFF2-40B4-BE49-F238E27FC236}">
                <a16:creationId xmlns:a16="http://schemas.microsoft.com/office/drawing/2014/main" id="{69230645-C3F0-4939-8F0D-1F48433DCE6E}"/>
              </a:ext>
            </a:extLst>
          </p:cNvPr>
          <p:cNvSpPr>
            <a:spLocks noGrp="1"/>
          </p:cNvSpPr>
          <p:nvPr>
            <p:ph sz="half" idx="1"/>
          </p:nvPr>
        </p:nvSpPr>
        <p:spPr>
          <a:xfrm>
            <a:off x="3287044" y="1896533"/>
            <a:ext cx="5418806" cy="3962266"/>
          </a:xfrm>
        </p:spPr>
        <p:txBody>
          <a:bodyPr vert="horz" lIns="91440" tIns="45720" rIns="91440" bIns="45720" rtlCol="0" anchor="ctr">
            <a:normAutofit/>
          </a:bodyPr>
          <a:lstStyle/>
          <a:p>
            <a:pPr>
              <a:buClr>
                <a:srgbClr val="5B8ACE"/>
              </a:buClr>
              <a:buFont typeface="Wingdings 2" panose="05020102010507070707" pitchFamily="18" charset="2"/>
              <a:buChar char=""/>
            </a:pPr>
            <a:r>
              <a:rPr lang="en-US" dirty="0"/>
              <a:t>En 1980 surge C++ de la </a:t>
            </a:r>
            <a:r>
              <a:rPr lang="en-US" dirty="0" err="1"/>
              <a:t>mano</a:t>
            </a:r>
            <a:r>
              <a:rPr lang="en-US" dirty="0"/>
              <a:t> de Bjarne </a:t>
            </a:r>
            <a:r>
              <a:rPr lang="en-US" dirty="0" err="1"/>
              <a:t>Stroustrup</a:t>
            </a:r>
            <a:r>
              <a:rPr lang="en-US" dirty="0"/>
              <a:t> (Bell AT&amp;T)</a:t>
            </a:r>
          </a:p>
          <a:p>
            <a:pPr>
              <a:buClr>
                <a:srgbClr val="5B8ACE"/>
              </a:buClr>
              <a:buFont typeface="Wingdings 2" panose="05020102010507070707" pitchFamily="18" charset="2"/>
              <a:buChar char=""/>
            </a:pPr>
            <a:r>
              <a:rPr lang="es-MX" dirty="0"/>
              <a:t>Con el objetivo de añadir a C nuevas características: </a:t>
            </a:r>
          </a:p>
          <a:p>
            <a:pPr lvl="1">
              <a:buClr>
                <a:srgbClr val="5B8ACE"/>
              </a:buClr>
              <a:buFont typeface="Wingdings 2" panose="05020102010507070707" pitchFamily="18" charset="2"/>
              <a:buChar char=""/>
            </a:pPr>
            <a:r>
              <a:rPr lang="es-MX" dirty="0"/>
              <a:t>Clases</a:t>
            </a:r>
          </a:p>
          <a:p>
            <a:pPr lvl="1">
              <a:buClr>
                <a:srgbClr val="5B8ACE"/>
              </a:buClr>
              <a:buFont typeface="Wingdings 2" panose="05020102010507070707" pitchFamily="18" charset="2"/>
              <a:buChar char=""/>
            </a:pPr>
            <a:r>
              <a:rPr lang="es-MX" dirty="0"/>
              <a:t>Funciones virtuales</a:t>
            </a:r>
          </a:p>
          <a:p>
            <a:pPr lvl="1">
              <a:buClr>
                <a:srgbClr val="5B8ACE"/>
              </a:buClr>
              <a:buFont typeface="Wingdings 2" panose="05020102010507070707" pitchFamily="18" charset="2"/>
              <a:buChar char=""/>
            </a:pPr>
            <a:r>
              <a:rPr lang="es-MX" dirty="0"/>
              <a:t>Tipos genéricos</a:t>
            </a:r>
          </a:p>
          <a:p>
            <a:pPr lvl="1">
              <a:buClr>
                <a:srgbClr val="5B8ACE"/>
              </a:buClr>
              <a:buFont typeface="Wingdings 2" panose="05020102010507070707" pitchFamily="18" charset="2"/>
              <a:buChar char=""/>
            </a:pPr>
            <a:r>
              <a:rPr lang="es-MX" dirty="0"/>
              <a:t>Un auténtico motor de objetos con herencia múltiple, </a:t>
            </a:r>
            <a:br>
              <a:rPr lang="es-MX" dirty="0"/>
            </a:br>
            <a:r>
              <a:rPr lang="es-MX" sz="2200" b="1" dirty="0"/>
              <a:t>Programación Orientada a Objetos</a:t>
            </a:r>
            <a:endParaRPr lang="en-US" b="1" dirty="0"/>
          </a:p>
        </p:txBody>
      </p:sp>
    </p:spTree>
    <p:extLst>
      <p:ext uri="{BB962C8B-B14F-4D97-AF65-F5344CB8AC3E}">
        <p14:creationId xmlns:p14="http://schemas.microsoft.com/office/powerpoint/2010/main" val="1989611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2180496"/>
            <a:ext cx="405348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DCB6C533-BB75-46EE-897F-6FBE31C26551}"/>
              </a:ext>
            </a:extLst>
          </p:cNvPr>
          <p:cNvPicPr>
            <a:picLocks noGrp="1" noChangeAspect="1"/>
          </p:cNvPicPr>
          <p:nvPr>
            <p:ph idx="1"/>
          </p:nvPr>
        </p:nvPicPr>
        <p:blipFill rotWithShape="1">
          <a:blip r:embed="rId2"/>
          <a:srcRect r="2" b="1954"/>
          <a:stretch/>
        </p:blipFill>
        <p:spPr>
          <a:xfrm>
            <a:off x="492918" y="2361056"/>
            <a:ext cx="3721894" cy="3649219"/>
          </a:xfrm>
          <a:prstGeom prst="rect">
            <a:avLst/>
          </a:prstGeom>
        </p:spPr>
      </p:pic>
      <p:grpSp>
        <p:nvGrpSpPr>
          <p:cNvPr id="23" name="Group 22"/>
          <p:cNvGrpSpPr>
            <a:grpSpLocks noGrp="1" noUngrp="1" noRot="1" noChangeAspect="1" noMove="1" noResize="1"/>
          </p:cNvGrpSpPr>
          <p:nvPr>
            <p:extLst>
              <p:ext uri="{386F3935-93C4-4BCD-93E2-E3B085C9AB24}">
                <p16:designElem xmlns:p16="http://schemas.microsoft.com/office/powerpoint/2015/main" val="1"/>
              </p:ext>
            </p:extLst>
          </p:nvPr>
        </p:nvGrpSpPr>
        <p:grpSpPr>
          <a:xfrm>
            <a:off x="334900" y="453643"/>
            <a:ext cx="8474200" cy="98554"/>
            <a:chOff x="446534" y="453643"/>
            <a:chExt cx="11298933" cy="98554"/>
          </a:xfrm>
        </p:grpSpPr>
        <p:sp>
          <p:nvSpPr>
            <p:cNvPr id="24" name="Rectangle 23"/>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A69C30F-F36D-4D63-B147-E9E00551A879}"/>
              </a:ext>
            </a:extLst>
          </p:cNvPr>
          <p:cNvSpPr>
            <a:spLocks noGrp="1"/>
          </p:cNvSpPr>
          <p:nvPr>
            <p:ph type="title"/>
          </p:nvPr>
        </p:nvSpPr>
        <p:spPr>
          <a:xfrm>
            <a:off x="435894" y="702156"/>
            <a:ext cx="8272212" cy="1013800"/>
          </a:xfrm>
        </p:spPr>
        <p:txBody>
          <a:bodyPr vert="horz" lIns="91440" tIns="45720" rIns="91440" bIns="45720" rtlCol="0" anchor="b">
            <a:normAutofit/>
          </a:bodyPr>
          <a:lstStyle/>
          <a:p>
            <a:r>
              <a:rPr lang="es-MX" sz="2800" dirty="0">
                <a:solidFill>
                  <a:schemeClr val="bg1"/>
                </a:solidFill>
              </a:rPr>
              <a:t>Incorporación de la librería STL</a:t>
            </a:r>
            <a:endParaRPr lang="en-US" sz="2800" dirty="0">
              <a:solidFill>
                <a:schemeClr val="bg1"/>
              </a:solidFill>
            </a:endParaRPr>
          </a:p>
        </p:txBody>
      </p:sp>
      <p:sp>
        <p:nvSpPr>
          <p:cNvPr id="4" name="Text Placeholder 3">
            <a:extLst>
              <a:ext uri="{FF2B5EF4-FFF2-40B4-BE49-F238E27FC236}">
                <a16:creationId xmlns:a16="http://schemas.microsoft.com/office/drawing/2014/main" id="{B90E0BDB-99AB-49A1-8E80-FD573B690BB9}"/>
              </a:ext>
            </a:extLst>
          </p:cNvPr>
          <p:cNvSpPr>
            <a:spLocks noGrp="1"/>
          </p:cNvSpPr>
          <p:nvPr>
            <p:ph type="body" sz="half" idx="2"/>
          </p:nvPr>
        </p:nvSpPr>
        <p:spPr>
          <a:xfrm>
            <a:off x="4751853" y="2180496"/>
            <a:ext cx="3956251" cy="4045683"/>
          </a:xfrm>
        </p:spPr>
        <p:txBody>
          <a:bodyPr vert="horz" lIns="91440" tIns="45720" rIns="91440" bIns="45720" rtlCol="0" anchor="ctr">
            <a:normAutofit/>
          </a:bodyPr>
          <a:lstStyle/>
          <a:p>
            <a:pPr algn="l">
              <a:buFont typeface="Wingdings 2" panose="05020102010507070707" pitchFamily="18" charset="2"/>
              <a:buChar char=""/>
            </a:pPr>
            <a:r>
              <a:rPr lang="es-MX" sz="2000" dirty="0">
                <a:solidFill>
                  <a:schemeClr val="tx2"/>
                </a:solidFill>
              </a:rPr>
              <a:t>STL proporciona un conjunto prefabricado de las clases comunes de C++</a:t>
            </a:r>
          </a:p>
          <a:p>
            <a:pPr algn="l">
              <a:buFont typeface="Wingdings 2" panose="05020102010507070707" pitchFamily="18" charset="2"/>
              <a:buChar char=""/>
            </a:pPr>
            <a:r>
              <a:rPr lang="es-MX" sz="2000" dirty="0">
                <a:solidFill>
                  <a:schemeClr val="tx2"/>
                </a:solidFill>
              </a:rPr>
              <a:t>Logra sus resultados mediante el uso de plantillas.</a:t>
            </a:r>
          </a:p>
          <a:p>
            <a:pPr algn="l">
              <a:buFont typeface="Wingdings 2" panose="05020102010507070707" pitchFamily="18" charset="2"/>
              <a:buChar char=""/>
            </a:pPr>
            <a:r>
              <a:rPr lang="es-MX" sz="2000" dirty="0">
                <a:solidFill>
                  <a:schemeClr val="tx2"/>
                </a:solidFill>
              </a:rPr>
              <a:t>STL se creó como la primera biblioteca de algoritmos genéricos y estructuras de datos para C++.</a:t>
            </a:r>
          </a:p>
          <a:p>
            <a:pPr algn="l"/>
            <a:endParaRPr lang="en-US" dirty="0">
              <a:solidFill>
                <a:schemeClr val="tx2"/>
              </a:solidFill>
            </a:endParaRPr>
          </a:p>
        </p:txBody>
      </p:sp>
    </p:spTree>
    <p:extLst>
      <p:ext uri="{BB962C8B-B14F-4D97-AF65-F5344CB8AC3E}">
        <p14:creationId xmlns:p14="http://schemas.microsoft.com/office/powerpoint/2010/main" val="127639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2180496"/>
            <a:ext cx="405348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3118755-A701-4FCB-9E29-4D73E7753664}"/>
              </a:ext>
            </a:extLst>
          </p:cNvPr>
          <p:cNvPicPr>
            <a:picLocks noChangeAspect="1"/>
          </p:cNvPicPr>
          <p:nvPr/>
        </p:nvPicPr>
        <p:blipFill>
          <a:blip r:embed="rId2"/>
          <a:stretch>
            <a:fillRect/>
          </a:stretch>
        </p:blipFill>
        <p:spPr>
          <a:xfrm>
            <a:off x="529255" y="2361056"/>
            <a:ext cx="3649219" cy="3649219"/>
          </a:xfrm>
          <a:prstGeom prst="rect">
            <a:avLst/>
          </a:prstGeom>
        </p:spPr>
      </p:pic>
      <p:sp>
        <p:nvSpPr>
          <p:cNvPr id="2" name="Title 1">
            <a:extLst>
              <a:ext uri="{FF2B5EF4-FFF2-40B4-BE49-F238E27FC236}">
                <a16:creationId xmlns:a16="http://schemas.microsoft.com/office/drawing/2014/main" id="{A66C90E3-2B8C-4EEA-8C02-30D9F3AFC7C9}"/>
              </a:ext>
            </a:extLst>
          </p:cNvPr>
          <p:cNvSpPr>
            <a:spLocks noGrp="1"/>
          </p:cNvSpPr>
          <p:nvPr>
            <p:ph type="title"/>
          </p:nvPr>
        </p:nvSpPr>
        <p:spPr>
          <a:xfrm>
            <a:off x="435894" y="702156"/>
            <a:ext cx="8272212" cy="1013800"/>
          </a:xfrm>
        </p:spPr>
        <p:txBody>
          <a:bodyPr>
            <a:normAutofit/>
          </a:bodyPr>
          <a:lstStyle/>
          <a:p>
            <a:r>
              <a:rPr lang="es-US" dirty="0"/>
              <a:t>Algunas áreas.</a:t>
            </a:r>
          </a:p>
        </p:txBody>
      </p:sp>
      <p:sp>
        <p:nvSpPr>
          <p:cNvPr id="3" name="Content Placeholder 2">
            <a:extLst>
              <a:ext uri="{FF2B5EF4-FFF2-40B4-BE49-F238E27FC236}">
                <a16:creationId xmlns:a16="http://schemas.microsoft.com/office/drawing/2014/main" id="{2BFC8A2F-9516-443A-BB25-92DF5F8C8024}"/>
              </a:ext>
            </a:extLst>
          </p:cNvPr>
          <p:cNvSpPr>
            <a:spLocks noGrp="1"/>
          </p:cNvSpPr>
          <p:nvPr>
            <p:ph idx="1"/>
          </p:nvPr>
        </p:nvSpPr>
        <p:spPr>
          <a:xfrm>
            <a:off x="4751853" y="2180496"/>
            <a:ext cx="3956251" cy="4045683"/>
          </a:xfrm>
        </p:spPr>
        <p:txBody>
          <a:bodyPr>
            <a:normAutofit/>
          </a:bodyPr>
          <a:lstStyle/>
          <a:p>
            <a:r>
              <a:rPr lang="es-MX" dirty="0"/>
              <a:t>Introducción a la computación.</a:t>
            </a:r>
          </a:p>
          <a:p>
            <a:r>
              <a:rPr lang="es-MX" dirty="0"/>
              <a:t>Conceptos Fundamentales de la Programación.</a:t>
            </a:r>
          </a:p>
          <a:p>
            <a:r>
              <a:rPr lang="es-MX" dirty="0"/>
              <a:t>Estructuras de Datos.</a:t>
            </a:r>
          </a:p>
          <a:p>
            <a:r>
              <a:rPr lang="es-MX" dirty="0"/>
              <a:t>Análisis de Algoritmos.</a:t>
            </a:r>
          </a:p>
          <a:p>
            <a:r>
              <a:rPr lang="es-MX" dirty="0"/>
              <a:t>Teoría de la computación</a:t>
            </a:r>
          </a:p>
        </p:txBody>
      </p:sp>
    </p:spTree>
    <p:extLst>
      <p:ext uri="{BB962C8B-B14F-4D97-AF65-F5344CB8AC3E}">
        <p14:creationId xmlns:p14="http://schemas.microsoft.com/office/powerpoint/2010/main" val="67932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7665611-6DD9-4D01-B53A-55FA3097CC17}"/>
              </a:ext>
            </a:extLst>
          </p:cNvPr>
          <p:cNvPicPr>
            <a:picLocks noChangeAspect="1"/>
          </p:cNvPicPr>
          <p:nvPr/>
        </p:nvPicPr>
        <p:blipFill rotWithShape="1">
          <a:blip r:embed="rId2"/>
          <a:srcRect l="4717" r="34317" b="4740"/>
          <a:stretch/>
        </p:blipFill>
        <p:spPr>
          <a:xfrm>
            <a:off x="20" y="10"/>
            <a:ext cx="9143980" cy="6857990"/>
          </a:xfrm>
          <a:prstGeom prst="rect">
            <a:avLst/>
          </a:prstGeom>
        </p:spPr>
      </p:pic>
      <p:grpSp>
        <p:nvGrpSpPr>
          <p:cNvPr id="12" name="Group 11"/>
          <p:cNvGrpSpPr>
            <a:grpSpLocks noGrp="1" noUngrp="1" noRot="1" noChangeAspect="1" noMove="1" noResize="1"/>
          </p:cNvGrpSpPr>
          <p:nvPr>
            <p:extLst>
              <p:ext uri="{386F3935-93C4-4BCD-93E2-E3B085C9AB24}">
                <p16:designElem xmlns:p16="http://schemas.microsoft.com/office/powerpoint/2015/main" val="1"/>
              </p:ext>
            </p:extLst>
          </p:nvPr>
        </p:nvGrpSpPr>
        <p:grpSpPr>
          <a:xfrm>
            <a:off x="328551" y="457200"/>
            <a:ext cx="2777491" cy="5935132"/>
            <a:chOff x="438068" y="457200"/>
            <a:chExt cx="3703320" cy="5935132"/>
          </a:xfrm>
        </p:grpSpPr>
        <p:sp>
          <p:nvSpPr>
            <p:cNvPr id="13" name="Rectangle 12"/>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4" name="Rectangle 13"/>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A916765-C1FF-4DD9-BC61-3ECAE08260F7}"/>
              </a:ext>
            </a:extLst>
          </p:cNvPr>
          <p:cNvSpPr>
            <a:spLocks noGrp="1"/>
          </p:cNvSpPr>
          <p:nvPr>
            <p:ph type="title"/>
          </p:nvPr>
        </p:nvSpPr>
        <p:spPr>
          <a:xfrm>
            <a:off x="438150" y="1006956"/>
            <a:ext cx="2559050" cy="1372177"/>
          </a:xfrm>
        </p:spPr>
        <p:txBody>
          <a:bodyPr anchor="ctr">
            <a:normAutofit/>
          </a:bodyPr>
          <a:lstStyle/>
          <a:p>
            <a:r>
              <a:rPr lang="en-US" dirty="0" err="1"/>
              <a:t>Estructuras</a:t>
            </a:r>
            <a:r>
              <a:rPr lang="en-US" dirty="0"/>
              <a:t> de </a:t>
            </a:r>
            <a:r>
              <a:rPr lang="en-US" dirty="0" err="1"/>
              <a:t>DAtos</a:t>
            </a:r>
            <a:endParaRPr lang="es-US" dirty="0"/>
          </a:p>
        </p:txBody>
      </p:sp>
      <p:sp>
        <p:nvSpPr>
          <p:cNvPr id="3" name="Content Placeholder 2">
            <a:extLst>
              <a:ext uri="{FF2B5EF4-FFF2-40B4-BE49-F238E27FC236}">
                <a16:creationId xmlns:a16="http://schemas.microsoft.com/office/drawing/2014/main" id="{52262C4B-332B-4503-84A8-E5A9477E539F}"/>
              </a:ext>
            </a:extLst>
          </p:cNvPr>
          <p:cNvSpPr>
            <a:spLocks noGrp="1"/>
          </p:cNvSpPr>
          <p:nvPr>
            <p:ph idx="1"/>
          </p:nvPr>
        </p:nvSpPr>
        <p:spPr>
          <a:xfrm>
            <a:off x="435894" y="2438399"/>
            <a:ext cx="2561306" cy="3564467"/>
          </a:xfrm>
        </p:spPr>
        <p:txBody>
          <a:bodyPr>
            <a:normAutofit/>
          </a:bodyPr>
          <a:lstStyle/>
          <a:p>
            <a:pPr>
              <a:buClr>
                <a:srgbClr val="FF552C"/>
              </a:buClr>
            </a:pPr>
            <a:r>
              <a:rPr lang="es-US">
                <a:solidFill>
                  <a:schemeClr val="bg1"/>
                </a:solidFill>
              </a:rPr>
              <a:t>Metodos para organizer unidades de datos en conjunto mas grandes.</a:t>
            </a:r>
          </a:p>
          <a:p>
            <a:pPr>
              <a:buClr>
                <a:srgbClr val="FF552C"/>
              </a:buClr>
            </a:pPr>
            <a:r>
              <a:rPr lang="es-US">
                <a:solidFill>
                  <a:schemeClr val="bg1"/>
                </a:solidFill>
              </a:rPr>
              <a:t>Lograr y mantener las estructuras mejora el acceso a la informacion y su valor.</a:t>
            </a:r>
          </a:p>
        </p:txBody>
      </p:sp>
    </p:spTree>
    <p:extLst>
      <p:ext uri="{BB962C8B-B14F-4D97-AF65-F5344CB8AC3E}">
        <p14:creationId xmlns:p14="http://schemas.microsoft.com/office/powerpoint/2010/main" val="247501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Content Placeholder 4"/>
          <p:cNvPicPr>
            <a:picLocks noChangeAspect="1"/>
          </p:cNvPicPr>
          <p:nvPr/>
        </p:nvPicPr>
        <p:blipFill>
          <a:blip r:embed="rId2"/>
          <a:stretch>
            <a:fillRect/>
          </a:stretch>
        </p:blipFill>
        <p:spPr>
          <a:xfrm>
            <a:off x="3593641" y="2582768"/>
            <a:ext cx="4867364" cy="1713094"/>
          </a:xfrm>
          <a:prstGeom prst="rect">
            <a:avLst/>
          </a:prstGeom>
        </p:spPr>
      </p:pic>
      <p:sp>
        <p:nvSpPr>
          <p:cNvPr id="2" name="Title 1">
            <a:extLst>
              <a:ext uri="{FF2B5EF4-FFF2-40B4-BE49-F238E27FC236}">
                <a16:creationId xmlns:a16="http://schemas.microsoft.com/office/drawing/2014/main" id="{20149A2A-473F-4983-A4B4-FD37F6D93473}"/>
              </a:ext>
            </a:extLst>
          </p:cNvPr>
          <p:cNvSpPr>
            <a:spLocks noGrp="1"/>
          </p:cNvSpPr>
          <p:nvPr>
            <p:ph type="title"/>
          </p:nvPr>
        </p:nvSpPr>
        <p:spPr>
          <a:xfrm>
            <a:off x="450941" y="702156"/>
            <a:ext cx="2557337" cy="1013800"/>
          </a:xfrm>
        </p:spPr>
        <p:txBody>
          <a:bodyPr>
            <a:normAutofit/>
          </a:bodyPr>
          <a:lstStyle/>
          <a:p>
            <a:r>
              <a:rPr lang="es-US" dirty="0"/>
              <a:t>Estructuras de datos</a:t>
            </a:r>
          </a:p>
        </p:txBody>
      </p:sp>
      <p:sp>
        <p:nvSpPr>
          <p:cNvPr id="10" name="Content Placeholder 9"/>
          <p:cNvSpPr>
            <a:spLocks noGrp="1"/>
          </p:cNvSpPr>
          <p:nvPr>
            <p:ph idx="1"/>
          </p:nvPr>
        </p:nvSpPr>
        <p:spPr>
          <a:xfrm>
            <a:off x="450941" y="1964168"/>
            <a:ext cx="2557336" cy="4036582"/>
          </a:xfrm>
        </p:spPr>
        <p:txBody>
          <a:bodyPr>
            <a:normAutofit/>
          </a:bodyPr>
          <a:lstStyle/>
          <a:p>
            <a:r>
              <a:rPr lang="es-MX" dirty="0">
                <a:solidFill>
                  <a:schemeClr val="bg1"/>
                </a:solidFill>
              </a:rPr>
              <a:t>Clave para diseñar algoritmos eficientes</a:t>
            </a:r>
            <a:endParaRPr lang="en-US" dirty="0">
              <a:solidFill>
                <a:schemeClr val="bg1"/>
              </a:solidFill>
            </a:endParaRPr>
          </a:p>
        </p:txBody>
      </p:sp>
    </p:spTree>
    <p:extLst>
      <p:ext uri="{BB962C8B-B14F-4D97-AF65-F5344CB8AC3E}">
        <p14:creationId xmlns:p14="http://schemas.microsoft.com/office/powerpoint/2010/main" val="335788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A3D17E8-2B10-4CA2-A130-282EEC79A298}"/>
              </a:ext>
            </a:extLst>
          </p:cNvPr>
          <p:cNvPicPr>
            <a:picLocks noGrp="1" noChangeAspect="1"/>
          </p:cNvPicPr>
          <p:nvPr>
            <p:ph idx="1"/>
          </p:nvPr>
        </p:nvPicPr>
        <p:blipFill rotWithShape="1">
          <a:blip r:embed="rId2"/>
          <a:srcRect l="8345" t="9091" r="11048"/>
          <a:stretch/>
        </p:blipFill>
        <p:spPr>
          <a:xfrm>
            <a:off x="20" y="10"/>
            <a:ext cx="9143980" cy="6857990"/>
          </a:xfrm>
          <a:prstGeom prst="rect">
            <a:avLst/>
          </a:prstGeom>
        </p:spPr>
      </p:pic>
      <p:grpSp>
        <p:nvGrpSpPr>
          <p:cNvPr id="23" name="Group 22"/>
          <p:cNvGrpSpPr>
            <a:grpSpLocks noGrp="1" noUngrp="1" noRot="1" noChangeAspect="1" noMove="1" noResize="1"/>
          </p:cNvGrpSpPr>
          <p:nvPr>
            <p:extLst>
              <p:ext uri="{386F3935-93C4-4BCD-93E2-E3B085C9AB24}">
                <p16:designElem xmlns:p16="http://schemas.microsoft.com/office/powerpoint/2015/main" val="1"/>
              </p:ext>
            </p:extLst>
          </p:nvPr>
        </p:nvGrpSpPr>
        <p:grpSpPr>
          <a:xfrm>
            <a:off x="328551" y="457200"/>
            <a:ext cx="2777491" cy="5935132"/>
            <a:chOff x="438068" y="457200"/>
            <a:chExt cx="3703320" cy="5935132"/>
          </a:xfrm>
        </p:grpSpPr>
        <p:sp>
          <p:nvSpPr>
            <p:cNvPr id="24" name="Rectangle 23"/>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5" name="Rectangle 24"/>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DF68E32-47ED-4B87-9C0B-6C1ABDFB4105}"/>
              </a:ext>
            </a:extLst>
          </p:cNvPr>
          <p:cNvSpPr>
            <a:spLocks noGrp="1"/>
          </p:cNvSpPr>
          <p:nvPr>
            <p:ph type="title"/>
          </p:nvPr>
        </p:nvSpPr>
        <p:spPr>
          <a:xfrm>
            <a:off x="438150" y="1006956"/>
            <a:ext cx="2559050" cy="1372177"/>
          </a:xfrm>
        </p:spPr>
        <p:txBody>
          <a:bodyPr vert="horz" lIns="91440" tIns="45720" rIns="91440" bIns="45720" rtlCol="0" anchor="ctr">
            <a:normAutofit/>
          </a:bodyPr>
          <a:lstStyle/>
          <a:p>
            <a:pPr>
              <a:lnSpc>
                <a:spcPct val="90000"/>
              </a:lnSpc>
            </a:pPr>
            <a:r>
              <a:rPr lang="en-US" sz="2400">
                <a:solidFill>
                  <a:schemeClr val="bg1"/>
                </a:solidFill>
              </a:rPr>
              <a:t>Estudio y optimización de algoritmos</a:t>
            </a:r>
          </a:p>
        </p:txBody>
      </p:sp>
      <p:sp>
        <p:nvSpPr>
          <p:cNvPr id="4" name="Text Placeholder 3">
            <a:extLst>
              <a:ext uri="{FF2B5EF4-FFF2-40B4-BE49-F238E27FC236}">
                <a16:creationId xmlns:a16="http://schemas.microsoft.com/office/drawing/2014/main" id="{E161887B-C0CF-47A5-BD83-EBF65D88B72C}"/>
              </a:ext>
            </a:extLst>
          </p:cNvPr>
          <p:cNvSpPr>
            <a:spLocks noGrp="1"/>
          </p:cNvSpPr>
          <p:nvPr>
            <p:ph type="body" sz="half" idx="2"/>
          </p:nvPr>
        </p:nvSpPr>
        <p:spPr>
          <a:xfrm>
            <a:off x="435894" y="2438399"/>
            <a:ext cx="2561306" cy="3564467"/>
          </a:xfrm>
        </p:spPr>
        <p:txBody>
          <a:bodyPr vert="horz" lIns="91440" tIns="45720" rIns="91440" bIns="45720" rtlCol="0" anchor="ctr">
            <a:normAutofit/>
          </a:bodyPr>
          <a:lstStyle/>
          <a:p>
            <a:pPr algn="l">
              <a:buClr>
                <a:srgbClr val="FF6C48"/>
              </a:buClr>
              <a:buFont typeface="Wingdings 2" panose="05020102010507070707" pitchFamily="18" charset="2"/>
              <a:buChar char=""/>
            </a:pPr>
            <a:r>
              <a:rPr lang="en-US" sz="1800" dirty="0" err="1"/>
              <a:t>Estudio</a:t>
            </a:r>
            <a:r>
              <a:rPr lang="en-US" sz="1800" dirty="0"/>
              <a:t> de las </a:t>
            </a:r>
            <a:r>
              <a:rPr lang="en-US" sz="1800" dirty="0" err="1"/>
              <a:t>distintas</a:t>
            </a:r>
            <a:r>
              <a:rPr lang="en-US" sz="1800" dirty="0"/>
              <a:t> </a:t>
            </a:r>
            <a:r>
              <a:rPr lang="en-US" sz="1800" dirty="0" err="1"/>
              <a:t>formas</a:t>
            </a:r>
            <a:r>
              <a:rPr lang="en-US" sz="1800" dirty="0"/>
              <a:t> de resolver </a:t>
            </a:r>
            <a:r>
              <a:rPr lang="en-US" sz="1800" dirty="0" err="1"/>
              <a:t>problemas</a:t>
            </a:r>
            <a:r>
              <a:rPr lang="en-US" sz="1800" dirty="0"/>
              <a:t> </a:t>
            </a:r>
            <a:r>
              <a:rPr lang="en-US" sz="1800" dirty="0" err="1"/>
              <a:t>matemáticos</a:t>
            </a:r>
            <a:r>
              <a:rPr lang="en-US" sz="1800" dirty="0"/>
              <a:t> en </a:t>
            </a:r>
            <a:r>
              <a:rPr lang="en-US" sz="1800" dirty="0" err="1"/>
              <a:t>una</a:t>
            </a:r>
            <a:r>
              <a:rPr lang="en-US" sz="1800" dirty="0"/>
              <a:t> </a:t>
            </a:r>
            <a:r>
              <a:rPr lang="en-US" sz="1800" dirty="0" err="1"/>
              <a:t>computadora</a:t>
            </a:r>
            <a:r>
              <a:rPr lang="en-US" sz="1800" dirty="0"/>
              <a:t> a </a:t>
            </a:r>
            <a:r>
              <a:rPr lang="en-US" sz="1800" dirty="0" err="1"/>
              <a:t>través</a:t>
            </a:r>
            <a:r>
              <a:rPr lang="en-US" sz="1800" dirty="0"/>
              <a:t> de </a:t>
            </a:r>
            <a:r>
              <a:rPr lang="en-US" sz="1800" dirty="0" err="1"/>
              <a:t>métodos</a:t>
            </a:r>
            <a:r>
              <a:rPr lang="en-US" sz="1800" dirty="0"/>
              <a:t> </a:t>
            </a:r>
            <a:r>
              <a:rPr lang="en-US" sz="1800" dirty="0" err="1"/>
              <a:t>numéricos</a:t>
            </a:r>
            <a:endParaRPr lang="en-US" sz="1800" dirty="0"/>
          </a:p>
        </p:txBody>
      </p:sp>
    </p:spTree>
    <p:extLst>
      <p:ext uri="{BB962C8B-B14F-4D97-AF65-F5344CB8AC3E}">
        <p14:creationId xmlns:p14="http://schemas.microsoft.com/office/powerpoint/2010/main" val="172489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94D584B0-7E8A-43D8-90FC-E6A16B465661}"/>
              </a:ext>
            </a:extLst>
          </p:cNvPr>
          <p:cNvPicPr>
            <a:picLocks noChangeAspect="1"/>
          </p:cNvPicPr>
          <p:nvPr/>
        </p:nvPicPr>
        <p:blipFill rotWithShape="1">
          <a:blip r:embed="rId2">
            <a:extLst/>
          </a:blip>
          <a:srcRect/>
          <a:stretch/>
        </p:blipFill>
        <p:spPr>
          <a:xfrm>
            <a:off x="3593641" y="2088622"/>
            <a:ext cx="4867364" cy="2701386"/>
          </a:xfrm>
          <a:prstGeom prst="rect">
            <a:avLst/>
          </a:prstGeom>
        </p:spPr>
      </p:pic>
      <p:sp>
        <p:nvSpPr>
          <p:cNvPr id="2" name="Title 1">
            <a:extLst>
              <a:ext uri="{FF2B5EF4-FFF2-40B4-BE49-F238E27FC236}">
                <a16:creationId xmlns:a16="http://schemas.microsoft.com/office/drawing/2014/main" id="{AA727684-A2F1-40E5-90B9-C91951DF44A9}"/>
              </a:ext>
            </a:extLst>
          </p:cNvPr>
          <p:cNvSpPr>
            <a:spLocks noGrp="1"/>
          </p:cNvSpPr>
          <p:nvPr>
            <p:ph type="title"/>
          </p:nvPr>
        </p:nvSpPr>
        <p:spPr>
          <a:xfrm>
            <a:off x="450941" y="702156"/>
            <a:ext cx="2557337" cy="1013800"/>
          </a:xfrm>
        </p:spPr>
        <p:txBody>
          <a:bodyPr>
            <a:normAutofit/>
          </a:bodyPr>
          <a:lstStyle/>
          <a:p>
            <a:pPr>
              <a:lnSpc>
                <a:spcPct val="90000"/>
              </a:lnSpc>
            </a:pPr>
            <a:r>
              <a:rPr lang="es-US" sz="2400"/>
              <a:t>Teoría de la computación</a:t>
            </a:r>
          </a:p>
        </p:txBody>
      </p:sp>
      <p:sp>
        <p:nvSpPr>
          <p:cNvPr id="3" name="Content Placeholder 2">
            <a:extLst>
              <a:ext uri="{FF2B5EF4-FFF2-40B4-BE49-F238E27FC236}">
                <a16:creationId xmlns:a16="http://schemas.microsoft.com/office/drawing/2014/main" id="{E89B2298-903F-4410-9D18-DA99C4072BC1}"/>
              </a:ext>
            </a:extLst>
          </p:cNvPr>
          <p:cNvSpPr>
            <a:spLocks noGrp="1"/>
          </p:cNvSpPr>
          <p:nvPr>
            <p:ph idx="1"/>
          </p:nvPr>
        </p:nvSpPr>
        <p:spPr>
          <a:xfrm>
            <a:off x="450941" y="1964168"/>
            <a:ext cx="2557336" cy="4036582"/>
          </a:xfrm>
        </p:spPr>
        <p:txBody>
          <a:bodyPr>
            <a:normAutofit/>
          </a:bodyPr>
          <a:lstStyle/>
          <a:p>
            <a:r>
              <a:rPr lang="es-US" dirty="0">
                <a:solidFill>
                  <a:schemeClr val="bg1"/>
                </a:solidFill>
              </a:rPr>
              <a:t>Enfocada en responder las cuestiones de que puede ser computado y que cantidad de recursos son requeridos para realizar esos procesos.</a:t>
            </a:r>
          </a:p>
        </p:txBody>
      </p:sp>
    </p:spTree>
    <p:extLst>
      <p:ext uri="{BB962C8B-B14F-4D97-AF65-F5344CB8AC3E}">
        <p14:creationId xmlns:p14="http://schemas.microsoft.com/office/powerpoint/2010/main" val="273242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2180496"/>
            <a:ext cx="405348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srcRect l="19248" r="18918" b="-2"/>
          <a:stretch/>
        </p:blipFill>
        <p:spPr>
          <a:xfrm>
            <a:off x="492918" y="2361056"/>
            <a:ext cx="3721894" cy="3649219"/>
          </a:xfrm>
          <a:prstGeom prst="rect">
            <a:avLst/>
          </a:prstGeom>
        </p:spPr>
      </p:pic>
      <p:grpSp>
        <p:nvGrpSpPr>
          <p:cNvPr id="25" name="Group 24"/>
          <p:cNvGrpSpPr>
            <a:grpSpLocks noGrp="1" noUngrp="1" noRot="1" noChangeAspect="1" noMove="1" noResize="1"/>
          </p:cNvGrpSpPr>
          <p:nvPr>
            <p:extLst>
              <p:ext uri="{386F3935-93C4-4BCD-93E2-E3B085C9AB24}">
                <p16:designElem xmlns:p16="http://schemas.microsoft.com/office/powerpoint/2015/main" val="1"/>
              </p:ext>
            </p:extLst>
          </p:nvPr>
        </p:nvGrpSpPr>
        <p:grpSpPr>
          <a:xfrm>
            <a:off x="334900" y="453643"/>
            <a:ext cx="8474200" cy="98554"/>
            <a:chOff x="446534" y="453643"/>
            <a:chExt cx="11298933" cy="98554"/>
          </a:xfrm>
        </p:grpSpPr>
        <p:sp>
          <p:nvSpPr>
            <p:cNvPr id="26" name="Rectangle 25"/>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A0B06B7-0F04-4BF5-927B-7A6F5E65EA0D}"/>
              </a:ext>
            </a:extLst>
          </p:cNvPr>
          <p:cNvSpPr>
            <a:spLocks noGrp="1"/>
          </p:cNvSpPr>
          <p:nvPr>
            <p:ph type="title"/>
          </p:nvPr>
        </p:nvSpPr>
        <p:spPr>
          <a:xfrm>
            <a:off x="435894" y="702156"/>
            <a:ext cx="8272212" cy="1013800"/>
          </a:xfrm>
        </p:spPr>
        <p:txBody>
          <a:bodyPr>
            <a:normAutofit/>
          </a:bodyPr>
          <a:lstStyle/>
          <a:p>
            <a:r>
              <a:rPr lang="es-US" dirty="0"/>
              <a:t>Teoría de la Computación. </a:t>
            </a:r>
          </a:p>
        </p:txBody>
      </p:sp>
      <p:sp>
        <p:nvSpPr>
          <p:cNvPr id="10" name="Content Placeholder 9"/>
          <p:cNvSpPr>
            <a:spLocks noGrp="1"/>
          </p:cNvSpPr>
          <p:nvPr>
            <p:ph idx="1"/>
          </p:nvPr>
        </p:nvSpPr>
        <p:spPr>
          <a:xfrm>
            <a:off x="4751853" y="2180496"/>
            <a:ext cx="3956251" cy="4045683"/>
          </a:xfrm>
        </p:spPr>
        <p:txBody>
          <a:bodyPr>
            <a:normAutofit/>
          </a:bodyPr>
          <a:lstStyle/>
          <a:p>
            <a:r>
              <a:rPr lang="es-MX" dirty="0"/>
              <a:t>Teoría de autómatas</a:t>
            </a:r>
          </a:p>
          <a:p>
            <a:pPr lvl="1"/>
            <a:r>
              <a:rPr lang="es-MX" dirty="0"/>
              <a:t>Máquina de Turing</a:t>
            </a:r>
          </a:p>
          <a:p>
            <a:r>
              <a:rPr lang="es-MX" dirty="0"/>
              <a:t>Teoría de la computabilidad</a:t>
            </a:r>
          </a:p>
          <a:p>
            <a:pPr lvl="1"/>
            <a:r>
              <a:rPr lang="es-MX" dirty="0"/>
              <a:t>Funciones que pueden ser calculadas por una máquina de Turing</a:t>
            </a:r>
          </a:p>
          <a:p>
            <a:r>
              <a:rPr lang="es-MX" dirty="0"/>
              <a:t>Teoría de la complejidad computacional</a:t>
            </a:r>
          </a:p>
          <a:p>
            <a:pPr lvl="1"/>
            <a:r>
              <a:rPr lang="es-MX" dirty="0"/>
              <a:t>P = NP</a:t>
            </a:r>
          </a:p>
        </p:txBody>
      </p:sp>
    </p:spTree>
    <p:extLst>
      <p:ext uri="{BB962C8B-B14F-4D97-AF65-F5344CB8AC3E}">
        <p14:creationId xmlns:p14="http://schemas.microsoft.com/office/powerpoint/2010/main" val="50491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B786F67-6FC0-4999-810A-9F23533B1037}"/>
              </a:ext>
            </a:extLst>
          </p:cNvPr>
          <p:cNvPicPr>
            <a:picLocks noChangeAspect="1"/>
          </p:cNvPicPr>
          <p:nvPr/>
        </p:nvPicPr>
        <p:blipFill rotWithShape="1">
          <a:blip r:embed="rId2"/>
          <a:srcRect l="12234" r="15766"/>
          <a:stretch/>
        </p:blipFill>
        <p:spPr>
          <a:xfrm>
            <a:off x="20" y="10"/>
            <a:ext cx="9143980" cy="6857990"/>
          </a:xfrm>
          <a:prstGeom prst="rect">
            <a:avLst/>
          </a:prstGeom>
        </p:spPr>
      </p:pic>
      <p:grpSp>
        <p:nvGrpSpPr>
          <p:cNvPr id="21" name="Group 20"/>
          <p:cNvGrpSpPr>
            <a:grpSpLocks noGrp="1" noUngrp="1" noRot="1" noChangeAspect="1" noMove="1" noResize="1"/>
          </p:cNvGrpSpPr>
          <p:nvPr>
            <p:extLst>
              <p:ext uri="{386F3935-93C4-4BCD-93E2-E3B085C9AB24}">
                <p16:designElem xmlns:p16="http://schemas.microsoft.com/office/powerpoint/2015/main" val="1"/>
              </p:ext>
            </p:extLst>
          </p:nvPr>
        </p:nvGrpSpPr>
        <p:grpSpPr>
          <a:xfrm>
            <a:off x="328551" y="457200"/>
            <a:ext cx="2777491" cy="5935132"/>
            <a:chOff x="438068" y="457200"/>
            <a:chExt cx="3703320" cy="5935132"/>
          </a:xfrm>
        </p:grpSpPr>
        <p:sp>
          <p:nvSpPr>
            <p:cNvPr id="22" name="Rectangle 21"/>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3" name="Rectangle 22"/>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F860A8-5622-4EA5-A32B-287D692BEB69}"/>
              </a:ext>
            </a:extLst>
          </p:cNvPr>
          <p:cNvSpPr>
            <a:spLocks noGrp="1"/>
          </p:cNvSpPr>
          <p:nvPr>
            <p:ph type="title"/>
          </p:nvPr>
        </p:nvSpPr>
        <p:spPr>
          <a:xfrm>
            <a:off x="438150" y="1006956"/>
            <a:ext cx="2559050" cy="1372177"/>
          </a:xfrm>
        </p:spPr>
        <p:txBody>
          <a:bodyPr anchor="ctr">
            <a:normAutofit/>
          </a:bodyPr>
          <a:lstStyle/>
          <a:p>
            <a:r>
              <a:rPr lang="es-US" dirty="0"/>
              <a:t>Industrias de CC:	</a:t>
            </a:r>
          </a:p>
        </p:txBody>
      </p:sp>
      <p:sp>
        <p:nvSpPr>
          <p:cNvPr id="3" name="Content Placeholder 2">
            <a:extLst>
              <a:ext uri="{FF2B5EF4-FFF2-40B4-BE49-F238E27FC236}">
                <a16:creationId xmlns:a16="http://schemas.microsoft.com/office/drawing/2014/main" id="{AD38CEFE-1D2E-4CE0-9FF6-BC6D3239433C}"/>
              </a:ext>
            </a:extLst>
          </p:cNvPr>
          <p:cNvSpPr>
            <a:spLocks noGrp="1"/>
          </p:cNvSpPr>
          <p:nvPr>
            <p:ph idx="1"/>
          </p:nvPr>
        </p:nvSpPr>
        <p:spPr>
          <a:xfrm>
            <a:off x="435894" y="2438399"/>
            <a:ext cx="2561306" cy="3564467"/>
          </a:xfrm>
        </p:spPr>
        <p:txBody>
          <a:bodyPr>
            <a:normAutofit/>
          </a:bodyPr>
          <a:lstStyle/>
          <a:p>
            <a:pPr>
              <a:buClr>
                <a:srgbClr val="CC9B56"/>
              </a:buClr>
            </a:pPr>
            <a:r>
              <a:rPr lang="en-US" dirty="0" err="1">
                <a:solidFill>
                  <a:schemeClr val="bg1"/>
                </a:solidFill>
              </a:rPr>
              <a:t>Dise</a:t>
            </a:r>
            <a:r>
              <a:rPr lang="es-MX" dirty="0" err="1">
                <a:solidFill>
                  <a:schemeClr val="bg1"/>
                </a:solidFill>
              </a:rPr>
              <a:t>ño</a:t>
            </a:r>
            <a:r>
              <a:rPr lang="en-US" dirty="0">
                <a:solidFill>
                  <a:schemeClr val="bg1"/>
                </a:solidFill>
              </a:rPr>
              <a:t> </a:t>
            </a:r>
            <a:r>
              <a:rPr lang="es-MX" dirty="0">
                <a:solidFill>
                  <a:schemeClr val="bg1"/>
                </a:solidFill>
              </a:rPr>
              <a:t>de</a:t>
            </a:r>
            <a:r>
              <a:rPr lang="en-US" dirty="0">
                <a:solidFill>
                  <a:schemeClr val="bg1"/>
                </a:solidFill>
              </a:rPr>
              <a:t> </a:t>
            </a:r>
            <a:r>
              <a:rPr lang="es-MX" dirty="0">
                <a:solidFill>
                  <a:schemeClr val="bg1"/>
                </a:solidFill>
              </a:rPr>
              <a:t>Videojuegos</a:t>
            </a:r>
          </a:p>
          <a:p>
            <a:pPr>
              <a:buClr>
                <a:srgbClr val="CC9B56"/>
              </a:buClr>
            </a:pPr>
            <a:r>
              <a:rPr lang="es-MX" dirty="0">
                <a:solidFill>
                  <a:schemeClr val="bg1"/>
                </a:solidFill>
              </a:rPr>
              <a:t>Gráficos</a:t>
            </a:r>
            <a:r>
              <a:rPr lang="en-US" dirty="0">
                <a:solidFill>
                  <a:schemeClr val="bg1"/>
                </a:solidFill>
              </a:rPr>
              <a:t> de </a:t>
            </a:r>
            <a:r>
              <a:rPr lang="en-US" dirty="0" err="1">
                <a:solidFill>
                  <a:schemeClr val="bg1"/>
                </a:solidFill>
              </a:rPr>
              <a:t>Computadora</a:t>
            </a:r>
            <a:endParaRPr lang="en-US" dirty="0">
              <a:solidFill>
                <a:schemeClr val="bg1"/>
              </a:solidFill>
            </a:endParaRPr>
          </a:p>
          <a:p>
            <a:pPr>
              <a:buClr>
                <a:srgbClr val="CC9B56"/>
              </a:buClr>
            </a:pPr>
            <a:r>
              <a:rPr lang="en-US" dirty="0">
                <a:solidFill>
                  <a:schemeClr val="bg1"/>
                </a:solidFill>
              </a:rPr>
              <a:t>Base de </a:t>
            </a:r>
            <a:r>
              <a:rPr lang="en-US" dirty="0" err="1">
                <a:solidFill>
                  <a:schemeClr val="bg1"/>
                </a:solidFill>
              </a:rPr>
              <a:t>Datos</a:t>
            </a:r>
            <a:endParaRPr lang="en-US" dirty="0">
              <a:solidFill>
                <a:schemeClr val="bg1"/>
              </a:solidFill>
            </a:endParaRPr>
          </a:p>
          <a:p>
            <a:pPr>
              <a:buClr>
                <a:srgbClr val="CC9B56"/>
              </a:buClr>
            </a:pPr>
            <a:r>
              <a:rPr lang="es-MX" dirty="0">
                <a:solidFill>
                  <a:schemeClr val="bg1"/>
                </a:solidFill>
              </a:rPr>
              <a:t>Criptografía</a:t>
            </a:r>
          </a:p>
          <a:p>
            <a:pPr>
              <a:buClr>
                <a:srgbClr val="CC9B56"/>
              </a:buClr>
            </a:pPr>
            <a:r>
              <a:rPr lang="en-US" dirty="0" err="1">
                <a:solidFill>
                  <a:schemeClr val="bg1"/>
                </a:solidFill>
              </a:rPr>
              <a:t>Redes</a:t>
            </a:r>
            <a:r>
              <a:rPr lang="en-US" dirty="0">
                <a:solidFill>
                  <a:schemeClr val="bg1"/>
                </a:solidFill>
              </a:rPr>
              <a:t> de </a:t>
            </a:r>
            <a:r>
              <a:rPr lang="en-US" dirty="0" err="1">
                <a:solidFill>
                  <a:schemeClr val="bg1"/>
                </a:solidFill>
              </a:rPr>
              <a:t>Computadora</a:t>
            </a:r>
            <a:endParaRPr lang="en-US" dirty="0">
              <a:solidFill>
                <a:schemeClr val="bg1"/>
              </a:solidFill>
            </a:endParaRPr>
          </a:p>
        </p:txBody>
      </p:sp>
    </p:spTree>
    <p:extLst>
      <p:ext uri="{BB962C8B-B14F-4D97-AF65-F5344CB8AC3E}">
        <p14:creationId xmlns:p14="http://schemas.microsoft.com/office/powerpoint/2010/main" val="195459716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933</TotalTime>
  <Words>730</Words>
  <Application>Microsoft Office PowerPoint</Application>
  <PresentationFormat>On-screen Show (4:3)</PresentationFormat>
  <Paragraphs>84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Gill Sans MT</vt:lpstr>
      <vt:lpstr>Wingdings 2</vt:lpstr>
      <vt:lpstr>Dividend</vt:lpstr>
      <vt:lpstr>Espinoza Maciel Gilberto</vt:lpstr>
      <vt:lpstr>¿Qué es Ciencias de la Computación?</vt:lpstr>
      <vt:lpstr>Algunas áreas.</vt:lpstr>
      <vt:lpstr>Estructuras de DAtos</vt:lpstr>
      <vt:lpstr>Estructuras de datos</vt:lpstr>
      <vt:lpstr>Estudio y optimización de algoritmos</vt:lpstr>
      <vt:lpstr>Teoría de la computación</vt:lpstr>
      <vt:lpstr>Teoría de la Computación. </vt:lpstr>
      <vt:lpstr>Industrias de CC: </vt:lpstr>
      <vt:lpstr>Richard Stallman</vt:lpstr>
      <vt:lpstr>Orador político en favor del movimiento del software libre</vt:lpstr>
      <vt:lpstr>PowerPoint Presentation</vt:lpstr>
      <vt:lpstr>hacker</vt:lpstr>
      <vt:lpstr>“Playfully doing something difficult, whether useful or not,  that is hacking”</vt:lpstr>
      <vt:lpstr>GNU is Not Unix</vt:lpstr>
      <vt:lpstr>Linux  Kernel</vt:lpstr>
      <vt:lpstr>C/c++</vt:lpstr>
      <vt:lpstr>Antecedentes</vt:lpstr>
      <vt:lpstr>Creación</vt:lpstr>
      <vt:lpstr>C++</vt:lpstr>
      <vt:lpstr>Incorporación de la librería STL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Gilberto Espinoza</dc:creator>
  <cp:lastModifiedBy>Gilberto Espinoza</cp:lastModifiedBy>
  <cp:revision>22</cp:revision>
  <dcterms:created xsi:type="dcterms:W3CDTF">2017-08-22T05:05:27Z</dcterms:created>
  <dcterms:modified xsi:type="dcterms:W3CDTF">2017-09-01T12:28:24Z</dcterms:modified>
</cp:coreProperties>
</file>